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5" r:id="rId1"/>
  </p:sldMasterIdLst>
  <p:notesMasterIdLst>
    <p:notesMasterId r:id="rId53"/>
  </p:notesMasterIdLst>
  <p:handoutMasterIdLst>
    <p:handoutMasterId r:id="rId54"/>
  </p:handoutMasterIdLst>
  <p:sldIdLst>
    <p:sldId id="301" r:id="rId2"/>
    <p:sldId id="323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261" r:id="rId20"/>
    <p:sldId id="302" r:id="rId21"/>
    <p:sldId id="309" r:id="rId22"/>
    <p:sldId id="340" r:id="rId23"/>
    <p:sldId id="315" r:id="rId24"/>
    <p:sldId id="263" r:id="rId25"/>
    <p:sldId id="297" r:id="rId26"/>
    <p:sldId id="298" r:id="rId27"/>
    <p:sldId id="310" r:id="rId28"/>
    <p:sldId id="292" r:id="rId29"/>
    <p:sldId id="295" r:id="rId30"/>
    <p:sldId id="322" r:id="rId31"/>
    <p:sldId id="312" r:id="rId32"/>
    <p:sldId id="272" r:id="rId33"/>
    <p:sldId id="273" r:id="rId34"/>
    <p:sldId id="342" r:id="rId35"/>
    <p:sldId id="274" r:id="rId36"/>
    <p:sldId id="284" r:id="rId37"/>
    <p:sldId id="279" r:id="rId38"/>
    <p:sldId id="277" r:id="rId39"/>
    <p:sldId id="275" r:id="rId40"/>
    <p:sldId id="287" r:id="rId41"/>
    <p:sldId id="348" r:id="rId42"/>
    <p:sldId id="349" r:id="rId43"/>
    <p:sldId id="352" r:id="rId44"/>
    <p:sldId id="353" r:id="rId45"/>
    <p:sldId id="296" r:id="rId46"/>
    <p:sldId id="300" r:id="rId47"/>
    <p:sldId id="345" r:id="rId48"/>
    <p:sldId id="346" r:id="rId49"/>
    <p:sldId id="307" r:id="rId50"/>
    <p:sldId id="308" r:id="rId51"/>
    <p:sldId id="299" r:id="rId52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>
      <p:cViewPr varScale="1">
        <p:scale>
          <a:sx n="111" d="100"/>
          <a:sy n="111" d="100"/>
        </p:scale>
        <p:origin x="165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7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[Graduate survey 2017.xlsx] Past 2 graduates!PivotTable4</c:name>
    <c:fmtId val="9"/>
  </c:pivotSource>
  <c:chart>
    <c:autoTitleDeleted val="1"/>
    <c:pivotFmts>
      <c:pivotFmt>
        <c:idx val="0"/>
      </c:pivotFmt>
      <c:pivotFmt>
        <c:idx val="1"/>
      </c:pivotFmt>
      <c:pivotFmt>
        <c:idx val="2"/>
        <c:dLbl>
          <c:idx val="0"/>
          <c:dLblPos val="in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layout>
            <c:manualLayout>
              <c:x val="-8.0112980907815365E-2"/>
              <c:y val="0.13308972661603136"/>
            </c:manualLayout>
          </c:layout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</c:pivotFmt>
      <c:pivotFmt>
        <c:idx val="5"/>
      </c:pivotFmt>
      <c:pivotFmt>
        <c:idx val="6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</c:pivotFmt>
      <c:pivotFmt>
        <c:idx val="59"/>
      </c:pivotFmt>
      <c:pivotFmt>
        <c:idx val="60"/>
      </c:pivotFmt>
      <c:pivotFmt>
        <c:idx val="61"/>
      </c:pivotFmt>
      <c:pivotFmt>
        <c:idx val="62"/>
      </c:pivotFmt>
      <c:pivotFmt>
        <c:idx val="63"/>
      </c:pivotFmt>
      <c:pivotFmt>
        <c:idx val="64"/>
      </c:pivotFmt>
      <c:pivotFmt>
        <c:idx val="65"/>
      </c:pivotFmt>
      <c:pivotFmt>
        <c:idx val="66"/>
      </c:pivotFmt>
      <c:pivotFmt>
        <c:idx val="67"/>
      </c:pivotFmt>
      <c:pivotFmt>
        <c:idx val="68"/>
      </c:pivotFmt>
      <c:pivotFmt>
        <c:idx val="69"/>
      </c:pivotFmt>
      <c:pivotFmt>
        <c:idx val="70"/>
      </c:pivotFmt>
      <c:pivotFmt>
        <c:idx val="71"/>
      </c:pivotFmt>
      <c:pivotFmt>
        <c:idx val="72"/>
      </c:pivotFmt>
      <c:pivotFmt>
        <c:idx val="73"/>
        <c:dLbl>
          <c:idx val="0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5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6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9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0"/>
      </c:pivotFmt>
      <c:pivotFmt>
        <c:idx val="91"/>
      </c:pivotFmt>
      <c:pivotFmt>
        <c:idx val="92"/>
      </c:pivotFmt>
      <c:pivotFmt>
        <c:idx val="93"/>
      </c:pivotFmt>
      <c:pivotFmt>
        <c:idx val="94"/>
      </c:pivotFmt>
      <c:pivotFmt>
        <c:idx val="95"/>
      </c:pivotFmt>
      <c:pivotFmt>
        <c:idx val="96"/>
      </c:pivotFmt>
      <c:pivotFmt>
        <c:idx val="97"/>
      </c:pivotFmt>
      <c:pivotFmt>
        <c:idx val="98"/>
      </c:pivotFmt>
      <c:pivotFmt>
        <c:idx val="99"/>
      </c:pivotFmt>
      <c:pivotFmt>
        <c:idx val="100"/>
      </c:pivotFmt>
      <c:pivotFmt>
        <c:idx val="101"/>
      </c:pivotFmt>
      <c:pivotFmt>
        <c:idx val="102"/>
      </c:pivotFmt>
      <c:pivotFmt>
        <c:idx val="103"/>
      </c:pivotFmt>
      <c:pivotFmt>
        <c:idx val="104"/>
      </c:pivotFmt>
      <c:pivotFmt>
        <c:idx val="105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6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7"/>
        <c:spPr>
          <a:solidFill>
            <a:schemeClr val="accent5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spc="0" baseline="0">
                  <a:solidFill>
                    <a:schemeClr val="tx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8"/>
        <c:spPr>
          <a:solidFill>
            <a:schemeClr val="accent3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spc="0" baseline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9"/>
        <c:spPr>
          <a:solidFill>
            <a:schemeClr val="accent1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spc="0" baseline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0"/>
        <c:spPr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spc="0" baseline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1"/>
        <c:spPr>
          <a:solidFill>
            <a:schemeClr val="accent6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spc="0" baseline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2"/>
        <c:spPr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13"/>
        <c:spPr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14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15"/>
        <c:spPr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16"/>
        <c:spPr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17"/>
        <c:spPr>
          <a:solidFill>
            <a:schemeClr val="accent2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18"/>
        <c:spPr>
          <a:solidFill>
            <a:schemeClr val="accent4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19"/>
        <c:spPr>
          <a:solidFill>
            <a:schemeClr val="accent1">
              <a:lumMod val="80000"/>
              <a:lumOff val="2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20"/>
        <c:spPr>
          <a:solidFill>
            <a:schemeClr val="accent2">
              <a:lumMod val="80000"/>
              <a:lumOff val="2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21"/>
        <c:spPr>
          <a:solidFill>
            <a:schemeClr val="accent3">
              <a:lumMod val="80000"/>
              <a:lumOff val="2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22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3"/>
        <c:spPr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24"/>
        <c:spPr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25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26"/>
        <c:spPr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27"/>
        <c:spPr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spc="0" baseline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8"/>
        <c:spPr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29"/>
        <c:spPr>
          <a:solidFill>
            <a:schemeClr val="accent1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spc="0" baseline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0"/>
        <c:spPr>
          <a:solidFill>
            <a:schemeClr val="accent2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31"/>
        <c:spPr>
          <a:solidFill>
            <a:schemeClr val="accent3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spc="0" baseline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2"/>
        <c:spPr>
          <a:solidFill>
            <a:schemeClr val="accent4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33"/>
        <c:spPr>
          <a:solidFill>
            <a:schemeClr val="accent5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spc="0" baseline="0">
                  <a:solidFill>
                    <a:schemeClr val="tx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4"/>
        <c:spPr>
          <a:solidFill>
            <a:schemeClr val="accent6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spc="0" baseline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5"/>
        <c:spPr>
          <a:solidFill>
            <a:schemeClr val="accent1">
              <a:lumMod val="80000"/>
              <a:lumOff val="2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36"/>
        <c:spPr>
          <a:solidFill>
            <a:schemeClr val="accent2">
              <a:lumMod val="80000"/>
              <a:lumOff val="2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37"/>
        <c:spPr>
          <a:solidFill>
            <a:schemeClr val="accent3">
              <a:lumMod val="80000"/>
              <a:lumOff val="2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38"/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spc="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9"/>
        <c:spPr>
          <a:solidFill>
            <a:schemeClr val="accent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40"/>
        <c:spPr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41"/>
        <c:spPr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42"/>
        <c:spPr>
          <a:solidFill>
            <a:schemeClr val="accent4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43"/>
        <c:spPr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spc="0" baseline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4"/>
        <c:spPr>
          <a:solidFill>
            <a:schemeClr val="accent6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45"/>
        <c:spPr>
          <a:solidFill>
            <a:schemeClr val="accent1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spc="0" baseline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6"/>
        <c:spPr>
          <a:solidFill>
            <a:schemeClr val="accent2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47"/>
        <c:spPr>
          <a:solidFill>
            <a:schemeClr val="accent3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spc="0" baseline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8"/>
        <c:spPr>
          <a:solidFill>
            <a:schemeClr val="accent4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49"/>
        <c:spPr>
          <a:solidFill>
            <a:schemeClr val="accent5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spc="0" baseline="0">
                  <a:solidFill>
                    <a:schemeClr val="tx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0"/>
        <c:spPr>
          <a:solidFill>
            <a:schemeClr val="accent6">
              <a:lumMod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200" b="1" i="0" u="none" strike="noStrike" kern="1200" spc="0" baseline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1"/>
        <c:spPr>
          <a:solidFill>
            <a:schemeClr val="accent1">
              <a:lumMod val="80000"/>
              <a:lumOff val="2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52"/>
        <c:spPr>
          <a:solidFill>
            <a:schemeClr val="accent2">
              <a:lumMod val="80000"/>
              <a:lumOff val="2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  <c:pivotFmt>
        <c:idx val="153"/>
        <c:spPr>
          <a:solidFill>
            <a:schemeClr val="accent3">
              <a:lumMod val="80000"/>
              <a:lumOff val="2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c:spPr>
      </c:pivotFmt>
    </c:pivotFmts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[Alumli Contact List (All) 20180928 (Jessica).xlsx]行業!PivotTable1</c:name>
    <c:fmtId val="15"/>
  </c:pivotSource>
  <c:chart>
    <c:autoTitleDeleted val="1"/>
    <c:pivotFmts>
      <c:pivotFmt>
        <c:idx val="0"/>
      </c:pivotFmt>
      <c:pivotFmt>
        <c:idx val="1"/>
        <c:dLbl>
          <c:idx val="0"/>
          <c:dLblPos val="outEnd"/>
          <c:showLegendKey val="0"/>
          <c:showVal val="0"/>
          <c:showCatName val="1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 w="9525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</c:marker>
        <c:dLbl>
          <c:idx val="0"/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layout>
            <c:manualLayout>
              <c:x val="0"/>
              <c:y val="2.256063169768751E-2"/>
            </c:manualLayout>
          </c:layout>
          <c:spPr>
            <a:solidFill>
              <a:sysClr val="window" lastClr="FFFFFF"/>
            </a:solidFill>
            <a:ln>
              <a:noFill/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dLbl>
          <c:idx val="0"/>
          <c:layout>
            <c:manualLayout>
              <c:x val="1.5844718761856248E-3"/>
              <c:y val="-3.9481105470953189E-2"/>
            </c:manualLayout>
          </c:layout>
          <c:spPr>
            <a:solidFill>
              <a:sysClr val="window" lastClr="FFFFFF"/>
            </a:solidFill>
            <a:ln>
              <a:noFill/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1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noFill/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dLbl>
          <c:idx val="0"/>
          <c:layout>
            <c:manualLayout>
              <c:x val="1.5844718761856248E-3"/>
              <c:y val="-3.9481105470953189E-2"/>
            </c:manualLayout>
          </c:layout>
          <c:spPr>
            <a:solidFill>
              <a:sysClr val="window" lastClr="FFFFFF"/>
            </a:solidFill>
            <a:ln>
              <a:noFill/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1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2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dLbl>
          <c:idx val="0"/>
          <c:layout>
            <c:manualLayout>
              <c:x val="0"/>
              <c:y val="2.256063169768751E-2"/>
            </c:manualLayout>
          </c:layout>
          <c:spPr>
            <a:solidFill>
              <a:sysClr val="window" lastClr="FFFFFF"/>
            </a:solidFill>
            <a:ln>
              <a:noFill/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3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marker>
          <c:symbol val="none"/>
        </c:marker>
        <c:dLbl>
          <c:idx val="0"/>
          <c:spPr>
            <a:solidFill>
              <a:sysClr val="window" lastClr="FFFFFF"/>
            </a:solidFill>
            <a:ln>
              <a:noFill/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outEnd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3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dLbl>
          <c:idx val="0"/>
          <c:layout>
            <c:manualLayout>
              <c:x val="1.5844718761856248E-3"/>
              <c:y val="-3.9481105470953189E-2"/>
            </c:manualLayout>
          </c:layout>
          <c:spPr>
            <a:solidFill>
              <a:sysClr val="window" lastClr="FFFFFF"/>
            </a:solidFill>
            <a:ln>
              <a:noFill/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  <c:pivotFmt>
        <c:idx val="3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7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8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39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0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1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2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3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4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5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</c:pivotFmt>
      <c:pivotFmt>
        <c:idx val="46"/>
        <c:spPr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c:spPr>
        <c:dLbl>
          <c:idx val="0"/>
          <c:layout>
            <c:manualLayout>
              <c:x val="0"/>
              <c:y val="2.256063169768751E-2"/>
            </c:manualLayout>
          </c:layout>
          <c:spPr>
            <a:solidFill>
              <a:sysClr val="window" lastClr="FFFFFF"/>
            </a:solidFill>
            <a:ln>
              <a:noFill/>
            </a:ln>
            <a:effectLst/>
          </c:spPr>
          <c:txPr>
            <a:bodyPr rot="0" spcFirstLastPara="1" vertOverflow="clip" horzOverflow="clip" vert="horz" wrap="square" lIns="38100" tIns="19050" rIns="38100" bIns="19050" anchor="ctr" anchorCtr="1">
              <a:spAutoFit/>
            </a:bodyPr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>
              <c15:spPr xmlns:c15="http://schemas.microsoft.com/office/drawing/2012/chart">
                <a:prstGeom prst="wedgeRectCallout">
                  <a:avLst/>
                </a:prstGeom>
                <a:noFill/>
                <a:ln>
                  <a:noFill/>
                </a:ln>
              </c15:spPr>
            </c:ext>
          </c:extLst>
        </c:dLbl>
      </c:pivotFmt>
    </c:pivotFmts>
    <c:plotArea>
      <c:layout>
        <c:manualLayout>
          <c:layoutTarget val="inner"/>
          <c:xMode val="edge"/>
          <c:yMode val="edge"/>
          <c:x val="0.3026157401211122"/>
          <c:y val="0.26179860190743481"/>
          <c:w val="0.42380959618996528"/>
          <c:h val="0.65501665757126892"/>
        </c:manualLayout>
      </c:layout>
      <c:pieChart>
        <c:varyColors val="1"/>
        <c:ser>
          <c:idx val="0"/>
          <c:order val="0"/>
          <c:tx>
            <c:strRef>
              <c:f>行業!$B$3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E775-41D1-9E6E-7E6BDB00513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E775-41D1-9E6E-7E6BDB00513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E775-41D1-9E6E-7E6BDB00513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E775-41D1-9E6E-7E6BDB00513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E775-41D1-9E6E-7E6BDB005135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E775-41D1-9E6E-7E6BDB005135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E775-41D1-9E6E-7E6BDB005135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F-E775-41D1-9E6E-7E6BDB005135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1-E775-41D1-9E6E-7E6BDB005135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3-E775-41D1-9E6E-7E6BDB005135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5-E775-41D1-9E6E-7E6BDB005135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7-E775-41D1-9E6E-7E6BDB005135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9-E775-41D1-9E6E-7E6BDB005135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1B-E775-41D1-9E6E-7E6BDB005135}"/>
              </c:ext>
            </c:extLst>
          </c:dPt>
          <c:dLbls>
            <c:dLbl>
              <c:idx val="0"/>
              <c:layout>
                <c:manualLayout>
                  <c:x val="1.5844718761856248E-3"/>
                  <c:y val="-3.948110547095318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75-41D1-9E6E-7E6BDB005135}"/>
                </c:ext>
              </c:extLst>
            </c:dLbl>
            <c:dLbl>
              <c:idx val="13"/>
              <c:layout>
                <c:manualLayout>
                  <c:x val="-1.9805898452320315E-2"/>
                  <c:y val="8.460236886632799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596964501217609"/>
                      <c:h val="7.80531240701511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E775-41D1-9E6E-7E6BDB005135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行業!$A$4:$A$18</c:f>
              <c:strCache>
                <c:ptCount val="14"/>
                <c:pt idx="0">
                  <c:v>Human Resources</c:v>
                </c:pt>
                <c:pt idx="1">
                  <c:v>Media and publishing</c:v>
                </c:pt>
                <c:pt idx="2">
                  <c:v>Further study</c:v>
                </c:pt>
                <c:pt idx="3">
                  <c:v>Business consultant</c:v>
                </c:pt>
                <c:pt idx="4">
                  <c:v>Government and public utilities</c:v>
                </c:pt>
                <c:pt idx="5">
                  <c:v>Education</c:v>
                </c:pt>
                <c:pt idx="6">
                  <c:v>Tourism</c:v>
                </c:pt>
                <c:pt idx="7">
                  <c:v>Working overseas</c:v>
                </c:pt>
                <c:pt idx="8">
                  <c:v>Logistics</c:v>
                </c:pt>
                <c:pt idx="9">
                  <c:v>Freelancers</c:v>
                </c:pt>
                <c:pt idx="10">
                  <c:v>Manufacturing and Retail</c:v>
                </c:pt>
                <c:pt idx="11">
                  <c:v>Marketing</c:v>
                </c:pt>
                <c:pt idx="12">
                  <c:v>I/E</c:v>
                </c:pt>
                <c:pt idx="13">
                  <c:v>Banking and finance</c:v>
                </c:pt>
              </c:strCache>
            </c:strRef>
          </c:cat>
          <c:val>
            <c:numRef>
              <c:f>行業!$B$4:$B$18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4</c:v>
                </c:pt>
                <c:pt idx="8">
                  <c:v>2</c:v>
                </c:pt>
                <c:pt idx="9">
                  <c:v>2</c:v>
                </c:pt>
                <c:pt idx="10">
                  <c:v>6</c:v>
                </c:pt>
                <c:pt idx="11">
                  <c:v>3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E775-41D1-9E6E-7E6BDB00513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B833592B-A6BF-442C-A731-1165B5545FCF}" type="datetimeFigureOut">
              <a:rPr lang="zh-HK" altLang="en-US"/>
              <a:pPr>
                <a:defRPr/>
              </a:pPr>
              <a:t>5/10/2022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586F198-F784-4F68-8F2C-6838A2402677}" type="slidenum">
              <a:rPr lang="zh-HK" altLang="en-US"/>
              <a:pPr>
                <a:defRPr/>
              </a:pPr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66788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F56AD0CC-FFBF-4313-AB25-C12191BC8CB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50675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6AD0CC-FFBF-4313-AB25-C12191BC8CBD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759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8D5FB3A8-4CB8-4129-B6F6-694AE49A7049}" type="slidenum">
              <a:rPr lang="en-US" altLang="zh-TW" smtClean="0">
                <a:latin typeface="Arial" charset="0"/>
              </a:rPr>
              <a:pPr eaLnBrk="1" hangingPunct="1"/>
              <a:t>32</a:t>
            </a:fld>
            <a:endParaRPr lang="en-US" altLang="zh-TW">
              <a:latin typeface="Arial" charset="0"/>
            </a:endParaRPr>
          </a:p>
        </p:txBody>
      </p:sp>
      <p:sp>
        <p:nvSpPr>
          <p:cNvPr id="52227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fld id="{0210A132-A809-429B-87FB-C4ED527ABFFC}" type="slidenum">
              <a:rPr lang="en-US" altLang="ja-JP" sz="1300">
                <a:latin typeface="Arial" charset="0"/>
                <a:ea typeface="ＭＳ Ｐゴシック" pitchFamily="34" charset="-128"/>
              </a:rPr>
              <a:pPr algn="r" eaLnBrk="1" hangingPunct="1"/>
              <a:t>32</a:t>
            </a:fld>
            <a:endParaRPr lang="en-US" altLang="ja-JP" sz="13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2228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fld id="{39057B02-AC46-4886-8FA4-18B82D4EF191}" type="slidenum">
              <a:rPr lang="en-US" altLang="ja-JP" sz="1300">
                <a:latin typeface="Arial" charset="0"/>
                <a:ea typeface="ＭＳ Ｐゴシック" pitchFamily="34" charset="-128"/>
              </a:rPr>
              <a:pPr algn="r" eaLnBrk="1" hangingPunct="1"/>
              <a:t>32</a:t>
            </a:fld>
            <a:endParaRPr lang="en-US" altLang="ja-JP" sz="13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22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HK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554CCB1C-8CFB-4BD3-9EF5-7208D13032A4}" type="slidenum">
              <a:rPr lang="en-US" altLang="zh-TW" smtClean="0">
                <a:latin typeface="Arial" charset="0"/>
              </a:rPr>
              <a:pPr eaLnBrk="1" hangingPunct="1"/>
              <a:t>33</a:t>
            </a:fld>
            <a:endParaRPr lang="en-US" altLang="zh-TW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HK" altLang="zh-HK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A5728F7-56F1-4D3E-AAF6-A2D0CC035C59}" type="slidenum">
              <a:rPr lang="en-US" altLang="ja-JP">
                <a:solidFill>
                  <a:srgbClr val="000000"/>
                </a:solidFill>
                <a:ea typeface="ＭＳ Ｐゴシック" panose="020B0600070205080204" pitchFamily="34" charset="-128"/>
              </a:rPr>
              <a:pPr eaLnBrk="1" hangingPunct="1">
                <a:spcBef>
                  <a:spcPct val="0"/>
                </a:spcBef>
              </a:pPr>
              <a:t>34</a:t>
            </a:fld>
            <a:endParaRPr lang="en-US" altLang="ja-JP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854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6" rIns="91413" bIns="45706" anchor="b"/>
          <a:lstStyle>
            <a:lvl1pPr defTabSz="9080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742950" indent="-285750" defTabSz="9080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143000" indent="-228600" defTabSz="9080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600200" indent="-228600" defTabSz="9080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057400" indent="-228600" defTabSz="9080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5146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29718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4290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3886200" indent="-228600" defTabSz="9080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138E715-9D87-4CFE-B8AF-C0CD317C5DF5}" type="slidenum">
              <a:rPr lang="en-US" altLang="ja-JP" b="0">
                <a:solidFill>
                  <a:srgbClr val="000000"/>
                </a:solidFill>
                <a:ea typeface="ＭＳ Ｐゴシック" panose="020B0600070205080204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ja-JP" b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5700" cy="3724275"/>
          </a:xfrm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6463"/>
            <a:ext cx="4984750" cy="446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ja-JP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313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C8274EE6-9983-473D-98C2-B7DF80EFFFB8}" type="slidenum">
              <a:rPr lang="en-US" altLang="zh-TW" smtClean="0">
                <a:latin typeface="Arial" charset="0"/>
              </a:rPr>
              <a:pPr eaLnBrk="1" hangingPunct="1"/>
              <a:t>37</a:t>
            </a:fld>
            <a:endParaRPr lang="en-US" altLang="zh-TW">
              <a:latin typeface="Arial" charset="0"/>
            </a:endParaRPr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fld id="{0AF20A2B-968D-4FAB-B5E3-93EC03970416}" type="slidenum">
              <a:rPr lang="en-US" altLang="ja-JP" sz="1300">
                <a:latin typeface="Arial" charset="0"/>
                <a:ea typeface="ＭＳ Ｐゴシック" pitchFamily="34" charset="-128"/>
              </a:rPr>
              <a:pPr algn="r" eaLnBrk="1" hangingPunct="1"/>
              <a:t>37</a:t>
            </a:fld>
            <a:endParaRPr lang="en-US" altLang="ja-JP" sz="13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HK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9405145F-41F3-47CF-875E-A788535F0C61}" type="slidenum">
              <a:rPr lang="en-US" altLang="zh-TW" smtClean="0">
                <a:latin typeface="Arial" charset="0"/>
              </a:rPr>
              <a:pPr eaLnBrk="1" hangingPunct="1"/>
              <a:t>38</a:t>
            </a:fld>
            <a:endParaRPr lang="en-US" altLang="zh-TW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fld id="{1BEDCF71-0BBE-42B9-8472-F87A0449DF82}" type="slidenum">
              <a:rPr lang="en-US" altLang="zh-TW" smtClean="0">
                <a:latin typeface="Arial" charset="0"/>
              </a:rPr>
              <a:pPr eaLnBrk="1" hangingPunct="1"/>
              <a:t>39</a:t>
            </a:fld>
            <a:endParaRPr lang="en-US" altLang="zh-TW">
              <a:latin typeface="Arial" charset="0"/>
            </a:endParaRPr>
          </a:p>
        </p:txBody>
      </p:sp>
      <p:sp>
        <p:nvSpPr>
          <p:cNvPr id="58371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defTabSz="966788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r" eaLnBrk="1" hangingPunct="1"/>
            <a:fld id="{F26DCC08-98E0-40B3-91AF-2C129519728B}" type="slidenum">
              <a:rPr lang="en-US" altLang="ja-JP" sz="1300">
                <a:latin typeface="Arial" charset="0"/>
                <a:ea typeface="ＭＳ Ｐゴシック" pitchFamily="34" charset="-128"/>
              </a:rPr>
              <a:pPr algn="r" eaLnBrk="1" hangingPunct="1"/>
              <a:t>39</a:t>
            </a:fld>
            <a:endParaRPr lang="en-US" altLang="ja-JP" sz="130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Arial" charset="0"/>
              <a:ea typeface="SimSun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kumimoji="0"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1332767423 h 528"/>
                <a:gd name="T6" fmla="*/ 120019431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0"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6009B04-54D1-41B0-B147-BF948B1F6D0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2725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867CE-AF48-4729-AB2B-105BAF95857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0491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C7D19-610E-4C6C-91DE-E2380BD32E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2917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73EAB-E9B1-452A-9DEB-F88644028D57}" type="datetime1">
              <a:rPr lang="en-US"/>
              <a:pPr>
                <a:defRPr/>
              </a:pPr>
              <a:t>10/5/2022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49D779-8A3A-42B3-9E4A-5780AE9D0442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643962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862EF-5081-42D9-8438-9C6294E015E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96324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212AB3-192F-4005-A700-C7264491D1B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12234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64C353A-17DB-4397-B5C0-98FD32C668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3819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EA203DF-D0E1-494A-8E3D-09008692BA3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6284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DC5E799-7F0A-4D47-A430-C670CD36320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0422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4A108-77A6-435D-ABE6-50C3E4F538D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2754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067326-5601-4FEA-BF65-63AD7F18EC3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78159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altLang="zh-TW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A7A9616-2AFA-4510-9B14-B4204B67F20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7140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kumimoji="0" lang="en-US"/>
          </a:p>
        </p:txBody>
      </p:sp>
      <p:sp>
        <p:nvSpPr>
          <p:cNvPr id="1027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2147483647 w 5591"/>
              <a:gd name="T3" fmla="*/ 0 h 588"/>
              <a:gd name="T4" fmla="*/ 2147483647 w 5591"/>
              <a:gd name="T5" fmla="*/ 1330642500 h 588"/>
              <a:gd name="T6" fmla="*/ 2091905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FD9779F-8715-40DA-9AD2-04EF87B1720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6" r:id="rId2"/>
    <p:sldLayoutId id="2147483901" r:id="rId3"/>
    <p:sldLayoutId id="2147483902" r:id="rId4"/>
    <p:sldLayoutId id="2147483903" r:id="rId5"/>
    <p:sldLayoutId id="2147483904" r:id="rId6"/>
    <p:sldLayoutId id="2147483897" r:id="rId7"/>
    <p:sldLayoutId id="2147483905" r:id="rId8"/>
    <p:sldLayoutId id="2147483906" r:id="rId9"/>
    <p:sldLayoutId id="2147483898" r:id="rId10"/>
    <p:sldLayoutId id="2147483899" r:id="rId11"/>
    <p:sldLayoutId id="214748392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  <a:ea typeface="微軟正黑體" pitchFamily="34" charset="-12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mailto:japanese-studeies@cuhk.edu.hk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TW" sz="3200" dirty="0"/>
              <a:t>The Department of Japanese Studies at </a:t>
            </a:r>
            <a:br>
              <a:rPr lang="en-US" altLang="zh-TW" sz="3200" dirty="0"/>
            </a:br>
            <a:r>
              <a:rPr lang="en-US" altLang="zh-TW" sz="3200" dirty="0"/>
              <a:t>The Chinese University of Hong Kong </a:t>
            </a:r>
            <a:endParaRPr lang="zh-TW" altLang="en-US" sz="3200" dirty="0"/>
          </a:p>
        </p:txBody>
      </p:sp>
      <p:sp>
        <p:nvSpPr>
          <p:cNvPr id="9219" name="Subtitle 4"/>
          <p:cNvSpPr>
            <a:spLocks noGrp="1"/>
          </p:cNvSpPr>
          <p:nvPr>
            <p:ph type="subTitle" idx="1"/>
          </p:nvPr>
        </p:nvSpPr>
        <p:spPr>
          <a:xfrm>
            <a:off x="685800" y="3861048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altLang="zh-TW" sz="2000" dirty="0"/>
              <a:t>Admissions Talk (2023 intake)</a:t>
            </a:r>
          </a:p>
          <a:p>
            <a:pPr marR="0" algn="ctr" eaLnBrk="1" hangingPunct="1"/>
            <a:endParaRPr lang="en-HK" altLang="zh-TW" sz="2000" dirty="0"/>
          </a:p>
          <a:p>
            <a:pPr marR="0" algn="ctr" eaLnBrk="1" hangingPunct="1"/>
            <a:endParaRPr lang="en-US" altLang="zh-TW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Is McDonalds the same in Japan and Hong Kong</a:t>
            </a:r>
            <a:r>
              <a:rPr lang="en-US" dirty="0"/>
              <a:t>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640" y="189968"/>
            <a:ext cx="7583760" cy="4389120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259632" y="5877272"/>
            <a:ext cx="7044400" cy="430386"/>
          </a:xfrm>
        </p:spPr>
        <p:txBody>
          <a:bodyPr/>
          <a:lstStyle/>
          <a:p>
            <a:r>
              <a:rPr lang="en-US" dirty="0"/>
              <a:t>http://www.globosapiens.net/paulsadler/picture-mcdonalds-in-shinjuku-tokyo-6554.html</a:t>
            </a:r>
          </a:p>
        </p:txBody>
      </p:sp>
    </p:spTree>
    <p:extLst>
      <p:ext uri="{BB962C8B-B14F-4D97-AF65-F5344CB8AC3E}">
        <p14:creationId xmlns:p14="http://schemas.microsoft.com/office/powerpoint/2010/main" val="3165008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865122"/>
            <a:ext cx="8052512" cy="1012150"/>
          </a:xfrm>
        </p:spPr>
        <p:txBody>
          <a:bodyPr>
            <a:normAutofit/>
          </a:bodyPr>
          <a:lstStyle/>
          <a:p>
            <a:r>
              <a:rPr lang="en-US" dirty="0"/>
              <a:t>Why are Japanese entertainment companies so successful?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32" y="6021288"/>
            <a:ext cx="7044400" cy="504056"/>
          </a:xfrm>
        </p:spPr>
        <p:txBody>
          <a:bodyPr/>
          <a:lstStyle/>
          <a:p>
            <a:r>
              <a:rPr lang="en-US" dirty="0"/>
              <a:t>http://nihongomanabu.com/2018/01/07/arashi-release-new-single-find-answer-21st-feb-2018//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787" b="478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2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attraction of BL comics for its female readers?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r="6133"/>
          <a:stretch>
            <a:fillRect/>
          </a:stretch>
        </p:blipFill>
        <p:spPr>
          <a:xfrm>
            <a:off x="1115616" y="189968"/>
            <a:ext cx="6912768" cy="43891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32" y="6021288"/>
            <a:ext cx="7044400" cy="576064"/>
          </a:xfrm>
        </p:spPr>
        <p:txBody>
          <a:bodyPr/>
          <a:lstStyle/>
          <a:p>
            <a:r>
              <a:rPr lang="en-US" dirty="0"/>
              <a:t>http://www.fanpop.com/clubs/yaoi/images/17927103/title/date-masamune-sanada-yukimura-photo</a:t>
            </a:r>
          </a:p>
        </p:txBody>
      </p:sp>
    </p:spTree>
    <p:extLst>
      <p:ext uri="{BB962C8B-B14F-4D97-AF65-F5344CB8AC3E}">
        <p14:creationId xmlns:p14="http://schemas.microsoft.com/office/powerpoint/2010/main" val="2494545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many women still aspire to be housewives?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>
            <a:fillRect/>
          </a:stretch>
        </p:blipFill>
        <p:spPr>
          <a:xfrm>
            <a:off x="683568" y="189968"/>
            <a:ext cx="7704856" cy="43891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32" y="5733256"/>
            <a:ext cx="7044400" cy="72008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https://www.google.com.hk/</a:t>
            </a:r>
            <a:r>
              <a:rPr lang="en-US" dirty="0" err="1"/>
              <a:t>search?safe</a:t>
            </a:r>
            <a:r>
              <a:rPr lang="en-US" dirty="0"/>
              <a:t>=</a:t>
            </a:r>
            <a:r>
              <a:rPr lang="en-US" dirty="0" err="1"/>
              <a:t>off&amp;hl</a:t>
            </a:r>
            <a:r>
              <a:rPr lang="en-US" dirty="0"/>
              <a:t>=</a:t>
            </a:r>
            <a:r>
              <a:rPr lang="en-US" dirty="0" err="1"/>
              <a:t>en&amp;biw</a:t>
            </a:r>
            <a:r>
              <a:rPr lang="en-US" dirty="0"/>
              <a:t>=1090&amp;bih=611&amp;site=</a:t>
            </a:r>
            <a:r>
              <a:rPr lang="en-US" dirty="0" err="1"/>
              <a:t>imghp&amp;tbm</a:t>
            </a:r>
            <a:r>
              <a:rPr lang="en-US" dirty="0"/>
              <a:t>=</a:t>
            </a:r>
            <a:r>
              <a:rPr lang="en-US" dirty="0" err="1"/>
              <a:t>isch&amp;sa</a:t>
            </a:r>
            <a:r>
              <a:rPr lang="en-US" dirty="0"/>
              <a:t>=1&amp;q=</a:t>
            </a:r>
            <a:r>
              <a:rPr lang="en-US" dirty="0" err="1"/>
              <a:t>kurihara+harumi&amp;oq</a:t>
            </a:r>
            <a:r>
              <a:rPr lang="en-US" dirty="0"/>
              <a:t>=</a:t>
            </a:r>
            <a:r>
              <a:rPr lang="en-US" dirty="0" err="1"/>
              <a:t>kurihara+harumi&amp;gs_l</a:t>
            </a:r>
            <a:r>
              <a:rPr lang="en-US" dirty="0"/>
              <a:t>=img.3..0j0i24l2.41997.44904.0.45168.15.10.0.3.3.0.266.1295.0j2j4.6.0....0...1c.1.43.img..6.9.1328.DMV40nLiwX8#facrc=_&amp;</a:t>
            </a:r>
            <a:r>
              <a:rPr lang="en-US" dirty="0" err="1"/>
              <a:t>imgdii</a:t>
            </a:r>
            <a:r>
              <a:rPr lang="en-US" dirty="0"/>
              <a:t>=_&amp;</a:t>
            </a:r>
            <a:r>
              <a:rPr lang="en-US" dirty="0" err="1"/>
              <a:t>imgrc</a:t>
            </a:r>
            <a:r>
              <a:rPr lang="en-US" dirty="0"/>
              <a:t>=6w73lkLpfv4hjM%253A%3BbUG3HmgXoDwTdM%3Bhttp%253A%252F%252Fi.telegraph.co.uk%252Fmultimedia%252Farchive%252F01043%252Fwine-graphics-2004_1043531a.jpg%3Bhttp%253A%252F%252Fwww.telegraph.co.uk%252Ffoodanddrink%252F4816341%252FThe-sun-rises-on-the-Japanese-Delia.html%3B200%3B250</a:t>
            </a:r>
          </a:p>
        </p:txBody>
      </p:sp>
    </p:spTree>
    <p:extLst>
      <p:ext uri="{BB962C8B-B14F-4D97-AF65-F5344CB8AC3E}">
        <p14:creationId xmlns:p14="http://schemas.microsoft.com/office/powerpoint/2010/main" val="2807871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is Japan managing its elder care problem?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https://www.google.com.hk/</a:t>
            </a:r>
            <a:r>
              <a:rPr lang="en-US" dirty="0" err="1"/>
              <a:t>search?safe</a:t>
            </a:r>
            <a:r>
              <a:rPr lang="en-US" dirty="0"/>
              <a:t>=</a:t>
            </a:r>
            <a:r>
              <a:rPr lang="en-US" dirty="0" err="1"/>
              <a:t>off&amp;hl</a:t>
            </a:r>
            <a:r>
              <a:rPr lang="en-US" dirty="0"/>
              <a:t>=</a:t>
            </a:r>
            <a:r>
              <a:rPr lang="en-US" dirty="0" err="1"/>
              <a:t>en&amp;biw</a:t>
            </a:r>
            <a:r>
              <a:rPr lang="en-US" dirty="0"/>
              <a:t>=1090&amp;bih=611&amp;site=</a:t>
            </a:r>
            <a:r>
              <a:rPr lang="en-US" dirty="0" err="1"/>
              <a:t>imghp&amp;tbm</a:t>
            </a:r>
            <a:r>
              <a:rPr lang="en-US" dirty="0"/>
              <a:t>=</a:t>
            </a:r>
            <a:r>
              <a:rPr lang="en-US" dirty="0" err="1"/>
              <a:t>isch&amp;sa</a:t>
            </a:r>
            <a:r>
              <a:rPr lang="en-US" dirty="0"/>
              <a:t>=1&amp;q=</a:t>
            </a:r>
            <a:r>
              <a:rPr lang="en-US" dirty="0" err="1"/>
              <a:t>robot+elder+care&amp;oq</a:t>
            </a:r>
            <a:r>
              <a:rPr lang="en-US" dirty="0"/>
              <a:t>=</a:t>
            </a:r>
            <a:r>
              <a:rPr lang="en-US" dirty="0" err="1"/>
              <a:t>robot+elder+care&amp;gs_l</a:t>
            </a:r>
            <a:r>
              <a:rPr lang="en-US" dirty="0"/>
              <a:t>=img.3..0i24.90972.94556.0.94596.16.12.0.3.3.1.309.1992.0j3j4j2.9.0....0...1c.1.43.img..5.11.1761.nnuSj_VNd_A#facrc=_&amp;</a:t>
            </a:r>
            <a:r>
              <a:rPr lang="en-US" dirty="0" err="1"/>
              <a:t>imgdii</a:t>
            </a:r>
            <a:r>
              <a:rPr lang="en-US" dirty="0"/>
              <a:t>=_&amp;</a:t>
            </a:r>
            <a:r>
              <a:rPr lang="en-US" dirty="0" err="1"/>
              <a:t>imgrc</a:t>
            </a:r>
            <a:r>
              <a:rPr lang="en-US" dirty="0"/>
              <a:t>=kEd-S-eiq-2jQM%253A%3BwjXb1X7PfPYa2M%3Bhttp%253A%252F%252Fcdn.static-economist.com%252Fsites%252Fdefault%252Ffiles%252Fimages%252F2013%252F05%252Fblogs%252Fbabbage%252F20130511_stp502.jpg%3Bhttp%253A%252F%252Fwww.economist.com%252Fblogs%252Fbabbage%252F2013%252F05%252Fautomation-elderly%3B595%3B335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5" r="12465"/>
          <a:stretch>
            <a:fillRect/>
          </a:stretch>
        </p:blipFill>
        <p:spPr>
          <a:xfrm>
            <a:off x="611560" y="189968"/>
            <a:ext cx="7871792" cy="4389120"/>
          </a:xfrm>
        </p:spPr>
      </p:pic>
    </p:spTree>
    <p:extLst>
      <p:ext uri="{BB962C8B-B14F-4D97-AF65-F5344CB8AC3E}">
        <p14:creationId xmlns:p14="http://schemas.microsoft.com/office/powerpoint/2010/main" val="3473135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865122"/>
            <a:ext cx="7980504" cy="1444198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Why are there so many homeless people and why are they hidden in certain urban neighborhoods?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1640" y="6237312"/>
            <a:ext cx="6972392" cy="504056"/>
          </a:xfrm>
        </p:spPr>
        <p:txBody>
          <a:bodyPr/>
          <a:lstStyle/>
          <a:p>
            <a:r>
              <a:rPr lang="en-US" dirty="0"/>
              <a:t>http://www.newyorker.com/online/blogs/photobooth/2012/12/photos-japan-jobs-crisis-shiho-fukada.html#slide_ss_0=1</a:t>
            </a:r>
          </a:p>
        </p:txBody>
      </p:sp>
    </p:spTree>
    <p:extLst>
      <p:ext uri="{BB962C8B-B14F-4D97-AF65-F5344CB8AC3E}">
        <p14:creationId xmlns:p14="http://schemas.microsoft.com/office/powerpoint/2010/main" val="993020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Japanese Prime Ministers insist on visiting </a:t>
            </a:r>
            <a:r>
              <a:rPr lang="en-US" dirty="0" err="1"/>
              <a:t>Yasukuni</a:t>
            </a:r>
            <a:r>
              <a:rPr lang="en-US" dirty="0"/>
              <a:t> shrine? </a:t>
            </a:r>
            <a:r>
              <a:rPr lang="ja-JP" altLang="en-US" dirty="0"/>
              <a:t>靖国神社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12667"/>
          <a:stretch>
            <a:fillRect/>
          </a:stretch>
        </p:blipFill>
        <p:spPr>
          <a:xfrm>
            <a:off x="755576" y="189968"/>
            <a:ext cx="7848872" cy="43891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616" y="5877272"/>
            <a:ext cx="7188416" cy="7920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ttp://www.google.com.hk/imgres?imgurl=&amp;imgrefurl=http%3A%2F%2Fvovworld.vn%2Fen-us%2FNews%2FChina-Russia-criticize-Japanese-PMs-visit-to-Yasukuni-Shrine%2F206056.vov&amp;h=0&amp;w=0&amp;tbnid=M45NBypndeAgDM&amp;zoom=1&amp;tbnh=168&amp;tbnw=300&amp;docid=Ozb8kOyjc4NZhM&amp;hl=en&amp;tbm=isch&amp;ei=GPlsU4DJB8_q8AWgxoHQCQ&amp;ved=0CAUQsCUoAQ</a:t>
            </a:r>
          </a:p>
        </p:txBody>
      </p:sp>
    </p:spTree>
    <p:extLst>
      <p:ext uri="{BB962C8B-B14F-4D97-AF65-F5344CB8AC3E}">
        <p14:creationId xmlns:p14="http://schemas.microsoft.com/office/powerpoint/2010/main" val="4062308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65122"/>
            <a:ext cx="7836488" cy="137219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In such a developed country, how could a major electric company lose control of their nuclear reactor?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r="8498"/>
          <a:stretch>
            <a:fillRect/>
          </a:stretch>
        </p:blipFill>
        <p:spPr>
          <a:xfrm>
            <a:off x="444624" y="189968"/>
            <a:ext cx="8303840" cy="43891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32" y="6093296"/>
            <a:ext cx="7044400" cy="504056"/>
          </a:xfrm>
        </p:spPr>
        <p:txBody>
          <a:bodyPr/>
          <a:lstStyle/>
          <a:p>
            <a:r>
              <a:rPr lang="en-US" dirty="0"/>
              <a:t>http://www.greatbarrierreef.org.au/fukushima/</a:t>
            </a:r>
          </a:p>
        </p:txBody>
      </p:sp>
    </p:spTree>
    <p:extLst>
      <p:ext uri="{BB962C8B-B14F-4D97-AF65-F5344CB8AC3E}">
        <p14:creationId xmlns:p14="http://schemas.microsoft.com/office/powerpoint/2010/main" val="2836779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 some people insist that the </a:t>
            </a:r>
            <a:r>
              <a:rPr lang="en-US" dirty="0" err="1"/>
              <a:t>Diaoyutai</a:t>
            </a:r>
            <a:r>
              <a:rPr lang="en-US" dirty="0"/>
              <a:t> islands belong to Japan? Who are those people? 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r="5591"/>
          <a:stretch>
            <a:fillRect/>
          </a:stretch>
        </p:blipFill>
        <p:spPr>
          <a:xfrm>
            <a:off x="228600" y="189968"/>
            <a:ext cx="8519864" cy="43891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07704" y="6093296"/>
            <a:ext cx="6396328" cy="648072"/>
          </a:xfrm>
        </p:spPr>
        <p:txBody>
          <a:bodyPr/>
          <a:lstStyle/>
          <a:p>
            <a:r>
              <a:rPr lang="en-US" dirty="0"/>
              <a:t>http://www.thetimes.co.uk/tto/news/world/asia/article3512344.ece</a:t>
            </a:r>
          </a:p>
        </p:txBody>
      </p:sp>
    </p:spTree>
    <p:extLst>
      <p:ext uri="{BB962C8B-B14F-4D97-AF65-F5344CB8AC3E}">
        <p14:creationId xmlns:p14="http://schemas.microsoft.com/office/powerpoint/2010/main" val="1171501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86423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endParaRPr lang="en-US" altLang="zh-TW" sz="2400"/>
          </a:p>
          <a:p>
            <a:pPr eaLnBrk="1" hangingPunct="1"/>
            <a:endParaRPr lang="en-US" altLang="zh-TW" sz="2400"/>
          </a:p>
          <a:p>
            <a:pPr eaLnBrk="1" hangingPunct="1"/>
            <a:endParaRPr lang="en-US" altLang="zh-CN" sz="2400" b="1"/>
          </a:p>
          <a:p>
            <a:pPr eaLnBrk="1" hangingPunct="1">
              <a:spcBef>
                <a:spcPct val="50000"/>
              </a:spcBef>
            </a:pPr>
            <a:endParaRPr lang="en-US" altLang="zh-TW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274638"/>
            <a:ext cx="8003232" cy="106613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/>
              <a:t>What is Japanese studies?</a:t>
            </a:r>
            <a:endParaRPr lang="zh-TW" altLang="en-US" dirty="0"/>
          </a:p>
        </p:txBody>
      </p:sp>
      <p:sp>
        <p:nvSpPr>
          <p:cNvPr id="11268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TW" sz="2800" dirty="0"/>
              <a:t>Japanese studies as an area studies encourages inter-disciplinary approaches in pursuing knowledge and emphasizes multiple angles and perspectives in analyzing Japan. </a:t>
            </a:r>
          </a:p>
          <a:p>
            <a:pPr eaLnBrk="1" hangingPunct="1"/>
            <a:r>
              <a:rPr lang="en-US" altLang="zh-TW" sz="2800" dirty="0"/>
              <a:t>Japanese studies departments can be found at major universities worldwide such as Oxford University, Cambridge University, Peking University, and the National University of Singapore. </a:t>
            </a:r>
          </a:p>
          <a:p>
            <a:pPr eaLnBrk="1" hangingPunct="1">
              <a:buFont typeface="Wingdings 3" pitchFamily="18" charset="2"/>
              <a:buNone/>
            </a:pPr>
            <a:endParaRPr lang="zh-TW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Tokyo in ruins: 1945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/>
              <a:t>https://www.google.com.hk/search?q=tokyo+1945+images&amp;safe=off&amp;biw=1090&amp;bih=611&amp;tbm=isch&amp;imgil=l3VPBfsUKaULwM%253A%253Bhttps%253A%252F%252Fencrypted-tbn3.gstatic.com%252Fimages%253Fq%253Dtbn%253AANd9GcRPBadfLC4HBw9kTaAVvDDQCQKIsfSJbas7oaQh6wdXJBccsDCi%253B1000%253B650%253BZ1PZrwPCpvAazM%253Bhttp%25253A%25252F%25252Fcommons.wikimedia.org%25252Fwiki%25252FFile%25253ATokyo_kush_1945-5.jpg&amp;source=iu&amp;usg=__2Qih6fdJfE8JFxDI8colF64dpqQ%3D&amp;sa=X&amp;ei=t3VtU6ugNoP2kQWU2IDYDg&amp;ved=0CCwQ9QEwAQ#facrc=_&amp;imgdii=_&amp;imgrc=l3VPBfsUKaULwM%253A%3BZ1PZrwPCpvAazM%3Bhttp%253A%252F%252Fupload.wikimedia.org%252Fwikipedia%252Fcommons%252Fb%252Fbc%252FTokyo_kush_1945-5.jpg%3Bhttp%253A%252F%252Fcommons.wikimedia.org%252Fwiki%252FFile%253ATokyo_kush_1945-5.jpg%3B1000%3B650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r="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5266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1173" y="1772816"/>
            <a:ext cx="8229600" cy="4176464"/>
          </a:xfrm>
        </p:spPr>
        <p:txBody>
          <a:bodyPr>
            <a:normAutofit fontScale="85000"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zh-TW" sz="3000" dirty="0"/>
              <a:t>Our Department emphasizes the study of Japanese society, culture, and language as an </a:t>
            </a:r>
            <a:r>
              <a:rPr lang="en-US" altLang="zh-TW" sz="3000" b="1" dirty="0"/>
              <a:t>integrated package</a:t>
            </a:r>
            <a:r>
              <a:rPr lang="en-US" altLang="zh-TW" sz="3000" dirty="0"/>
              <a:t>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zh-TW" sz="3000" dirty="0"/>
              <a:t>We expect students to develop a </a:t>
            </a:r>
            <a:r>
              <a:rPr lang="en-US" altLang="zh-TW" sz="3000" b="1" dirty="0"/>
              <a:t>specialized area of knowledge </a:t>
            </a:r>
            <a:r>
              <a:rPr lang="en-US" altLang="zh-TW" sz="3000" dirty="0"/>
              <a:t>within Japanese studies through a final-year research project produced through close interaction with a supervisor. 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zh-TW" sz="3000" dirty="0"/>
              <a:t>We emphasize </a:t>
            </a:r>
            <a:r>
              <a:rPr lang="en-US" altLang="zh-TW" sz="3000" b="1" dirty="0"/>
              <a:t>experiential learning </a:t>
            </a:r>
            <a:r>
              <a:rPr lang="en-US" altLang="zh-TW" sz="3000" dirty="0"/>
              <a:t>through our mandatory one-year exchange program in Japan, and we encourage short-term programs and internships.</a:t>
            </a:r>
            <a:r>
              <a:rPr lang="en-US" altLang="zh-TW" dirty="0"/>
              <a:t> </a:t>
            </a:r>
            <a:endParaRPr lang="zh-TW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dirty="0"/>
              <a:t>What will I learn at the Department of Japanese Studies, CUHK?</a:t>
            </a:r>
            <a:endParaRPr lang="zh-TW" alt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en-US" altLang="zh-HK" sz="2800" dirty="0"/>
              <a:t>Excellent and dedicated teaching staff (Award winning)</a:t>
            </a:r>
          </a:p>
          <a:p>
            <a:pPr lvl="1" eaLnBrk="1" hangingPunct="1"/>
            <a:r>
              <a:rPr lang="en-US" altLang="zh-HK" sz="2800" dirty="0"/>
              <a:t>Unrivaled success at the Japanese language proficiency examination (N1) (high passing rate)</a:t>
            </a:r>
          </a:p>
          <a:p>
            <a:pPr lvl="1" eaLnBrk="1" hangingPunct="1"/>
            <a:r>
              <a:rPr lang="en-US" altLang="zh-HK" sz="2800" dirty="0"/>
              <a:t>Guaranteed exchange experience at top universities in Japan</a:t>
            </a:r>
          </a:p>
          <a:p>
            <a:pPr lvl="1" eaLnBrk="1" hangingPunct="1"/>
            <a:r>
              <a:rPr lang="en-US" altLang="zh-HK" sz="2800" dirty="0"/>
              <a:t>Balanced curriculum that teaches Japanese studies and language.  </a:t>
            </a:r>
          </a:p>
          <a:p>
            <a:pPr lvl="1" eaLnBrk="1" hangingPunct="1"/>
            <a:endParaRPr lang="en-US" altLang="zh-H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Why should I choose this </a:t>
            </a:r>
            <a:r>
              <a:rPr lang="en-US" dirty="0" err="1"/>
              <a:t>programme</a:t>
            </a:r>
            <a:r>
              <a:rPr lang="en-US" dirty="0"/>
              <a:t>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23850" y="251113"/>
            <a:ext cx="856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400" b="1">
                <a:solidFill>
                  <a:prstClr val="black"/>
                </a:solidFill>
              </a:rPr>
              <a:t>Caring teachers who are international experts in their field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9236" y="5174208"/>
            <a:ext cx="85727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HK" sz="1200" dirty="0">
                <a:solidFill>
                  <a:prstClr val="black"/>
                </a:solidFill>
                <a:cs typeface="Times New Roman" panose="02020603050405020304" pitchFamily="18" charset="0"/>
              </a:rPr>
              <a:t>Dr. Sanae Ueda    Dr. Reijiro Aoyama      Ms. Winkki Choi   Dr. Carol Guo        Mr. Henry Lau      Dr. Chalyn Lin        Dr. Simon Tu</a:t>
            </a:r>
          </a:p>
          <a:p>
            <a:pPr>
              <a:defRPr/>
            </a:pPr>
            <a:r>
              <a:rPr lang="en-US" altLang="zh-TW" sz="1200" dirty="0">
                <a:solidFill>
                  <a:prstClr val="black"/>
                </a:solidFill>
                <a:cs typeface="Times New Roman" panose="02020603050405020304" pitchFamily="18" charset="0"/>
              </a:rPr>
              <a:t>Ph.D. (Kyoto U    Ph.D. (Peking) Ph.D.   MA (GRIPS)         (Niigata)                 MA (CUHK)         Ph.D. (CUHK)        Ph.D. (CUHK)</a:t>
            </a:r>
          </a:p>
          <a:p>
            <a:pPr>
              <a:defRPr/>
            </a:pPr>
            <a:r>
              <a:rPr lang="en-US" altLang="zh-TW" sz="1200" dirty="0">
                <a:solidFill>
                  <a:prstClr val="black"/>
                </a:solidFill>
                <a:cs typeface="Times New Roman" panose="02020603050405020304" pitchFamily="18" charset="0"/>
              </a:rPr>
              <a:t>of Foreign	      </a:t>
            </a:r>
          </a:p>
          <a:p>
            <a:pPr>
              <a:defRPr/>
            </a:pPr>
            <a:r>
              <a:rPr lang="en-HK" altLang="zh-TW" sz="1200" dirty="0">
                <a:solidFill>
                  <a:prstClr val="black"/>
                </a:solidFill>
                <a:cs typeface="Times New Roman" panose="02020603050405020304" pitchFamily="18" charset="0"/>
              </a:rPr>
              <a:t>Studies)</a:t>
            </a:r>
            <a:endParaRPr lang="en-US" altLang="zh-TW" sz="12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TW" altLang="en-US" sz="1200" dirty="0">
                <a:solidFill>
                  <a:prstClr val="black"/>
                </a:solidFill>
                <a:cs typeface="Times New Roman" panose="02020603050405020304" pitchFamily="18" charset="0"/>
              </a:rPr>
              <a:t>          </a:t>
            </a:r>
            <a:endParaRPr lang="zh-HK" altLang="en-US" sz="12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850" y="2179551"/>
            <a:ext cx="8011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200" dirty="0">
                <a:solidFill>
                  <a:prstClr val="black"/>
                </a:solidFill>
                <a:latin typeface="Times" pitchFamily="18" charset="0"/>
              </a:rPr>
              <a:t>Chair	              Prof. Ben Ng            Prof. Kinnia Yau     Prof. Ho Chi Ming     Prof. Jeremy               Prof. Nana Gagne</a:t>
            </a:r>
          </a:p>
          <a:p>
            <a:r>
              <a:rPr lang="en-US" altLang="zh-HK" sz="1200" dirty="0">
                <a:solidFill>
                  <a:prstClr val="black"/>
                </a:solidFill>
                <a:latin typeface="Times" pitchFamily="18" charset="0"/>
              </a:rPr>
              <a:t>Prof. Lynne Nakano      Ph.D. (Princeton)     Ph.D. (Tokyo)         Ph.D. (Tsukuba)         Yellen                         Ph.D. (Yale) </a:t>
            </a:r>
          </a:p>
          <a:p>
            <a:r>
              <a:rPr lang="en-US" altLang="zh-HK" sz="1200" dirty="0">
                <a:solidFill>
                  <a:prstClr val="black"/>
                </a:solidFill>
                <a:latin typeface="Times" pitchFamily="18" charset="0"/>
              </a:rPr>
              <a:t>Ph.D. (Yale)                  History                      Film Studies            Linguistics                 Ph.D. (Harvard)         Anthropology</a:t>
            </a:r>
            <a:endParaRPr lang="en-HK" sz="1200" dirty="0"/>
          </a:p>
          <a:p>
            <a:r>
              <a:rPr lang="en-US" altLang="zh-HK" sz="1200" dirty="0">
                <a:solidFill>
                  <a:prstClr val="black"/>
                </a:solidFill>
                <a:latin typeface="Times" pitchFamily="18" charset="0"/>
              </a:rPr>
              <a:t>Anthropology					                   History</a:t>
            </a:r>
            <a:endParaRPr lang="zh-HK" altLang="en-US" sz="1200" dirty="0">
              <a:solidFill>
                <a:prstClr val="black"/>
              </a:solidFill>
              <a:latin typeface="Times" pitchFamily="18" charset="0"/>
            </a:endParaRPr>
          </a:p>
        </p:txBody>
      </p:sp>
      <p:pic>
        <p:nvPicPr>
          <p:cNvPr id="1026" name="Picture 2" descr="D:\Academic Counselling\2015-2016\DSC_2663 (575x64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42" y="906118"/>
            <a:ext cx="1144100" cy="127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Academic Counselling\2015-2016\DSC_2695 (577x64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473" y="932889"/>
            <a:ext cx="1074641" cy="11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Academic Counselling\2015-2016\DSC_2711 (509x64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017" y="859213"/>
            <a:ext cx="999812" cy="125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29" y="940191"/>
            <a:ext cx="1041951" cy="1241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893" y="3883646"/>
            <a:ext cx="968604" cy="1213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04" y="917213"/>
            <a:ext cx="989512" cy="1266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52" y="3690387"/>
            <a:ext cx="1014348" cy="1418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6" y="3737209"/>
            <a:ext cx="1056323" cy="13823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30" y="845756"/>
            <a:ext cx="986430" cy="1295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92" y="3831572"/>
            <a:ext cx="1177080" cy="1339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33" y="3834718"/>
            <a:ext cx="1177080" cy="1262170"/>
          </a:xfrm>
          <a:prstGeom prst="rect">
            <a:avLst/>
          </a:prstGeom>
        </p:spPr>
      </p:pic>
      <p:pic>
        <p:nvPicPr>
          <p:cNvPr id="15" name="Picture 14" descr="A child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9F2F683-10CC-E656-797E-2EA983EC00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97" y="4092635"/>
            <a:ext cx="1387863" cy="1015663"/>
          </a:xfrm>
          <a:prstGeom prst="rect">
            <a:avLst/>
          </a:prstGeom>
        </p:spPr>
      </p:pic>
      <p:pic>
        <p:nvPicPr>
          <p:cNvPr id="18" name="Picture 17" descr="A person standing in front of a book shelf&#10;&#10;Description automatically generated with medium confidence">
            <a:extLst>
              <a:ext uri="{FF2B5EF4-FFF2-40B4-BE49-F238E27FC236}">
                <a16:creationId xmlns:a16="http://schemas.microsoft.com/office/drawing/2014/main" id="{4A6FD346-0CD1-7CC7-B6DF-554E30AC362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676" y="3963283"/>
            <a:ext cx="1311291" cy="107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07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1143000"/>
          </a:xfrm>
        </p:spPr>
        <p:txBody>
          <a:bodyPr>
            <a:normAutofit/>
          </a:bodyPr>
          <a:lstStyle/>
          <a:p>
            <a:r>
              <a:rPr lang="en-US" altLang="zh-HK" sz="2800" dirty="0"/>
              <a:t>Japanese Language Proficiency Test (N1) Results</a:t>
            </a:r>
            <a:endParaRPr lang="zh-HK" alt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7413632"/>
              </p:ext>
            </p:extLst>
          </p:nvPr>
        </p:nvGraphicFramePr>
        <p:xfrm>
          <a:off x="1792796" y="1268760"/>
          <a:ext cx="5486400" cy="490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Year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Applicants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No. of Students</a:t>
                      </a:r>
                      <a:r>
                        <a:rPr lang="en-US" altLang="zh-HK" sz="1600" baseline="0" dirty="0"/>
                        <a:t> who passed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Percentage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2010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29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26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89.66%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2011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27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24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88.89%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2012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26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24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92.31%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2013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21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18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85.71%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2014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29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24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/>
                        <a:t>82.76%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2015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26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22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84.6%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435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2016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24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20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83.3%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158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2017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25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24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96%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180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2018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27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25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93%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511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2019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26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18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70%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9432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2021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24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22</a:t>
                      </a:r>
                      <a:endParaRPr lang="zh-HK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600" dirty="0"/>
                        <a:t>91.6%</a:t>
                      </a:r>
                      <a:endParaRPr lang="zh-HK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486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1553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jpou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6800"/>
            <a:ext cx="4932363" cy="5507038"/>
          </a:xfr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886200" y="457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HK" alt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0" y="384175"/>
            <a:ext cx="9144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altLang="zh-CN" sz="2800">
                <a:latin typeface="Arial Narrow" pitchFamily="34" charset="0"/>
              </a:rPr>
              <a:t>Exchange Partners Universities in Japan</a:t>
            </a:r>
          </a:p>
        </p:txBody>
      </p:sp>
      <p:pic>
        <p:nvPicPr>
          <p:cNvPr id="5126" name="Picture 6" descr="________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19812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0010dcfa25e10c2561dd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19812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ma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257800"/>
            <a:ext cx="21621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ArashiAroundAsia2008inTokyoPart1006.jpg image by pika_n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19812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to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1676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Oval 11"/>
          <p:cNvSpPr>
            <a:spLocks noChangeArrowheads="1"/>
          </p:cNvSpPr>
          <p:nvPr/>
        </p:nvSpPr>
        <p:spPr bwMode="auto">
          <a:xfrm>
            <a:off x="3524250" y="4781550"/>
            <a:ext cx="65088" cy="6508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HK" alt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132" name="Oval 12"/>
          <p:cNvSpPr>
            <a:spLocks noChangeArrowheads="1"/>
          </p:cNvSpPr>
          <p:nvPr/>
        </p:nvSpPr>
        <p:spPr bwMode="auto">
          <a:xfrm>
            <a:off x="3581400" y="4914900"/>
            <a:ext cx="65088" cy="6508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HK" alt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133" name="Oval 13"/>
          <p:cNvSpPr>
            <a:spLocks noChangeArrowheads="1"/>
          </p:cNvSpPr>
          <p:nvPr/>
        </p:nvSpPr>
        <p:spPr bwMode="auto">
          <a:xfrm>
            <a:off x="2544763" y="5037138"/>
            <a:ext cx="65087" cy="6508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HK" alt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5591175" y="952500"/>
            <a:ext cx="4038600" cy="5410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zh-CN" altLang="en-US" dirty="0">
                <a:latin typeface="新細明體" pitchFamily="18" charset="-120"/>
              </a:rPr>
              <a:t>北海道大學</a:t>
            </a:r>
            <a:r>
              <a:rPr lang="ja-JP" altLang="en-US" dirty="0">
                <a:latin typeface="新細明體" pitchFamily="18" charset="-120"/>
              </a:rPr>
              <a:t> </a:t>
            </a:r>
            <a:r>
              <a:rPr lang="en-US" altLang="zh-CN" dirty="0">
                <a:latin typeface="新細明體" pitchFamily="18" charset="-120"/>
              </a:rPr>
              <a:t>(</a:t>
            </a:r>
            <a:r>
              <a:rPr lang="zh-CN" altLang="en-US" dirty="0">
                <a:latin typeface="新細明體" pitchFamily="18" charset="-120"/>
              </a:rPr>
              <a:t>北海道</a:t>
            </a:r>
            <a:r>
              <a:rPr lang="en-US" altLang="zh-CN" dirty="0">
                <a:latin typeface="新細明體" pitchFamily="18" charset="-120"/>
              </a:rPr>
              <a:t>)</a:t>
            </a:r>
            <a:r>
              <a:rPr lang="en-US" altLang="ja-JP" dirty="0">
                <a:latin typeface="新細明體" pitchFamily="18" charset="-120"/>
              </a:rPr>
              <a:t> 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ja-JP" altLang="en-US" dirty="0">
                <a:latin typeface="新細明體" pitchFamily="18" charset="-120"/>
              </a:rPr>
              <a:t>上智</a:t>
            </a:r>
            <a:r>
              <a:rPr lang="zh-CN" altLang="en-US" dirty="0">
                <a:latin typeface="新細明體" pitchFamily="18" charset="-120"/>
              </a:rPr>
              <a:t>大學</a:t>
            </a:r>
            <a:r>
              <a:rPr lang="ja-JP" altLang="en-US" dirty="0">
                <a:latin typeface="新細明體" pitchFamily="18" charset="-120"/>
              </a:rPr>
              <a:t> </a:t>
            </a:r>
            <a:r>
              <a:rPr lang="en-US" altLang="ja-JP" dirty="0">
                <a:latin typeface="新細明體" pitchFamily="18" charset="-120"/>
              </a:rPr>
              <a:t>(</a:t>
            </a:r>
            <a:r>
              <a:rPr lang="ja-JP" altLang="en-US" dirty="0">
                <a:latin typeface="新細明體" pitchFamily="18" charset="-120"/>
              </a:rPr>
              <a:t>東京</a:t>
            </a:r>
            <a:r>
              <a:rPr lang="en-US" altLang="ja-JP" dirty="0">
                <a:latin typeface="新細明體" pitchFamily="18" charset="-120"/>
              </a:rPr>
              <a:t>) 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ja-JP" altLang="en-US" dirty="0">
                <a:latin typeface="新細明體" pitchFamily="18" charset="-120"/>
              </a:rPr>
              <a:t>東京</a:t>
            </a:r>
            <a:r>
              <a:rPr lang="zh-CN" altLang="en-US" dirty="0">
                <a:latin typeface="新細明體" pitchFamily="18" charset="-120"/>
              </a:rPr>
              <a:t>外國語大學</a:t>
            </a:r>
            <a:r>
              <a:rPr lang="ja-JP" altLang="en-US" dirty="0">
                <a:latin typeface="新細明體" pitchFamily="18" charset="-120"/>
              </a:rPr>
              <a:t> </a:t>
            </a:r>
            <a:r>
              <a:rPr lang="en-US" altLang="ja-JP" dirty="0">
                <a:latin typeface="新細明體" pitchFamily="18" charset="-120"/>
              </a:rPr>
              <a:t>(</a:t>
            </a:r>
            <a:r>
              <a:rPr lang="ja-JP" altLang="en-US" dirty="0">
                <a:latin typeface="新細明體" pitchFamily="18" charset="-120"/>
              </a:rPr>
              <a:t>東京</a:t>
            </a:r>
            <a:r>
              <a:rPr lang="en-US" altLang="ja-JP" dirty="0">
                <a:latin typeface="新細明體" pitchFamily="18" charset="-120"/>
              </a:rPr>
              <a:t>) 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ja-JP" altLang="en-US" dirty="0">
                <a:latin typeface="新細明體" pitchFamily="18" charset="-120"/>
              </a:rPr>
              <a:t>立教大</a:t>
            </a:r>
            <a:r>
              <a:rPr lang="zh-CN" altLang="en-US" dirty="0">
                <a:latin typeface="新細明體" pitchFamily="18" charset="-120"/>
              </a:rPr>
              <a:t>學</a:t>
            </a:r>
            <a:r>
              <a:rPr lang="ja-JP" altLang="en-US" dirty="0">
                <a:latin typeface="新細明體" pitchFamily="18" charset="-120"/>
              </a:rPr>
              <a:t> </a:t>
            </a:r>
            <a:r>
              <a:rPr lang="en-US" altLang="ja-JP" dirty="0">
                <a:latin typeface="新細明體" pitchFamily="18" charset="-120"/>
              </a:rPr>
              <a:t>(</a:t>
            </a:r>
            <a:r>
              <a:rPr lang="ja-JP" altLang="en-US" dirty="0">
                <a:latin typeface="新細明體" pitchFamily="18" charset="-120"/>
              </a:rPr>
              <a:t>東京</a:t>
            </a:r>
            <a:r>
              <a:rPr lang="en-US" altLang="ja-JP" dirty="0">
                <a:latin typeface="新細明體" pitchFamily="18" charset="-120"/>
              </a:rPr>
              <a:t>) 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ja-JP" altLang="en-US" dirty="0">
                <a:latin typeface="新細明體" pitchFamily="18" charset="-120"/>
              </a:rPr>
              <a:t>東京</a:t>
            </a:r>
            <a:r>
              <a:rPr lang="zh-CN" altLang="en-US" dirty="0">
                <a:latin typeface="新細明體" pitchFamily="18" charset="-120"/>
              </a:rPr>
              <a:t>學藝大學</a:t>
            </a:r>
            <a:r>
              <a:rPr lang="ja-JP" altLang="en-US" dirty="0">
                <a:latin typeface="新細明體" pitchFamily="18" charset="-120"/>
              </a:rPr>
              <a:t> </a:t>
            </a:r>
            <a:r>
              <a:rPr lang="zh-CN" altLang="en-US" dirty="0">
                <a:latin typeface="新細明體" pitchFamily="18" charset="-120"/>
              </a:rPr>
              <a:t>（東京）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zh-CN" altLang="en-US" dirty="0">
                <a:latin typeface="新細明體" pitchFamily="18" charset="-120"/>
              </a:rPr>
              <a:t>一橋大學（東京）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zh-CN" altLang="en-US" dirty="0">
                <a:latin typeface="新細明體" pitchFamily="18" charset="-120"/>
              </a:rPr>
              <a:t>明治大學（東京）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zh-CN" altLang="en-US" dirty="0">
                <a:latin typeface="新細明體" pitchFamily="18" charset="-120"/>
              </a:rPr>
              <a:t>早稻田大學</a:t>
            </a:r>
            <a:r>
              <a:rPr lang="zh-TW" altLang="en-US" dirty="0">
                <a:latin typeface="新細明體" pitchFamily="18" charset="-120"/>
              </a:rPr>
              <a:t> </a:t>
            </a:r>
            <a:r>
              <a:rPr lang="en-US" altLang="ja-JP" dirty="0">
                <a:latin typeface="新細明體" pitchFamily="18" charset="-120"/>
              </a:rPr>
              <a:t>(</a:t>
            </a:r>
            <a:r>
              <a:rPr lang="ja-JP" altLang="en-US" dirty="0">
                <a:latin typeface="新細明體" pitchFamily="18" charset="-120"/>
              </a:rPr>
              <a:t>東京</a:t>
            </a:r>
            <a:r>
              <a:rPr lang="en-US" altLang="ja-JP" dirty="0">
                <a:latin typeface="新細明體" pitchFamily="18" charset="-120"/>
              </a:rPr>
              <a:t>) 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ja-JP" altLang="en-US" dirty="0">
                <a:latin typeface="新細明體" pitchFamily="18" charset="-120"/>
              </a:rPr>
              <a:t>杏林</a:t>
            </a:r>
            <a:r>
              <a:rPr lang="zh-CN" altLang="en-US" dirty="0">
                <a:latin typeface="新細明體" pitchFamily="18" charset="-120"/>
              </a:rPr>
              <a:t>大學</a:t>
            </a:r>
            <a:r>
              <a:rPr lang="ja-JP" altLang="en-US" dirty="0">
                <a:latin typeface="新細明體" pitchFamily="18" charset="-120"/>
              </a:rPr>
              <a:t> </a:t>
            </a:r>
            <a:r>
              <a:rPr lang="en-US" altLang="ja-JP" dirty="0">
                <a:latin typeface="新細明體" pitchFamily="18" charset="-120"/>
              </a:rPr>
              <a:t>(</a:t>
            </a:r>
            <a:r>
              <a:rPr lang="ja-JP" altLang="en-US" dirty="0">
                <a:latin typeface="新細明體" pitchFamily="18" charset="-120"/>
              </a:rPr>
              <a:t>東京</a:t>
            </a:r>
            <a:r>
              <a:rPr lang="en-US" altLang="ja-JP" dirty="0">
                <a:latin typeface="新細明體" pitchFamily="18" charset="-120"/>
              </a:rPr>
              <a:t>)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學習院大學 </a:t>
            </a:r>
            <a:r>
              <a:rPr lang="en-US" altLang="zh-TW" dirty="0">
                <a:latin typeface="PMingLiU" panose="02020500000000000000" pitchFamily="18" charset="-120"/>
                <a:ea typeface="PMingLiU" panose="02020500000000000000" pitchFamily="18" charset="-120"/>
              </a:rPr>
              <a:t>(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東京</a:t>
            </a:r>
            <a:r>
              <a:rPr lang="en-US" altLang="zh-TW" dirty="0">
                <a:latin typeface="PMingLiU" panose="02020500000000000000" pitchFamily="18" charset="-120"/>
                <a:ea typeface="PMingLiU" panose="02020500000000000000" pitchFamily="18" charset="-120"/>
              </a:rPr>
              <a:t>)</a:t>
            </a:r>
            <a:endParaRPr lang="en-US" altLang="ja-JP" dirty="0">
              <a:latin typeface="新細明體" pitchFamily="18" charset="-120"/>
            </a:endParaRP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zh-HK" altLang="en-US" dirty="0">
                <a:latin typeface="新細明體" pitchFamily="18" charset="-120"/>
                <a:ea typeface="SimSun" pitchFamily="2" charset="-122"/>
              </a:rPr>
              <a:t>筑</a:t>
            </a:r>
            <a:r>
              <a:rPr lang="zh-TW" altLang="en-US" dirty="0">
                <a:latin typeface="新細明體" pitchFamily="18" charset="-120"/>
                <a:ea typeface="SimSun" pitchFamily="2" charset="-122"/>
              </a:rPr>
              <a:t>波大學 </a:t>
            </a:r>
            <a:r>
              <a:rPr lang="en-US" altLang="zh-TW" dirty="0">
                <a:latin typeface="新細明體" pitchFamily="18" charset="-120"/>
                <a:ea typeface="SimSun" pitchFamily="2" charset="-122"/>
              </a:rPr>
              <a:t>(</a:t>
            </a:r>
            <a:r>
              <a:rPr lang="zh-TW" altLang="en-US" dirty="0">
                <a:latin typeface="新細明體" pitchFamily="18" charset="-120"/>
                <a:ea typeface="SimSun" pitchFamily="2" charset="-122"/>
              </a:rPr>
              <a:t>茨城県</a:t>
            </a:r>
            <a:r>
              <a:rPr lang="en-US" altLang="zh-TW" dirty="0">
                <a:latin typeface="新細明體" pitchFamily="18" charset="-120"/>
                <a:ea typeface="SimSun" pitchFamily="2" charset="-122"/>
              </a:rPr>
              <a:t>)</a:t>
            </a:r>
            <a:endParaRPr lang="ja-JP" altLang="zh-CN" dirty="0">
              <a:latin typeface="新細明體" pitchFamily="18" charset="-120"/>
            </a:endParaRP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ja-JP" altLang="en-US" dirty="0">
                <a:latin typeface="新細明體" pitchFamily="18" charset="-120"/>
              </a:rPr>
              <a:t>名古屋</a:t>
            </a:r>
            <a:r>
              <a:rPr lang="zh-CN" altLang="en-US" dirty="0">
                <a:latin typeface="新細明體" pitchFamily="18" charset="-120"/>
              </a:rPr>
              <a:t>大學</a:t>
            </a:r>
            <a:r>
              <a:rPr lang="ja-JP" altLang="en-US" dirty="0">
                <a:latin typeface="新細明體" pitchFamily="18" charset="-120"/>
              </a:rPr>
              <a:t> </a:t>
            </a:r>
            <a:r>
              <a:rPr lang="en-US" altLang="ja-JP" dirty="0">
                <a:latin typeface="新細明體" pitchFamily="18" charset="-120"/>
              </a:rPr>
              <a:t>(</a:t>
            </a:r>
            <a:r>
              <a:rPr lang="ja-JP" altLang="en-US" dirty="0">
                <a:latin typeface="新細明體" pitchFamily="18" charset="-120"/>
              </a:rPr>
              <a:t>名古屋</a:t>
            </a:r>
            <a:r>
              <a:rPr lang="en-US" altLang="ja-JP" dirty="0">
                <a:latin typeface="新細明體" pitchFamily="18" charset="-120"/>
              </a:rPr>
              <a:t>)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ja-JP" altLang="en-US" dirty="0">
                <a:latin typeface="新細明體" pitchFamily="18" charset="-120"/>
              </a:rPr>
              <a:t>名古屋商科</a:t>
            </a:r>
            <a:r>
              <a:rPr lang="zh-CN" altLang="en-US" dirty="0">
                <a:latin typeface="新細明體" pitchFamily="18" charset="-120"/>
              </a:rPr>
              <a:t>大學</a:t>
            </a:r>
            <a:r>
              <a:rPr lang="ja-JP" altLang="en-US" dirty="0">
                <a:latin typeface="新細明體" pitchFamily="18" charset="-120"/>
              </a:rPr>
              <a:t> </a:t>
            </a:r>
            <a:r>
              <a:rPr lang="en-US" altLang="ja-JP" dirty="0">
                <a:latin typeface="新細明體" pitchFamily="18" charset="-120"/>
              </a:rPr>
              <a:t>(</a:t>
            </a:r>
            <a:r>
              <a:rPr lang="ja-JP" altLang="en-US" dirty="0">
                <a:latin typeface="新細明體" pitchFamily="18" charset="-120"/>
              </a:rPr>
              <a:t>名古屋</a:t>
            </a:r>
            <a:r>
              <a:rPr lang="en-US" altLang="ja-JP" dirty="0">
                <a:latin typeface="新細明體" pitchFamily="18" charset="-120"/>
              </a:rPr>
              <a:t>) </a:t>
            </a:r>
            <a:endParaRPr lang="en-US" altLang="zh-CN" dirty="0">
              <a:latin typeface="新細明體" pitchFamily="18" charset="-120"/>
            </a:endParaRP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ja-JP" altLang="en-US" dirty="0">
                <a:latin typeface="新細明體" pitchFamily="18" charset="-120"/>
              </a:rPr>
              <a:t>立命館</a:t>
            </a:r>
            <a:r>
              <a:rPr lang="zh-CN" altLang="en-US" dirty="0">
                <a:latin typeface="新細明體" pitchFamily="18" charset="-120"/>
              </a:rPr>
              <a:t>大學（京都）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zh-CN" altLang="en-US" dirty="0">
                <a:latin typeface="新細明體" pitchFamily="18" charset="-120"/>
              </a:rPr>
              <a:t>京都大學（京都）</a:t>
            </a:r>
            <a:r>
              <a:rPr lang="en-US" altLang="ja-JP" dirty="0">
                <a:latin typeface="新細明體" pitchFamily="18" charset="-120"/>
              </a:rPr>
              <a:t> 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zh-CN" altLang="en-US" dirty="0">
                <a:latin typeface="新細明體" pitchFamily="18" charset="-120"/>
              </a:rPr>
              <a:t>關</a:t>
            </a:r>
            <a:r>
              <a:rPr lang="ja-JP" altLang="en-US" dirty="0">
                <a:latin typeface="新細明體" pitchFamily="18" charset="-120"/>
              </a:rPr>
              <a:t>西</a:t>
            </a:r>
            <a:r>
              <a:rPr lang="zh-CN" altLang="en-US" dirty="0">
                <a:latin typeface="新細明體" pitchFamily="18" charset="-120"/>
              </a:rPr>
              <a:t>外國語</a:t>
            </a:r>
            <a:r>
              <a:rPr lang="ja-JP" altLang="en-US" dirty="0">
                <a:latin typeface="新細明體" pitchFamily="18" charset="-120"/>
              </a:rPr>
              <a:t>大</a:t>
            </a:r>
            <a:r>
              <a:rPr lang="zh-CN" altLang="en-US" dirty="0">
                <a:latin typeface="新細明體" pitchFamily="18" charset="-120"/>
              </a:rPr>
              <a:t>學</a:t>
            </a:r>
            <a:r>
              <a:rPr lang="ja-JP" altLang="en-US" dirty="0">
                <a:latin typeface="新細明體" pitchFamily="18" charset="-120"/>
              </a:rPr>
              <a:t> </a:t>
            </a:r>
            <a:r>
              <a:rPr lang="en-US" altLang="ja-JP" dirty="0">
                <a:latin typeface="新細明體" pitchFamily="18" charset="-120"/>
              </a:rPr>
              <a:t>(</a:t>
            </a:r>
            <a:r>
              <a:rPr lang="ja-JP" altLang="en-US" dirty="0">
                <a:latin typeface="新細明體" pitchFamily="18" charset="-120"/>
              </a:rPr>
              <a:t>大阪</a:t>
            </a:r>
            <a:r>
              <a:rPr lang="en-US" altLang="ja-JP" dirty="0">
                <a:latin typeface="新細明體" pitchFamily="18" charset="-120"/>
              </a:rPr>
              <a:t>) 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zh-CN" altLang="en-US" dirty="0">
                <a:latin typeface="新細明體" pitchFamily="18" charset="-120"/>
              </a:rPr>
              <a:t>關西學院大學</a:t>
            </a:r>
            <a:r>
              <a:rPr lang="ja-JP" altLang="en-US" dirty="0">
                <a:latin typeface="新細明體" pitchFamily="18" charset="-120"/>
              </a:rPr>
              <a:t> </a:t>
            </a:r>
            <a:r>
              <a:rPr lang="en-US" altLang="ja-JP" dirty="0">
                <a:latin typeface="新細明體" pitchFamily="18" charset="-120"/>
              </a:rPr>
              <a:t>(</a:t>
            </a:r>
            <a:r>
              <a:rPr lang="ja-JP" altLang="en-US" dirty="0">
                <a:latin typeface="新細明體" pitchFamily="18" charset="-120"/>
              </a:rPr>
              <a:t>大阪</a:t>
            </a:r>
            <a:r>
              <a:rPr lang="en-US" altLang="ja-JP" dirty="0">
                <a:latin typeface="新細明體" pitchFamily="18" charset="-120"/>
              </a:rPr>
              <a:t>)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zh-TW" altLang="en-US" dirty="0">
                <a:latin typeface="新細明體" pitchFamily="18" charset="-120"/>
              </a:rPr>
              <a:t>大阪</a:t>
            </a:r>
            <a:r>
              <a:rPr lang="zh-CN" altLang="en-US" dirty="0">
                <a:latin typeface="新細明體" pitchFamily="18" charset="-120"/>
              </a:rPr>
              <a:t>國際</a:t>
            </a:r>
            <a:r>
              <a:rPr lang="zh-TW" altLang="en-US" dirty="0">
                <a:latin typeface="新細明體" pitchFamily="18" charset="-120"/>
              </a:rPr>
              <a:t>大學 </a:t>
            </a:r>
            <a:r>
              <a:rPr lang="en-US" altLang="zh-TW" dirty="0">
                <a:latin typeface="新細明體" pitchFamily="18" charset="-120"/>
              </a:rPr>
              <a:t>(</a:t>
            </a:r>
            <a:r>
              <a:rPr lang="zh-TW" altLang="en-US" dirty="0">
                <a:latin typeface="新細明體" pitchFamily="18" charset="-120"/>
              </a:rPr>
              <a:t>大阪</a:t>
            </a:r>
            <a:r>
              <a:rPr lang="en-US" altLang="zh-TW" dirty="0">
                <a:latin typeface="新細明體" pitchFamily="18" charset="-120"/>
              </a:rPr>
              <a:t>)</a:t>
            </a:r>
            <a:r>
              <a:rPr lang="en-US" altLang="ja-JP" dirty="0">
                <a:latin typeface="新細明體" pitchFamily="18" charset="-120"/>
              </a:rPr>
              <a:t> </a:t>
            </a: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zh-CN" altLang="en-US" dirty="0">
                <a:latin typeface="新細明體" pitchFamily="18" charset="-120"/>
              </a:rPr>
              <a:t>大阪大學（大阪）</a:t>
            </a:r>
            <a:endParaRPr lang="en-HK" altLang="zh-CN" dirty="0">
              <a:latin typeface="新細明體" pitchFamily="18" charset="-120"/>
            </a:endParaRP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zh-TW" altLang="en-US" dirty="0">
                <a:latin typeface="新細明體" pitchFamily="18" charset="-120"/>
              </a:rPr>
              <a:t>廣島大學</a:t>
            </a:r>
            <a:r>
              <a:rPr lang="en-HK" altLang="zh-TW" dirty="0">
                <a:latin typeface="新細明體" pitchFamily="18" charset="-120"/>
              </a:rPr>
              <a:t> </a:t>
            </a:r>
            <a:r>
              <a:rPr lang="en-US" altLang="zh-TW" dirty="0">
                <a:latin typeface="新細明體" pitchFamily="18" charset="-120"/>
              </a:rPr>
              <a:t>(</a:t>
            </a:r>
            <a:r>
              <a:rPr lang="zh-TW" altLang="en-US" dirty="0">
                <a:latin typeface="新細明體" pitchFamily="18" charset="-120"/>
              </a:rPr>
              <a:t>廣島縣</a:t>
            </a:r>
            <a:r>
              <a:rPr lang="en-US" altLang="zh-TW" dirty="0">
                <a:latin typeface="新細明體" pitchFamily="18" charset="-120"/>
              </a:rPr>
              <a:t>)</a:t>
            </a:r>
            <a:endParaRPr lang="zh-CN" altLang="en-US" dirty="0">
              <a:latin typeface="新細明體" pitchFamily="18" charset="-120"/>
            </a:endParaRPr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+mj-lt"/>
              <a:buAutoNum type="arabicPeriod"/>
              <a:defRPr/>
            </a:pPr>
            <a:r>
              <a:rPr lang="zh-CN" altLang="en-US" dirty="0">
                <a:latin typeface="新細明體" pitchFamily="18" charset="-120"/>
              </a:rPr>
              <a:t>九州大學（九州</a:t>
            </a:r>
            <a:r>
              <a:rPr lang="zh-CN" altLang="en-US" dirty="0">
                <a:latin typeface="新細明體" pitchFamily="18" charset="-120"/>
                <a:ea typeface="SimSun" pitchFamily="2" charset="-122"/>
              </a:rPr>
              <a:t>）</a:t>
            </a:r>
            <a:endParaRPr lang="en-HK" altLang="zh-CN" dirty="0">
              <a:latin typeface="新細明體" pitchFamily="18" charset="-120"/>
              <a:ea typeface="SimSun" pitchFamily="2" charset="-122"/>
            </a:endParaRPr>
          </a:p>
        </p:txBody>
      </p:sp>
      <p:sp>
        <p:nvSpPr>
          <p:cNvPr id="5135" name="Oval 15"/>
          <p:cNvSpPr>
            <a:spLocks noChangeArrowheads="1"/>
          </p:cNvSpPr>
          <p:nvPr/>
        </p:nvSpPr>
        <p:spPr bwMode="auto">
          <a:xfrm>
            <a:off x="3635375" y="6858000"/>
            <a:ext cx="65088" cy="6508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HK" altLang="en-US">
              <a:latin typeface="Arial" charset="0"/>
              <a:ea typeface="ＭＳ Ｐゴシック" pitchFamily="34" charset="-128"/>
            </a:endParaRPr>
          </a:p>
        </p:txBody>
      </p:sp>
      <p:sp>
        <p:nvSpPr>
          <p:cNvPr id="5137" name="Oval 17"/>
          <p:cNvSpPr>
            <a:spLocks noChangeArrowheads="1"/>
          </p:cNvSpPr>
          <p:nvPr/>
        </p:nvSpPr>
        <p:spPr bwMode="auto">
          <a:xfrm>
            <a:off x="4140200" y="2060575"/>
            <a:ext cx="65088" cy="65088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HK" altLang="en-US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31" grpId="0" animBg="1"/>
      <p:bldP spid="5132" grpId="0" animBg="1"/>
      <p:bldP spid="5133" grpId="0" animBg="1"/>
      <p:bldP spid="5135" grpId="0" animBg="1"/>
      <p:bldP spid="51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7" descr="C:\Users\jessicaman_jas\AppData\Local\Microsoft\Windows\Temporary Internet Files\Content.Outlook\1NQZ6C1J\388273_10151244524492917_1841918507_n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4300" y="1412875"/>
            <a:ext cx="2478088" cy="3348038"/>
          </a:xfrm>
        </p:spPr>
      </p:pic>
      <p:sp>
        <p:nvSpPr>
          <p:cNvPr id="10242" name="Title 3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HK" sz="3200"/>
              <a:t>Year of Exchange</a:t>
            </a:r>
            <a:endParaRPr lang="zh-HK" altLang="en-US" sz="3200"/>
          </a:p>
        </p:txBody>
      </p:sp>
      <p:pic>
        <p:nvPicPr>
          <p:cNvPr id="24580" name="Picture 8" descr="C:\Users\user\Desktop\411980_10200225917433333_1018265473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73463"/>
            <a:ext cx="335121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196753"/>
            <a:ext cx="3153530" cy="2088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60\Desktop\2012_11_06\IM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764704"/>
            <a:ext cx="2275612" cy="3190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583" name="Picture 8" descr="C:\Users\user\Desktop\411980_10200225917433333_1018265473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73463"/>
            <a:ext cx="335121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內容版面配置區 5" descr="383686_2401092701677_1081843343_32642007_1699989200_n___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00213"/>
            <a:ext cx="8229600" cy="1927225"/>
          </a:xfr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HK" sz="3200"/>
              <a:t>Year of exchange</a:t>
            </a:r>
            <a:endParaRPr lang="zh-HK" altLang="en-US" sz="3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HK" dirty="0"/>
              <a:t>Study Japanese language according to level</a:t>
            </a:r>
          </a:p>
          <a:p>
            <a:pPr eaLnBrk="1" hangingPunct="1"/>
            <a:r>
              <a:rPr lang="en-US" altLang="zh-HK" dirty="0"/>
              <a:t>Take content courses in English or Japanese (Examples: Psychology, Business, Japanese religion, Japanese economy)</a:t>
            </a:r>
          </a:p>
          <a:p>
            <a:pPr eaLnBrk="1" hangingPunct="1"/>
            <a:r>
              <a:rPr lang="en-US" altLang="zh-HK" dirty="0"/>
              <a:t>Participate in club activities along with Japanese students (recent examples: orchestra, archery, baseball, tea ceremony, glider club) </a:t>
            </a:r>
          </a:p>
          <a:p>
            <a:pPr eaLnBrk="1" hangingPunct="1"/>
            <a:r>
              <a:rPr lang="en-US" altLang="zh-HK" dirty="0"/>
              <a:t>Join activities, </a:t>
            </a:r>
            <a:r>
              <a:rPr lang="en-US" altLang="zh-HK" dirty="0" err="1"/>
              <a:t>homestays</a:t>
            </a:r>
            <a:r>
              <a:rPr lang="en-US" altLang="zh-HK" dirty="0"/>
              <a:t>, and trips organized for exchange students; meet people from around the world. </a:t>
            </a:r>
          </a:p>
          <a:p>
            <a:pPr eaLnBrk="1" hangingPunct="1"/>
            <a:endParaRPr lang="en-US" altLang="zh-H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332656"/>
            <a:ext cx="7859216" cy="108498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Exchange year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HK" sz="3200" dirty="0"/>
              <a:t>Examples of JAS Final-Year Projects </a:t>
            </a:r>
            <a:endParaRPr lang="zh-HK" altLang="en-US" sz="3200" dirty="0"/>
          </a:p>
        </p:txBody>
      </p:sp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684213" y="1773238"/>
            <a:ext cx="7416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HK" sz="2800" dirty="0"/>
              <a:t>Japanese Corporate Culture: Female Workers Views on Career Advancement 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HK" sz="2800" dirty="0"/>
              <a:t>Japanese Fashion Magazines and the Construction of Body Images among University Students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HK" sz="2800" dirty="0"/>
              <a:t>Song of Earth: Case Study of an Environmental Club 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HK" sz="2800" dirty="0"/>
              <a:t>Meanings of Fan Behaviors: Female Fans of Johnny’s Idol Groups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900113" y="1628775"/>
            <a:ext cx="7786687" cy="4378325"/>
          </a:xfrm>
        </p:spPr>
        <p:txBody>
          <a:bodyPr/>
          <a:lstStyle/>
          <a:p>
            <a:pPr eaLnBrk="1" hangingPunct="1"/>
            <a:r>
              <a:rPr lang="en-US" altLang="zh-HK" dirty="0">
                <a:latin typeface="+mj-lt"/>
                <a:cs typeface="Times New Roman" pitchFamily="18" charset="0"/>
              </a:rPr>
              <a:t>Our internship partners included: JAL, Mitsui, Mizuho, </a:t>
            </a:r>
            <a:r>
              <a:rPr lang="en-US" altLang="zh-HK" dirty="0" err="1">
                <a:latin typeface="+mj-lt"/>
                <a:cs typeface="Times New Roman" pitchFamily="18" charset="0"/>
              </a:rPr>
              <a:t>Resona</a:t>
            </a:r>
            <a:r>
              <a:rPr lang="en-US" altLang="zh-HK" dirty="0">
                <a:latin typeface="+mj-lt"/>
                <a:cs typeface="Times New Roman" pitchFamily="18" charset="0"/>
              </a:rPr>
              <a:t> Bank (Japan), Lee Kum </a:t>
            </a:r>
            <a:r>
              <a:rPr lang="en-US" altLang="zh-HK" dirty="0" err="1">
                <a:latin typeface="+mj-lt"/>
                <a:cs typeface="Times New Roman" pitchFamily="18" charset="0"/>
              </a:rPr>
              <a:t>Kee</a:t>
            </a:r>
            <a:r>
              <a:rPr lang="en-US" altLang="zh-HK" dirty="0">
                <a:latin typeface="+mj-lt"/>
                <a:cs typeface="Times New Roman" pitchFamily="18" charset="0"/>
              </a:rPr>
              <a:t>, </a:t>
            </a:r>
            <a:r>
              <a:rPr lang="en-HK" altLang="zh-HK" dirty="0">
                <a:latin typeface="+mj-lt"/>
                <a:cs typeface="Times New Roman" pitchFamily="18" charset="0"/>
              </a:rPr>
              <a:t>Hyogo Business &amp; Tourism Centre (HK), Vector Group, etc.</a:t>
            </a:r>
            <a:endParaRPr lang="en-US" altLang="zh-HK" dirty="0">
              <a:latin typeface="+mj-lt"/>
              <a:cs typeface="Times New Roman" pitchFamily="18" charset="0"/>
            </a:endParaRPr>
          </a:p>
          <a:p>
            <a:pPr eaLnBrk="1" hangingPunct="1"/>
            <a:r>
              <a:rPr lang="en-US" altLang="zh-HK" dirty="0">
                <a:latin typeface="+mj-lt"/>
                <a:cs typeface="Times New Roman" pitchFamily="18" charset="0"/>
              </a:rPr>
              <a:t>Please note that the internships are available on a competitive basis</a:t>
            </a:r>
          </a:p>
          <a:p>
            <a:pPr eaLnBrk="1" hangingPunct="1"/>
            <a:r>
              <a:rPr lang="en-US" altLang="zh-HK" dirty="0" err="1">
                <a:latin typeface="+mj-lt"/>
                <a:cs typeface="Times New Roman" pitchFamily="18" charset="0"/>
              </a:rPr>
              <a:t>Programme</a:t>
            </a:r>
            <a:r>
              <a:rPr lang="en-US" altLang="zh-HK" dirty="0">
                <a:latin typeface="+mj-lt"/>
                <a:cs typeface="Times New Roman" pitchFamily="18" charset="0"/>
              </a:rPr>
              <a:t> duration: summer, 2 weeks – 2 months</a:t>
            </a:r>
            <a:endParaRPr lang="zh-HK" alt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15200" cy="115699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HK" sz="4000" dirty="0">
                <a:latin typeface="Times New Roman" pitchFamily="18" charset="0"/>
                <a:cs typeface="Times New Roman" pitchFamily="18" charset="0"/>
              </a:rPr>
              <a:t>Internship </a:t>
            </a:r>
            <a:r>
              <a:rPr lang="en-US" altLang="zh-HK" sz="4000" dirty="0" err="1">
                <a:latin typeface="Times New Roman" pitchFamily="18" charset="0"/>
                <a:cs typeface="Times New Roman" pitchFamily="18" charset="0"/>
              </a:rPr>
              <a:t>programmes</a:t>
            </a:r>
            <a:endParaRPr lang="zh-HK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1945: Sendai </a:t>
            </a:r>
            <a:r>
              <a:rPr lang="ja-JP" altLang="en-US" dirty="0"/>
              <a:t>仙台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r="1171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https://www.google.com.hk/</a:t>
            </a:r>
            <a:r>
              <a:rPr lang="en-US" dirty="0" err="1"/>
              <a:t>search?safe</a:t>
            </a:r>
            <a:r>
              <a:rPr lang="en-US" dirty="0"/>
              <a:t>=</a:t>
            </a:r>
            <a:r>
              <a:rPr lang="en-US" dirty="0" err="1"/>
              <a:t>off&amp;hl</a:t>
            </a:r>
            <a:r>
              <a:rPr lang="en-US" dirty="0"/>
              <a:t>=</a:t>
            </a:r>
            <a:r>
              <a:rPr lang="en-US" dirty="0" err="1"/>
              <a:t>en&amp;site</a:t>
            </a:r>
            <a:r>
              <a:rPr lang="en-US" dirty="0"/>
              <a:t>=</a:t>
            </a:r>
            <a:r>
              <a:rPr lang="en-US" dirty="0" err="1"/>
              <a:t>imghp&amp;tbm</a:t>
            </a:r>
            <a:r>
              <a:rPr lang="en-US" dirty="0"/>
              <a:t>=</a:t>
            </a:r>
            <a:r>
              <a:rPr lang="en-US" dirty="0" err="1"/>
              <a:t>isch&amp;source</a:t>
            </a:r>
            <a:r>
              <a:rPr lang="en-US" dirty="0"/>
              <a:t>=</a:t>
            </a:r>
            <a:r>
              <a:rPr lang="en-US" dirty="0" err="1"/>
              <a:t>hp&amp;biw</a:t>
            </a:r>
            <a:r>
              <a:rPr lang="en-US" dirty="0"/>
              <a:t>=1090&amp;bih=611&amp;q=sendai+1945&amp;oq=sendai+1945&amp;gs_l=img.3...3357.5419.0.5558.11.9.0.2.0.0.324.1280.0j4j0j2.6.0....0...1ac.1.43.img..6.5.930.k8Og9Jl9cz8#facrc=_&amp;</a:t>
            </a:r>
            <a:r>
              <a:rPr lang="en-US" dirty="0" err="1"/>
              <a:t>imgrc</a:t>
            </a:r>
            <a:r>
              <a:rPr lang="en-US" dirty="0"/>
              <a:t>=xdcBeHAXWoLvOM%253A%3B9xFv6QtbWNrKeM%3Bhttp%253A%252F%252Fww2db.com%252Fimages%252Fbattle_bombtokyo24.jpg%3Bhttp%253A%252F%252Fww2db.com%252Fimage.php%253Fimage_id%253D7534%3B573%3B329</a:t>
            </a:r>
          </a:p>
        </p:txBody>
      </p:sp>
    </p:spTree>
    <p:extLst>
      <p:ext uri="{BB962C8B-B14F-4D97-AF65-F5344CB8AC3E}">
        <p14:creationId xmlns:p14="http://schemas.microsoft.com/office/powerpoint/2010/main" val="2716840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HK" sz="4000">
                <a:ea typeface="新細明體" charset="-120"/>
              </a:rPr>
              <a:t>Advantages of joining</a:t>
            </a:r>
            <a:br>
              <a:rPr lang="en-US" altLang="zh-HK" sz="4000">
                <a:ea typeface="新細明體" charset="-120"/>
              </a:rPr>
            </a:br>
            <a:r>
              <a:rPr lang="en-US" altLang="zh-HK" sz="4000">
                <a:ea typeface="新細明體" charset="-120"/>
              </a:rPr>
              <a:t> Internship Programme</a:t>
            </a:r>
            <a:endParaRPr lang="zh-HK" altLang="en-US" sz="4000">
              <a:ea typeface="新細明體" charset="-120"/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711350"/>
            <a:ext cx="8229600" cy="4525962"/>
          </a:xfrm>
        </p:spPr>
        <p:txBody>
          <a:bodyPr/>
          <a:lstStyle/>
          <a:p>
            <a:r>
              <a:rPr lang="en-US" altLang="zh-HK" dirty="0">
                <a:ea typeface="新細明體" charset="-120"/>
              </a:rPr>
              <a:t>Gain working experience before you graduate</a:t>
            </a:r>
          </a:p>
          <a:p>
            <a:r>
              <a:rPr lang="en-US" altLang="zh-HK" dirty="0">
                <a:ea typeface="新細明體" charset="-120"/>
              </a:rPr>
              <a:t>Prepare a Curriculum Vitae which is attractive to your potential employer(s) in the future</a:t>
            </a:r>
            <a:br>
              <a:rPr lang="en-US" altLang="zh-HK" dirty="0">
                <a:ea typeface="新細明體" charset="-120"/>
              </a:rPr>
            </a:br>
            <a:r>
              <a:rPr lang="ja-JP" altLang="en-US" dirty="0">
                <a:latin typeface="ＭＳ Ｐゴシック" pitchFamily="50" charset="-128"/>
                <a:ea typeface="ＭＳ Ｐゴシック" pitchFamily="50" charset="-128"/>
              </a:rPr>
              <a:t>→ </a:t>
            </a:r>
            <a:r>
              <a:rPr lang="en-US" altLang="ja-JP" dirty="0">
                <a:solidFill>
                  <a:srgbClr val="FF0000"/>
                </a:solidFill>
                <a:ea typeface="ＭＳ Ｐゴシック" pitchFamily="50" charset="-128"/>
              </a:rPr>
              <a:t>Increase the possibility of being hired</a:t>
            </a:r>
          </a:p>
          <a:p>
            <a:r>
              <a:rPr lang="en-US" altLang="zh-HK" dirty="0">
                <a:ea typeface="新細明體" charset="-120"/>
              </a:rPr>
              <a:t>Better understanding of a particular field</a:t>
            </a:r>
          </a:p>
          <a:p>
            <a:r>
              <a:rPr lang="en-US" altLang="zh-HK" dirty="0">
                <a:ea typeface="新細明體" charset="-120"/>
              </a:rPr>
              <a:t>Motivation for further studies</a:t>
            </a:r>
            <a:endParaRPr lang="zh-HK" altLang="en-US" dirty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0927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HK" dirty="0"/>
              <a:t>Student Activities</a:t>
            </a:r>
            <a:endParaRPr lang="zh-HK" altLang="en-US" dirty="0"/>
          </a:p>
        </p:txBody>
      </p:sp>
      <p:sp>
        <p:nvSpPr>
          <p:cNvPr id="28678" name="TextBox 4"/>
          <p:cNvSpPr txBox="1">
            <a:spLocks noChangeArrowheads="1"/>
          </p:cNvSpPr>
          <p:nvPr/>
        </p:nvSpPr>
        <p:spPr bwMode="auto">
          <a:xfrm>
            <a:off x="4067175" y="1131888"/>
            <a:ext cx="4957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HK" sz="2000"/>
              <a:t>Cultural Festival and Japanese Speech Contest</a:t>
            </a:r>
            <a:endParaRPr lang="zh-HK" altLang="en-US" sz="20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73" y="4005064"/>
            <a:ext cx="3755628" cy="251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6654">
            <a:off x="5002653" y="2511078"/>
            <a:ext cx="3635895" cy="2433946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73" y="1501006"/>
            <a:ext cx="35972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381000" y="609600"/>
            <a:ext cx="8763000" cy="609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sz="4000"/>
              <a:t>Streams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991600" cy="4533900"/>
          </a:xfrm>
        </p:spPr>
        <p:txBody>
          <a:bodyPr>
            <a:normAutofit fontScale="850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ja-JP" sz="2800" b="1" dirty="0"/>
              <a:t>Stream in Japanese Business and Management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altLang="ja-JP" sz="2600" dirty="0"/>
              <a:t>Combines Japanese Studies and Management Department courses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altLang="ja-JP" sz="2600" dirty="0"/>
              <a:t>Training in business, management, and Japanese language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ja-JP" sz="2800" b="1" dirty="0"/>
              <a:t>Stream in Japan in Global Perspective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altLang="ja-JP" sz="2600" dirty="0"/>
              <a:t>Combines Japanese Studies, Sociology, and Anthropology courses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altLang="ja-JP" sz="2600" dirty="0"/>
              <a:t>Provides inter-disciplinary training in understanding Japan’s place in the region and the world</a:t>
            </a:r>
            <a:endParaRPr lang="en-US" altLang="ja-JP" sz="2800" b="1" dirty="0"/>
          </a:p>
          <a:p>
            <a:pPr marL="365760" lvl="1" indent="-256032" eaLnBrk="1" fontAlgn="auto" hangingPunct="1">
              <a:spcBef>
                <a:spcPts val="400"/>
              </a:spcBef>
              <a:spcAft>
                <a:spcPts val="0"/>
              </a:spcAft>
              <a:buSzPct val="68000"/>
              <a:buFont typeface="Wingdings 3"/>
              <a:buChar char=""/>
              <a:defRPr/>
            </a:pPr>
            <a:r>
              <a:rPr lang="en-US" altLang="ja-JP" sz="2800" b="1" dirty="0"/>
              <a:t>Stream in Japanese Language and Linguistics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Clr>
                <a:srgbClr val="2DA2BF"/>
              </a:buClr>
              <a:buFont typeface="Verdana"/>
              <a:buChar char="◦"/>
              <a:defRPr/>
            </a:pPr>
            <a:r>
              <a:rPr lang="en-US" altLang="ja-JP" sz="2600" dirty="0">
                <a:solidFill>
                  <a:prstClr val="black"/>
                </a:solidFill>
              </a:rPr>
              <a:t>Combines Japanese Studies and Linguistics courses</a:t>
            </a:r>
            <a:endParaRPr lang="en-US" altLang="ja-JP" sz="2800" b="1" dirty="0"/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endParaRPr lang="en-US" altLang="ja-JP" sz="2600" dirty="0"/>
          </a:p>
          <a:p>
            <a:pPr marL="457200" lvl="1" indent="0" eaLnBrk="1" fontAlgn="auto" hangingPunct="1">
              <a:spcBef>
                <a:spcPts val="324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ja-JP" sz="2000" i="1" dirty="0">
                <a:solidFill>
                  <a:srgbClr val="FF0000"/>
                </a:solidFill>
              </a:rPr>
              <a:t>Streams involve taking courses in other departments such as Anthropology, Linguistics, Management, Sociology, etc.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ja-JP" sz="2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 idx="4294967295"/>
          </p:nvPr>
        </p:nvSpPr>
        <p:spPr>
          <a:xfrm>
            <a:off x="755576" y="260648"/>
            <a:ext cx="7474024" cy="116175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3400" dirty="0"/>
              <a:t>Scholarship received by JAS major students (2019-2020)</a:t>
            </a:r>
          </a:p>
        </p:txBody>
      </p:sp>
      <p:sp>
        <p:nvSpPr>
          <p:cNvPr id="37891" name="Text Box 49"/>
          <p:cNvSpPr txBox="1">
            <a:spLocks noChangeArrowheads="1"/>
          </p:cNvSpPr>
          <p:nvPr/>
        </p:nvSpPr>
        <p:spPr bwMode="auto">
          <a:xfrm>
            <a:off x="1907704" y="5847655"/>
            <a:ext cx="58326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400" b="1" dirty="0">
                <a:solidFill>
                  <a:srgbClr val="7030A0"/>
                </a:solidFill>
              </a:rPr>
              <a:t>      Total	       53             HK$944,000      </a:t>
            </a:r>
            <a:r>
              <a:rPr lang="en-US" altLang="zh-TW" sz="2400" dirty="0">
                <a:solidFill>
                  <a:schemeClr val="hlink"/>
                </a:solidFill>
              </a:rPr>
              <a:t>     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" y="6403874"/>
            <a:ext cx="149734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0368320"/>
              </p:ext>
            </p:extLst>
          </p:nvPr>
        </p:nvGraphicFramePr>
        <p:xfrm>
          <a:off x="467544" y="1730785"/>
          <a:ext cx="8305800" cy="3382930"/>
        </p:xfrm>
        <a:graphic>
          <a:graphicData uri="http://schemas.openxmlformats.org/drawingml/2006/table">
            <a:tbl>
              <a:tblPr/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2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94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Scholarships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No. of Recipients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sng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Amount per head/per year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94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JASSO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10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JPY800,000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94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HK" sz="1500" dirty="0" err="1"/>
                        <a:t>Mizoguchi</a:t>
                      </a:r>
                      <a:r>
                        <a:rPr lang="en-HK" sz="1500" baseline="0" dirty="0"/>
                        <a:t> Scholarship</a:t>
                      </a:r>
                      <a:endParaRPr lang="en-US" sz="1500" dirty="0"/>
                    </a:p>
                  </a:txBody>
                  <a:tcPr marT="45730" marB="4573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HK" sz="1500" dirty="0"/>
                        <a:t>1</a:t>
                      </a:r>
                      <a:endParaRPr lang="en-US" sz="1500" dirty="0"/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HK" sz="1500" dirty="0"/>
                        <a:t>HK$30,000</a:t>
                      </a:r>
                      <a:endParaRPr lang="en-US" sz="1500" dirty="0"/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5603011"/>
                  </a:ext>
                </a:extLst>
              </a:tr>
              <a:tr h="386805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Nissin Scholarship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5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HK$6,000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94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HK" altLang="ja-JP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Resona</a:t>
                      </a:r>
                      <a:r>
                        <a:rPr kumimoji="0" lang="en-HK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 Scholarship</a:t>
                      </a:r>
                      <a:endParaRPr kumimoji="0" lang="en-US" altLang="ja-JP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BatangChe" pitchFamily="49" charset="-127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HK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4</a:t>
                      </a:r>
                      <a:endParaRPr kumimoji="0" lang="en-US" altLang="ja-JP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BatangChe" pitchFamily="49" charset="-127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HK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HK$10,000</a:t>
                      </a:r>
                      <a:endParaRPr kumimoji="0" lang="en-US" altLang="ja-JP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BatangChe" pitchFamily="49" charset="-127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94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Japan Society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HK$10,000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80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College Scholarships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6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HK$16,000*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52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CUHK Exchange Travel Grant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20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HK$1,500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8583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OAL Exchange Scholarship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6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BatangChe" pitchFamily="49" charset="-127"/>
                        </a:rPr>
                        <a:t>HK$228,000*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7B9D8A4-899B-469D-BA83-92CE2E7DAC43}" type="slidenum">
              <a:rPr lang="en-US" altLang="ja-JP" sz="10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en-US" altLang="ja-JP" sz="1000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73183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CN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Yasumoto</a:t>
            </a:r>
            <a:r>
              <a:rPr lang="en-US" altLang="zh-CN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Financial Aid Funding Allocation (2022-2023)</a:t>
            </a:r>
          </a:p>
        </p:txBody>
      </p:sp>
      <p:graphicFrame>
        <p:nvGraphicFramePr>
          <p:cNvPr id="3" name="Table Placeholder 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711897385"/>
              </p:ext>
            </p:extLst>
          </p:nvPr>
        </p:nvGraphicFramePr>
        <p:xfrm>
          <a:off x="457200" y="1268760"/>
          <a:ext cx="8229600" cy="4718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6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/>
                        <a:t>Student</a:t>
                      </a:r>
                      <a:endParaRPr lang="zh-HK" alt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/>
                        <a:t>Funding Allocated</a:t>
                      </a:r>
                    </a:p>
                    <a:p>
                      <a:pPr algn="ctr"/>
                      <a:endParaRPr lang="zh-HK" altLang="en-US" sz="1800" dirty="0"/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/>
                        <a:t>Student 1</a:t>
                      </a:r>
                      <a:endParaRPr lang="zh-HK" alt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/>
                        <a:t>$35,600</a:t>
                      </a:r>
                      <a:endParaRPr lang="zh-HK" altLang="en-US" sz="1800" dirty="0"/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/>
                        <a:t>Student</a:t>
                      </a:r>
                      <a:r>
                        <a:rPr lang="en-US" altLang="zh-HK" sz="1800" baseline="0" dirty="0"/>
                        <a:t> 2</a:t>
                      </a:r>
                      <a:endParaRPr lang="zh-HK" alt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/>
                        <a:t>$50,700</a:t>
                      </a:r>
                      <a:endParaRPr lang="zh-HK" altLang="en-US" sz="1800" dirty="0"/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/>
                        <a:t>Student 3</a:t>
                      </a:r>
                      <a:endParaRPr lang="zh-HK" alt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/>
                        <a:t>$66,000</a:t>
                      </a:r>
                      <a:endParaRPr lang="zh-HK" altLang="en-US" sz="1800" dirty="0"/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/>
                        <a:t>Student 4</a:t>
                      </a:r>
                      <a:endParaRPr lang="zh-HK" alt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/>
                        <a:t>$57,400</a:t>
                      </a:r>
                      <a:endParaRPr lang="zh-HK" altLang="en-US" sz="1800" dirty="0"/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/>
                        <a:t>Student 5</a:t>
                      </a:r>
                      <a:endParaRPr lang="zh-HK" alt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/>
                        <a:t>$13,000</a:t>
                      </a:r>
                      <a:endParaRPr lang="zh-HK" altLang="en-US" sz="1800" dirty="0"/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/>
                        <a:t>Student 6</a:t>
                      </a:r>
                      <a:endParaRPr lang="zh-HK" alt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dirty="0"/>
                        <a:t>$16,800</a:t>
                      </a:r>
                      <a:endParaRPr lang="zh-HK" altLang="en-US" sz="1800" dirty="0"/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800" dirty="0"/>
                        <a:t>Student</a:t>
                      </a:r>
                      <a:r>
                        <a:rPr lang="en-HK" altLang="zh-HK" sz="1800" baseline="0" dirty="0"/>
                        <a:t> 7</a:t>
                      </a:r>
                      <a:endParaRPr lang="zh-HK" alt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800" dirty="0"/>
                        <a:t>$44,700</a:t>
                      </a:r>
                      <a:endParaRPr lang="zh-HK" altLang="en-US" sz="1800" dirty="0"/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2342899622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800" dirty="0"/>
                        <a:t>Student 8</a:t>
                      </a:r>
                      <a:endParaRPr lang="zh-HK" alt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800" dirty="0"/>
                        <a:t>$69,000</a:t>
                      </a:r>
                      <a:endParaRPr lang="zh-HK" altLang="en-US" sz="1800" dirty="0"/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4226347933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800" dirty="0"/>
                        <a:t>Student 9</a:t>
                      </a:r>
                      <a:endParaRPr lang="zh-HK" alt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800" dirty="0"/>
                        <a:t>$26,800</a:t>
                      </a:r>
                      <a:endParaRPr lang="zh-HK" altLang="en-US" sz="1800" dirty="0"/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2314884906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800" dirty="0"/>
                        <a:t>Student 10</a:t>
                      </a:r>
                      <a:endParaRPr lang="zh-HK" altLang="en-US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altLang="zh-HK" sz="1800" dirty="0"/>
                        <a:t>$38,000</a:t>
                      </a:r>
                      <a:endParaRPr lang="zh-HK" altLang="en-US" sz="1800" dirty="0"/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2048260172"/>
                  </a:ext>
                </a:extLst>
              </a:tr>
              <a:tr h="370752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b="1" dirty="0"/>
                        <a:t>Total</a:t>
                      </a:r>
                      <a:endParaRPr lang="zh-HK" altLang="en-US" sz="1800" b="1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800" b="1" dirty="0"/>
                        <a:t>$418,000</a:t>
                      </a:r>
                      <a:endParaRPr lang="zh-HK" altLang="en-US" sz="1800" b="1" dirty="0"/>
                    </a:p>
                  </a:txBody>
                  <a:tcPr marT="45710" marB="4571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28734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36104" y="152400"/>
            <a:ext cx="6588224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2400" dirty="0">
                <a:solidFill>
                  <a:srgbClr val="FF0000"/>
                </a:solidFill>
                <a:latin typeface="新細明體" pitchFamily="18" charset="-120"/>
              </a:rPr>
              <a:t>畢業生就業</a:t>
            </a:r>
            <a:r>
              <a:rPr lang="zh-CN" altLang="en-US" sz="2400" dirty="0">
                <a:solidFill>
                  <a:srgbClr val="FF0000"/>
                </a:solidFill>
                <a:latin typeface="新細明體" pitchFamily="18" charset="-120"/>
              </a:rPr>
              <a:t>動向</a:t>
            </a:r>
            <a:r>
              <a:rPr lang="en-US" altLang="zh-CN" sz="2400" dirty="0">
                <a:solidFill>
                  <a:srgbClr val="FF0000"/>
                </a:solidFill>
                <a:latin typeface="新細明體" pitchFamily="18" charset="-120"/>
              </a:rPr>
              <a:t>Employment trends</a:t>
            </a:r>
            <a:br>
              <a:rPr lang="en-US" altLang="zh-TW" sz="2400" dirty="0">
                <a:solidFill>
                  <a:srgbClr val="FF0000"/>
                </a:solidFill>
                <a:latin typeface="新細明體" pitchFamily="18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新細明體" pitchFamily="18" charset="-120"/>
              </a:rPr>
              <a:t>Employment rate</a:t>
            </a:r>
            <a:r>
              <a:rPr lang="zh-CN" altLang="en-US" sz="2400" dirty="0">
                <a:latin typeface="新細明體" pitchFamily="18" charset="-120"/>
              </a:rPr>
              <a:t>就業</a:t>
            </a:r>
            <a:r>
              <a:rPr lang="en-US" altLang="zh-CN" sz="2400" dirty="0">
                <a:latin typeface="新細明體" pitchFamily="18" charset="-120"/>
              </a:rPr>
              <a:t>/</a:t>
            </a:r>
            <a:r>
              <a:rPr lang="zh-CN" altLang="en-US" sz="2400" dirty="0">
                <a:latin typeface="新細明體" pitchFamily="18" charset="-120"/>
              </a:rPr>
              <a:t>升學率：</a:t>
            </a:r>
            <a:r>
              <a:rPr lang="en-US" altLang="zh-CN" sz="2400" dirty="0">
                <a:latin typeface="新細明體" pitchFamily="18" charset="-120"/>
              </a:rPr>
              <a:t>100%</a:t>
            </a:r>
            <a:br>
              <a:rPr lang="en-US" altLang="zh-CN" sz="2400" dirty="0">
                <a:latin typeface="新細明體" pitchFamily="18" charset="-120"/>
              </a:rPr>
            </a:br>
            <a:r>
              <a:rPr lang="zh-CN" altLang="en-US" sz="2400" dirty="0">
                <a:latin typeface="新細明體" pitchFamily="18" charset="-120"/>
              </a:rPr>
              <a:t>（摘自</a:t>
            </a:r>
            <a:r>
              <a:rPr lang="en-US" altLang="zh-CN" sz="2400" i="1" dirty="0">
                <a:latin typeface="新細明體" pitchFamily="18" charset="-120"/>
              </a:rPr>
              <a:t>Employment Survey of  2017-2019Graduates</a:t>
            </a:r>
            <a:r>
              <a:rPr lang="zh-CN" altLang="en-US" sz="2400" dirty="0">
                <a:latin typeface="新細明體" pitchFamily="18" charset="-120"/>
              </a:rPr>
              <a:t>）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3283118"/>
              </p:ext>
            </p:extLst>
          </p:nvPr>
        </p:nvGraphicFramePr>
        <p:xfrm>
          <a:off x="909636" y="1302066"/>
          <a:ext cx="7478787" cy="4503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034271"/>
              </p:ext>
            </p:extLst>
          </p:nvPr>
        </p:nvGraphicFramePr>
        <p:xfrm>
          <a:off x="539552" y="1294757"/>
          <a:ext cx="8015289" cy="4503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8229746"/>
              </p:ext>
            </p:extLst>
          </p:nvPr>
        </p:nvGraphicFramePr>
        <p:xfrm>
          <a:off x="467543" y="1124743"/>
          <a:ext cx="8301609" cy="4866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7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7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037">
                <a:tc>
                  <a:txBody>
                    <a:bodyPr/>
                    <a:lstStyle/>
                    <a:p>
                      <a:r>
                        <a:rPr lang="en-US" dirty="0"/>
                        <a:t>Private</a:t>
                      </a:r>
                      <a:r>
                        <a:rPr lang="en-US" baseline="0" dirty="0"/>
                        <a:t> Sector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Public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Service and Semi-Quasi Govt. Org.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Further</a:t>
                      </a:r>
                      <a:r>
                        <a:rPr lang="en-US" baseline="0" dirty="0"/>
                        <a:t> Education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593">
                <a:tc>
                  <a:txBody>
                    <a:bodyPr/>
                    <a:lstStyle/>
                    <a:p>
                      <a:r>
                        <a:rPr lang="en-US" dirty="0"/>
                        <a:t>International Banking</a:t>
                      </a:r>
                      <a:r>
                        <a:rPr lang="en-US" baseline="0" dirty="0"/>
                        <a:t> &amp; Finance (</a:t>
                      </a:r>
                      <a:r>
                        <a:rPr lang="en-US" dirty="0"/>
                        <a:t>Mitsui, Mizuho, Nomura)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  <a:r>
                        <a:rPr lang="en-US" baseline="0" dirty="0"/>
                        <a:t> service (e.g. AO, EO)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815">
                <a:tc>
                  <a:txBody>
                    <a:bodyPr/>
                    <a:lstStyle/>
                    <a:p>
                      <a:r>
                        <a:rPr lang="en-US" dirty="0"/>
                        <a:t>Japanese</a:t>
                      </a:r>
                      <a:r>
                        <a:rPr lang="en-US" baseline="0" dirty="0"/>
                        <a:t> firms</a:t>
                      </a:r>
                      <a:r>
                        <a:rPr lang="en-US" dirty="0"/>
                        <a:t> (Sanrio, Bandai, ANA)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Educators, University and Secondary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</a:t>
                      </a:r>
                      <a:r>
                        <a:rPr lang="en-US" baseline="0" dirty="0"/>
                        <a:t> Degrees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593">
                <a:tc>
                  <a:txBody>
                    <a:bodyPr/>
                    <a:lstStyle/>
                    <a:p>
                      <a:r>
                        <a:rPr lang="en-US" dirty="0"/>
                        <a:t>Multi-national</a:t>
                      </a:r>
                      <a:r>
                        <a:rPr lang="en-US" baseline="0" dirty="0"/>
                        <a:t> firms (</a:t>
                      </a:r>
                      <a:r>
                        <a:rPr lang="en-US" dirty="0"/>
                        <a:t>PricewaterhouseCoopers,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Ernst</a:t>
                      </a:r>
                      <a:r>
                        <a:rPr lang="en-US" baseline="0" dirty="0"/>
                        <a:t> &amp; </a:t>
                      </a:r>
                      <a:r>
                        <a:rPr lang="en-US" dirty="0"/>
                        <a:t>Young, Warner Bro.)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Police 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 (Georgetown, </a:t>
                      </a:r>
                      <a:r>
                        <a:rPr lang="en-US" baseline="0" dirty="0"/>
                        <a:t>University of Tokyo, etc)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6371">
                <a:tc>
                  <a:txBody>
                    <a:bodyPr/>
                    <a:lstStyle/>
                    <a:p>
                      <a:r>
                        <a:rPr lang="en-US" dirty="0"/>
                        <a:t>Local firms and self-starting entrepreneurs</a:t>
                      </a:r>
                      <a:r>
                        <a:rPr lang="en-US" baseline="0" dirty="0"/>
                        <a:t> (IT, trading, entertainment)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Tourism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Ph.D.</a:t>
                      </a:r>
                      <a:r>
                        <a:rPr lang="en-US" baseline="0" dirty="0"/>
                        <a:t> (</a:t>
                      </a:r>
                      <a:r>
                        <a:rPr lang="en-US" baseline="0" dirty="0" err="1"/>
                        <a:t>Waseda</a:t>
                      </a:r>
                      <a:r>
                        <a:rPr lang="en-US" baseline="0" dirty="0"/>
                        <a:t>, Tsukuba, U. of Pittsburgh etc)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sz="4000" dirty="0"/>
              <a:t>Career Paths</a:t>
            </a:r>
            <a:br>
              <a:rPr lang="en-US" altLang="zh-TW" sz="4000" dirty="0"/>
            </a:br>
            <a:endParaRPr lang="zh-HK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17688" y="333375"/>
            <a:ext cx="7326312" cy="9715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2800" dirty="0">
                <a:latin typeface="新細明體" pitchFamily="18" charset="-120"/>
              </a:rPr>
              <a:t>1995 Graduate </a:t>
            </a:r>
            <a:r>
              <a:rPr lang="zh-CN" altLang="en-US" sz="2800" dirty="0">
                <a:latin typeface="新細明體" pitchFamily="18" charset="-120"/>
              </a:rPr>
              <a:t>：何志明</a:t>
            </a:r>
            <a:br>
              <a:rPr lang="zh-CN" altLang="en-US" sz="2800" dirty="0">
                <a:latin typeface="新細明體" pitchFamily="18" charset="-120"/>
              </a:rPr>
            </a:br>
            <a:r>
              <a:rPr lang="zh-CN" altLang="en-US" sz="2800" dirty="0">
                <a:latin typeface="新細明體" pitchFamily="18" charset="-120"/>
              </a:rPr>
              <a:t>香港中文大學 </a:t>
            </a:r>
            <a:r>
              <a:rPr lang="en-US" altLang="zh-CN" sz="2800" dirty="0">
                <a:latin typeface="新細明體" pitchFamily="18" charset="-120"/>
              </a:rPr>
              <a:t>· </a:t>
            </a:r>
            <a:r>
              <a:rPr lang="zh-CN" altLang="en-US" sz="2800" dirty="0">
                <a:latin typeface="新細明體" pitchFamily="18" charset="-120"/>
              </a:rPr>
              <a:t>日本研究系 </a:t>
            </a:r>
            <a:r>
              <a:rPr lang="en-US" altLang="zh-CN" sz="2800" dirty="0">
                <a:latin typeface="新細明體" pitchFamily="18" charset="-120"/>
              </a:rPr>
              <a:t>· </a:t>
            </a:r>
            <a:r>
              <a:rPr lang="zh-CN" altLang="en-US" sz="2800" dirty="0">
                <a:latin typeface="新細明體" pitchFamily="18" charset="-120"/>
              </a:rPr>
              <a:t>副教授</a:t>
            </a:r>
            <a:endParaRPr lang="ja-JP" altLang="en-US" sz="2800" dirty="0">
              <a:latin typeface="新細明體" pitchFamily="18" charset="-120"/>
            </a:endParaRPr>
          </a:p>
        </p:txBody>
      </p:sp>
      <p:pic>
        <p:nvPicPr>
          <p:cNvPr id="45059" name="Picture 3" descr="Ho Chi M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565400"/>
            <a:ext cx="3203575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27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557338"/>
            <a:ext cx="311150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978-962-996-450-4_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924175"/>
            <a:ext cx="2627312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900113" y="5348288"/>
            <a:ext cx="218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TW" sz="2000">
                <a:latin typeface="Arial" charset="0"/>
                <a:ea typeface="ＭＳ Ｐゴシック" pitchFamily="34" charset="-128"/>
              </a:rPr>
              <a:t>Prof. Ho</a:t>
            </a:r>
            <a:r>
              <a:rPr lang="en-US" altLang="ja-JP" sz="2000">
                <a:latin typeface="Arial" charset="0"/>
                <a:ea typeface="ＭＳ Ｐゴシック" pitchFamily="34" charset="-128"/>
              </a:rPr>
              <a:t> Chi Ming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68707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3200" dirty="0"/>
              <a:t>1997 Graduate </a:t>
            </a:r>
            <a:r>
              <a:rPr lang="zh-CN" altLang="en-US" sz="3200" dirty="0"/>
              <a:t>：文立</a:t>
            </a:r>
            <a:r>
              <a:rPr lang="en-US" altLang="zh-CN" sz="3200" dirty="0"/>
              <a:t> Lap</a:t>
            </a:r>
            <a:br>
              <a:rPr lang="zh-CN" altLang="en-US" sz="3200" dirty="0"/>
            </a:br>
            <a:r>
              <a:rPr lang="en-US" altLang="zh-CN" sz="3200" dirty="0"/>
              <a:t>Diyixian.com. Limited   </a:t>
            </a:r>
            <a:r>
              <a:rPr lang="zh-CN" altLang="en-US" sz="3200" dirty="0"/>
              <a:t>行政總裁</a:t>
            </a:r>
          </a:p>
        </p:txBody>
      </p:sp>
      <p:pic>
        <p:nvPicPr>
          <p:cNvPr id="46083" name="Picture 3" descr="ManLap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09700"/>
            <a:ext cx="50800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152400"/>
            <a:ext cx="7772400" cy="1219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2800" dirty="0"/>
              <a:t>2008 Graduate </a:t>
            </a:r>
            <a:r>
              <a:rPr lang="zh-CN" altLang="en-US" sz="3200" dirty="0">
                <a:latin typeface="新細明體" pitchFamily="18" charset="-120"/>
              </a:rPr>
              <a:t>：賀穎君 </a:t>
            </a:r>
            <a:r>
              <a:rPr lang="en-US" altLang="zh-CN" sz="3200" dirty="0">
                <a:latin typeface="新細明體" pitchFamily="18" charset="-120"/>
              </a:rPr>
              <a:t> Kimmy</a:t>
            </a:r>
            <a:br>
              <a:rPr lang="zh-CN" altLang="en-US" sz="2800" dirty="0">
                <a:latin typeface="新細明體" pitchFamily="18" charset="-120"/>
              </a:rPr>
            </a:br>
            <a:r>
              <a:rPr lang="zh-TW" altLang="en-US" sz="2600" dirty="0">
                <a:latin typeface="新細明體" pitchFamily="18" charset="-120"/>
              </a:rPr>
              <a:t>高級</a:t>
            </a:r>
            <a:r>
              <a:rPr lang="zh-CN" altLang="en-US" sz="2600" dirty="0">
                <a:latin typeface="新細明體" pitchFamily="18" charset="-120"/>
              </a:rPr>
              <a:t>政務主任</a:t>
            </a:r>
            <a:r>
              <a:rPr lang="en-US" altLang="zh-CN" sz="2600" dirty="0">
                <a:latin typeface="新細明體" pitchFamily="18" charset="-120"/>
              </a:rPr>
              <a:t>(Senior Administrative Officer) </a:t>
            </a:r>
            <a:br>
              <a:rPr lang="en-US" altLang="zh-CN" sz="2600" dirty="0">
                <a:latin typeface="新細明體" pitchFamily="18" charset="-120"/>
              </a:rPr>
            </a:br>
            <a:r>
              <a:rPr lang="zh-TW" altLang="en-US" sz="2600" dirty="0">
                <a:latin typeface="新細明體" pitchFamily="18" charset="-120"/>
              </a:rPr>
              <a:t>政府資訊科技總監辦公室 </a:t>
            </a:r>
            <a:r>
              <a:rPr lang="en-US" altLang="zh-TW" sz="2600" dirty="0">
                <a:latin typeface="新細明體" pitchFamily="18" charset="-120"/>
              </a:rPr>
              <a:t>(</a:t>
            </a:r>
            <a:r>
              <a:rPr lang="zh-TW" altLang="en-US" sz="2600" dirty="0">
                <a:latin typeface="新細明體" pitchFamily="18" charset="-120"/>
              </a:rPr>
              <a:t>策略發展</a:t>
            </a:r>
            <a:r>
              <a:rPr lang="en-US" altLang="zh-TW" sz="2600" dirty="0">
                <a:latin typeface="新細明體" pitchFamily="18" charset="-120"/>
              </a:rPr>
              <a:t>)</a:t>
            </a:r>
            <a:endParaRPr lang="en-US" altLang="zh-CN" sz="4000" dirty="0">
              <a:ea typeface="SimSun" pitchFamily="2" charset="-122"/>
            </a:endParaRPr>
          </a:p>
        </p:txBody>
      </p:sp>
      <p:pic>
        <p:nvPicPr>
          <p:cNvPr id="48131" name="Picture 3" descr="kimmey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0592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 descr="kimmey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40592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1945: Total defeat and surrender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 r="9679"/>
          <a:stretch>
            <a:fillRect/>
          </a:stretch>
        </p:blipFill>
        <p:spPr>
          <a:xfrm>
            <a:off x="827584" y="117960"/>
            <a:ext cx="7008082" cy="47512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http://belfercenter.ksg.harvard.edu/publication/19548/planning_the_peace_and_enforcing_the_surrender.html</a:t>
            </a:r>
          </a:p>
        </p:txBody>
      </p:sp>
    </p:spTree>
    <p:extLst>
      <p:ext uri="{BB962C8B-B14F-4D97-AF65-F5344CB8AC3E}">
        <p14:creationId xmlns:p14="http://schemas.microsoft.com/office/powerpoint/2010/main" val="926684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2800" dirty="0"/>
              <a:t>2009</a:t>
            </a:r>
            <a:r>
              <a:rPr lang="zh-TW" altLang="en-US" sz="2800" dirty="0"/>
              <a:t> </a:t>
            </a:r>
            <a:r>
              <a:rPr lang="en-US" altLang="zh-TW" sz="2800" dirty="0"/>
              <a:t>Graduate :</a:t>
            </a:r>
            <a:r>
              <a:rPr lang="zh-TW" altLang="en-US" sz="2800" dirty="0"/>
              <a:t> 李欣然</a:t>
            </a:r>
            <a:r>
              <a:rPr lang="en-US" altLang="zh-TW" sz="2800" dirty="0"/>
              <a:t> Sunny</a:t>
            </a:r>
            <a:br>
              <a:rPr lang="en-US" altLang="zh-TW" sz="2800" dirty="0"/>
            </a:br>
            <a:r>
              <a:rPr lang="en-US" altLang="zh-TW" sz="2800" dirty="0"/>
              <a:t>Manager, The Hongkong and Shanghai Hotels (under Peninsula Hotel Group)</a:t>
            </a:r>
            <a:endParaRPr lang="zh-HK" alt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4B8F51-2A08-F690-AFCA-33DB53E58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907916"/>
            <a:ext cx="3389670" cy="304216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50304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Graduate :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錢冠廷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Keni</a:t>
            </a:r>
            <a:b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anose="02020500000000000000" pitchFamily="18" charset="-120"/>
                <a:cs typeface="Times New Roman" panose="02020603050405020304" pitchFamily="18" charset="0"/>
              </a:rPr>
              <a:t>Official Languages Officer 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anose="02020500000000000000" pitchFamily="18" charset="-120"/>
                <a:cs typeface="Times New Roman" panose="02020603050405020304" pitchFamily="18" charset="0"/>
              </a:rPr>
              <a:t>法定語文主任</a:t>
            </a:r>
            <a:br>
              <a:rPr lang="en-HK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anose="02020500000000000000" pitchFamily="18" charset="-120"/>
                <a:cs typeface="Times New Roman" panose="02020603050405020304" pitchFamily="18" charset="0"/>
              </a:rPr>
              <a:t>Civil Service Bureau, HKSAR Government </a:t>
            </a:r>
            <a:b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</a:b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香港特別行政區政府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公務員事務局</a:t>
            </a:r>
            <a:endParaRPr lang="zh-HK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132856"/>
            <a:ext cx="2927229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55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50304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Graduate :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何詠琳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Minnie</a:t>
            </a:r>
            <a:b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anose="02020500000000000000" pitchFamily="18" charset="-120"/>
                <a:cs typeface="Times New Roman" panose="02020603050405020304" pitchFamily="18" charset="0"/>
              </a:rPr>
              <a:t>Customer Service Associate, Dow Jones</a:t>
            </a:r>
            <a:endParaRPr lang="zh-HK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28800"/>
            <a:ext cx="3454865" cy="43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39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50304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Graduate :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周子琳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Jenna</a:t>
            </a:r>
            <a:b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Studying in the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anose="02020500000000000000" pitchFamily="18" charset="-120"/>
              </a:rPr>
              <a:t>Juris Doctor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anose="02020500000000000000" pitchFamily="18" charset="-120"/>
              </a:rPr>
              <a:t>Programme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anose="02020500000000000000" pitchFamily="18" charset="-120"/>
              </a:rPr>
              <a:t>, CUHK (from 2019)</a:t>
            </a:r>
            <a:endParaRPr lang="zh-HK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3" y="1861618"/>
            <a:ext cx="3871637" cy="387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87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50304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Graduate :</a:t>
            </a:r>
            <a:r>
              <a:rPr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譚懿德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Caro</a:t>
            </a:r>
            <a:br>
              <a:rPr lang="en-HK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HK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Studying in the 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Master of Journalism</a:t>
            </a:r>
            <a:r>
              <a:rPr lang="en-US" altLang="zh-TW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anose="02020500000000000000" pitchFamily="18" charset="-120"/>
              </a:rPr>
              <a:t> </a:t>
            </a:r>
            <a:r>
              <a:rPr lang="en-US" altLang="zh-TW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anose="02020500000000000000" pitchFamily="18" charset="-120"/>
              </a:rPr>
              <a:t>Programme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anose="02020500000000000000" pitchFamily="18" charset="-120"/>
              </a:rPr>
              <a:t> HKU (from 2020)</a:t>
            </a:r>
            <a:endParaRPr lang="zh-HK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00808"/>
            <a:ext cx="354045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788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55232"/>
          </a:xfrm>
        </p:spPr>
        <p:txBody>
          <a:bodyPr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HK" altLang="zh-HK" sz="3200" dirty="0">
                <a:latin typeface="+mj-lt"/>
                <a:cs typeface="Times New Roman" pitchFamily="18" charset="0"/>
              </a:rPr>
              <a:t>Best 5 subjects</a:t>
            </a:r>
            <a:endParaRPr lang="en-US" altLang="zh-HK" sz="3200" dirty="0">
              <a:latin typeface="+mj-lt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zh-HK" sz="3200" dirty="0">
                <a:latin typeface="+mj-lt"/>
                <a:cs typeface="Times New Roman" pitchFamily="18" charset="0"/>
              </a:rPr>
              <a:t>                            </a:t>
            </a:r>
            <a:endParaRPr lang="en-US" altLang="zh-HK" sz="32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altLang="zh-HK" sz="3200" dirty="0">
                <a:latin typeface="+mj-lt"/>
                <a:cs typeface="Times New Roman" pitchFamily="18" charset="0"/>
              </a:rPr>
              <a:t>University admission requirements: 3 in Chinese, 3 in English, 2 in Math, 2 in Liberal Studies + 3 in best </a:t>
            </a:r>
            <a:r>
              <a:rPr lang="en-US" altLang="zh-TW" sz="3200" dirty="0">
                <a:latin typeface="+mj-lt"/>
                <a:cs typeface="Times New Roman" pitchFamily="18" charset="0"/>
              </a:rPr>
              <a:t>2</a:t>
            </a:r>
            <a:r>
              <a:rPr lang="zh-TW" alt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altLang="zh-HK" sz="3200" dirty="0">
                <a:latin typeface="+mj-lt"/>
                <a:cs typeface="Times New Roman" pitchFamily="18" charset="0"/>
              </a:rPr>
              <a:t>electives </a:t>
            </a:r>
            <a:r>
              <a:rPr lang="en-US" altLang="zh-HK" sz="2800" dirty="0">
                <a:latin typeface="+mj-lt"/>
                <a:cs typeface="Times New Roman" pitchFamily="18" charset="0"/>
              </a:rPr>
              <a:t>(Japanese language and M1/M2 are mutually exclusive, i.e. only one can be counted as elective but not both)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altLang="zh-HK" sz="3200" dirty="0">
              <a:latin typeface="+mj-lt"/>
              <a:cs typeface="Times New Roman" pitchFamily="18" charset="0"/>
            </a:endParaRP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zh-HK" altLang="en-US" sz="2600" dirty="0">
              <a:latin typeface="+mj-lt"/>
            </a:endParaRPr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HK"/>
              <a:t>Entrance Requirements</a:t>
            </a:r>
            <a:endParaRPr lang="zh-HK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HK" dirty="0"/>
              <a:t>JAS Admission Statistics 2021</a:t>
            </a:r>
            <a:br>
              <a:rPr lang="en-US" altLang="zh-HK" dirty="0"/>
            </a:br>
            <a:r>
              <a:rPr lang="en-US" altLang="zh-HK" sz="3300" dirty="0"/>
              <a:t>(Best 5 subjects)</a:t>
            </a:r>
            <a:endParaRPr lang="zh-HK" altLang="en-US" sz="33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910893" y="1745734"/>
            <a:ext cx="152579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3638462"/>
              </p:ext>
            </p:extLst>
          </p:nvPr>
        </p:nvGraphicFramePr>
        <p:xfrm>
          <a:off x="457200" y="2274064"/>
          <a:ext cx="82296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74493306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27493770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029805688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7402997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4776918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dirty="0"/>
                        <a:t>Upper 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dirty="0"/>
                        <a:t>Median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dirty="0"/>
                        <a:t>Lower Q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127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HK" dirty="0"/>
                        <a:t>JS4068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K" dirty="0"/>
                        <a:t>Japanese Studies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dirty="0"/>
                        <a:t>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dirty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K" dirty="0"/>
                        <a:t>23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40856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15616" y="1916832"/>
            <a:ext cx="6264696" cy="2664296"/>
          </a:xfrm>
        </p:spPr>
        <p:txBody>
          <a:bodyPr/>
          <a:lstStyle/>
          <a:p>
            <a:r>
              <a:rPr lang="en-HK" dirty="0"/>
              <a:t>Quota varies over years</a:t>
            </a:r>
          </a:p>
          <a:p>
            <a:r>
              <a:rPr lang="en-HK" dirty="0"/>
              <a:t>IB score: 33</a:t>
            </a:r>
          </a:p>
          <a:p>
            <a:r>
              <a:rPr lang="en-HK" dirty="0"/>
              <a:t>GCE A-Level: AAB or above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HK" dirty="0"/>
              <a:t>Non-JUPAS (local and non-local)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176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11350"/>
            <a:ext cx="8229600" cy="4525962"/>
          </a:xfrm>
        </p:spPr>
        <p:txBody>
          <a:bodyPr/>
          <a:lstStyle/>
          <a:p>
            <a:r>
              <a:rPr lang="en-HK" dirty="0"/>
              <a:t>Quota: 5 (2023)</a:t>
            </a:r>
          </a:p>
          <a:p>
            <a:r>
              <a:rPr lang="en-HK" dirty="0"/>
              <a:t>Study 2 years to graduate (no exchange year)</a:t>
            </a:r>
          </a:p>
          <a:p>
            <a:r>
              <a:rPr lang="en-HK" dirty="0"/>
              <a:t>Students can apply for one-term/one-year exchange from the University central quota.  Students involved must apply for suspension of study and extension of expected graduation date.</a:t>
            </a:r>
          </a:p>
          <a:p>
            <a:r>
              <a:rPr lang="en-HK" dirty="0"/>
              <a:t> Minimum CGPA: 3.5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HK" dirty="0"/>
              <a:t>Senior-year Entrants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435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HK" dirty="0"/>
              <a:t>The Department accommodates all levels of Japanese language ability from incoming students. </a:t>
            </a:r>
          </a:p>
          <a:p>
            <a:pPr eaLnBrk="1" hangingPunct="1"/>
            <a:r>
              <a:rPr lang="en-US" altLang="zh-HK" dirty="0"/>
              <a:t>Having studied Japanese language before is not necessarily an advantage in gaining admission to the Department (for 4 year program). </a:t>
            </a:r>
          </a:p>
          <a:p>
            <a:pPr eaLnBrk="1" hangingPunct="1"/>
            <a:r>
              <a:rPr lang="en-US" altLang="zh-HK" dirty="0"/>
              <a:t>Rather, the Department values students who have taken the initiative to develop and educate themselves.</a:t>
            </a:r>
          </a:p>
          <a:p>
            <a:pPr eaLnBrk="1" hangingPunct="1"/>
            <a:endParaRPr lang="en-US" altLang="zh-HK" dirty="0"/>
          </a:p>
          <a:p>
            <a:pPr eaLnBrk="1" hangingPunct="1"/>
            <a:endParaRPr lang="en-US" altLang="zh-H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Japanese language?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Occupied by the Allied Forces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" b="1923"/>
          <a:stretch>
            <a:fillRect/>
          </a:stretch>
        </p:blipFill>
        <p:spPr>
          <a:xfrm>
            <a:off x="1043608" y="336024"/>
            <a:ext cx="6912768" cy="43891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http://www.wa-pedia.com/history/american_occupation_japan.shtml</a:t>
            </a:r>
          </a:p>
        </p:txBody>
      </p:sp>
    </p:spTree>
    <p:extLst>
      <p:ext uri="{BB962C8B-B14F-4D97-AF65-F5344CB8AC3E}">
        <p14:creationId xmlns:p14="http://schemas.microsoft.com/office/powerpoint/2010/main" val="9236162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HK" dirty="0"/>
              <a:t>The Department will invite some 60 students to attend interviews following the release of JUPAS results in July 2023. </a:t>
            </a:r>
          </a:p>
          <a:p>
            <a:pPr eaLnBrk="1" hangingPunct="1"/>
            <a:r>
              <a:rPr lang="en-US" altLang="zh-HK" dirty="0"/>
              <a:t>Students who show that they are outstanding in the areas below may be elevated in our priority ranking:</a:t>
            </a:r>
          </a:p>
          <a:p>
            <a:pPr lvl="1" eaLnBrk="1" hangingPunct="1"/>
            <a:r>
              <a:rPr lang="en-US" altLang="zh-HK" dirty="0"/>
              <a:t>Ability to express oneself clearly in English </a:t>
            </a:r>
          </a:p>
          <a:p>
            <a:pPr lvl="1" eaLnBrk="1" hangingPunct="1"/>
            <a:r>
              <a:rPr lang="en-US" altLang="zh-HK" dirty="0"/>
              <a:t>Curiosity and self-motivation to learn</a:t>
            </a:r>
          </a:p>
          <a:p>
            <a:pPr lvl="1" eaLnBrk="1" hangingPunct="1"/>
            <a:r>
              <a:rPr lang="en-US" altLang="zh-HK" dirty="0"/>
              <a:t>Evidence of self-directed study and development </a:t>
            </a:r>
          </a:p>
          <a:p>
            <a:pPr lvl="1" eaLnBrk="1" hangingPunct="1"/>
            <a:r>
              <a:rPr lang="en-US" altLang="zh-HK" dirty="0"/>
              <a:t>Capacity for critical and independent thinking</a:t>
            </a:r>
          </a:p>
          <a:p>
            <a:pPr lvl="1" eaLnBrk="1" hangingPunct="1"/>
            <a:r>
              <a:rPr lang="en-US" altLang="zh-HK" dirty="0"/>
              <a:t>Leadership and teamwork skills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Interview: </a:t>
            </a:r>
            <a:r>
              <a:rPr lang="en-US" dirty="0">
                <a:solidFill>
                  <a:srgbClr val="FF0000"/>
                </a:solidFill>
              </a:rPr>
              <a:t>July 2023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n-US" altLang="zh-TW" dirty="0"/>
            </a:br>
            <a:r>
              <a:rPr lang="en-US" altLang="zh-TW" dirty="0"/>
              <a:t>Thank you for your interest in our Department!</a:t>
            </a:r>
            <a:br>
              <a:rPr lang="en-US" altLang="zh-TW" dirty="0"/>
            </a:br>
            <a:r>
              <a:rPr lang="en-US" altLang="zh-TW" dirty="0"/>
              <a:t>We encourage you to apply!</a:t>
            </a:r>
            <a:endParaRPr lang="zh-TW" altLang="en-US" dirty="0"/>
          </a:p>
        </p:txBody>
      </p:sp>
      <p:sp>
        <p:nvSpPr>
          <p:cNvPr id="50179" name="Text Placeholder 3"/>
          <p:cNvSpPr>
            <a:spLocks noGrp="1"/>
          </p:cNvSpPr>
          <p:nvPr>
            <p:ph type="body" idx="1"/>
          </p:nvPr>
        </p:nvSpPr>
        <p:spPr>
          <a:xfrm>
            <a:off x="3922713" y="2932113"/>
            <a:ext cx="4681537" cy="2081212"/>
          </a:xfrm>
        </p:spPr>
        <p:txBody>
          <a:bodyPr/>
          <a:lstStyle/>
          <a:p>
            <a:pPr eaLnBrk="1" hangingPunct="1"/>
            <a:r>
              <a:rPr lang="en-US" altLang="zh-HK" sz="2400" dirty="0"/>
              <a:t>For more information, please contact:</a:t>
            </a:r>
          </a:p>
          <a:p>
            <a:pPr eaLnBrk="1" hangingPunct="1"/>
            <a:r>
              <a:rPr lang="en-US" altLang="zh-HK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japanese-studies@cuhk.edu.hk</a:t>
            </a:r>
            <a:r>
              <a:rPr lang="en-US" altLang="zh-HK" sz="24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HK" sz="2400" dirty="0"/>
              <a:t>or call 3943 6563</a:t>
            </a:r>
            <a:endParaRPr lang="zh-HK" altLang="en-US" sz="2400" dirty="0"/>
          </a:p>
          <a:p>
            <a:pPr eaLnBrk="1" hangingPunct="1"/>
            <a:endParaRPr lang="zh-TW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Japan 1946: lacked infrastructure and a functioning economy, and death by starvation was still common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r="1810"/>
          <a:stretch>
            <a:fillRect/>
          </a:stretch>
        </p:blipFill>
        <p:spPr>
          <a:xfrm>
            <a:off x="2051720" y="189968"/>
            <a:ext cx="5567536" cy="43891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3608" y="6093296"/>
            <a:ext cx="7260424" cy="76470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https://www.google.com.hk/</a:t>
            </a:r>
            <a:r>
              <a:rPr lang="en-US" dirty="0" err="1"/>
              <a:t>search?safe</a:t>
            </a:r>
            <a:r>
              <a:rPr lang="en-US" dirty="0"/>
              <a:t>=</a:t>
            </a:r>
            <a:r>
              <a:rPr lang="en-US" dirty="0" err="1"/>
              <a:t>off&amp;hl</a:t>
            </a:r>
            <a:r>
              <a:rPr lang="en-US" dirty="0"/>
              <a:t>=</a:t>
            </a:r>
            <a:r>
              <a:rPr lang="en-US" dirty="0" err="1"/>
              <a:t>en&amp;site</a:t>
            </a:r>
            <a:r>
              <a:rPr lang="en-US" dirty="0"/>
              <a:t>=</a:t>
            </a:r>
            <a:r>
              <a:rPr lang="en-US" dirty="0" err="1"/>
              <a:t>imghp&amp;tbm</a:t>
            </a:r>
            <a:r>
              <a:rPr lang="en-US" dirty="0"/>
              <a:t>=</a:t>
            </a:r>
            <a:r>
              <a:rPr lang="en-US" dirty="0" err="1"/>
              <a:t>isch&amp;source</a:t>
            </a:r>
            <a:r>
              <a:rPr lang="en-US" dirty="0"/>
              <a:t>=</a:t>
            </a:r>
            <a:r>
              <a:rPr lang="en-US" dirty="0" err="1"/>
              <a:t>hp&amp;biw</a:t>
            </a:r>
            <a:r>
              <a:rPr lang="en-US" dirty="0"/>
              <a:t>=1090&amp;bih=611&amp;q=tokyo+1945&amp;oq=tokyo+1945&amp;gs_l=img.12...0.0.0.1914.0.0.0.0.0.0.0.0..0.0....0...1ac..43.img..0.0.0.dVBnGEFdGGA#facrc=_&amp;</a:t>
            </a:r>
            <a:r>
              <a:rPr lang="en-US" dirty="0" err="1"/>
              <a:t>imgdii</a:t>
            </a:r>
            <a:r>
              <a:rPr lang="en-US" dirty="0"/>
              <a:t>=_&amp;</a:t>
            </a:r>
            <a:r>
              <a:rPr lang="en-US" dirty="0" err="1"/>
              <a:t>imgrc</a:t>
            </a:r>
            <a:r>
              <a:rPr lang="en-US" dirty="0"/>
              <a:t>=rL3TNc92YLrRRM%253A%3BeZ_PIFQHGiL5mM%3Bhttp%253A%252F%252Fwww.japanfocus.org%252Fdata%252Fhomeless_orphan_in_postwar_tokyo.png%3Bhttp%253A%252F%252Fwww.japanfocus.org%252F-cary-karacas%252F3474%3B700%3B506</a:t>
            </a:r>
          </a:p>
        </p:txBody>
      </p:sp>
    </p:spTree>
    <p:extLst>
      <p:ext uri="{BB962C8B-B14F-4D97-AF65-F5344CB8AC3E}">
        <p14:creationId xmlns:p14="http://schemas.microsoft.com/office/powerpoint/2010/main" val="3023962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 1970: the “economic miracle”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http://moa.wfu.edu/exhibits/temporary-exhibits/exhibit-gazing-at-the-contemporary-world/</a:t>
            </a:r>
          </a:p>
        </p:txBody>
      </p:sp>
    </p:spTree>
    <p:extLst>
      <p:ext uri="{BB962C8B-B14F-4D97-AF65-F5344CB8AC3E}">
        <p14:creationId xmlns:p14="http://schemas.microsoft.com/office/powerpoint/2010/main" val="1634679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87816" cy="1012150"/>
          </a:xfrm>
        </p:spPr>
        <p:txBody>
          <a:bodyPr>
            <a:normAutofit/>
          </a:bodyPr>
          <a:lstStyle/>
          <a:p>
            <a:r>
              <a:rPr lang="en-US" sz="2400" dirty="0"/>
              <a:t>Why is the quality of customer service so high?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89968"/>
            <a:ext cx="7727776" cy="43891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87624" y="6021288"/>
            <a:ext cx="7116408" cy="720080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https://www.google.com.hk/</a:t>
            </a:r>
            <a:r>
              <a:rPr lang="en-US" dirty="0" err="1"/>
              <a:t>search?safe</a:t>
            </a:r>
            <a:r>
              <a:rPr lang="en-US" dirty="0"/>
              <a:t>=</a:t>
            </a:r>
            <a:r>
              <a:rPr lang="en-US" dirty="0" err="1"/>
              <a:t>off&amp;hl</a:t>
            </a:r>
            <a:r>
              <a:rPr lang="en-US" dirty="0"/>
              <a:t>=</a:t>
            </a:r>
            <a:r>
              <a:rPr lang="en-US" dirty="0" err="1"/>
              <a:t>en&amp;biw</a:t>
            </a:r>
            <a:r>
              <a:rPr lang="en-US" dirty="0"/>
              <a:t>=1090&amp;bih=611&amp;site=</a:t>
            </a:r>
            <a:r>
              <a:rPr lang="en-US" dirty="0" err="1"/>
              <a:t>imghp&amp;tbm</a:t>
            </a:r>
            <a:r>
              <a:rPr lang="en-US" dirty="0"/>
              <a:t>=</a:t>
            </a:r>
            <a:r>
              <a:rPr lang="en-US" dirty="0" err="1"/>
              <a:t>isch&amp;sa</a:t>
            </a:r>
            <a:r>
              <a:rPr lang="en-US" dirty="0"/>
              <a:t>=1&amp;q=</a:t>
            </a:r>
            <a:r>
              <a:rPr lang="en-US" dirty="0" err="1"/>
              <a:t>japan+service&amp;oq</a:t>
            </a:r>
            <a:r>
              <a:rPr lang="en-US" dirty="0"/>
              <a:t>=</a:t>
            </a:r>
            <a:r>
              <a:rPr lang="en-US" dirty="0" err="1"/>
              <a:t>japan+service&amp;gs_l</a:t>
            </a:r>
            <a:r>
              <a:rPr lang="en-US" dirty="0"/>
              <a:t>=img.3..0i24l10.14548.14548.0.16898.1.1.0.0.0.0.216.216.2-1.1.0....0...1c.1.43.img..0.1.210.qZcgnfcr2WQ#facrc=_&amp;</a:t>
            </a:r>
            <a:r>
              <a:rPr lang="en-US" dirty="0" err="1"/>
              <a:t>imgdii</a:t>
            </a:r>
            <a:r>
              <a:rPr lang="en-US" dirty="0"/>
              <a:t>=_&amp;</a:t>
            </a:r>
            <a:r>
              <a:rPr lang="en-US" dirty="0" err="1"/>
              <a:t>imgrc</a:t>
            </a:r>
            <a:r>
              <a:rPr lang="en-US" dirty="0"/>
              <a:t>=2iF-mED_aJqN3M%253A%3BhEP2MEObXcFtKM%3Bhttp%253A%252F%252F3.bp.blogspot.com%252F-D_BglX5XCu8%252FTo5ZhkLGooI%252FAAAAAAAAAlM%252FAN1Hj3EpBdM%252Fs1600%252F%252525E5%252525BA%25252597%252525E5%25252593%252525A1.jpg%3Bhttp%253A%252F%252Ftokyoroomfinder.blogspot.com%252F2011%252F10%252Fcustomer-service-in-japan.html%3B320%3B240</a:t>
            </a:r>
          </a:p>
        </p:txBody>
      </p:sp>
    </p:spTree>
    <p:extLst>
      <p:ext uri="{BB962C8B-B14F-4D97-AF65-F5344CB8AC3E}">
        <p14:creationId xmlns:p14="http://schemas.microsoft.com/office/powerpoint/2010/main" val="2779909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traditions survive?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r="110"/>
          <a:stretch>
            <a:fillRect/>
          </a:stretch>
        </p:blipFill>
        <p:spPr>
          <a:xfrm>
            <a:off x="683568" y="189968"/>
            <a:ext cx="7511752" cy="438912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http://www.kcpstudentlife.com/wp-content/uploads/2011/08/Japanese-Spring-festival-Hakata-Donkatu-Festival.jpg</a:t>
            </a:r>
          </a:p>
        </p:txBody>
      </p:sp>
    </p:spTree>
    <p:extLst>
      <p:ext uri="{BB962C8B-B14F-4D97-AF65-F5344CB8AC3E}">
        <p14:creationId xmlns:p14="http://schemas.microsoft.com/office/powerpoint/2010/main" val="16731573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6368</TotalTime>
  <Words>2950</Words>
  <Application>Microsoft Office PowerPoint</Application>
  <PresentationFormat>On-screen Show (4:3)</PresentationFormat>
  <Paragraphs>298</Paragraphs>
  <Slides>51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6" baseType="lpstr">
      <vt:lpstr>ＭＳ Ｐゴシック</vt:lpstr>
      <vt:lpstr>新細明體</vt:lpstr>
      <vt:lpstr>新細明體</vt:lpstr>
      <vt:lpstr>Arial</vt:lpstr>
      <vt:lpstr>Arial Narrow</vt:lpstr>
      <vt:lpstr>Calibri</vt:lpstr>
      <vt:lpstr>Georgia</vt:lpstr>
      <vt:lpstr>Lucida Sans Unicode</vt:lpstr>
      <vt:lpstr>Times</vt:lpstr>
      <vt:lpstr>Times New Roman</vt:lpstr>
      <vt:lpstr>Verdana</vt:lpstr>
      <vt:lpstr>Wingdings</vt:lpstr>
      <vt:lpstr>Wingdings 2</vt:lpstr>
      <vt:lpstr>Wingdings 3</vt:lpstr>
      <vt:lpstr>Concourse</vt:lpstr>
      <vt:lpstr>The Department of Japanese Studies at  The Chinese University of Hong Kong </vt:lpstr>
      <vt:lpstr>Tokyo in ruins: 1945</vt:lpstr>
      <vt:lpstr>1945: Sendai 仙台</vt:lpstr>
      <vt:lpstr>1945: Total defeat and surrender</vt:lpstr>
      <vt:lpstr>Occupied by the Allied Forces</vt:lpstr>
      <vt:lpstr>Japan 1946: lacked infrastructure and a functioning economy, and death by starvation was still common</vt:lpstr>
      <vt:lpstr>Japan 1970: the “economic miracle”</vt:lpstr>
      <vt:lpstr>Why is the quality of customer service so high?</vt:lpstr>
      <vt:lpstr>Why do traditions survive?</vt:lpstr>
      <vt:lpstr>Is McDonalds the same in Japan and Hong Kong?</vt:lpstr>
      <vt:lpstr>Why are Japanese entertainment companies so successful?</vt:lpstr>
      <vt:lpstr>What is the attraction of BL comics for its female readers? </vt:lpstr>
      <vt:lpstr>Why do many women still aspire to be housewives? </vt:lpstr>
      <vt:lpstr>How is Japan managing its elder care problem?</vt:lpstr>
      <vt:lpstr>Why are there so many homeless people and why are they hidden in certain urban neighborhoods?</vt:lpstr>
      <vt:lpstr>Why do Japanese Prime Ministers insist on visiting Yasukuni shrine? 靖国神社</vt:lpstr>
      <vt:lpstr>In such a developed country, how could a major electric company lose control of their nuclear reactor?</vt:lpstr>
      <vt:lpstr>Why do some people insist that the Diaoyutai islands belong to Japan? Who are those people? </vt:lpstr>
      <vt:lpstr>What is Japanese studies?</vt:lpstr>
      <vt:lpstr>What will I learn at the Department of Japanese Studies, CUHK?</vt:lpstr>
      <vt:lpstr>Why should I choose this programme?</vt:lpstr>
      <vt:lpstr>PowerPoint Presentation</vt:lpstr>
      <vt:lpstr>Japanese Language Proficiency Test (N1) Results</vt:lpstr>
      <vt:lpstr>PowerPoint Presentation</vt:lpstr>
      <vt:lpstr>Year of Exchange</vt:lpstr>
      <vt:lpstr>Year of exchange</vt:lpstr>
      <vt:lpstr>Exchange year</vt:lpstr>
      <vt:lpstr>Examples of JAS Final-Year Projects </vt:lpstr>
      <vt:lpstr>Internship programmes</vt:lpstr>
      <vt:lpstr>Advantages of joining  Internship Programme</vt:lpstr>
      <vt:lpstr>Student Activities</vt:lpstr>
      <vt:lpstr>Streams</vt:lpstr>
      <vt:lpstr>Scholarship received by JAS major students (2019-2020)</vt:lpstr>
      <vt:lpstr>Yasumoto Financial Aid Funding Allocation (2022-2023)</vt:lpstr>
      <vt:lpstr>畢業生就業動向Employment trends Employment rate就業/升學率：100% （摘自Employment Survey of  2017-2019Graduates）</vt:lpstr>
      <vt:lpstr>Career Paths </vt:lpstr>
      <vt:lpstr>1995 Graduate ：何志明 香港中文大學 · 日本研究系 · 副教授</vt:lpstr>
      <vt:lpstr>1997 Graduate ：文立 Lap Diyixian.com. Limited   行政總裁</vt:lpstr>
      <vt:lpstr>2008 Graduate ：賀穎君  Kimmy 高級政務主任(Senior Administrative Officer)  政府資訊科技總監辦公室 (策略發展)</vt:lpstr>
      <vt:lpstr>2009 Graduate : 李欣然 Sunny Manager, The Hongkong and Shanghai Hotels (under Peninsula Hotel Group)</vt:lpstr>
      <vt:lpstr>2019 Graduate : 錢冠廷 Keni Official Languages Officer 法定語文主任 Civil Service Bureau, HKSAR Government  香港特別行政區政府 公務員事務局</vt:lpstr>
      <vt:lpstr>2019 Graduate : 何詠琳 Minnie Customer Service Associate, Dow Jones</vt:lpstr>
      <vt:lpstr>2019 Graduate : 周子琳 Jenna Studying in the Juris Doctor Programme, CUHK (from 2019)</vt:lpstr>
      <vt:lpstr>2019 Graduate : 譚懿德 Caro Studying in the Master of Journalism Programme HKU (from 2020)</vt:lpstr>
      <vt:lpstr>Entrance Requirements</vt:lpstr>
      <vt:lpstr>JAS Admission Statistics 2021 (Best 5 subjects)</vt:lpstr>
      <vt:lpstr>Non-JUPAS (local and non-local) </vt:lpstr>
      <vt:lpstr>Senior-year Entrants</vt:lpstr>
      <vt:lpstr>Japanese language?</vt:lpstr>
      <vt:lpstr>Interview: July 2023</vt:lpstr>
      <vt:lpstr> Thank you for your interest in our Department! We encourage you to apply!</vt:lpstr>
    </vt:vector>
  </TitlesOfParts>
  <Company>CUHK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limtaiwei</dc:creator>
  <cp:lastModifiedBy>Jessica Man (JAS)</cp:lastModifiedBy>
  <cp:revision>212</cp:revision>
  <cp:lastPrinted>2022-10-03T09:10:14Z</cp:lastPrinted>
  <dcterms:created xsi:type="dcterms:W3CDTF">2012-08-27T01:59:00Z</dcterms:created>
  <dcterms:modified xsi:type="dcterms:W3CDTF">2022-10-05T02:24:15Z</dcterms:modified>
</cp:coreProperties>
</file>