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59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61"/>
    <p:restoredTop sz="94688"/>
  </p:normalViewPr>
  <p:slideViewPr>
    <p:cSldViewPr snapToGrid="0" snapToObjects="1">
      <p:cViewPr varScale="1">
        <p:scale>
          <a:sx n="200" d="100"/>
          <a:sy n="200" d="100"/>
        </p:scale>
        <p:origin x="346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1/6/20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1/6/20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.cuhk.edu.hk/course/1920/math3310" TargetMode="External"/><Relationship Id="rId2" Type="http://schemas.openxmlformats.org/officeDocument/2006/relationships/hyperlink" Target="mailto:lmlui@math.cuhk.edu.h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Math 3310:</a:t>
            </a:r>
            <a:br>
              <a:rPr lang="en-US" dirty="0"/>
            </a:br>
            <a:r>
              <a:rPr lang="en-US" dirty="0"/>
              <a:t>Computational &amp; Applied Math.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021674"/>
            <a:ext cx="7406640" cy="17526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Course Outline</a:t>
            </a:r>
          </a:p>
          <a:p>
            <a:endParaRPr lang="en-US" sz="3200" dirty="0"/>
          </a:p>
          <a:p>
            <a:r>
              <a:rPr lang="en-US" sz="3200" dirty="0"/>
              <a:t>Prof. Ronald Lui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9772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4808" y="1447800"/>
            <a:ext cx="7708392" cy="4800600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Lecturer: </a:t>
            </a:r>
            <a:r>
              <a:rPr lang="en-US" dirty="0"/>
              <a:t>Ronald Lui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TA: </a:t>
            </a:r>
            <a:r>
              <a:rPr lang="en-US" dirty="0"/>
              <a:t>Ho LAW (LSB 222B); </a:t>
            </a:r>
            <a:r>
              <a:rPr lang="en-US" dirty="0" err="1"/>
              <a:t>Xihao</a:t>
            </a:r>
            <a:r>
              <a:rPr lang="en-US" dirty="0"/>
              <a:t> HE (LSB 222C)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Email: </a:t>
            </a:r>
            <a:r>
              <a:rPr lang="en-US" dirty="0">
                <a:hlinkClick r:id="rId2"/>
              </a:rPr>
              <a:t>lmlui@math.cuhk.edu.hk</a:t>
            </a:r>
            <a:endParaRPr lang="en-US" dirty="0"/>
          </a:p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Office: </a:t>
            </a:r>
            <a:r>
              <a:rPr lang="en-US" dirty="0"/>
              <a:t>LSB 207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Course website:</a:t>
            </a:r>
          </a:p>
          <a:p>
            <a:pPr marL="82296" indent="0">
              <a:buNone/>
            </a:pPr>
            <a:r>
              <a:rPr lang="en-HK" sz="2700" dirty="0">
                <a:hlinkClick r:id="rId3"/>
              </a:rPr>
              <a:t>https://www.math.cuhk.edu.hk/course/1920/math3310</a:t>
            </a:r>
            <a:endParaRPr lang="en-HK" sz="2700" dirty="0"/>
          </a:p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Lecture time: </a:t>
            </a:r>
            <a:r>
              <a:rPr lang="da-DK" dirty="0"/>
              <a:t> </a:t>
            </a:r>
            <a:r>
              <a:rPr lang="de-DE" dirty="0"/>
              <a:t>Mon 2:30PM – 4:00PM, LSB LT3; </a:t>
            </a:r>
            <a:r>
              <a:rPr lang="de-DE" dirty="0" err="1"/>
              <a:t>Wed</a:t>
            </a:r>
            <a:r>
              <a:rPr lang="de-DE" dirty="0"/>
              <a:t> 2:30PM - 3:15PM, LSB LT4</a:t>
            </a:r>
          </a:p>
          <a:p>
            <a:pPr marL="82296" indent="0">
              <a:buNone/>
            </a:pPr>
            <a:r>
              <a:rPr lang="da-DK" dirty="0" err="1">
                <a:solidFill>
                  <a:srgbClr val="000090"/>
                </a:solidFill>
              </a:rPr>
              <a:t>Tutorial</a:t>
            </a:r>
            <a:r>
              <a:rPr lang="da-DK" dirty="0">
                <a:solidFill>
                  <a:srgbClr val="000090"/>
                </a:solidFill>
              </a:rPr>
              <a:t>:</a:t>
            </a:r>
            <a:r>
              <a:rPr lang="da-DK" dirty="0"/>
              <a:t>  </a:t>
            </a:r>
            <a:r>
              <a:rPr lang="en-US" dirty="0"/>
              <a:t>Wed 3:30PM - 4:15PM, LSB LT4</a:t>
            </a:r>
          </a:p>
        </p:txBody>
      </p:sp>
    </p:spTree>
    <p:extLst>
      <p:ext uri="{BB962C8B-B14F-4D97-AF65-F5344CB8AC3E}">
        <p14:creationId xmlns:p14="http://schemas.microsoft.com/office/powerpoint/2010/main" val="1239203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Scheme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 – 7 Bi-weekly Homework (with simple programming problems) </a:t>
            </a:r>
            <a:r>
              <a:rPr lang="en-US" dirty="0">
                <a:solidFill>
                  <a:srgbClr val="FF0000"/>
                </a:solidFill>
              </a:rPr>
              <a:t>15%</a:t>
            </a:r>
          </a:p>
          <a:p>
            <a:r>
              <a:rPr lang="en-US" dirty="0"/>
              <a:t>Midterm examination </a:t>
            </a:r>
            <a:r>
              <a:rPr lang="en-US" dirty="0">
                <a:solidFill>
                  <a:srgbClr val="FF0000"/>
                </a:solidFill>
              </a:rPr>
              <a:t>35%</a:t>
            </a:r>
          </a:p>
          <a:p>
            <a:r>
              <a:rPr lang="en-US" dirty="0">
                <a:solidFill>
                  <a:srgbClr val="000000"/>
                </a:solidFill>
              </a:rPr>
              <a:t>Final examination </a:t>
            </a:r>
            <a:r>
              <a:rPr lang="en-US" dirty="0">
                <a:solidFill>
                  <a:srgbClr val="FF0000"/>
                </a:solidFill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3991217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goal?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675518"/>
          </a:xfrm>
        </p:spPr>
        <p:txBody>
          <a:bodyPr/>
          <a:lstStyle/>
          <a:p>
            <a:r>
              <a:rPr lang="en-US" dirty="0"/>
              <a:t>Get a </a:t>
            </a:r>
            <a:r>
              <a:rPr lang="en-US" dirty="0">
                <a:solidFill>
                  <a:srgbClr val="FF0000"/>
                </a:solidFill>
              </a:rPr>
              <a:t>basic understanding </a:t>
            </a:r>
            <a:r>
              <a:rPr lang="en-US" dirty="0"/>
              <a:t>about </a:t>
            </a:r>
            <a:r>
              <a:rPr lang="en-US" dirty="0">
                <a:solidFill>
                  <a:srgbClr val="FF0000"/>
                </a:solidFill>
              </a:rPr>
              <a:t>computational mathematics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applied mathematics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5169" y="4037230"/>
            <a:ext cx="377539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90"/>
                </a:solidFill>
              </a:rPr>
              <a:t>Computational Math:</a:t>
            </a:r>
          </a:p>
          <a:p>
            <a:r>
              <a:rPr lang="en-US" sz="3200" dirty="0">
                <a:solidFill>
                  <a:srgbClr val="FF0000"/>
                </a:solidFill>
              </a:rPr>
              <a:t>Solve </a:t>
            </a:r>
            <a:r>
              <a:rPr lang="en-US" sz="3200" dirty="0" err="1">
                <a:solidFill>
                  <a:srgbClr val="FF0000"/>
                </a:solidFill>
              </a:rPr>
              <a:t>eqts</a:t>
            </a:r>
            <a:r>
              <a:rPr lang="en-US" sz="3200" dirty="0">
                <a:solidFill>
                  <a:srgbClr val="FF0000"/>
                </a:solidFill>
              </a:rPr>
              <a:t>…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75169" y="4140197"/>
            <a:ext cx="3775393" cy="107721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624359" y="3838808"/>
            <a:ext cx="345098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90"/>
                </a:solidFill>
              </a:rPr>
              <a:t>Applied Math:</a:t>
            </a:r>
          </a:p>
          <a:p>
            <a:r>
              <a:rPr lang="en-US" sz="3200" dirty="0">
                <a:solidFill>
                  <a:srgbClr val="FF0000"/>
                </a:solidFill>
              </a:rPr>
              <a:t>Solve real problems</a:t>
            </a:r>
          </a:p>
          <a:p>
            <a:r>
              <a:rPr lang="en-US" sz="3200" dirty="0">
                <a:solidFill>
                  <a:srgbClr val="FF0000"/>
                </a:solidFill>
              </a:rPr>
              <a:t>w/ Math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615994" y="3914963"/>
            <a:ext cx="3459350" cy="14495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90493" y="4308316"/>
            <a:ext cx="4542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+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7828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/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992" y="-137226"/>
            <a:ext cx="805833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do applied mathematicians do?</a:t>
            </a:r>
          </a:p>
        </p:txBody>
      </p:sp>
      <p:sp>
        <p:nvSpPr>
          <p:cNvPr id="4" name="Rectangle 3"/>
          <p:cNvSpPr/>
          <p:nvPr/>
        </p:nvSpPr>
        <p:spPr>
          <a:xfrm>
            <a:off x="1200369" y="800143"/>
            <a:ext cx="79049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When an applied mathematician is given a real world problem, they will…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240107" y="1849471"/>
            <a:ext cx="7760608" cy="107721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40107" y="1864860"/>
            <a:ext cx="776060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Analyze </a:t>
            </a:r>
            <a:r>
              <a:rPr lang="en-US" sz="2800" dirty="0">
                <a:solidFill>
                  <a:srgbClr val="FF0000"/>
                </a:solidFill>
              </a:rPr>
              <a:t>Physical phenomenon/Problem requirement </a:t>
            </a:r>
          </a:p>
          <a:p>
            <a:pPr algn="ctr"/>
            <a:r>
              <a:rPr lang="en-US" sz="2800" dirty="0">
                <a:solidFill>
                  <a:srgbClr val="000090"/>
                </a:solidFill>
              </a:rPr>
              <a:t>&amp; identify </a:t>
            </a:r>
            <a:r>
              <a:rPr lang="en-US" sz="2800" dirty="0">
                <a:solidFill>
                  <a:srgbClr val="FF0000"/>
                </a:solidFill>
              </a:rPr>
              <a:t>Rules</a:t>
            </a:r>
            <a:r>
              <a:rPr lang="en-US" sz="2800" dirty="0">
                <a:solidFill>
                  <a:srgbClr val="000090"/>
                </a:solidFill>
              </a:rPr>
              <a:t> (e.g. physical laws…)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71451" y="3248497"/>
            <a:ext cx="791033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Convert the problems into mathematical formulation</a:t>
            </a:r>
          </a:p>
          <a:p>
            <a:r>
              <a:rPr lang="en-US" sz="2800" dirty="0">
                <a:solidFill>
                  <a:srgbClr val="FF0000"/>
                </a:solidFill>
              </a:rPr>
              <a:t>(Mathematical modeling)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69375" y="4484948"/>
            <a:ext cx="805861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Tackle the mathematical problem by </a:t>
            </a:r>
            <a:r>
              <a:rPr lang="en-US" sz="2800" dirty="0">
                <a:solidFill>
                  <a:srgbClr val="FF0000"/>
                </a:solidFill>
              </a:rPr>
              <a:t>solving equations</a:t>
            </a:r>
            <a:r>
              <a:rPr lang="en-US" sz="2800" dirty="0">
                <a:solidFill>
                  <a:srgbClr val="000090"/>
                </a:solidFill>
              </a:rPr>
              <a:t>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(Analytic (exact solution) or Numerical [approx.])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85185" y="5760810"/>
            <a:ext cx="79767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Analysis</a:t>
            </a:r>
            <a:r>
              <a:rPr lang="en-US" sz="2800" dirty="0">
                <a:solidFill>
                  <a:srgbClr val="000090"/>
                </a:solidFill>
              </a:rPr>
              <a:t> of approximated solution &amp; numerical algorithm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240107" y="3336178"/>
            <a:ext cx="7760608" cy="86642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240106" y="4572629"/>
            <a:ext cx="7865221" cy="86642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1169375" y="5866942"/>
            <a:ext cx="7760608" cy="86642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4668139" y="2980353"/>
            <a:ext cx="518681" cy="29324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4695337" y="4259697"/>
            <a:ext cx="518681" cy="29324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4668514" y="5483746"/>
            <a:ext cx="518681" cy="29324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/>
          <p:cNvSpPr/>
          <p:nvPr/>
        </p:nvSpPr>
        <p:spPr>
          <a:xfrm>
            <a:off x="1028754" y="3297103"/>
            <a:ext cx="229634" cy="962593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321" y="3584725"/>
            <a:ext cx="1116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Math3290</a:t>
            </a:r>
          </a:p>
        </p:txBody>
      </p:sp>
      <p:sp>
        <p:nvSpPr>
          <p:cNvPr id="23" name="Left Brace 22"/>
          <p:cNvSpPr/>
          <p:nvPr/>
        </p:nvSpPr>
        <p:spPr>
          <a:xfrm>
            <a:off x="1028754" y="4563755"/>
            <a:ext cx="229634" cy="2160739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-9042" y="5445702"/>
            <a:ext cx="1116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Math3310</a:t>
            </a:r>
          </a:p>
        </p:txBody>
      </p:sp>
    </p:spTree>
    <p:extLst>
      <p:ext uri="{BB962C8B-B14F-4D97-AF65-F5344CB8AC3E}">
        <p14:creationId xmlns:p14="http://schemas.microsoft.com/office/powerpoint/2010/main" val="407204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638" y="-127861"/>
            <a:ext cx="7498080" cy="11430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2489" y="980817"/>
            <a:ext cx="8030340" cy="5117277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Motivation:</a:t>
            </a:r>
            <a:r>
              <a:rPr lang="en-US" sz="2500" dirty="0"/>
              <a:t> how real world problems are converted into mathematical formulation;</a:t>
            </a:r>
          </a:p>
          <a:p>
            <a:r>
              <a:rPr lang="en-US" sz="2500" dirty="0">
                <a:solidFill>
                  <a:srgbClr val="0070C0"/>
                </a:solidFill>
              </a:rPr>
              <a:t>Analytic methods to solve </a:t>
            </a:r>
            <a:r>
              <a:rPr lang="en-US" sz="2500" dirty="0" err="1">
                <a:solidFill>
                  <a:srgbClr val="0070C0"/>
                </a:solidFill>
              </a:rPr>
              <a:t>eqt</a:t>
            </a:r>
            <a:r>
              <a:rPr lang="en-US" sz="2500" dirty="0">
                <a:solidFill>
                  <a:srgbClr val="0070C0"/>
                </a:solidFill>
              </a:rPr>
              <a:t>:</a:t>
            </a:r>
          </a:p>
          <a:p>
            <a:pPr lvl="1"/>
            <a:r>
              <a:rPr lang="en-US" sz="2100" dirty="0"/>
              <a:t>ODE/PDE exact solution</a:t>
            </a:r>
          </a:p>
          <a:p>
            <a:pPr lvl="1"/>
            <a:r>
              <a:rPr lang="en-US" sz="2100" dirty="0"/>
              <a:t>Analytic spectral (Fourier) method</a:t>
            </a:r>
          </a:p>
          <a:p>
            <a:r>
              <a:rPr lang="en-US" sz="2500" dirty="0">
                <a:solidFill>
                  <a:srgbClr val="0070C0"/>
                </a:solidFill>
              </a:rPr>
              <a:t>Numerical approaches:</a:t>
            </a:r>
          </a:p>
          <a:p>
            <a:pPr lvl="1"/>
            <a:r>
              <a:rPr lang="en-US" sz="2100" dirty="0"/>
              <a:t>Numerical spectral method;</a:t>
            </a:r>
          </a:p>
          <a:p>
            <a:pPr lvl="1"/>
            <a:r>
              <a:rPr lang="en-US" sz="2100" dirty="0"/>
              <a:t>Iterative method for large linear system (Jacobi, Gauss-Seidel, SOR, (preconditioned) conjugate gradient method)</a:t>
            </a:r>
            <a:endParaRPr lang="en-US" sz="1700" dirty="0"/>
          </a:p>
          <a:p>
            <a:pPr lvl="1"/>
            <a:r>
              <a:rPr lang="en-US" sz="2100" dirty="0" err="1"/>
              <a:t>Multigrid</a:t>
            </a:r>
            <a:r>
              <a:rPr lang="en-US" sz="2100" dirty="0"/>
              <a:t> method</a:t>
            </a:r>
          </a:p>
          <a:p>
            <a:r>
              <a:rPr lang="en-US" sz="2500" dirty="0">
                <a:solidFill>
                  <a:srgbClr val="0070C0"/>
                </a:solidFill>
              </a:rPr>
              <a:t>Eigenvalue problems</a:t>
            </a:r>
          </a:p>
          <a:p>
            <a:r>
              <a:rPr lang="en-US" sz="2500" dirty="0">
                <a:solidFill>
                  <a:srgbClr val="0070C0"/>
                </a:solidFill>
              </a:rPr>
              <a:t>Conformal method </a:t>
            </a:r>
            <a:r>
              <a:rPr lang="en-US" sz="2500" dirty="0"/>
              <a:t>(solving </a:t>
            </a:r>
            <a:r>
              <a:rPr lang="en-US" sz="2500" dirty="0" err="1"/>
              <a:t>eqt</a:t>
            </a:r>
            <a:r>
              <a:rPr lang="en-US" sz="2500" dirty="0"/>
              <a:t> on complicated domains)</a:t>
            </a:r>
          </a:p>
        </p:txBody>
      </p:sp>
      <p:sp>
        <p:nvSpPr>
          <p:cNvPr id="4" name="Left Brace 3"/>
          <p:cNvSpPr/>
          <p:nvPr/>
        </p:nvSpPr>
        <p:spPr>
          <a:xfrm>
            <a:off x="1027769" y="1150691"/>
            <a:ext cx="229634" cy="487713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1018759" y="2225726"/>
            <a:ext cx="229634" cy="428446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1006524" y="2689085"/>
            <a:ext cx="229634" cy="428446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1012937" y="3579143"/>
            <a:ext cx="229634" cy="428446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1023851" y="4083650"/>
            <a:ext cx="229634" cy="428446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Left Brace 8"/>
          <p:cNvSpPr/>
          <p:nvPr/>
        </p:nvSpPr>
        <p:spPr>
          <a:xfrm>
            <a:off x="1010676" y="4675857"/>
            <a:ext cx="212470" cy="428446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Left Brace 9"/>
          <p:cNvSpPr/>
          <p:nvPr/>
        </p:nvSpPr>
        <p:spPr>
          <a:xfrm>
            <a:off x="996144" y="5227779"/>
            <a:ext cx="253026" cy="278108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>
            <a:off x="1019536" y="5657575"/>
            <a:ext cx="199458" cy="295271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009" y="1207739"/>
            <a:ext cx="992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&lt;1 week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1756" y="2223979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 week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9521" y="2687338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 week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1425" y="3592654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 week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385" y="4107234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3.5 week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3752" y="4689603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1.5 week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384" y="5149161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2.5 week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081" y="5578988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1.5 week</a:t>
            </a:r>
          </a:p>
        </p:txBody>
      </p:sp>
    </p:spTree>
    <p:extLst>
      <p:ext uri="{BB962C8B-B14F-4D97-AF65-F5344CB8AC3E}">
        <p14:creationId xmlns:p14="http://schemas.microsoft.com/office/powerpoint/2010/main" val="399805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37" y="41107"/>
            <a:ext cx="7956926" cy="873293"/>
          </a:xfrm>
        </p:spPr>
        <p:txBody>
          <a:bodyPr>
            <a:normAutofit/>
          </a:bodyPr>
          <a:lstStyle/>
          <a:p>
            <a:r>
              <a:rPr lang="en-US" dirty="0"/>
              <a:t>Differences between courses?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37" y="899159"/>
            <a:ext cx="7956926" cy="139990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Math 3230: Numerical Analysis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Covers conventional numerical methods, such as interpolation, numerical differentiation/integration;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Usually involves solving a big linear/non-linear systems BUT won’t through efficient methods to compute it;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052086" y="2429693"/>
            <a:ext cx="7956926" cy="98406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Math 3240: Numerical Methods for differential equations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Convert differential equations into linear systems;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Won’t go though efficient methods to compute it.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047729" y="3670659"/>
            <a:ext cx="7956926" cy="1171301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Math 3290: Mathematical modeling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Formulate problems mathematically;</a:t>
            </a:r>
          </a:p>
          <a:p>
            <a:pPr lvl="1"/>
            <a:r>
              <a:rPr lang="en-US" altLang="zh-HK" dirty="0">
                <a:solidFill>
                  <a:srgbClr val="002060"/>
                </a:solidFill>
              </a:rPr>
              <a:t>Usually involves solving a big linear/non-linear systems BUT won’t through efficient methods to compute it;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25953" y="5094500"/>
            <a:ext cx="7956926" cy="1558846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>
                <a:solidFill>
                  <a:srgbClr val="FF0000"/>
                </a:solidFill>
              </a:rPr>
              <a:t>Math 3310: Computational and Applied Mathematics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Covers up-to-date &amp; practical &amp; efficient methods to solve the equations arisen from the mathematical formulation of real-world problems</a:t>
            </a:r>
          </a:p>
          <a:p>
            <a:pPr lvl="1"/>
            <a:r>
              <a:rPr lang="en-US" altLang="zh-HK" dirty="0">
                <a:solidFill>
                  <a:srgbClr val="FF0000"/>
                </a:solidFill>
              </a:rPr>
              <a:t>ALL methods are being used by applied mathematicians everyday in their research.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79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build="p"/>
      <p:bldP spid="11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37" y="41107"/>
            <a:ext cx="7956926" cy="873293"/>
          </a:xfrm>
        </p:spPr>
        <p:txBody>
          <a:bodyPr>
            <a:normAutofit/>
          </a:bodyPr>
          <a:lstStyle/>
          <a:p>
            <a:r>
              <a:rPr lang="en-US" dirty="0"/>
              <a:t>Good news: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37" y="977539"/>
            <a:ext cx="7956926" cy="1905001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Comparatively easier than other Math3XXX &amp; Math 4XXX courses;</a:t>
            </a:r>
          </a:p>
          <a:p>
            <a:r>
              <a:rPr lang="en-US" dirty="0">
                <a:solidFill>
                  <a:srgbClr val="002060"/>
                </a:solidFill>
              </a:rPr>
              <a:t>Try to give minimal amount of workload while helping you to get most important things about computational and applied mathematics;</a:t>
            </a:r>
          </a:p>
        </p:txBody>
      </p:sp>
    </p:spTree>
    <p:extLst>
      <p:ext uri="{BB962C8B-B14F-4D97-AF65-F5344CB8AC3E}">
        <p14:creationId xmlns:p14="http://schemas.microsoft.com/office/powerpoint/2010/main" val="36100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37" y="41107"/>
            <a:ext cx="7956926" cy="873293"/>
          </a:xfrm>
        </p:spPr>
        <p:txBody>
          <a:bodyPr>
            <a:normAutofit/>
          </a:bodyPr>
          <a:lstStyle/>
          <a:p>
            <a:r>
              <a:rPr lang="en-US" dirty="0"/>
              <a:t>Bad news: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37" y="977539"/>
            <a:ext cx="7956926" cy="1905001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May not be able to cover everything in applied mathematics;</a:t>
            </a:r>
          </a:p>
          <a:p>
            <a:r>
              <a:rPr lang="en-US" dirty="0">
                <a:solidFill>
                  <a:srgbClr val="002060"/>
                </a:solidFill>
              </a:rPr>
              <a:t>Less important applied mathematics techniques may not be covered!</a:t>
            </a:r>
          </a:p>
        </p:txBody>
      </p:sp>
    </p:spTree>
    <p:extLst>
      <p:ext uri="{BB962C8B-B14F-4D97-AF65-F5344CB8AC3E}">
        <p14:creationId xmlns:p14="http://schemas.microsoft.com/office/powerpoint/2010/main" val="273889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458</TotalTime>
  <Words>502</Words>
  <Application>Microsoft Macintosh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微軟正黑體</vt:lpstr>
      <vt:lpstr>Gill Sans MT</vt:lpstr>
      <vt:lpstr>Verdana</vt:lpstr>
      <vt:lpstr>Wingdings 2</vt:lpstr>
      <vt:lpstr>Solstice</vt:lpstr>
      <vt:lpstr>Math 3310: Computational &amp; Applied Math.</vt:lpstr>
      <vt:lpstr>Basic information</vt:lpstr>
      <vt:lpstr>Assessment Scheme</vt:lpstr>
      <vt:lpstr>What is our goal?</vt:lpstr>
      <vt:lpstr>What do applied mathematicians do?</vt:lpstr>
      <vt:lpstr>Agenda</vt:lpstr>
      <vt:lpstr>Differences between courses?</vt:lpstr>
      <vt:lpstr>Good news:</vt:lpstr>
      <vt:lpstr>Bad news: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3310: Computational &amp; Applied Math.</dc:title>
  <dc:creator>Ronald Lok Ming Lui</dc:creator>
  <cp:lastModifiedBy>Microsoft Office User</cp:lastModifiedBy>
  <cp:revision>47</cp:revision>
  <dcterms:created xsi:type="dcterms:W3CDTF">2017-01-03T10:35:58Z</dcterms:created>
  <dcterms:modified xsi:type="dcterms:W3CDTF">2020-01-06T02:35:42Z</dcterms:modified>
</cp:coreProperties>
</file>