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6" r:id="rId11"/>
    <p:sldId id="267" r:id="rId12"/>
    <p:sldId id="287" r:id="rId13"/>
    <p:sldId id="288" r:id="rId14"/>
    <p:sldId id="270" r:id="rId15"/>
    <p:sldId id="271" r:id="rId16"/>
    <p:sldId id="272" r:id="rId17"/>
    <p:sldId id="273" r:id="rId18"/>
    <p:sldId id="26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2A23F"/>
    <a:srgbClr val="FFFF66"/>
    <a:srgbClr val="FF3300"/>
    <a:srgbClr val="FF0000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94" autoAdjust="0"/>
  </p:normalViewPr>
  <p:slideViewPr>
    <p:cSldViewPr snapToGrid="0" snapToObjects="1">
      <p:cViewPr>
        <p:scale>
          <a:sx n="200" d="100"/>
          <a:sy n="200" d="100"/>
        </p:scale>
        <p:origin x="-88" y="512"/>
      </p:cViewPr>
      <p:guideLst>
        <p:guide orient="horz" pos="2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25/4/13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trek.com/online-calculator/normal.aspx" TargetMode="Externa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1754"/>
            <a:ext cx="7772400" cy="799046"/>
          </a:xfrm>
        </p:spPr>
        <p:txBody>
          <a:bodyPr/>
          <a:lstStyle/>
          <a:p>
            <a:r>
              <a:rPr lang="en-US" dirty="0" smtClean="0"/>
              <a:t>8. Limit theorems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0450" y="1680902"/>
            <a:ext cx="702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every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and every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: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1600" y="2426210"/>
            <a:ext cx="3861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(|</a:t>
            </a:r>
            <a:r>
              <a:rPr lang="en-US" sz="2800" i="1" dirty="0" smtClean="0">
                <a:latin typeface="Garamond"/>
                <a:cs typeface="Garamond"/>
              </a:rPr>
              <a:t>X – </a:t>
            </a:r>
            <a:r>
              <a:rPr lang="en-US" sz="2800" i="1" dirty="0" smtClean="0"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| ≥ </a:t>
            </a:r>
            <a:r>
              <a:rPr lang="en-US" sz="2800" i="1" dirty="0" err="1" smtClean="0">
                <a:latin typeface="Garamond"/>
                <a:cs typeface="Garamond"/>
              </a:rPr>
              <a:t>t</a:t>
            </a:r>
            <a:r>
              <a:rPr lang="en-US" sz="2800" i="1" dirty="0" err="1" smtClean="0">
                <a:latin typeface="Symbol" charset="2"/>
                <a:cs typeface="Symbol" charset="2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) ≤ 1 /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606550"/>
            <a:ext cx="7302500" cy="226060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0450" y="3147752"/>
            <a:ext cx="702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where </a:t>
            </a:r>
            <a:r>
              <a:rPr lang="en-US" sz="2800" i="1" dirty="0" smtClean="0"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Franklin Gothic Medium"/>
                <a:cs typeface="Franklin Gothic Medium"/>
              </a:rPr>
              <a:t>, </a:t>
            </a:r>
            <a:r>
              <a:rPr lang="en-US" sz="2800" i="1" dirty="0" smtClean="0">
                <a:latin typeface="Symbol" charset="2"/>
                <a:cs typeface="Symbol" charset="2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 √</a:t>
            </a:r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3894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26574"/>
            <a:ext cx="442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i="1" baseline="-25000" dirty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] = 999/4 = </a:t>
            </a:r>
            <a:r>
              <a:rPr lang="en-US" sz="2800" dirty="0" smtClean="0">
                <a:latin typeface="Garamond"/>
                <a:cs typeface="Garamond"/>
              </a:rPr>
              <a:t>249.75</a:t>
            </a:r>
            <a:endParaRPr lang="en-US" sz="2800" i="1" baseline="-25000" dirty="0">
              <a:latin typeface="Garamond"/>
              <a:cs typeface="Garamon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936234"/>
            <a:ext cx="5053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(5⋅999 – 7)/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16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311.75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2650" y="1319648"/>
            <a:ext cx="184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249.75</a:t>
            </a:r>
            <a:endParaRPr lang="en-US" sz="2800" i="1" baseline="-25000" dirty="0">
              <a:latin typeface="Garamond"/>
              <a:cs typeface="Garam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2650" y="1872732"/>
            <a:ext cx="184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Symbol" charset="2"/>
                <a:cs typeface="Symbol" charset="2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≈ 17.66</a:t>
            </a:r>
            <a:endParaRPr lang="en-US" sz="2800" i="1" baseline="-25000" dirty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049260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44600" y="3049260"/>
            <a:ext cx="179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≥ 500)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37835" y="3050520"/>
            <a:ext cx="3491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≤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(|</a:t>
            </a:r>
            <a:r>
              <a:rPr lang="en-US" sz="2800" i="1" dirty="0" smtClean="0">
                <a:latin typeface="Garamond"/>
                <a:cs typeface="Garamond"/>
              </a:rPr>
              <a:t>X – </a:t>
            </a:r>
            <a:r>
              <a:rPr lang="en-US" sz="2800" i="1" dirty="0" smtClean="0">
                <a:latin typeface="Symbol" charset="2"/>
                <a:cs typeface="Symbol" charset="2"/>
              </a:rPr>
              <a:t>m</a:t>
            </a:r>
            <a:r>
              <a:rPr lang="en-US" sz="2800" dirty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≥ 14.17</a:t>
            </a:r>
            <a:r>
              <a:rPr lang="en-US" sz="2800" i="1" dirty="0" smtClean="0">
                <a:latin typeface="Symbol" charset="2"/>
                <a:cs typeface="Symbol" charset="2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37835" y="3668990"/>
            <a:ext cx="1725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≤ 1/14.17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3462" y="3654980"/>
            <a:ext cx="1392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/>
                <a:cs typeface="Garamond"/>
              </a:rPr>
              <a:t>≈</a:t>
            </a:r>
            <a:r>
              <a:rPr lang="en-US" sz="2800" dirty="0" smtClean="0">
                <a:latin typeface="Garamond"/>
                <a:cs typeface="Garamond"/>
              </a:rPr>
              <a:t> 0.50%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841" y="4541510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1241" y="4541510"/>
            <a:ext cx="179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dirty="0" smtClean="0">
                <a:latin typeface="Garamond"/>
                <a:cs typeface="Garamond"/>
              </a:rPr>
              <a:t>100)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34476" y="4542770"/>
            <a:ext cx="3323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≤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(|</a:t>
            </a:r>
            <a:r>
              <a:rPr lang="en-US" sz="2800" i="1" dirty="0" smtClean="0">
                <a:latin typeface="Garamond"/>
                <a:cs typeface="Garamond"/>
              </a:rPr>
              <a:t>X – </a:t>
            </a:r>
            <a:r>
              <a:rPr lang="en-US" sz="2800" i="1" dirty="0" smtClean="0">
                <a:latin typeface="Symbol" charset="2"/>
                <a:cs typeface="Symbol" charset="2"/>
              </a:rPr>
              <a:t>m</a:t>
            </a:r>
            <a:r>
              <a:rPr lang="en-US" sz="2800" dirty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≥ 8.47</a:t>
            </a:r>
            <a:r>
              <a:rPr lang="en-US" sz="2800" i="1" dirty="0" smtClean="0">
                <a:latin typeface="Symbol" charset="2"/>
                <a:cs typeface="Symbol" charset="2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34476" y="5161240"/>
            <a:ext cx="1557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≤ 1/8.47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0103" y="5161240"/>
            <a:ext cx="1392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/>
                <a:cs typeface="Garamond"/>
              </a:rPr>
              <a:t>≈</a:t>
            </a:r>
            <a:r>
              <a:rPr lang="en-US" sz="2800" dirty="0" smtClean="0">
                <a:latin typeface="Garamond"/>
                <a:cs typeface="Garamond"/>
              </a:rPr>
              <a:t> 1.39%</a:t>
            </a:r>
          </a:p>
        </p:txBody>
      </p:sp>
    </p:spTree>
    <p:extLst>
      <p:ext uri="{BB962C8B-B14F-4D97-AF65-F5344CB8AC3E}">
        <p14:creationId xmlns:p14="http://schemas.microsoft.com/office/powerpoint/2010/main" val="210331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of </a:t>
            </a:r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0450" y="1680902"/>
            <a:ext cx="702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every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and every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: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1600" y="2426210"/>
            <a:ext cx="3861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(|</a:t>
            </a:r>
            <a:r>
              <a:rPr lang="en-US" sz="2800" i="1" dirty="0" smtClean="0">
                <a:latin typeface="Garamond"/>
                <a:cs typeface="Garamond"/>
              </a:rPr>
              <a:t>X – </a:t>
            </a:r>
            <a:r>
              <a:rPr lang="en-US" sz="2800" i="1" dirty="0" smtClean="0"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| ≥ </a:t>
            </a:r>
            <a:r>
              <a:rPr lang="en-US" sz="2800" i="1" dirty="0" err="1" smtClean="0">
                <a:latin typeface="Garamond"/>
                <a:cs typeface="Garamond"/>
              </a:rPr>
              <a:t>t</a:t>
            </a:r>
            <a:r>
              <a:rPr lang="en-US" sz="2800" i="1" dirty="0" err="1" smtClean="0">
                <a:latin typeface="Symbol" charset="2"/>
                <a:cs typeface="Symbol" charset="2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) ≤ 1 /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606550"/>
            <a:ext cx="7302500" cy="226060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0450" y="3147752"/>
            <a:ext cx="702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where </a:t>
            </a:r>
            <a:r>
              <a:rPr lang="en-US" sz="2800" i="1" dirty="0" smtClean="0"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Franklin Gothic Medium"/>
                <a:cs typeface="Franklin Gothic Medium"/>
              </a:rPr>
              <a:t>, </a:t>
            </a:r>
            <a:r>
              <a:rPr lang="en-US" sz="2800" i="1" dirty="0" smtClean="0">
                <a:latin typeface="Symbol" charset="2"/>
                <a:cs typeface="Symbol" charset="2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 √</a:t>
            </a:r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660384"/>
            <a:ext cx="2191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X – </a:t>
            </a:r>
            <a:r>
              <a:rPr lang="en-US" sz="24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| ≥ </a:t>
            </a:r>
            <a:r>
              <a:rPr lang="en-US" sz="2400" i="1" dirty="0" err="1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400" i="1" dirty="0" err="1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503485" y="4661872"/>
            <a:ext cx="2612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X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– </a:t>
            </a:r>
            <a:r>
              <a:rPr lang="en-US" sz="24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≥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4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400" baseline="30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007548" y="4660384"/>
            <a:ext cx="2685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≤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[(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X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– </a:t>
            </a:r>
            <a:r>
              <a:rPr lang="en-US" sz="24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] /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4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4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7573779" y="4660384"/>
            <a:ext cx="1159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= 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/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4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329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/>
          <p:cNvCxnSpPr/>
          <p:nvPr/>
        </p:nvCxnSpPr>
        <p:spPr>
          <a:xfrm flipV="1">
            <a:off x="4222141" y="1507035"/>
            <a:ext cx="0" cy="1314449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8093916" y="5323385"/>
            <a:ext cx="311150" cy="260350"/>
          </a:xfrm>
          <a:custGeom>
            <a:avLst/>
            <a:gdLst>
              <a:gd name="connsiteX0" fmla="*/ 311150 w 311150"/>
              <a:gd name="connsiteY0" fmla="*/ 247650 h 260350"/>
              <a:gd name="connsiteX1" fmla="*/ 107950 w 311150"/>
              <a:gd name="connsiteY1" fmla="*/ 69850 h 260350"/>
              <a:gd name="connsiteX2" fmla="*/ 0 w 311150"/>
              <a:gd name="connsiteY2" fmla="*/ 0 h 260350"/>
              <a:gd name="connsiteX3" fmla="*/ 0 w 311150"/>
              <a:gd name="connsiteY3" fmla="*/ 260350 h 260350"/>
              <a:gd name="connsiteX4" fmla="*/ 311150 w 311150"/>
              <a:gd name="connsiteY4" fmla="*/ 24765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0" h="260350">
                <a:moveTo>
                  <a:pt x="311150" y="247650"/>
                </a:moveTo>
                <a:lnTo>
                  <a:pt x="107950" y="69850"/>
                </a:lnTo>
                <a:lnTo>
                  <a:pt x="0" y="0"/>
                </a:lnTo>
                <a:lnTo>
                  <a:pt x="0" y="260350"/>
                </a:lnTo>
                <a:lnTo>
                  <a:pt x="311150" y="247650"/>
                </a:lnTo>
                <a:close/>
              </a:path>
            </a:pathLst>
          </a:custGeom>
          <a:pattFill prst="ltDn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91816" y="5164635"/>
            <a:ext cx="1054100" cy="400050"/>
          </a:xfrm>
          <a:custGeom>
            <a:avLst/>
            <a:gdLst>
              <a:gd name="connsiteX0" fmla="*/ 0 w 1054100"/>
              <a:gd name="connsiteY0" fmla="*/ 400050 h 400050"/>
              <a:gd name="connsiteX1" fmla="*/ 527050 w 1054100"/>
              <a:gd name="connsiteY1" fmla="*/ 63500 h 400050"/>
              <a:gd name="connsiteX2" fmla="*/ 742950 w 1054100"/>
              <a:gd name="connsiteY2" fmla="*/ 0 h 400050"/>
              <a:gd name="connsiteX3" fmla="*/ 927100 w 1054100"/>
              <a:gd name="connsiteY3" fmla="*/ 133350 h 400050"/>
              <a:gd name="connsiteX4" fmla="*/ 984250 w 1054100"/>
              <a:gd name="connsiteY4" fmla="*/ 158750 h 400050"/>
              <a:gd name="connsiteX5" fmla="*/ 1054100 w 1054100"/>
              <a:gd name="connsiteY5" fmla="*/ 139700 h 400050"/>
              <a:gd name="connsiteX6" fmla="*/ 1047750 w 1054100"/>
              <a:gd name="connsiteY6" fmla="*/ 400050 h 400050"/>
              <a:gd name="connsiteX7" fmla="*/ 0 w 1054100"/>
              <a:gd name="connsiteY7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100" h="400050">
                <a:moveTo>
                  <a:pt x="0" y="400050"/>
                </a:moveTo>
                <a:lnTo>
                  <a:pt x="527050" y="63500"/>
                </a:lnTo>
                <a:lnTo>
                  <a:pt x="742950" y="0"/>
                </a:lnTo>
                <a:lnTo>
                  <a:pt x="927100" y="133350"/>
                </a:lnTo>
                <a:lnTo>
                  <a:pt x="984250" y="158750"/>
                </a:lnTo>
                <a:lnTo>
                  <a:pt x="1054100" y="139700"/>
                </a:lnTo>
                <a:lnTo>
                  <a:pt x="1047750" y="400050"/>
                </a:lnTo>
                <a:lnTo>
                  <a:pt x="0" y="400050"/>
                </a:lnTo>
                <a:close/>
              </a:path>
            </a:pathLst>
          </a:custGeom>
          <a:pattFill prst="ltDn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illustration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85466" y="5564684"/>
            <a:ext cx="4413250" cy="1270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69916" y="4262935"/>
            <a:ext cx="0" cy="1308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61916" y="4262935"/>
            <a:ext cx="0" cy="1308100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045916" y="4262935"/>
            <a:ext cx="0" cy="1308100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077916" y="4262935"/>
            <a:ext cx="0" cy="131444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93916" y="4262935"/>
            <a:ext cx="0" cy="131444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3998166" y="4377139"/>
            <a:ext cx="4413250" cy="1200245"/>
          </a:xfrm>
          <a:custGeom>
            <a:avLst/>
            <a:gdLst>
              <a:gd name="connsiteX0" fmla="*/ 0 w 4450624"/>
              <a:gd name="connsiteY0" fmla="*/ 1187545 h 1223028"/>
              <a:gd name="connsiteX1" fmla="*/ 673100 w 4450624"/>
              <a:gd name="connsiteY1" fmla="*/ 800195 h 1223028"/>
              <a:gd name="connsiteX2" fmla="*/ 1066800 w 4450624"/>
              <a:gd name="connsiteY2" fmla="*/ 927195 h 1223028"/>
              <a:gd name="connsiteX3" fmla="*/ 1962150 w 4450624"/>
              <a:gd name="connsiteY3" fmla="*/ 476345 h 1223028"/>
              <a:gd name="connsiteX4" fmla="*/ 2444750 w 4450624"/>
              <a:gd name="connsiteY4" fmla="*/ 774795 h 1223028"/>
              <a:gd name="connsiteX5" fmla="*/ 2870200 w 4450624"/>
              <a:gd name="connsiteY5" fmla="*/ 95 h 1223028"/>
              <a:gd name="connsiteX6" fmla="*/ 3486150 w 4450624"/>
              <a:gd name="connsiteY6" fmla="*/ 831945 h 1223028"/>
              <a:gd name="connsiteX7" fmla="*/ 4102100 w 4450624"/>
              <a:gd name="connsiteY7" fmla="*/ 958945 h 1223028"/>
              <a:gd name="connsiteX8" fmla="*/ 4413250 w 4450624"/>
              <a:gd name="connsiteY8" fmla="*/ 1200245 h 1223028"/>
              <a:gd name="connsiteX9" fmla="*/ 4445000 w 4450624"/>
              <a:gd name="connsiteY9" fmla="*/ 1212945 h 1223028"/>
              <a:gd name="connsiteX0" fmla="*/ 0 w 4413250"/>
              <a:gd name="connsiteY0" fmla="*/ 1187545 h 1200245"/>
              <a:gd name="connsiteX1" fmla="*/ 673100 w 4413250"/>
              <a:gd name="connsiteY1" fmla="*/ 800195 h 1200245"/>
              <a:gd name="connsiteX2" fmla="*/ 1066800 w 4413250"/>
              <a:gd name="connsiteY2" fmla="*/ 927195 h 1200245"/>
              <a:gd name="connsiteX3" fmla="*/ 1962150 w 4413250"/>
              <a:gd name="connsiteY3" fmla="*/ 476345 h 1200245"/>
              <a:gd name="connsiteX4" fmla="*/ 2444750 w 4413250"/>
              <a:gd name="connsiteY4" fmla="*/ 774795 h 1200245"/>
              <a:gd name="connsiteX5" fmla="*/ 2870200 w 4413250"/>
              <a:gd name="connsiteY5" fmla="*/ 95 h 1200245"/>
              <a:gd name="connsiteX6" fmla="*/ 3486150 w 4413250"/>
              <a:gd name="connsiteY6" fmla="*/ 831945 h 1200245"/>
              <a:gd name="connsiteX7" fmla="*/ 4102100 w 4413250"/>
              <a:gd name="connsiteY7" fmla="*/ 958945 h 1200245"/>
              <a:gd name="connsiteX8" fmla="*/ 4413250 w 4413250"/>
              <a:gd name="connsiteY8" fmla="*/ 1200245 h 120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3250" h="1200245">
                <a:moveTo>
                  <a:pt x="0" y="1187545"/>
                </a:moveTo>
                <a:cubicBezTo>
                  <a:pt x="247650" y="1015566"/>
                  <a:pt x="495300" y="843587"/>
                  <a:pt x="673100" y="800195"/>
                </a:cubicBezTo>
                <a:cubicBezTo>
                  <a:pt x="850900" y="756803"/>
                  <a:pt x="851958" y="981170"/>
                  <a:pt x="1066800" y="927195"/>
                </a:cubicBezTo>
                <a:cubicBezTo>
                  <a:pt x="1281642" y="873220"/>
                  <a:pt x="1732492" y="501745"/>
                  <a:pt x="1962150" y="476345"/>
                </a:cubicBezTo>
                <a:cubicBezTo>
                  <a:pt x="2191808" y="450945"/>
                  <a:pt x="2293408" y="854170"/>
                  <a:pt x="2444750" y="774795"/>
                </a:cubicBezTo>
                <a:cubicBezTo>
                  <a:pt x="2596092" y="695420"/>
                  <a:pt x="2696633" y="-9430"/>
                  <a:pt x="2870200" y="95"/>
                </a:cubicBezTo>
                <a:cubicBezTo>
                  <a:pt x="3043767" y="9620"/>
                  <a:pt x="3280833" y="672137"/>
                  <a:pt x="3486150" y="831945"/>
                </a:cubicBezTo>
                <a:cubicBezTo>
                  <a:pt x="3691467" y="991753"/>
                  <a:pt x="3947583" y="897562"/>
                  <a:pt x="4102100" y="958945"/>
                </a:cubicBezTo>
                <a:cubicBezTo>
                  <a:pt x="4256617" y="1020328"/>
                  <a:pt x="4356100" y="1157912"/>
                  <a:pt x="4413250" y="1200245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20109881">
            <a:off x="3745134" y="4965036"/>
            <a:ext cx="1988400" cy="41133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latin typeface="Franklin Gothic Medium"/>
                <a:cs typeface="Franklin Gothic Medium"/>
              </a:rPr>
              <a:t>p.m.f</a:t>
            </a:r>
            <a:r>
              <a:rPr lang="en-US" dirty="0" smtClean="0">
                <a:latin typeface="Franklin Gothic Medium"/>
                <a:cs typeface="Franklin Gothic Medium"/>
              </a:rPr>
              <a:t>. / </a:t>
            </a:r>
            <a:r>
              <a:rPr lang="en-US" dirty="0" err="1" smtClean="0">
                <a:latin typeface="Franklin Gothic Medium"/>
                <a:cs typeface="Franklin Gothic Medium"/>
              </a:rPr>
              <a:t>p.d.f</a:t>
            </a:r>
            <a:r>
              <a:rPr lang="en-US" dirty="0" smtClean="0">
                <a:latin typeface="Franklin Gothic Medium"/>
                <a:cs typeface="Franklin Gothic Medium"/>
              </a:rPr>
              <a:t>. of </a:t>
            </a:r>
            <a:r>
              <a:rPr lang="en-US" i="1" dirty="0" smtClean="0">
                <a:latin typeface="Garamond"/>
                <a:cs typeface="Garamond"/>
              </a:rPr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51924" y="3794920"/>
            <a:ext cx="46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23387" y="3801270"/>
            <a:ext cx="1031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>
                <a:latin typeface="Garamond"/>
                <a:cs typeface="Garamond"/>
              </a:rPr>
              <a:t> – </a:t>
            </a:r>
            <a:r>
              <a:rPr lang="en-US" sz="2400" i="1" dirty="0" err="1" smtClean="0">
                <a:latin typeface="Garamond"/>
                <a:cs typeface="Garamond"/>
              </a:rPr>
              <a:t>t</a:t>
            </a:r>
            <a:r>
              <a:rPr lang="en-US" sz="2400" i="1" dirty="0" err="1" smtClean="0">
                <a:latin typeface="Symbol" charset="2"/>
                <a:cs typeface="Symbol" charset="2"/>
              </a:rPr>
              <a:t>s</a:t>
            </a:r>
            <a:endParaRPr lang="en-US" sz="2400" i="1" dirty="0" smtClean="0">
              <a:latin typeface="Symbol" charset="2"/>
              <a:cs typeface="Symbol" charset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2442" y="3815855"/>
            <a:ext cx="1082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>
                <a:latin typeface="Garamond"/>
                <a:cs typeface="Garamond"/>
              </a:rPr>
              <a:t> + </a:t>
            </a:r>
            <a:r>
              <a:rPr lang="en-US" sz="2400" i="1" dirty="0" err="1" smtClean="0">
                <a:latin typeface="Garamond"/>
                <a:cs typeface="Garamond"/>
              </a:rPr>
              <a:t>t</a:t>
            </a:r>
            <a:r>
              <a:rPr lang="en-US" sz="2400" i="1" dirty="0" err="1" smtClean="0">
                <a:latin typeface="Symbol" charset="2"/>
                <a:cs typeface="Symbol" charset="2"/>
              </a:rPr>
              <a:t>s</a:t>
            </a:r>
            <a:endParaRPr lang="en-US" sz="2400" i="1" dirty="0" smtClean="0">
              <a:latin typeface="Symbol" charset="2"/>
              <a:cs typeface="Symbol" charset="2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69916" y="5240835"/>
            <a:ext cx="508000" cy="0"/>
          </a:xfrm>
          <a:prstGeom prst="straightConnector1">
            <a:avLst/>
          </a:prstGeom>
          <a:ln w="6350" cmpd="sng"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12399" y="4823620"/>
            <a:ext cx="46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latin typeface="Symbol" charset="2"/>
                <a:cs typeface="Symbol" charset="2"/>
              </a:rPr>
              <a:t>s</a:t>
            </a:r>
            <a:endParaRPr lang="en-US" sz="2400" i="1" dirty="0" smtClean="0">
              <a:latin typeface="Symbol" charset="2"/>
              <a:cs typeface="Symbol" charset="2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57200" y="4529029"/>
            <a:ext cx="3861324" cy="523220"/>
            <a:chOff x="2641600" y="2426210"/>
            <a:chExt cx="3861324" cy="523220"/>
          </a:xfrm>
        </p:grpSpPr>
        <p:sp>
          <p:nvSpPr>
            <p:cNvPr id="47" name="Rectangle 46"/>
            <p:cNvSpPr/>
            <p:nvPr/>
          </p:nvSpPr>
          <p:spPr>
            <a:xfrm>
              <a:off x="3061454" y="2578100"/>
              <a:ext cx="1948696" cy="358630"/>
            </a:xfrm>
            <a:prstGeom prst="rect">
              <a:avLst/>
            </a:prstGeom>
            <a:pattFill prst="ltDnDiag">
              <a:fgClr>
                <a:schemeClr val="bg1">
                  <a:lumMod val="65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41600" y="2426210"/>
              <a:ext cx="38613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(|</a:t>
              </a:r>
              <a:r>
                <a:rPr lang="en-US" sz="2800" i="1" dirty="0" smtClean="0">
                  <a:latin typeface="Garamond"/>
                  <a:cs typeface="Garamond"/>
                </a:rPr>
                <a:t>X – 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m</a:t>
              </a:r>
              <a:r>
                <a:rPr lang="en-US" sz="2800" dirty="0" smtClean="0">
                  <a:latin typeface="Garamond"/>
                  <a:cs typeface="Garamond"/>
                </a:rPr>
                <a:t>| ≥ </a:t>
              </a:r>
              <a:r>
                <a:rPr lang="en-US" sz="2800" i="1" dirty="0" err="1" smtClean="0">
                  <a:latin typeface="Garamond"/>
                  <a:cs typeface="Garamond"/>
                </a:rPr>
                <a:t>t</a:t>
              </a:r>
              <a:r>
                <a:rPr lang="en-US" sz="2800" i="1" dirty="0" err="1" smtClean="0">
                  <a:latin typeface="Symbol" charset="2"/>
                  <a:cs typeface="Symbol" charset="2"/>
                </a:rPr>
                <a:t>s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) ≤ 1 / </a:t>
              </a:r>
              <a:r>
                <a:rPr lang="en-US" sz="2800" i="1" dirty="0" smtClean="0">
                  <a:latin typeface="Garamond"/>
                  <a:cs typeface="Garamond"/>
                </a:rPr>
                <a:t>t</a:t>
              </a:r>
              <a:r>
                <a:rPr lang="en-US" sz="2800" baseline="30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.</a:t>
              </a:r>
            </a:p>
          </p:txBody>
        </p:sp>
      </p:grpSp>
      <p:sp>
        <p:nvSpPr>
          <p:cNvPr id="50" name="Freeform 49"/>
          <p:cNvSpPr/>
          <p:nvPr/>
        </p:nvSpPr>
        <p:spPr>
          <a:xfrm>
            <a:off x="8317891" y="2605585"/>
            <a:ext cx="311150" cy="260350"/>
          </a:xfrm>
          <a:custGeom>
            <a:avLst/>
            <a:gdLst>
              <a:gd name="connsiteX0" fmla="*/ 311150 w 311150"/>
              <a:gd name="connsiteY0" fmla="*/ 247650 h 260350"/>
              <a:gd name="connsiteX1" fmla="*/ 107950 w 311150"/>
              <a:gd name="connsiteY1" fmla="*/ 69850 h 260350"/>
              <a:gd name="connsiteX2" fmla="*/ 0 w 311150"/>
              <a:gd name="connsiteY2" fmla="*/ 0 h 260350"/>
              <a:gd name="connsiteX3" fmla="*/ 0 w 311150"/>
              <a:gd name="connsiteY3" fmla="*/ 260350 h 260350"/>
              <a:gd name="connsiteX4" fmla="*/ 311150 w 311150"/>
              <a:gd name="connsiteY4" fmla="*/ 24765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0" h="260350">
                <a:moveTo>
                  <a:pt x="311150" y="247650"/>
                </a:moveTo>
                <a:lnTo>
                  <a:pt x="107950" y="69850"/>
                </a:lnTo>
                <a:lnTo>
                  <a:pt x="0" y="0"/>
                </a:lnTo>
                <a:lnTo>
                  <a:pt x="0" y="260350"/>
                </a:lnTo>
                <a:lnTo>
                  <a:pt x="311150" y="247650"/>
                </a:lnTo>
                <a:close/>
              </a:path>
            </a:pathLst>
          </a:custGeom>
          <a:pattFill prst="ltDn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4209441" y="2846884"/>
            <a:ext cx="4413250" cy="1270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793891" y="1545135"/>
            <a:ext cx="0" cy="1308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317891" y="1545135"/>
            <a:ext cx="0" cy="131444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4222141" y="1659339"/>
            <a:ext cx="4413250" cy="1200245"/>
          </a:xfrm>
          <a:custGeom>
            <a:avLst/>
            <a:gdLst>
              <a:gd name="connsiteX0" fmla="*/ 0 w 4450624"/>
              <a:gd name="connsiteY0" fmla="*/ 1187545 h 1223028"/>
              <a:gd name="connsiteX1" fmla="*/ 673100 w 4450624"/>
              <a:gd name="connsiteY1" fmla="*/ 800195 h 1223028"/>
              <a:gd name="connsiteX2" fmla="*/ 1066800 w 4450624"/>
              <a:gd name="connsiteY2" fmla="*/ 927195 h 1223028"/>
              <a:gd name="connsiteX3" fmla="*/ 1962150 w 4450624"/>
              <a:gd name="connsiteY3" fmla="*/ 476345 h 1223028"/>
              <a:gd name="connsiteX4" fmla="*/ 2444750 w 4450624"/>
              <a:gd name="connsiteY4" fmla="*/ 774795 h 1223028"/>
              <a:gd name="connsiteX5" fmla="*/ 2870200 w 4450624"/>
              <a:gd name="connsiteY5" fmla="*/ 95 h 1223028"/>
              <a:gd name="connsiteX6" fmla="*/ 3486150 w 4450624"/>
              <a:gd name="connsiteY6" fmla="*/ 831945 h 1223028"/>
              <a:gd name="connsiteX7" fmla="*/ 4102100 w 4450624"/>
              <a:gd name="connsiteY7" fmla="*/ 958945 h 1223028"/>
              <a:gd name="connsiteX8" fmla="*/ 4413250 w 4450624"/>
              <a:gd name="connsiteY8" fmla="*/ 1200245 h 1223028"/>
              <a:gd name="connsiteX9" fmla="*/ 4445000 w 4450624"/>
              <a:gd name="connsiteY9" fmla="*/ 1212945 h 1223028"/>
              <a:gd name="connsiteX0" fmla="*/ 0 w 4413250"/>
              <a:gd name="connsiteY0" fmla="*/ 1187545 h 1200245"/>
              <a:gd name="connsiteX1" fmla="*/ 673100 w 4413250"/>
              <a:gd name="connsiteY1" fmla="*/ 800195 h 1200245"/>
              <a:gd name="connsiteX2" fmla="*/ 1066800 w 4413250"/>
              <a:gd name="connsiteY2" fmla="*/ 927195 h 1200245"/>
              <a:gd name="connsiteX3" fmla="*/ 1962150 w 4413250"/>
              <a:gd name="connsiteY3" fmla="*/ 476345 h 1200245"/>
              <a:gd name="connsiteX4" fmla="*/ 2444750 w 4413250"/>
              <a:gd name="connsiteY4" fmla="*/ 774795 h 1200245"/>
              <a:gd name="connsiteX5" fmla="*/ 2870200 w 4413250"/>
              <a:gd name="connsiteY5" fmla="*/ 95 h 1200245"/>
              <a:gd name="connsiteX6" fmla="*/ 3486150 w 4413250"/>
              <a:gd name="connsiteY6" fmla="*/ 831945 h 1200245"/>
              <a:gd name="connsiteX7" fmla="*/ 4102100 w 4413250"/>
              <a:gd name="connsiteY7" fmla="*/ 958945 h 1200245"/>
              <a:gd name="connsiteX8" fmla="*/ 4413250 w 4413250"/>
              <a:gd name="connsiteY8" fmla="*/ 1200245 h 120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3250" h="1200245">
                <a:moveTo>
                  <a:pt x="0" y="1187545"/>
                </a:moveTo>
                <a:cubicBezTo>
                  <a:pt x="247650" y="1015566"/>
                  <a:pt x="495300" y="843587"/>
                  <a:pt x="673100" y="800195"/>
                </a:cubicBezTo>
                <a:cubicBezTo>
                  <a:pt x="850900" y="756803"/>
                  <a:pt x="851958" y="981170"/>
                  <a:pt x="1066800" y="927195"/>
                </a:cubicBezTo>
                <a:cubicBezTo>
                  <a:pt x="1281642" y="873220"/>
                  <a:pt x="1732492" y="501745"/>
                  <a:pt x="1962150" y="476345"/>
                </a:cubicBezTo>
                <a:cubicBezTo>
                  <a:pt x="2191808" y="450945"/>
                  <a:pt x="2293408" y="854170"/>
                  <a:pt x="2444750" y="774795"/>
                </a:cubicBezTo>
                <a:cubicBezTo>
                  <a:pt x="2596092" y="695420"/>
                  <a:pt x="2696633" y="-9430"/>
                  <a:pt x="2870200" y="95"/>
                </a:cubicBezTo>
                <a:cubicBezTo>
                  <a:pt x="3043767" y="9620"/>
                  <a:pt x="3280833" y="672137"/>
                  <a:pt x="3486150" y="831945"/>
                </a:cubicBezTo>
                <a:cubicBezTo>
                  <a:pt x="3691467" y="991753"/>
                  <a:pt x="3947583" y="897562"/>
                  <a:pt x="4102100" y="958945"/>
                </a:cubicBezTo>
                <a:cubicBezTo>
                  <a:pt x="4256617" y="1020328"/>
                  <a:pt x="4356100" y="1157912"/>
                  <a:pt x="4413250" y="1200245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rot="20109881">
            <a:off x="3969109" y="2247236"/>
            <a:ext cx="1988400" cy="41133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latin typeface="Franklin Gothic Medium"/>
                <a:cs typeface="Franklin Gothic Medium"/>
              </a:rPr>
              <a:t>p.m.f</a:t>
            </a:r>
            <a:r>
              <a:rPr lang="en-US" dirty="0" smtClean="0">
                <a:latin typeface="Franklin Gothic Medium"/>
                <a:cs typeface="Franklin Gothic Medium"/>
              </a:rPr>
              <a:t>. / </a:t>
            </a:r>
            <a:r>
              <a:rPr lang="en-US" dirty="0" err="1" smtClean="0">
                <a:latin typeface="Franklin Gothic Medium"/>
                <a:cs typeface="Franklin Gothic Medium"/>
              </a:rPr>
              <a:t>p.d.f</a:t>
            </a:r>
            <a:r>
              <a:rPr lang="en-US" dirty="0" smtClean="0">
                <a:latin typeface="Franklin Gothic Medium"/>
                <a:cs typeface="Franklin Gothic Medium"/>
              </a:rPr>
              <a:t>. of </a:t>
            </a:r>
            <a:r>
              <a:rPr lang="en-US" i="1" dirty="0" smtClean="0">
                <a:latin typeface="Garamond"/>
                <a:cs typeface="Garamond"/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69865" y="1096074"/>
            <a:ext cx="46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121217" y="1098055"/>
            <a:ext cx="393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latin typeface="Garamond"/>
                <a:cs typeface="Garamond"/>
              </a:rPr>
              <a:t>a</a:t>
            </a:r>
            <a:endParaRPr lang="en-US" sz="2400" i="1" dirty="0" smtClean="0">
              <a:latin typeface="Symbol" charset="2"/>
              <a:cs typeface="Symbol" charset="2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57200" y="1995399"/>
            <a:ext cx="2937869" cy="523220"/>
            <a:chOff x="457200" y="2082365"/>
            <a:chExt cx="2937869" cy="523220"/>
          </a:xfrm>
        </p:grpSpPr>
        <p:sp>
          <p:nvSpPr>
            <p:cNvPr id="66" name="Rectangle 65"/>
            <p:cNvSpPr/>
            <p:nvPr/>
          </p:nvSpPr>
          <p:spPr>
            <a:xfrm>
              <a:off x="907671" y="2229084"/>
              <a:ext cx="867995" cy="358630"/>
            </a:xfrm>
            <a:prstGeom prst="rect">
              <a:avLst/>
            </a:prstGeom>
            <a:pattFill prst="ltDnDiag">
              <a:fgClr>
                <a:schemeClr val="bg1">
                  <a:lumMod val="65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7200" y="2082365"/>
              <a:ext cx="2937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 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 ≥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) ≤ </a:t>
              </a:r>
              <a:r>
                <a:rPr lang="en-US" sz="2800" i="1" dirty="0">
                  <a:latin typeface="Symbol" charset="2"/>
                  <a:cs typeface="Symbol" charset="2"/>
                </a:rPr>
                <a:t>m</a:t>
              </a:r>
              <a:r>
                <a:rPr lang="en-US" sz="2800" dirty="0" smtClean="0">
                  <a:latin typeface="Garamond"/>
                  <a:cs typeface="Garamond"/>
                </a:rPr>
                <a:t> /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latin typeface="Garamond"/>
                  <a:cs typeface="Garamond"/>
                </a:rPr>
                <a:t>.</a:t>
              </a: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4085237" y="2789734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7200" y="1419292"/>
            <a:ext cx="3384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Markov’s inequality: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7200" y="3963225"/>
            <a:ext cx="3861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Chebyshev’s</a:t>
            </a:r>
            <a:r>
              <a:rPr lang="en-US" sz="2800" dirty="0" smtClean="0">
                <a:latin typeface="Franklin Gothic Medium"/>
                <a:cs typeface="Franklin Gothic Medium"/>
              </a:rPr>
              <a:t> inequality:</a:t>
            </a: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7538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33307" y="3371850"/>
            <a:ext cx="7120360" cy="2933700"/>
            <a:chOff x="833307" y="3371850"/>
            <a:chExt cx="7120360" cy="2933700"/>
          </a:xfrm>
        </p:grpSpPr>
        <p:pic>
          <p:nvPicPr>
            <p:cNvPr id="71" name="Picture 7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2394" y="4121150"/>
              <a:ext cx="258180" cy="666750"/>
            </a:xfrm>
            <a:prstGeom prst="rect">
              <a:avLst/>
            </a:prstGeom>
          </p:spPr>
        </p:pic>
        <p:pic>
          <p:nvPicPr>
            <p:cNvPr id="101" name="Picture 10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874" y="4889500"/>
              <a:ext cx="258180" cy="666750"/>
            </a:xfrm>
            <a:prstGeom prst="rect">
              <a:avLst/>
            </a:prstGeom>
          </p:spPr>
        </p:pic>
        <p:pic>
          <p:nvPicPr>
            <p:cNvPr id="121" name="Picture 12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0861" y="5638800"/>
              <a:ext cx="258180" cy="666750"/>
            </a:xfrm>
            <a:prstGeom prst="rect">
              <a:avLst/>
            </a:prstGeom>
          </p:spPr>
        </p:pic>
        <p:pic>
          <p:nvPicPr>
            <p:cNvPr id="125" name="Picture 12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1044" y="5638800"/>
              <a:ext cx="258180" cy="666750"/>
            </a:xfrm>
            <a:prstGeom prst="rect">
              <a:avLst/>
            </a:prstGeom>
          </p:spPr>
        </p:pic>
        <p:pic>
          <p:nvPicPr>
            <p:cNvPr id="133" name="Picture 13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4844" y="5638800"/>
              <a:ext cx="258180" cy="666750"/>
            </a:xfrm>
            <a:prstGeom prst="rect">
              <a:avLst/>
            </a:prstGeom>
          </p:spPr>
        </p:pic>
        <p:pic>
          <p:nvPicPr>
            <p:cNvPr id="137" name="Picture 13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324" y="5638800"/>
              <a:ext cx="258180" cy="666750"/>
            </a:xfrm>
            <a:prstGeom prst="rect">
              <a:avLst/>
            </a:prstGeom>
          </p:spPr>
        </p:pic>
        <p:pic>
          <p:nvPicPr>
            <p:cNvPr id="23" name="Picture 2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07" y="3371850"/>
              <a:ext cx="258180" cy="666750"/>
            </a:xfrm>
            <a:prstGeom prst="rect">
              <a:avLst/>
            </a:prstGeom>
          </p:spPr>
        </p:pic>
        <p:pic>
          <p:nvPicPr>
            <p:cNvPr id="44" name="Picture 4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0757" y="3371850"/>
              <a:ext cx="258180" cy="666750"/>
            </a:xfrm>
            <a:prstGeom prst="rect">
              <a:avLst/>
            </a:prstGeom>
          </p:spPr>
        </p:pic>
        <p:pic>
          <p:nvPicPr>
            <p:cNvPr id="60" name="Picture 5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7" y="3371850"/>
              <a:ext cx="258180" cy="66675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32594" y="1491140"/>
            <a:ext cx="3282950" cy="1310971"/>
            <a:chOff x="832594" y="1491140"/>
            <a:chExt cx="3282950" cy="1310971"/>
          </a:xfrm>
        </p:grpSpPr>
        <p:pic>
          <p:nvPicPr>
            <p:cNvPr id="51" name="Picture 50" descr="scm_news_elsie13.art_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594" y="1491140"/>
              <a:ext cx="2101850" cy="1305597"/>
            </a:xfrm>
            <a:prstGeom prst="rect">
              <a:avLst/>
            </a:prstGeom>
          </p:spPr>
        </p:pic>
        <p:pic>
          <p:nvPicPr>
            <p:cNvPr id="17" name="Picture 16" descr="Logo_of_the_Democratic_Alliance_for_the_Betterment_and_Progress_of_Hong_Kong.svg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3344" y="1643165"/>
              <a:ext cx="1092200" cy="1158946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5277142" y="1352549"/>
            <a:ext cx="3105150" cy="1568450"/>
            <a:chOff x="5277142" y="1352549"/>
            <a:chExt cx="3105150" cy="1568450"/>
          </a:xfrm>
        </p:grpSpPr>
        <p:pic>
          <p:nvPicPr>
            <p:cNvPr id="29" name="Picture 28" descr="416px-Hong_Kong_League_of_Social_Democrats_Logo.svg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599" y="1485766"/>
              <a:ext cx="1452693" cy="1435233"/>
            </a:xfrm>
            <a:prstGeom prst="rect">
              <a:avLst/>
            </a:prstGeom>
          </p:spPr>
        </p:pic>
        <p:pic>
          <p:nvPicPr>
            <p:cNvPr id="48" name="Picture 47" descr="20120321Grafik3403064579184981746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7142" y="1352549"/>
              <a:ext cx="1568450" cy="1568450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507665" y="3371850"/>
            <a:ext cx="8053859" cy="2933700"/>
            <a:chOff x="508744" y="3371850"/>
            <a:chExt cx="8053859" cy="2933700"/>
          </a:xfrm>
        </p:grpSpPr>
        <p:pic>
          <p:nvPicPr>
            <p:cNvPr id="20" name="Picture 1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457" y="3371850"/>
              <a:ext cx="258180" cy="666750"/>
            </a:xfrm>
            <a:prstGeom prst="rect">
              <a:avLst/>
            </a:prstGeom>
          </p:spPr>
        </p:pic>
        <p:pic>
          <p:nvPicPr>
            <p:cNvPr id="33" name="Picture 3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574" y="3371850"/>
              <a:ext cx="258180" cy="666750"/>
            </a:xfrm>
            <a:prstGeom prst="rect">
              <a:avLst/>
            </a:prstGeom>
          </p:spPr>
        </p:pic>
        <p:pic>
          <p:nvPicPr>
            <p:cNvPr id="34" name="Picture 3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5424" y="3371850"/>
              <a:ext cx="258180" cy="666750"/>
            </a:xfrm>
            <a:prstGeom prst="rect">
              <a:avLst/>
            </a:prstGeom>
          </p:spPr>
        </p:pic>
        <p:pic>
          <p:nvPicPr>
            <p:cNvPr id="35" name="Picture 3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3107" y="3371850"/>
              <a:ext cx="258180" cy="666750"/>
            </a:xfrm>
            <a:prstGeom prst="rect">
              <a:avLst/>
            </a:prstGeom>
          </p:spPr>
        </p:pic>
        <p:pic>
          <p:nvPicPr>
            <p:cNvPr id="36" name="Picture 3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907" y="3371850"/>
              <a:ext cx="258180" cy="666750"/>
            </a:xfrm>
            <a:prstGeom prst="rect">
              <a:avLst/>
            </a:prstGeom>
          </p:spPr>
        </p:pic>
        <p:pic>
          <p:nvPicPr>
            <p:cNvPr id="37" name="Picture 3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1757" y="3371850"/>
              <a:ext cx="258180" cy="666750"/>
            </a:xfrm>
            <a:prstGeom prst="rect">
              <a:avLst/>
            </a:prstGeom>
          </p:spPr>
        </p:pic>
        <p:pic>
          <p:nvPicPr>
            <p:cNvPr id="38" name="Picture 3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0024" y="3371850"/>
              <a:ext cx="258180" cy="666750"/>
            </a:xfrm>
            <a:prstGeom prst="rect">
              <a:avLst/>
            </a:prstGeom>
          </p:spPr>
        </p:pic>
        <p:pic>
          <p:nvPicPr>
            <p:cNvPr id="39" name="Picture 3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874" y="3371850"/>
              <a:ext cx="258180" cy="666750"/>
            </a:xfrm>
            <a:prstGeom prst="rect">
              <a:avLst/>
            </a:prstGeom>
          </p:spPr>
        </p:pic>
        <p:pic>
          <p:nvPicPr>
            <p:cNvPr id="40" name="Picture 3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5207" y="3371850"/>
              <a:ext cx="258180" cy="666750"/>
            </a:xfrm>
            <a:prstGeom prst="rect">
              <a:avLst/>
            </a:prstGeom>
          </p:spPr>
        </p:pic>
        <p:pic>
          <p:nvPicPr>
            <p:cNvPr id="41" name="Picture 4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2810" y="3371850"/>
              <a:ext cx="258180" cy="666750"/>
            </a:xfrm>
            <a:prstGeom prst="rect">
              <a:avLst/>
            </a:prstGeom>
          </p:spPr>
        </p:pic>
        <p:pic>
          <p:nvPicPr>
            <p:cNvPr id="42" name="Picture 4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5440" y="3371850"/>
              <a:ext cx="258180" cy="666750"/>
            </a:xfrm>
            <a:prstGeom prst="rect">
              <a:avLst/>
            </a:prstGeom>
          </p:spPr>
        </p:pic>
        <p:pic>
          <p:nvPicPr>
            <p:cNvPr id="43" name="Picture 4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3074" y="3371850"/>
              <a:ext cx="258180" cy="666750"/>
            </a:xfrm>
            <a:prstGeom prst="rect">
              <a:avLst/>
            </a:prstGeom>
          </p:spPr>
        </p:pic>
        <p:pic>
          <p:nvPicPr>
            <p:cNvPr id="45" name="Picture 4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5557" y="3371850"/>
              <a:ext cx="258180" cy="666750"/>
            </a:xfrm>
            <a:prstGeom prst="rect">
              <a:avLst/>
            </a:prstGeom>
          </p:spPr>
        </p:pic>
        <p:pic>
          <p:nvPicPr>
            <p:cNvPr id="52" name="Picture 5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1070" y="3371850"/>
              <a:ext cx="258180" cy="666750"/>
            </a:xfrm>
            <a:prstGeom prst="rect">
              <a:avLst/>
            </a:prstGeom>
          </p:spPr>
        </p:pic>
        <p:pic>
          <p:nvPicPr>
            <p:cNvPr id="53" name="Picture 5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920" y="3371850"/>
              <a:ext cx="258180" cy="666750"/>
            </a:xfrm>
            <a:prstGeom prst="rect">
              <a:avLst/>
            </a:prstGeom>
          </p:spPr>
        </p:pic>
        <p:pic>
          <p:nvPicPr>
            <p:cNvPr id="54" name="Picture 5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3187" y="3371850"/>
              <a:ext cx="258180" cy="666750"/>
            </a:xfrm>
            <a:prstGeom prst="rect">
              <a:avLst/>
            </a:prstGeom>
          </p:spPr>
        </p:pic>
        <p:pic>
          <p:nvPicPr>
            <p:cNvPr id="55" name="Picture 5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037" y="3371850"/>
              <a:ext cx="258180" cy="666750"/>
            </a:xfrm>
            <a:prstGeom prst="rect">
              <a:avLst/>
            </a:prstGeom>
          </p:spPr>
        </p:pic>
        <p:pic>
          <p:nvPicPr>
            <p:cNvPr id="56" name="Picture 5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720" y="3371850"/>
              <a:ext cx="258180" cy="666750"/>
            </a:xfrm>
            <a:prstGeom prst="rect">
              <a:avLst/>
            </a:prstGeom>
          </p:spPr>
        </p:pic>
        <p:pic>
          <p:nvPicPr>
            <p:cNvPr id="57" name="Picture 5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9520" y="3371850"/>
              <a:ext cx="258180" cy="666750"/>
            </a:xfrm>
            <a:prstGeom prst="rect">
              <a:avLst/>
            </a:prstGeom>
          </p:spPr>
        </p:pic>
        <p:pic>
          <p:nvPicPr>
            <p:cNvPr id="58" name="Picture 5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3370" y="3371850"/>
              <a:ext cx="258180" cy="666750"/>
            </a:xfrm>
            <a:prstGeom prst="rect">
              <a:avLst/>
            </a:prstGeom>
          </p:spPr>
        </p:pic>
        <p:pic>
          <p:nvPicPr>
            <p:cNvPr id="59" name="Picture 5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1637" y="3371850"/>
              <a:ext cx="258180" cy="666750"/>
            </a:xfrm>
            <a:prstGeom prst="rect">
              <a:avLst/>
            </a:prstGeom>
          </p:spPr>
        </p:pic>
        <p:pic>
          <p:nvPicPr>
            <p:cNvPr id="61" name="Picture 6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6820" y="3371850"/>
              <a:ext cx="258180" cy="666750"/>
            </a:xfrm>
            <a:prstGeom prst="rect">
              <a:avLst/>
            </a:prstGeom>
          </p:spPr>
        </p:pic>
        <p:pic>
          <p:nvPicPr>
            <p:cNvPr id="62" name="Picture 6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4423" y="3371850"/>
              <a:ext cx="258180" cy="666750"/>
            </a:xfrm>
            <a:prstGeom prst="rect">
              <a:avLst/>
            </a:prstGeom>
          </p:spPr>
        </p:pic>
        <p:pic>
          <p:nvPicPr>
            <p:cNvPr id="67" name="Picture 6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44" y="4121150"/>
              <a:ext cx="258180" cy="666750"/>
            </a:xfrm>
            <a:prstGeom prst="rect">
              <a:avLst/>
            </a:prstGeom>
          </p:spPr>
        </p:pic>
        <p:pic>
          <p:nvPicPr>
            <p:cNvPr id="68" name="Picture 6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594" y="4121150"/>
              <a:ext cx="258180" cy="666750"/>
            </a:xfrm>
            <a:prstGeom prst="rect">
              <a:avLst/>
            </a:prstGeom>
          </p:spPr>
        </p:pic>
        <p:pic>
          <p:nvPicPr>
            <p:cNvPr id="69" name="Picture 6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0861" y="4121150"/>
              <a:ext cx="258180" cy="666750"/>
            </a:xfrm>
            <a:prstGeom prst="rect">
              <a:avLst/>
            </a:prstGeom>
          </p:spPr>
        </p:pic>
        <p:pic>
          <p:nvPicPr>
            <p:cNvPr id="70" name="Picture 6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711" y="4121150"/>
              <a:ext cx="258180" cy="666750"/>
            </a:xfrm>
            <a:prstGeom prst="rect">
              <a:avLst/>
            </a:prstGeom>
          </p:spPr>
        </p:pic>
        <p:pic>
          <p:nvPicPr>
            <p:cNvPr id="72" name="Picture 7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194" y="4121150"/>
              <a:ext cx="258180" cy="666750"/>
            </a:xfrm>
            <a:prstGeom prst="rect">
              <a:avLst/>
            </a:prstGeom>
          </p:spPr>
        </p:pic>
        <p:pic>
          <p:nvPicPr>
            <p:cNvPr id="73" name="Picture 7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1044" y="4121150"/>
              <a:ext cx="258180" cy="666750"/>
            </a:xfrm>
            <a:prstGeom prst="rect">
              <a:avLst/>
            </a:prstGeom>
          </p:spPr>
        </p:pic>
        <p:pic>
          <p:nvPicPr>
            <p:cNvPr id="74" name="Picture 7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9311" y="4121150"/>
              <a:ext cx="258180" cy="666750"/>
            </a:xfrm>
            <a:prstGeom prst="rect">
              <a:avLst/>
            </a:prstGeom>
          </p:spPr>
        </p:pic>
        <p:pic>
          <p:nvPicPr>
            <p:cNvPr id="75" name="Picture 7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161" y="4121150"/>
              <a:ext cx="258180" cy="666750"/>
            </a:xfrm>
            <a:prstGeom prst="rect">
              <a:avLst/>
            </a:prstGeom>
          </p:spPr>
        </p:pic>
        <p:pic>
          <p:nvPicPr>
            <p:cNvPr id="76" name="Picture 7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4494" y="4121150"/>
              <a:ext cx="258180" cy="666750"/>
            </a:xfrm>
            <a:prstGeom prst="rect">
              <a:avLst/>
            </a:prstGeom>
          </p:spPr>
        </p:pic>
        <p:pic>
          <p:nvPicPr>
            <p:cNvPr id="77" name="Picture 7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2097" y="4121150"/>
              <a:ext cx="258180" cy="666750"/>
            </a:xfrm>
            <a:prstGeom prst="rect">
              <a:avLst/>
            </a:prstGeom>
          </p:spPr>
        </p:pic>
        <p:pic>
          <p:nvPicPr>
            <p:cNvPr id="78" name="Picture 7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4727" y="4121150"/>
              <a:ext cx="258180" cy="666750"/>
            </a:xfrm>
            <a:prstGeom prst="rect">
              <a:avLst/>
            </a:prstGeom>
          </p:spPr>
        </p:pic>
        <p:pic>
          <p:nvPicPr>
            <p:cNvPr id="79" name="Picture 7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2361" y="4121150"/>
              <a:ext cx="258180" cy="666750"/>
            </a:xfrm>
            <a:prstGeom prst="rect">
              <a:avLst/>
            </a:prstGeom>
          </p:spPr>
        </p:pic>
        <p:pic>
          <p:nvPicPr>
            <p:cNvPr id="80" name="Picture 7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0044" y="4121150"/>
              <a:ext cx="258180" cy="666750"/>
            </a:xfrm>
            <a:prstGeom prst="rect">
              <a:avLst/>
            </a:prstGeom>
          </p:spPr>
        </p:pic>
        <p:pic>
          <p:nvPicPr>
            <p:cNvPr id="81" name="Picture 8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4844" y="4121150"/>
              <a:ext cx="258180" cy="666750"/>
            </a:xfrm>
            <a:prstGeom prst="rect">
              <a:avLst/>
            </a:prstGeom>
          </p:spPr>
        </p:pic>
        <p:pic>
          <p:nvPicPr>
            <p:cNvPr id="82" name="Picture 8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0357" y="4121150"/>
              <a:ext cx="258180" cy="666750"/>
            </a:xfrm>
            <a:prstGeom prst="rect">
              <a:avLst/>
            </a:prstGeom>
          </p:spPr>
        </p:pic>
        <p:pic>
          <p:nvPicPr>
            <p:cNvPr id="83" name="Picture 8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207" y="4121150"/>
              <a:ext cx="258180" cy="666750"/>
            </a:xfrm>
            <a:prstGeom prst="rect">
              <a:avLst/>
            </a:prstGeom>
          </p:spPr>
        </p:pic>
        <p:pic>
          <p:nvPicPr>
            <p:cNvPr id="84" name="Picture 8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2474" y="4121150"/>
              <a:ext cx="258180" cy="666750"/>
            </a:xfrm>
            <a:prstGeom prst="rect">
              <a:avLst/>
            </a:prstGeom>
          </p:spPr>
        </p:pic>
        <p:pic>
          <p:nvPicPr>
            <p:cNvPr id="85" name="Picture 8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324" y="4121150"/>
              <a:ext cx="258180" cy="666750"/>
            </a:xfrm>
            <a:prstGeom prst="rect">
              <a:avLst/>
            </a:prstGeom>
          </p:spPr>
        </p:pic>
        <p:pic>
          <p:nvPicPr>
            <p:cNvPr id="86" name="Picture 8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007" y="4121150"/>
              <a:ext cx="258180" cy="666750"/>
            </a:xfrm>
            <a:prstGeom prst="rect">
              <a:avLst/>
            </a:prstGeom>
          </p:spPr>
        </p:pic>
        <p:pic>
          <p:nvPicPr>
            <p:cNvPr id="87" name="Picture 8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8807" y="4121150"/>
              <a:ext cx="258180" cy="666750"/>
            </a:xfrm>
            <a:prstGeom prst="rect">
              <a:avLst/>
            </a:prstGeom>
          </p:spPr>
        </p:pic>
        <p:pic>
          <p:nvPicPr>
            <p:cNvPr id="88" name="Picture 8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2657" y="4121150"/>
              <a:ext cx="258180" cy="666750"/>
            </a:xfrm>
            <a:prstGeom prst="rect">
              <a:avLst/>
            </a:prstGeom>
          </p:spPr>
        </p:pic>
        <p:pic>
          <p:nvPicPr>
            <p:cNvPr id="89" name="Picture 8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0924" y="4121150"/>
              <a:ext cx="258180" cy="666750"/>
            </a:xfrm>
            <a:prstGeom prst="rect">
              <a:avLst/>
            </a:prstGeom>
          </p:spPr>
        </p:pic>
        <p:pic>
          <p:nvPicPr>
            <p:cNvPr id="90" name="Picture 8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4774" y="4121150"/>
              <a:ext cx="258180" cy="666750"/>
            </a:xfrm>
            <a:prstGeom prst="rect">
              <a:avLst/>
            </a:prstGeom>
          </p:spPr>
        </p:pic>
        <p:pic>
          <p:nvPicPr>
            <p:cNvPr id="91" name="Picture 9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6107" y="4121150"/>
              <a:ext cx="258180" cy="666750"/>
            </a:xfrm>
            <a:prstGeom prst="rect">
              <a:avLst/>
            </a:prstGeom>
          </p:spPr>
        </p:pic>
        <p:pic>
          <p:nvPicPr>
            <p:cNvPr id="92" name="Picture 9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3710" y="4121150"/>
              <a:ext cx="258180" cy="666750"/>
            </a:xfrm>
            <a:prstGeom prst="rect">
              <a:avLst/>
            </a:prstGeom>
          </p:spPr>
        </p:pic>
        <p:pic>
          <p:nvPicPr>
            <p:cNvPr id="93" name="Picture 9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457" y="4889500"/>
              <a:ext cx="258180" cy="666750"/>
            </a:xfrm>
            <a:prstGeom prst="rect">
              <a:avLst/>
            </a:prstGeom>
          </p:spPr>
        </p:pic>
        <p:pic>
          <p:nvPicPr>
            <p:cNvPr id="94" name="Picture 9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07" y="4889500"/>
              <a:ext cx="258180" cy="666750"/>
            </a:xfrm>
            <a:prstGeom prst="rect">
              <a:avLst/>
            </a:prstGeom>
          </p:spPr>
        </p:pic>
        <p:pic>
          <p:nvPicPr>
            <p:cNvPr id="95" name="Picture 9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574" y="4889500"/>
              <a:ext cx="258180" cy="666750"/>
            </a:xfrm>
            <a:prstGeom prst="rect">
              <a:avLst/>
            </a:prstGeom>
          </p:spPr>
        </p:pic>
        <p:pic>
          <p:nvPicPr>
            <p:cNvPr id="96" name="Picture 9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5424" y="4889500"/>
              <a:ext cx="258180" cy="666750"/>
            </a:xfrm>
            <a:prstGeom prst="rect">
              <a:avLst/>
            </a:prstGeom>
          </p:spPr>
        </p:pic>
        <p:pic>
          <p:nvPicPr>
            <p:cNvPr id="97" name="Picture 9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3107" y="4889500"/>
              <a:ext cx="258180" cy="666750"/>
            </a:xfrm>
            <a:prstGeom prst="rect">
              <a:avLst/>
            </a:prstGeom>
          </p:spPr>
        </p:pic>
        <p:pic>
          <p:nvPicPr>
            <p:cNvPr id="98" name="Picture 9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907" y="4889500"/>
              <a:ext cx="258180" cy="666750"/>
            </a:xfrm>
            <a:prstGeom prst="rect">
              <a:avLst/>
            </a:prstGeom>
          </p:spPr>
        </p:pic>
        <p:pic>
          <p:nvPicPr>
            <p:cNvPr id="99" name="Picture 9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1757" y="4889500"/>
              <a:ext cx="258180" cy="666750"/>
            </a:xfrm>
            <a:prstGeom prst="rect">
              <a:avLst/>
            </a:prstGeom>
          </p:spPr>
        </p:pic>
        <p:pic>
          <p:nvPicPr>
            <p:cNvPr id="100" name="Picture 9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0024" y="4889500"/>
              <a:ext cx="258180" cy="666750"/>
            </a:xfrm>
            <a:prstGeom prst="rect">
              <a:avLst/>
            </a:prstGeom>
          </p:spPr>
        </p:pic>
        <p:pic>
          <p:nvPicPr>
            <p:cNvPr id="102" name="Picture 10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5207" y="4889500"/>
              <a:ext cx="258180" cy="666750"/>
            </a:xfrm>
            <a:prstGeom prst="rect">
              <a:avLst/>
            </a:prstGeom>
          </p:spPr>
        </p:pic>
        <p:pic>
          <p:nvPicPr>
            <p:cNvPr id="103" name="Picture 10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2810" y="4889500"/>
              <a:ext cx="258180" cy="666750"/>
            </a:xfrm>
            <a:prstGeom prst="rect">
              <a:avLst/>
            </a:prstGeom>
          </p:spPr>
        </p:pic>
        <p:pic>
          <p:nvPicPr>
            <p:cNvPr id="104" name="Picture 10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5440" y="4889500"/>
              <a:ext cx="258180" cy="666750"/>
            </a:xfrm>
            <a:prstGeom prst="rect">
              <a:avLst/>
            </a:prstGeom>
          </p:spPr>
        </p:pic>
        <p:pic>
          <p:nvPicPr>
            <p:cNvPr id="105" name="Picture 10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68" y="4869160"/>
              <a:ext cx="258180" cy="666750"/>
            </a:xfrm>
            <a:prstGeom prst="rect">
              <a:avLst/>
            </a:prstGeom>
          </p:spPr>
        </p:pic>
        <p:pic>
          <p:nvPicPr>
            <p:cNvPr id="106" name="Picture 10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0757" y="4889500"/>
              <a:ext cx="258180" cy="666750"/>
            </a:xfrm>
            <a:prstGeom prst="rect">
              <a:avLst/>
            </a:prstGeom>
          </p:spPr>
        </p:pic>
        <p:pic>
          <p:nvPicPr>
            <p:cNvPr id="107" name="Picture 10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5557" y="4889500"/>
              <a:ext cx="258180" cy="666750"/>
            </a:xfrm>
            <a:prstGeom prst="rect">
              <a:avLst/>
            </a:prstGeom>
          </p:spPr>
        </p:pic>
        <p:pic>
          <p:nvPicPr>
            <p:cNvPr id="108" name="Picture 10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1070" y="4889500"/>
              <a:ext cx="258180" cy="666750"/>
            </a:xfrm>
            <a:prstGeom prst="rect">
              <a:avLst/>
            </a:prstGeom>
          </p:spPr>
        </p:pic>
        <p:pic>
          <p:nvPicPr>
            <p:cNvPr id="109" name="Picture 10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920" y="4889500"/>
              <a:ext cx="258180" cy="666750"/>
            </a:xfrm>
            <a:prstGeom prst="rect">
              <a:avLst/>
            </a:prstGeom>
          </p:spPr>
        </p:pic>
        <p:pic>
          <p:nvPicPr>
            <p:cNvPr id="110" name="Picture 10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3187" y="4889500"/>
              <a:ext cx="258180" cy="666750"/>
            </a:xfrm>
            <a:prstGeom prst="rect">
              <a:avLst/>
            </a:prstGeom>
          </p:spPr>
        </p:pic>
        <p:pic>
          <p:nvPicPr>
            <p:cNvPr id="111" name="Picture 11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7037" y="4889500"/>
              <a:ext cx="258180" cy="666750"/>
            </a:xfrm>
            <a:prstGeom prst="rect">
              <a:avLst/>
            </a:prstGeom>
          </p:spPr>
        </p:pic>
        <p:pic>
          <p:nvPicPr>
            <p:cNvPr id="112" name="Picture 11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720" y="4889500"/>
              <a:ext cx="258180" cy="666750"/>
            </a:xfrm>
            <a:prstGeom prst="rect">
              <a:avLst/>
            </a:prstGeom>
          </p:spPr>
        </p:pic>
        <p:pic>
          <p:nvPicPr>
            <p:cNvPr id="113" name="Picture 11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9520" y="4889500"/>
              <a:ext cx="258180" cy="666750"/>
            </a:xfrm>
            <a:prstGeom prst="rect">
              <a:avLst/>
            </a:prstGeom>
          </p:spPr>
        </p:pic>
        <p:pic>
          <p:nvPicPr>
            <p:cNvPr id="114" name="Picture 11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3370" y="4889500"/>
              <a:ext cx="258180" cy="666750"/>
            </a:xfrm>
            <a:prstGeom prst="rect">
              <a:avLst/>
            </a:prstGeom>
          </p:spPr>
        </p:pic>
        <p:pic>
          <p:nvPicPr>
            <p:cNvPr id="115" name="Picture 11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1637" y="4889500"/>
              <a:ext cx="258180" cy="666750"/>
            </a:xfrm>
            <a:prstGeom prst="rect">
              <a:avLst/>
            </a:prstGeom>
          </p:spPr>
        </p:pic>
        <p:pic>
          <p:nvPicPr>
            <p:cNvPr id="116" name="Picture 11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7" y="4889500"/>
              <a:ext cx="258180" cy="666750"/>
            </a:xfrm>
            <a:prstGeom prst="rect">
              <a:avLst/>
            </a:prstGeom>
          </p:spPr>
        </p:pic>
        <p:pic>
          <p:nvPicPr>
            <p:cNvPr id="117" name="Picture 11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6820" y="4889500"/>
              <a:ext cx="258180" cy="666750"/>
            </a:xfrm>
            <a:prstGeom prst="rect">
              <a:avLst/>
            </a:prstGeom>
          </p:spPr>
        </p:pic>
        <p:pic>
          <p:nvPicPr>
            <p:cNvPr id="118" name="Picture 11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4423" y="4889500"/>
              <a:ext cx="258180" cy="666750"/>
            </a:xfrm>
            <a:prstGeom prst="rect">
              <a:avLst/>
            </a:prstGeom>
          </p:spPr>
        </p:pic>
        <p:pic>
          <p:nvPicPr>
            <p:cNvPr id="119" name="Picture 11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44" y="5638800"/>
              <a:ext cx="258180" cy="666750"/>
            </a:xfrm>
            <a:prstGeom prst="rect">
              <a:avLst/>
            </a:prstGeom>
          </p:spPr>
        </p:pic>
        <p:pic>
          <p:nvPicPr>
            <p:cNvPr id="120" name="Picture 11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594" y="5638800"/>
              <a:ext cx="258180" cy="666750"/>
            </a:xfrm>
            <a:prstGeom prst="rect">
              <a:avLst/>
            </a:prstGeom>
          </p:spPr>
        </p:pic>
        <p:pic>
          <p:nvPicPr>
            <p:cNvPr id="122" name="Picture 12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711" y="5638800"/>
              <a:ext cx="258180" cy="666750"/>
            </a:xfrm>
            <a:prstGeom prst="rect">
              <a:avLst/>
            </a:prstGeom>
          </p:spPr>
        </p:pic>
        <p:pic>
          <p:nvPicPr>
            <p:cNvPr id="123" name="Picture 12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2394" y="5638800"/>
              <a:ext cx="258180" cy="666750"/>
            </a:xfrm>
            <a:prstGeom prst="rect">
              <a:avLst/>
            </a:prstGeom>
          </p:spPr>
        </p:pic>
        <p:pic>
          <p:nvPicPr>
            <p:cNvPr id="124" name="Picture 12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194" y="5638800"/>
              <a:ext cx="258180" cy="666750"/>
            </a:xfrm>
            <a:prstGeom prst="rect">
              <a:avLst/>
            </a:prstGeom>
          </p:spPr>
        </p:pic>
        <p:pic>
          <p:nvPicPr>
            <p:cNvPr id="126" name="Picture 12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9311" y="5638800"/>
              <a:ext cx="258180" cy="666750"/>
            </a:xfrm>
            <a:prstGeom prst="rect">
              <a:avLst/>
            </a:prstGeom>
          </p:spPr>
        </p:pic>
        <p:pic>
          <p:nvPicPr>
            <p:cNvPr id="127" name="Picture 126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161" y="5638800"/>
              <a:ext cx="258180" cy="666750"/>
            </a:xfrm>
            <a:prstGeom prst="rect">
              <a:avLst/>
            </a:prstGeom>
          </p:spPr>
        </p:pic>
        <p:pic>
          <p:nvPicPr>
            <p:cNvPr id="128" name="Picture 12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4494" y="5638800"/>
              <a:ext cx="258180" cy="666750"/>
            </a:xfrm>
            <a:prstGeom prst="rect">
              <a:avLst/>
            </a:prstGeom>
          </p:spPr>
        </p:pic>
        <p:pic>
          <p:nvPicPr>
            <p:cNvPr id="129" name="Picture 12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2097" y="5638800"/>
              <a:ext cx="258180" cy="666750"/>
            </a:xfrm>
            <a:prstGeom prst="rect">
              <a:avLst/>
            </a:prstGeom>
          </p:spPr>
        </p:pic>
        <p:pic>
          <p:nvPicPr>
            <p:cNvPr id="130" name="Picture 12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4727" y="5638800"/>
              <a:ext cx="258180" cy="666750"/>
            </a:xfrm>
            <a:prstGeom prst="rect">
              <a:avLst/>
            </a:prstGeom>
          </p:spPr>
        </p:pic>
        <p:pic>
          <p:nvPicPr>
            <p:cNvPr id="131" name="Picture 13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2361" y="5638800"/>
              <a:ext cx="258180" cy="666750"/>
            </a:xfrm>
            <a:prstGeom prst="rect">
              <a:avLst/>
            </a:prstGeom>
          </p:spPr>
        </p:pic>
        <p:pic>
          <p:nvPicPr>
            <p:cNvPr id="132" name="Picture 13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0044" y="5638800"/>
              <a:ext cx="258180" cy="666750"/>
            </a:xfrm>
            <a:prstGeom prst="rect">
              <a:avLst/>
            </a:prstGeom>
          </p:spPr>
        </p:pic>
        <p:pic>
          <p:nvPicPr>
            <p:cNvPr id="134" name="Picture 13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0357" y="5638800"/>
              <a:ext cx="258180" cy="666750"/>
            </a:xfrm>
            <a:prstGeom prst="rect">
              <a:avLst/>
            </a:prstGeom>
          </p:spPr>
        </p:pic>
        <p:pic>
          <p:nvPicPr>
            <p:cNvPr id="135" name="Picture 13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207" y="5638800"/>
              <a:ext cx="258180" cy="666750"/>
            </a:xfrm>
            <a:prstGeom prst="rect">
              <a:avLst/>
            </a:prstGeom>
          </p:spPr>
        </p:pic>
        <p:pic>
          <p:nvPicPr>
            <p:cNvPr id="136" name="Picture 135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2474" y="5638800"/>
              <a:ext cx="258180" cy="666750"/>
            </a:xfrm>
            <a:prstGeom prst="rect">
              <a:avLst/>
            </a:prstGeom>
          </p:spPr>
        </p:pic>
        <p:pic>
          <p:nvPicPr>
            <p:cNvPr id="138" name="Picture 137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007" y="5638800"/>
              <a:ext cx="258180" cy="666750"/>
            </a:xfrm>
            <a:prstGeom prst="rect">
              <a:avLst/>
            </a:prstGeom>
          </p:spPr>
        </p:pic>
        <p:pic>
          <p:nvPicPr>
            <p:cNvPr id="139" name="Picture 13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8807" y="5638800"/>
              <a:ext cx="258180" cy="666750"/>
            </a:xfrm>
            <a:prstGeom prst="rect">
              <a:avLst/>
            </a:prstGeom>
          </p:spPr>
        </p:pic>
        <p:pic>
          <p:nvPicPr>
            <p:cNvPr id="140" name="Picture 139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2657" y="5638800"/>
              <a:ext cx="258180" cy="666750"/>
            </a:xfrm>
            <a:prstGeom prst="rect">
              <a:avLst/>
            </a:prstGeom>
          </p:spPr>
        </p:pic>
        <p:pic>
          <p:nvPicPr>
            <p:cNvPr id="141" name="Picture 140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0924" y="5638800"/>
              <a:ext cx="258180" cy="666750"/>
            </a:xfrm>
            <a:prstGeom prst="rect">
              <a:avLst/>
            </a:prstGeom>
          </p:spPr>
        </p:pic>
        <p:pic>
          <p:nvPicPr>
            <p:cNvPr id="142" name="Picture 141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4774" y="5638800"/>
              <a:ext cx="258180" cy="666750"/>
            </a:xfrm>
            <a:prstGeom prst="rect">
              <a:avLst/>
            </a:prstGeom>
          </p:spPr>
        </p:pic>
        <p:pic>
          <p:nvPicPr>
            <p:cNvPr id="143" name="Picture 142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6107" y="5638800"/>
              <a:ext cx="258180" cy="666750"/>
            </a:xfrm>
            <a:prstGeom prst="rect">
              <a:avLst/>
            </a:prstGeom>
          </p:spPr>
        </p:pic>
        <p:pic>
          <p:nvPicPr>
            <p:cNvPr id="144" name="Picture 143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3710" y="5638800"/>
              <a:ext cx="258180" cy="666750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756043" y="3149922"/>
            <a:ext cx="7364543" cy="3215551"/>
            <a:chOff x="759148" y="3155434"/>
            <a:chExt cx="7364543" cy="3215551"/>
          </a:xfrm>
        </p:grpSpPr>
        <p:grpSp>
          <p:nvGrpSpPr>
            <p:cNvPr id="5" name="Group 4"/>
            <p:cNvGrpSpPr/>
            <p:nvPr/>
          </p:nvGrpSpPr>
          <p:grpSpPr>
            <a:xfrm>
              <a:off x="759148" y="3155434"/>
              <a:ext cx="520540" cy="921266"/>
              <a:chOff x="754937" y="3174484"/>
              <a:chExt cx="520540" cy="921266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754937" y="332105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955445" y="3174484"/>
                <a:ext cx="320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1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970989" y="4687848"/>
              <a:ext cx="494236" cy="914400"/>
              <a:chOff x="2957121" y="4692650"/>
              <a:chExt cx="494236" cy="914400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2957121" y="483235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131325" y="4692650"/>
                <a:ext cx="320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2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702589" y="3939064"/>
              <a:ext cx="486147" cy="908566"/>
              <a:chOff x="1698364" y="3917434"/>
              <a:chExt cx="486147" cy="908566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1698364" y="405130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864479" y="3917434"/>
                <a:ext cx="320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3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323258" y="5442079"/>
              <a:ext cx="502203" cy="928906"/>
              <a:chOff x="2335374" y="5421094"/>
              <a:chExt cx="502203" cy="928906"/>
            </a:xfrm>
          </p:grpSpPr>
          <p:sp>
            <p:nvSpPr>
              <p:cNvPr id="153" name="Oval 152"/>
              <p:cNvSpPr/>
              <p:nvPr/>
            </p:nvSpPr>
            <p:spPr>
              <a:xfrm>
                <a:off x="2335374" y="557530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2517545" y="5421094"/>
                <a:ext cx="320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4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65325" y="5454779"/>
              <a:ext cx="479526" cy="903506"/>
              <a:chOff x="1072437" y="5446494"/>
              <a:chExt cx="479526" cy="903506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072437" y="557530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1231931" y="5446494"/>
                <a:ext cx="320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5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795405" y="5448429"/>
              <a:ext cx="488559" cy="921266"/>
              <a:chOff x="4794281" y="5441434"/>
              <a:chExt cx="488559" cy="921266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4794281" y="558800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4957110" y="5441434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6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491491" y="3168134"/>
              <a:ext cx="497245" cy="921266"/>
              <a:chOff x="4484557" y="3168134"/>
              <a:chExt cx="497245" cy="921266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4484557" y="331470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4656072" y="3168134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7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622041" y="3187184"/>
              <a:ext cx="501650" cy="914916"/>
              <a:chOff x="7623627" y="3174484"/>
              <a:chExt cx="501650" cy="914916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7623627" y="331470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7799547" y="3174484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8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051517" y="5444659"/>
              <a:ext cx="498702" cy="913626"/>
              <a:chOff x="7186839" y="5391924"/>
              <a:chExt cx="498702" cy="913626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7186839" y="5530850"/>
                <a:ext cx="400050" cy="774700"/>
              </a:xfrm>
              <a:prstGeom prst="ellipse">
                <a:avLst/>
              </a:prstGeom>
              <a:solidFill>
                <a:schemeClr val="bg2">
                  <a:alpha val="25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7359811" y="5391924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Franklin Gothic Medium"/>
                    <a:cs typeface="Franklin Gothic Medium"/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406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4656" y="1519634"/>
            <a:ext cx="880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Garamond"/>
                <a:cs typeface="Garamond"/>
              </a:rPr>
              <a:t> =</a:t>
            </a:r>
          </a:p>
        </p:txBody>
      </p:sp>
      <p:sp>
        <p:nvSpPr>
          <p:cNvPr id="7" name="Left Brace 6"/>
          <p:cNvSpPr/>
          <p:nvPr/>
        </p:nvSpPr>
        <p:spPr>
          <a:xfrm>
            <a:off x="4015307" y="1359451"/>
            <a:ext cx="190500" cy="984982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06767" y="123245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1 if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021987" y="1104960"/>
            <a:ext cx="326172" cy="689289"/>
            <a:chOff x="4484557" y="1035147"/>
            <a:chExt cx="473362" cy="1000342"/>
          </a:xfrm>
        </p:grpSpPr>
        <p:pic>
          <p:nvPicPr>
            <p:cNvPr id="9" name="Picture 8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5887" y="1306241"/>
              <a:ext cx="258180" cy="666750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>
            <a:xfrm>
              <a:off x="4484557" y="1260789"/>
              <a:ext cx="400050" cy="774700"/>
            </a:xfrm>
            <a:prstGeom prst="ellipse">
              <a:avLst/>
            </a:prstGeom>
            <a:solidFill>
              <a:schemeClr val="bg2">
                <a:alpha val="2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63266" y="1035147"/>
              <a:ext cx="294653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latin typeface="Garamond"/>
                  <a:cs typeface="Garamond"/>
                </a:rPr>
                <a:t>i</a:t>
              </a:r>
              <a:endParaRPr lang="en-US" i="1" dirty="0" smtClean="0">
                <a:latin typeface="Garamond"/>
                <a:cs typeface="Garamond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16658" y="182696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0 if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28337" y="1698209"/>
            <a:ext cx="332522" cy="689289"/>
            <a:chOff x="4475341" y="1035147"/>
            <a:chExt cx="482578" cy="1000342"/>
          </a:xfrm>
        </p:grpSpPr>
        <p:pic>
          <p:nvPicPr>
            <p:cNvPr id="15" name="Picture 14" descr="clip_art_toilet_men.gif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5887" y="1306241"/>
              <a:ext cx="258180" cy="666750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4475341" y="1260788"/>
              <a:ext cx="400048" cy="774701"/>
            </a:xfrm>
            <a:prstGeom prst="ellipse">
              <a:avLst/>
            </a:prstGeom>
            <a:solidFill>
              <a:schemeClr val="bg2">
                <a:alpha val="2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63266" y="1035147"/>
              <a:ext cx="294653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latin typeface="Garamond"/>
                  <a:cs typeface="Garamond"/>
                </a:rPr>
                <a:t>i</a:t>
              </a:r>
              <a:endParaRPr lang="en-US" i="1" dirty="0" smtClean="0">
                <a:latin typeface="Garamond"/>
                <a:cs typeface="Garamond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7200" y="260859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,…, </a:t>
            </a:r>
            <a:r>
              <a:rPr lang="en-US" sz="2800" i="1" dirty="0" err="1" smtClean="0"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Bernoulli(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2791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where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Franklin Gothic Medium"/>
                <a:cs typeface="Franklin Gothic Medium"/>
              </a:rPr>
              <a:t> is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fraction of </a:t>
            </a:r>
            <a:r>
              <a:rPr lang="en-US" sz="28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blue voters</a:t>
            </a:r>
            <a:endParaRPr lang="en-US" sz="2800" dirty="0" smtClean="0">
              <a:solidFill>
                <a:srgbClr val="3333CC"/>
              </a:solidFill>
              <a:latin typeface="Garamond"/>
              <a:cs typeface="Garamon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5091" y="4205532"/>
            <a:ext cx="2981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51841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 </a:t>
            </a:r>
            <a:r>
              <a:rPr lang="en-US" sz="2800" dirty="0" smtClean="0">
                <a:latin typeface="Franklin Gothic Medium"/>
                <a:cs typeface="Franklin Gothic Medium"/>
              </a:rPr>
              <a:t>is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pollster’s estimate</a:t>
            </a:r>
            <a:r>
              <a:rPr lang="en-US" sz="2800" dirty="0" smtClean="0">
                <a:latin typeface="Franklin Gothic Medium"/>
                <a:cs typeface="Franklin Gothic Medium"/>
              </a:rPr>
              <a:t> of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endParaRPr lang="en-US" sz="28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9587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0427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How accurate </a:t>
            </a:r>
            <a:r>
              <a:rPr lang="en-US" sz="2800" dirty="0" smtClean="0">
                <a:latin typeface="Franklin Gothic Medium"/>
                <a:cs typeface="Franklin Gothic Medium"/>
              </a:rPr>
              <a:t>is the pollster’s estimate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  <a:endParaRPr lang="en-US" sz="28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441804"/>
            <a:ext cx="130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=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4041" y="4446916"/>
            <a:ext cx="939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err="1" smtClean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800" i="1" baseline="-25000" dirty="0">
              <a:solidFill>
                <a:prstClr val="black"/>
              </a:solidFill>
              <a:latin typeface="Symbol" charset="2"/>
              <a:cs typeface="Symbol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9112" y="4441804"/>
            <a:ext cx="3086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+ …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endParaRPr lang="en-US" sz="2800" i="1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183108"/>
            <a:ext cx="119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endParaRPr lang="en-US" sz="2800" baseline="30000" dirty="0" smtClean="0">
              <a:latin typeface="Garamond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06768" y="5183108"/>
            <a:ext cx="4151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+ … +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</a:t>
            </a:r>
            <a:endParaRPr lang="en-US" sz="2800" baseline="30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70097" y="5195088"/>
            <a:ext cx="995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baseline="30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3269734"/>
            <a:ext cx="3646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,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s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>
                <a:latin typeface="Garamond"/>
                <a:cs typeface="Garamond"/>
              </a:rPr>
              <a:t>√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05091" y="2186232"/>
            <a:ext cx="2981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4775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5" grpId="0"/>
      <p:bldP spid="16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5308" y="1365134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= </a:t>
            </a:r>
            <a:r>
              <a:rPr lang="en-US" sz="2800" i="1" dirty="0" err="1" smtClean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i="1" dirty="0" err="1" smtClean="0">
                <a:latin typeface="Garamond"/>
                <a:cs typeface="Garamond"/>
              </a:rPr>
              <a:t>n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5308" y="2017642"/>
            <a:ext cx="2078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] =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baseline="30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33848" y="3246350"/>
            <a:ext cx="4523540" cy="523220"/>
            <a:chOff x="2198948" y="3120080"/>
            <a:chExt cx="4523540" cy="523220"/>
          </a:xfrm>
        </p:grpSpPr>
        <p:sp>
          <p:nvSpPr>
            <p:cNvPr id="11" name="TextBox 10"/>
            <p:cNvSpPr txBox="1"/>
            <p:nvPr/>
          </p:nvSpPr>
          <p:spPr>
            <a:xfrm>
              <a:off x="2198948" y="3120080"/>
              <a:ext cx="45235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 |</a:t>
              </a:r>
              <a:r>
                <a:rPr lang="en-US" sz="2800" i="1" dirty="0" smtClean="0">
                  <a:latin typeface="Garamond"/>
                  <a:cs typeface="Garamond"/>
                </a:rPr>
                <a:t>X – </a:t>
              </a:r>
              <a:r>
                <a:rPr lang="en-US" sz="2800" i="1" dirty="0" err="1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m</a:t>
              </a:r>
              <a:r>
                <a:rPr lang="en-US" sz="2800" i="1" dirty="0" err="1" smtClean="0"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latin typeface="Garamond"/>
                  <a:cs typeface="Garamond"/>
                </a:rPr>
                <a:t>| ≥ </a:t>
              </a:r>
              <a:r>
                <a:rPr lang="en-US" sz="2800" i="1" dirty="0" err="1" smtClean="0">
                  <a:latin typeface="Garamond"/>
                  <a:cs typeface="Garamond"/>
                </a:rPr>
                <a:t>t</a:t>
              </a:r>
              <a:r>
                <a:rPr lang="en-US" sz="2800" i="1" dirty="0" err="1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s</a:t>
              </a:r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√</a:t>
              </a:r>
              <a:r>
                <a:rPr lang="en-US" sz="2800" i="1" dirty="0" smtClean="0">
                  <a:latin typeface="Garamond"/>
                  <a:cs typeface="Garamond"/>
                </a:rPr>
                <a:t>n </a:t>
              </a:r>
              <a:r>
                <a:rPr lang="en-US" sz="2800" dirty="0" smtClean="0">
                  <a:latin typeface="Garamond"/>
                  <a:cs typeface="Garamond"/>
                </a:rPr>
                <a:t>) ≤ 1 / </a:t>
              </a:r>
              <a:r>
                <a:rPr lang="en-US" sz="2800" i="1" dirty="0" smtClean="0">
                  <a:latin typeface="Garamond"/>
                  <a:cs typeface="Garamond"/>
                </a:rPr>
                <a:t>t</a:t>
              </a:r>
              <a:r>
                <a:rPr lang="en-US" sz="2800" baseline="30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.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4997450" y="3210650"/>
              <a:ext cx="171698" cy="245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696346" y="4797250"/>
            <a:ext cx="347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 |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 –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| ≥ </a:t>
            </a:r>
            <a:r>
              <a:rPr lang="en-US" sz="2800" i="1" dirty="0" smtClean="0">
                <a:latin typeface="Symbol" charset="2"/>
                <a:cs typeface="Symbol" charset="2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≤ </a:t>
            </a:r>
            <a:r>
              <a:rPr lang="en-US" sz="2800" i="1" dirty="0"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latin typeface="Garamond"/>
                <a:cs typeface="Garamond"/>
              </a:rPr>
              <a:t>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236524" y="5320470"/>
            <a:ext cx="1626768" cy="1037175"/>
            <a:chOff x="5236524" y="5320470"/>
            <a:chExt cx="1626768" cy="1037175"/>
          </a:xfrm>
        </p:grpSpPr>
        <p:sp>
          <p:nvSpPr>
            <p:cNvPr id="18" name="TextBox 17"/>
            <p:cNvSpPr txBox="1"/>
            <p:nvPr/>
          </p:nvSpPr>
          <p:spPr>
            <a:xfrm>
              <a:off x="5236524" y="5526648"/>
              <a:ext cx="16267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Franklin Gothic Medium"/>
                  <a:cs typeface="Franklin Gothic Medium"/>
                </a:rPr>
                <a:t>confidence</a:t>
              </a:r>
              <a:br>
                <a:rPr lang="en-US" sz="2400" dirty="0" smtClean="0">
                  <a:latin typeface="Franklin Gothic Medium"/>
                  <a:cs typeface="Franklin Gothic Medium"/>
                </a:rPr>
              </a:br>
              <a:r>
                <a:rPr lang="en-US" sz="2400" dirty="0" smtClean="0">
                  <a:latin typeface="Franklin Gothic Medium"/>
                  <a:cs typeface="Franklin Gothic Medium"/>
                </a:rPr>
                <a:t>error</a:t>
              </a:r>
            </a:p>
          </p:txBody>
        </p:sp>
        <p:cxnSp>
          <p:nvCxnSpPr>
            <p:cNvPr id="27" name="Straight Arrow Connector 26"/>
            <p:cNvCxnSpPr>
              <a:stCxn id="18" idx="0"/>
            </p:cNvCxnSpPr>
            <p:nvPr/>
          </p:nvCxnSpPr>
          <p:spPr>
            <a:xfrm flipH="1" flipV="1">
              <a:off x="5829300" y="5320470"/>
              <a:ext cx="220608" cy="20617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592648" y="5320470"/>
            <a:ext cx="2423268" cy="1039276"/>
            <a:chOff x="2592648" y="5320470"/>
            <a:chExt cx="2423268" cy="1039276"/>
          </a:xfrm>
        </p:grpSpPr>
        <p:sp>
          <p:nvSpPr>
            <p:cNvPr id="17" name="TextBox 16"/>
            <p:cNvSpPr txBox="1"/>
            <p:nvPr/>
          </p:nvSpPr>
          <p:spPr>
            <a:xfrm>
              <a:off x="2592648" y="5528749"/>
              <a:ext cx="14010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Franklin Gothic Medium"/>
                  <a:cs typeface="Franklin Gothic Medium"/>
                </a:rPr>
                <a:t>sampling</a:t>
              </a:r>
              <a:br>
                <a:rPr lang="en-US" sz="2400" dirty="0" smtClean="0">
                  <a:latin typeface="Franklin Gothic Medium"/>
                  <a:cs typeface="Franklin Gothic Medium"/>
                </a:rPr>
              </a:br>
              <a:r>
                <a:rPr lang="en-US" sz="2400" dirty="0" smtClean="0">
                  <a:latin typeface="Franklin Gothic Medium"/>
                  <a:cs typeface="Franklin Gothic Medium"/>
                </a:rPr>
                <a:t>error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3435350" y="5320470"/>
              <a:ext cx="1580566" cy="28023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101968" y="1683894"/>
            <a:ext cx="2981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38625" y="3719603"/>
            <a:ext cx="2073279" cy="646111"/>
            <a:chOff x="4238625" y="3719603"/>
            <a:chExt cx="2073279" cy="646111"/>
          </a:xfrm>
        </p:grpSpPr>
        <p:sp>
          <p:nvSpPr>
            <p:cNvPr id="12" name="Rectangle 11"/>
            <p:cNvSpPr/>
            <p:nvPr/>
          </p:nvSpPr>
          <p:spPr>
            <a:xfrm>
              <a:off x="5752067" y="3842494"/>
              <a:ext cx="4154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24917" y="3837078"/>
              <a:ext cx="5213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e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dirty="0">
                <a:latin typeface="Garamond"/>
                <a:cs typeface="Garamond"/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 rot="16200000">
              <a:off x="4545013" y="3431331"/>
              <a:ext cx="209550" cy="822325"/>
            </a:xfrm>
            <a:prstGeom prst="leftBrace">
              <a:avLst>
                <a:gd name="adj1" fmla="val 53788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e 24"/>
            <p:cNvSpPr/>
            <p:nvPr/>
          </p:nvSpPr>
          <p:spPr>
            <a:xfrm rot="16200000">
              <a:off x="5843591" y="3460840"/>
              <a:ext cx="209550" cy="727076"/>
            </a:xfrm>
            <a:prstGeom prst="leftBrace">
              <a:avLst>
                <a:gd name="adj1" fmla="val 53788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549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weak law of large numbers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0" y="3702050"/>
            <a:ext cx="7302500" cy="1657350"/>
            <a:chOff x="914400" y="3702050"/>
            <a:chExt cx="7302500" cy="1657350"/>
          </a:xfrm>
        </p:grpSpPr>
        <p:sp>
          <p:nvSpPr>
            <p:cNvPr id="9" name="TextBox 8"/>
            <p:cNvSpPr txBox="1"/>
            <p:nvPr/>
          </p:nvSpPr>
          <p:spPr>
            <a:xfrm>
              <a:off x="1060450" y="3839264"/>
              <a:ext cx="7023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For every 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e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, 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d</a:t>
              </a:r>
              <a:r>
                <a:rPr lang="en-US" sz="2800" dirty="0" smtClean="0">
                  <a:latin typeface="Garamond"/>
                  <a:cs typeface="Garamond"/>
                </a:rPr>
                <a:t> &gt; 0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and </a:t>
              </a:r>
              <a:r>
                <a:rPr lang="en-US" sz="2800" i="1" dirty="0" smtClean="0">
                  <a:latin typeface="Garamond"/>
                  <a:cs typeface="Garamond"/>
                </a:rPr>
                <a:t>n ≥ </a:t>
              </a:r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s</a:t>
              </a:r>
              <a:r>
                <a:rPr lang="en-US" sz="2800" baseline="30000" dirty="0">
                  <a:latin typeface="Garamond"/>
                  <a:cs typeface="Garamond"/>
                </a:rPr>
                <a:t>2</a:t>
              </a:r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/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e</a:t>
              </a:r>
              <a:r>
                <a:rPr lang="en-US" sz="2800" baseline="30000" dirty="0" smtClean="0">
                  <a:latin typeface="Garamond"/>
                  <a:cs typeface="Garamond"/>
                </a:rPr>
                <a:t>2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:  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4400" y="3702050"/>
              <a:ext cx="7302500" cy="165735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7226" y="4537680"/>
              <a:ext cx="33354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(|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/</a:t>
              </a:r>
              <a:r>
                <a:rPr lang="en-US" sz="2800" i="1" dirty="0" smtClean="0">
                  <a:latin typeface="Garamond"/>
                  <a:cs typeface="Garamond"/>
                </a:rPr>
                <a:t>n –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m</a:t>
              </a:r>
              <a:r>
                <a:rPr lang="en-US" sz="2800" dirty="0" smtClean="0">
                  <a:latin typeface="Garamond"/>
                  <a:cs typeface="Garamond"/>
                </a:rPr>
                <a:t>| ≥ 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e</a:t>
              </a:r>
              <a:r>
                <a:rPr lang="en-US" sz="2800" dirty="0" smtClean="0">
                  <a:latin typeface="Garamond"/>
                  <a:cs typeface="Garamond"/>
                </a:rPr>
                <a:t>) ≤ </a:t>
              </a:r>
              <a:r>
                <a:rPr lang="en-US" sz="2800" i="1" dirty="0">
                  <a:latin typeface="Symbol" charset="2"/>
                  <a:cs typeface="Symbol" charset="2"/>
                </a:rPr>
                <a:t>d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57200" y="130049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,…, </a:t>
            </a:r>
            <a:r>
              <a:rPr lang="en-US" sz="2800" i="1" dirty="0" err="1" smtClean="0"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  <a:r>
              <a:rPr lang="en-US" sz="2800" dirty="0" smtClean="0">
                <a:latin typeface="Franklin Gothic Medium"/>
                <a:cs typeface="Franklin Gothic Medium"/>
              </a:rPr>
              <a:t> with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same </a:t>
            </a:r>
            <a:r>
              <a:rPr lang="en-US" sz="2800" dirty="0" err="1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p.m.f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. (</a:t>
            </a:r>
            <a:r>
              <a:rPr lang="en-US" sz="2800" dirty="0" err="1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.)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2214890"/>
            <a:ext cx="379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m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Franklin Gothic Medium"/>
                <a:cs typeface="Franklin Gothic Medium"/>
              </a:rPr>
              <a:t>,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 </a:t>
            </a:r>
            <a:r>
              <a:rPr lang="en-US" sz="2800" dirty="0">
                <a:latin typeface="Garamond"/>
                <a:cs typeface="Garamond"/>
              </a:rPr>
              <a:t>= √</a:t>
            </a:r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Franklin Gothic Medium"/>
                <a:cs typeface="Franklin Gothic Medium"/>
              </a:rPr>
              <a:t>,</a:t>
            </a:r>
            <a:r>
              <a:rPr lang="en-US" sz="2800" dirty="0" smtClean="0">
                <a:latin typeface="Garamond"/>
                <a:cs typeface="Garamond"/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22750" y="223903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11423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5974" y="2386340"/>
            <a:ext cx="8260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Say we want confidence error </a:t>
            </a:r>
            <a:r>
              <a:rPr lang="en-US" sz="2800" i="1" dirty="0" smtClean="0">
                <a:latin typeface="Symbol" charset="2"/>
                <a:cs typeface="Symbol" charset="2"/>
              </a:rPr>
              <a:t>d</a:t>
            </a:r>
            <a:r>
              <a:rPr lang="en-US" sz="2800" i="1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Garamond"/>
                <a:cs typeface="Garamond"/>
              </a:rPr>
              <a:t>10%</a:t>
            </a:r>
            <a:r>
              <a:rPr lang="en-US" sz="2800" dirty="0" smtClean="0">
                <a:latin typeface="Franklin Gothic Medium"/>
                <a:cs typeface="Franklin Gothic Medium"/>
              </a:rPr>
              <a:t> and sampling error </a:t>
            </a:r>
            <a:r>
              <a:rPr lang="en-US" sz="2800" i="1" dirty="0" smtClean="0">
                <a:latin typeface="Symbol" charset="2"/>
                <a:cs typeface="Symbol" charset="2"/>
              </a:rPr>
              <a:t>e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i="1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5%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dirty="0" smtClean="0">
                <a:latin typeface="Franklin Gothic Medium"/>
                <a:cs typeface="Franklin Gothic Medium"/>
              </a:rPr>
              <a:t>How many people should we poll?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5974" y="1408474"/>
            <a:ext cx="4679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</a:t>
            </a:r>
            <a:r>
              <a:rPr lang="en-US" sz="2800" i="1" dirty="0" smtClean="0">
                <a:latin typeface="Symbol" charset="2"/>
                <a:cs typeface="Symbol" charset="2"/>
              </a:rPr>
              <a:t>e</a:t>
            </a:r>
            <a:r>
              <a:rPr lang="en-US" sz="2800" dirty="0" smtClean="0">
                <a:latin typeface="Franklin Gothic Medium"/>
                <a:cs typeface="Franklin Gothic Medium"/>
              </a:rPr>
              <a:t>, </a:t>
            </a:r>
            <a:r>
              <a:rPr lang="en-US" sz="2800" i="1" dirty="0" smtClean="0"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latin typeface="Garamond"/>
                <a:cs typeface="Garamond"/>
              </a:rPr>
              <a:t> &gt; 0 </a:t>
            </a:r>
            <a:r>
              <a:rPr lang="en-US" sz="2800" dirty="0" smtClean="0">
                <a:latin typeface="Franklin Gothic Medium"/>
                <a:cs typeface="Franklin Gothic Medium"/>
              </a:rPr>
              <a:t>and </a:t>
            </a:r>
            <a:r>
              <a:rPr lang="en-US" sz="2800" i="1" dirty="0" smtClean="0">
                <a:latin typeface="Garamond"/>
                <a:cs typeface="Garamond"/>
              </a:rPr>
              <a:t>n ≥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30000" dirty="0">
                <a:latin typeface="Garamond"/>
                <a:cs typeface="Garamond"/>
              </a:rPr>
              <a:t>2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/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e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:  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8335" y="1408474"/>
            <a:ext cx="3335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(|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 –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| ≥ </a:t>
            </a:r>
            <a:r>
              <a:rPr lang="en-US" sz="2800" i="1" dirty="0" smtClean="0">
                <a:latin typeface="Symbol" charset="2"/>
                <a:cs typeface="Symbol" charset="2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≤ </a:t>
            </a:r>
            <a:r>
              <a:rPr lang="en-US" sz="2800" i="1" dirty="0">
                <a:latin typeface="Symbol" charset="2"/>
                <a:cs typeface="Symbol" charset="2"/>
              </a:rPr>
              <a:t>d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4429264"/>
            <a:ext cx="3284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 ≥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30000" dirty="0">
                <a:latin typeface="Garamond"/>
                <a:cs typeface="Garamond"/>
              </a:rPr>
              <a:t>2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/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e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≥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4000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30000" dirty="0"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25974" y="367917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</a:t>
            </a:r>
            <a:r>
              <a:rPr lang="en-US" sz="2800" dirty="0" smtClean="0">
                <a:latin typeface="Garamond"/>
                <a:cs typeface="Garamond"/>
              </a:rPr>
              <a:t>Bernoulli(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samples,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m </a:t>
            </a:r>
            <a:r>
              <a:rPr lang="en-US" sz="2800" dirty="0" smtClean="0">
                <a:latin typeface="Garamond"/>
                <a:cs typeface="Garamond"/>
              </a:rPr>
              <a:t>(1 </a:t>
            </a:r>
            <a:r>
              <a:rPr lang="en-US" sz="2800" i="1" dirty="0">
                <a:latin typeface="Garamond"/>
                <a:cs typeface="Garamond"/>
              </a:rPr>
              <a:t>–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latin typeface="Garamond"/>
                <a:cs typeface="Garamond"/>
              </a:rPr>
              <a:t>) ≤ 1</a:t>
            </a:r>
            <a:r>
              <a:rPr lang="en-US" sz="2800" dirty="0" smtClean="0">
                <a:latin typeface="Garamond"/>
                <a:cs typeface="Garamond"/>
              </a:rPr>
              <a:t>/4 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endParaRPr lang="en-US" sz="28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524127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This suggests we should poll about </a:t>
            </a:r>
            <a:r>
              <a:rPr lang="en-US" sz="2800" dirty="0" smtClean="0">
                <a:latin typeface="Franklin Gothic Medium"/>
                <a:cs typeface="Franklin Gothic Medium"/>
              </a:rPr>
              <a:t>1000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people.</a:t>
            </a:r>
            <a:endParaRPr lang="en-US" sz="28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8779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787400"/>
            <a:ext cx="8375650" cy="196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787400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Many times we do not need to calculate probabilities </a:t>
            </a:r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exactly</a:t>
            </a:r>
            <a:endParaRPr lang="en-US" sz="3200" dirty="0" smtClean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85132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Sometimes it is enough to know that a probability is very small (or very large)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2650" y="3755132"/>
            <a:ext cx="677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E.g.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dirty="0" smtClean="0">
                <a:latin typeface="Franklin Gothic Medium"/>
                <a:cs typeface="Franklin Gothic Medium"/>
              </a:rPr>
              <a:t>earthquake tomorrow</a:t>
            </a:r>
            <a:r>
              <a:rPr lang="en-US" sz="2800" dirty="0" smtClean="0">
                <a:latin typeface="Garamond"/>
                <a:cs typeface="Garamond"/>
              </a:rPr>
              <a:t>) =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985038"/>
            <a:ext cx="83756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This is often a lot easier</a:t>
            </a:r>
          </a:p>
        </p:txBody>
      </p:sp>
    </p:spTree>
    <p:extLst>
      <p:ext uri="{BB962C8B-B14F-4D97-AF65-F5344CB8AC3E}">
        <p14:creationId xmlns:p14="http://schemas.microsoft.com/office/powerpoint/2010/main" val="371733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mpl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50" y="965200"/>
            <a:ext cx="7480300" cy="5651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polling experiment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16100" y="3562350"/>
            <a:ext cx="5791200" cy="457200"/>
            <a:chOff x="1816100" y="3562350"/>
            <a:chExt cx="5791200" cy="457200"/>
          </a:xfrm>
        </p:grpSpPr>
        <p:sp>
          <p:nvSpPr>
            <p:cNvPr id="11" name="Rectangle 10"/>
            <p:cNvSpPr/>
            <p:nvPr/>
          </p:nvSpPr>
          <p:spPr>
            <a:xfrm>
              <a:off x="1816100" y="3562350"/>
              <a:ext cx="5791200" cy="457200"/>
            </a:xfrm>
            <a:prstGeom prst="rect">
              <a:avLst/>
            </a:prstGeom>
            <a:solidFill>
              <a:schemeClr val="accent1">
                <a:alpha val="49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816100" y="3790950"/>
              <a:ext cx="5791200" cy="0"/>
            </a:xfrm>
            <a:prstGeom prst="line">
              <a:avLst/>
            </a:prstGeom>
            <a:ln w="127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854950" y="5867400"/>
            <a:ext cx="38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n</a:t>
            </a:r>
          </a:p>
        </p:txBody>
      </p:sp>
      <p:grpSp>
        <p:nvGrpSpPr>
          <p:cNvPr id="18" name="Group 17"/>
          <p:cNvGrpSpPr/>
          <p:nvPr/>
        </p:nvGrpSpPr>
        <p:grpSpPr>
          <a:xfrm rot="16200000">
            <a:off x="142429" y="3374707"/>
            <a:ext cx="1914971" cy="832485"/>
            <a:chOff x="1876433" y="1583322"/>
            <a:chExt cx="1914971" cy="832485"/>
          </a:xfrm>
        </p:grpSpPr>
        <p:sp>
          <p:nvSpPr>
            <p:cNvPr id="13" name="Rectangle 12"/>
            <p:cNvSpPr/>
            <p:nvPr/>
          </p:nvSpPr>
          <p:spPr>
            <a:xfrm>
              <a:off x="1876433" y="1583322"/>
              <a:ext cx="19149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4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 + … + </a:t>
              </a:r>
              <a:r>
                <a:rPr lang="en-US" sz="2400" i="1" dirty="0" err="1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400" i="1" baseline="-25000" dirty="0" err="1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23201" y="1954142"/>
              <a:ext cx="3896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981858" y="2044987"/>
              <a:ext cx="1720192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1743898" y="1630918"/>
            <a:ext cx="5781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…,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independent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Bernoulli(1/2)</a:t>
            </a:r>
            <a:endParaRPr lang="en-US" sz="2800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1901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precise estimate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60924"/>
            <a:ext cx="516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assume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is large.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73724"/>
            <a:ext cx="516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Weak law of large numbers: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8191" y="3483714"/>
            <a:ext cx="3008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≈ </a:t>
            </a:r>
            <a:r>
              <a:rPr lang="en-US" sz="2800" i="1" dirty="0" err="1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5650" y="3482488"/>
            <a:ext cx="328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with high probability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29414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,…, </a:t>
            </a:r>
            <a:r>
              <a:rPr lang="en-US" sz="2800" i="1" dirty="0" err="1" smtClean="0"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  <a:r>
              <a:rPr lang="en-US" sz="2800" dirty="0" smtClean="0">
                <a:latin typeface="Franklin Gothic Medium"/>
                <a:cs typeface="Franklin Gothic Medium"/>
              </a:rPr>
              <a:t> with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same </a:t>
            </a:r>
            <a:r>
              <a:rPr lang="en-US" sz="2800" dirty="0" err="1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p.m.f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. (</a:t>
            </a:r>
            <a:r>
              <a:rPr lang="en-US" sz="2800" dirty="0" err="1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.)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33848" y="4224250"/>
            <a:ext cx="4523540" cy="523220"/>
            <a:chOff x="2198948" y="3120080"/>
            <a:chExt cx="4523540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2198948" y="3120080"/>
              <a:ext cx="45235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 |</a:t>
              </a:r>
              <a:r>
                <a:rPr lang="en-US" sz="2800" i="1" dirty="0" smtClean="0">
                  <a:latin typeface="Garamond"/>
                  <a:cs typeface="Garamond"/>
                </a:rPr>
                <a:t>X – </a:t>
              </a:r>
              <a:r>
                <a:rPr lang="en-US" sz="2800" i="1" dirty="0" err="1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m</a:t>
              </a:r>
              <a:r>
                <a:rPr lang="en-US" sz="2800" i="1" dirty="0" err="1" smtClean="0"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latin typeface="Garamond"/>
                  <a:cs typeface="Garamond"/>
                </a:rPr>
                <a:t>| ≥ </a:t>
              </a:r>
              <a:r>
                <a:rPr lang="en-US" sz="2800" i="1" dirty="0" err="1" smtClean="0">
                  <a:latin typeface="Garamond"/>
                  <a:cs typeface="Garamond"/>
                </a:rPr>
                <a:t>t</a:t>
              </a:r>
              <a:r>
                <a:rPr lang="en-US" sz="2800" i="1" dirty="0" err="1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s</a:t>
              </a:r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√</a:t>
              </a:r>
              <a:r>
                <a:rPr lang="en-US" sz="2800" i="1" dirty="0" smtClean="0">
                  <a:latin typeface="Garamond"/>
                  <a:cs typeface="Garamond"/>
                </a:rPr>
                <a:t>n </a:t>
              </a:r>
              <a:r>
                <a:rPr lang="en-US" sz="2800" dirty="0" smtClean="0">
                  <a:latin typeface="Garamond"/>
                  <a:cs typeface="Garamond"/>
                </a:rPr>
                <a:t>) ≤ 1 / </a:t>
              </a:r>
              <a:r>
                <a:rPr lang="en-US" sz="2800" i="1" dirty="0" smtClean="0">
                  <a:latin typeface="Garamond"/>
                  <a:cs typeface="Garamond"/>
                </a:rPr>
                <a:t>t</a:t>
              </a:r>
              <a:r>
                <a:rPr lang="en-US" sz="2800" baseline="30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4997450" y="3210650"/>
              <a:ext cx="171698" cy="245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89198" y="5133488"/>
            <a:ext cx="8297602" cy="523220"/>
            <a:chOff x="389198" y="5133488"/>
            <a:chExt cx="8297602" cy="523220"/>
          </a:xfrm>
        </p:grpSpPr>
        <p:sp>
          <p:nvSpPr>
            <p:cNvPr id="12" name="TextBox 11"/>
            <p:cNvSpPr txBox="1"/>
            <p:nvPr/>
          </p:nvSpPr>
          <p:spPr>
            <a:xfrm>
              <a:off x="389198" y="5133488"/>
              <a:ext cx="82976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Franklin Gothic Medium"/>
                  <a:cs typeface="Franklin Gothic Medium"/>
                </a:rPr>
                <a:t>this suggests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+ … + </a:t>
              </a:r>
              <a:r>
                <a:rPr lang="en-US" sz="2800" i="1" dirty="0" err="1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i="1" baseline="-25000" dirty="0" err="1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i="1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≈ </a:t>
              </a:r>
              <a:r>
                <a:rPr lang="en-US" sz="2800" i="1" dirty="0" err="1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m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 + 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T</a:t>
              </a:r>
              <a:r>
                <a:rPr lang="en-US" sz="2800" i="1" dirty="0" err="1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s</a:t>
              </a:r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 </a:t>
              </a:r>
              <a:r>
                <a:rPr lang="en-US" sz="2800" dirty="0">
                  <a:latin typeface="Garamond"/>
                  <a:cs typeface="Garamond"/>
                </a:rPr>
                <a:t>√</a:t>
              </a:r>
              <a:r>
                <a:rPr lang="en-US" sz="2800" i="1" dirty="0"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343650" y="5218970"/>
              <a:ext cx="226438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370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experiments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7509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0" y="1266220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independent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Bernoulli(1/2) 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2431404"/>
            <a:ext cx="4766395" cy="3601096"/>
            <a:chOff x="-1" y="2431404"/>
            <a:chExt cx="4766395" cy="3601096"/>
          </a:xfrm>
        </p:grpSpPr>
        <p:pic>
          <p:nvPicPr>
            <p:cNvPr id="6" name="Picture 5" descr="binomial6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2431404"/>
              <a:ext cx="4766395" cy="360109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206750" y="2932440"/>
              <a:ext cx="920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= 6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95724" y="2451100"/>
            <a:ext cx="4740325" cy="3581400"/>
            <a:chOff x="4295724" y="2451100"/>
            <a:chExt cx="4740325" cy="3581400"/>
          </a:xfrm>
        </p:grpSpPr>
        <p:pic>
          <p:nvPicPr>
            <p:cNvPr id="8" name="Picture 7" descr="binomial40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724" y="2451100"/>
              <a:ext cx="4740325" cy="358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416800" y="2932440"/>
              <a:ext cx="1047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= 40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95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experiments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7509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0" y="1266220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independent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Poisson(1) 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2451100"/>
            <a:ext cx="4419600" cy="3581400"/>
            <a:chOff x="1" y="2451100"/>
            <a:chExt cx="4419600" cy="3581400"/>
          </a:xfrm>
        </p:grpSpPr>
        <p:pic>
          <p:nvPicPr>
            <p:cNvPr id="3" name="Picture 2" descr="poisson3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66"/>
            <a:stretch/>
          </p:blipFill>
          <p:spPr>
            <a:xfrm>
              <a:off x="1" y="2451100"/>
              <a:ext cx="4419600" cy="35814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206750" y="2932440"/>
              <a:ext cx="920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= 3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1" y="2463133"/>
            <a:ext cx="4724399" cy="3569367"/>
            <a:chOff x="4419601" y="2463133"/>
            <a:chExt cx="4724399" cy="3569367"/>
          </a:xfrm>
        </p:grpSpPr>
        <p:pic>
          <p:nvPicPr>
            <p:cNvPr id="7" name="Picture 6" descr="poisson20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601" y="2463133"/>
              <a:ext cx="4724399" cy="356936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499350" y="2932440"/>
              <a:ext cx="1047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= 20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7419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experiments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7509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0" y="1266220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independent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Uniform(0, 1) 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2450432"/>
            <a:ext cx="4741207" cy="3582067"/>
            <a:chOff x="0" y="2450432"/>
            <a:chExt cx="4741207" cy="3582067"/>
          </a:xfrm>
        </p:grpSpPr>
        <p:pic>
          <p:nvPicPr>
            <p:cNvPr id="6" name="Picture 5" descr="uniform2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450432"/>
              <a:ext cx="4741207" cy="358206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206750" y="2932440"/>
              <a:ext cx="920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= 2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56100" y="2415155"/>
            <a:ext cx="4787900" cy="3617344"/>
            <a:chOff x="4356100" y="2415155"/>
            <a:chExt cx="4787900" cy="3617344"/>
          </a:xfrm>
        </p:grpSpPr>
        <p:pic>
          <p:nvPicPr>
            <p:cNvPr id="8" name="Picture 7" descr="uniform10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6100" y="2415155"/>
              <a:ext cx="4787900" cy="361734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499350" y="2932440"/>
              <a:ext cx="1047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= 10</a:t>
              </a:r>
              <a:endParaRPr lang="en-US" sz="2400" i="1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042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norm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33449"/>
            <a:ext cx="7480300" cy="5651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normal random variable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933769" y="1630346"/>
            <a:ext cx="2588242" cy="523220"/>
            <a:chOff x="1078191" y="3483714"/>
            <a:chExt cx="2588242" cy="523220"/>
          </a:xfrm>
        </p:grpSpPr>
        <p:sp>
          <p:nvSpPr>
            <p:cNvPr id="5" name="Rectangle 4"/>
            <p:cNvSpPr/>
            <p:nvPr/>
          </p:nvSpPr>
          <p:spPr>
            <a:xfrm>
              <a:off x="1078191" y="3483714"/>
              <a:ext cx="25882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t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(2</a:t>
              </a:r>
              <a:r>
                <a:rPr lang="en-US" sz="2800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r>
                <a:rPr lang="en-US" sz="28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-½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e</a:t>
              </a:r>
              <a:r>
                <a:rPr lang="en-US" sz="28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-</a:t>
              </a:r>
              <a:r>
                <a:rPr lang="en-US" sz="28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t</a:t>
              </a:r>
              <a:r>
                <a:rPr lang="en-US" sz="28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/2</a:t>
              </a:r>
              <a:endParaRPr lang="en-US" sz="2800" i="1" baseline="30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105914" y="3558714"/>
              <a:ext cx="2905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endParaRPr lang="en-US" i="1" baseline="30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638142" y="5727184"/>
            <a:ext cx="319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81250" y="5407451"/>
            <a:ext cx="466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400" dirty="0" smtClean="0">
                <a:latin typeface="Franklin Gothic Medium"/>
                <a:cs typeface="Franklin Gothic Medium"/>
              </a:rPr>
              <a:t>. of a normal random variable</a:t>
            </a:r>
          </a:p>
        </p:txBody>
      </p:sp>
    </p:spTree>
    <p:extLst>
      <p:ext uri="{BB962C8B-B14F-4D97-AF65-F5344CB8AC3E}">
        <p14:creationId xmlns:p14="http://schemas.microsoft.com/office/powerpoint/2010/main" val="402671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central limit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414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,…, </a:t>
            </a:r>
            <a:r>
              <a:rPr lang="en-US" sz="2800" i="1" dirty="0" err="1" smtClean="0"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 with same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p.m.f</a:t>
            </a:r>
            <a:r>
              <a:rPr lang="en-US" sz="2800" dirty="0" smtClean="0">
                <a:latin typeface="Franklin Gothic Medium"/>
                <a:cs typeface="Franklin Gothic Medium"/>
              </a:rPr>
              <a:t>. (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2159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where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 is a normal random variable.</a:t>
            </a:r>
            <a:endParaRPr lang="en-US" sz="2800" dirty="0" smtClean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30740"/>
            <a:ext cx="7677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m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Franklin Gothic Medium"/>
                <a:cs typeface="Franklin Gothic Medium"/>
              </a:rPr>
              <a:t>,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 </a:t>
            </a:r>
            <a:r>
              <a:rPr lang="en-US" sz="2800" dirty="0">
                <a:latin typeface="Garamond"/>
                <a:cs typeface="Garamond"/>
              </a:rPr>
              <a:t>= √</a:t>
            </a:r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Franklin Gothic Medium"/>
                <a:cs typeface="Franklin Gothic Medium"/>
              </a:rPr>
              <a:t>, 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0450" y="3183954"/>
            <a:ext cx="5899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every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 (positive or negative): </a:t>
            </a:r>
            <a:endParaRPr lang="en-US" sz="2800" dirty="0" smtClean="0">
              <a:latin typeface="Garamond"/>
              <a:cs typeface="Garamond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08508" y="3896288"/>
            <a:ext cx="5044372" cy="690538"/>
            <a:chOff x="1906908" y="4378250"/>
            <a:chExt cx="5044372" cy="690538"/>
          </a:xfrm>
        </p:grpSpPr>
        <p:grpSp>
          <p:nvGrpSpPr>
            <p:cNvPr id="8" name="Group 7"/>
            <p:cNvGrpSpPr/>
            <p:nvPr/>
          </p:nvGrpSpPr>
          <p:grpSpPr>
            <a:xfrm>
              <a:off x="1959810" y="4378250"/>
              <a:ext cx="4991470" cy="523220"/>
              <a:chOff x="2198948" y="3120080"/>
              <a:chExt cx="4991470" cy="52322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198948" y="3120080"/>
                <a:ext cx="49914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sz="2800" dirty="0" err="1" smtClean="0">
                    <a:latin typeface="Garamond"/>
                    <a:cs typeface="Garamond"/>
                  </a:rPr>
                  <a:t>lim</a:t>
                </a:r>
                <a:r>
                  <a:rPr lang="en-US" sz="2800" i="1" dirty="0" smtClean="0">
                    <a:latin typeface="Garamond"/>
                    <a:cs typeface="Garamond"/>
                  </a:rPr>
                  <a:t> P</a:t>
                </a:r>
                <a:r>
                  <a:rPr lang="en-US" sz="2800" dirty="0" smtClean="0">
                    <a:latin typeface="Garamond"/>
                    <a:cs typeface="Garamond"/>
                  </a:rPr>
                  <a:t>(</a:t>
                </a:r>
                <a:r>
                  <a:rPr lang="en-US" sz="2800" i="1" dirty="0" smtClean="0">
                    <a:latin typeface="Garamond"/>
                    <a:cs typeface="Garamond"/>
                  </a:rPr>
                  <a:t>X </a:t>
                </a:r>
                <a:r>
                  <a:rPr lang="en-US" sz="2800" dirty="0" smtClean="0">
                    <a:latin typeface="Garamond"/>
                    <a:cs typeface="Garamond"/>
                  </a:rPr>
                  <a:t>≥ </a:t>
                </a:r>
                <a:r>
                  <a:rPr lang="en-US" sz="2800" i="1" dirty="0" err="1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m</a:t>
                </a:r>
                <a:r>
                  <a:rPr lang="en-US" sz="2800" i="1" dirty="0" err="1" smtClean="0">
                    <a:latin typeface="Garamond"/>
                    <a:cs typeface="Garamond"/>
                  </a:rPr>
                  <a:t>n</a:t>
                </a:r>
                <a:r>
                  <a:rPr lang="en-US" sz="2800" i="1" dirty="0" smtClean="0">
                    <a:latin typeface="Garamond"/>
                    <a:cs typeface="Garamond"/>
                  </a:rPr>
                  <a:t> </a:t>
                </a:r>
                <a:r>
                  <a:rPr lang="en-US" sz="2800" dirty="0" smtClean="0">
                    <a:latin typeface="Garamond"/>
                    <a:cs typeface="Garamond"/>
                  </a:rPr>
                  <a:t>+ </a:t>
                </a:r>
                <a:r>
                  <a:rPr lang="en-US" sz="2800" i="1" dirty="0" err="1" smtClean="0">
                    <a:latin typeface="Garamond"/>
                    <a:cs typeface="Garamond"/>
                  </a:rPr>
                  <a:t>t</a:t>
                </a:r>
                <a:r>
                  <a:rPr lang="en-US" sz="2800" i="1" dirty="0" err="1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s</a:t>
                </a:r>
                <a:r>
                  <a:rPr lang="en-US" sz="2800" i="1" dirty="0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 </a:t>
                </a:r>
                <a:r>
                  <a:rPr lang="en-US" sz="2800" dirty="0" smtClean="0">
                    <a:latin typeface="Garamond"/>
                    <a:cs typeface="Garamond"/>
                  </a:rPr>
                  <a:t>√</a:t>
                </a:r>
                <a:r>
                  <a:rPr lang="en-US" sz="2800" i="1" dirty="0" smtClean="0">
                    <a:latin typeface="Garamond"/>
                    <a:cs typeface="Garamond"/>
                  </a:rPr>
                  <a:t>n </a:t>
                </a:r>
                <a:r>
                  <a:rPr lang="en-US" sz="2800" dirty="0" smtClean="0">
                    <a:latin typeface="Garamond"/>
                    <a:cs typeface="Garamond"/>
                  </a:rPr>
                  <a:t>) = </a:t>
                </a:r>
                <a:r>
                  <a:rPr lang="en-US" sz="2800" i="1" dirty="0" smtClean="0">
                    <a:latin typeface="Garamond"/>
                    <a:cs typeface="Garamond"/>
                  </a:rPr>
                  <a:t>P</a:t>
                </a:r>
                <a:r>
                  <a:rPr lang="en-US" sz="2800" dirty="0" smtClean="0">
                    <a:latin typeface="Garamond"/>
                    <a:cs typeface="Garamond"/>
                  </a:rPr>
                  <a:t>(</a:t>
                </a:r>
                <a:r>
                  <a:rPr lang="en-US" sz="2800" i="1" dirty="0" smtClean="0">
                    <a:latin typeface="Garamond"/>
                    <a:cs typeface="Garamond"/>
                  </a:rPr>
                  <a:t>T</a:t>
                </a:r>
                <a:r>
                  <a:rPr lang="en-US" sz="2800" dirty="0" smtClean="0">
                    <a:latin typeface="Garamond"/>
                    <a:cs typeface="Garamond"/>
                  </a:rPr>
                  <a:t> </a:t>
                </a:r>
                <a:r>
                  <a:rPr lang="en-US" sz="2800" dirty="0">
                    <a:latin typeface="Garamond"/>
                    <a:cs typeface="Garamond"/>
                  </a:rPr>
                  <a:t>≥ </a:t>
                </a:r>
                <a:r>
                  <a:rPr lang="en-US" sz="2800" i="1" dirty="0" smtClean="0">
                    <a:latin typeface="Garamond"/>
                    <a:cs typeface="Garamond"/>
                  </a:rPr>
                  <a:t>t</a:t>
                </a:r>
                <a:r>
                  <a:rPr lang="en-US" sz="2800" dirty="0" smtClean="0">
                    <a:latin typeface="Garamond"/>
                    <a:cs typeface="Garamond"/>
                  </a:rPr>
                  <a:t>)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V="1">
                <a:off x="5130800" y="3204300"/>
                <a:ext cx="171698" cy="245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1906908" y="4730234"/>
              <a:ext cx="73636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latin typeface="Garamond"/>
                  <a:cs typeface="Garamond"/>
                </a:rPr>
                <a:t>n → </a:t>
              </a:r>
              <a:r>
                <a:rPr lang="en-US" sz="1600" dirty="0" smtClean="0">
                  <a:latin typeface="Garamond"/>
                  <a:cs typeface="Garamond"/>
                </a:rPr>
                <a:t>∞</a:t>
              </a:r>
              <a:endParaRPr lang="en-US" sz="16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914400" y="3068395"/>
            <a:ext cx="7302500" cy="1742385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5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again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776890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29895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50" y="4304040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independent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Bernoulli(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528080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fraction that will vote </a:t>
            </a:r>
            <a:r>
              <a:rPr lang="en-US" sz="28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blue</a:t>
            </a:r>
            <a:endParaRPr lang="en-US" sz="2800" dirty="0">
              <a:solidFill>
                <a:srgbClr val="3333CC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117584"/>
            <a:ext cx="6354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] =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,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s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√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] = √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(1 -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 smtClean="0">
                <a:latin typeface="Garamond"/>
                <a:cs typeface="Garamond"/>
              </a:rPr>
              <a:t>≤ ½.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5974" y="1262390"/>
            <a:ext cx="8260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Say we want confidence error </a:t>
            </a:r>
            <a:r>
              <a:rPr lang="en-US" sz="2800" i="1" dirty="0" smtClean="0">
                <a:latin typeface="Symbol" charset="2"/>
                <a:cs typeface="Symbol" charset="2"/>
              </a:rPr>
              <a:t>d</a:t>
            </a:r>
            <a:r>
              <a:rPr lang="en-US" sz="2800" i="1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Garamond"/>
                <a:cs typeface="Garamond"/>
              </a:rPr>
              <a:t>10%</a:t>
            </a:r>
            <a:r>
              <a:rPr lang="en-US" sz="2800" dirty="0" smtClean="0">
                <a:latin typeface="Franklin Gothic Medium"/>
                <a:cs typeface="Franklin Gothic Medium"/>
              </a:rPr>
              <a:t> and sampling error </a:t>
            </a:r>
            <a:r>
              <a:rPr lang="en-US" sz="2800" i="1" dirty="0" smtClean="0">
                <a:latin typeface="Symbol" charset="2"/>
                <a:cs typeface="Symbol" charset="2"/>
              </a:rPr>
              <a:t>e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i="1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5%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dirty="0" smtClean="0">
                <a:latin typeface="Franklin Gothic Medium"/>
                <a:cs typeface="Franklin Gothic Medium"/>
              </a:rPr>
              <a:t>How many people should we poll?</a:t>
            </a:r>
          </a:p>
        </p:txBody>
      </p:sp>
    </p:spTree>
    <p:extLst>
      <p:ext uri="{BB962C8B-B14F-4D97-AF65-F5344CB8AC3E}">
        <p14:creationId xmlns:p14="http://schemas.microsoft.com/office/powerpoint/2010/main" val="14995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again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458569"/>
            <a:ext cx="5044372" cy="690538"/>
            <a:chOff x="1906908" y="4378250"/>
            <a:chExt cx="5044372" cy="690538"/>
          </a:xfrm>
        </p:grpSpPr>
        <p:grpSp>
          <p:nvGrpSpPr>
            <p:cNvPr id="7" name="Group 6"/>
            <p:cNvGrpSpPr/>
            <p:nvPr/>
          </p:nvGrpSpPr>
          <p:grpSpPr>
            <a:xfrm>
              <a:off x="1959810" y="4378250"/>
              <a:ext cx="4991470" cy="523220"/>
              <a:chOff x="2198948" y="3120080"/>
              <a:chExt cx="4991470" cy="52322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198948" y="3120080"/>
                <a:ext cx="49914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sz="2800" dirty="0" err="1" smtClean="0">
                    <a:latin typeface="Garamond"/>
                    <a:cs typeface="Garamond"/>
                  </a:rPr>
                  <a:t>lim</a:t>
                </a:r>
                <a:r>
                  <a:rPr lang="en-US" sz="2800" i="1" dirty="0" smtClean="0">
                    <a:latin typeface="Garamond"/>
                    <a:cs typeface="Garamond"/>
                  </a:rPr>
                  <a:t> P</a:t>
                </a:r>
                <a:r>
                  <a:rPr lang="en-US" sz="2800" dirty="0" smtClean="0">
                    <a:latin typeface="Garamond"/>
                    <a:cs typeface="Garamond"/>
                  </a:rPr>
                  <a:t>(</a:t>
                </a:r>
                <a:r>
                  <a:rPr lang="en-US" sz="2800" i="1" dirty="0" smtClean="0">
                    <a:latin typeface="Garamond"/>
                    <a:cs typeface="Garamond"/>
                  </a:rPr>
                  <a:t>X </a:t>
                </a:r>
                <a:r>
                  <a:rPr lang="en-US" sz="2800" dirty="0" smtClean="0">
                    <a:latin typeface="Garamond"/>
                    <a:cs typeface="Garamond"/>
                  </a:rPr>
                  <a:t>≥ </a:t>
                </a:r>
                <a:r>
                  <a:rPr lang="en-US" sz="2800" i="1" dirty="0" err="1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m</a:t>
                </a:r>
                <a:r>
                  <a:rPr lang="en-US" sz="2800" i="1" dirty="0" err="1" smtClean="0">
                    <a:latin typeface="Garamond"/>
                    <a:cs typeface="Garamond"/>
                  </a:rPr>
                  <a:t>n</a:t>
                </a:r>
                <a:r>
                  <a:rPr lang="en-US" sz="2800" i="1" dirty="0" smtClean="0">
                    <a:latin typeface="Garamond"/>
                    <a:cs typeface="Garamond"/>
                  </a:rPr>
                  <a:t> </a:t>
                </a:r>
                <a:r>
                  <a:rPr lang="en-US" sz="2800" dirty="0" smtClean="0">
                    <a:latin typeface="Garamond"/>
                    <a:cs typeface="Garamond"/>
                  </a:rPr>
                  <a:t>+ </a:t>
                </a:r>
                <a:r>
                  <a:rPr lang="en-US" sz="2800" i="1" dirty="0" err="1" smtClean="0">
                    <a:latin typeface="Garamond"/>
                    <a:cs typeface="Garamond"/>
                  </a:rPr>
                  <a:t>t</a:t>
                </a:r>
                <a:r>
                  <a:rPr lang="en-US" sz="2800" i="1" dirty="0" err="1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s</a:t>
                </a:r>
                <a:r>
                  <a:rPr lang="en-US" sz="2800" i="1" dirty="0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 </a:t>
                </a:r>
                <a:r>
                  <a:rPr lang="en-US" sz="2800" dirty="0" smtClean="0">
                    <a:latin typeface="Garamond"/>
                    <a:cs typeface="Garamond"/>
                  </a:rPr>
                  <a:t>√</a:t>
                </a:r>
                <a:r>
                  <a:rPr lang="en-US" sz="2800" i="1" dirty="0" smtClean="0">
                    <a:latin typeface="Garamond"/>
                    <a:cs typeface="Garamond"/>
                  </a:rPr>
                  <a:t>n </a:t>
                </a:r>
                <a:r>
                  <a:rPr lang="en-US" sz="2800" dirty="0" smtClean="0">
                    <a:latin typeface="Garamond"/>
                    <a:cs typeface="Garamond"/>
                  </a:rPr>
                  <a:t>) = </a:t>
                </a:r>
                <a:r>
                  <a:rPr lang="en-US" sz="2800" i="1" dirty="0" smtClean="0">
                    <a:latin typeface="Garamond"/>
                    <a:cs typeface="Garamond"/>
                  </a:rPr>
                  <a:t>P</a:t>
                </a:r>
                <a:r>
                  <a:rPr lang="en-US" sz="2800" dirty="0" smtClean="0">
                    <a:latin typeface="Garamond"/>
                    <a:cs typeface="Garamond"/>
                  </a:rPr>
                  <a:t>(</a:t>
                </a:r>
                <a:r>
                  <a:rPr lang="en-US" sz="2800" i="1" dirty="0" smtClean="0">
                    <a:latin typeface="Garamond"/>
                    <a:cs typeface="Garamond"/>
                  </a:rPr>
                  <a:t>T</a:t>
                </a:r>
                <a:r>
                  <a:rPr lang="en-US" sz="2800" dirty="0" smtClean="0">
                    <a:latin typeface="Garamond"/>
                    <a:cs typeface="Garamond"/>
                  </a:rPr>
                  <a:t> </a:t>
                </a:r>
                <a:r>
                  <a:rPr lang="en-US" sz="2800" dirty="0">
                    <a:latin typeface="Garamond"/>
                    <a:cs typeface="Garamond"/>
                  </a:rPr>
                  <a:t>≥ </a:t>
                </a:r>
                <a:r>
                  <a:rPr lang="en-US" sz="2800" i="1" dirty="0" smtClean="0">
                    <a:latin typeface="Garamond"/>
                    <a:cs typeface="Garamond"/>
                  </a:rPr>
                  <a:t>t</a:t>
                </a:r>
                <a:r>
                  <a:rPr lang="en-US" sz="2800" dirty="0" smtClean="0">
                    <a:latin typeface="Garamond"/>
                    <a:cs typeface="Garamond"/>
                  </a:rPr>
                  <a:t>)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V="1">
                <a:off x="5130800" y="3204300"/>
                <a:ext cx="171698" cy="245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1906908" y="4730234"/>
              <a:ext cx="73636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latin typeface="Garamond"/>
                  <a:cs typeface="Garamond"/>
                </a:rPr>
                <a:t>n → </a:t>
              </a:r>
              <a:r>
                <a:rPr lang="en-US" sz="1600" dirty="0" smtClean="0">
                  <a:latin typeface="Garamond"/>
                  <a:cs typeface="Garamond"/>
                </a:rPr>
                <a:t>∞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20707" y="1958067"/>
            <a:ext cx="891590" cy="628929"/>
            <a:chOff x="4291567" y="1989136"/>
            <a:chExt cx="891590" cy="628929"/>
          </a:xfrm>
        </p:grpSpPr>
        <p:sp>
          <p:nvSpPr>
            <p:cNvPr id="11" name="Rectangle 10"/>
            <p:cNvSpPr/>
            <p:nvPr/>
          </p:nvSpPr>
          <p:spPr>
            <a:xfrm>
              <a:off x="4291567" y="2094845"/>
              <a:ext cx="8915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5%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dirty="0">
                <a:latin typeface="Garamond"/>
                <a:cs typeface="Garamond"/>
              </a:endParaRP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4614863" y="1682748"/>
              <a:ext cx="209550" cy="822325"/>
            </a:xfrm>
            <a:prstGeom prst="leftBrace">
              <a:avLst>
                <a:gd name="adj1" fmla="val 53788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71" y="2740364"/>
            <a:ext cx="5197785" cy="690538"/>
            <a:chOff x="1906908" y="4378250"/>
            <a:chExt cx="5197785" cy="690538"/>
          </a:xfrm>
        </p:grpSpPr>
        <p:grpSp>
          <p:nvGrpSpPr>
            <p:cNvPr id="14" name="Group 13"/>
            <p:cNvGrpSpPr/>
            <p:nvPr/>
          </p:nvGrpSpPr>
          <p:grpSpPr>
            <a:xfrm>
              <a:off x="1959810" y="4378250"/>
              <a:ext cx="5144883" cy="523220"/>
              <a:chOff x="2198948" y="3120080"/>
              <a:chExt cx="5144883" cy="52322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198948" y="3120080"/>
                <a:ext cx="51448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 smtClean="0">
                    <a:latin typeface="Garamond"/>
                    <a:cs typeface="Garamond"/>
                  </a:rPr>
                  <a:t>lim</a:t>
                </a:r>
                <a:r>
                  <a:rPr lang="en-US" sz="2800" i="1" dirty="0" smtClean="0">
                    <a:latin typeface="Garamond"/>
                    <a:cs typeface="Garamond"/>
                  </a:rPr>
                  <a:t> P</a:t>
                </a:r>
                <a:r>
                  <a:rPr lang="en-US" sz="2800" dirty="0" smtClean="0">
                    <a:latin typeface="Garamond"/>
                    <a:cs typeface="Garamond"/>
                  </a:rPr>
                  <a:t>(</a:t>
                </a:r>
                <a:r>
                  <a:rPr lang="en-US" sz="2800" i="1" dirty="0" smtClean="0">
                    <a:latin typeface="Garamond"/>
                    <a:cs typeface="Garamond"/>
                  </a:rPr>
                  <a:t>X </a:t>
                </a:r>
                <a:r>
                  <a:rPr lang="en-US" sz="2800" dirty="0">
                    <a:latin typeface="Garamond"/>
                    <a:cs typeface="Garamond"/>
                  </a:rPr>
                  <a:t>≤ </a:t>
                </a:r>
                <a:r>
                  <a:rPr lang="en-US" sz="2800" i="1" dirty="0" err="1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m</a:t>
                </a:r>
                <a:r>
                  <a:rPr lang="en-US" sz="2800" i="1" dirty="0" err="1" smtClean="0">
                    <a:latin typeface="Garamond"/>
                    <a:cs typeface="Garamond"/>
                  </a:rPr>
                  <a:t>n</a:t>
                </a:r>
                <a:r>
                  <a:rPr lang="en-US" sz="2800" i="1" dirty="0" smtClean="0">
                    <a:latin typeface="Garamond"/>
                    <a:cs typeface="Garamond"/>
                  </a:rPr>
                  <a:t> –</a:t>
                </a:r>
                <a:r>
                  <a:rPr lang="en-US" sz="2800" dirty="0" smtClean="0">
                    <a:latin typeface="Garamond"/>
                    <a:cs typeface="Garamond"/>
                  </a:rPr>
                  <a:t> </a:t>
                </a:r>
                <a:r>
                  <a:rPr lang="en-US" sz="2800" i="1" dirty="0" err="1" smtClean="0">
                    <a:latin typeface="Garamond"/>
                    <a:cs typeface="Garamond"/>
                  </a:rPr>
                  <a:t>t</a:t>
                </a:r>
                <a:r>
                  <a:rPr lang="en-US" sz="2800" i="1" dirty="0" err="1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s</a:t>
                </a:r>
                <a:r>
                  <a:rPr lang="en-US" sz="2800" i="1" dirty="0" smtClean="0">
                    <a:solidFill>
                      <a:prstClr val="black"/>
                    </a:solidFill>
                    <a:latin typeface="Symbol" charset="2"/>
                    <a:cs typeface="Symbol" charset="2"/>
                  </a:rPr>
                  <a:t> </a:t>
                </a:r>
                <a:r>
                  <a:rPr lang="en-US" sz="2800" dirty="0" smtClean="0">
                    <a:latin typeface="Garamond"/>
                    <a:cs typeface="Garamond"/>
                  </a:rPr>
                  <a:t>√</a:t>
                </a:r>
                <a:r>
                  <a:rPr lang="en-US" sz="2800" i="1" dirty="0" smtClean="0">
                    <a:latin typeface="Garamond"/>
                    <a:cs typeface="Garamond"/>
                  </a:rPr>
                  <a:t>n </a:t>
                </a:r>
                <a:r>
                  <a:rPr lang="en-US" sz="2800" dirty="0" smtClean="0">
                    <a:latin typeface="Garamond"/>
                    <a:cs typeface="Garamond"/>
                  </a:rPr>
                  <a:t>) = </a:t>
                </a:r>
                <a:r>
                  <a:rPr lang="en-US" sz="2800" i="1" dirty="0" smtClean="0">
                    <a:latin typeface="Garamond"/>
                    <a:cs typeface="Garamond"/>
                  </a:rPr>
                  <a:t>P</a:t>
                </a:r>
                <a:r>
                  <a:rPr lang="en-US" sz="2800" dirty="0" smtClean="0">
                    <a:latin typeface="Garamond"/>
                    <a:cs typeface="Garamond"/>
                  </a:rPr>
                  <a:t>(</a:t>
                </a:r>
                <a:r>
                  <a:rPr lang="en-US" sz="2800" i="1" dirty="0" smtClean="0">
                    <a:latin typeface="Garamond"/>
                    <a:cs typeface="Garamond"/>
                  </a:rPr>
                  <a:t>T</a:t>
                </a:r>
                <a:r>
                  <a:rPr lang="en-US" sz="2800" dirty="0" smtClean="0">
                    <a:latin typeface="Garamond"/>
                    <a:cs typeface="Garamond"/>
                  </a:rPr>
                  <a:t> ≤ </a:t>
                </a:r>
                <a:r>
                  <a:rPr lang="en-US" sz="2800" i="1" dirty="0" smtClean="0">
                    <a:latin typeface="Garamond"/>
                    <a:cs typeface="Garamond"/>
                  </a:rPr>
                  <a:t>-t</a:t>
                </a:r>
                <a:r>
                  <a:rPr lang="en-US" sz="2800" dirty="0" smtClean="0">
                    <a:latin typeface="Garamond"/>
                    <a:cs typeface="Garamond"/>
                  </a:rPr>
                  <a:t>)</a:t>
                </a: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V="1">
                <a:off x="5080000" y="3204300"/>
                <a:ext cx="171698" cy="245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1906908" y="4730234"/>
              <a:ext cx="73636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latin typeface="Garamond"/>
                  <a:cs typeface="Garamond"/>
                </a:rPr>
                <a:t>n → </a:t>
              </a:r>
              <a:r>
                <a:rPr lang="en-US" sz="1600" dirty="0" smtClean="0">
                  <a:latin typeface="Garamond"/>
                  <a:cs typeface="Garamond"/>
                </a:rPr>
                <a:t>∞</a:t>
              </a:r>
              <a:endParaRPr lang="en-US" sz="16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782678" y="3239862"/>
            <a:ext cx="891590" cy="635279"/>
            <a:chOff x="4253538" y="3270931"/>
            <a:chExt cx="891590" cy="635279"/>
          </a:xfrm>
        </p:grpSpPr>
        <p:sp>
          <p:nvSpPr>
            <p:cNvPr id="18" name="Rectangle 17"/>
            <p:cNvSpPr/>
            <p:nvPr/>
          </p:nvSpPr>
          <p:spPr>
            <a:xfrm>
              <a:off x="4253538" y="3382990"/>
              <a:ext cx="8915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5%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dirty="0">
                <a:latin typeface="Garamond"/>
                <a:cs typeface="Garamond"/>
              </a:endParaRPr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4570484" y="2964543"/>
              <a:ext cx="209550" cy="822325"/>
            </a:xfrm>
            <a:prstGeom prst="leftBrace">
              <a:avLst>
                <a:gd name="adj1" fmla="val 53788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7200" y="4192345"/>
            <a:ext cx="8127348" cy="690538"/>
            <a:chOff x="1906908" y="4378250"/>
            <a:chExt cx="8127348" cy="690538"/>
          </a:xfrm>
        </p:grpSpPr>
        <p:sp>
          <p:nvSpPr>
            <p:cNvPr id="24" name="TextBox 23"/>
            <p:cNvSpPr txBox="1"/>
            <p:nvPr/>
          </p:nvSpPr>
          <p:spPr>
            <a:xfrm>
              <a:off x="1959810" y="4378250"/>
              <a:ext cx="80744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dirty="0" err="1" smtClean="0">
                  <a:latin typeface="Garamond"/>
                  <a:cs typeface="Garamond"/>
                </a:rPr>
                <a:t>lim</a:t>
              </a:r>
              <a:r>
                <a:rPr lang="en-US" sz="2800" i="1" dirty="0" smtClean="0">
                  <a:latin typeface="Garamond"/>
                  <a:cs typeface="Garamond"/>
                </a:rPr>
                <a:t> 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/</a:t>
              </a:r>
              <a:r>
                <a:rPr lang="en-US" sz="2800" i="1" dirty="0" smtClean="0">
                  <a:latin typeface="Garamond"/>
                  <a:cs typeface="Garamond"/>
                </a:rPr>
                <a:t>n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is not within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5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%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of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m</a:t>
              </a:r>
              <a:r>
                <a:rPr lang="en-US" sz="2800" dirty="0" smtClean="0">
                  <a:latin typeface="Garamond"/>
                  <a:cs typeface="Garamond"/>
                </a:rPr>
                <a:t>) = </a:t>
              </a:r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T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dirty="0">
                  <a:latin typeface="Garamond"/>
                  <a:cs typeface="Garamond"/>
                </a:rPr>
                <a:t>≥ </a:t>
              </a:r>
              <a:r>
                <a:rPr lang="en-US" sz="2800" i="1" dirty="0">
                  <a:latin typeface="Garamond"/>
                  <a:cs typeface="Garamond"/>
                </a:rPr>
                <a:t>t</a:t>
              </a:r>
              <a:r>
                <a:rPr lang="en-US" sz="2800" dirty="0" smtClean="0">
                  <a:latin typeface="Garamond"/>
                  <a:cs typeface="Garamond"/>
                </a:rPr>
                <a:t>) + </a:t>
              </a:r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T</a:t>
              </a:r>
              <a:r>
                <a:rPr lang="en-US" sz="2800" dirty="0" smtClean="0">
                  <a:latin typeface="Garamond"/>
                  <a:cs typeface="Garamond"/>
                </a:rPr>
                <a:t> ≤ </a:t>
              </a:r>
              <a:r>
                <a:rPr lang="en-US" sz="2800" i="1" dirty="0" smtClean="0">
                  <a:latin typeface="Garamond"/>
                  <a:cs typeface="Garamond"/>
                </a:rPr>
                <a:t>-t</a:t>
              </a:r>
              <a:r>
                <a:rPr lang="en-US" sz="28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06908" y="4730234"/>
              <a:ext cx="73636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latin typeface="Garamond"/>
                  <a:cs typeface="Garamond"/>
                </a:rPr>
                <a:t>n → </a:t>
              </a:r>
              <a:r>
                <a:rPr lang="en-US" sz="1600" dirty="0" smtClean="0">
                  <a:latin typeface="Garamond"/>
                  <a:cs typeface="Garamond"/>
                </a:rPr>
                <a:t>∞</a:t>
              </a:r>
              <a:endParaRPr lang="en-US" sz="1600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274835" y="4831834"/>
            <a:ext cx="198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2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≤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-t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88100" y="1456951"/>
            <a:ext cx="214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latin typeface="Garamond"/>
                <a:cs typeface="Garamond"/>
              </a:rPr>
              <a:t>t</a:t>
            </a:r>
            <a:r>
              <a:rPr lang="en-US" sz="2800" i="1" dirty="0" err="1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 </a:t>
            </a:r>
            <a:r>
              <a:rPr lang="en-US" sz="2800" dirty="0">
                <a:latin typeface="Garamond"/>
                <a:cs typeface="Garamond"/>
              </a:rPr>
              <a:t>√</a:t>
            </a:r>
            <a:r>
              <a:rPr lang="en-US" sz="2800" i="1" dirty="0" smtClean="0">
                <a:latin typeface="Garamond"/>
                <a:cs typeface="Garamond"/>
              </a:rPr>
              <a:t>n =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5%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88100" y="2063776"/>
            <a:ext cx="1991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=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5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%</a:t>
            </a:r>
            <a:r>
              <a:rPr lang="en-US" sz="2800" dirty="0">
                <a:latin typeface="Garamond"/>
                <a:cs typeface="Garamond"/>
              </a:rPr>
              <a:t>√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7975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ormalcdf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1" t="8090" r="8914" b="5731"/>
          <a:stretch/>
        </p:blipFill>
        <p:spPr>
          <a:xfrm>
            <a:off x="1347832" y="1466850"/>
            <a:ext cx="6202318" cy="4870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c.d.f</a:t>
            </a:r>
            <a:r>
              <a:rPr lang="en-US" dirty="0" smtClean="0"/>
              <a:t>. of a normal random variable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86554" y="5815340"/>
            <a:ext cx="319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782782" y="3523735"/>
            <a:ext cx="708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37000" y="5416550"/>
            <a:ext cx="1239583" cy="673100"/>
            <a:chOff x="3937000" y="5416550"/>
            <a:chExt cx="1239583" cy="6731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3968750" y="5416550"/>
              <a:ext cx="0" cy="673100"/>
            </a:xfrm>
            <a:prstGeom prst="line">
              <a:avLst/>
            </a:prstGeom>
            <a:ln w="19050" cmpd="sng">
              <a:solidFill>
                <a:schemeClr val="accent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3937000" y="5511285"/>
              <a:ext cx="12395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400" dirty="0">
                  <a:latin typeface="Garamond"/>
                  <a:cs typeface="Garamond"/>
                </a:rPr>
                <a:t>≤ </a:t>
              </a:r>
              <a:r>
                <a:rPr lang="en-US" sz="2400" i="1" dirty="0">
                  <a:latin typeface="Garamond"/>
                  <a:cs typeface="Garamond"/>
                </a:rPr>
                <a:t>-t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5029721" y="5986790"/>
            <a:ext cx="303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791560" y="5980440"/>
            <a:ext cx="38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-t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962921" y="1568450"/>
            <a:ext cx="1225029" cy="4521200"/>
            <a:chOff x="3962921" y="1568450"/>
            <a:chExt cx="1225029" cy="4521200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187950" y="1568450"/>
              <a:ext cx="0" cy="673100"/>
            </a:xfrm>
            <a:prstGeom prst="line">
              <a:avLst/>
            </a:prstGeom>
            <a:ln w="19050" cmpd="sng">
              <a:solidFill>
                <a:schemeClr val="accent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187950" y="2241550"/>
              <a:ext cx="0" cy="3848100"/>
            </a:xfrm>
            <a:prstGeom prst="line">
              <a:avLst/>
            </a:prstGeom>
            <a:ln w="9525" cmpd="sng">
              <a:solidFill>
                <a:schemeClr val="accent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962921" y="1637785"/>
              <a:ext cx="11594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400" dirty="0">
                  <a:latin typeface="Garamond"/>
                  <a:cs typeface="Garamond"/>
                </a:rPr>
                <a:t>≥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993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73200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I toss a coin 1000 times. The probability that I get </a:t>
            </a:r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14 consecutive heads</a:t>
            </a:r>
            <a:r>
              <a:rPr lang="en-US" sz="3200" dirty="0" smtClean="0">
                <a:latin typeface="Franklin Gothic Medium"/>
                <a:cs typeface="Franklin Gothic Medium"/>
              </a:rPr>
              <a:t> is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21410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aramond"/>
                <a:cs typeface="Garamond"/>
              </a:rPr>
              <a:t>&lt; 10%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1650" y="4226014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aramond"/>
                <a:cs typeface="Garamond"/>
              </a:rPr>
              <a:t>≈ </a:t>
            </a:r>
            <a:r>
              <a:rPr lang="en-US" sz="3600" dirty="0">
                <a:latin typeface="Garamond"/>
                <a:cs typeface="Garamond"/>
              </a:rPr>
              <a:t>5</a:t>
            </a:r>
            <a:r>
              <a:rPr lang="en-US" sz="3600" dirty="0" smtClean="0">
                <a:latin typeface="Garamond"/>
                <a:cs typeface="Garamond"/>
              </a:rPr>
              <a:t>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4214107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aramond"/>
                <a:cs typeface="Garamond"/>
              </a:rPr>
              <a:t>&gt; 90%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411" y="3428879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Franklin Gothic Medium"/>
                <a:cs typeface="Franklin Gothic Medium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7711" y="3428879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Franklin Gothic Medium"/>
                <a:cs typeface="Franklin Gothic Medium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5511" y="3395017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Franklin Gothic Medium"/>
                <a:cs typeface="Franklin Gothic Medium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7837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again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58345" y="1613644"/>
            <a:ext cx="4389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confidence error = 2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≤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-t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9531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Franklin Gothic Medium"/>
                <a:cs typeface="Franklin Gothic Medium"/>
              </a:rPr>
              <a:t>We want a confidence error of </a:t>
            </a:r>
            <a:r>
              <a:rPr lang="en-US" sz="2800" dirty="0" smtClean="0">
                <a:latin typeface="Garamond"/>
                <a:cs typeface="Garamond"/>
              </a:rPr>
              <a:t>≤ 10%</a:t>
            </a:r>
            <a:r>
              <a:rPr lang="en-US" sz="2800" dirty="0" smtClean="0">
                <a:latin typeface="Franklin Gothic Medium"/>
                <a:cs typeface="Franklin Gothic Medium"/>
              </a:rPr>
              <a:t>: 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47542" y="2254976"/>
            <a:ext cx="3213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2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≤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-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5%</a:t>
            </a:r>
            <a:r>
              <a:rPr lang="en-US" sz="2800" dirty="0">
                <a:latin typeface="Garamond"/>
                <a:cs typeface="Garamond"/>
              </a:rPr>
              <a:t>√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s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47542" y="2879262"/>
            <a:ext cx="2870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latin typeface="Garamond"/>
                <a:cs typeface="Garamond"/>
              </a:rPr>
              <a:t>≤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2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≤ -</a:t>
            </a:r>
            <a:r>
              <a:rPr lang="en-US" sz="2800" dirty="0" smtClean="0">
                <a:latin typeface="Garamond"/>
                <a:cs typeface="Garamond"/>
              </a:rPr>
              <a:t>√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/10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4813985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We need to choose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so that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≤ -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√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/10) ≤ 5%. </a:t>
            </a:r>
          </a:p>
        </p:txBody>
      </p:sp>
    </p:spTree>
    <p:extLst>
      <p:ext uri="{BB962C8B-B14F-4D97-AF65-F5344CB8AC3E}">
        <p14:creationId xmlns:p14="http://schemas.microsoft.com/office/powerpoint/2010/main" val="235269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  <p:bldP spid="20" grpId="0"/>
      <p:bldP spid="21" grpId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again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72880" y="3536778"/>
            <a:ext cx="3906410" cy="2946572"/>
            <a:chOff x="372880" y="3536778"/>
            <a:chExt cx="3906410" cy="2946572"/>
          </a:xfrm>
        </p:grpSpPr>
        <p:pic>
          <p:nvPicPr>
            <p:cNvPr id="4" name="Picture 3" descr="normalcdf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8090" r="8914" b="5731"/>
            <a:stretch/>
          </p:blipFill>
          <p:spPr>
            <a:xfrm>
              <a:off x="372880" y="3536778"/>
              <a:ext cx="3703820" cy="2908472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975710" y="6021685"/>
              <a:ext cx="3035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t</a:t>
              </a:r>
              <a:endParaRPr lang="en-US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5085" y="3561427"/>
              <a:ext cx="6336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</p:grpSp>
      <p:cxnSp>
        <p:nvCxnSpPr>
          <p:cNvPr id="7" name="Straight Connector 6"/>
          <p:cNvCxnSpPr/>
          <p:nvPr/>
        </p:nvCxnSpPr>
        <p:spPr>
          <a:xfrm flipV="1">
            <a:off x="1797050" y="6094740"/>
            <a:ext cx="0" cy="204460"/>
          </a:xfrm>
          <a:prstGeom prst="line">
            <a:avLst/>
          </a:prstGeom>
          <a:ln w="19050" cmpd="sng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70485" y="6101936"/>
            <a:ext cx="1226565" cy="0"/>
          </a:xfrm>
          <a:prstGeom prst="line">
            <a:avLst/>
          </a:prstGeom>
          <a:ln w="19050" cmpd="sng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00492" y="2577177"/>
            <a:ext cx="3094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≤ -√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/10) ≤ 5%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300492" y="3321794"/>
            <a:ext cx="252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√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10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≈ -1.645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300492" y="4035564"/>
            <a:ext cx="2563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≈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16.45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≈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271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1183" y="3025258"/>
            <a:ext cx="462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Franklin Gothic Medium"/>
                <a:cs typeface="Franklin Gothic Medium"/>
                <a:hlinkClick r:id="rId3"/>
              </a:rPr>
              <a:t>http://</a:t>
            </a:r>
            <a:r>
              <a:rPr lang="en-US" sz="1600" dirty="0" err="1">
                <a:latin typeface="Franklin Gothic Medium"/>
                <a:cs typeface="Franklin Gothic Medium"/>
                <a:hlinkClick r:id="rId3"/>
              </a:rPr>
              <a:t>stattrek.com</a:t>
            </a:r>
            <a:r>
              <a:rPr lang="en-US" sz="1600" dirty="0">
                <a:latin typeface="Franklin Gothic Medium"/>
                <a:cs typeface="Franklin Gothic Medium"/>
                <a:hlinkClick r:id="rId3"/>
              </a:rPr>
              <a:t>/online-calculator/</a:t>
            </a:r>
            <a:r>
              <a:rPr lang="en-US" sz="1600" dirty="0" err="1">
                <a:latin typeface="Franklin Gothic Medium"/>
                <a:cs typeface="Franklin Gothic Medium"/>
                <a:hlinkClick r:id="rId3"/>
              </a:rPr>
              <a:t>normal.aspx</a:t>
            </a:r>
            <a:endParaRPr lang="en-US" sz="1600" dirty="0">
              <a:latin typeface="Franklin Gothic Medium"/>
              <a:cs typeface="Franklin Gothic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385" y="1098549"/>
            <a:ext cx="4161074" cy="195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6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4989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Give an estimate of the probability that the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average arrival time </a:t>
            </a:r>
            <a:r>
              <a:rPr lang="en-US" sz="2800" dirty="0" smtClean="0">
                <a:latin typeface="Franklin Gothic Medium"/>
                <a:cs typeface="Franklin Gothic Medium"/>
              </a:rPr>
              <a:t>of a guest is past 8:40pm.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14790"/>
            <a:ext cx="8260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Ten guests arrive independently at a party between 8pm and 9pm.</a:t>
            </a:r>
          </a:p>
        </p:txBody>
      </p:sp>
    </p:spTree>
    <p:extLst>
      <p:ext uri="{BB962C8B-B14F-4D97-AF65-F5344CB8AC3E}">
        <p14:creationId xmlns:p14="http://schemas.microsoft.com/office/powerpoint/2010/main" val="88282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heads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295650"/>
            <a:ext cx="8375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where </a:t>
            </a:r>
            <a:r>
              <a:rPr lang="en-US" sz="2800" i="1" dirty="0" smtClean="0">
                <a:latin typeface="Garamond"/>
                <a:cs typeface="Garamond"/>
              </a:rPr>
              <a:t>I</a:t>
            </a:r>
            <a:r>
              <a:rPr lang="en-US" sz="2800" i="1" baseline="-25000" dirty="0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 is an indicator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r.v</a:t>
            </a:r>
            <a:r>
              <a:rPr lang="en-US" sz="2800" dirty="0" smtClean="0">
                <a:latin typeface="Franklin Gothic Medium"/>
                <a:cs typeface="Franklin Gothic Medium"/>
              </a:rPr>
              <a:t>. for the event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8500" y="3937000"/>
            <a:ext cx="741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“14 consecutive heads starting at position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224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number of occurrences of 14 consecutive heads in 1000 coin flips.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1650" y="2601871"/>
            <a:ext cx="279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I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… + </a:t>
            </a:r>
            <a:r>
              <a:rPr lang="en-US" sz="2800" i="1" dirty="0" smtClean="0">
                <a:latin typeface="Garamond"/>
                <a:cs typeface="Garamond"/>
              </a:rPr>
              <a:t>I</a:t>
            </a:r>
            <a:r>
              <a:rPr lang="en-US" sz="2800" baseline="-25000" dirty="0" smtClean="0">
                <a:latin typeface="Garamond"/>
                <a:cs typeface="Garamond"/>
              </a:rPr>
              <a:t>987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767937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dirty="0" smtClean="0">
                <a:latin typeface="Garamond"/>
                <a:cs typeface="Garamond"/>
              </a:rPr>
              <a:t>[</a:t>
            </a:r>
            <a:r>
              <a:rPr lang="en-US" sz="2400" i="1" dirty="0" smtClean="0">
                <a:latin typeface="Garamond"/>
                <a:cs typeface="Garamond"/>
              </a:rPr>
              <a:t>I</a:t>
            </a:r>
            <a:r>
              <a:rPr lang="en-US" sz="2400" i="1" baseline="-25000" dirty="0" smtClean="0">
                <a:latin typeface="Garamond"/>
                <a:cs typeface="Garamond"/>
              </a:rPr>
              <a:t>i </a:t>
            </a:r>
            <a:r>
              <a:rPr lang="en-US" sz="2400" dirty="0" smtClean="0">
                <a:latin typeface="Garamond"/>
                <a:cs typeface="Garamond"/>
              </a:rPr>
              <a:t>] =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I</a:t>
            </a:r>
            <a:r>
              <a:rPr lang="en-US" sz="2400" i="1" baseline="-25000" dirty="0" smtClean="0">
                <a:latin typeface="Garamond"/>
                <a:cs typeface="Garamond"/>
              </a:rPr>
              <a:t>i</a:t>
            </a:r>
            <a:r>
              <a:rPr lang="en-US" sz="2400" dirty="0" smtClean="0">
                <a:latin typeface="Garamond"/>
                <a:cs typeface="Garamond"/>
              </a:rPr>
              <a:t> = 1) = 1/2</a:t>
            </a:r>
            <a:r>
              <a:rPr lang="en-US" sz="2400" baseline="30000" dirty="0" smtClean="0">
                <a:latin typeface="Garamond"/>
                <a:cs typeface="Garamond"/>
              </a:rPr>
              <a:t>14</a:t>
            </a:r>
            <a:endParaRPr lang="en-US" sz="2400" i="1" baseline="30000" dirty="0" smtClean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349650"/>
            <a:ext cx="3067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] = 987 ⋅ 1/2</a:t>
            </a:r>
            <a:r>
              <a:rPr lang="en-US" sz="2800" baseline="30000" dirty="0" smtClean="0">
                <a:latin typeface="Garamond"/>
                <a:cs typeface="Garamond"/>
              </a:rPr>
              <a:t>14</a:t>
            </a:r>
            <a:endParaRPr lang="en-US" sz="2800" i="1" baseline="30000" dirty="0" smtClean="0"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0750" y="5368250"/>
            <a:ext cx="209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 987/16384 </a:t>
            </a:r>
            <a:endParaRPr lang="en-US" sz="2800" i="1" baseline="30000" dirty="0" smtClean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2750" y="5345800"/>
            <a:ext cx="165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≈ 0.0602</a:t>
            </a:r>
            <a:endParaRPr lang="en-US" sz="2800" i="1" baseline="300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0004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Markov’s inequality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0450" y="1617402"/>
            <a:ext cx="7023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every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non-negative </a:t>
            </a:r>
            <a:r>
              <a:rPr lang="en-US" sz="2800" dirty="0" smtClean="0">
                <a:latin typeface="Franklin Gothic Medium"/>
                <a:cs typeface="Franklin Gothic Medium"/>
              </a:rPr>
              <a:t>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and every value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: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1650" y="2702180"/>
            <a:ext cx="3131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≥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≤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/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507397"/>
            <a:ext cx="7302500" cy="2038123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189240"/>
            <a:ext cx="3003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] </a:t>
            </a:r>
            <a:r>
              <a:rPr lang="en-US" sz="2800" dirty="0">
                <a:latin typeface="Garamond"/>
                <a:cs typeface="Garamond"/>
              </a:rPr>
              <a:t>≈ </a:t>
            </a:r>
            <a:r>
              <a:rPr lang="en-US" sz="2800" dirty="0" smtClean="0">
                <a:latin typeface="Garamond"/>
                <a:cs typeface="Garamond"/>
              </a:rPr>
              <a:t>0.0602 </a:t>
            </a:r>
            <a:endParaRPr lang="en-US" sz="2800" i="1" baseline="30000" dirty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027440"/>
            <a:ext cx="4248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N </a:t>
            </a:r>
            <a:r>
              <a:rPr lang="en-US" sz="2800" dirty="0" smtClean="0">
                <a:latin typeface="Garamond"/>
                <a:cs typeface="Garamond"/>
              </a:rPr>
              <a:t>≥ 1] </a:t>
            </a:r>
            <a:r>
              <a:rPr lang="en-US" sz="2800" dirty="0">
                <a:latin typeface="Garamond"/>
                <a:cs typeface="Garamond"/>
              </a:rPr>
              <a:t>≤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i="1" baseline="-25000" dirty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] </a:t>
            </a:r>
            <a:r>
              <a:rPr lang="en-US" sz="2800" dirty="0" smtClean="0">
                <a:latin typeface="Garamond"/>
                <a:cs typeface="Garamond"/>
              </a:rPr>
              <a:t>/ 1 </a:t>
            </a:r>
            <a:r>
              <a:rPr lang="en-US" sz="2800" dirty="0">
                <a:latin typeface="Garamond"/>
                <a:cs typeface="Garamond"/>
              </a:rPr>
              <a:t>≤</a:t>
            </a:r>
            <a:r>
              <a:rPr lang="en-US" sz="2800" dirty="0" smtClean="0">
                <a:latin typeface="Garamond"/>
                <a:cs typeface="Garamond"/>
              </a:rPr>
              <a:t> 6%.</a:t>
            </a:r>
            <a:endParaRPr lang="en-US" sz="2800" i="1" baseline="30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1629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Markov’s inequality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0450" y="1617402"/>
            <a:ext cx="7023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every non-negative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: and every value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: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1650" y="2702180"/>
            <a:ext cx="3131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≥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≤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/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507397"/>
            <a:ext cx="7302500" cy="2038123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0963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dirty="0" smtClean="0">
                <a:latin typeface="Garamond"/>
                <a:cs typeface="Garamond"/>
              </a:rPr>
              <a:t>[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i="1" baseline="-250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] = </a:t>
            </a:r>
            <a:r>
              <a:rPr lang="en-US" sz="2400" i="1" dirty="0">
                <a:latin typeface="Garamond"/>
                <a:cs typeface="Garamond"/>
              </a:rPr>
              <a:t>E</a:t>
            </a:r>
            <a:r>
              <a:rPr lang="en-US" sz="2400" dirty="0">
                <a:latin typeface="Garamond"/>
                <a:cs typeface="Garamond"/>
              </a:rPr>
              <a:t>[</a:t>
            </a:r>
            <a:r>
              <a:rPr lang="en-US" sz="2400" i="1" dirty="0" smtClean="0">
                <a:latin typeface="Garamond"/>
                <a:cs typeface="Garamond"/>
              </a:rPr>
              <a:t>X | X </a:t>
            </a:r>
            <a:r>
              <a:rPr lang="en-US" sz="2400" dirty="0">
                <a:latin typeface="Garamond"/>
                <a:cs typeface="Garamond"/>
              </a:rPr>
              <a:t>≥</a:t>
            </a:r>
            <a:r>
              <a:rPr lang="en-US" sz="2400" i="1" dirty="0" smtClean="0">
                <a:latin typeface="Garamond"/>
                <a:cs typeface="Garamond"/>
              </a:rPr>
              <a:t> a</a:t>
            </a:r>
            <a:r>
              <a:rPr lang="en-US" sz="2400" i="1" baseline="-250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]</a:t>
            </a:r>
            <a:r>
              <a:rPr lang="en-US" sz="2400" i="1" dirty="0">
                <a:latin typeface="Garamond"/>
                <a:cs typeface="Garamond"/>
              </a:rPr>
              <a:t> P</a:t>
            </a:r>
            <a:r>
              <a:rPr lang="en-US" sz="2400" dirty="0">
                <a:latin typeface="Garamond"/>
                <a:cs typeface="Garamond"/>
              </a:rPr>
              <a:t>(</a:t>
            </a:r>
            <a:r>
              <a:rPr lang="en-US" sz="2400" i="1" dirty="0">
                <a:latin typeface="Garamond"/>
                <a:cs typeface="Garamond"/>
              </a:rPr>
              <a:t>X</a:t>
            </a:r>
            <a:r>
              <a:rPr lang="en-US" sz="2400" dirty="0">
                <a:latin typeface="Garamond"/>
                <a:cs typeface="Garamond"/>
              </a:rPr>
              <a:t> ≥ </a:t>
            </a:r>
            <a:r>
              <a:rPr lang="en-US" sz="2400" i="1" dirty="0">
                <a:latin typeface="Garamond"/>
                <a:cs typeface="Garamond"/>
              </a:rPr>
              <a:t>a</a:t>
            </a:r>
            <a:r>
              <a:rPr lang="en-US" sz="2400" dirty="0">
                <a:latin typeface="Garamond"/>
                <a:cs typeface="Garamond"/>
              </a:rPr>
              <a:t>) </a:t>
            </a:r>
            <a:r>
              <a:rPr lang="en-US" sz="2400" dirty="0" smtClean="0">
                <a:latin typeface="Garamond"/>
                <a:cs typeface="Garamond"/>
              </a:rPr>
              <a:t>+ </a:t>
            </a:r>
            <a:r>
              <a:rPr lang="en-US" sz="2400" i="1" dirty="0">
                <a:latin typeface="Garamond"/>
                <a:cs typeface="Garamond"/>
              </a:rPr>
              <a:t>E</a:t>
            </a:r>
            <a:r>
              <a:rPr lang="en-US" sz="2400" dirty="0">
                <a:latin typeface="Garamond"/>
                <a:cs typeface="Garamond"/>
              </a:rPr>
              <a:t>[</a:t>
            </a:r>
            <a:r>
              <a:rPr lang="en-US" sz="2400" i="1" dirty="0">
                <a:latin typeface="Garamond"/>
                <a:cs typeface="Garamond"/>
              </a:rPr>
              <a:t>X | X </a:t>
            </a:r>
            <a:r>
              <a:rPr lang="en-US" sz="2400" dirty="0" smtClean="0">
                <a:latin typeface="Garamond"/>
                <a:cs typeface="Garamond"/>
              </a:rPr>
              <a:t>&lt;</a:t>
            </a:r>
            <a:r>
              <a:rPr lang="en-US" sz="2400" i="1" dirty="0" smtClean="0">
                <a:latin typeface="Garamond"/>
                <a:cs typeface="Garamond"/>
              </a:rPr>
              <a:t> </a:t>
            </a:r>
            <a:r>
              <a:rPr lang="en-US" sz="2400" i="1" dirty="0">
                <a:latin typeface="Garamond"/>
                <a:cs typeface="Garamond"/>
              </a:rPr>
              <a:t>a</a:t>
            </a:r>
            <a:r>
              <a:rPr lang="en-US" sz="2400" i="1" baseline="-25000" dirty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]</a:t>
            </a:r>
            <a:r>
              <a:rPr lang="en-US" sz="2400" i="1" dirty="0">
                <a:latin typeface="Garamond"/>
                <a:cs typeface="Garamond"/>
              </a:rPr>
              <a:t> P</a:t>
            </a:r>
            <a:r>
              <a:rPr lang="en-US" sz="2400" dirty="0">
                <a:latin typeface="Garamond"/>
                <a:cs typeface="Garamond"/>
              </a:rPr>
              <a:t>(</a:t>
            </a:r>
            <a:r>
              <a:rPr lang="en-US" sz="2400" i="1" dirty="0">
                <a:latin typeface="Garamond"/>
                <a:cs typeface="Garamond"/>
              </a:rPr>
              <a:t>X</a:t>
            </a:r>
            <a:r>
              <a:rPr lang="en-US" sz="2400" dirty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&lt; </a:t>
            </a:r>
            <a:r>
              <a:rPr lang="en-US" sz="2400" i="1" dirty="0">
                <a:latin typeface="Garamond"/>
                <a:cs typeface="Garamond"/>
              </a:rPr>
              <a:t>a</a:t>
            </a:r>
            <a:r>
              <a:rPr lang="en-US" sz="2400" dirty="0">
                <a:latin typeface="Garamond"/>
                <a:cs typeface="Garamond"/>
              </a:rPr>
              <a:t>)</a:t>
            </a:r>
            <a:endParaRPr lang="en-US" sz="2400" i="1" baseline="30000" dirty="0">
              <a:latin typeface="Garamond"/>
              <a:cs typeface="Garamond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52709" y="4597872"/>
            <a:ext cx="611015" cy="604417"/>
            <a:chOff x="5100359" y="4086348"/>
            <a:chExt cx="611015" cy="604417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5397500" y="4086348"/>
              <a:ext cx="0" cy="263402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100359" y="4229100"/>
              <a:ext cx="6110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≥ 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67703" y="4597872"/>
            <a:ext cx="648904" cy="610767"/>
            <a:chOff x="3471053" y="4086348"/>
            <a:chExt cx="648904" cy="610767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3784600" y="4086348"/>
              <a:ext cx="0" cy="263402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471053" y="4235450"/>
              <a:ext cx="6489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≥ </a:t>
              </a:r>
              <a:r>
                <a:rPr lang="en-US" sz="2400" i="1" dirty="0">
                  <a:latin typeface="Garamond"/>
                  <a:cs typeface="Garamond"/>
                </a:rPr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82552" y="4597872"/>
            <a:ext cx="627095" cy="604417"/>
            <a:chOff x="6036452" y="4086348"/>
            <a:chExt cx="627095" cy="604417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6350000" y="4086348"/>
              <a:ext cx="0" cy="263402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36452" y="4229100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≥ 0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7200" y="5448897"/>
            <a:ext cx="316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dirty="0" smtClean="0">
                <a:latin typeface="Garamond"/>
                <a:cs typeface="Garamond"/>
              </a:rPr>
              <a:t>[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i="1" baseline="-250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] </a:t>
            </a:r>
            <a:r>
              <a:rPr lang="en-US" sz="2400" dirty="0">
                <a:latin typeface="Garamond"/>
                <a:cs typeface="Garamond"/>
              </a:rPr>
              <a:t>≥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a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>
                <a:latin typeface="Garamond"/>
                <a:cs typeface="Garamond"/>
              </a:rPr>
              <a:t>(</a:t>
            </a:r>
            <a:r>
              <a:rPr lang="en-US" sz="2400" i="1" dirty="0">
                <a:latin typeface="Garamond"/>
                <a:cs typeface="Garamond"/>
              </a:rPr>
              <a:t>X</a:t>
            </a:r>
            <a:r>
              <a:rPr lang="en-US" sz="2400" dirty="0">
                <a:latin typeface="Garamond"/>
                <a:cs typeface="Garamond"/>
              </a:rPr>
              <a:t> ≥ </a:t>
            </a:r>
            <a:r>
              <a:rPr lang="en-US" sz="2400" i="1" dirty="0">
                <a:latin typeface="Garamond"/>
                <a:cs typeface="Garamond"/>
              </a:rPr>
              <a:t>a</a:t>
            </a:r>
            <a:r>
              <a:rPr lang="en-US" sz="2400" dirty="0">
                <a:latin typeface="Garamond"/>
                <a:cs typeface="Garamond"/>
              </a:rPr>
              <a:t>) </a:t>
            </a:r>
            <a:r>
              <a:rPr lang="en-US" sz="2400" dirty="0" smtClean="0">
                <a:latin typeface="Garamond"/>
                <a:cs typeface="Garamond"/>
              </a:rPr>
              <a:t>+ 0.</a:t>
            </a:r>
            <a:endParaRPr lang="en-US" sz="2400" baseline="30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6917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097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1000 people </a:t>
            </a:r>
            <a:r>
              <a:rPr lang="en-US" sz="2800" dirty="0">
                <a:latin typeface="Franklin Gothic Medium"/>
                <a:cs typeface="Franklin Gothic Medium"/>
              </a:rPr>
              <a:t>throw their hats in the air. </a:t>
            </a:r>
            <a:r>
              <a:rPr lang="en-US" sz="2800" dirty="0" smtClean="0">
                <a:latin typeface="Franklin Gothic Medium"/>
                <a:cs typeface="Franklin Gothic Medium"/>
              </a:rPr>
              <a:t>What is the probability at least 100 people get their hat back?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1950" y="3202601"/>
            <a:ext cx="3003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I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… + </a:t>
            </a:r>
            <a:r>
              <a:rPr lang="en-US" sz="2800" i="1" dirty="0" smtClean="0">
                <a:latin typeface="Garamond"/>
                <a:cs typeface="Garamond"/>
              </a:rPr>
              <a:t>I</a:t>
            </a:r>
            <a:r>
              <a:rPr lang="en-US" sz="2800" baseline="-25000" dirty="0" smtClean="0">
                <a:latin typeface="Garamond"/>
                <a:cs typeface="Garamond"/>
              </a:rPr>
              <a:t>1000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92590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where </a:t>
            </a:r>
            <a:r>
              <a:rPr lang="en-US" sz="2400" i="1" dirty="0" smtClean="0">
                <a:latin typeface="Garamond"/>
                <a:cs typeface="Garamond"/>
              </a:rPr>
              <a:t>I</a:t>
            </a:r>
            <a:r>
              <a:rPr lang="en-US" sz="2400" i="1" baseline="-25000" dirty="0" smtClean="0">
                <a:latin typeface="Garamond"/>
                <a:cs typeface="Garamond"/>
              </a:rPr>
              <a:t>i</a:t>
            </a:r>
            <a:r>
              <a:rPr lang="en-US" sz="2400" dirty="0" smtClean="0">
                <a:latin typeface="Franklin Gothic Medium"/>
                <a:cs typeface="Franklin Gothic Medium"/>
              </a:rPr>
              <a:t> is the indicator for the event that person </a:t>
            </a:r>
            <a:r>
              <a:rPr lang="en-US" sz="2400" i="1" dirty="0" err="1" smtClean="0">
                <a:latin typeface="Garamond"/>
                <a:cs typeface="Garamond"/>
              </a:rPr>
              <a:t>i</a:t>
            </a:r>
            <a:r>
              <a:rPr lang="en-US" sz="2400" dirty="0" smtClean="0">
                <a:latin typeface="Franklin Gothic Medium"/>
                <a:cs typeface="Franklin Gothic Medium"/>
              </a:rPr>
              <a:t> gets their hat. Then </a:t>
            </a:r>
            <a:r>
              <a:rPr lang="en-US" sz="2400" i="1" dirty="0">
                <a:latin typeface="Garamond"/>
                <a:cs typeface="Garamond"/>
              </a:rPr>
              <a:t>E</a:t>
            </a:r>
            <a:r>
              <a:rPr lang="en-US" sz="2400" dirty="0">
                <a:latin typeface="Garamond"/>
                <a:cs typeface="Garamond"/>
              </a:rPr>
              <a:t>[</a:t>
            </a:r>
            <a:r>
              <a:rPr lang="en-US" sz="2400" i="1" dirty="0">
                <a:latin typeface="Garamond"/>
                <a:cs typeface="Garamond"/>
              </a:rPr>
              <a:t>I</a:t>
            </a:r>
            <a:r>
              <a:rPr lang="en-US" sz="2400" i="1" baseline="-25000" dirty="0">
                <a:latin typeface="Garamond"/>
                <a:cs typeface="Garamond"/>
              </a:rPr>
              <a:t>i </a:t>
            </a:r>
            <a:r>
              <a:rPr lang="en-US" sz="2400" dirty="0">
                <a:latin typeface="Garamond"/>
                <a:cs typeface="Garamond"/>
              </a:rPr>
              <a:t>] =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>
                <a:latin typeface="Garamond"/>
                <a:cs typeface="Garamond"/>
              </a:rPr>
              <a:t>(</a:t>
            </a:r>
            <a:r>
              <a:rPr lang="en-US" sz="2400" i="1" dirty="0">
                <a:latin typeface="Garamond"/>
                <a:cs typeface="Garamond"/>
              </a:rPr>
              <a:t>I</a:t>
            </a:r>
            <a:r>
              <a:rPr lang="en-US" sz="2400" i="1" baseline="-25000" dirty="0">
                <a:latin typeface="Garamond"/>
                <a:cs typeface="Garamond"/>
              </a:rPr>
              <a:t>i</a:t>
            </a:r>
            <a:r>
              <a:rPr lang="en-US" sz="2400" dirty="0">
                <a:latin typeface="Garamond"/>
                <a:cs typeface="Garamond"/>
              </a:rPr>
              <a:t> = 1) = 1/</a:t>
            </a:r>
            <a:r>
              <a:rPr lang="en-US" sz="2400" i="1" dirty="0" smtClean="0">
                <a:latin typeface="Garamond"/>
                <a:cs typeface="Garamond"/>
              </a:rPr>
              <a:t>n</a:t>
            </a:r>
            <a:endParaRPr lang="en-US" sz="2400" i="1" baseline="-25000" dirty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594945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949348"/>
            <a:ext cx="282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] = </a:t>
            </a:r>
            <a:r>
              <a:rPr lang="en-US" sz="2800" i="1" dirty="0" smtClean="0">
                <a:latin typeface="Garamond"/>
                <a:cs typeface="Garamond"/>
              </a:rPr>
              <a:t>n </a:t>
            </a:r>
            <a:r>
              <a:rPr lang="en-US" sz="2800" dirty="0">
                <a:latin typeface="Garamond"/>
                <a:cs typeface="Garamond"/>
              </a:rPr>
              <a:t>1/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= 1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616098"/>
            <a:ext cx="500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 ≥ </a:t>
            </a:r>
            <a:r>
              <a:rPr lang="en-US" sz="2800" dirty="0" smtClean="0">
                <a:latin typeface="Garamond"/>
                <a:cs typeface="Garamond"/>
              </a:rPr>
              <a:t>100</a:t>
            </a:r>
            <a:r>
              <a:rPr lang="en-US" sz="2800" dirty="0">
                <a:latin typeface="Garamond"/>
                <a:cs typeface="Garamond"/>
              </a:rPr>
              <a:t>] ≤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i="1" baseline="-25000" dirty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] </a:t>
            </a:r>
            <a:r>
              <a:rPr lang="en-US" sz="2800" dirty="0" smtClean="0">
                <a:latin typeface="Garamond"/>
                <a:cs typeface="Garamond"/>
              </a:rPr>
              <a:t>/ 100 = 1%.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8629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0049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coin is tossed 1000 times. Give an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upper bound </a:t>
            </a:r>
            <a:r>
              <a:rPr lang="en-US" sz="2800" dirty="0" smtClean="0">
                <a:latin typeface="Franklin Gothic Medium"/>
                <a:cs typeface="Franklin Gothic Medium"/>
              </a:rPr>
              <a:t>on the probability that the pattern </a:t>
            </a:r>
            <a:r>
              <a:rPr lang="en-US" sz="2800" dirty="0">
                <a:solidFill>
                  <a:schemeClr val="accent1"/>
                </a:solidFill>
                <a:latin typeface="Courier New"/>
                <a:cs typeface="Courier New"/>
              </a:rPr>
              <a:t>HH</a:t>
            </a:r>
            <a:r>
              <a:rPr lang="en-US" sz="2800" dirty="0" smtClean="0">
                <a:latin typeface="Franklin Gothic Medium"/>
                <a:cs typeface="Franklin Gothic Medium"/>
              </a:rPr>
              <a:t> occurs: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801080"/>
            <a:ext cx="706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at most 100 times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787650"/>
            <a:ext cx="706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at least 500 times</a:t>
            </a:r>
          </a:p>
        </p:txBody>
      </p:sp>
    </p:spTree>
    <p:extLst>
      <p:ext uri="{BB962C8B-B14F-4D97-AF65-F5344CB8AC3E}">
        <p14:creationId xmlns:p14="http://schemas.microsoft.com/office/powerpoint/2010/main" val="90247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4250" y="1278403"/>
            <a:ext cx="7626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number of occurrences of </a:t>
            </a:r>
            <a:r>
              <a:rPr lang="en-US" sz="2800" dirty="0">
                <a:solidFill>
                  <a:schemeClr val="accent1"/>
                </a:solidFill>
                <a:latin typeface="Courier New"/>
                <a:cs typeface="Courier New"/>
              </a:rPr>
              <a:t>HH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endParaRPr lang="en-US" sz="2800" i="1" baseline="-250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4250" y="2586417"/>
            <a:ext cx="397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 ≥ </a:t>
            </a:r>
            <a:r>
              <a:rPr lang="en-US" sz="2800" dirty="0" smtClean="0">
                <a:latin typeface="Garamond"/>
                <a:cs typeface="Garamond"/>
              </a:rPr>
              <a:t>500]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i="1" baseline="-25000" dirty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] </a:t>
            </a:r>
            <a:r>
              <a:rPr lang="en-US" sz="2800" dirty="0" smtClean="0">
                <a:latin typeface="Garamond"/>
                <a:cs typeface="Garamond"/>
              </a:rPr>
              <a:t>/ 500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5350" y="2580348"/>
            <a:ext cx="2254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 = 249.75/500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4650" y="2574517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≈ </a:t>
            </a:r>
            <a:r>
              <a:rPr lang="en-US" sz="2800" dirty="0" smtClean="0">
                <a:latin typeface="Garamond"/>
                <a:cs typeface="Garamond"/>
              </a:rPr>
              <a:t>49.88%</a:t>
            </a:r>
            <a:endParaRPr lang="en-US" sz="2800" i="1" baseline="30000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4250" y="3282374"/>
            <a:ext cx="713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so 500+ </a:t>
            </a:r>
            <a:r>
              <a:rPr lang="en-US" sz="2800" dirty="0">
                <a:solidFill>
                  <a:schemeClr val="accent1"/>
                </a:solidFill>
                <a:latin typeface="Courier New"/>
                <a:cs typeface="Courier New"/>
              </a:rPr>
              <a:t>HH</a:t>
            </a:r>
            <a:r>
              <a:rPr lang="en-US" sz="2800" dirty="0" smtClean="0">
                <a:latin typeface="Franklin Gothic Medium"/>
                <a:cs typeface="Franklin Gothic Medium"/>
              </a:rPr>
              <a:t>s occur with probability </a:t>
            </a:r>
            <a:r>
              <a:rPr lang="en-US" sz="2800" dirty="0" smtClean="0">
                <a:latin typeface="Garamond"/>
                <a:cs typeface="Garamond"/>
              </a:rPr>
              <a:t>≤ 49.88%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i="1" baseline="-25000" dirty="0">
              <a:latin typeface="Garamond"/>
              <a:cs typeface="Garamon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3349" y="4198838"/>
            <a:ext cx="288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 ≤</a:t>
            </a:r>
            <a:r>
              <a:rPr lang="en-US" sz="2800" dirty="0" smtClean="0">
                <a:latin typeface="Garamond"/>
                <a:cs typeface="Garamond"/>
              </a:rPr>
              <a:t> 100] </a:t>
            </a:r>
            <a:r>
              <a:rPr lang="en-US" sz="2800" dirty="0">
                <a:latin typeface="Garamond"/>
                <a:cs typeface="Garamond"/>
              </a:rPr>
              <a:t>≤</a:t>
            </a:r>
            <a:r>
              <a:rPr lang="en-US" sz="2800" dirty="0" smtClean="0">
                <a:latin typeface="Garamond"/>
                <a:cs typeface="Garamond"/>
              </a:rPr>
              <a:t> ?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5300" y="4910038"/>
            <a:ext cx="306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[999 </a:t>
            </a:r>
            <a:r>
              <a:rPr lang="en-US" sz="2800" dirty="0">
                <a:latin typeface="Garamond"/>
                <a:cs typeface="Garamond"/>
              </a:rPr>
              <a:t>–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≥</a:t>
            </a:r>
            <a:r>
              <a:rPr lang="en-US" sz="2800" dirty="0" smtClean="0">
                <a:latin typeface="Garamond"/>
                <a:cs typeface="Garamond"/>
              </a:rPr>
              <a:t> 899] 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6400" y="4196834"/>
            <a:ext cx="589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(b)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3349" y="4910038"/>
            <a:ext cx="2274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 ≤</a:t>
            </a:r>
            <a:r>
              <a:rPr lang="en-US" sz="2800" dirty="0" smtClean="0">
                <a:latin typeface="Garamond"/>
                <a:cs typeface="Garamond"/>
              </a:rPr>
              <a:t> 100] = 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0400" y="4910038"/>
            <a:ext cx="307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[999 </a:t>
            </a:r>
            <a:r>
              <a:rPr lang="en-US" sz="2800" dirty="0">
                <a:latin typeface="Garamond"/>
                <a:cs typeface="Garamond"/>
              </a:rPr>
              <a:t>–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] </a:t>
            </a:r>
            <a:r>
              <a:rPr lang="en-US" sz="2800" dirty="0" smtClean="0">
                <a:latin typeface="Garamond"/>
                <a:cs typeface="Garamond"/>
              </a:rPr>
              <a:t>/ 899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1600" y="5539104"/>
            <a:ext cx="368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 (999 –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249.75)/ 899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1600" y="6119474"/>
            <a:ext cx="2063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/>
                <a:cs typeface="Garamond"/>
              </a:rPr>
              <a:t>≤</a:t>
            </a:r>
            <a:r>
              <a:rPr lang="en-US" sz="2800" dirty="0" smtClean="0">
                <a:latin typeface="Garamond"/>
                <a:cs typeface="Garamond"/>
              </a:rPr>
              <a:t> 83.34%</a:t>
            </a:r>
            <a:endParaRPr lang="en-US" sz="2800" i="1" baseline="-25000" dirty="0" smtClean="0">
              <a:latin typeface="Garamond"/>
              <a:cs typeface="Garamon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4250" y="1891099"/>
            <a:ext cx="7334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Last time we calculated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= 999/4 = 249.75.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06400" y="1278403"/>
            <a:ext cx="589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9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4" grpId="0"/>
      <p:bldP spid="15" grpId="0"/>
      <p:bldP spid="17" grpId="0"/>
      <p:bldP spid="18" grpId="0"/>
      <p:bldP spid="19" grpId="0"/>
      <p:bldP spid="20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15078</TotalTime>
  <Words>1762</Words>
  <Application>Microsoft Macintosh PowerPoint</Application>
  <PresentationFormat>On-screen Show (4:3)</PresentationFormat>
  <Paragraphs>237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8. Limit theorems</vt:lpstr>
      <vt:lpstr>PowerPoint Presentation</vt:lpstr>
      <vt:lpstr>What do you think?</vt:lpstr>
      <vt:lpstr>Consecutive heads</vt:lpstr>
      <vt:lpstr>Markov’s inequality</vt:lpstr>
      <vt:lpstr>Proof of Markov’s inequality</vt:lpstr>
      <vt:lpstr>Hats</vt:lpstr>
      <vt:lpstr>Patterns</vt:lpstr>
      <vt:lpstr>Patterns</vt:lpstr>
      <vt:lpstr>Chebyshev’s inequality</vt:lpstr>
      <vt:lpstr>Patterns</vt:lpstr>
      <vt:lpstr>Proof of Chebyshev’s inequality</vt:lpstr>
      <vt:lpstr>An illustration</vt:lpstr>
      <vt:lpstr>Polling</vt:lpstr>
      <vt:lpstr>Polling</vt:lpstr>
      <vt:lpstr>Polling</vt:lpstr>
      <vt:lpstr>Polling</vt:lpstr>
      <vt:lpstr>The weak law of large numbers</vt:lpstr>
      <vt:lpstr>Polling</vt:lpstr>
      <vt:lpstr>A polling experiment</vt:lpstr>
      <vt:lpstr>A more precise estimate</vt:lpstr>
      <vt:lpstr>Some experiments</vt:lpstr>
      <vt:lpstr>Some experiments</vt:lpstr>
      <vt:lpstr>Some experiments</vt:lpstr>
      <vt:lpstr>The normal random variable</vt:lpstr>
      <vt:lpstr>The central limit theorem</vt:lpstr>
      <vt:lpstr>Polling again</vt:lpstr>
      <vt:lpstr>Polling again</vt:lpstr>
      <vt:lpstr>The c.d.f. of a normal random variable</vt:lpstr>
      <vt:lpstr>Polling again</vt:lpstr>
      <vt:lpstr>Polling again</vt:lpstr>
      <vt:lpstr>Party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568</cp:revision>
  <dcterms:created xsi:type="dcterms:W3CDTF">2013-01-07T07:20:47Z</dcterms:created>
  <dcterms:modified xsi:type="dcterms:W3CDTF">2013-04-25T07:13:03Z</dcterms:modified>
</cp:coreProperties>
</file>