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87" r:id="rId10"/>
    <p:sldId id="268" r:id="rId11"/>
    <p:sldId id="269" r:id="rId12"/>
    <p:sldId id="257" r:id="rId13"/>
    <p:sldId id="258" r:id="rId14"/>
    <p:sldId id="260" r:id="rId15"/>
    <p:sldId id="259" r:id="rId16"/>
    <p:sldId id="270" r:id="rId17"/>
    <p:sldId id="271" r:id="rId18"/>
    <p:sldId id="273" r:id="rId19"/>
    <p:sldId id="272" r:id="rId20"/>
    <p:sldId id="274" r:id="rId21"/>
    <p:sldId id="275" r:id="rId22"/>
    <p:sldId id="288" r:id="rId23"/>
    <p:sldId id="276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216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13/1/14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1321863"/>
          </a:xfrm>
        </p:spPr>
        <p:txBody>
          <a:bodyPr/>
          <a:lstStyle/>
          <a:p>
            <a:r>
              <a:rPr lang="en-US" dirty="0" smtClean="0"/>
              <a:t>2. Axioms of Probability</a:t>
            </a:r>
            <a:br>
              <a:rPr lang="en-US" dirty="0" smtClean="0"/>
            </a:br>
            <a:r>
              <a:rPr lang="en-US" sz="3600" i="1" dirty="0" smtClean="0"/>
              <a:t>part one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43" y="12850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1076" y="12850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07146" y="15604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20259" y="1490600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 = { </a:t>
            </a:r>
            <a:r>
              <a:rPr lang="en-US" sz="2400" dirty="0" smtClean="0">
                <a:latin typeface="Courier New"/>
                <a:cs typeface="Courier New"/>
              </a:rPr>
              <a:t>WW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latin typeface="Courier New"/>
                <a:cs typeface="Courier New"/>
              </a:rPr>
              <a:t>WD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latin typeface="Courier New"/>
                <a:cs typeface="Courier New"/>
              </a:rPr>
              <a:t>DW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latin typeface="Courier New"/>
                <a:cs typeface="Courier New"/>
              </a:rPr>
              <a:t>DD</a:t>
            </a:r>
            <a:r>
              <a:rPr lang="en-US" sz="2400" dirty="0" smtClean="0">
                <a:latin typeface="Garamond"/>
                <a:cs typeface="Garamond"/>
              </a:rPr>
              <a:t>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5350" y="2482850"/>
            <a:ext cx="7804150" cy="488950"/>
            <a:chOff x="895350" y="2482850"/>
            <a:chExt cx="7804150" cy="48895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95350" y="2971800"/>
              <a:ext cx="7143750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31182" y="2482850"/>
              <a:ext cx="6868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Franklin Gothic Medium"/>
                  <a:cs typeface="Franklin Gothic Medium"/>
                </a:rPr>
                <a:t>M	T	W	T	F	S	S	M	T	W	T	F	S	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1814" y="3028434"/>
            <a:ext cx="8085186" cy="1594197"/>
            <a:chOff x="931814" y="3028434"/>
            <a:chExt cx="8085186" cy="1594197"/>
          </a:xfrm>
        </p:grpSpPr>
        <p:sp>
          <p:nvSpPr>
            <p:cNvPr id="20" name="Rectangle 19"/>
            <p:cNvSpPr/>
            <p:nvPr/>
          </p:nvSpPr>
          <p:spPr>
            <a:xfrm>
              <a:off x="931814" y="3028434"/>
              <a:ext cx="8085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		x	x	x	x		x		x			x	x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1814" y="3418016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1814" y="3771384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DW															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1814" y="4160966"/>
              <a:ext cx="78756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DD						x		x		x	x			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7058" y="4832350"/>
            <a:ext cx="6286501" cy="1513880"/>
            <a:chOff x="1397058" y="4832350"/>
            <a:chExt cx="6286501" cy="1513880"/>
          </a:xfrm>
        </p:grpSpPr>
        <p:sp>
          <p:nvSpPr>
            <p:cNvPr id="28" name="TextBox 27"/>
            <p:cNvSpPr txBox="1"/>
            <p:nvPr/>
          </p:nvSpPr>
          <p:spPr>
            <a:xfrm>
              <a:off x="1397058" y="487045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7058" y="53702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29109" y="4832350"/>
              <a:ext cx="3854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		WD		DW		DD	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35458" y="5355570"/>
              <a:ext cx="3848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8		0		1		5	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7058" y="58845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35458" y="5878790"/>
              <a:ext cx="3848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8/14	0		1/14	5/14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2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900" y="13188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Give a probability model for the gender of Hong Kong young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314" y="2413556"/>
            <a:ext cx="493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sample space </a:t>
            </a:r>
            <a:r>
              <a:rPr lang="en-US" sz="2800" dirty="0" smtClean="0">
                <a:latin typeface="Garamond"/>
                <a:cs typeface="Garamond"/>
              </a:rPr>
              <a:t>= { </a:t>
            </a:r>
            <a:r>
              <a:rPr lang="en-US" sz="2800" dirty="0" smtClean="0">
                <a:latin typeface="Courier New"/>
                <a:cs typeface="Courier New"/>
              </a:rPr>
              <a:t>boy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girl</a:t>
            </a:r>
            <a:r>
              <a:rPr lang="en-US" sz="2800" dirty="0" smtClean="0">
                <a:latin typeface="Garamond"/>
                <a:cs typeface="Garamond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50" y="3008768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	</a:t>
            </a:r>
            <a:r>
              <a:rPr lang="en-US" sz="2800" dirty="0" smtClean="0">
                <a:latin typeface="Franklin Gothic Medium"/>
                <a:cs typeface="Franklin Gothic Medium"/>
              </a:rPr>
              <a:t>	common sense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3755" y="3039386"/>
            <a:ext cx="1535145" cy="462797"/>
            <a:chOff x="5313755" y="3039386"/>
            <a:chExt cx="1535145" cy="462797"/>
          </a:xfrm>
        </p:grpSpPr>
        <p:sp>
          <p:nvSpPr>
            <p:cNvPr id="7" name="Rectangle 6"/>
            <p:cNvSpPr/>
            <p:nvPr/>
          </p:nvSpPr>
          <p:spPr>
            <a:xfrm>
              <a:off x="5313755" y="3040518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1805" y="3039386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0400" y="3764418"/>
            <a:ext cx="172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	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6825" y="4558168"/>
            <a:ext cx="5060950" cy="1626480"/>
            <a:chOff x="2536825" y="4558168"/>
            <a:chExt cx="5060950" cy="16264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6825" y="4558168"/>
              <a:ext cx="5060950" cy="124033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3525" y="5846094"/>
              <a:ext cx="451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Franklin Gothic Medium"/>
                  <a:cs typeface="Franklin Gothic Medium"/>
                </a:rPr>
                <a:t>from </a:t>
              </a:r>
              <a:r>
                <a:rPr lang="en-US" sz="1600" i="1" dirty="0" smtClean="0">
                  <a:latin typeface="Franklin Gothic Medium"/>
                  <a:cs typeface="Franklin Gothic Medium"/>
                </a:rPr>
                <a:t>Hong Kong annual digest of statistics, 2012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7130476" y="5486400"/>
            <a:ext cx="524448" cy="353344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64150" y="3739018"/>
            <a:ext cx="1891726" cy="466883"/>
            <a:chOff x="5264150" y="3739018"/>
            <a:chExt cx="1891726" cy="466883"/>
          </a:xfrm>
        </p:grpSpPr>
        <p:sp>
          <p:nvSpPr>
            <p:cNvPr id="15" name="Rectangle 14"/>
            <p:cNvSpPr/>
            <p:nvPr/>
          </p:nvSpPr>
          <p:spPr>
            <a:xfrm>
              <a:off x="5264150" y="3739018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.51966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2533" y="3744236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.48034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94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2179" y="1458583"/>
            <a:ext cx="655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 event is a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subset</a:t>
            </a:r>
            <a:r>
              <a:rPr lang="en-US" sz="2800" dirty="0" smtClean="0">
                <a:latin typeface="Franklin Gothic Medium"/>
                <a:cs typeface="Franklin Gothic Medium"/>
              </a:rPr>
              <a:t>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4239" y="2711144"/>
            <a:ext cx="5289066" cy="925778"/>
            <a:chOff x="955979" y="2166366"/>
            <a:chExt cx="5289066" cy="925778"/>
          </a:xfrm>
        </p:grpSpPr>
        <p:pic>
          <p:nvPicPr>
            <p:cNvPr id="7" name="Picture 6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8" name="Picture 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1054" y="2387600"/>
              <a:ext cx="3053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HT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TT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551" y="4629150"/>
            <a:ext cx="6632555" cy="461665"/>
            <a:chOff x="665551" y="4629150"/>
            <a:chExt cx="6632555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65551" y="462915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46291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551" y="5249565"/>
            <a:ext cx="6632555" cy="461665"/>
            <a:chOff x="665551" y="5249565"/>
            <a:chExt cx="6632555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524956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52495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551" y="4006850"/>
            <a:ext cx="6078963" cy="461665"/>
            <a:chOff x="665551" y="4006850"/>
            <a:chExt cx="6078963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665551" y="40068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7714" y="40068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1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93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 dirty="0" smtClean="0">
                <a:latin typeface="Franklin Gothic Medium"/>
                <a:cs typeface="Franklin Gothic Medium"/>
              </a:rPr>
              <a:t> of an event is the opposite event.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1835150"/>
            <a:ext cx="6306123" cy="461665"/>
            <a:chOff x="665551" y="1835150"/>
            <a:chExt cx="630612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65551" y="18351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874" y="18351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400" y="2393950"/>
            <a:ext cx="7397750" cy="512465"/>
            <a:chOff x="660400" y="2393950"/>
            <a:chExt cx="7397750" cy="5124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23939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0400" y="2444750"/>
              <a:ext cx="4646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do not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come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4874" y="2425700"/>
              <a:ext cx="2779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  <a:r>
                <a:rPr lang="en-US" sz="2400" i="1" baseline="30000" dirty="0" smtClean="0">
                  <a:latin typeface="Garamond"/>
                  <a:cs typeface="Garamond"/>
                </a:rPr>
                <a:t>c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590800" y="3752850"/>
            <a:ext cx="3441700" cy="1828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84721" y="4051300"/>
            <a:ext cx="1257300" cy="12573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82786" y="40894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5266" y="3845867"/>
            <a:ext cx="49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E</a:t>
            </a:r>
            <a:r>
              <a:rPr lang="en-US" sz="2400" i="1" baseline="30000" dirty="0" err="1" smtClean="0">
                <a:latin typeface="Garamond"/>
                <a:cs typeface="Garamond"/>
              </a:rPr>
              <a:t>c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2373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59371" y="4671590"/>
            <a:ext cx="476250" cy="978150"/>
          </a:xfrm>
          <a:custGeom>
            <a:avLst/>
            <a:gdLst/>
            <a:ahLst/>
            <a:cxnLst/>
            <a:rect l="l" t="t" r="r" b="b"/>
            <a:pathLst>
              <a:path w="476250" h="978150">
                <a:moveTo>
                  <a:pt x="238125" y="0"/>
                </a:moveTo>
                <a:lnTo>
                  <a:pt x="292123" y="44552"/>
                </a:lnTo>
                <a:cubicBezTo>
                  <a:pt x="405886" y="158316"/>
                  <a:pt x="476250" y="315478"/>
                  <a:pt x="476250" y="489075"/>
                </a:cubicBezTo>
                <a:cubicBezTo>
                  <a:pt x="476250" y="662672"/>
                  <a:pt x="405886" y="819835"/>
                  <a:pt x="292123" y="933598"/>
                </a:cubicBezTo>
                <a:lnTo>
                  <a:pt x="238125" y="978150"/>
                </a:lnTo>
                <a:lnTo>
                  <a:pt x="184127" y="933598"/>
                </a:lnTo>
                <a:cubicBezTo>
                  <a:pt x="70364" y="819835"/>
                  <a:pt x="0" y="662672"/>
                  <a:pt x="0" y="489075"/>
                </a:cubicBezTo>
                <a:cubicBezTo>
                  <a:pt x="0" y="315478"/>
                  <a:pt x="70364" y="158316"/>
                  <a:pt x="184127" y="445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550" y="1268083"/>
            <a:ext cx="800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intersection </a:t>
            </a:r>
            <a:r>
              <a:rPr lang="en-US" sz="2800" dirty="0" smtClean="0">
                <a:latin typeface="Franklin Gothic Medium"/>
                <a:cs typeface="Franklin Gothic Medium"/>
              </a:rPr>
              <a:t>of events happens when all events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happen.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2292350"/>
            <a:ext cx="6924655" cy="885230"/>
            <a:chOff x="665551" y="2292350"/>
            <a:chExt cx="6924655" cy="885230"/>
          </a:xfrm>
        </p:grpSpPr>
        <p:sp>
          <p:nvSpPr>
            <p:cNvPr id="5" name="TextBox 4"/>
            <p:cNvSpPr txBox="1"/>
            <p:nvPr/>
          </p:nvSpPr>
          <p:spPr>
            <a:xfrm>
              <a:off x="665551" y="22923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9814" y="22923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551" y="27159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814" y="26841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050" y="3295650"/>
            <a:ext cx="7404100" cy="493415"/>
            <a:chOff x="654050" y="3295650"/>
            <a:chExt cx="7404100" cy="49341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32956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4050" y="3327400"/>
              <a:ext cx="3270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(a) and (b) happen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1514" y="3321050"/>
              <a:ext cx="2081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9992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276064" y="4527550"/>
            <a:ext cx="2038350" cy="1257300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217283"/>
            <a:ext cx="7802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union </a:t>
            </a:r>
            <a:r>
              <a:rPr lang="en-US" sz="2800" dirty="0" smtClean="0">
                <a:latin typeface="Franklin Gothic Medium"/>
                <a:cs typeface="Franklin Gothic Medium"/>
              </a:rPr>
              <a:t>of events happens when at least one of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the events happens.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201" y="2241550"/>
            <a:ext cx="6924655" cy="885230"/>
            <a:chOff x="659201" y="2241550"/>
            <a:chExt cx="6924655" cy="885230"/>
          </a:xfrm>
        </p:grpSpPr>
        <p:sp>
          <p:nvSpPr>
            <p:cNvPr id="13" name="TextBox 12"/>
            <p:cNvSpPr txBox="1"/>
            <p:nvPr/>
          </p:nvSpPr>
          <p:spPr>
            <a:xfrm>
              <a:off x="659201" y="22415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3464" y="22415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201" y="26651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3464" y="26333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700" y="3244850"/>
            <a:ext cx="7479988" cy="493415"/>
            <a:chOff x="647700" y="3244850"/>
            <a:chExt cx="7479988" cy="49341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5650" y="32448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700" y="3276600"/>
              <a:ext cx="2946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at least one happens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770" y="3257550"/>
              <a:ext cx="3467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 </a:t>
              </a:r>
              <a:r>
                <a:rPr lang="en-US" sz="2000" dirty="0" smtClean="0">
                  <a:latin typeface="Garamond"/>
                  <a:cs typeface="Garamond"/>
                </a:rPr>
                <a:t>∪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HT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TT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43859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for finite 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 smtClean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probabilities of its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49314" y="2932378"/>
            <a:ext cx="3053991" cy="780744"/>
            <a:chOff x="5149314" y="2932378"/>
            <a:chExt cx="3053991" cy="780744"/>
          </a:xfrm>
        </p:grpSpPr>
        <p:sp>
          <p:nvSpPr>
            <p:cNvPr id="9" name="TextBox 8"/>
            <p:cNvSpPr txBox="1"/>
            <p:nvPr/>
          </p:nvSpPr>
          <p:spPr>
            <a:xfrm>
              <a:off x="5149314" y="2932378"/>
              <a:ext cx="3053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HT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TH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dirty="0" smtClean="0">
                  <a:latin typeface="Courier New"/>
                  <a:cs typeface="Courier New"/>
                </a:rPr>
                <a:t>TT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74" y="32514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4274" y="32451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8624" y="32197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2024" y="32133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551" y="4025900"/>
            <a:ext cx="7964793" cy="461665"/>
            <a:chOff x="665551" y="4025900"/>
            <a:chExt cx="796479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402590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402590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 = { </a:t>
              </a:r>
              <a:r>
                <a:rPr lang="en-US" sz="2400" dirty="0" smtClean="0">
                  <a:latin typeface="Courier New"/>
                  <a:cs typeface="Courier New"/>
                </a:rPr>
                <a:t>HH</a:t>
              </a:r>
              <a:r>
                <a:rPr lang="en-US" sz="2400" dirty="0" smtClean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8897" y="40259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Garamond"/>
                  <a:cs typeface="Garamond"/>
                </a:rPr>
                <a:t>) = </a:t>
              </a:r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551" y="4648200"/>
            <a:ext cx="7983149" cy="461665"/>
            <a:chOff x="665551" y="4648200"/>
            <a:chExt cx="798314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65551" y="464820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7714" y="464820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7253" y="46482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) = ½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551" y="5268615"/>
            <a:ext cx="7987419" cy="468015"/>
            <a:chOff x="665551" y="5268615"/>
            <a:chExt cx="7987419" cy="468015"/>
          </a:xfrm>
        </p:grpSpPr>
        <p:sp>
          <p:nvSpPr>
            <p:cNvPr id="12" name="TextBox 11"/>
            <p:cNvSpPr txBox="1"/>
            <p:nvPr/>
          </p:nvSpPr>
          <p:spPr>
            <a:xfrm>
              <a:off x="665551" y="526861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526861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1523" y="5274965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latin typeface="Garamond"/>
                  <a:cs typeface="Garamond"/>
                </a:rPr>
                <a:t>) = ½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33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for finite probability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637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finite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space </a:t>
            </a:r>
            <a:r>
              <a:rPr lang="en-US" sz="2800" dirty="0" smtClean="0">
                <a:latin typeface="Franklin Gothic Medium"/>
                <a:cs typeface="Franklin Gothic Medium"/>
              </a:rPr>
              <a:t>is specified by:</a:t>
            </a:r>
            <a:endParaRPr lang="en-US" sz="28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886" y="1868106"/>
            <a:ext cx="392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finite sample space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i="1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886" y="2401402"/>
            <a:ext cx="717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every event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Franklin Gothic Medium"/>
                <a:cs typeface="Franklin Gothic Medium"/>
              </a:rPr>
              <a:t>,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such that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5500" y="3341487"/>
            <a:ext cx="7412082" cy="750020"/>
            <a:chOff x="825500" y="3587030"/>
            <a:chExt cx="7412082" cy="750020"/>
          </a:xfrm>
        </p:grpSpPr>
        <p:sp>
          <p:nvSpPr>
            <p:cNvPr id="7" name="Rounded Rectangle 6"/>
            <p:cNvSpPr/>
            <p:nvPr/>
          </p:nvSpPr>
          <p:spPr>
            <a:xfrm>
              <a:off x="6191250" y="35870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11400" y="36679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148" y="37299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5500" y="3669040"/>
              <a:ext cx="427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1. for every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: </a:t>
              </a:r>
              <a:r>
                <a:rPr lang="en-US" sz="2800" dirty="0" smtClean="0">
                  <a:latin typeface="Garamond"/>
                  <a:cs typeface="Garamond"/>
                </a:rPr>
                <a:t>0 ≤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</a:t>
              </a:r>
              <a:r>
                <a:rPr lang="en-US" sz="2800" dirty="0">
                  <a:latin typeface="Garamond"/>
                  <a:cs typeface="Garamond"/>
                </a:rPr>
                <a:t>≤</a:t>
              </a:r>
              <a:r>
                <a:rPr lang="en-US" sz="2800" dirty="0" smtClean="0">
                  <a:latin typeface="Garamond"/>
                  <a:cs typeface="Garamond"/>
                </a:rPr>
                <a:t>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4550" y="4319387"/>
            <a:ext cx="7393032" cy="750020"/>
            <a:chOff x="844550" y="4564930"/>
            <a:chExt cx="7393032" cy="750020"/>
          </a:xfrm>
        </p:grpSpPr>
        <p:sp>
          <p:nvSpPr>
            <p:cNvPr id="17" name="Rounded Rectangle 16"/>
            <p:cNvSpPr/>
            <p:nvPr/>
          </p:nvSpPr>
          <p:spPr>
            <a:xfrm>
              <a:off x="6191250" y="4564930"/>
              <a:ext cx="2046332" cy="7500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4550" y="4599945"/>
              <a:ext cx="18055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2.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S</a:t>
              </a:r>
              <a:r>
                <a:rPr lang="en-US" sz="2800" dirty="0" smtClean="0">
                  <a:latin typeface="Garamond"/>
                  <a:cs typeface="Garamond"/>
                </a:rPr>
                <a:t>) =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4550" y="5044032"/>
            <a:ext cx="7393032" cy="1071840"/>
            <a:chOff x="844550" y="5289575"/>
            <a:chExt cx="7393032" cy="1071840"/>
          </a:xfrm>
        </p:grpSpPr>
        <p:sp>
          <p:nvSpPr>
            <p:cNvPr id="20" name="Rounded Rectangle 19"/>
            <p:cNvSpPr/>
            <p:nvPr/>
          </p:nvSpPr>
          <p:spPr>
            <a:xfrm>
              <a:off x="6191250" y="55682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84350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4098" y="57111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86139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05887" y="571113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550" y="5289575"/>
              <a:ext cx="2790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3. If </a:t>
              </a:r>
              <a:r>
                <a:rPr lang="en-US" sz="2800" i="1" dirty="0" smtClean="0">
                  <a:latin typeface="Garamond"/>
                  <a:cs typeface="Garamond"/>
                </a:rPr>
                <a:t>EF</a:t>
              </a:r>
              <a:r>
                <a:rPr lang="en-US" sz="2800" dirty="0" smtClean="0">
                  <a:latin typeface="Garamond"/>
                  <a:cs typeface="Garamond"/>
                </a:rPr>
                <a:t> = ∅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then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90417" y="5838195"/>
              <a:ext cx="35058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+ 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76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calculating probability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242683"/>
            <a:ext cx="7772360" cy="954107"/>
            <a:chOff x="457200" y="1242683"/>
            <a:chExt cx="7772360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242683"/>
              <a:ext cx="29595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Complement rule: </a:t>
              </a:r>
            </a:p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err="1" smtClean="0">
                  <a:latin typeface="Garamond"/>
                  <a:cs typeface="Garamond"/>
                </a:rPr>
                <a:t>E</a:t>
              </a:r>
              <a:r>
                <a:rPr lang="en-US" sz="2800" i="1" baseline="30000" dirty="0" err="1" smtClean="0">
                  <a:latin typeface="Garamond"/>
                  <a:cs typeface="Garamond"/>
                </a:rPr>
                <a:t>c</a:t>
              </a:r>
              <a:r>
                <a:rPr lang="en-US" sz="2800" dirty="0" smtClean="0">
                  <a:latin typeface="Garamond"/>
                  <a:cs typeface="Garamond"/>
                </a:rPr>
                <a:t>) = 1 –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83228" y="1308100"/>
              <a:ext cx="2046332" cy="8886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903378" y="145406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126" y="151602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4423" y="1303265"/>
              <a:ext cx="444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Garamond"/>
                  <a:cs typeface="Garamond"/>
                </a:rPr>
                <a:t>E</a:t>
              </a:r>
              <a:r>
                <a:rPr lang="en-US" sz="2000" i="1" baseline="30000" dirty="0" err="1" smtClean="0">
                  <a:latin typeface="Garamond"/>
                  <a:cs typeface="Garamond"/>
                </a:rPr>
                <a:t>c</a:t>
              </a:r>
              <a:endParaRPr lang="en-US" sz="2000" i="1" baseline="300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2550783"/>
            <a:ext cx="7772360" cy="1132217"/>
            <a:chOff x="457200" y="2550783"/>
            <a:chExt cx="7772360" cy="1132217"/>
          </a:xfrm>
        </p:grpSpPr>
        <p:sp>
          <p:nvSpPr>
            <p:cNvPr id="25" name="Oval 24"/>
            <p:cNvSpPr/>
            <p:nvPr/>
          </p:nvSpPr>
          <p:spPr>
            <a:xfrm>
              <a:off x="6389770" y="2814565"/>
              <a:ext cx="1293730" cy="7500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50783"/>
              <a:ext cx="43360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Difference rule: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If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latin typeface="Garamond"/>
                  <a:cs typeface="Garamond"/>
                </a:rPr>
                <a:t> ⊆ 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</a:p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 and not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) –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83228" y="2724150"/>
              <a:ext cx="2046332" cy="95885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35078" y="289551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826" y="29574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84662" y="294791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112883"/>
            <a:ext cx="7772360" cy="1011256"/>
            <a:chOff x="457200" y="4112883"/>
            <a:chExt cx="7772360" cy="1011256"/>
          </a:xfrm>
        </p:grpSpPr>
        <p:sp>
          <p:nvSpPr>
            <p:cNvPr id="33" name="Oval 32"/>
            <p:cNvSpPr/>
            <p:nvPr/>
          </p:nvSpPr>
          <p:spPr>
            <a:xfrm>
              <a:off x="7037914" y="4472012"/>
              <a:ext cx="168780" cy="414220"/>
            </a:xfrm>
            <a:custGeom>
              <a:avLst/>
              <a:gdLst/>
              <a:ahLst/>
              <a:cxnLst/>
              <a:rect l="l" t="t" r="r" b="b"/>
              <a:pathLst>
                <a:path w="168780" h="414220">
                  <a:moveTo>
                    <a:pt x="84390" y="0"/>
                  </a:moveTo>
                  <a:lnTo>
                    <a:pt x="117937" y="40659"/>
                  </a:lnTo>
                  <a:cubicBezTo>
                    <a:pt x="150037" y="88173"/>
                    <a:pt x="168780" y="145453"/>
                    <a:pt x="168780" y="207110"/>
                  </a:cubicBezTo>
                  <a:cubicBezTo>
                    <a:pt x="168780" y="268768"/>
                    <a:pt x="150037" y="326047"/>
                    <a:pt x="117937" y="373562"/>
                  </a:cubicBezTo>
                  <a:lnTo>
                    <a:pt x="84390" y="414220"/>
                  </a:lnTo>
                  <a:lnTo>
                    <a:pt x="50844" y="373562"/>
                  </a:lnTo>
                  <a:cubicBezTo>
                    <a:pt x="18744" y="326047"/>
                    <a:pt x="0" y="268768"/>
                    <a:pt x="0" y="207110"/>
                  </a:cubicBezTo>
                  <a:cubicBezTo>
                    <a:pt x="0" y="145453"/>
                    <a:pt x="18744" y="88173"/>
                    <a:pt x="50844" y="4065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611278" y="4381414"/>
              <a:ext cx="1022052" cy="595416"/>
            </a:xfrm>
            <a:custGeom>
              <a:avLst/>
              <a:gdLst/>
              <a:ahLst/>
              <a:cxnLst/>
              <a:rect l="l" t="t" r="r" b="b"/>
              <a:pathLst>
                <a:path w="1022052" h="595416">
                  <a:moveTo>
                    <a:pt x="724344" y="0"/>
                  </a:moveTo>
                  <a:cubicBezTo>
                    <a:pt x="888764" y="0"/>
                    <a:pt x="1022052" y="133288"/>
                    <a:pt x="1022052" y="297708"/>
                  </a:cubicBezTo>
                  <a:cubicBezTo>
                    <a:pt x="1022052" y="462128"/>
                    <a:pt x="888764" y="595416"/>
                    <a:pt x="724344" y="595416"/>
                  </a:cubicBezTo>
                  <a:cubicBezTo>
                    <a:pt x="642134" y="595416"/>
                    <a:pt x="567707" y="562094"/>
                    <a:pt x="513833" y="508220"/>
                  </a:cubicBezTo>
                  <a:lnTo>
                    <a:pt x="511026" y="504818"/>
                  </a:lnTo>
                  <a:lnTo>
                    <a:pt x="544573" y="464160"/>
                  </a:lnTo>
                  <a:cubicBezTo>
                    <a:pt x="576673" y="416645"/>
                    <a:pt x="595416" y="359366"/>
                    <a:pt x="595416" y="297708"/>
                  </a:cubicBezTo>
                  <a:cubicBezTo>
                    <a:pt x="595416" y="236051"/>
                    <a:pt x="576673" y="178771"/>
                    <a:pt x="544573" y="131257"/>
                  </a:cubicBezTo>
                  <a:lnTo>
                    <a:pt x="511026" y="90598"/>
                  </a:lnTo>
                  <a:lnTo>
                    <a:pt x="513833" y="87197"/>
                  </a:lnTo>
                  <a:cubicBezTo>
                    <a:pt x="567707" y="33322"/>
                    <a:pt x="642134" y="0"/>
                    <a:pt x="724344" y="0"/>
                  </a:cubicBezTo>
                  <a:close/>
                  <a:moveTo>
                    <a:pt x="297708" y="0"/>
                  </a:moveTo>
                  <a:cubicBezTo>
                    <a:pt x="379918" y="0"/>
                    <a:pt x="454345" y="33322"/>
                    <a:pt x="508220" y="87197"/>
                  </a:cubicBezTo>
                  <a:lnTo>
                    <a:pt x="511026" y="90598"/>
                  </a:lnTo>
                  <a:lnTo>
                    <a:pt x="477480" y="131257"/>
                  </a:lnTo>
                  <a:cubicBezTo>
                    <a:pt x="445380" y="178771"/>
                    <a:pt x="426636" y="236051"/>
                    <a:pt x="426636" y="297708"/>
                  </a:cubicBezTo>
                  <a:cubicBezTo>
                    <a:pt x="426636" y="359366"/>
                    <a:pt x="445380" y="416645"/>
                    <a:pt x="477480" y="464160"/>
                  </a:cubicBezTo>
                  <a:lnTo>
                    <a:pt x="511026" y="504818"/>
                  </a:lnTo>
                  <a:lnTo>
                    <a:pt x="508220" y="508220"/>
                  </a:lnTo>
                  <a:cubicBezTo>
                    <a:pt x="454345" y="562094"/>
                    <a:pt x="379918" y="595416"/>
                    <a:pt x="297708" y="595416"/>
                  </a:cubicBezTo>
                  <a:cubicBezTo>
                    <a:pt x="133288" y="595416"/>
                    <a:pt x="0" y="462128"/>
                    <a:pt x="0" y="297708"/>
                  </a:cubicBezTo>
                  <a:cubicBezTo>
                    <a:pt x="0" y="133288"/>
                    <a:pt x="133288" y="0"/>
                    <a:pt x="29770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4112883"/>
              <a:ext cx="47175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Inclusion-exclusion:</a:t>
              </a:r>
              <a:endParaRPr lang="en-US" sz="2800" dirty="0" smtClean="0">
                <a:solidFill>
                  <a:srgbClr val="FF9933"/>
                </a:solidFill>
                <a:latin typeface="Garamond"/>
                <a:cs typeface="Garamond"/>
              </a:endParaRPr>
            </a:p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∪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+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latin typeface="Garamond"/>
                  <a:cs typeface="Garamond"/>
                </a:rPr>
                <a:t>) – 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EF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83228" y="4235450"/>
              <a:ext cx="2046332" cy="888689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10376" y="44433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71962" y="4437020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28110" y="5556250"/>
            <a:ext cx="60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can prove them using the axioms.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565" y="3421390"/>
            <a:ext cx="3870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 particular,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159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are the chances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84288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385888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4848223"/>
            <a:ext cx="720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(c) The person is either rich or famous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	(but not both)?</a:t>
            </a:r>
          </a:p>
        </p:txBody>
      </p:sp>
    </p:spTree>
    <p:extLst>
      <p:ext uri="{BB962C8B-B14F-4D97-AF65-F5344CB8AC3E}">
        <p14:creationId xmlns:p14="http://schemas.microsoft.com/office/powerpoint/2010/main" val="37259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 dirty="0" smtClean="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to every element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Probabilities are nonnegative and add up to one.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8466" y="4036715"/>
            <a:ext cx="6273316" cy="958544"/>
            <a:chOff x="955979" y="2133600"/>
            <a:chExt cx="6273316" cy="958544"/>
          </a:xfrm>
        </p:grpSpPr>
        <p:pic>
          <p:nvPicPr>
            <p:cNvPr id="12" name="Picture 11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13" name="Picture 12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75304" y="2133600"/>
              <a:ext cx="3053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  <a:r>
                <a:rPr lang="en-US" sz="2400" dirty="0" smtClean="0">
                  <a:latin typeface="Garamond"/>
                  <a:cs typeface="Garamond"/>
                </a:rPr>
                <a:t> = </a:t>
              </a:r>
              <a:r>
                <a:rPr lang="en-US" sz="2400" smtClean="0">
                  <a:latin typeface="Garamond"/>
                  <a:cs typeface="Garamond"/>
                </a:rPr>
                <a:t>{ </a:t>
              </a:r>
              <a:r>
                <a:rPr lang="en-US" sz="2400" smtClean="0">
                  <a:latin typeface="Courier New"/>
                  <a:cs typeface="Courier New"/>
                </a:rPr>
                <a:t>HH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HT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TH</a:t>
              </a:r>
              <a:r>
                <a:rPr lang="en-US" sz="2400" smtClean="0">
                  <a:latin typeface="Garamond"/>
                  <a:cs typeface="Garamond"/>
                </a:rPr>
                <a:t>, </a:t>
              </a:r>
              <a:r>
                <a:rPr lang="en-US" sz="2400" smtClean="0">
                  <a:latin typeface="Courier New"/>
                  <a:cs typeface="Courier New"/>
                </a:rPr>
                <a:t>TT</a:t>
              </a:r>
              <a:r>
                <a:rPr lang="en-US" sz="240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45374" y="4419698"/>
            <a:ext cx="2036623" cy="461665"/>
            <a:chOff x="5145374" y="4419698"/>
            <a:chExt cx="2036623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51453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877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31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26524" y="4419698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¼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318530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9409" y="5344467"/>
            <a:ext cx="688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models a pair of coins with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equally likely outcomes</a:t>
            </a:r>
          </a:p>
        </p:txBody>
      </p:sp>
    </p:spTree>
    <p:extLst>
      <p:ext uri="{BB962C8B-B14F-4D97-AF65-F5344CB8AC3E}">
        <p14:creationId xmlns:p14="http://schemas.microsoft.com/office/powerpoint/2010/main" val="36313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kid_clipart_girl_smi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86150"/>
            <a:ext cx="1465400" cy="1724000"/>
          </a:xfrm>
          <a:prstGeom prst="rect">
            <a:avLst/>
          </a:prstGeom>
        </p:spPr>
      </p:pic>
      <p:pic>
        <p:nvPicPr>
          <p:cNvPr id="32" name="Picture 31" descr="63-Free-Retro-Clipart-Illustration-Of-Man-Carrying-Big-Bag-Of-Money-With-Dollar-Sig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31" y="2900629"/>
            <a:ext cx="1525972" cy="1961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Oval 25"/>
          <p:cNvSpPr/>
          <p:nvPr/>
        </p:nvSpPr>
        <p:spPr>
          <a:xfrm>
            <a:off x="1099572" y="2006599"/>
            <a:ext cx="4628754" cy="2855119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5607" y="1536700"/>
            <a:ext cx="7815527" cy="41529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 smtClean="0">
                <a:latin typeface="Garamond"/>
                <a:cs typeface="Garamond"/>
              </a:rPr>
              <a:t>S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4550" y="1889021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1487" y="1972617"/>
            <a:ext cx="102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661" y="1877506"/>
            <a:ext cx="98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2921000" y="1858456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5c71f0d73c8b2cf00da864f7c75746f3_4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76250" l="23333" r="7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3160394"/>
            <a:ext cx="2177388" cy="1935456"/>
          </a:xfrm>
          <a:prstGeom prst="rect">
            <a:avLst/>
          </a:prstGeom>
        </p:spPr>
      </p:pic>
      <p:pic>
        <p:nvPicPr>
          <p:cNvPr id="17" name="Picture 16" descr="f-Chrissie_Chau_1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28125" r="7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65" y="2850580"/>
            <a:ext cx="3371930" cy="20547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24069" y="1970657"/>
            <a:ext cx="1444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9933"/>
                </a:solidFill>
                <a:latin typeface="Garamond"/>
                <a:cs typeface="Garamond"/>
              </a:rPr>
              <a:t>10%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9278" y="1889021"/>
            <a:ext cx="117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9933"/>
                </a:solidFill>
                <a:latin typeface="Garamond"/>
                <a:cs typeface="Garamond"/>
              </a:rPr>
              <a:t>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6100" y="2496858"/>
            <a:ext cx="107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9933"/>
                </a:solidFill>
                <a:latin typeface="Garamond"/>
                <a:cs typeface="Garamond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59470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Equally likely outcomes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798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probability space has equally likely outcomes if</a:t>
            </a:r>
            <a:endParaRPr lang="en-US" sz="28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116" y="2040895"/>
            <a:ext cx="5006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{x}</a:t>
            </a:r>
            <a:r>
              <a:rPr lang="en-US" sz="2800" dirty="0" smtClean="0">
                <a:latin typeface="Garamond"/>
                <a:cs typeface="Garamond"/>
              </a:rPr>
              <a:t>) = 1/|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|   </a:t>
            </a:r>
            <a:r>
              <a:rPr lang="en-US" sz="2800" dirty="0" smtClean="0">
                <a:latin typeface="Franklin Gothic Medium"/>
                <a:cs typeface="Franklin Gothic Medium"/>
              </a:rPr>
              <a:t>for every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933696"/>
            <a:ext cx="7172376" cy="1573663"/>
            <a:chOff x="457200" y="2933696"/>
            <a:chExt cx="7172376" cy="1573663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2933696"/>
              <a:ext cx="36735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Then for every event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2466" y="3761745"/>
              <a:ext cx="1179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0931" y="3567440"/>
              <a:ext cx="359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number of outcomes in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0931" y="4011627"/>
              <a:ext cx="359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number of outcomes in </a:t>
              </a:r>
              <a:r>
                <a:rPr lang="en-US" sz="2400" i="1" dirty="0" smtClean="0">
                  <a:latin typeface="Garamond"/>
                  <a:cs typeface="Garamond"/>
                </a:rPr>
                <a:t>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095750" y="4058310"/>
              <a:ext cx="338455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801592" y="3984139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2542" y="3470474"/>
              <a:ext cx="790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872227" y="4058310"/>
              <a:ext cx="601223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24250" y="3771384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749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toss a coin 4 times. What are the chances that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a pair of consecutive heads</a:t>
            </a:r>
            <a:r>
              <a:rPr lang="en-US" sz="2800" dirty="0" smtClean="0">
                <a:latin typeface="Franklin Gothic Medium"/>
                <a:cs typeface="Franklin Gothic Medium"/>
              </a:rPr>
              <a:t> occurs?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332" y="3184484"/>
            <a:ext cx="671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{ </a:t>
            </a:r>
            <a:r>
              <a:rPr lang="en-US" sz="2800" dirty="0" smtClean="0">
                <a:latin typeface="Courier New"/>
                <a:cs typeface="Courier New"/>
              </a:rPr>
              <a:t>HHHH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HHHT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HHTH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HHTT</a:t>
            </a:r>
            <a:r>
              <a:rPr lang="en-US" sz="2800" dirty="0" smtClean="0">
                <a:latin typeface="Garamond"/>
                <a:cs typeface="Garamond"/>
              </a:rPr>
              <a:t>, ..., </a:t>
            </a:r>
            <a:r>
              <a:rPr lang="en-US" sz="2800" dirty="0" smtClean="0">
                <a:latin typeface="Courier New"/>
                <a:cs typeface="Courier New"/>
              </a:rPr>
              <a:t>TTTT</a:t>
            </a:r>
            <a:r>
              <a:rPr lang="en-US" sz="2800" dirty="0">
                <a:latin typeface="Garamond"/>
                <a:cs typeface="Garamond"/>
              </a:rPr>
              <a:t> }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332" y="3870693"/>
            <a:ext cx="5776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assume equally likely outcomes.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332" y="4615348"/>
            <a:ext cx="7225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 = { </a:t>
            </a:r>
            <a:r>
              <a:rPr lang="en-US" sz="2800" dirty="0" smtClean="0">
                <a:latin typeface="Courier New"/>
                <a:cs typeface="Courier New"/>
              </a:rPr>
              <a:t>HHHH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HHHT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HHTH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HHTT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THHH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THHT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</a:p>
          <a:p>
            <a:r>
              <a:rPr lang="en-US" sz="2800" dirty="0">
                <a:latin typeface="Garamond"/>
                <a:cs typeface="Garamond"/>
              </a:rPr>
              <a:t>	</a:t>
            </a:r>
            <a:r>
              <a:rPr lang="en-US" sz="2800" dirty="0" smtClean="0">
                <a:latin typeface="Garamond"/>
                <a:cs typeface="Garamond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TTHH</a:t>
            </a:r>
            <a:r>
              <a:rPr lang="en-US" sz="2800" dirty="0" smtClean="0">
                <a:latin typeface="Garamond"/>
                <a:cs typeface="Garamond"/>
              </a:rPr>
              <a:t>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332" y="5616612"/>
            <a:ext cx="3775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/|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7/16.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438110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Solutio</a:t>
            </a:r>
            <a:r>
              <a:rPr lang="en-US" sz="3600" dirty="0">
                <a:latin typeface="Franklin Gothic Medium"/>
                <a:cs typeface="Franklin Gothic Medium"/>
              </a:rPr>
              <a:t>n</a:t>
            </a:r>
            <a:endParaRPr lang="en-US" sz="36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7024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 urn contains </a:t>
            </a:r>
            <a:r>
              <a:rPr lang="en-US" sz="28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red ball and 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- 1</a:t>
            </a:r>
            <a:r>
              <a:rPr lang="en-US" sz="2800" dirty="0" smtClean="0">
                <a:latin typeface="Franklin Gothic Medium"/>
                <a:cs typeface="Franklin Gothic Medium"/>
              </a:rPr>
              <a:t> blue balls. The balls are shuffled randomly. You draw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without replacement</a:t>
            </a:r>
            <a:r>
              <a:rPr lang="en-US" sz="2800" dirty="0" smtClean="0">
                <a:latin typeface="Franklin Gothic Medium"/>
                <a:cs typeface="Franklin Gothic Medium"/>
              </a:rPr>
              <a:t>. What is the probability that you drew the red ball?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2175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Example: 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= 5, </a:t>
            </a:r>
            <a:r>
              <a:rPr lang="en-US" sz="2400" i="1" dirty="0" smtClean="0">
                <a:latin typeface="Garamond"/>
                <a:cs typeface="Garamond"/>
              </a:rPr>
              <a:t>k</a:t>
            </a:r>
            <a:r>
              <a:rPr lang="en-US" sz="2400" dirty="0" smtClean="0">
                <a:latin typeface="Garamond"/>
                <a:cs typeface="Garamond"/>
              </a:rPr>
              <a:t> 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0400" y="3778853"/>
            <a:ext cx="620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 = {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chemeClr val="accent6"/>
                </a:solidFill>
                <a:latin typeface="Courier New"/>
                <a:cs typeface="Courier New"/>
              </a:rPr>
              <a:t>BBBB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chemeClr val="accent6"/>
                </a:solidFill>
                <a:latin typeface="Courier New"/>
                <a:cs typeface="Courier New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9450" y="4235450"/>
            <a:ext cx="390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with equally likely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9450" y="4750403"/>
            <a:ext cx="574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 = {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: the first 3 symbols of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contain an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1550" y="5211720"/>
            <a:ext cx="382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{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BBB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400" dirty="0" smtClean="0">
                <a:solidFill>
                  <a:srgbClr val="3333CC"/>
                </a:solidFill>
                <a:latin typeface="Courier New"/>
                <a:cs typeface="Courier New"/>
              </a:rPr>
              <a:t>BB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5516" y="5857245"/>
            <a:ext cx="305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) = |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|/|</a:t>
            </a:r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| = 3/5</a:t>
            </a:r>
          </a:p>
        </p:txBody>
      </p:sp>
    </p:spTree>
    <p:extLst>
      <p:ext uri="{BB962C8B-B14F-4D97-AF65-F5344CB8AC3E}">
        <p14:creationId xmlns:p14="http://schemas.microsoft.com/office/powerpoint/2010/main" val="129500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70603"/>
            <a:ext cx="663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of </a:t>
            </a:r>
            <a:r>
              <a:rPr lang="en-US" sz="2800" dirty="0" smtClean="0">
                <a:latin typeface="Garamond"/>
                <a:cs typeface="Garamond"/>
              </a:rPr>
              <a:t>1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- 1 </a:t>
            </a:r>
            <a:r>
              <a:rPr lang="en-US" sz="28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900" y="1965876"/>
            <a:ext cx="570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assume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equally likely outcomes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" y="2712053"/>
            <a:ext cx="7789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 = 	</a:t>
            </a:r>
            <a:r>
              <a:rPr lang="en-US" sz="2800" dirty="0" smtClean="0">
                <a:latin typeface="Franklin Gothic Medium"/>
                <a:cs typeface="Franklin Gothic Medium"/>
              </a:rPr>
              <a:t>all arrangements in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where the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occurs in 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		one of the first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positions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635" y="4237995"/>
            <a:ext cx="117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8761" y="446038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89711" y="3946724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79396" y="4534560"/>
            <a:ext cx="6012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6685" y="4234850"/>
            <a:ext cx="42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0011" y="4455155"/>
            <a:ext cx="41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5126361" y="3941490"/>
            <a:ext cx="45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endParaRPr lang="en-US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52546" y="4529326"/>
            <a:ext cx="3091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0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71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 urn contains </a:t>
            </a:r>
            <a:r>
              <a:rPr lang="en-US" sz="2800" dirty="0" smtClean="0">
                <a:latin typeface="Garamond"/>
                <a:cs typeface="Garamond"/>
              </a:rPr>
              <a:t>8</a:t>
            </a:r>
            <a:r>
              <a:rPr lang="en-US" sz="2800" dirty="0" smtClean="0">
                <a:latin typeface="Franklin Gothic Medium"/>
                <a:cs typeface="Franklin Gothic Medium"/>
              </a:rPr>
              <a:t> red balls and </a:t>
            </a:r>
            <a:r>
              <a:rPr lang="en-US" sz="2800" dirty="0" smtClean="0">
                <a:latin typeface="Garamond"/>
                <a:cs typeface="Garamond"/>
              </a:rPr>
              <a:t>8</a:t>
            </a:r>
            <a:r>
              <a:rPr lang="en-US" sz="2800" dirty="0" smtClean="0">
                <a:latin typeface="Franklin Gothic Medium"/>
                <a:cs typeface="Franklin Gothic Medium"/>
              </a:rPr>
              <a:t> blue balls, shuffled randomly. You draw </a:t>
            </a:r>
            <a:r>
              <a:rPr lang="en-US" sz="28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without replacement</a:t>
            </a:r>
            <a:r>
              <a:rPr lang="en-US" sz="2800" dirty="0" smtClean="0">
                <a:latin typeface="Franklin Gothic Medium"/>
                <a:cs typeface="Franklin Gothic Medium"/>
              </a:rPr>
              <a:t>. What is the probability that you drew: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94448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 No red balls?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387793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 At least one red ball?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600" y="583882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(d) The same number of red and blue balls?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600" y="4843133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(c) At least one ball of each color?</a:t>
            </a:r>
          </a:p>
        </p:txBody>
      </p:sp>
    </p:spTree>
    <p:extLst>
      <p:ext uri="{BB962C8B-B14F-4D97-AF65-F5344CB8AC3E}">
        <p14:creationId xmlns:p14="http://schemas.microsoft.com/office/powerpoint/2010/main" val="64244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71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5-card poker you are dealt 5 random cards from a deck. What is the probability you get a:</a:t>
            </a:r>
          </a:p>
        </p:txBody>
      </p:sp>
      <p:pic>
        <p:nvPicPr>
          <p:cNvPr id="11" name="Picture 10" descr="poker-hand-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22550"/>
            <a:ext cx="6400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293" y="13866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126" y="13866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0196" y="16620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15409" y="1458267"/>
            <a:ext cx="4514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a pair of antennas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each can be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working</a:t>
            </a:r>
            <a:r>
              <a:rPr lang="en-US" sz="2400" dirty="0" smtClean="0">
                <a:latin typeface="Franklin Gothic Medium"/>
                <a:cs typeface="Franklin Gothic Medium"/>
              </a:rPr>
              <a:t> or </a:t>
            </a:r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defective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1759" y="2358082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S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smtClean="0">
                <a:latin typeface="Garamond"/>
                <a:cs typeface="Garamond"/>
              </a:rPr>
              <a:t>{ </a:t>
            </a:r>
            <a:r>
              <a:rPr lang="en-US" sz="2400" smtClean="0">
                <a:latin typeface="Courier New"/>
                <a:cs typeface="Courier New"/>
              </a:rPr>
              <a:t>WW</a:t>
            </a:r>
            <a:r>
              <a:rPr lang="en-US" sz="2400" smtClean="0">
                <a:latin typeface="Garamond"/>
                <a:cs typeface="Garamond"/>
              </a:rPr>
              <a:t>, </a:t>
            </a:r>
            <a:r>
              <a:rPr lang="en-US" sz="2400" smtClean="0">
                <a:latin typeface="Courier New"/>
                <a:cs typeface="Courier New"/>
              </a:rPr>
              <a:t>WD</a:t>
            </a:r>
            <a:r>
              <a:rPr lang="en-US" sz="2400" smtClean="0">
                <a:latin typeface="Garamond"/>
                <a:cs typeface="Garamond"/>
              </a:rPr>
              <a:t>, </a:t>
            </a:r>
            <a:r>
              <a:rPr lang="en-US" sz="2400" smtClean="0">
                <a:latin typeface="Courier New"/>
                <a:cs typeface="Courier New"/>
              </a:rPr>
              <a:t>DW</a:t>
            </a:r>
            <a:r>
              <a:rPr lang="en-US" sz="2400" smtClean="0">
                <a:latin typeface="Garamond"/>
                <a:cs typeface="Garamond"/>
              </a:rPr>
              <a:t>, </a:t>
            </a:r>
            <a:r>
              <a:rPr lang="en-US" sz="2400" smtClean="0">
                <a:latin typeface="Courier New"/>
                <a:cs typeface="Courier New"/>
              </a:rPr>
              <a:t>DD</a:t>
            </a:r>
            <a:r>
              <a:rPr lang="en-US" sz="240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3765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604" y="294400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Each antenna defective 10% of the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3304" y="339737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Defects are “independent”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23625" y="3920598"/>
            <a:ext cx="2123899" cy="722173"/>
            <a:chOff x="4023625" y="3920598"/>
            <a:chExt cx="2123899" cy="722173"/>
          </a:xfrm>
        </p:grpSpPr>
        <p:sp>
          <p:nvSpPr>
            <p:cNvPr id="12" name="TextBox 11"/>
            <p:cNvSpPr txBox="1"/>
            <p:nvPr/>
          </p:nvSpPr>
          <p:spPr>
            <a:xfrm>
              <a:off x="4036325" y="4241898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.81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9296" y="4241898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.09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8555" y="4242661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.09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1588" y="4241898"/>
              <a:ext cx="481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.01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23625" y="3920598"/>
              <a:ext cx="21238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DD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468010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3304" y="4680108"/>
            <a:ext cx="6390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Dependent defects: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e.g</a:t>
            </a:r>
            <a:r>
              <a:rPr lang="en-US" sz="2800" dirty="0" smtClean="0">
                <a:latin typeface="Franklin Gothic Medium"/>
                <a:cs typeface="Franklin Gothic Medium"/>
              </a:rPr>
              <a:t> both antennas use same power supply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23625" y="5571598"/>
            <a:ext cx="2123899" cy="722173"/>
            <a:chOff x="4023625" y="5571598"/>
            <a:chExt cx="2123899" cy="722173"/>
          </a:xfrm>
        </p:grpSpPr>
        <p:sp>
          <p:nvSpPr>
            <p:cNvPr id="22" name="TextBox 21"/>
            <p:cNvSpPr txBox="1"/>
            <p:nvPr/>
          </p:nvSpPr>
          <p:spPr>
            <a:xfrm>
              <a:off x="4106175" y="5892898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.9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38196" y="5892898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155" y="5893661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2388" y="5892898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.1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23625" y="5571598"/>
              <a:ext cx="21238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DW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5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550" y="1229983"/>
            <a:ext cx="596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1: </a:t>
            </a:r>
            <a:r>
              <a:rPr lang="en-US" sz="3600" dirty="0" smtClean="0">
                <a:latin typeface="Franklin Gothic Medium"/>
                <a:cs typeface="Franklin Gothic Medium"/>
              </a:rPr>
              <a:t>Use common 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5073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there is no reason to favor one outcome over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another, assign same </a:t>
            </a:r>
          </a:p>
          <a:p>
            <a:r>
              <a:rPr lang="en-US" sz="2800" dirty="0" smtClean="0">
                <a:latin typeface="Franklin Gothic Medium"/>
                <a:cs typeface="Franklin Gothic Medium"/>
              </a:rPr>
              <a:t>probability to both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700" y="2841220"/>
            <a:ext cx="425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    </a:t>
            </a:r>
            <a:r>
              <a:rPr lang="en-US" sz="2000" i="1" dirty="0" smtClean="0">
                <a:latin typeface="Garamond"/>
                <a:cs typeface="Garamond"/>
              </a:rPr>
              <a:t>S</a:t>
            </a:r>
            <a:r>
              <a:rPr lang="en-US" sz="2000" dirty="0" smtClean="0">
                <a:latin typeface="Garamond"/>
                <a:cs typeface="Garamond"/>
              </a:rPr>
              <a:t> = { 	</a:t>
            </a:r>
            <a:r>
              <a:rPr lang="en-US" sz="2000" dirty="0" smtClean="0">
                <a:latin typeface="Courier New"/>
                <a:cs typeface="Courier New"/>
              </a:rPr>
              <a:t>11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16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Garamond"/>
                <a:cs typeface="Garamond"/>
              </a:rPr>
              <a:t>		</a:t>
            </a:r>
            <a:r>
              <a:rPr lang="en-US" sz="2000" dirty="0" smtClean="0">
                <a:latin typeface="Courier New"/>
                <a:cs typeface="Courier New"/>
              </a:rPr>
              <a:t>21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26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		31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36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Garamond"/>
                <a:cs typeface="Garamond"/>
              </a:rPr>
              <a:t>		</a:t>
            </a:r>
            <a:r>
              <a:rPr lang="en-US" sz="2000" dirty="0" smtClean="0">
                <a:latin typeface="Courier New"/>
                <a:cs typeface="Courier New"/>
              </a:rPr>
              <a:t>41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46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>
                <a:latin typeface="Garamond"/>
                <a:cs typeface="Garamond"/>
              </a:rPr>
              <a:t>	</a:t>
            </a:r>
            <a:r>
              <a:rPr lang="en-US" sz="2000" dirty="0" smtClean="0">
                <a:latin typeface="Garamond"/>
                <a:cs typeface="Garamond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51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56</a:t>
            </a:r>
            <a:r>
              <a:rPr lang="en-US" sz="2000" dirty="0" smtClean="0">
                <a:latin typeface="Garamond"/>
                <a:cs typeface="Garamond"/>
              </a:rPr>
              <a:t>,</a:t>
            </a:r>
          </a:p>
          <a:p>
            <a:r>
              <a:rPr lang="en-US" sz="2000" dirty="0" smtClean="0">
                <a:latin typeface="Garamond"/>
                <a:cs typeface="Garamond"/>
              </a:rPr>
              <a:t>		</a:t>
            </a:r>
            <a:r>
              <a:rPr lang="en-US" sz="2000" dirty="0" smtClean="0">
                <a:latin typeface="Courier New"/>
                <a:cs typeface="Courier New"/>
              </a:rPr>
              <a:t>61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62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63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64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65</a:t>
            </a:r>
            <a:r>
              <a:rPr lang="en-US" sz="2000" dirty="0" smtClean="0">
                <a:latin typeface="Garamond"/>
                <a:cs typeface="Garamond"/>
              </a:rPr>
              <a:t>, </a:t>
            </a:r>
            <a:r>
              <a:rPr lang="en-US" sz="2000" dirty="0" smtClean="0">
                <a:latin typeface="Courier New"/>
                <a:cs typeface="Courier New"/>
              </a:rPr>
              <a:t>66</a:t>
            </a:r>
            <a:r>
              <a:rPr lang="en-US" sz="2000" dirty="0" smtClean="0">
                <a:latin typeface="Garamond"/>
                <a:cs typeface="Garamond"/>
              </a:rPr>
              <a:t> 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250" y="3798194"/>
            <a:ext cx="4527550" cy="957646"/>
            <a:chOff x="476250" y="3798194"/>
            <a:chExt cx="4527550" cy="957646"/>
          </a:xfrm>
        </p:grpSpPr>
        <p:pic>
          <p:nvPicPr>
            <p:cNvPr id="10" name="Picture 9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63" y="3798194"/>
              <a:ext cx="539750" cy="539750"/>
            </a:xfrm>
            <a:prstGeom prst="rect">
              <a:avLst/>
            </a:prstGeom>
          </p:spPr>
        </p:pic>
        <p:pic>
          <p:nvPicPr>
            <p:cNvPr id="11" name="Picture 10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62" y="3801004"/>
              <a:ext cx="533401" cy="533401"/>
            </a:xfrm>
            <a:prstGeom prst="rect">
              <a:avLst/>
            </a:prstGeom>
          </p:spPr>
        </p:pic>
        <p:pic>
          <p:nvPicPr>
            <p:cNvPr id="12" name="Picture 11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50" y="3801733"/>
              <a:ext cx="539750" cy="539750"/>
            </a:xfrm>
            <a:prstGeom prst="rect">
              <a:avLst/>
            </a:prstGeom>
          </p:spPr>
        </p:pic>
        <p:pic>
          <p:nvPicPr>
            <p:cNvPr id="13" name="Picture 12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801733"/>
              <a:ext cx="539750" cy="539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6250" y="3801733"/>
              <a:ext cx="45275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E.g.                and                </a:t>
              </a:r>
            </a:p>
            <a:p>
              <a:r>
                <a:rPr lang="en-US" sz="2800" dirty="0" smtClean="0">
                  <a:latin typeface="Franklin Gothic Medium"/>
                  <a:cs typeface="Franklin Gothic Medium"/>
                </a:rPr>
                <a:t>should get same probability</a:t>
              </a:r>
            </a:p>
          </p:txBody>
        </p:sp>
      </p:grpSp>
      <p:pic>
        <p:nvPicPr>
          <p:cNvPr id="15" name="Picture 14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5" y="1117768"/>
            <a:ext cx="1006171" cy="1006171"/>
          </a:xfrm>
          <a:prstGeom prst="rect">
            <a:avLst/>
          </a:prstGeom>
        </p:spPr>
      </p:pic>
      <p:pic>
        <p:nvPicPr>
          <p:cNvPr id="16" name="Picture 15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7526143" y="1219371"/>
            <a:ext cx="1006171" cy="1006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00" y="4944733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every outcome </a:t>
            </a:r>
            <a:r>
              <a:rPr lang="en-US" sz="2800" i="1" dirty="0" smtClean="0">
                <a:latin typeface="Garamond"/>
                <a:cs typeface="Garamond"/>
              </a:rPr>
              <a:t>w</a:t>
            </a:r>
            <a:r>
              <a:rPr lang="en-US" sz="2800" dirty="0" smtClean="0">
                <a:latin typeface="Franklin Gothic Medium"/>
                <a:cs typeface="Franklin Gothic Medium"/>
              </a:rPr>
              <a:t> in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must be given probability </a:t>
            </a:r>
            <a:r>
              <a:rPr lang="en-US" sz="2800" dirty="0" smtClean="0">
                <a:latin typeface="Garamond"/>
                <a:cs typeface="Garamond"/>
              </a:rPr>
              <a:t>1/|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| = 1/36</a:t>
            </a:r>
          </a:p>
        </p:txBody>
      </p:sp>
    </p:spTree>
    <p:extLst>
      <p:ext uri="{BB962C8B-B14F-4D97-AF65-F5344CB8AC3E}">
        <p14:creationId xmlns:p14="http://schemas.microsoft.com/office/powerpoint/2010/main" val="407433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unfair die</a:t>
            </a:r>
            <a:endParaRPr lang="en-US" dirty="0"/>
          </a:p>
        </p:txBody>
      </p:sp>
      <p:pic>
        <p:nvPicPr>
          <p:cNvPr id="6" name="Picture 5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7" y="1492502"/>
            <a:ext cx="3353424" cy="16381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49600" y="2463884"/>
            <a:ext cx="812801" cy="755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3500" y="1676484"/>
            <a:ext cx="165100" cy="57166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54200" y="1339934"/>
            <a:ext cx="1968500" cy="247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10100" y="18950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   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smtClean="0">
                <a:latin typeface="Garamond"/>
                <a:cs typeface="Garamond"/>
              </a:rPr>
              <a:t>{ </a:t>
            </a:r>
            <a:r>
              <a:rPr lang="en-US" sz="2800" smtClean="0">
                <a:latin typeface="Courier New"/>
                <a:cs typeface="Courier New"/>
              </a:rPr>
              <a:t>1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2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3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4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5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6</a:t>
            </a:r>
            <a:r>
              <a:rPr lang="en-US" sz="280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 rot="378148">
            <a:off x="2501900" y="107511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2 cm</a:t>
            </a:r>
          </a:p>
        </p:txBody>
      </p:sp>
      <p:sp>
        <p:nvSpPr>
          <p:cNvPr id="23" name="TextBox 22"/>
          <p:cNvSpPr txBox="1"/>
          <p:nvPr/>
        </p:nvSpPr>
        <p:spPr>
          <a:xfrm rot="20705627">
            <a:off x="3883799" y="16007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 cm</a:t>
            </a:r>
          </a:p>
        </p:txBody>
      </p:sp>
      <p:sp>
        <p:nvSpPr>
          <p:cNvPr id="24" name="TextBox 23"/>
          <p:cNvSpPr txBox="1"/>
          <p:nvPr/>
        </p:nvSpPr>
        <p:spPr>
          <a:xfrm rot="18996091">
            <a:off x="3253935" y="273671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4013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Common sense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odel: </a:t>
            </a:r>
            <a:r>
              <a:rPr lang="en-US" sz="2800" dirty="0" smtClean="0">
                <a:latin typeface="Franklin Gothic Medium"/>
                <a:cs typeface="Franklin Gothic Medium"/>
              </a:rPr>
              <a:t>Probability should be proportional to surface area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0302" y="4483100"/>
            <a:ext cx="6611248" cy="523220"/>
            <a:chOff x="710302" y="4483100"/>
            <a:chExt cx="6611248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710302" y="45212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51117" y="4483100"/>
              <a:ext cx="3070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1	2	3	4	5	6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0302" y="5088870"/>
            <a:ext cx="6636648" cy="523220"/>
            <a:chOff x="710302" y="5088870"/>
            <a:chExt cx="6636648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710302" y="5135265"/>
              <a:ext cx="2879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surface area (in </a:t>
              </a:r>
              <a:r>
                <a:rPr lang="en-US" sz="2400" dirty="0" smtClean="0">
                  <a:latin typeface="Garamond"/>
                  <a:cs typeface="Garamond"/>
                </a:rPr>
                <a:t>cm</a:t>
              </a:r>
              <a:r>
                <a:rPr lang="en-US" sz="2400" baseline="30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76517" y="5088870"/>
              <a:ext cx="3070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	2	2	2	1	2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0302" y="5678110"/>
            <a:ext cx="6579498" cy="528420"/>
            <a:chOff x="710302" y="5678110"/>
            <a:chExt cx="6579498" cy="528420"/>
          </a:xfrm>
        </p:grpSpPr>
        <p:sp>
          <p:nvSpPr>
            <p:cNvPr id="28" name="TextBox 27"/>
            <p:cNvSpPr txBox="1"/>
            <p:nvPr/>
          </p:nvSpPr>
          <p:spPr>
            <a:xfrm>
              <a:off x="710302" y="57448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19367" y="5678110"/>
              <a:ext cx="3070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.1	.2	.2	.2	.1	.2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5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550" y="1229983"/>
            <a:ext cx="187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2</a:t>
            </a:r>
            <a:endParaRPr lang="en-US" sz="36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900" y="20237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probability of an outcome should equal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</a:t>
            </a:r>
            <a:r>
              <a:rPr lang="en-US" sz="2800" dirty="0" smtClean="0">
                <a:latin typeface="Franklin Gothic Medium"/>
                <a:cs typeface="Franklin Gothic Medium"/>
              </a:rPr>
              <a:t> that it occurs when the experiment is performed many times under the same conditions.</a:t>
            </a:r>
          </a:p>
        </p:txBody>
      </p:sp>
    </p:spTree>
    <p:extLst>
      <p:ext uri="{BB962C8B-B14F-4D97-AF65-F5344CB8AC3E}">
        <p14:creationId xmlns:p14="http://schemas.microsoft.com/office/powerpoint/2010/main" val="44922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0" y="1238418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150" y="13997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   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smtClean="0">
                <a:latin typeface="Garamond"/>
                <a:cs typeface="Garamond"/>
              </a:rPr>
              <a:t>{ </a:t>
            </a:r>
            <a:r>
              <a:rPr lang="en-US" sz="2800" smtClean="0">
                <a:latin typeface="Courier New"/>
                <a:cs typeface="Courier New"/>
              </a:rPr>
              <a:t>1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2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3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4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5</a:t>
            </a:r>
            <a:r>
              <a:rPr lang="en-US" sz="2800" smtClean="0">
                <a:latin typeface="Garamond"/>
                <a:cs typeface="Garamond"/>
              </a:rPr>
              <a:t>, </a:t>
            </a:r>
            <a:r>
              <a:rPr lang="en-US" sz="2800" smtClean="0">
                <a:latin typeface="Courier New"/>
                <a:cs typeface="Courier New"/>
              </a:rPr>
              <a:t>6</a:t>
            </a:r>
            <a:r>
              <a:rPr lang="en-US" sz="280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71750"/>
            <a:ext cx="197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toss 50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750" y="2986385"/>
            <a:ext cx="781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44446163164351534251412664636216266362223241324453</a:t>
            </a:r>
            <a:endParaRPr lang="en-US" dirty="0">
              <a:latin typeface="Courier New"/>
              <a:cs typeface="Courier Ne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3716695"/>
            <a:ext cx="7797800" cy="523220"/>
            <a:chOff x="685800" y="3716695"/>
            <a:chExt cx="779780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685800" y="37338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4865" y="3716695"/>
              <a:ext cx="55587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4170065"/>
            <a:ext cx="7924800" cy="523220"/>
            <a:chOff x="685800" y="4170065"/>
            <a:chExt cx="79248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41891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0265" y="4170065"/>
              <a:ext cx="56603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7		9		8		11		8		11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" y="4659015"/>
            <a:ext cx="7994650" cy="461665"/>
            <a:chOff x="692150" y="4659015"/>
            <a:chExt cx="799465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92150" y="46590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3115" y="4659015"/>
              <a:ext cx="5793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.14		.18		.16		.22		.16		.22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35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7700" y="2432050"/>
            <a:ext cx="7835900" cy="1276409"/>
            <a:chOff x="647700" y="2432050"/>
            <a:chExt cx="7835900" cy="1276409"/>
          </a:xfrm>
        </p:grpSpPr>
        <p:sp>
          <p:nvSpPr>
            <p:cNvPr id="4" name="TextBox 3"/>
            <p:cNvSpPr txBox="1"/>
            <p:nvPr/>
          </p:nvSpPr>
          <p:spPr>
            <a:xfrm>
              <a:off x="666750" y="2432050"/>
              <a:ext cx="2159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toss 500 times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7700" y="2846685"/>
              <a:ext cx="78359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urier New"/>
                  <a:cs typeface="Courier New"/>
                </a:rPr>
                <a:t>13565325111323652264346346233456634535436335145464236235511614456134412624621345412556566164361454655564544432666511115423226153655664335622316516625253424311263112466133443122113456244222324152625654243514256551265324555455443524415323453511223245165655555143143534222531145336665241662155566364515514665654234511546115561566231521422243262656542635222341452143134531552215615231352622556331446134111115146113656156264255326331563211622355663545116144655216122656515362263456355232115565533521245536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81		79		73		72		110	85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.162	.158	.147	.144	.220	.170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90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come up with a model?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750" y="2432050"/>
            <a:ext cx="23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toss 5000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797	892	826	817	821	847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.159	.178	.165	.163	.164	.169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1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1365</Words>
  <Application>Microsoft Macintosh PowerPoint</Application>
  <PresentationFormat>On-screen Show (4:3)</PresentationFormat>
  <Paragraphs>260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2. Axioms of Probability part one</vt:lpstr>
      <vt:lpstr>Probability models</vt:lpstr>
      <vt:lpstr>Examples</vt:lpstr>
      <vt:lpstr>How to come up with a model?</vt:lpstr>
      <vt:lpstr>The unfair die</vt:lpstr>
      <vt:lpstr>How to come up with a model?</vt:lpstr>
      <vt:lpstr>How to come up with a model?</vt:lpstr>
      <vt:lpstr>How to come up with a model?</vt:lpstr>
      <vt:lpstr>How to come up with a model?</vt:lpstr>
      <vt:lpstr>How to come up with a model?</vt:lpstr>
      <vt:lpstr>Exercise</vt:lpstr>
      <vt:lpstr>Events</vt:lpstr>
      <vt:lpstr>Events</vt:lpstr>
      <vt:lpstr>Events</vt:lpstr>
      <vt:lpstr>Events</vt:lpstr>
      <vt:lpstr>Probability for finite spaces</vt:lpstr>
      <vt:lpstr>Axioms for finite probability</vt:lpstr>
      <vt:lpstr>Rules for calculating probability</vt:lpstr>
      <vt:lpstr>Exercise</vt:lpstr>
      <vt:lpstr>Exercise</vt:lpstr>
      <vt:lpstr>Equally likely outcomes</vt:lpstr>
      <vt:lpstr>Problem</vt:lpstr>
      <vt:lpstr>Problem</vt:lpstr>
      <vt:lpstr>Solution</vt:lpstr>
      <vt:lpstr>Problem for you to solve</vt:lpstr>
      <vt:lpstr>Poker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108</cp:revision>
  <dcterms:created xsi:type="dcterms:W3CDTF">2013-01-07T07:20:47Z</dcterms:created>
  <dcterms:modified xsi:type="dcterms:W3CDTF">2014-01-13T04:36:18Z</dcterms:modified>
</cp:coreProperties>
</file>