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27"/>
  </p:notesMasterIdLst>
  <p:sldIdLst>
    <p:sldId id="256" r:id="rId3"/>
    <p:sldId id="257" r:id="rId4"/>
    <p:sldId id="272" r:id="rId5"/>
    <p:sldId id="261" r:id="rId6"/>
    <p:sldId id="294" r:id="rId7"/>
    <p:sldId id="263" r:id="rId8"/>
    <p:sldId id="264" r:id="rId9"/>
    <p:sldId id="297" r:id="rId10"/>
    <p:sldId id="267" r:id="rId11"/>
    <p:sldId id="268" r:id="rId12"/>
    <p:sldId id="304" r:id="rId13"/>
    <p:sldId id="298" r:id="rId14"/>
    <p:sldId id="307" r:id="rId15"/>
    <p:sldId id="306" r:id="rId16"/>
    <p:sldId id="269" r:id="rId17"/>
    <p:sldId id="293" r:id="rId18"/>
    <p:sldId id="310" r:id="rId19"/>
    <p:sldId id="274" r:id="rId20"/>
    <p:sldId id="279" r:id="rId21"/>
    <p:sldId id="278" r:id="rId22"/>
    <p:sldId id="280" r:id="rId23"/>
    <p:sldId id="302" r:id="rId24"/>
    <p:sldId id="291" r:id="rId25"/>
    <p:sldId id="296" r:id="rId2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DB79A-CC3C-45C7-B5CA-52291FD6CBA6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B22D5-697D-4883-9A7D-C1C163152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56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B22D5-697D-4883-9A7D-C1C1631525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60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dirty="0" smtClean="0"/>
              <a:t>Cohen et al. 2003: O(n</a:t>
            </a:r>
            <a:r>
              <a:rPr lang="en-US" baseline="30000" dirty="0" smtClean="0"/>
              <a:t>4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Jin et al. 2012: o(n(</a:t>
            </a:r>
            <a:r>
              <a:rPr lang="en-US" dirty="0" err="1" smtClean="0"/>
              <a:t>n+m</a:t>
            </a:r>
            <a:r>
              <a:rPr lang="en-US" dirty="0" smtClean="0"/>
              <a:t>))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B22D5-697D-4883-9A7D-C1C16315258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95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solidFill>
                      <a:srgbClr val="FF0000"/>
                    </a:solidFill>
                    <a:latin typeface="Cambria Math"/>
                  </a:rPr>
                  <a:t>Level assignment: </a:t>
                </a:r>
                <a:endParaRPr lang="en-US" dirty="0">
                  <a:solidFill>
                    <a:srgbClr val="FF0000"/>
                  </a:solidFill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∪ ⋯ ∪ </m:t>
                    </m:r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∩ </m:t>
                    </m:r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𝑗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= ∅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1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𝑗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𝑘</m:t>
                    </m:r>
                  </m:oMath>
                </a14:m>
                <a:endParaRPr lang="en-US" dirty="0"/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Distance preservation: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𝐺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=(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en-US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𝐸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en-US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𝑊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−</m:t>
                    </m:r>
                  </m:oMath>
                </a14:m>
                <a:r>
                  <a:rPr lang="en-US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⋯ </m:t>
                    </m:r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−1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 smtClean="0"/>
                  <a:t>The distance from s to t, for any s and t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, remains the same as that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Vertex </a:t>
                </a:r>
                <a:r>
                  <a:rPr lang="en-US" dirty="0">
                    <a:solidFill>
                      <a:srgbClr val="FF0000"/>
                    </a:solidFill>
                  </a:rPr>
                  <a:t>independence: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an independent set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1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𝑘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solidFill>
                      <a:srgbClr val="FF0000"/>
                    </a:solidFill>
                    <a:latin typeface="Cambria Math"/>
                  </a:rPr>
                  <a:t>Level assignment: </a:t>
                </a:r>
                <a:endParaRPr lang="en-US" dirty="0">
                  <a:solidFill>
                    <a:srgbClr val="FF0000"/>
                  </a:solidFill>
                  <a:latin typeface="Cambria Math"/>
                </a:endParaRPr>
              </a:p>
              <a:p>
                <a:pPr lvl="1"/>
                <a:r>
                  <a:rPr lang="en-US" i="0">
                    <a:latin typeface="Cambria Math"/>
                  </a:rPr>
                  <a:t>𝑉_𝐺=𝐿_1  </a:t>
                </a:r>
                <a:r>
                  <a:rPr lang="en-US" i="0">
                    <a:latin typeface="Cambria Math"/>
                    <a:ea typeface="Cambria Math"/>
                  </a:rPr>
                  <a:t>∪ ⋯ ∪ 𝐿_𝑘</a:t>
                </a:r>
                <a:r>
                  <a:rPr lang="en-US" dirty="0"/>
                  <a:t> , </a:t>
                </a:r>
                <a:r>
                  <a:rPr lang="en-US" i="0">
                    <a:latin typeface="Cambria Math"/>
                  </a:rPr>
                  <a:t>𝐿_𝑖  </a:t>
                </a:r>
                <a:r>
                  <a:rPr lang="en-US" i="0">
                    <a:latin typeface="Cambria Math"/>
                    <a:ea typeface="Cambria Math"/>
                  </a:rPr>
                  <a:t>∩ 𝐿_𝑗= ∅</a:t>
                </a:r>
                <a:r>
                  <a:rPr lang="en-US" dirty="0"/>
                  <a:t>, </a:t>
                </a:r>
                <a:r>
                  <a:rPr lang="en-US" i="0">
                    <a:latin typeface="Cambria Math"/>
                  </a:rPr>
                  <a:t>1</a:t>
                </a:r>
                <a:r>
                  <a:rPr lang="en-US" i="0">
                    <a:latin typeface="Cambria Math"/>
                    <a:ea typeface="Cambria Math"/>
                  </a:rPr>
                  <a:t>≤𝑖&lt;𝑗≤𝑘</a:t>
                </a:r>
                <a:endParaRPr lang="en-US" dirty="0"/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Distance preservation:</a:t>
                </a:r>
              </a:p>
              <a:p>
                <a:pPr lvl="1"/>
                <a:r>
                  <a:rPr lang="en-US" i="0">
                    <a:latin typeface="Cambria Math"/>
                  </a:rPr>
                  <a:t>𝐺_1=𝐺</a:t>
                </a:r>
                <a:r>
                  <a:rPr lang="en-US" dirty="0"/>
                  <a:t>, </a:t>
                </a:r>
                <a:r>
                  <a:rPr lang="en-US" i="0">
                    <a:latin typeface="Cambria Math"/>
                  </a:rPr>
                  <a:t>𝐺_𝑖=(𝑉_(𝐺_𝑖 ),𝐸_(𝐺_𝑖 ),𝑊_(𝐺_𝑖 ))</a:t>
                </a:r>
                <a:r>
                  <a:rPr lang="en-US" dirty="0"/>
                  <a:t>, </a:t>
                </a:r>
                <a:r>
                  <a:rPr lang="en-US" i="0">
                    <a:latin typeface="Cambria Math"/>
                  </a:rPr>
                  <a:t>𝑉_(𝐺_𝑖 )=𝑉_𝐺−𝐿_1−</a:t>
                </a:r>
                <a:r>
                  <a:rPr lang="en-US" dirty="0">
                    <a:ea typeface="Cambria Math"/>
                  </a:rPr>
                  <a:t> </a:t>
                </a:r>
                <a:r>
                  <a:rPr lang="en-US" i="0">
                    <a:latin typeface="Cambria Math"/>
                    <a:ea typeface="Cambria Math"/>
                  </a:rPr>
                  <a:t>⋯ 𝐿_(𝑖−1)</a:t>
                </a:r>
                <a:endParaRPr lang="en-US" dirty="0"/>
              </a:p>
              <a:p>
                <a:pPr lvl="1"/>
                <a:r>
                  <a:rPr lang="en-US" dirty="0" smtClean="0"/>
                  <a:t>The distance from s to t, for any s and t in </a:t>
                </a:r>
                <a:r>
                  <a:rPr lang="en-US" i="0">
                    <a:latin typeface="Cambria Math"/>
                  </a:rPr>
                  <a:t>𝐺_𝑖</a:t>
                </a:r>
                <a:r>
                  <a:rPr lang="en-US" dirty="0" smtClean="0"/>
                  <a:t>, remains the same as that in </a:t>
                </a:r>
                <a:r>
                  <a:rPr lang="en-US" i="0">
                    <a:latin typeface="Cambria Math"/>
                  </a:rPr>
                  <a:t>𝐺_(𝑖−1)</a:t>
                </a:r>
                <a:r>
                  <a:rPr lang="en-US" dirty="0" smtClean="0"/>
                  <a:t> </a:t>
                </a:r>
              </a:p>
              <a:p>
                <a:r>
                  <a:rPr lang="en-US" dirty="0" smtClean="0">
                    <a:solidFill>
                      <a:srgbClr val="FF0000"/>
                    </a:solidFill>
                  </a:rPr>
                  <a:t>Vertex </a:t>
                </a:r>
                <a:r>
                  <a:rPr lang="en-US" dirty="0">
                    <a:solidFill>
                      <a:srgbClr val="FF0000"/>
                    </a:solidFill>
                  </a:rPr>
                  <a:t>independence:</a:t>
                </a:r>
              </a:p>
              <a:p>
                <a:pPr lvl="1"/>
                <a:r>
                  <a:rPr lang="en-US" i="0">
                    <a:latin typeface="Cambria Math"/>
                  </a:rPr>
                  <a:t>𝐿_𝑖</a:t>
                </a:r>
                <a:r>
                  <a:rPr lang="en-US" dirty="0"/>
                  <a:t> is an independent set of </a:t>
                </a:r>
                <a:r>
                  <a:rPr lang="en-US" i="0">
                    <a:latin typeface="Cambria Math"/>
                  </a:rPr>
                  <a:t>𝐺_𝑖  </a:t>
                </a:r>
                <a:r>
                  <a:rPr lang="en-US" dirty="0" smtClean="0"/>
                  <a:t>, </a:t>
                </a:r>
                <a:r>
                  <a:rPr lang="en-US" i="0">
                    <a:latin typeface="Cambria Math"/>
                  </a:rPr>
                  <a:t>1</a:t>
                </a:r>
                <a:r>
                  <a:rPr lang="en-US" i="0">
                    <a:latin typeface="Cambria Math"/>
                    <a:ea typeface="Cambria Math"/>
                  </a:rPr>
                  <a:t>≤𝑖</a:t>
                </a:r>
                <a:r>
                  <a:rPr lang="en-US" b="0" i="0" smtClean="0">
                    <a:latin typeface="Cambria Math"/>
                    <a:ea typeface="Cambria Math"/>
                  </a:rPr>
                  <a:t>&lt;</a:t>
                </a:r>
                <a:r>
                  <a:rPr lang="en-US" i="0" smtClean="0">
                    <a:latin typeface="Cambria Math"/>
                    <a:ea typeface="Cambria Math"/>
                  </a:rPr>
                  <a:t>𝑘</a:t>
                </a:r>
                <a:endParaRPr lang="en-US" dirty="0" smtClean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B22D5-697D-4883-9A7D-C1C16315258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67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distG</a:t>
            </a:r>
            <a:r>
              <a:rPr lang="en-US" dirty="0" smtClean="0"/>
              <a:t>(</a:t>
            </a:r>
            <a:r>
              <a:rPr lang="en-US" dirty="0" err="1" smtClean="0"/>
              <a:t>f,e</a:t>
            </a:r>
            <a:r>
              <a:rPr lang="en-US" dirty="0" smtClean="0"/>
              <a:t>)=3, d(</a:t>
            </a:r>
            <a:r>
              <a:rPr lang="en-US" dirty="0" err="1" smtClean="0"/>
              <a:t>f,e</a:t>
            </a:r>
            <a:r>
              <a:rPr lang="en-US" dirty="0" smtClean="0"/>
              <a:t>)=4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B22D5-697D-4883-9A7D-C1C16315258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11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 is an ancestor of 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B22D5-697D-4883-9A7D-C1C16315258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55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lvl="2"/>
                <a:r>
                  <a:rPr lang="en-US" dirty="0" smtClean="0"/>
                  <a:t>FQ: {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𝑣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𝑑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𝑠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𝑉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𝑣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𝑑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𝑠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)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𝑙𝑎𝑏𝑒𝑙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}</a:t>
                </a:r>
              </a:p>
              <a:p>
                <a:pPr lvl="2"/>
                <a:r>
                  <a:rPr lang="en-US" dirty="0"/>
                  <a:t>R</a:t>
                </a:r>
                <a:r>
                  <a:rPr lang="en-US" dirty="0" smtClean="0"/>
                  <a:t>Q</a:t>
                </a:r>
                <a:r>
                  <a:rPr lang="en-US" dirty="0"/>
                  <a:t>: {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𝑣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𝑑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𝑣</m:t>
                    </m:r>
                    <m:r>
                      <a:rPr lang="en-US" i="1">
                        <a:latin typeface="Cambria Math"/>
                      </a:rPr>
                      <m:t>))</m:t>
                    </m:r>
                  </m:oMath>
                </a14:m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𝑣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∈</m:t>
                    </m:r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𝑉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𝑣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𝑑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)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𝑙𝑎𝑏𝑒𝑙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dirty="0"/>
                  <a:t>}</a:t>
                </a:r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lvl="2"/>
                <a:r>
                  <a:rPr lang="en-US" dirty="0" smtClean="0"/>
                  <a:t>FQ: {</a:t>
                </a:r>
                <a:r>
                  <a:rPr lang="en-US" b="0" i="0" smtClean="0">
                    <a:latin typeface="Cambria Math"/>
                  </a:rPr>
                  <a:t>(</a:t>
                </a:r>
                <a:r>
                  <a:rPr lang="en-US" i="0">
                    <a:latin typeface="Cambria Math"/>
                  </a:rPr>
                  <a:t>𝑣,𝑑(𝑠,𝑣</a:t>
                </a:r>
                <a:r>
                  <a:rPr lang="en-US" b="0" i="0" smtClean="0">
                    <a:latin typeface="Cambria Math"/>
                  </a:rPr>
                  <a:t>)</a:t>
                </a:r>
                <a:r>
                  <a:rPr lang="en-US" i="0">
                    <a:latin typeface="Cambria Math"/>
                  </a:rPr>
                  <a:t>)</a:t>
                </a:r>
                <a:r>
                  <a:rPr lang="en-US" dirty="0" smtClean="0"/>
                  <a:t>: </a:t>
                </a:r>
                <a:r>
                  <a:rPr lang="en-US" b="0" i="0" smtClean="0">
                    <a:latin typeface="Cambria Math"/>
                  </a:rPr>
                  <a:t>𝑣</a:t>
                </a:r>
                <a:r>
                  <a:rPr lang="en-US" b="0" i="0" smtClean="0">
                    <a:latin typeface="Cambria Math"/>
                    <a:ea typeface="Cambria Math"/>
                  </a:rPr>
                  <a:t>∈𝑉_(𝐺_𝑘 )</a:t>
                </a:r>
                <a:r>
                  <a:rPr lang="en-US" dirty="0" smtClean="0"/>
                  <a:t>, </a:t>
                </a:r>
                <a:r>
                  <a:rPr lang="en-US" b="0" i="0" smtClean="0">
                    <a:latin typeface="Cambria Math"/>
                  </a:rPr>
                  <a:t>(</a:t>
                </a:r>
                <a:r>
                  <a:rPr lang="en-US" i="0">
                    <a:latin typeface="Cambria Math"/>
                  </a:rPr>
                  <a:t>𝑣,𝑑(𝑠,𝑣)</a:t>
                </a:r>
                <a:r>
                  <a:rPr lang="en-US" b="0" i="0" smtClean="0">
                    <a:latin typeface="Cambria Math"/>
                  </a:rPr>
                  <a:t>)</a:t>
                </a:r>
                <a:r>
                  <a:rPr lang="en-US" i="0">
                    <a:latin typeface="Cambria Math"/>
                    <a:ea typeface="Cambria Math"/>
                  </a:rPr>
                  <a:t>∈</a:t>
                </a:r>
                <a:r>
                  <a:rPr lang="en-US" b="0" i="0" smtClean="0">
                    <a:latin typeface="Cambria Math"/>
                    <a:ea typeface="Cambria Math"/>
                  </a:rPr>
                  <a:t>𝑙𝑎𝑏𝑒𝑙(𝑠)</a:t>
                </a:r>
                <a:r>
                  <a:rPr lang="en-US" dirty="0" smtClean="0"/>
                  <a:t>}</a:t>
                </a:r>
              </a:p>
              <a:p>
                <a:pPr lvl="2"/>
                <a:r>
                  <a:rPr lang="en-US" dirty="0"/>
                  <a:t>R</a:t>
                </a:r>
                <a:r>
                  <a:rPr lang="en-US" dirty="0" smtClean="0"/>
                  <a:t>Q</a:t>
                </a:r>
                <a:r>
                  <a:rPr lang="en-US" dirty="0"/>
                  <a:t>: {</a:t>
                </a:r>
                <a:r>
                  <a:rPr lang="en-US" i="0">
                    <a:latin typeface="Cambria Math"/>
                  </a:rPr>
                  <a:t>(𝑣,𝑑(</a:t>
                </a:r>
                <a:r>
                  <a:rPr lang="en-US" b="0" i="0" smtClean="0">
                    <a:latin typeface="Cambria Math"/>
                  </a:rPr>
                  <a:t>𝑡</a:t>
                </a:r>
                <a:r>
                  <a:rPr lang="en-US" i="0">
                    <a:latin typeface="Cambria Math"/>
                  </a:rPr>
                  <a:t>,𝑣))</a:t>
                </a:r>
                <a:r>
                  <a:rPr lang="en-US" dirty="0"/>
                  <a:t>: </a:t>
                </a:r>
                <a:r>
                  <a:rPr lang="en-US" i="0">
                    <a:latin typeface="Cambria Math"/>
                  </a:rPr>
                  <a:t>𝑣</a:t>
                </a:r>
                <a:r>
                  <a:rPr lang="en-US" i="0">
                    <a:latin typeface="Cambria Math"/>
                    <a:ea typeface="Cambria Math"/>
                  </a:rPr>
                  <a:t>∈𝑉_(𝐺_𝑘 )</a:t>
                </a:r>
                <a:r>
                  <a:rPr lang="en-US" dirty="0"/>
                  <a:t>, </a:t>
                </a:r>
                <a:r>
                  <a:rPr lang="en-US" i="0">
                    <a:latin typeface="Cambria Math"/>
                  </a:rPr>
                  <a:t>(𝑣,𝑑(</a:t>
                </a:r>
                <a:r>
                  <a:rPr lang="en-US" b="0" i="0" smtClean="0">
                    <a:latin typeface="Cambria Math"/>
                  </a:rPr>
                  <a:t>𝑡</a:t>
                </a:r>
                <a:r>
                  <a:rPr lang="en-US" i="0">
                    <a:latin typeface="Cambria Math"/>
                  </a:rPr>
                  <a:t>,𝑣))</a:t>
                </a:r>
                <a:r>
                  <a:rPr lang="en-US" i="0">
                    <a:latin typeface="Cambria Math"/>
                    <a:ea typeface="Cambria Math"/>
                  </a:rPr>
                  <a:t>∈𝑙𝑎𝑏𝑒𝑙(</a:t>
                </a:r>
                <a:r>
                  <a:rPr lang="en-US" b="0" i="0" smtClean="0">
                    <a:latin typeface="Cambria Math"/>
                    <a:ea typeface="Cambria Math"/>
                  </a:rPr>
                  <a:t>𝑡</a:t>
                </a:r>
                <a:r>
                  <a:rPr lang="en-US" i="0">
                    <a:latin typeface="Cambria Math"/>
                    <a:ea typeface="Cambria Math"/>
                  </a:rPr>
                  <a:t>)</a:t>
                </a:r>
                <a:r>
                  <a:rPr lang="en-US" dirty="0"/>
                  <a:t>}</a:t>
                </a:r>
                <a:endParaRPr lang="en-US" dirty="0" smtClean="0"/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B22D5-697D-4883-9A7D-C1C16315258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31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AA7EE-9556-4287-ACE0-009472C7B803}" type="datetime1">
              <a:rPr lang="zh-TW" altLang="en-US" smtClean="0"/>
              <a:t>2013/9/13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5AFA7-5924-4BF0-BBD0-91E112A80007}" type="datetime1">
              <a:rPr lang="zh-TW" altLang="en-US" smtClean="0"/>
              <a:t>2013/9/13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A4655-5590-4965-8933-6F73E3DB01B6}" type="datetime1">
              <a:rPr lang="zh-TW" altLang="en-US" smtClean="0"/>
              <a:t>2013/9/13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32D217-CBF4-48F4-A228-317875A2EE8E}" type="datetime1">
              <a:rPr lang="zh-TW" altLang="en-US" smtClean="0">
                <a:solidFill>
                  <a:srgbClr val="DBF5F9">
                    <a:shade val="90000"/>
                  </a:srgbClr>
                </a:solidFill>
              </a:rPr>
              <a:t>2013/9/13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0A74E-3533-4A71-A8DC-A84E1B26BDE2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1088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E86DF7-35F6-4498-AEC7-D69CAF08C7F0}" type="datetime1">
              <a:rPr lang="zh-TW" altLang="en-US" smtClean="0">
                <a:solidFill>
                  <a:srgbClr val="04617B">
                    <a:shade val="90000"/>
                  </a:srgbClr>
                </a:solidFill>
              </a:rPr>
              <a:t>2013/9/13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378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EA9021-44BA-4F18-946A-70CDB1FEDC07}" type="datetime1">
              <a:rPr lang="zh-TW" altLang="en-US" smtClean="0">
                <a:solidFill>
                  <a:srgbClr val="DBF5F9">
                    <a:shade val="90000"/>
                  </a:srgbClr>
                </a:solidFill>
              </a:rPr>
              <a:t>2013/9/13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A237B-1B8C-4D9F-B8D1-E281CCC1CA52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9282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1062E8-A80D-457B-B5B7-8EF392635B8B}" type="datetime1">
              <a:rPr lang="zh-TW" altLang="en-US" smtClean="0">
                <a:solidFill>
                  <a:srgbClr val="04617B">
                    <a:shade val="90000"/>
                  </a:srgbClr>
                </a:solidFill>
              </a:rPr>
              <a:t>2013/9/13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F03911-4A5D-4989-B0A8-8F1B034DF059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216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D0B064-BE1F-47BF-A308-1EBBE6BF9EC6}" type="datetime1">
              <a:rPr lang="zh-TW" altLang="en-US" smtClean="0">
                <a:solidFill>
                  <a:srgbClr val="04617B">
                    <a:shade val="90000"/>
                  </a:srgbClr>
                </a:solidFill>
              </a:rPr>
              <a:t>2013/9/13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8C414-9B35-47D7-BAEC-69F3ED8C571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4438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8A1FE4-160E-4739-B74B-CE6B382B591D}" type="datetime1">
              <a:rPr lang="zh-TW" altLang="en-US" smtClean="0">
                <a:solidFill>
                  <a:srgbClr val="04617B">
                    <a:shade val="90000"/>
                  </a:srgbClr>
                </a:solidFill>
              </a:rPr>
              <a:t>2013/9/13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5D91F-40E2-4B3E-B092-6380CCBA2E2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129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4864D6-CDD6-4D51-B338-BC2D182B1302}" type="datetime1">
              <a:rPr lang="zh-TW" altLang="en-US" smtClean="0">
                <a:solidFill>
                  <a:srgbClr val="04617B">
                    <a:shade val="90000"/>
                  </a:srgbClr>
                </a:solidFill>
              </a:rPr>
              <a:t>2013/9/13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EBBF9-81B5-45AD-8688-63B31B6068F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2796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71E7B8-A403-4B80-8212-DBD5D8C31B2D}" type="datetime1">
              <a:rPr lang="zh-TW" altLang="en-US" smtClean="0">
                <a:solidFill>
                  <a:srgbClr val="04617B">
                    <a:shade val="90000"/>
                  </a:srgbClr>
                </a:solidFill>
              </a:rPr>
              <a:t>2013/9/13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23585-8483-4FF6-8DD8-893A69CD320A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99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AC2C-EBE4-4D89-A557-2C18A8709F63}" type="datetime1">
              <a:rPr lang="zh-TW" altLang="en-US" smtClean="0"/>
              <a:t>2013/9/13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aseline="-2500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aseline="-250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19BE4C-C9C9-4CB9-BC93-268C7C300ED4}" type="datetime1">
              <a:rPr lang="zh-TW" altLang="en-US" smtClean="0">
                <a:solidFill>
                  <a:srgbClr val="04617B">
                    <a:shade val="90000"/>
                  </a:srgbClr>
                </a:solidFill>
              </a:rPr>
              <a:t>2013/9/13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4BC8C7D-9632-479E-9063-FF298FA4FE0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aseline="-25000">
              <a:solidFill>
                <a:prstClr val="black"/>
              </a:solidFill>
              <a:ea typeface="ＭＳ Ｐゴシック" pitchFamily="64" charset="-128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aseline="-25000">
              <a:solidFill>
                <a:prstClr val="black"/>
              </a:solidFill>
              <a:ea typeface="ＭＳ Ｐゴシック" pitchFamily="6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6366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7134E-FE5A-488E-9986-6D5EA7845C8D}" type="datetime1">
              <a:rPr lang="zh-TW" altLang="en-US" smtClean="0">
                <a:solidFill>
                  <a:srgbClr val="04617B">
                    <a:shade val="90000"/>
                  </a:srgbClr>
                </a:solidFill>
              </a:rPr>
              <a:t>2013/9/13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D9B458-9616-4181-A115-A3F7A6AA9523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3117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E8F8C1-3EFC-4A65-9CB2-897CA9C24FF7}" type="datetime1">
              <a:rPr lang="zh-TW" altLang="en-US" smtClean="0">
                <a:solidFill>
                  <a:srgbClr val="04617B">
                    <a:shade val="90000"/>
                  </a:srgbClr>
                </a:solidFill>
              </a:rPr>
              <a:t>2013/9/13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319D3-436D-42C9-A466-3DC612EA3141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441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1816-CD7E-405F-934D-E6EF0643389C}" type="datetime1">
              <a:rPr lang="zh-TW" altLang="en-US" smtClean="0"/>
              <a:t>2013/9/13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4E15-B0CA-4A56-A996-681BB2F80574}" type="datetime1">
              <a:rPr lang="zh-TW" altLang="en-US" smtClean="0"/>
              <a:t>2013/9/13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40434-C7AD-4A71-874F-E1B48B6A1539}" type="datetime1">
              <a:rPr lang="zh-TW" altLang="en-US" smtClean="0"/>
              <a:t>2013/9/13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3C4A4-52E5-4137-93C4-109FE517568C}" type="datetime1">
              <a:rPr lang="zh-TW" altLang="en-US" smtClean="0"/>
              <a:t>2013/9/13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0A4C1-1010-4F9D-8B10-4C2015607D25}" type="datetime1">
              <a:rPr lang="zh-TW" altLang="en-US" smtClean="0"/>
              <a:t>2013/9/13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18617-2968-4216-A6EF-4139A446711D}" type="datetime1">
              <a:rPr lang="zh-TW" altLang="en-US" smtClean="0"/>
              <a:t>2013/9/13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82231-769F-4598-AED9-B030434BD0BA}" type="datetime1">
              <a:rPr lang="zh-TW" altLang="en-US" smtClean="0"/>
              <a:t>2013/9/13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093E11-4CC1-4BC9-A19E-FDDC375A27D5}" type="datetime1">
              <a:rPr lang="zh-TW" altLang="en-US" smtClean="0"/>
              <a:t>2013/9/13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aseline="-25000">
              <a:solidFill>
                <a:prstClr val="black"/>
              </a:solidFill>
              <a:ea typeface="ＭＳ Ｐゴシック" pitchFamily="64" charset="-128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aseline="-25000">
              <a:solidFill>
                <a:prstClr val="black"/>
              </a:solidFill>
              <a:ea typeface="ＭＳ Ｐゴシック" pitchFamily="64" charset="-128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32024-EE79-44ED-9563-67989948A758}" type="datetime1">
              <a:rPr lang="zh-TW" altLang="en-US" baseline="-25000" smtClean="0">
                <a:solidFill>
                  <a:srgbClr val="04617B">
                    <a:shade val="90000"/>
                  </a:srgbClr>
                </a:solidFill>
                <a:latin typeface="Arial" charset="0"/>
                <a:ea typeface="ＭＳ Ｐゴシック" pitchFamily="64" charset="-128"/>
              </a:rPr>
              <a:t>2013/9/13</a:t>
            </a:fld>
            <a:endParaRPr lang="en-US" baseline="-25000">
              <a:solidFill>
                <a:srgbClr val="04617B">
                  <a:shade val="90000"/>
                </a:srgbClr>
              </a:solidFill>
              <a:latin typeface="Arial" charset="0"/>
              <a:ea typeface="ＭＳ Ｐゴシック" pitchFamily="64" charset="-128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aseline="-25000" dirty="0">
              <a:solidFill>
                <a:srgbClr val="04617B">
                  <a:shade val="90000"/>
                </a:srgbClr>
              </a:solidFill>
              <a:latin typeface="Arial" charset="0"/>
              <a:ea typeface="ＭＳ Ｐゴシック" pitchFamily="64" charset="-128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917E70-542C-4C5A-9B7A-C8BA259272DB}" type="slidenum">
              <a:rPr lang="en-US" baseline="-25000" smtClean="0">
                <a:solidFill>
                  <a:srgbClr val="04617B">
                    <a:shade val="90000"/>
                  </a:srgbClr>
                </a:solidFill>
                <a:latin typeface="Arial" charset="0"/>
                <a:ea typeface="ＭＳ Ｐゴシック" pitchFamily="6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aseline="-25000">
              <a:solidFill>
                <a:srgbClr val="04617B">
                  <a:shade val="90000"/>
                </a:srgbClr>
              </a:solidFill>
              <a:latin typeface="Arial" charset="0"/>
              <a:ea typeface="ＭＳ Ｐゴシック" pitchFamily="64" charset="-128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aseline="-25000">
                <a:solidFill>
                  <a:prstClr val="black"/>
                </a:solidFill>
                <a:latin typeface="Arial" charset="0"/>
                <a:ea typeface="ＭＳ Ｐゴシック" pitchFamily="64" charset="-128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baseline="-25000">
                <a:solidFill>
                  <a:prstClr val="black"/>
                </a:solidFill>
                <a:latin typeface="Arial" charset="0"/>
                <a:ea typeface="ＭＳ Ｐゴシック" pitchFamily="6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577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851648" cy="1828800"/>
          </a:xfrm>
        </p:spPr>
        <p:txBody>
          <a:bodyPr>
            <a:noAutofit/>
          </a:bodyPr>
          <a:lstStyle/>
          <a:p>
            <a:r>
              <a:rPr lang="en-US" sz="3200" dirty="0"/>
              <a:t>IS-LABEL: an Independent-Set based Labeling Scheme for Point-to-Point Distance Querying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136568"/>
          </a:xfrm>
        </p:spPr>
        <p:txBody>
          <a:bodyPr>
            <a:normAutofit/>
          </a:bodyPr>
          <a:lstStyle/>
          <a:p>
            <a:r>
              <a:rPr lang="en-US" sz="2400" dirty="0"/>
              <a:t>Ada Fu, </a:t>
            </a:r>
            <a:r>
              <a:rPr lang="en-US" sz="2400" dirty="0" err="1">
                <a:solidFill>
                  <a:srgbClr val="FF0000"/>
                </a:solidFill>
              </a:rPr>
              <a:t>Huanhuan</a:t>
            </a:r>
            <a:r>
              <a:rPr lang="en-US" sz="2400" dirty="0">
                <a:solidFill>
                  <a:srgbClr val="FF0000"/>
                </a:solidFill>
              </a:rPr>
              <a:t> Wu</a:t>
            </a:r>
            <a:r>
              <a:rPr lang="en-US" sz="2400" dirty="0"/>
              <a:t>, James Cheng, and Raymond Wong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7584" y="4481243"/>
            <a:ext cx="741682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The Department of Computer Science &amp; Engineering</a:t>
            </a:r>
          </a:p>
          <a:p>
            <a:r>
              <a:rPr lang="en-US" altLang="zh-CN" sz="240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             The Chinese </a:t>
            </a:r>
            <a:r>
              <a:rPr lang="en-US" altLang="zh-CN" sz="2400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University of Hong </a:t>
            </a:r>
            <a:r>
              <a:rPr lang="en-US" altLang="zh-CN" sz="240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Kong</a:t>
            </a:r>
            <a:endParaRPr lang="en-US" altLang="zh-CN" sz="24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</a:endParaRPr>
          </a:p>
          <a:p>
            <a:endParaRPr lang="zh-CN" altLang="en-US" sz="2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8337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cs typeface="Arial" pitchFamily="34" charset="0"/>
              </a:rPr>
              <a:t>Part I: Vertex </a:t>
            </a:r>
            <a:r>
              <a:rPr lang="en-US" sz="4400" b="1" dirty="0" smtClean="0">
                <a:cs typeface="Arial" pitchFamily="34" charset="0"/>
              </a:rPr>
              <a:t>Hierarchy (example)</a:t>
            </a:r>
            <a:endParaRPr lang="en-US" sz="4400" dirty="0"/>
          </a:p>
        </p:txBody>
      </p:sp>
      <p:grpSp>
        <p:nvGrpSpPr>
          <p:cNvPr id="4" name="Group 3"/>
          <p:cNvGrpSpPr/>
          <p:nvPr/>
        </p:nvGrpSpPr>
        <p:grpSpPr>
          <a:xfrm>
            <a:off x="938557" y="1497884"/>
            <a:ext cx="2133600" cy="1905000"/>
            <a:chOff x="1403648" y="4620344"/>
            <a:chExt cx="2133600" cy="1905000"/>
          </a:xfrm>
        </p:grpSpPr>
        <p:grpSp>
          <p:nvGrpSpPr>
            <p:cNvPr id="5" name="Group 4"/>
            <p:cNvGrpSpPr/>
            <p:nvPr/>
          </p:nvGrpSpPr>
          <p:grpSpPr>
            <a:xfrm>
              <a:off x="1403648" y="4620344"/>
              <a:ext cx="2133600" cy="1905000"/>
              <a:chOff x="4419600" y="3002498"/>
              <a:chExt cx="2133600" cy="1905000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4419600" y="3002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a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4419600" y="3764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b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419600" y="46026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c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5334000" y="3002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d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5334000" y="3764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e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5334000" y="46026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f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6248400" y="3002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g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6248400" y="3764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h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6248400" y="46026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err="1" smtClean="0">
                    <a:solidFill>
                      <a:schemeClr val="tx1"/>
                    </a:solidFill>
                    <a:latin typeface="Constantia" pitchFamily="18" charset="0"/>
                  </a:rPr>
                  <a:t>i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cxnSp>
            <p:nvCxnSpPr>
              <p:cNvPr id="18" name="Straight Connector 17"/>
              <p:cNvCxnSpPr>
                <a:stCxn id="9" idx="4"/>
                <a:endCxn id="10" idx="0"/>
              </p:cNvCxnSpPr>
              <p:nvPr/>
            </p:nvCxnSpPr>
            <p:spPr>
              <a:xfrm rot="5400000">
                <a:off x="4343400" y="3535898"/>
                <a:ext cx="457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endCxn id="11" idx="0"/>
              </p:cNvCxnSpPr>
              <p:nvPr/>
            </p:nvCxnSpPr>
            <p:spPr>
              <a:xfrm rot="5400000">
                <a:off x="4305300" y="4335998"/>
                <a:ext cx="533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12" idx="4"/>
                <a:endCxn id="13" idx="0"/>
              </p:cNvCxnSpPr>
              <p:nvPr/>
            </p:nvCxnSpPr>
            <p:spPr>
              <a:xfrm rot="5400000">
                <a:off x="5257800" y="3535898"/>
                <a:ext cx="457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stCxn id="13" idx="4"/>
                <a:endCxn id="14" idx="0"/>
              </p:cNvCxnSpPr>
              <p:nvPr/>
            </p:nvCxnSpPr>
            <p:spPr>
              <a:xfrm rot="5400000">
                <a:off x="5219700" y="4335998"/>
                <a:ext cx="533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15" idx="2"/>
                <a:endCxn id="12" idx="6"/>
              </p:cNvCxnSpPr>
              <p:nvPr/>
            </p:nvCxnSpPr>
            <p:spPr>
              <a:xfrm rot="10800000">
                <a:off x="5638800" y="3154898"/>
                <a:ext cx="609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>
                <a:stCxn id="13" idx="5"/>
                <a:endCxn id="17" idx="1"/>
              </p:cNvCxnSpPr>
              <p:nvPr/>
            </p:nvCxnSpPr>
            <p:spPr>
              <a:xfrm rot="16200000" flipH="1">
                <a:off x="5632263" y="3986561"/>
                <a:ext cx="622674" cy="6988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>
                <a:stCxn id="15" idx="4"/>
                <a:endCxn id="16" idx="0"/>
              </p:cNvCxnSpPr>
              <p:nvPr/>
            </p:nvCxnSpPr>
            <p:spPr>
              <a:xfrm rot="5400000">
                <a:off x="6172200" y="3535898"/>
                <a:ext cx="457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16" idx="3"/>
                <a:endCxn id="14" idx="7"/>
              </p:cNvCxnSpPr>
              <p:nvPr/>
            </p:nvCxnSpPr>
            <p:spPr>
              <a:xfrm flipH="1">
                <a:off x="5594163" y="4024661"/>
                <a:ext cx="698874" cy="6226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>
              <a:stCxn id="13" idx="1"/>
              <a:endCxn id="9" idx="5"/>
            </p:cNvCxnSpPr>
            <p:nvPr/>
          </p:nvCxnSpPr>
          <p:spPr>
            <a:xfrm flipH="1" flipV="1">
              <a:off x="1663811" y="4880507"/>
              <a:ext cx="698874" cy="54647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13" idx="2"/>
              <a:endCxn id="10" idx="6"/>
            </p:cNvCxnSpPr>
            <p:nvPr/>
          </p:nvCxnSpPr>
          <p:spPr>
            <a:xfrm flipH="1">
              <a:off x="1708448" y="5534744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091701" y="5769178"/>
              <a:ext cx="2709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827584" y="2818284"/>
            <a:ext cx="2448271" cy="750188"/>
          </a:xfrm>
          <a:prstGeom prst="roundRect">
            <a:avLst/>
          </a:prstGeom>
          <a:gradFill>
            <a:gsLst>
              <a:gs pos="0">
                <a:schemeClr val="accent6">
                  <a:tint val="45000"/>
                  <a:satMod val="200000"/>
                  <a:alpha val="20000"/>
                </a:schemeClr>
              </a:gs>
              <a:gs pos="30000">
                <a:schemeClr val="accent6">
                  <a:tint val="61000"/>
                  <a:satMod val="200000"/>
                  <a:alpha val="20000"/>
                </a:schemeClr>
              </a:gs>
              <a:gs pos="45000">
                <a:schemeClr val="accent6">
                  <a:tint val="66000"/>
                  <a:satMod val="200000"/>
                  <a:alpha val="20000"/>
                </a:schemeClr>
              </a:gs>
              <a:gs pos="55000">
                <a:schemeClr val="accent6">
                  <a:tint val="66000"/>
                  <a:satMod val="200000"/>
                  <a:alpha val="20000"/>
                </a:schemeClr>
              </a:gs>
              <a:gs pos="73000">
                <a:schemeClr val="accent6">
                  <a:tint val="61000"/>
                  <a:satMod val="200000"/>
                  <a:alpha val="20000"/>
                </a:schemeClr>
              </a:gs>
              <a:gs pos="100000">
                <a:schemeClr val="accent6">
                  <a:tint val="45000"/>
                  <a:satMod val="200000"/>
                  <a:alpha val="2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683568" y="3717032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i="1" dirty="0"/>
              <a:t>G = G</a:t>
            </a:r>
            <a:r>
              <a:rPr lang="nn-NO" sz="2400" i="1" baseline="-25000" dirty="0"/>
              <a:t>1</a:t>
            </a:r>
            <a:r>
              <a:rPr lang="nn-NO" sz="2400" i="1" dirty="0"/>
              <a:t>, L</a:t>
            </a:r>
            <a:r>
              <a:rPr lang="nn-NO" sz="2400" i="1" baseline="-25000" dirty="0"/>
              <a:t>1</a:t>
            </a:r>
            <a:r>
              <a:rPr lang="nn-NO" sz="2400" i="1" dirty="0"/>
              <a:t>=</a:t>
            </a:r>
            <a:r>
              <a:rPr lang="nn-NO" sz="2400" dirty="0"/>
              <a:t>{ </a:t>
            </a:r>
            <a:r>
              <a:rPr lang="nn-NO" sz="2400" i="1" dirty="0"/>
              <a:t>c, f, i </a:t>
            </a:r>
            <a:r>
              <a:rPr lang="nn-NO" sz="2400" dirty="0"/>
              <a:t>}</a:t>
            </a:r>
            <a:endParaRPr lang="zh-CN" altLang="en-US" sz="2400" baseline="0" dirty="0">
              <a:latin typeface="Constantia" pitchFamily="18" charset="0"/>
            </a:endParaRPr>
          </a:p>
        </p:txBody>
      </p:sp>
      <p:sp>
        <p:nvSpPr>
          <p:cNvPr id="67" name="Down Arrow 66"/>
          <p:cNvSpPr/>
          <p:nvPr/>
        </p:nvSpPr>
        <p:spPr bwMode="auto">
          <a:xfrm rot="16200000">
            <a:off x="3455876" y="2288251"/>
            <a:ext cx="504056" cy="43204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64" charset="-128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4283968" y="2166516"/>
            <a:ext cx="2133600" cy="1066800"/>
            <a:chOff x="4419600" y="3002498"/>
            <a:chExt cx="2133600" cy="1066800"/>
          </a:xfrm>
        </p:grpSpPr>
        <p:sp>
          <p:nvSpPr>
            <p:cNvPr id="73" name="Oval 72"/>
            <p:cNvSpPr/>
            <p:nvPr/>
          </p:nvSpPr>
          <p:spPr>
            <a:xfrm>
              <a:off x="4419600" y="3002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a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74" name="Oval 73"/>
            <p:cNvSpPr/>
            <p:nvPr/>
          </p:nvSpPr>
          <p:spPr>
            <a:xfrm>
              <a:off x="4419600" y="3764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b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5334000" y="3002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d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5334000" y="3764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e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6248400" y="3002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g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6248400" y="3764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h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cxnSp>
          <p:nvCxnSpPr>
            <p:cNvPr id="82" name="Straight Connector 81"/>
            <p:cNvCxnSpPr>
              <a:stCxn id="73" idx="4"/>
              <a:endCxn id="74" idx="0"/>
            </p:cNvCxnSpPr>
            <p:nvPr/>
          </p:nvCxnSpPr>
          <p:spPr>
            <a:xfrm rot="5400000">
              <a:off x="4343400" y="3535898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76" idx="4"/>
              <a:endCxn id="77" idx="0"/>
            </p:cNvCxnSpPr>
            <p:nvPr/>
          </p:nvCxnSpPr>
          <p:spPr>
            <a:xfrm rot="5400000">
              <a:off x="5257800" y="3535898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79" idx="2"/>
              <a:endCxn id="76" idx="6"/>
            </p:cNvCxnSpPr>
            <p:nvPr/>
          </p:nvCxnSpPr>
          <p:spPr>
            <a:xfrm rot="10800000">
              <a:off x="5638800" y="3154898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79" idx="4"/>
              <a:endCxn id="80" idx="0"/>
            </p:cNvCxnSpPr>
            <p:nvPr/>
          </p:nvCxnSpPr>
          <p:spPr>
            <a:xfrm rot="5400000">
              <a:off x="6172200" y="3535898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Straight Connector 69"/>
          <p:cNvCxnSpPr>
            <a:stCxn id="77" idx="1"/>
            <a:endCxn id="73" idx="5"/>
          </p:cNvCxnSpPr>
          <p:nvPr/>
        </p:nvCxnSpPr>
        <p:spPr>
          <a:xfrm flipH="1" flipV="1">
            <a:off x="4544131" y="2426679"/>
            <a:ext cx="698874" cy="54647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77" idx="2"/>
            <a:endCxn id="74" idx="6"/>
          </p:cNvCxnSpPr>
          <p:nvPr/>
        </p:nvCxnSpPr>
        <p:spPr>
          <a:xfrm flipH="1">
            <a:off x="4588768" y="3080916"/>
            <a:ext cx="60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Freeform 99"/>
          <p:cNvSpPr/>
          <p:nvPr/>
        </p:nvSpPr>
        <p:spPr>
          <a:xfrm rot="14419337" flipH="1">
            <a:off x="4487147" y="1988052"/>
            <a:ext cx="1536677" cy="2117551"/>
          </a:xfrm>
          <a:custGeom>
            <a:avLst/>
            <a:gdLst>
              <a:gd name="connsiteX0" fmla="*/ 0 w 1706880"/>
              <a:gd name="connsiteY0" fmla="*/ 228600 h 2270760"/>
              <a:gd name="connsiteX1" fmla="*/ 198120 w 1706880"/>
              <a:gd name="connsiteY1" fmla="*/ 5080 h 2270760"/>
              <a:gd name="connsiteX2" fmla="*/ 574040 w 1706880"/>
              <a:gd name="connsiteY2" fmla="*/ 0 h 2270760"/>
              <a:gd name="connsiteX3" fmla="*/ 807720 w 1706880"/>
              <a:gd name="connsiteY3" fmla="*/ 243840 h 2270760"/>
              <a:gd name="connsiteX4" fmla="*/ 792480 w 1706880"/>
              <a:gd name="connsiteY4" fmla="*/ 1590040 h 2270760"/>
              <a:gd name="connsiteX5" fmla="*/ 909320 w 1706880"/>
              <a:gd name="connsiteY5" fmla="*/ 1696720 h 2270760"/>
              <a:gd name="connsiteX6" fmla="*/ 1513840 w 1706880"/>
              <a:gd name="connsiteY6" fmla="*/ 1696720 h 2270760"/>
              <a:gd name="connsiteX7" fmla="*/ 1706880 w 1706880"/>
              <a:gd name="connsiteY7" fmla="*/ 1818640 h 2270760"/>
              <a:gd name="connsiteX8" fmla="*/ 1701800 w 1706880"/>
              <a:gd name="connsiteY8" fmla="*/ 2082800 h 2270760"/>
              <a:gd name="connsiteX9" fmla="*/ 1498600 w 1706880"/>
              <a:gd name="connsiteY9" fmla="*/ 2245360 h 2270760"/>
              <a:gd name="connsiteX10" fmla="*/ 309880 w 1706880"/>
              <a:gd name="connsiteY10" fmla="*/ 2270760 h 2270760"/>
              <a:gd name="connsiteX11" fmla="*/ 15240 w 1706880"/>
              <a:gd name="connsiteY11" fmla="*/ 2148840 h 2270760"/>
              <a:gd name="connsiteX12" fmla="*/ 0 w 1706880"/>
              <a:gd name="connsiteY12" fmla="*/ 228600 h 2270760"/>
              <a:gd name="connsiteX0" fmla="*/ 0 w 1706880"/>
              <a:gd name="connsiteY0" fmla="*/ 228600 h 2271542"/>
              <a:gd name="connsiteX1" fmla="*/ 198120 w 1706880"/>
              <a:gd name="connsiteY1" fmla="*/ 5080 h 2271542"/>
              <a:gd name="connsiteX2" fmla="*/ 574040 w 1706880"/>
              <a:gd name="connsiteY2" fmla="*/ 0 h 2271542"/>
              <a:gd name="connsiteX3" fmla="*/ 807720 w 1706880"/>
              <a:gd name="connsiteY3" fmla="*/ 243840 h 2271542"/>
              <a:gd name="connsiteX4" fmla="*/ 792480 w 1706880"/>
              <a:gd name="connsiteY4" fmla="*/ 1590040 h 2271542"/>
              <a:gd name="connsiteX5" fmla="*/ 909320 w 1706880"/>
              <a:gd name="connsiteY5" fmla="*/ 1696720 h 2271542"/>
              <a:gd name="connsiteX6" fmla="*/ 1513840 w 1706880"/>
              <a:gd name="connsiteY6" fmla="*/ 1696720 h 2271542"/>
              <a:gd name="connsiteX7" fmla="*/ 1706880 w 1706880"/>
              <a:gd name="connsiteY7" fmla="*/ 1818640 h 2271542"/>
              <a:gd name="connsiteX8" fmla="*/ 1701800 w 1706880"/>
              <a:gd name="connsiteY8" fmla="*/ 2082800 h 2271542"/>
              <a:gd name="connsiteX9" fmla="*/ 1498600 w 1706880"/>
              <a:gd name="connsiteY9" fmla="*/ 2245360 h 2271542"/>
              <a:gd name="connsiteX10" fmla="*/ 309880 w 1706880"/>
              <a:gd name="connsiteY10" fmla="*/ 2270760 h 2271542"/>
              <a:gd name="connsiteX11" fmla="*/ 15240 w 1706880"/>
              <a:gd name="connsiteY11" fmla="*/ 2148840 h 2271542"/>
              <a:gd name="connsiteX12" fmla="*/ 0 w 1706880"/>
              <a:gd name="connsiteY12" fmla="*/ 228600 h 2271542"/>
              <a:gd name="connsiteX0" fmla="*/ 0 w 1706880"/>
              <a:gd name="connsiteY0" fmla="*/ 228600 h 2272432"/>
              <a:gd name="connsiteX1" fmla="*/ 198120 w 1706880"/>
              <a:gd name="connsiteY1" fmla="*/ 5080 h 2272432"/>
              <a:gd name="connsiteX2" fmla="*/ 574040 w 1706880"/>
              <a:gd name="connsiteY2" fmla="*/ 0 h 2272432"/>
              <a:gd name="connsiteX3" fmla="*/ 807720 w 1706880"/>
              <a:gd name="connsiteY3" fmla="*/ 243840 h 2272432"/>
              <a:gd name="connsiteX4" fmla="*/ 792480 w 1706880"/>
              <a:gd name="connsiteY4" fmla="*/ 1590040 h 2272432"/>
              <a:gd name="connsiteX5" fmla="*/ 909320 w 1706880"/>
              <a:gd name="connsiteY5" fmla="*/ 1696720 h 2272432"/>
              <a:gd name="connsiteX6" fmla="*/ 1513840 w 1706880"/>
              <a:gd name="connsiteY6" fmla="*/ 1696720 h 2272432"/>
              <a:gd name="connsiteX7" fmla="*/ 1706880 w 1706880"/>
              <a:gd name="connsiteY7" fmla="*/ 1818640 h 2272432"/>
              <a:gd name="connsiteX8" fmla="*/ 1701800 w 1706880"/>
              <a:gd name="connsiteY8" fmla="*/ 2082800 h 2272432"/>
              <a:gd name="connsiteX9" fmla="*/ 1498600 w 1706880"/>
              <a:gd name="connsiteY9" fmla="*/ 2245360 h 2272432"/>
              <a:gd name="connsiteX10" fmla="*/ 309880 w 1706880"/>
              <a:gd name="connsiteY10" fmla="*/ 2270760 h 2272432"/>
              <a:gd name="connsiteX11" fmla="*/ 15240 w 1706880"/>
              <a:gd name="connsiteY11" fmla="*/ 2148840 h 2272432"/>
              <a:gd name="connsiteX12" fmla="*/ 0 w 1706880"/>
              <a:gd name="connsiteY12" fmla="*/ 228600 h 2272432"/>
              <a:gd name="connsiteX0" fmla="*/ 0 w 1706880"/>
              <a:gd name="connsiteY0" fmla="*/ 228600 h 2272432"/>
              <a:gd name="connsiteX1" fmla="*/ 198120 w 1706880"/>
              <a:gd name="connsiteY1" fmla="*/ 5080 h 2272432"/>
              <a:gd name="connsiteX2" fmla="*/ 574040 w 1706880"/>
              <a:gd name="connsiteY2" fmla="*/ 0 h 2272432"/>
              <a:gd name="connsiteX3" fmla="*/ 807720 w 1706880"/>
              <a:gd name="connsiteY3" fmla="*/ 243840 h 2272432"/>
              <a:gd name="connsiteX4" fmla="*/ 792480 w 1706880"/>
              <a:gd name="connsiteY4" fmla="*/ 1590040 h 2272432"/>
              <a:gd name="connsiteX5" fmla="*/ 909320 w 1706880"/>
              <a:gd name="connsiteY5" fmla="*/ 1696720 h 2272432"/>
              <a:gd name="connsiteX6" fmla="*/ 1513840 w 1706880"/>
              <a:gd name="connsiteY6" fmla="*/ 1696720 h 2272432"/>
              <a:gd name="connsiteX7" fmla="*/ 1706880 w 1706880"/>
              <a:gd name="connsiteY7" fmla="*/ 1818640 h 2272432"/>
              <a:gd name="connsiteX8" fmla="*/ 1701800 w 1706880"/>
              <a:gd name="connsiteY8" fmla="*/ 2082800 h 2272432"/>
              <a:gd name="connsiteX9" fmla="*/ 1498600 w 1706880"/>
              <a:gd name="connsiteY9" fmla="*/ 2245360 h 2272432"/>
              <a:gd name="connsiteX10" fmla="*/ 309880 w 1706880"/>
              <a:gd name="connsiteY10" fmla="*/ 2270760 h 2272432"/>
              <a:gd name="connsiteX11" fmla="*/ 15240 w 1706880"/>
              <a:gd name="connsiteY11" fmla="*/ 2148840 h 2272432"/>
              <a:gd name="connsiteX12" fmla="*/ 0 w 1706880"/>
              <a:gd name="connsiteY12" fmla="*/ 228600 h 2272432"/>
              <a:gd name="connsiteX0" fmla="*/ 0 w 1706880"/>
              <a:gd name="connsiteY0" fmla="*/ 228600 h 2272432"/>
              <a:gd name="connsiteX1" fmla="*/ 198120 w 1706880"/>
              <a:gd name="connsiteY1" fmla="*/ 5080 h 2272432"/>
              <a:gd name="connsiteX2" fmla="*/ 574040 w 1706880"/>
              <a:gd name="connsiteY2" fmla="*/ 0 h 2272432"/>
              <a:gd name="connsiteX3" fmla="*/ 807720 w 1706880"/>
              <a:gd name="connsiteY3" fmla="*/ 243840 h 2272432"/>
              <a:gd name="connsiteX4" fmla="*/ 792480 w 1706880"/>
              <a:gd name="connsiteY4" fmla="*/ 1590040 h 2272432"/>
              <a:gd name="connsiteX5" fmla="*/ 909320 w 1706880"/>
              <a:gd name="connsiteY5" fmla="*/ 1696720 h 2272432"/>
              <a:gd name="connsiteX6" fmla="*/ 1513840 w 1706880"/>
              <a:gd name="connsiteY6" fmla="*/ 1696720 h 2272432"/>
              <a:gd name="connsiteX7" fmla="*/ 1706880 w 1706880"/>
              <a:gd name="connsiteY7" fmla="*/ 1818640 h 2272432"/>
              <a:gd name="connsiteX8" fmla="*/ 1701800 w 1706880"/>
              <a:gd name="connsiteY8" fmla="*/ 2082800 h 2272432"/>
              <a:gd name="connsiteX9" fmla="*/ 1498600 w 1706880"/>
              <a:gd name="connsiteY9" fmla="*/ 2245360 h 2272432"/>
              <a:gd name="connsiteX10" fmla="*/ 309880 w 1706880"/>
              <a:gd name="connsiteY10" fmla="*/ 2270760 h 2272432"/>
              <a:gd name="connsiteX11" fmla="*/ 15240 w 1706880"/>
              <a:gd name="connsiteY11" fmla="*/ 2148840 h 2272432"/>
              <a:gd name="connsiteX12" fmla="*/ 0 w 1706880"/>
              <a:gd name="connsiteY12" fmla="*/ 228600 h 2272432"/>
              <a:gd name="connsiteX0" fmla="*/ 0 w 1706880"/>
              <a:gd name="connsiteY0" fmla="*/ 228600 h 2272432"/>
              <a:gd name="connsiteX1" fmla="*/ 198120 w 1706880"/>
              <a:gd name="connsiteY1" fmla="*/ 5080 h 2272432"/>
              <a:gd name="connsiteX2" fmla="*/ 574040 w 1706880"/>
              <a:gd name="connsiteY2" fmla="*/ 0 h 2272432"/>
              <a:gd name="connsiteX3" fmla="*/ 807720 w 1706880"/>
              <a:gd name="connsiteY3" fmla="*/ 243840 h 2272432"/>
              <a:gd name="connsiteX4" fmla="*/ 792480 w 1706880"/>
              <a:gd name="connsiteY4" fmla="*/ 1590040 h 2272432"/>
              <a:gd name="connsiteX5" fmla="*/ 909320 w 1706880"/>
              <a:gd name="connsiteY5" fmla="*/ 1696720 h 2272432"/>
              <a:gd name="connsiteX6" fmla="*/ 1513840 w 1706880"/>
              <a:gd name="connsiteY6" fmla="*/ 1696720 h 2272432"/>
              <a:gd name="connsiteX7" fmla="*/ 1706880 w 1706880"/>
              <a:gd name="connsiteY7" fmla="*/ 1818640 h 2272432"/>
              <a:gd name="connsiteX8" fmla="*/ 1701800 w 1706880"/>
              <a:gd name="connsiteY8" fmla="*/ 2082800 h 2272432"/>
              <a:gd name="connsiteX9" fmla="*/ 1498600 w 1706880"/>
              <a:gd name="connsiteY9" fmla="*/ 2245360 h 2272432"/>
              <a:gd name="connsiteX10" fmla="*/ 309880 w 1706880"/>
              <a:gd name="connsiteY10" fmla="*/ 2270760 h 2272432"/>
              <a:gd name="connsiteX11" fmla="*/ 15240 w 1706880"/>
              <a:gd name="connsiteY11" fmla="*/ 2148840 h 2272432"/>
              <a:gd name="connsiteX12" fmla="*/ 0 w 1706880"/>
              <a:gd name="connsiteY12" fmla="*/ 228600 h 2272432"/>
              <a:gd name="connsiteX0" fmla="*/ 0 w 1706880"/>
              <a:gd name="connsiteY0" fmla="*/ 228600 h 2272432"/>
              <a:gd name="connsiteX1" fmla="*/ 198120 w 1706880"/>
              <a:gd name="connsiteY1" fmla="*/ 5080 h 2272432"/>
              <a:gd name="connsiteX2" fmla="*/ 574040 w 1706880"/>
              <a:gd name="connsiteY2" fmla="*/ 0 h 2272432"/>
              <a:gd name="connsiteX3" fmla="*/ 807720 w 1706880"/>
              <a:gd name="connsiteY3" fmla="*/ 243840 h 2272432"/>
              <a:gd name="connsiteX4" fmla="*/ 792480 w 1706880"/>
              <a:gd name="connsiteY4" fmla="*/ 1590040 h 2272432"/>
              <a:gd name="connsiteX5" fmla="*/ 909320 w 1706880"/>
              <a:gd name="connsiteY5" fmla="*/ 1696720 h 2272432"/>
              <a:gd name="connsiteX6" fmla="*/ 1513840 w 1706880"/>
              <a:gd name="connsiteY6" fmla="*/ 1696720 h 2272432"/>
              <a:gd name="connsiteX7" fmla="*/ 1706880 w 1706880"/>
              <a:gd name="connsiteY7" fmla="*/ 1818640 h 2272432"/>
              <a:gd name="connsiteX8" fmla="*/ 1701800 w 1706880"/>
              <a:gd name="connsiteY8" fmla="*/ 2082800 h 2272432"/>
              <a:gd name="connsiteX9" fmla="*/ 1498600 w 1706880"/>
              <a:gd name="connsiteY9" fmla="*/ 2245360 h 2272432"/>
              <a:gd name="connsiteX10" fmla="*/ 309880 w 1706880"/>
              <a:gd name="connsiteY10" fmla="*/ 2270760 h 2272432"/>
              <a:gd name="connsiteX11" fmla="*/ 15240 w 1706880"/>
              <a:gd name="connsiteY11" fmla="*/ 2148840 h 2272432"/>
              <a:gd name="connsiteX12" fmla="*/ 0 w 1706880"/>
              <a:gd name="connsiteY12" fmla="*/ 228600 h 2272432"/>
              <a:gd name="connsiteX0" fmla="*/ 0 w 1706880"/>
              <a:gd name="connsiteY0" fmla="*/ 228600 h 2272432"/>
              <a:gd name="connsiteX1" fmla="*/ 198120 w 1706880"/>
              <a:gd name="connsiteY1" fmla="*/ 5080 h 2272432"/>
              <a:gd name="connsiteX2" fmla="*/ 574040 w 1706880"/>
              <a:gd name="connsiteY2" fmla="*/ 0 h 2272432"/>
              <a:gd name="connsiteX3" fmla="*/ 807720 w 1706880"/>
              <a:gd name="connsiteY3" fmla="*/ 243840 h 2272432"/>
              <a:gd name="connsiteX4" fmla="*/ 792480 w 1706880"/>
              <a:gd name="connsiteY4" fmla="*/ 1590040 h 2272432"/>
              <a:gd name="connsiteX5" fmla="*/ 909320 w 1706880"/>
              <a:gd name="connsiteY5" fmla="*/ 1696720 h 2272432"/>
              <a:gd name="connsiteX6" fmla="*/ 1513840 w 1706880"/>
              <a:gd name="connsiteY6" fmla="*/ 1696720 h 2272432"/>
              <a:gd name="connsiteX7" fmla="*/ 1706880 w 1706880"/>
              <a:gd name="connsiteY7" fmla="*/ 1818640 h 2272432"/>
              <a:gd name="connsiteX8" fmla="*/ 1701800 w 1706880"/>
              <a:gd name="connsiteY8" fmla="*/ 2082800 h 2272432"/>
              <a:gd name="connsiteX9" fmla="*/ 1498600 w 1706880"/>
              <a:gd name="connsiteY9" fmla="*/ 2245360 h 2272432"/>
              <a:gd name="connsiteX10" fmla="*/ 309880 w 1706880"/>
              <a:gd name="connsiteY10" fmla="*/ 2270760 h 2272432"/>
              <a:gd name="connsiteX11" fmla="*/ 15240 w 1706880"/>
              <a:gd name="connsiteY11" fmla="*/ 2148840 h 2272432"/>
              <a:gd name="connsiteX12" fmla="*/ 0 w 1706880"/>
              <a:gd name="connsiteY12" fmla="*/ 228600 h 2272432"/>
              <a:gd name="connsiteX0" fmla="*/ 0 w 1706880"/>
              <a:gd name="connsiteY0" fmla="*/ 228600 h 2272432"/>
              <a:gd name="connsiteX1" fmla="*/ 198120 w 1706880"/>
              <a:gd name="connsiteY1" fmla="*/ 5080 h 2272432"/>
              <a:gd name="connsiteX2" fmla="*/ 574040 w 1706880"/>
              <a:gd name="connsiteY2" fmla="*/ 0 h 2272432"/>
              <a:gd name="connsiteX3" fmla="*/ 807720 w 1706880"/>
              <a:gd name="connsiteY3" fmla="*/ 243840 h 2272432"/>
              <a:gd name="connsiteX4" fmla="*/ 792480 w 1706880"/>
              <a:gd name="connsiteY4" fmla="*/ 1590040 h 2272432"/>
              <a:gd name="connsiteX5" fmla="*/ 909320 w 1706880"/>
              <a:gd name="connsiteY5" fmla="*/ 1696720 h 2272432"/>
              <a:gd name="connsiteX6" fmla="*/ 1513840 w 1706880"/>
              <a:gd name="connsiteY6" fmla="*/ 1696720 h 2272432"/>
              <a:gd name="connsiteX7" fmla="*/ 1706880 w 1706880"/>
              <a:gd name="connsiteY7" fmla="*/ 1818640 h 2272432"/>
              <a:gd name="connsiteX8" fmla="*/ 1701800 w 1706880"/>
              <a:gd name="connsiteY8" fmla="*/ 2082800 h 2272432"/>
              <a:gd name="connsiteX9" fmla="*/ 1498600 w 1706880"/>
              <a:gd name="connsiteY9" fmla="*/ 2245360 h 2272432"/>
              <a:gd name="connsiteX10" fmla="*/ 309880 w 1706880"/>
              <a:gd name="connsiteY10" fmla="*/ 2270760 h 2272432"/>
              <a:gd name="connsiteX11" fmla="*/ 15240 w 1706880"/>
              <a:gd name="connsiteY11" fmla="*/ 2148840 h 2272432"/>
              <a:gd name="connsiteX12" fmla="*/ 0 w 1706880"/>
              <a:gd name="connsiteY12" fmla="*/ 228600 h 2272432"/>
              <a:gd name="connsiteX0" fmla="*/ 0 w 1706880"/>
              <a:gd name="connsiteY0" fmla="*/ 228600 h 2272432"/>
              <a:gd name="connsiteX1" fmla="*/ 198120 w 1706880"/>
              <a:gd name="connsiteY1" fmla="*/ 5080 h 2272432"/>
              <a:gd name="connsiteX2" fmla="*/ 574040 w 1706880"/>
              <a:gd name="connsiteY2" fmla="*/ 0 h 2272432"/>
              <a:gd name="connsiteX3" fmla="*/ 807720 w 1706880"/>
              <a:gd name="connsiteY3" fmla="*/ 243840 h 2272432"/>
              <a:gd name="connsiteX4" fmla="*/ 792480 w 1706880"/>
              <a:gd name="connsiteY4" fmla="*/ 1590040 h 2272432"/>
              <a:gd name="connsiteX5" fmla="*/ 909320 w 1706880"/>
              <a:gd name="connsiteY5" fmla="*/ 1696720 h 2272432"/>
              <a:gd name="connsiteX6" fmla="*/ 1513840 w 1706880"/>
              <a:gd name="connsiteY6" fmla="*/ 1696720 h 2272432"/>
              <a:gd name="connsiteX7" fmla="*/ 1706880 w 1706880"/>
              <a:gd name="connsiteY7" fmla="*/ 1818640 h 2272432"/>
              <a:gd name="connsiteX8" fmla="*/ 1701800 w 1706880"/>
              <a:gd name="connsiteY8" fmla="*/ 2082800 h 2272432"/>
              <a:gd name="connsiteX9" fmla="*/ 1498600 w 1706880"/>
              <a:gd name="connsiteY9" fmla="*/ 2245360 h 2272432"/>
              <a:gd name="connsiteX10" fmla="*/ 309880 w 1706880"/>
              <a:gd name="connsiteY10" fmla="*/ 2270760 h 2272432"/>
              <a:gd name="connsiteX11" fmla="*/ 15240 w 1706880"/>
              <a:gd name="connsiteY11" fmla="*/ 2148840 h 2272432"/>
              <a:gd name="connsiteX12" fmla="*/ 0 w 1706880"/>
              <a:gd name="connsiteY12" fmla="*/ 228600 h 2272432"/>
              <a:gd name="connsiteX0" fmla="*/ 0 w 1706880"/>
              <a:gd name="connsiteY0" fmla="*/ 228600 h 2272432"/>
              <a:gd name="connsiteX1" fmla="*/ 198120 w 1706880"/>
              <a:gd name="connsiteY1" fmla="*/ 5080 h 2272432"/>
              <a:gd name="connsiteX2" fmla="*/ 574040 w 1706880"/>
              <a:gd name="connsiteY2" fmla="*/ 0 h 2272432"/>
              <a:gd name="connsiteX3" fmla="*/ 807720 w 1706880"/>
              <a:gd name="connsiteY3" fmla="*/ 243840 h 2272432"/>
              <a:gd name="connsiteX4" fmla="*/ 792480 w 1706880"/>
              <a:gd name="connsiteY4" fmla="*/ 1590040 h 2272432"/>
              <a:gd name="connsiteX5" fmla="*/ 909320 w 1706880"/>
              <a:gd name="connsiteY5" fmla="*/ 1696720 h 2272432"/>
              <a:gd name="connsiteX6" fmla="*/ 1513840 w 1706880"/>
              <a:gd name="connsiteY6" fmla="*/ 1696720 h 2272432"/>
              <a:gd name="connsiteX7" fmla="*/ 1706880 w 1706880"/>
              <a:gd name="connsiteY7" fmla="*/ 1818640 h 2272432"/>
              <a:gd name="connsiteX8" fmla="*/ 1701800 w 1706880"/>
              <a:gd name="connsiteY8" fmla="*/ 2082800 h 2272432"/>
              <a:gd name="connsiteX9" fmla="*/ 1498600 w 1706880"/>
              <a:gd name="connsiteY9" fmla="*/ 2245360 h 2272432"/>
              <a:gd name="connsiteX10" fmla="*/ 309880 w 1706880"/>
              <a:gd name="connsiteY10" fmla="*/ 2270760 h 2272432"/>
              <a:gd name="connsiteX11" fmla="*/ 15240 w 1706880"/>
              <a:gd name="connsiteY11" fmla="*/ 2148840 h 2272432"/>
              <a:gd name="connsiteX12" fmla="*/ 0 w 1706880"/>
              <a:gd name="connsiteY12" fmla="*/ 228600 h 2272432"/>
              <a:gd name="connsiteX0" fmla="*/ 0 w 1706880"/>
              <a:gd name="connsiteY0" fmla="*/ 228600 h 2272432"/>
              <a:gd name="connsiteX1" fmla="*/ 198120 w 1706880"/>
              <a:gd name="connsiteY1" fmla="*/ 5080 h 2272432"/>
              <a:gd name="connsiteX2" fmla="*/ 574040 w 1706880"/>
              <a:gd name="connsiteY2" fmla="*/ 0 h 2272432"/>
              <a:gd name="connsiteX3" fmla="*/ 807720 w 1706880"/>
              <a:gd name="connsiteY3" fmla="*/ 243840 h 2272432"/>
              <a:gd name="connsiteX4" fmla="*/ 792480 w 1706880"/>
              <a:gd name="connsiteY4" fmla="*/ 1590040 h 2272432"/>
              <a:gd name="connsiteX5" fmla="*/ 909320 w 1706880"/>
              <a:gd name="connsiteY5" fmla="*/ 1696720 h 2272432"/>
              <a:gd name="connsiteX6" fmla="*/ 1513840 w 1706880"/>
              <a:gd name="connsiteY6" fmla="*/ 1696720 h 2272432"/>
              <a:gd name="connsiteX7" fmla="*/ 1706880 w 1706880"/>
              <a:gd name="connsiteY7" fmla="*/ 1818640 h 2272432"/>
              <a:gd name="connsiteX8" fmla="*/ 1701800 w 1706880"/>
              <a:gd name="connsiteY8" fmla="*/ 2082800 h 2272432"/>
              <a:gd name="connsiteX9" fmla="*/ 1498600 w 1706880"/>
              <a:gd name="connsiteY9" fmla="*/ 2245360 h 2272432"/>
              <a:gd name="connsiteX10" fmla="*/ 309880 w 1706880"/>
              <a:gd name="connsiteY10" fmla="*/ 2270760 h 2272432"/>
              <a:gd name="connsiteX11" fmla="*/ 15240 w 1706880"/>
              <a:gd name="connsiteY11" fmla="*/ 2148840 h 2272432"/>
              <a:gd name="connsiteX12" fmla="*/ 0 w 1706880"/>
              <a:gd name="connsiteY12" fmla="*/ 228600 h 2272432"/>
              <a:gd name="connsiteX0" fmla="*/ 0 w 1706880"/>
              <a:gd name="connsiteY0" fmla="*/ 228600 h 2272432"/>
              <a:gd name="connsiteX1" fmla="*/ 198120 w 1706880"/>
              <a:gd name="connsiteY1" fmla="*/ 5080 h 2272432"/>
              <a:gd name="connsiteX2" fmla="*/ 574040 w 1706880"/>
              <a:gd name="connsiteY2" fmla="*/ 0 h 2272432"/>
              <a:gd name="connsiteX3" fmla="*/ 807720 w 1706880"/>
              <a:gd name="connsiteY3" fmla="*/ 243840 h 2272432"/>
              <a:gd name="connsiteX4" fmla="*/ 792480 w 1706880"/>
              <a:gd name="connsiteY4" fmla="*/ 1590040 h 2272432"/>
              <a:gd name="connsiteX5" fmla="*/ 909320 w 1706880"/>
              <a:gd name="connsiteY5" fmla="*/ 1696720 h 2272432"/>
              <a:gd name="connsiteX6" fmla="*/ 1513840 w 1706880"/>
              <a:gd name="connsiteY6" fmla="*/ 1696720 h 2272432"/>
              <a:gd name="connsiteX7" fmla="*/ 1706880 w 1706880"/>
              <a:gd name="connsiteY7" fmla="*/ 1818640 h 2272432"/>
              <a:gd name="connsiteX8" fmla="*/ 1701800 w 1706880"/>
              <a:gd name="connsiteY8" fmla="*/ 2082800 h 2272432"/>
              <a:gd name="connsiteX9" fmla="*/ 1498600 w 1706880"/>
              <a:gd name="connsiteY9" fmla="*/ 2245360 h 2272432"/>
              <a:gd name="connsiteX10" fmla="*/ 309880 w 1706880"/>
              <a:gd name="connsiteY10" fmla="*/ 2270760 h 2272432"/>
              <a:gd name="connsiteX11" fmla="*/ 15240 w 1706880"/>
              <a:gd name="connsiteY11" fmla="*/ 2148840 h 2272432"/>
              <a:gd name="connsiteX12" fmla="*/ 0 w 1706880"/>
              <a:gd name="connsiteY12" fmla="*/ 228600 h 2272432"/>
              <a:gd name="connsiteX0" fmla="*/ 0 w 1706880"/>
              <a:gd name="connsiteY0" fmla="*/ 228600 h 2272432"/>
              <a:gd name="connsiteX1" fmla="*/ 198120 w 1706880"/>
              <a:gd name="connsiteY1" fmla="*/ 5080 h 2272432"/>
              <a:gd name="connsiteX2" fmla="*/ 574040 w 1706880"/>
              <a:gd name="connsiteY2" fmla="*/ 0 h 2272432"/>
              <a:gd name="connsiteX3" fmla="*/ 807720 w 1706880"/>
              <a:gd name="connsiteY3" fmla="*/ 243840 h 2272432"/>
              <a:gd name="connsiteX4" fmla="*/ 792480 w 1706880"/>
              <a:gd name="connsiteY4" fmla="*/ 1590040 h 2272432"/>
              <a:gd name="connsiteX5" fmla="*/ 909320 w 1706880"/>
              <a:gd name="connsiteY5" fmla="*/ 1696720 h 2272432"/>
              <a:gd name="connsiteX6" fmla="*/ 1513840 w 1706880"/>
              <a:gd name="connsiteY6" fmla="*/ 1696720 h 2272432"/>
              <a:gd name="connsiteX7" fmla="*/ 1706880 w 1706880"/>
              <a:gd name="connsiteY7" fmla="*/ 1818640 h 2272432"/>
              <a:gd name="connsiteX8" fmla="*/ 1701800 w 1706880"/>
              <a:gd name="connsiteY8" fmla="*/ 2082800 h 2272432"/>
              <a:gd name="connsiteX9" fmla="*/ 1508760 w 1706880"/>
              <a:gd name="connsiteY9" fmla="*/ 2270760 h 2272432"/>
              <a:gd name="connsiteX10" fmla="*/ 309880 w 1706880"/>
              <a:gd name="connsiteY10" fmla="*/ 2270760 h 2272432"/>
              <a:gd name="connsiteX11" fmla="*/ 15240 w 1706880"/>
              <a:gd name="connsiteY11" fmla="*/ 2148840 h 2272432"/>
              <a:gd name="connsiteX12" fmla="*/ 0 w 1706880"/>
              <a:gd name="connsiteY12" fmla="*/ 228600 h 2272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06880" h="2272432">
                <a:moveTo>
                  <a:pt x="0" y="228600"/>
                </a:moveTo>
                <a:cubicBezTo>
                  <a:pt x="5080" y="88053"/>
                  <a:pt x="45720" y="8467"/>
                  <a:pt x="198120" y="5080"/>
                </a:cubicBezTo>
                <a:lnTo>
                  <a:pt x="574040" y="0"/>
                </a:lnTo>
                <a:cubicBezTo>
                  <a:pt x="733213" y="0"/>
                  <a:pt x="800947" y="81280"/>
                  <a:pt x="807720" y="243840"/>
                </a:cubicBezTo>
                <a:lnTo>
                  <a:pt x="792480" y="1590040"/>
                </a:lnTo>
                <a:cubicBezTo>
                  <a:pt x="785707" y="1645920"/>
                  <a:pt x="809413" y="1701800"/>
                  <a:pt x="909320" y="1696720"/>
                </a:cubicBezTo>
                <a:lnTo>
                  <a:pt x="1513840" y="1696720"/>
                </a:lnTo>
                <a:cubicBezTo>
                  <a:pt x="1613747" y="1686560"/>
                  <a:pt x="1698413" y="1722120"/>
                  <a:pt x="1706880" y="1818640"/>
                </a:cubicBezTo>
                <a:cubicBezTo>
                  <a:pt x="1705187" y="1906693"/>
                  <a:pt x="1703493" y="1994747"/>
                  <a:pt x="1701800" y="2082800"/>
                </a:cubicBezTo>
                <a:cubicBezTo>
                  <a:pt x="1700107" y="2197947"/>
                  <a:pt x="1617133" y="2272453"/>
                  <a:pt x="1508760" y="2270760"/>
                </a:cubicBezTo>
                <a:lnTo>
                  <a:pt x="309880" y="2270760"/>
                </a:lnTo>
                <a:cubicBezTo>
                  <a:pt x="160867" y="2280920"/>
                  <a:pt x="16933" y="2245360"/>
                  <a:pt x="15240" y="2148840"/>
                </a:cubicBezTo>
                <a:cubicBezTo>
                  <a:pt x="16933" y="1498600"/>
                  <a:pt x="18627" y="848360"/>
                  <a:pt x="0" y="228600"/>
                </a:cubicBezTo>
                <a:close/>
              </a:path>
            </a:pathLst>
          </a:custGeom>
          <a:gradFill>
            <a:gsLst>
              <a:gs pos="0">
                <a:schemeClr val="accent4">
                  <a:tint val="45000"/>
                  <a:satMod val="200000"/>
                  <a:alpha val="20000"/>
                </a:schemeClr>
              </a:gs>
              <a:gs pos="30000">
                <a:schemeClr val="accent4">
                  <a:tint val="61000"/>
                  <a:satMod val="200000"/>
                  <a:alpha val="20000"/>
                </a:schemeClr>
              </a:gs>
              <a:gs pos="45000">
                <a:schemeClr val="accent4">
                  <a:tint val="66000"/>
                  <a:satMod val="200000"/>
                  <a:alpha val="20000"/>
                </a:schemeClr>
              </a:gs>
              <a:gs pos="55000">
                <a:schemeClr val="accent4">
                  <a:tint val="66000"/>
                  <a:satMod val="200000"/>
                  <a:alpha val="20000"/>
                </a:schemeClr>
              </a:gs>
              <a:gs pos="73000">
                <a:schemeClr val="accent4">
                  <a:tint val="61000"/>
                  <a:satMod val="200000"/>
                  <a:alpha val="20000"/>
                </a:schemeClr>
              </a:gs>
              <a:gs pos="100000">
                <a:schemeClr val="accent4">
                  <a:tint val="45000"/>
                  <a:satMod val="200000"/>
                  <a:alpha val="2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1" name="TextBox 100"/>
          <p:cNvSpPr txBox="1"/>
          <p:nvPr/>
        </p:nvSpPr>
        <p:spPr>
          <a:xfrm>
            <a:off x="4139952" y="3717032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i="1" dirty="0" smtClean="0"/>
              <a:t>G</a:t>
            </a:r>
            <a:r>
              <a:rPr lang="nn-NO" sz="2400" i="1" baseline="-25000" dirty="0" smtClean="0"/>
              <a:t>2</a:t>
            </a:r>
            <a:r>
              <a:rPr lang="nn-NO" sz="2400" i="1" dirty="0" smtClean="0"/>
              <a:t>, L</a:t>
            </a:r>
            <a:r>
              <a:rPr lang="nn-NO" sz="2400" i="1" baseline="-25000" dirty="0" smtClean="0"/>
              <a:t>2</a:t>
            </a:r>
            <a:r>
              <a:rPr lang="nn-NO" sz="2400" i="1" dirty="0" smtClean="0"/>
              <a:t>=</a:t>
            </a:r>
            <a:r>
              <a:rPr lang="nn-NO" sz="2400" dirty="0" smtClean="0"/>
              <a:t>{ </a:t>
            </a:r>
            <a:r>
              <a:rPr lang="nn-NO" sz="2400" i="1" dirty="0" smtClean="0"/>
              <a:t>b, d, h </a:t>
            </a:r>
            <a:r>
              <a:rPr lang="nn-NO" sz="2400" dirty="0" smtClean="0"/>
              <a:t>}</a:t>
            </a:r>
            <a:endParaRPr lang="zh-CN" altLang="en-US" sz="2400" baseline="0" dirty="0">
              <a:latin typeface="Constantia" pitchFamily="18" charset="0"/>
            </a:endParaRPr>
          </a:p>
        </p:txBody>
      </p:sp>
      <p:sp>
        <p:nvSpPr>
          <p:cNvPr id="102" name="Down Arrow 101"/>
          <p:cNvSpPr/>
          <p:nvPr/>
        </p:nvSpPr>
        <p:spPr bwMode="auto">
          <a:xfrm rot="16200000">
            <a:off x="359532" y="4977172"/>
            <a:ext cx="504056" cy="43204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64" charset="-128"/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1122228" y="4659796"/>
            <a:ext cx="2133600" cy="1066800"/>
            <a:chOff x="4419600" y="3002498"/>
            <a:chExt cx="2133600" cy="1066800"/>
          </a:xfrm>
        </p:grpSpPr>
        <p:sp>
          <p:nvSpPr>
            <p:cNvPr id="104" name="Oval 103"/>
            <p:cNvSpPr/>
            <p:nvPr/>
          </p:nvSpPr>
          <p:spPr>
            <a:xfrm>
              <a:off x="4419600" y="3002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a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107" name="Oval 106"/>
            <p:cNvSpPr/>
            <p:nvPr/>
          </p:nvSpPr>
          <p:spPr>
            <a:xfrm>
              <a:off x="5334000" y="3764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e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108" name="Oval 107"/>
            <p:cNvSpPr/>
            <p:nvPr/>
          </p:nvSpPr>
          <p:spPr>
            <a:xfrm>
              <a:off x="6248400" y="3002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g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cxnSp>
          <p:nvCxnSpPr>
            <p:cNvPr id="111" name="Straight Connector 110"/>
            <p:cNvCxnSpPr>
              <a:stCxn id="107" idx="1"/>
              <a:endCxn id="104" idx="5"/>
            </p:cNvCxnSpPr>
            <p:nvPr/>
          </p:nvCxnSpPr>
          <p:spPr>
            <a:xfrm flipH="1" flipV="1">
              <a:off x="4679763" y="3262661"/>
              <a:ext cx="698874" cy="54647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7" name="TextBox 116"/>
          <p:cNvSpPr txBox="1"/>
          <p:nvPr/>
        </p:nvSpPr>
        <p:spPr>
          <a:xfrm>
            <a:off x="2334816" y="4829090"/>
            <a:ext cx="43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18" name="Straight Connector 117"/>
          <p:cNvCxnSpPr>
            <a:stCxn id="108" idx="3"/>
            <a:endCxn id="107" idx="7"/>
          </p:cNvCxnSpPr>
          <p:nvPr/>
        </p:nvCxnSpPr>
        <p:spPr>
          <a:xfrm flipH="1">
            <a:off x="2296791" y="4919959"/>
            <a:ext cx="698874" cy="5464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589476" y="3172906"/>
            <a:ext cx="43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91" name="Straight Connector 90"/>
          <p:cNvCxnSpPr>
            <a:stCxn id="80" idx="2"/>
            <a:endCxn id="77" idx="6"/>
          </p:cNvCxnSpPr>
          <p:nvPr/>
        </p:nvCxnSpPr>
        <p:spPr>
          <a:xfrm flipH="1">
            <a:off x="5503168" y="3080916"/>
            <a:ext cx="609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6265168" y="3385279"/>
            <a:ext cx="27717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altLang="zh-CN" sz="2000" dirty="0" smtClean="0">
                <a:solidFill>
                  <a:srgbClr val="FF0000"/>
                </a:solidFill>
              </a:rPr>
              <a:t>Augmenting edge:</a:t>
            </a:r>
          </a:p>
          <a:p>
            <a:r>
              <a:rPr lang="nn-NO" altLang="zh-CN" sz="2000" baseline="0" dirty="0" smtClean="0">
                <a:solidFill>
                  <a:srgbClr val="FF0000"/>
                </a:solidFill>
                <a:latin typeface="Constantia" pitchFamily="18" charset="0"/>
              </a:rPr>
              <a:t>W(e,h)=W(e,f)+W(f,h)</a:t>
            </a:r>
            <a:endParaRPr lang="zh-CN" altLang="en-US" sz="2000" baseline="0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123" name="Freeform 122"/>
          <p:cNvSpPr/>
          <p:nvPr/>
        </p:nvSpPr>
        <p:spPr>
          <a:xfrm>
            <a:off x="1335918" y="5236995"/>
            <a:ext cx="1719915" cy="712285"/>
          </a:xfrm>
          <a:custGeom>
            <a:avLst/>
            <a:gdLst>
              <a:gd name="connsiteX0" fmla="*/ 0 w 1717040"/>
              <a:gd name="connsiteY0" fmla="*/ 233680 h 2245360"/>
              <a:gd name="connsiteX1" fmla="*/ 10160 w 1717040"/>
              <a:gd name="connsiteY1" fmla="*/ 2092960 h 2245360"/>
              <a:gd name="connsiteX2" fmla="*/ 233680 w 1717040"/>
              <a:gd name="connsiteY2" fmla="*/ 2235200 h 2245360"/>
              <a:gd name="connsiteX3" fmla="*/ 1452880 w 1717040"/>
              <a:gd name="connsiteY3" fmla="*/ 2245360 h 2245360"/>
              <a:gd name="connsiteX4" fmla="*/ 1717040 w 1717040"/>
              <a:gd name="connsiteY4" fmla="*/ 2103120 h 2245360"/>
              <a:gd name="connsiteX5" fmla="*/ 1717040 w 1717040"/>
              <a:gd name="connsiteY5" fmla="*/ 223520 h 2245360"/>
              <a:gd name="connsiteX6" fmla="*/ 1534160 w 1717040"/>
              <a:gd name="connsiteY6" fmla="*/ 0 h 2245360"/>
              <a:gd name="connsiteX7" fmla="*/ 243840 w 1717040"/>
              <a:gd name="connsiteY7" fmla="*/ 10160 h 2245360"/>
              <a:gd name="connsiteX8" fmla="*/ 0 w 1717040"/>
              <a:gd name="connsiteY8" fmla="*/ 233680 h 2245360"/>
              <a:gd name="connsiteX0" fmla="*/ 0 w 1717040"/>
              <a:gd name="connsiteY0" fmla="*/ 233680 h 2245360"/>
              <a:gd name="connsiteX1" fmla="*/ 10160 w 1717040"/>
              <a:gd name="connsiteY1" fmla="*/ 2092960 h 2245360"/>
              <a:gd name="connsiteX2" fmla="*/ 233680 w 1717040"/>
              <a:gd name="connsiteY2" fmla="*/ 2235200 h 2245360"/>
              <a:gd name="connsiteX3" fmla="*/ 1452880 w 1717040"/>
              <a:gd name="connsiteY3" fmla="*/ 2245360 h 2245360"/>
              <a:gd name="connsiteX4" fmla="*/ 1717040 w 1717040"/>
              <a:gd name="connsiteY4" fmla="*/ 2103120 h 2245360"/>
              <a:gd name="connsiteX5" fmla="*/ 1717040 w 1717040"/>
              <a:gd name="connsiteY5" fmla="*/ 223520 h 2245360"/>
              <a:gd name="connsiteX6" fmla="*/ 1534160 w 1717040"/>
              <a:gd name="connsiteY6" fmla="*/ 0 h 2245360"/>
              <a:gd name="connsiteX7" fmla="*/ 243840 w 1717040"/>
              <a:gd name="connsiteY7" fmla="*/ 10160 h 2245360"/>
              <a:gd name="connsiteX8" fmla="*/ 0 w 1717040"/>
              <a:gd name="connsiteY8" fmla="*/ 233680 h 2245360"/>
              <a:gd name="connsiteX0" fmla="*/ 0 w 1717226"/>
              <a:gd name="connsiteY0" fmla="*/ 233680 h 2245360"/>
              <a:gd name="connsiteX1" fmla="*/ 10160 w 1717226"/>
              <a:gd name="connsiteY1" fmla="*/ 2092960 h 2245360"/>
              <a:gd name="connsiteX2" fmla="*/ 233680 w 1717226"/>
              <a:gd name="connsiteY2" fmla="*/ 2235200 h 2245360"/>
              <a:gd name="connsiteX3" fmla="*/ 1452880 w 1717226"/>
              <a:gd name="connsiteY3" fmla="*/ 2245360 h 2245360"/>
              <a:gd name="connsiteX4" fmla="*/ 1717040 w 1717226"/>
              <a:gd name="connsiteY4" fmla="*/ 2103120 h 2245360"/>
              <a:gd name="connsiteX5" fmla="*/ 1717040 w 1717226"/>
              <a:gd name="connsiteY5" fmla="*/ 223520 h 2245360"/>
              <a:gd name="connsiteX6" fmla="*/ 1534160 w 1717226"/>
              <a:gd name="connsiteY6" fmla="*/ 0 h 2245360"/>
              <a:gd name="connsiteX7" fmla="*/ 243840 w 1717226"/>
              <a:gd name="connsiteY7" fmla="*/ 10160 h 2245360"/>
              <a:gd name="connsiteX8" fmla="*/ 0 w 1717226"/>
              <a:gd name="connsiteY8" fmla="*/ 233680 h 2245360"/>
              <a:gd name="connsiteX0" fmla="*/ 0 w 1717226"/>
              <a:gd name="connsiteY0" fmla="*/ 233680 h 2245360"/>
              <a:gd name="connsiteX1" fmla="*/ 10160 w 1717226"/>
              <a:gd name="connsiteY1" fmla="*/ 2092960 h 2245360"/>
              <a:gd name="connsiteX2" fmla="*/ 233680 w 1717226"/>
              <a:gd name="connsiteY2" fmla="*/ 2235200 h 2245360"/>
              <a:gd name="connsiteX3" fmla="*/ 1452880 w 1717226"/>
              <a:gd name="connsiteY3" fmla="*/ 2245360 h 2245360"/>
              <a:gd name="connsiteX4" fmla="*/ 1717040 w 1717226"/>
              <a:gd name="connsiteY4" fmla="*/ 2103120 h 2245360"/>
              <a:gd name="connsiteX5" fmla="*/ 1717040 w 1717226"/>
              <a:gd name="connsiteY5" fmla="*/ 223520 h 2245360"/>
              <a:gd name="connsiteX6" fmla="*/ 1534160 w 1717226"/>
              <a:gd name="connsiteY6" fmla="*/ 0 h 2245360"/>
              <a:gd name="connsiteX7" fmla="*/ 243840 w 1717226"/>
              <a:gd name="connsiteY7" fmla="*/ 10160 h 2245360"/>
              <a:gd name="connsiteX8" fmla="*/ 0 w 1717226"/>
              <a:gd name="connsiteY8" fmla="*/ 233680 h 2245360"/>
              <a:gd name="connsiteX0" fmla="*/ 0 w 1717226"/>
              <a:gd name="connsiteY0" fmla="*/ 233680 h 2245360"/>
              <a:gd name="connsiteX1" fmla="*/ 10160 w 1717226"/>
              <a:gd name="connsiteY1" fmla="*/ 2092960 h 2245360"/>
              <a:gd name="connsiteX2" fmla="*/ 233680 w 1717226"/>
              <a:gd name="connsiteY2" fmla="*/ 2235200 h 2245360"/>
              <a:gd name="connsiteX3" fmla="*/ 1452880 w 1717226"/>
              <a:gd name="connsiteY3" fmla="*/ 2245360 h 2245360"/>
              <a:gd name="connsiteX4" fmla="*/ 1717040 w 1717226"/>
              <a:gd name="connsiteY4" fmla="*/ 2103120 h 2245360"/>
              <a:gd name="connsiteX5" fmla="*/ 1717040 w 1717226"/>
              <a:gd name="connsiteY5" fmla="*/ 223520 h 2245360"/>
              <a:gd name="connsiteX6" fmla="*/ 1534160 w 1717226"/>
              <a:gd name="connsiteY6" fmla="*/ 0 h 2245360"/>
              <a:gd name="connsiteX7" fmla="*/ 243840 w 1717226"/>
              <a:gd name="connsiteY7" fmla="*/ 10160 h 2245360"/>
              <a:gd name="connsiteX8" fmla="*/ 0 w 1717226"/>
              <a:gd name="connsiteY8" fmla="*/ 233680 h 2245360"/>
              <a:gd name="connsiteX0" fmla="*/ 0 w 1717226"/>
              <a:gd name="connsiteY0" fmla="*/ 233680 h 2261339"/>
              <a:gd name="connsiteX1" fmla="*/ 10160 w 1717226"/>
              <a:gd name="connsiteY1" fmla="*/ 2092960 h 2261339"/>
              <a:gd name="connsiteX2" fmla="*/ 233680 w 1717226"/>
              <a:gd name="connsiteY2" fmla="*/ 2235200 h 2261339"/>
              <a:gd name="connsiteX3" fmla="*/ 1452880 w 1717226"/>
              <a:gd name="connsiteY3" fmla="*/ 2245360 h 2261339"/>
              <a:gd name="connsiteX4" fmla="*/ 1717040 w 1717226"/>
              <a:gd name="connsiteY4" fmla="*/ 2103120 h 2261339"/>
              <a:gd name="connsiteX5" fmla="*/ 1717040 w 1717226"/>
              <a:gd name="connsiteY5" fmla="*/ 223520 h 2261339"/>
              <a:gd name="connsiteX6" fmla="*/ 1534160 w 1717226"/>
              <a:gd name="connsiteY6" fmla="*/ 0 h 2261339"/>
              <a:gd name="connsiteX7" fmla="*/ 243840 w 1717226"/>
              <a:gd name="connsiteY7" fmla="*/ 10160 h 2261339"/>
              <a:gd name="connsiteX8" fmla="*/ 0 w 1717226"/>
              <a:gd name="connsiteY8" fmla="*/ 233680 h 2261339"/>
              <a:gd name="connsiteX0" fmla="*/ 0 w 1717226"/>
              <a:gd name="connsiteY0" fmla="*/ 233680 h 2261339"/>
              <a:gd name="connsiteX1" fmla="*/ 10160 w 1717226"/>
              <a:gd name="connsiteY1" fmla="*/ 2092960 h 2261339"/>
              <a:gd name="connsiteX2" fmla="*/ 233680 w 1717226"/>
              <a:gd name="connsiteY2" fmla="*/ 2235200 h 2261339"/>
              <a:gd name="connsiteX3" fmla="*/ 1452880 w 1717226"/>
              <a:gd name="connsiteY3" fmla="*/ 2245360 h 2261339"/>
              <a:gd name="connsiteX4" fmla="*/ 1717040 w 1717226"/>
              <a:gd name="connsiteY4" fmla="*/ 2103120 h 2261339"/>
              <a:gd name="connsiteX5" fmla="*/ 1717040 w 1717226"/>
              <a:gd name="connsiteY5" fmla="*/ 223520 h 2261339"/>
              <a:gd name="connsiteX6" fmla="*/ 1534160 w 1717226"/>
              <a:gd name="connsiteY6" fmla="*/ 0 h 2261339"/>
              <a:gd name="connsiteX7" fmla="*/ 243840 w 1717226"/>
              <a:gd name="connsiteY7" fmla="*/ 10160 h 2261339"/>
              <a:gd name="connsiteX8" fmla="*/ 0 w 1717226"/>
              <a:gd name="connsiteY8" fmla="*/ 233680 h 2261339"/>
              <a:gd name="connsiteX0" fmla="*/ 0 w 1717226"/>
              <a:gd name="connsiteY0" fmla="*/ 233680 h 2261339"/>
              <a:gd name="connsiteX1" fmla="*/ 10160 w 1717226"/>
              <a:gd name="connsiteY1" fmla="*/ 2092960 h 2261339"/>
              <a:gd name="connsiteX2" fmla="*/ 233680 w 1717226"/>
              <a:gd name="connsiteY2" fmla="*/ 2235200 h 2261339"/>
              <a:gd name="connsiteX3" fmla="*/ 1452880 w 1717226"/>
              <a:gd name="connsiteY3" fmla="*/ 2245360 h 2261339"/>
              <a:gd name="connsiteX4" fmla="*/ 1717040 w 1717226"/>
              <a:gd name="connsiteY4" fmla="*/ 2103120 h 2261339"/>
              <a:gd name="connsiteX5" fmla="*/ 1717040 w 1717226"/>
              <a:gd name="connsiteY5" fmla="*/ 223520 h 2261339"/>
              <a:gd name="connsiteX6" fmla="*/ 1534160 w 1717226"/>
              <a:gd name="connsiteY6" fmla="*/ 0 h 2261339"/>
              <a:gd name="connsiteX7" fmla="*/ 243840 w 1717226"/>
              <a:gd name="connsiteY7" fmla="*/ 10160 h 2261339"/>
              <a:gd name="connsiteX8" fmla="*/ 0 w 1717226"/>
              <a:gd name="connsiteY8" fmla="*/ 233680 h 2261339"/>
              <a:gd name="connsiteX0" fmla="*/ 0 w 1717226"/>
              <a:gd name="connsiteY0" fmla="*/ 233680 h 2261339"/>
              <a:gd name="connsiteX1" fmla="*/ 10160 w 1717226"/>
              <a:gd name="connsiteY1" fmla="*/ 2092960 h 2261339"/>
              <a:gd name="connsiteX2" fmla="*/ 233680 w 1717226"/>
              <a:gd name="connsiteY2" fmla="*/ 2235200 h 2261339"/>
              <a:gd name="connsiteX3" fmla="*/ 1452880 w 1717226"/>
              <a:gd name="connsiteY3" fmla="*/ 2245360 h 2261339"/>
              <a:gd name="connsiteX4" fmla="*/ 1717040 w 1717226"/>
              <a:gd name="connsiteY4" fmla="*/ 2103120 h 2261339"/>
              <a:gd name="connsiteX5" fmla="*/ 1717040 w 1717226"/>
              <a:gd name="connsiteY5" fmla="*/ 223520 h 2261339"/>
              <a:gd name="connsiteX6" fmla="*/ 1534160 w 1717226"/>
              <a:gd name="connsiteY6" fmla="*/ 0 h 2261339"/>
              <a:gd name="connsiteX7" fmla="*/ 243840 w 1717226"/>
              <a:gd name="connsiteY7" fmla="*/ 10160 h 2261339"/>
              <a:gd name="connsiteX8" fmla="*/ 0 w 1717226"/>
              <a:gd name="connsiteY8" fmla="*/ 233680 h 2261339"/>
              <a:gd name="connsiteX0" fmla="*/ 0 w 1717226"/>
              <a:gd name="connsiteY0" fmla="*/ 233680 h 2261339"/>
              <a:gd name="connsiteX1" fmla="*/ 10160 w 1717226"/>
              <a:gd name="connsiteY1" fmla="*/ 2092960 h 2261339"/>
              <a:gd name="connsiteX2" fmla="*/ 233680 w 1717226"/>
              <a:gd name="connsiteY2" fmla="*/ 2235200 h 2261339"/>
              <a:gd name="connsiteX3" fmla="*/ 1452880 w 1717226"/>
              <a:gd name="connsiteY3" fmla="*/ 2245360 h 2261339"/>
              <a:gd name="connsiteX4" fmla="*/ 1717040 w 1717226"/>
              <a:gd name="connsiteY4" fmla="*/ 2103120 h 2261339"/>
              <a:gd name="connsiteX5" fmla="*/ 1717040 w 1717226"/>
              <a:gd name="connsiteY5" fmla="*/ 223520 h 2261339"/>
              <a:gd name="connsiteX6" fmla="*/ 1534160 w 1717226"/>
              <a:gd name="connsiteY6" fmla="*/ 0 h 2261339"/>
              <a:gd name="connsiteX7" fmla="*/ 243840 w 1717226"/>
              <a:gd name="connsiteY7" fmla="*/ 10160 h 2261339"/>
              <a:gd name="connsiteX8" fmla="*/ 0 w 1717226"/>
              <a:gd name="connsiteY8" fmla="*/ 233680 h 2261339"/>
              <a:gd name="connsiteX0" fmla="*/ 0 w 1717226"/>
              <a:gd name="connsiteY0" fmla="*/ 240753 h 2268412"/>
              <a:gd name="connsiteX1" fmla="*/ 10160 w 1717226"/>
              <a:gd name="connsiteY1" fmla="*/ 2100033 h 2268412"/>
              <a:gd name="connsiteX2" fmla="*/ 233680 w 1717226"/>
              <a:gd name="connsiteY2" fmla="*/ 2242273 h 2268412"/>
              <a:gd name="connsiteX3" fmla="*/ 1452880 w 1717226"/>
              <a:gd name="connsiteY3" fmla="*/ 2252433 h 2268412"/>
              <a:gd name="connsiteX4" fmla="*/ 1717040 w 1717226"/>
              <a:gd name="connsiteY4" fmla="*/ 2110193 h 2268412"/>
              <a:gd name="connsiteX5" fmla="*/ 1717040 w 1717226"/>
              <a:gd name="connsiteY5" fmla="*/ 230593 h 2268412"/>
              <a:gd name="connsiteX6" fmla="*/ 1534160 w 1717226"/>
              <a:gd name="connsiteY6" fmla="*/ 7073 h 2268412"/>
              <a:gd name="connsiteX7" fmla="*/ 243840 w 1717226"/>
              <a:gd name="connsiteY7" fmla="*/ 17233 h 2268412"/>
              <a:gd name="connsiteX8" fmla="*/ 0 w 1717226"/>
              <a:gd name="connsiteY8" fmla="*/ 240753 h 2268412"/>
              <a:gd name="connsiteX0" fmla="*/ 0 w 1717226"/>
              <a:gd name="connsiteY0" fmla="*/ 240753 h 2268412"/>
              <a:gd name="connsiteX1" fmla="*/ 10160 w 1717226"/>
              <a:gd name="connsiteY1" fmla="*/ 2100033 h 2268412"/>
              <a:gd name="connsiteX2" fmla="*/ 233680 w 1717226"/>
              <a:gd name="connsiteY2" fmla="*/ 2242273 h 2268412"/>
              <a:gd name="connsiteX3" fmla="*/ 1452880 w 1717226"/>
              <a:gd name="connsiteY3" fmla="*/ 2252433 h 2268412"/>
              <a:gd name="connsiteX4" fmla="*/ 1717040 w 1717226"/>
              <a:gd name="connsiteY4" fmla="*/ 2110193 h 2268412"/>
              <a:gd name="connsiteX5" fmla="*/ 1717040 w 1717226"/>
              <a:gd name="connsiteY5" fmla="*/ 230593 h 2268412"/>
              <a:gd name="connsiteX6" fmla="*/ 1534160 w 1717226"/>
              <a:gd name="connsiteY6" fmla="*/ 7073 h 2268412"/>
              <a:gd name="connsiteX7" fmla="*/ 243840 w 1717226"/>
              <a:gd name="connsiteY7" fmla="*/ 17233 h 2268412"/>
              <a:gd name="connsiteX8" fmla="*/ 0 w 1717226"/>
              <a:gd name="connsiteY8" fmla="*/ 240753 h 2268412"/>
              <a:gd name="connsiteX0" fmla="*/ 0 w 1717040"/>
              <a:gd name="connsiteY0" fmla="*/ 240753 h 2268412"/>
              <a:gd name="connsiteX1" fmla="*/ 10160 w 1717040"/>
              <a:gd name="connsiteY1" fmla="*/ 2100033 h 2268412"/>
              <a:gd name="connsiteX2" fmla="*/ 233680 w 1717040"/>
              <a:gd name="connsiteY2" fmla="*/ 2242273 h 2268412"/>
              <a:gd name="connsiteX3" fmla="*/ 1452880 w 1717040"/>
              <a:gd name="connsiteY3" fmla="*/ 2252433 h 2268412"/>
              <a:gd name="connsiteX4" fmla="*/ 1717040 w 1717040"/>
              <a:gd name="connsiteY4" fmla="*/ 2110193 h 2268412"/>
              <a:gd name="connsiteX5" fmla="*/ 1717040 w 1717040"/>
              <a:gd name="connsiteY5" fmla="*/ 230593 h 2268412"/>
              <a:gd name="connsiteX6" fmla="*/ 1534160 w 1717040"/>
              <a:gd name="connsiteY6" fmla="*/ 7073 h 2268412"/>
              <a:gd name="connsiteX7" fmla="*/ 243840 w 1717040"/>
              <a:gd name="connsiteY7" fmla="*/ 17233 h 2268412"/>
              <a:gd name="connsiteX8" fmla="*/ 0 w 1717040"/>
              <a:gd name="connsiteY8" fmla="*/ 240753 h 2268412"/>
              <a:gd name="connsiteX0" fmla="*/ 0 w 1717040"/>
              <a:gd name="connsiteY0" fmla="*/ 240753 h 2268412"/>
              <a:gd name="connsiteX1" fmla="*/ 10160 w 1717040"/>
              <a:gd name="connsiteY1" fmla="*/ 2100033 h 2268412"/>
              <a:gd name="connsiteX2" fmla="*/ 233680 w 1717040"/>
              <a:gd name="connsiteY2" fmla="*/ 2242273 h 2268412"/>
              <a:gd name="connsiteX3" fmla="*/ 1452880 w 1717040"/>
              <a:gd name="connsiteY3" fmla="*/ 2252433 h 2268412"/>
              <a:gd name="connsiteX4" fmla="*/ 1717040 w 1717040"/>
              <a:gd name="connsiteY4" fmla="*/ 2110193 h 2268412"/>
              <a:gd name="connsiteX5" fmla="*/ 1717040 w 1717040"/>
              <a:gd name="connsiteY5" fmla="*/ 230593 h 2268412"/>
              <a:gd name="connsiteX6" fmla="*/ 1534160 w 1717040"/>
              <a:gd name="connsiteY6" fmla="*/ 7073 h 2268412"/>
              <a:gd name="connsiteX7" fmla="*/ 243840 w 1717040"/>
              <a:gd name="connsiteY7" fmla="*/ 17233 h 2268412"/>
              <a:gd name="connsiteX8" fmla="*/ 0 w 1717040"/>
              <a:gd name="connsiteY8" fmla="*/ 240753 h 2268412"/>
              <a:gd name="connsiteX0" fmla="*/ 0 w 1717040"/>
              <a:gd name="connsiteY0" fmla="*/ 240753 h 2268412"/>
              <a:gd name="connsiteX1" fmla="*/ 10160 w 1717040"/>
              <a:gd name="connsiteY1" fmla="*/ 2100033 h 2268412"/>
              <a:gd name="connsiteX2" fmla="*/ 233680 w 1717040"/>
              <a:gd name="connsiteY2" fmla="*/ 2242273 h 2268412"/>
              <a:gd name="connsiteX3" fmla="*/ 1452880 w 1717040"/>
              <a:gd name="connsiteY3" fmla="*/ 2252433 h 2268412"/>
              <a:gd name="connsiteX4" fmla="*/ 1717040 w 1717040"/>
              <a:gd name="connsiteY4" fmla="*/ 2110193 h 2268412"/>
              <a:gd name="connsiteX5" fmla="*/ 1717040 w 1717040"/>
              <a:gd name="connsiteY5" fmla="*/ 230593 h 2268412"/>
              <a:gd name="connsiteX6" fmla="*/ 1534160 w 1717040"/>
              <a:gd name="connsiteY6" fmla="*/ 7073 h 2268412"/>
              <a:gd name="connsiteX7" fmla="*/ 243840 w 1717040"/>
              <a:gd name="connsiteY7" fmla="*/ 17233 h 2268412"/>
              <a:gd name="connsiteX8" fmla="*/ 0 w 1717040"/>
              <a:gd name="connsiteY8" fmla="*/ 240753 h 2268412"/>
              <a:gd name="connsiteX0" fmla="*/ 0 w 1717040"/>
              <a:gd name="connsiteY0" fmla="*/ 240753 h 2268412"/>
              <a:gd name="connsiteX1" fmla="*/ 10160 w 1717040"/>
              <a:gd name="connsiteY1" fmla="*/ 2100033 h 2268412"/>
              <a:gd name="connsiteX2" fmla="*/ 233680 w 1717040"/>
              <a:gd name="connsiteY2" fmla="*/ 2242273 h 2268412"/>
              <a:gd name="connsiteX3" fmla="*/ 1452880 w 1717040"/>
              <a:gd name="connsiteY3" fmla="*/ 2252433 h 2268412"/>
              <a:gd name="connsiteX4" fmla="*/ 1717040 w 1717040"/>
              <a:gd name="connsiteY4" fmla="*/ 2110193 h 2268412"/>
              <a:gd name="connsiteX5" fmla="*/ 1717040 w 1717040"/>
              <a:gd name="connsiteY5" fmla="*/ 230593 h 2268412"/>
              <a:gd name="connsiteX6" fmla="*/ 1534160 w 1717040"/>
              <a:gd name="connsiteY6" fmla="*/ 7073 h 2268412"/>
              <a:gd name="connsiteX7" fmla="*/ 243840 w 1717040"/>
              <a:gd name="connsiteY7" fmla="*/ 17233 h 2268412"/>
              <a:gd name="connsiteX8" fmla="*/ 0 w 1717040"/>
              <a:gd name="connsiteY8" fmla="*/ 240753 h 2268412"/>
              <a:gd name="connsiteX0" fmla="*/ 0 w 1717040"/>
              <a:gd name="connsiteY0" fmla="*/ 240753 h 2268412"/>
              <a:gd name="connsiteX1" fmla="*/ 10160 w 1717040"/>
              <a:gd name="connsiteY1" fmla="*/ 2100033 h 2268412"/>
              <a:gd name="connsiteX2" fmla="*/ 233680 w 1717040"/>
              <a:gd name="connsiteY2" fmla="*/ 2242273 h 2268412"/>
              <a:gd name="connsiteX3" fmla="*/ 1452880 w 1717040"/>
              <a:gd name="connsiteY3" fmla="*/ 2252433 h 2268412"/>
              <a:gd name="connsiteX4" fmla="*/ 1717040 w 1717040"/>
              <a:gd name="connsiteY4" fmla="*/ 2110193 h 2268412"/>
              <a:gd name="connsiteX5" fmla="*/ 1717040 w 1717040"/>
              <a:gd name="connsiteY5" fmla="*/ 230593 h 2268412"/>
              <a:gd name="connsiteX6" fmla="*/ 1534160 w 1717040"/>
              <a:gd name="connsiteY6" fmla="*/ 7073 h 2268412"/>
              <a:gd name="connsiteX7" fmla="*/ 243840 w 1717040"/>
              <a:gd name="connsiteY7" fmla="*/ 17233 h 2268412"/>
              <a:gd name="connsiteX8" fmla="*/ 0 w 1717040"/>
              <a:gd name="connsiteY8" fmla="*/ 240753 h 2268412"/>
              <a:gd name="connsiteX0" fmla="*/ 0 w 1717040"/>
              <a:gd name="connsiteY0" fmla="*/ 240753 h 2268412"/>
              <a:gd name="connsiteX1" fmla="*/ 10160 w 1717040"/>
              <a:gd name="connsiteY1" fmla="*/ 2100033 h 2268412"/>
              <a:gd name="connsiteX2" fmla="*/ 233680 w 1717040"/>
              <a:gd name="connsiteY2" fmla="*/ 2242273 h 2268412"/>
              <a:gd name="connsiteX3" fmla="*/ 1452880 w 1717040"/>
              <a:gd name="connsiteY3" fmla="*/ 2252433 h 2268412"/>
              <a:gd name="connsiteX4" fmla="*/ 1717040 w 1717040"/>
              <a:gd name="connsiteY4" fmla="*/ 2110193 h 2268412"/>
              <a:gd name="connsiteX5" fmla="*/ 1717040 w 1717040"/>
              <a:gd name="connsiteY5" fmla="*/ 230593 h 2268412"/>
              <a:gd name="connsiteX6" fmla="*/ 1534160 w 1717040"/>
              <a:gd name="connsiteY6" fmla="*/ 7073 h 2268412"/>
              <a:gd name="connsiteX7" fmla="*/ 243840 w 1717040"/>
              <a:gd name="connsiteY7" fmla="*/ 17233 h 2268412"/>
              <a:gd name="connsiteX8" fmla="*/ 0 w 1717040"/>
              <a:gd name="connsiteY8" fmla="*/ 240753 h 2268412"/>
              <a:gd name="connsiteX0" fmla="*/ 0 w 1717040"/>
              <a:gd name="connsiteY0" fmla="*/ 240753 h 2268412"/>
              <a:gd name="connsiteX1" fmla="*/ 10160 w 1717040"/>
              <a:gd name="connsiteY1" fmla="*/ 2100033 h 2268412"/>
              <a:gd name="connsiteX2" fmla="*/ 233680 w 1717040"/>
              <a:gd name="connsiteY2" fmla="*/ 2242273 h 2268412"/>
              <a:gd name="connsiteX3" fmla="*/ 1452880 w 1717040"/>
              <a:gd name="connsiteY3" fmla="*/ 2252433 h 2268412"/>
              <a:gd name="connsiteX4" fmla="*/ 1717040 w 1717040"/>
              <a:gd name="connsiteY4" fmla="*/ 2110193 h 2268412"/>
              <a:gd name="connsiteX5" fmla="*/ 1717040 w 1717040"/>
              <a:gd name="connsiteY5" fmla="*/ 230593 h 2268412"/>
              <a:gd name="connsiteX6" fmla="*/ 1534160 w 1717040"/>
              <a:gd name="connsiteY6" fmla="*/ 7073 h 2268412"/>
              <a:gd name="connsiteX7" fmla="*/ 243840 w 1717040"/>
              <a:gd name="connsiteY7" fmla="*/ 17233 h 2268412"/>
              <a:gd name="connsiteX8" fmla="*/ 0 w 1717040"/>
              <a:gd name="connsiteY8" fmla="*/ 240753 h 2268412"/>
              <a:gd name="connsiteX0" fmla="*/ 0 w 1717040"/>
              <a:gd name="connsiteY0" fmla="*/ 240753 h 2268412"/>
              <a:gd name="connsiteX1" fmla="*/ 10160 w 1717040"/>
              <a:gd name="connsiteY1" fmla="*/ 2100033 h 2268412"/>
              <a:gd name="connsiteX2" fmla="*/ 233680 w 1717040"/>
              <a:gd name="connsiteY2" fmla="*/ 2242273 h 2268412"/>
              <a:gd name="connsiteX3" fmla="*/ 1452880 w 1717040"/>
              <a:gd name="connsiteY3" fmla="*/ 2252433 h 2268412"/>
              <a:gd name="connsiteX4" fmla="*/ 1711960 w 1717040"/>
              <a:gd name="connsiteY4" fmla="*/ 2033993 h 2268412"/>
              <a:gd name="connsiteX5" fmla="*/ 1717040 w 1717040"/>
              <a:gd name="connsiteY5" fmla="*/ 230593 h 2268412"/>
              <a:gd name="connsiteX6" fmla="*/ 1534160 w 1717040"/>
              <a:gd name="connsiteY6" fmla="*/ 7073 h 2268412"/>
              <a:gd name="connsiteX7" fmla="*/ 243840 w 1717040"/>
              <a:gd name="connsiteY7" fmla="*/ 17233 h 2268412"/>
              <a:gd name="connsiteX8" fmla="*/ 0 w 1717040"/>
              <a:gd name="connsiteY8" fmla="*/ 240753 h 2268412"/>
              <a:gd name="connsiteX0" fmla="*/ 0 w 1717040"/>
              <a:gd name="connsiteY0" fmla="*/ 240753 h 2268412"/>
              <a:gd name="connsiteX1" fmla="*/ 137160 w 1717040"/>
              <a:gd name="connsiteY1" fmla="*/ 2003513 h 2268412"/>
              <a:gd name="connsiteX2" fmla="*/ 233680 w 1717040"/>
              <a:gd name="connsiteY2" fmla="*/ 2242273 h 2268412"/>
              <a:gd name="connsiteX3" fmla="*/ 1452880 w 1717040"/>
              <a:gd name="connsiteY3" fmla="*/ 2252433 h 2268412"/>
              <a:gd name="connsiteX4" fmla="*/ 1711960 w 1717040"/>
              <a:gd name="connsiteY4" fmla="*/ 2033993 h 2268412"/>
              <a:gd name="connsiteX5" fmla="*/ 1717040 w 1717040"/>
              <a:gd name="connsiteY5" fmla="*/ 230593 h 2268412"/>
              <a:gd name="connsiteX6" fmla="*/ 1534160 w 1717040"/>
              <a:gd name="connsiteY6" fmla="*/ 7073 h 2268412"/>
              <a:gd name="connsiteX7" fmla="*/ 243840 w 1717040"/>
              <a:gd name="connsiteY7" fmla="*/ 17233 h 2268412"/>
              <a:gd name="connsiteX8" fmla="*/ 0 w 1717040"/>
              <a:gd name="connsiteY8" fmla="*/ 240753 h 2268412"/>
              <a:gd name="connsiteX0" fmla="*/ 19050 w 1583690"/>
              <a:gd name="connsiteY0" fmla="*/ 225513 h 2268412"/>
              <a:gd name="connsiteX1" fmla="*/ 3810 w 1583690"/>
              <a:gd name="connsiteY1" fmla="*/ 2003513 h 2268412"/>
              <a:gd name="connsiteX2" fmla="*/ 100330 w 1583690"/>
              <a:gd name="connsiteY2" fmla="*/ 2242273 h 2268412"/>
              <a:gd name="connsiteX3" fmla="*/ 1319530 w 1583690"/>
              <a:gd name="connsiteY3" fmla="*/ 2252433 h 2268412"/>
              <a:gd name="connsiteX4" fmla="*/ 1578610 w 1583690"/>
              <a:gd name="connsiteY4" fmla="*/ 2033993 h 2268412"/>
              <a:gd name="connsiteX5" fmla="*/ 1583690 w 1583690"/>
              <a:gd name="connsiteY5" fmla="*/ 230593 h 2268412"/>
              <a:gd name="connsiteX6" fmla="*/ 1400810 w 1583690"/>
              <a:gd name="connsiteY6" fmla="*/ 7073 h 2268412"/>
              <a:gd name="connsiteX7" fmla="*/ 110490 w 1583690"/>
              <a:gd name="connsiteY7" fmla="*/ 17233 h 2268412"/>
              <a:gd name="connsiteX8" fmla="*/ 19050 w 1583690"/>
              <a:gd name="connsiteY8" fmla="*/ 225513 h 2268412"/>
              <a:gd name="connsiteX0" fmla="*/ 16429 w 1581069"/>
              <a:gd name="connsiteY0" fmla="*/ 229006 h 2271905"/>
              <a:gd name="connsiteX1" fmla="*/ 1189 w 1581069"/>
              <a:gd name="connsiteY1" fmla="*/ 2007006 h 2271905"/>
              <a:gd name="connsiteX2" fmla="*/ 97709 w 1581069"/>
              <a:gd name="connsiteY2" fmla="*/ 2245766 h 2271905"/>
              <a:gd name="connsiteX3" fmla="*/ 1316909 w 1581069"/>
              <a:gd name="connsiteY3" fmla="*/ 2255926 h 2271905"/>
              <a:gd name="connsiteX4" fmla="*/ 1575989 w 1581069"/>
              <a:gd name="connsiteY4" fmla="*/ 2037486 h 2271905"/>
              <a:gd name="connsiteX5" fmla="*/ 1581069 w 1581069"/>
              <a:gd name="connsiteY5" fmla="*/ 234086 h 2271905"/>
              <a:gd name="connsiteX6" fmla="*/ 1398189 w 1581069"/>
              <a:gd name="connsiteY6" fmla="*/ 10566 h 2271905"/>
              <a:gd name="connsiteX7" fmla="*/ 255189 w 1581069"/>
              <a:gd name="connsiteY7" fmla="*/ 15646 h 2271905"/>
              <a:gd name="connsiteX8" fmla="*/ 16429 w 1581069"/>
              <a:gd name="connsiteY8" fmla="*/ 229006 h 2271905"/>
              <a:gd name="connsiteX0" fmla="*/ 15596 w 1580236"/>
              <a:gd name="connsiteY0" fmla="*/ 229006 h 2262356"/>
              <a:gd name="connsiteX1" fmla="*/ 356 w 1580236"/>
              <a:gd name="connsiteY1" fmla="*/ 2007006 h 2262356"/>
              <a:gd name="connsiteX2" fmla="*/ 264516 w 1580236"/>
              <a:gd name="connsiteY2" fmla="*/ 2230526 h 2262356"/>
              <a:gd name="connsiteX3" fmla="*/ 1316076 w 1580236"/>
              <a:gd name="connsiteY3" fmla="*/ 2255926 h 2262356"/>
              <a:gd name="connsiteX4" fmla="*/ 1575156 w 1580236"/>
              <a:gd name="connsiteY4" fmla="*/ 2037486 h 2262356"/>
              <a:gd name="connsiteX5" fmla="*/ 1580236 w 1580236"/>
              <a:gd name="connsiteY5" fmla="*/ 234086 h 2262356"/>
              <a:gd name="connsiteX6" fmla="*/ 1397356 w 1580236"/>
              <a:gd name="connsiteY6" fmla="*/ 10566 h 2262356"/>
              <a:gd name="connsiteX7" fmla="*/ 254356 w 1580236"/>
              <a:gd name="connsiteY7" fmla="*/ 15646 h 2262356"/>
              <a:gd name="connsiteX8" fmla="*/ 15596 w 1580236"/>
              <a:gd name="connsiteY8" fmla="*/ 229006 h 2262356"/>
              <a:gd name="connsiteX0" fmla="*/ 15596 w 1580236"/>
              <a:gd name="connsiteY0" fmla="*/ 229006 h 2251617"/>
              <a:gd name="connsiteX1" fmla="*/ 356 w 1580236"/>
              <a:gd name="connsiteY1" fmla="*/ 2007006 h 2251617"/>
              <a:gd name="connsiteX2" fmla="*/ 264516 w 1580236"/>
              <a:gd name="connsiteY2" fmla="*/ 2230526 h 2251617"/>
              <a:gd name="connsiteX3" fmla="*/ 1331316 w 1580236"/>
              <a:gd name="connsiteY3" fmla="*/ 2220366 h 2251617"/>
              <a:gd name="connsiteX4" fmla="*/ 1575156 w 1580236"/>
              <a:gd name="connsiteY4" fmla="*/ 2037486 h 2251617"/>
              <a:gd name="connsiteX5" fmla="*/ 1580236 w 1580236"/>
              <a:gd name="connsiteY5" fmla="*/ 234086 h 2251617"/>
              <a:gd name="connsiteX6" fmla="*/ 1397356 w 1580236"/>
              <a:gd name="connsiteY6" fmla="*/ 10566 h 2251617"/>
              <a:gd name="connsiteX7" fmla="*/ 254356 w 1580236"/>
              <a:gd name="connsiteY7" fmla="*/ 15646 h 2251617"/>
              <a:gd name="connsiteX8" fmla="*/ 15596 w 1580236"/>
              <a:gd name="connsiteY8" fmla="*/ 229006 h 2251617"/>
              <a:gd name="connsiteX0" fmla="*/ 15596 w 1580236"/>
              <a:gd name="connsiteY0" fmla="*/ 229006 h 2232925"/>
              <a:gd name="connsiteX1" fmla="*/ 356 w 1580236"/>
              <a:gd name="connsiteY1" fmla="*/ 2007006 h 2232925"/>
              <a:gd name="connsiteX2" fmla="*/ 269596 w 1580236"/>
              <a:gd name="connsiteY2" fmla="*/ 2205126 h 2232925"/>
              <a:gd name="connsiteX3" fmla="*/ 1331316 w 1580236"/>
              <a:gd name="connsiteY3" fmla="*/ 2220366 h 2232925"/>
              <a:gd name="connsiteX4" fmla="*/ 1575156 w 1580236"/>
              <a:gd name="connsiteY4" fmla="*/ 2037486 h 2232925"/>
              <a:gd name="connsiteX5" fmla="*/ 1580236 w 1580236"/>
              <a:gd name="connsiteY5" fmla="*/ 234086 h 2232925"/>
              <a:gd name="connsiteX6" fmla="*/ 1397356 w 1580236"/>
              <a:gd name="connsiteY6" fmla="*/ 10566 h 2232925"/>
              <a:gd name="connsiteX7" fmla="*/ 254356 w 1580236"/>
              <a:gd name="connsiteY7" fmla="*/ 15646 h 2232925"/>
              <a:gd name="connsiteX8" fmla="*/ 15596 w 1580236"/>
              <a:gd name="connsiteY8" fmla="*/ 229006 h 223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0236" h="2232925">
                <a:moveTo>
                  <a:pt x="15596" y="229006"/>
                </a:moveTo>
                <a:cubicBezTo>
                  <a:pt x="18983" y="848766"/>
                  <a:pt x="-3031" y="1387246"/>
                  <a:pt x="356" y="2007006"/>
                </a:cubicBezTo>
                <a:cubicBezTo>
                  <a:pt x="-1337" y="2100139"/>
                  <a:pt x="159529" y="2208513"/>
                  <a:pt x="269596" y="2205126"/>
                </a:cubicBezTo>
                <a:cubicBezTo>
                  <a:pt x="675996" y="2259313"/>
                  <a:pt x="924916" y="2216979"/>
                  <a:pt x="1331316" y="2220366"/>
                </a:cubicBezTo>
                <a:cubicBezTo>
                  <a:pt x="1434609" y="2228833"/>
                  <a:pt x="1532823" y="2181419"/>
                  <a:pt x="1575156" y="2037486"/>
                </a:cubicBezTo>
                <a:cubicBezTo>
                  <a:pt x="1576849" y="1436353"/>
                  <a:pt x="1578543" y="835219"/>
                  <a:pt x="1580236" y="234086"/>
                </a:cubicBezTo>
                <a:cubicBezTo>
                  <a:pt x="1570076" y="88459"/>
                  <a:pt x="1468476" y="-6367"/>
                  <a:pt x="1397356" y="10566"/>
                </a:cubicBezTo>
                <a:cubicBezTo>
                  <a:pt x="967249" y="13953"/>
                  <a:pt x="582863" y="-18221"/>
                  <a:pt x="254356" y="15646"/>
                </a:cubicBezTo>
                <a:cubicBezTo>
                  <a:pt x="76556" y="39353"/>
                  <a:pt x="20676" y="113859"/>
                  <a:pt x="15596" y="229006"/>
                </a:cubicBezTo>
                <a:close/>
              </a:path>
            </a:pathLst>
          </a:custGeom>
          <a:gradFill>
            <a:gsLst>
              <a:gs pos="0">
                <a:schemeClr val="accent3">
                  <a:tint val="45000"/>
                  <a:satMod val="200000"/>
                  <a:alpha val="20000"/>
                </a:schemeClr>
              </a:gs>
              <a:gs pos="30000">
                <a:schemeClr val="accent3">
                  <a:tint val="61000"/>
                  <a:satMod val="200000"/>
                  <a:alpha val="20000"/>
                </a:schemeClr>
              </a:gs>
              <a:gs pos="45000">
                <a:schemeClr val="accent3">
                  <a:tint val="66000"/>
                  <a:satMod val="200000"/>
                  <a:alpha val="20000"/>
                </a:schemeClr>
              </a:gs>
              <a:gs pos="55000">
                <a:schemeClr val="accent3">
                  <a:tint val="66000"/>
                  <a:satMod val="200000"/>
                  <a:alpha val="20000"/>
                </a:schemeClr>
              </a:gs>
              <a:gs pos="73000">
                <a:schemeClr val="accent3">
                  <a:tint val="61000"/>
                  <a:satMod val="200000"/>
                  <a:alpha val="20000"/>
                </a:schemeClr>
              </a:gs>
              <a:gs pos="100000">
                <a:schemeClr val="accent3">
                  <a:tint val="45000"/>
                  <a:satMod val="200000"/>
                  <a:alpha val="2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4" name="TextBox 123"/>
          <p:cNvSpPr txBox="1"/>
          <p:nvPr/>
        </p:nvSpPr>
        <p:spPr>
          <a:xfrm>
            <a:off x="861613" y="609329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i="1" dirty="0" smtClean="0"/>
              <a:t>G</a:t>
            </a:r>
            <a:r>
              <a:rPr lang="nn-NO" sz="2400" i="1" baseline="-25000" dirty="0" smtClean="0"/>
              <a:t>3</a:t>
            </a:r>
            <a:r>
              <a:rPr lang="nn-NO" sz="2400" i="1" dirty="0" smtClean="0"/>
              <a:t>, L</a:t>
            </a:r>
            <a:r>
              <a:rPr lang="nn-NO" sz="2400" i="1" baseline="-25000" dirty="0" smtClean="0"/>
              <a:t>3</a:t>
            </a:r>
            <a:r>
              <a:rPr lang="nn-NO" sz="2400" i="1" dirty="0" smtClean="0"/>
              <a:t>=</a:t>
            </a:r>
            <a:r>
              <a:rPr lang="nn-NO" sz="2400" dirty="0" smtClean="0"/>
              <a:t>{ </a:t>
            </a:r>
            <a:r>
              <a:rPr lang="nn-NO" sz="2400" i="1" dirty="0"/>
              <a:t>e</a:t>
            </a:r>
            <a:r>
              <a:rPr lang="nn-NO" sz="2400" i="1" dirty="0" smtClean="0"/>
              <a:t> </a:t>
            </a:r>
            <a:r>
              <a:rPr lang="nn-NO" sz="2400" dirty="0" smtClean="0"/>
              <a:t>}</a:t>
            </a:r>
            <a:endParaRPr lang="zh-CN" altLang="en-US" sz="2400" baseline="0" dirty="0">
              <a:latin typeface="Constantia" pitchFamily="18" charset="0"/>
            </a:endParaRPr>
          </a:p>
        </p:txBody>
      </p:sp>
      <p:sp>
        <p:nvSpPr>
          <p:cNvPr id="125" name="Down Arrow 124"/>
          <p:cNvSpPr/>
          <p:nvPr/>
        </p:nvSpPr>
        <p:spPr bwMode="auto">
          <a:xfrm rot="16200000">
            <a:off x="3487123" y="5065149"/>
            <a:ext cx="504056" cy="43204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64" charset="-128"/>
            </a:endParaRPr>
          </a:p>
        </p:txBody>
      </p:sp>
      <p:grpSp>
        <p:nvGrpSpPr>
          <p:cNvPr id="126" name="Group 125"/>
          <p:cNvGrpSpPr/>
          <p:nvPr/>
        </p:nvGrpSpPr>
        <p:grpSpPr>
          <a:xfrm>
            <a:off x="4116491" y="5140424"/>
            <a:ext cx="1251609" cy="304800"/>
            <a:chOff x="4556923" y="3418577"/>
            <a:chExt cx="1251609" cy="304800"/>
          </a:xfrm>
        </p:grpSpPr>
        <p:sp>
          <p:nvSpPr>
            <p:cNvPr id="127" name="Oval 126"/>
            <p:cNvSpPr/>
            <p:nvPr/>
          </p:nvSpPr>
          <p:spPr>
            <a:xfrm>
              <a:off x="4556923" y="3418577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a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129" name="Oval 128"/>
            <p:cNvSpPr/>
            <p:nvPr/>
          </p:nvSpPr>
          <p:spPr>
            <a:xfrm>
              <a:off x="5503732" y="3418577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g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</p:grpSp>
      <p:sp>
        <p:nvSpPr>
          <p:cNvPr id="131" name="TextBox 130"/>
          <p:cNvSpPr txBox="1"/>
          <p:nvPr/>
        </p:nvSpPr>
        <p:spPr>
          <a:xfrm>
            <a:off x="4544131" y="4812196"/>
            <a:ext cx="43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3</a:t>
            </a:r>
          </a:p>
        </p:txBody>
      </p:sp>
      <p:cxnSp>
        <p:nvCxnSpPr>
          <p:cNvPr id="132" name="Straight Connector 131"/>
          <p:cNvCxnSpPr>
            <a:stCxn id="129" idx="2"/>
            <a:endCxn id="127" idx="6"/>
          </p:cNvCxnSpPr>
          <p:nvPr/>
        </p:nvCxnSpPr>
        <p:spPr>
          <a:xfrm flipH="1">
            <a:off x="4421291" y="5292824"/>
            <a:ext cx="64200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3985041" y="6086043"/>
            <a:ext cx="1844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i="1" dirty="0" smtClean="0"/>
              <a:t>G</a:t>
            </a:r>
            <a:r>
              <a:rPr lang="nn-NO" sz="2400" i="1" baseline="-25000" dirty="0" smtClean="0"/>
              <a:t>4</a:t>
            </a:r>
            <a:r>
              <a:rPr lang="nn-NO" sz="2400" i="1" dirty="0" smtClean="0"/>
              <a:t>, L</a:t>
            </a:r>
            <a:r>
              <a:rPr lang="nn-NO" sz="2400" i="1" baseline="-25000" dirty="0" smtClean="0"/>
              <a:t>4</a:t>
            </a:r>
            <a:r>
              <a:rPr lang="nn-NO" sz="2400" i="1" dirty="0" smtClean="0"/>
              <a:t>=</a:t>
            </a:r>
            <a:r>
              <a:rPr lang="nn-NO" sz="2400" dirty="0" smtClean="0"/>
              <a:t>{ </a:t>
            </a:r>
            <a:r>
              <a:rPr lang="nn-NO" sz="2400" i="1" dirty="0" smtClean="0"/>
              <a:t>a </a:t>
            </a:r>
            <a:r>
              <a:rPr lang="nn-NO" sz="2400" dirty="0" smtClean="0"/>
              <a:t>}</a:t>
            </a:r>
            <a:endParaRPr lang="zh-CN" altLang="en-US" sz="2400" baseline="0" dirty="0">
              <a:latin typeface="Constantia" pitchFamily="18" charset="0"/>
            </a:endParaRPr>
          </a:p>
        </p:txBody>
      </p:sp>
      <p:sp>
        <p:nvSpPr>
          <p:cNvPr id="136" name="Freeform 135"/>
          <p:cNvSpPr/>
          <p:nvPr/>
        </p:nvSpPr>
        <p:spPr>
          <a:xfrm>
            <a:off x="3985041" y="5012252"/>
            <a:ext cx="603727" cy="580886"/>
          </a:xfrm>
          <a:custGeom>
            <a:avLst/>
            <a:gdLst>
              <a:gd name="connsiteX0" fmla="*/ 0 w 1717040"/>
              <a:gd name="connsiteY0" fmla="*/ 233680 h 2245360"/>
              <a:gd name="connsiteX1" fmla="*/ 10160 w 1717040"/>
              <a:gd name="connsiteY1" fmla="*/ 2092960 h 2245360"/>
              <a:gd name="connsiteX2" fmla="*/ 233680 w 1717040"/>
              <a:gd name="connsiteY2" fmla="*/ 2235200 h 2245360"/>
              <a:gd name="connsiteX3" fmla="*/ 1452880 w 1717040"/>
              <a:gd name="connsiteY3" fmla="*/ 2245360 h 2245360"/>
              <a:gd name="connsiteX4" fmla="*/ 1717040 w 1717040"/>
              <a:gd name="connsiteY4" fmla="*/ 2103120 h 2245360"/>
              <a:gd name="connsiteX5" fmla="*/ 1717040 w 1717040"/>
              <a:gd name="connsiteY5" fmla="*/ 223520 h 2245360"/>
              <a:gd name="connsiteX6" fmla="*/ 1534160 w 1717040"/>
              <a:gd name="connsiteY6" fmla="*/ 0 h 2245360"/>
              <a:gd name="connsiteX7" fmla="*/ 243840 w 1717040"/>
              <a:gd name="connsiteY7" fmla="*/ 10160 h 2245360"/>
              <a:gd name="connsiteX8" fmla="*/ 0 w 1717040"/>
              <a:gd name="connsiteY8" fmla="*/ 233680 h 2245360"/>
              <a:gd name="connsiteX0" fmla="*/ 0 w 1717040"/>
              <a:gd name="connsiteY0" fmla="*/ 233680 h 2245360"/>
              <a:gd name="connsiteX1" fmla="*/ 10160 w 1717040"/>
              <a:gd name="connsiteY1" fmla="*/ 2092960 h 2245360"/>
              <a:gd name="connsiteX2" fmla="*/ 233680 w 1717040"/>
              <a:gd name="connsiteY2" fmla="*/ 2235200 h 2245360"/>
              <a:gd name="connsiteX3" fmla="*/ 1452880 w 1717040"/>
              <a:gd name="connsiteY3" fmla="*/ 2245360 h 2245360"/>
              <a:gd name="connsiteX4" fmla="*/ 1717040 w 1717040"/>
              <a:gd name="connsiteY4" fmla="*/ 2103120 h 2245360"/>
              <a:gd name="connsiteX5" fmla="*/ 1717040 w 1717040"/>
              <a:gd name="connsiteY5" fmla="*/ 223520 h 2245360"/>
              <a:gd name="connsiteX6" fmla="*/ 1534160 w 1717040"/>
              <a:gd name="connsiteY6" fmla="*/ 0 h 2245360"/>
              <a:gd name="connsiteX7" fmla="*/ 243840 w 1717040"/>
              <a:gd name="connsiteY7" fmla="*/ 10160 h 2245360"/>
              <a:gd name="connsiteX8" fmla="*/ 0 w 1717040"/>
              <a:gd name="connsiteY8" fmla="*/ 233680 h 2245360"/>
              <a:gd name="connsiteX0" fmla="*/ 0 w 1717226"/>
              <a:gd name="connsiteY0" fmla="*/ 233680 h 2245360"/>
              <a:gd name="connsiteX1" fmla="*/ 10160 w 1717226"/>
              <a:gd name="connsiteY1" fmla="*/ 2092960 h 2245360"/>
              <a:gd name="connsiteX2" fmla="*/ 233680 w 1717226"/>
              <a:gd name="connsiteY2" fmla="*/ 2235200 h 2245360"/>
              <a:gd name="connsiteX3" fmla="*/ 1452880 w 1717226"/>
              <a:gd name="connsiteY3" fmla="*/ 2245360 h 2245360"/>
              <a:gd name="connsiteX4" fmla="*/ 1717040 w 1717226"/>
              <a:gd name="connsiteY4" fmla="*/ 2103120 h 2245360"/>
              <a:gd name="connsiteX5" fmla="*/ 1717040 w 1717226"/>
              <a:gd name="connsiteY5" fmla="*/ 223520 h 2245360"/>
              <a:gd name="connsiteX6" fmla="*/ 1534160 w 1717226"/>
              <a:gd name="connsiteY6" fmla="*/ 0 h 2245360"/>
              <a:gd name="connsiteX7" fmla="*/ 243840 w 1717226"/>
              <a:gd name="connsiteY7" fmla="*/ 10160 h 2245360"/>
              <a:gd name="connsiteX8" fmla="*/ 0 w 1717226"/>
              <a:gd name="connsiteY8" fmla="*/ 233680 h 2245360"/>
              <a:gd name="connsiteX0" fmla="*/ 0 w 1717226"/>
              <a:gd name="connsiteY0" fmla="*/ 233680 h 2245360"/>
              <a:gd name="connsiteX1" fmla="*/ 10160 w 1717226"/>
              <a:gd name="connsiteY1" fmla="*/ 2092960 h 2245360"/>
              <a:gd name="connsiteX2" fmla="*/ 233680 w 1717226"/>
              <a:gd name="connsiteY2" fmla="*/ 2235200 h 2245360"/>
              <a:gd name="connsiteX3" fmla="*/ 1452880 w 1717226"/>
              <a:gd name="connsiteY3" fmla="*/ 2245360 h 2245360"/>
              <a:gd name="connsiteX4" fmla="*/ 1717040 w 1717226"/>
              <a:gd name="connsiteY4" fmla="*/ 2103120 h 2245360"/>
              <a:gd name="connsiteX5" fmla="*/ 1717040 w 1717226"/>
              <a:gd name="connsiteY5" fmla="*/ 223520 h 2245360"/>
              <a:gd name="connsiteX6" fmla="*/ 1534160 w 1717226"/>
              <a:gd name="connsiteY6" fmla="*/ 0 h 2245360"/>
              <a:gd name="connsiteX7" fmla="*/ 243840 w 1717226"/>
              <a:gd name="connsiteY7" fmla="*/ 10160 h 2245360"/>
              <a:gd name="connsiteX8" fmla="*/ 0 w 1717226"/>
              <a:gd name="connsiteY8" fmla="*/ 233680 h 2245360"/>
              <a:gd name="connsiteX0" fmla="*/ 0 w 1717226"/>
              <a:gd name="connsiteY0" fmla="*/ 233680 h 2245360"/>
              <a:gd name="connsiteX1" fmla="*/ 10160 w 1717226"/>
              <a:gd name="connsiteY1" fmla="*/ 2092960 h 2245360"/>
              <a:gd name="connsiteX2" fmla="*/ 233680 w 1717226"/>
              <a:gd name="connsiteY2" fmla="*/ 2235200 h 2245360"/>
              <a:gd name="connsiteX3" fmla="*/ 1452880 w 1717226"/>
              <a:gd name="connsiteY3" fmla="*/ 2245360 h 2245360"/>
              <a:gd name="connsiteX4" fmla="*/ 1717040 w 1717226"/>
              <a:gd name="connsiteY4" fmla="*/ 2103120 h 2245360"/>
              <a:gd name="connsiteX5" fmla="*/ 1717040 w 1717226"/>
              <a:gd name="connsiteY5" fmla="*/ 223520 h 2245360"/>
              <a:gd name="connsiteX6" fmla="*/ 1534160 w 1717226"/>
              <a:gd name="connsiteY6" fmla="*/ 0 h 2245360"/>
              <a:gd name="connsiteX7" fmla="*/ 243840 w 1717226"/>
              <a:gd name="connsiteY7" fmla="*/ 10160 h 2245360"/>
              <a:gd name="connsiteX8" fmla="*/ 0 w 1717226"/>
              <a:gd name="connsiteY8" fmla="*/ 233680 h 2245360"/>
              <a:gd name="connsiteX0" fmla="*/ 0 w 1717226"/>
              <a:gd name="connsiteY0" fmla="*/ 233680 h 2261339"/>
              <a:gd name="connsiteX1" fmla="*/ 10160 w 1717226"/>
              <a:gd name="connsiteY1" fmla="*/ 2092960 h 2261339"/>
              <a:gd name="connsiteX2" fmla="*/ 233680 w 1717226"/>
              <a:gd name="connsiteY2" fmla="*/ 2235200 h 2261339"/>
              <a:gd name="connsiteX3" fmla="*/ 1452880 w 1717226"/>
              <a:gd name="connsiteY3" fmla="*/ 2245360 h 2261339"/>
              <a:gd name="connsiteX4" fmla="*/ 1717040 w 1717226"/>
              <a:gd name="connsiteY4" fmla="*/ 2103120 h 2261339"/>
              <a:gd name="connsiteX5" fmla="*/ 1717040 w 1717226"/>
              <a:gd name="connsiteY5" fmla="*/ 223520 h 2261339"/>
              <a:gd name="connsiteX6" fmla="*/ 1534160 w 1717226"/>
              <a:gd name="connsiteY6" fmla="*/ 0 h 2261339"/>
              <a:gd name="connsiteX7" fmla="*/ 243840 w 1717226"/>
              <a:gd name="connsiteY7" fmla="*/ 10160 h 2261339"/>
              <a:gd name="connsiteX8" fmla="*/ 0 w 1717226"/>
              <a:gd name="connsiteY8" fmla="*/ 233680 h 2261339"/>
              <a:gd name="connsiteX0" fmla="*/ 0 w 1717226"/>
              <a:gd name="connsiteY0" fmla="*/ 233680 h 2261339"/>
              <a:gd name="connsiteX1" fmla="*/ 10160 w 1717226"/>
              <a:gd name="connsiteY1" fmla="*/ 2092960 h 2261339"/>
              <a:gd name="connsiteX2" fmla="*/ 233680 w 1717226"/>
              <a:gd name="connsiteY2" fmla="*/ 2235200 h 2261339"/>
              <a:gd name="connsiteX3" fmla="*/ 1452880 w 1717226"/>
              <a:gd name="connsiteY3" fmla="*/ 2245360 h 2261339"/>
              <a:gd name="connsiteX4" fmla="*/ 1717040 w 1717226"/>
              <a:gd name="connsiteY4" fmla="*/ 2103120 h 2261339"/>
              <a:gd name="connsiteX5" fmla="*/ 1717040 w 1717226"/>
              <a:gd name="connsiteY5" fmla="*/ 223520 h 2261339"/>
              <a:gd name="connsiteX6" fmla="*/ 1534160 w 1717226"/>
              <a:gd name="connsiteY6" fmla="*/ 0 h 2261339"/>
              <a:gd name="connsiteX7" fmla="*/ 243840 w 1717226"/>
              <a:gd name="connsiteY7" fmla="*/ 10160 h 2261339"/>
              <a:gd name="connsiteX8" fmla="*/ 0 w 1717226"/>
              <a:gd name="connsiteY8" fmla="*/ 233680 h 2261339"/>
              <a:gd name="connsiteX0" fmla="*/ 0 w 1717226"/>
              <a:gd name="connsiteY0" fmla="*/ 233680 h 2261339"/>
              <a:gd name="connsiteX1" fmla="*/ 10160 w 1717226"/>
              <a:gd name="connsiteY1" fmla="*/ 2092960 h 2261339"/>
              <a:gd name="connsiteX2" fmla="*/ 233680 w 1717226"/>
              <a:gd name="connsiteY2" fmla="*/ 2235200 h 2261339"/>
              <a:gd name="connsiteX3" fmla="*/ 1452880 w 1717226"/>
              <a:gd name="connsiteY3" fmla="*/ 2245360 h 2261339"/>
              <a:gd name="connsiteX4" fmla="*/ 1717040 w 1717226"/>
              <a:gd name="connsiteY4" fmla="*/ 2103120 h 2261339"/>
              <a:gd name="connsiteX5" fmla="*/ 1717040 w 1717226"/>
              <a:gd name="connsiteY5" fmla="*/ 223520 h 2261339"/>
              <a:gd name="connsiteX6" fmla="*/ 1534160 w 1717226"/>
              <a:gd name="connsiteY6" fmla="*/ 0 h 2261339"/>
              <a:gd name="connsiteX7" fmla="*/ 243840 w 1717226"/>
              <a:gd name="connsiteY7" fmla="*/ 10160 h 2261339"/>
              <a:gd name="connsiteX8" fmla="*/ 0 w 1717226"/>
              <a:gd name="connsiteY8" fmla="*/ 233680 h 2261339"/>
              <a:gd name="connsiteX0" fmla="*/ 0 w 1717226"/>
              <a:gd name="connsiteY0" fmla="*/ 233680 h 2261339"/>
              <a:gd name="connsiteX1" fmla="*/ 10160 w 1717226"/>
              <a:gd name="connsiteY1" fmla="*/ 2092960 h 2261339"/>
              <a:gd name="connsiteX2" fmla="*/ 233680 w 1717226"/>
              <a:gd name="connsiteY2" fmla="*/ 2235200 h 2261339"/>
              <a:gd name="connsiteX3" fmla="*/ 1452880 w 1717226"/>
              <a:gd name="connsiteY3" fmla="*/ 2245360 h 2261339"/>
              <a:gd name="connsiteX4" fmla="*/ 1717040 w 1717226"/>
              <a:gd name="connsiteY4" fmla="*/ 2103120 h 2261339"/>
              <a:gd name="connsiteX5" fmla="*/ 1717040 w 1717226"/>
              <a:gd name="connsiteY5" fmla="*/ 223520 h 2261339"/>
              <a:gd name="connsiteX6" fmla="*/ 1534160 w 1717226"/>
              <a:gd name="connsiteY6" fmla="*/ 0 h 2261339"/>
              <a:gd name="connsiteX7" fmla="*/ 243840 w 1717226"/>
              <a:gd name="connsiteY7" fmla="*/ 10160 h 2261339"/>
              <a:gd name="connsiteX8" fmla="*/ 0 w 1717226"/>
              <a:gd name="connsiteY8" fmla="*/ 233680 h 2261339"/>
              <a:gd name="connsiteX0" fmla="*/ 0 w 1717226"/>
              <a:gd name="connsiteY0" fmla="*/ 233680 h 2261339"/>
              <a:gd name="connsiteX1" fmla="*/ 10160 w 1717226"/>
              <a:gd name="connsiteY1" fmla="*/ 2092960 h 2261339"/>
              <a:gd name="connsiteX2" fmla="*/ 233680 w 1717226"/>
              <a:gd name="connsiteY2" fmla="*/ 2235200 h 2261339"/>
              <a:gd name="connsiteX3" fmla="*/ 1452880 w 1717226"/>
              <a:gd name="connsiteY3" fmla="*/ 2245360 h 2261339"/>
              <a:gd name="connsiteX4" fmla="*/ 1717040 w 1717226"/>
              <a:gd name="connsiteY4" fmla="*/ 2103120 h 2261339"/>
              <a:gd name="connsiteX5" fmla="*/ 1717040 w 1717226"/>
              <a:gd name="connsiteY5" fmla="*/ 223520 h 2261339"/>
              <a:gd name="connsiteX6" fmla="*/ 1534160 w 1717226"/>
              <a:gd name="connsiteY6" fmla="*/ 0 h 2261339"/>
              <a:gd name="connsiteX7" fmla="*/ 243840 w 1717226"/>
              <a:gd name="connsiteY7" fmla="*/ 10160 h 2261339"/>
              <a:gd name="connsiteX8" fmla="*/ 0 w 1717226"/>
              <a:gd name="connsiteY8" fmla="*/ 233680 h 2261339"/>
              <a:gd name="connsiteX0" fmla="*/ 0 w 1717226"/>
              <a:gd name="connsiteY0" fmla="*/ 240753 h 2268412"/>
              <a:gd name="connsiteX1" fmla="*/ 10160 w 1717226"/>
              <a:gd name="connsiteY1" fmla="*/ 2100033 h 2268412"/>
              <a:gd name="connsiteX2" fmla="*/ 233680 w 1717226"/>
              <a:gd name="connsiteY2" fmla="*/ 2242273 h 2268412"/>
              <a:gd name="connsiteX3" fmla="*/ 1452880 w 1717226"/>
              <a:gd name="connsiteY3" fmla="*/ 2252433 h 2268412"/>
              <a:gd name="connsiteX4" fmla="*/ 1717040 w 1717226"/>
              <a:gd name="connsiteY4" fmla="*/ 2110193 h 2268412"/>
              <a:gd name="connsiteX5" fmla="*/ 1717040 w 1717226"/>
              <a:gd name="connsiteY5" fmla="*/ 230593 h 2268412"/>
              <a:gd name="connsiteX6" fmla="*/ 1534160 w 1717226"/>
              <a:gd name="connsiteY6" fmla="*/ 7073 h 2268412"/>
              <a:gd name="connsiteX7" fmla="*/ 243840 w 1717226"/>
              <a:gd name="connsiteY7" fmla="*/ 17233 h 2268412"/>
              <a:gd name="connsiteX8" fmla="*/ 0 w 1717226"/>
              <a:gd name="connsiteY8" fmla="*/ 240753 h 2268412"/>
              <a:gd name="connsiteX0" fmla="*/ 0 w 1717226"/>
              <a:gd name="connsiteY0" fmla="*/ 240753 h 2268412"/>
              <a:gd name="connsiteX1" fmla="*/ 10160 w 1717226"/>
              <a:gd name="connsiteY1" fmla="*/ 2100033 h 2268412"/>
              <a:gd name="connsiteX2" fmla="*/ 233680 w 1717226"/>
              <a:gd name="connsiteY2" fmla="*/ 2242273 h 2268412"/>
              <a:gd name="connsiteX3" fmla="*/ 1452880 w 1717226"/>
              <a:gd name="connsiteY3" fmla="*/ 2252433 h 2268412"/>
              <a:gd name="connsiteX4" fmla="*/ 1717040 w 1717226"/>
              <a:gd name="connsiteY4" fmla="*/ 2110193 h 2268412"/>
              <a:gd name="connsiteX5" fmla="*/ 1717040 w 1717226"/>
              <a:gd name="connsiteY5" fmla="*/ 230593 h 2268412"/>
              <a:gd name="connsiteX6" fmla="*/ 1534160 w 1717226"/>
              <a:gd name="connsiteY6" fmla="*/ 7073 h 2268412"/>
              <a:gd name="connsiteX7" fmla="*/ 243840 w 1717226"/>
              <a:gd name="connsiteY7" fmla="*/ 17233 h 2268412"/>
              <a:gd name="connsiteX8" fmla="*/ 0 w 1717226"/>
              <a:gd name="connsiteY8" fmla="*/ 240753 h 2268412"/>
              <a:gd name="connsiteX0" fmla="*/ 0 w 1717040"/>
              <a:gd name="connsiteY0" fmla="*/ 240753 h 2268412"/>
              <a:gd name="connsiteX1" fmla="*/ 10160 w 1717040"/>
              <a:gd name="connsiteY1" fmla="*/ 2100033 h 2268412"/>
              <a:gd name="connsiteX2" fmla="*/ 233680 w 1717040"/>
              <a:gd name="connsiteY2" fmla="*/ 2242273 h 2268412"/>
              <a:gd name="connsiteX3" fmla="*/ 1452880 w 1717040"/>
              <a:gd name="connsiteY3" fmla="*/ 2252433 h 2268412"/>
              <a:gd name="connsiteX4" fmla="*/ 1717040 w 1717040"/>
              <a:gd name="connsiteY4" fmla="*/ 2110193 h 2268412"/>
              <a:gd name="connsiteX5" fmla="*/ 1717040 w 1717040"/>
              <a:gd name="connsiteY5" fmla="*/ 230593 h 2268412"/>
              <a:gd name="connsiteX6" fmla="*/ 1534160 w 1717040"/>
              <a:gd name="connsiteY6" fmla="*/ 7073 h 2268412"/>
              <a:gd name="connsiteX7" fmla="*/ 243840 w 1717040"/>
              <a:gd name="connsiteY7" fmla="*/ 17233 h 2268412"/>
              <a:gd name="connsiteX8" fmla="*/ 0 w 1717040"/>
              <a:gd name="connsiteY8" fmla="*/ 240753 h 2268412"/>
              <a:gd name="connsiteX0" fmla="*/ 0 w 1717040"/>
              <a:gd name="connsiteY0" fmla="*/ 240753 h 2268412"/>
              <a:gd name="connsiteX1" fmla="*/ 10160 w 1717040"/>
              <a:gd name="connsiteY1" fmla="*/ 2100033 h 2268412"/>
              <a:gd name="connsiteX2" fmla="*/ 233680 w 1717040"/>
              <a:gd name="connsiteY2" fmla="*/ 2242273 h 2268412"/>
              <a:gd name="connsiteX3" fmla="*/ 1452880 w 1717040"/>
              <a:gd name="connsiteY3" fmla="*/ 2252433 h 2268412"/>
              <a:gd name="connsiteX4" fmla="*/ 1717040 w 1717040"/>
              <a:gd name="connsiteY4" fmla="*/ 2110193 h 2268412"/>
              <a:gd name="connsiteX5" fmla="*/ 1717040 w 1717040"/>
              <a:gd name="connsiteY5" fmla="*/ 230593 h 2268412"/>
              <a:gd name="connsiteX6" fmla="*/ 1534160 w 1717040"/>
              <a:gd name="connsiteY6" fmla="*/ 7073 h 2268412"/>
              <a:gd name="connsiteX7" fmla="*/ 243840 w 1717040"/>
              <a:gd name="connsiteY7" fmla="*/ 17233 h 2268412"/>
              <a:gd name="connsiteX8" fmla="*/ 0 w 1717040"/>
              <a:gd name="connsiteY8" fmla="*/ 240753 h 2268412"/>
              <a:gd name="connsiteX0" fmla="*/ 0 w 1717040"/>
              <a:gd name="connsiteY0" fmla="*/ 240753 h 2268412"/>
              <a:gd name="connsiteX1" fmla="*/ 10160 w 1717040"/>
              <a:gd name="connsiteY1" fmla="*/ 2100033 h 2268412"/>
              <a:gd name="connsiteX2" fmla="*/ 233680 w 1717040"/>
              <a:gd name="connsiteY2" fmla="*/ 2242273 h 2268412"/>
              <a:gd name="connsiteX3" fmla="*/ 1452880 w 1717040"/>
              <a:gd name="connsiteY3" fmla="*/ 2252433 h 2268412"/>
              <a:gd name="connsiteX4" fmla="*/ 1717040 w 1717040"/>
              <a:gd name="connsiteY4" fmla="*/ 2110193 h 2268412"/>
              <a:gd name="connsiteX5" fmla="*/ 1717040 w 1717040"/>
              <a:gd name="connsiteY5" fmla="*/ 230593 h 2268412"/>
              <a:gd name="connsiteX6" fmla="*/ 1534160 w 1717040"/>
              <a:gd name="connsiteY6" fmla="*/ 7073 h 2268412"/>
              <a:gd name="connsiteX7" fmla="*/ 243840 w 1717040"/>
              <a:gd name="connsiteY7" fmla="*/ 17233 h 2268412"/>
              <a:gd name="connsiteX8" fmla="*/ 0 w 1717040"/>
              <a:gd name="connsiteY8" fmla="*/ 240753 h 2268412"/>
              <a:gd name="connsiteX0" fmla="*/ 0 w 1717040"/>
              <a:gd name="connsiteY0" fmla="*/ 240753 h 2268412"/>
              <a:gd name="connsiteX1" fmla="*/ 10160 w 1717040"/>
              <a:gd name="connsiteY1" fmla="*/ 2100033 h 2268412"/>
              <a:gd name="connsiteX2" fmla="*/ 233680 w 1717040"/>
              <a:gd name="connsiteY2" fmla="*/ 2242273 h 2268412"/>
              <a:gd name="connsiteX3" fmla="*/ 1452880 w 1717040"/>
              <a:gd name="connsiteY3" fmla="*/ 2252433 h 2268412"/>
              <a:gd name="connsiteX4" fmla="*/ 1717040 w 1717040"/>
              <a:gd name="connsiteY4" fmla="*/ 2110193 h 2268412"/>
              <a:gd name="connsiteX5" fmla="*/ 1717040 w 1717040"/>
              <a:gd name="connsiteY5" fmla="*/ 230593 h 2268412"/>
              <a:gd name="connsiteX6" fmla="*/ 1534160 w 1717040"/>
              <a:gd name="connsiteY6" fmla="*/ 7073 h 2268412"/>
              <a:gd name="connsiteX7" fmla="*/ 243840 w 1717040"/>
              <a:gd name="connsiteY7" fmla="*/ 17233 h 2268412"/>
              <a:gd name="connsiteX8" fmla="*/ 0 w 1717040"/>
              <a:gd name="connsiteY8" fmla="*/ 240753 h 2268412"/>
              <a:gd name="connsiteX0" fmla="*/ 0 w 1717040"/>
              <a:gd name="connsiteY0" fmla="*/ 240753 h 2268412"/>
              <a:gd name="connsiteX1" fmla="*/ 10160 w 1717040"/>
              <a:gd name="connsiteY1" fmla="*/ 2100033 h 2268412"/>
              <a:gd name="connsiteX2" fmla="*/ 233680 w 1717040"/>
              <a:gd name="connsiteY2" fmla="*/ 2242273 h 2268412"/>
              <a:gd name="connsiteX3" fmla="*/ 1452880 w 1717040"/>
              <a:gd name="connsiteY3" fmla="*/ 2252433 h 2268412"/>
              <a:gd name="connsiteX4" fmla="*/ 1717040 w 1717040"/>
              <a:gd name="connsiteY4" fmla="*/ 2110193 h 2268412"/>
              <a:gd name="connsiteX5" fmla="*/ 1717040 w 1717040"/>
              <a:gd name="connsiteY5" fmla="*/ 230593 h 2268412"/>
              <a:gd name="connsiteX6" fmla="*/ 1534160 w 1717040"/>
              <a:gd name="connsiteY6" fmla="*/ 7073 h 2268412"/>
              <a:gd name="connsiteX7" fmla="*/ 243840 w 1717040"/>
              <a:gd name="connsiteY7" fmla="*/ 17233 h 2268412"/>
              <a:gd name="connsiteX8" fmla="*/ 0 w 1717040"/>
              <a:gd name="connsiteY8" fmla="*/ 240753 h 2268412"/>
              <a:gd name="connsiteX0" fmla="*/ 0 w 1717040"/>
              <a:gd name="connsiteY0" fmla="*/ 240753 h 2268412"/>
              <a:gd name="connsiteX1" fmla="*/ 10160 w 1717040"/>
              <a:gd name="connsiteY1" fmla="*/ 2100033 h 2268412"/>
              <a:gd name="connsiteX2" fmla="*/ 233680 w 1717040"/>
              <a:gd name="connsiteY2" fmla="*/ 2242273 h 2268412"/>
              <a:gd name="connsiteX3" fmla="*/ 1452880 w 1717040"/>
              <a:gd name="connsiteY3" fmla="*/ 2252433 h 2268412"/>
              <a:gd name="connsiteX4" fmla="*/ 1717040 w 1717040"/>
              <a:gd name="connsiteY4" fmla="*/ 2110193 h 2268412"/>
              <a:gd name="connsiteX5" fmla="*/ 1717040 w 1717040"/>
              <a:gd name="connsiteY5" fmla="*/ 230593 h 2268412"/>
              <a:gd name="connsiteX6" fmla="*/ 1534160 w 1717040"/>
              <a:gd name="connsiteY6" fmla="*/ 7073 h 2268412"/>
              <a:gd name="connsiteX7" fmla="*/ 243840 w 1717040"/>
              <a:gd name="connsiteY7" fmla="*/ 17233 h 2268412"/>
              <a:gd name="connsiteX8" fmla="*/ 0 w 1717040"/>
              <a:gd name="connsiteY8" fmla="*/ 240753 h 2268412"/>
              <a:gd name="connsiteX0" fmla="*/ 0 w 1717040"/>
              <a:gd name="connsiteY0" fmla="*/ 240753 h 2268412"/>
              <a:gd name="connsiteX1" fmla="*/ 10160 w 1717040"/>
              <a:gd name="connsiteY1" fmla="*/ 2100033 h 2268412"/>
              <a:gd name="connsiteX2" fmla="*/ 233680 w 1717040"/>
              <a:gd name="connsiteY2" fmla="*/ 2242273 h 2268412"/>
              <a:gd name="connsiteX3" fmla="*/ 1452880 w 1717040"/>
              <a:gd name="connsiteY3" fmla="*/ 2252433 h 2268412"/>
              <a:gd name="connsiteX4" fmla="*/ 1717040 w 1717040"/>
              <a:gd name="connsiteY4" fmla="*/ 2110193 h 2268412"/>
              <a:gd name="connsiteX5" fmla="*/ 1717040 w 1717040"/>
              <a:gd name="connsiteY5" fmla="*/ 230593 h 2268412"/>
              <a:gd name="connsiteX6" fmla="*/ 1534160 w 1717040"/>
              <a:gd name="connsiteY6" fmla="*/ 7073 h 2268412"/>
              <a:gd name="connsiteX7" fmla="*/ 243840 w 1717040"/>
              <a:gd name="connsiteY7" fmla="*/ 17233 h 2268412"/>
              <a:gd name="connsiteX8" fmla="*/ 0 w 1717040"/>
              <a:gd name="connsiteY8" fmla="*/ 240753 h 2268412"/>
              <a:gd name="connsiteX0" fmla="*/ 0 w 1717040"/>
              <a:gd name="connsiteY0" fmla="*/ 240753 h 2268412"/>
              <a:gd name="connsiteX1" fmla="*/ 10160 w 1717040"/>
              <a:gd name="connsiteY1" fmla="*/ 2100033 h 2268412"/>
              <a:gd name="connsiteX2" fmla="*/ 233680 w 1717040"/>
              <a:gd name="connsiteY2" fmla="*/ 2242273 h 2268412"/>
              <a:gd name="connsiteX3" fmla="*/ 1452880 w 1717040"/>
              <a:gd name="connsiteY3" fmla="*/ 2252433 h 2268412"/>
              <a:gd name="connsiteX4" fmla="*/ 1711960 w 1717040"/>
              <a:gd name="connsiteY4" fmla="*/ 2033993 h 2268412"/>
              <a:gd name="connsiteX5" fmla="*/ 1717040 w 1717040"/>
              <a:gd name="connsiteY5" fmla="*/ 230593 h 2268412"/>
              <a:gd name="connsiteX6" fmla="*/ 1534160 w 1717040"/>
              <a:gd name="connsiteY6" fmla="*/ 7073 h 2268412"/>
              <a:gd name="connsiteX7" fmla="*/ 243840 w 1717040"/>
              <a:gd name="connsiteY7" fmla="*/ 17233 h 2268412"/>
              <a:gd name="connsiteX8" fmla="*/ 0 w 1717040"/>
              <a:gd name="connsiteY8" fmla="*/ 240753 h 2268412"/>
              <a:gd name="connsiteX0" fmla="*/ 0 w 1717040"/>
              <a:gd name="connsiteY0" fmla="*/ 240753 h 2268412"/>
              <a:gd name="connsiteX1" fmla="*/ 137160 w 1717040"/>
              <a:gd name="connsiteY1" fmla="*/ 2003513 h 2268412"/>
              <a:gd name="connsiteX2" fmla="*/ 233680 w 1717040"/>
              <a:gd name="connsiteY2" fmla="*/ 2242273 h 2268412"/>
              <a:gd name="connsiteX3" fmla="*/ 1452880 w 1717040"/>
              <a:gd name="connsiteY3" fmla="*/ 2252433 h 2268412"/>
              <a:gd name="connsiteX4" fmla="*/ 1711960 w 1717040"/>
              <a:gd name="connsiteY4" fmla="*/ 2033993 h 2268412"/>
              <a:gd name="connsiteX5" fmla="*/ 1717040 w 1717040"/>
              <a:gd name="connsiteY5" fmla="*/ 230593 h 2268412"/>
              <a:gd name="connsiteX6" fmla="*/ 1534160 w 1717040"/>
              <a:gd name="connsiteY6" fmla="*/ 7073 h 2268412"/>
              <a:gd name="connsiteX7" fmla="*/ 243840 w 1717040"/>
              <a:gd name="connsiteY7" fmla="*/ 17233 h 2268412"/>
              <a:gd name="connsiteX8" fmla="*/ 0 w 1717040"/>
              <a:gd name="connsiteY8" fmla="*/ 240753 h 2268412"/>
              <a:gd name="connsiteX0" fmla="*/ 19050 w 1583690"/>
              <a:gd name="connsiteY0" fmla="*/ 225513 h 2268412"/>
              <a:gd name="connsiteX1" fmla="*/ 3810 w 1583690"/>
              <a:gd name="connsiteY1" fmla="*/ 2003513 h 2268412"/>
              <a:gd name="connsiteX2" fmla="*/ 100330 w 1583690"/>
              <a:gd name="connsiteY2" fmla="*/ 2242273 h 2268412"/>
              <a:gd name="connsiteX3" fmla="*/ 1319530 w 1583690"/>
              <a:gd name="connsiteY3" fmla="*/ 2252433 h 2268412"/>
              <a:gd name="connsiteX4" fmla="*/ 1578610 w 1583690"/>
              <a:gd name="connsiteY4" fmla="*/ 2033993 h 2268412"/>
              <a:gd name="connsiteX5" fmla="*/ 1583690 w 1583690"/>
              <a:gd name="connsiteY5" fmla="*/ 230593 h 2268412"/>
              <a:gd name="connsiteX6" fmla="*/ 1400810 w 1583690"/>
              <a:gd name="connsiteY6" fmla="*/ 7073 h 2268412"/>
              <a:gd name="connsiteX7" fmla="*/ 110490 w 1583690"/>
              <a:gd name="connsiteY7" fmla="*/ 17233 h 2268412"/>
              <a:gd name="connsiteX8" fmla="*/ 19050 w 1583690"/>
              <a:gd name="connsiteY8" fmla="*/ 225513 h 2268412"/>
              <a:gd name="connsiteX0" fmla="*/ 16429 w 1581069"/>
              <a:gd name="connsiteY0" fmla="*/ 229006 h 2271905"/>
              <a:gd name="connsiteX1" fmla="*/ 1189 w 1581069"/>
              <a:gd name="connsiteY1" fmla="*/ 2007006 h 2271905"/>
              <a:gd name="connsiteX2" fmla="*/ 97709 w 1581069"/>
              <a:gd name="connsiteY2" fmla="*/ 2245766 h 2271905"/>
              <a:gd name="connsiteX3" fmla="*/ 1316909 w 1581069"/>
              <a:gd name="connsiteY3" fmla="*/ 2255926 h 2271905"/>
              <a:gd name="connsiteX4" fmla="*/ 1575989 w 1581069"/>
              <a:gd name="connsiteY4" fmla="*/ 2037486 h 2271905"/>
              <a:gd name="connsiteX5" fmla="*/ 1581069 w 1581069"/>
              <a:gd name="connsiteY5" fmla="*/ 234086 h 2271905"/>
              <a:gd name="connsiteX6" fmla="*/ 1398189 w 1581069"/>
              <a:gd name="connsiteY6" fmla="*/ 10566 h 2271905"/>
              <a:gd name="connsiteX7" fmla="*/ 255189 w 1581069"/>
              <a:gd name="connsiteY7" fmla="*/ 15646 h 2271905"/>
              <a:gd name="connsiteX8" fmla="*/ 16429 w 1581069"/>
              <a:gd name="connsiteY8" fmla="*/ 229006 h 2271905"/>
              <a:gd name="connsiteX0" fmla="*/ 15596 w 1580236"/>
              <a:gd name="connsiteY0" fmla="*/ 229006 h 2262356"/>
              <a:gd name="connsiteX1" fmla="*/ 356 w 1580236"/>
              <a:gd name="connsiteY1" fmla="*/ 2007006 h 2262356"/>
              <a:gd name="connsiteX2" fmla="*/ 264516 w 1580236"/>
              <a:gd name="connsiteY2" fmla="*/ 2230526 h 2262356"/>
              <a:gd name="connsiteX3" fmla="*/ 1316076 w 1580236"/>
              <a:gd name="connsiteY3" fmla="*/ 2255926 h 2262356"/>
              <a:gd name="connsiteX4" fmla="*/ 1575156 w 1580236"/>
              <a:gd name="connsiteY4" fmla="*/ 2037486 h 2262356"/>
              <a:gd name="connsiteX5" fmla="*/ 1580236 w 1580236"/>
              <a:gd name="connsiteY5" fmla="*/ 234086 h 2262356"/>
              <a:gd name="connsiteX6" fmla="*/ 1397356 w 1580236"/>
              <a:gd name="connsiteY6" fmla="*/ 10566 h 2262356"/>
              <a:gd name="connsiteX7" fmla="*/ 254356 w 1580236"/>
              <a:gd name="connsiteY7" fmla="*/ 15646 h 2262356"/>
              <a:gd name="connsiteX8" fmla="*/ 15596 w 1580236"/>
              <a:gd name="connsiteY8" fmla="*/ 229006 h 2262356"/>
              <a:gd name="connsiteX0" fmla="*/ 15596 w 1580236"/>
              <a:gd name="connsiteY0" fmla="*/ 229006 h 2251617"/>
              <a:gd name="connsiteX1" fmla="*/ 356 w 1580236"/>
              <a:gd name="connsiteY1" fmla="*/ 2007006 h 2251617"/>
              <a:gd name="connsiteX2" fmla="*/ 264516 w 1580236"/>
              <a:gd name="connsiteY2" fmla="*/ 2230526 h 2251617"/>
              <a:gd name="connsiteX3" fmla="*/ 1331316 w 1580236"/>
              <a:gd name="connsiteY3" fmla="*/ 2220366 h 2251617"/>
              <a:gd name="connsiteX4" fmla="*/ 1575156 w 1580236"/>
              <a:gd name="connsiteY4" fmla="*/ 2037486 h 2251617"/>
              <a:gd name="connsiteX5" fmla="*/ 1580236 w 1580236"/>
              <a:gd name="connsiteY5" fmla="*/ 234086 h 2251617"/>
              <a:gd name="connsiteX6" fmla="*/ 1397356 w 1580236"/>
              <a:gd name="connsiteY6" fmla="*/ 10566 h 2251617"/>
              <a:gd name="connsiteX7" fmla="*/ 254356 w 1580236"/>
              <a:gd name="connsiteY7" fmla="*/ 15646 h 2251617"/>
              <a:gd name="connsiteX8" fmla="*/ 15596 w 1580236"/>
              <a:gd name="connsiteY8" fmla="*/ 229006 h 2251617"/>
              <a:gd name="connsiteX0" fmla="*/ 15596 w 1580236"/>
              <a:gd name="connsiteY0" fmla="*/ 229006 h 2232925"/>
              <a:gd name="connsiteX1" fmla="*/ 356 w 1580236"/>
              <a:gd name="connsiteY1" fmla="*/ 2007006 h 2232925"/>
              <a:gd name="connsiteX2" fmla="*/ 269596 w 1580236"/>
              <a:gd name="connsiteY2" fmla="*/ 2205126 h 2232925"/>
              <a:gd name="connsiteX3" fmla="*/ 1331316 w 1580236"/>
              <a:gd name="connsiteY3" fmla="*/ 2220366 h 2232925"/>
              <a:gd name="connsiteX4" fmla="*/ 1575156 w 1580236"/>
              <a:gd name="connsiteY4" fmla="*/ 2037486 h 2232925"/>
              <a:gd name="connsiteX5" fmla="*/ 1580236 w 1580236"/>
              <a:gd name="connsiteY5" fmla="*/ 234086 h 2232925"/>
              <a:gd name="connsiteX6" fmla="*/ 1397356 w 1580236"/>
              <a:gd name="connsiteY6" fmla="*/ 10566 h 2232925"/>
              <a:gd name="connsiteX7" fmla="*/ 254356 w 1580236"/>
              <a:gd name="connsiteY7" fmla="*/ 15646 h 2232925"/>
              <a:gd name="connsiteX8" fmla="*/ 15596 w 1580236"/>
              <a:gd name="connsiteY8" fmla="*/ 229006 h 223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0236" h="2232925">
                <a:moveTo>
                  <a:pt x="15596" y="229006"/>
                </a:moveTo>
                <a:cubicBezTo>
                  <a:pt x="18983" y="848766"/>
                  <a:pt x="-3031" y="1387246"/>
                  <a:pt x="356" y="2007006"/>
                </a:cubicBezTo>
                <a:cubicBezTo>
                  <a:pt x="-1337" y="2100139"/>
                  <a:pt x="159529" y="2208513"/>
                  <a:pt x="269596" y="2205126"/>
                </a:cubicBezTo>
                <a:cubicBezTo>
                  <a:pt x="675996" y="2259313"/>
                  <a:pt x="924916" y="2216979"/>
                  <a:pt x="1331316" y="2220366"/>
                </a:cubicBezTo>
                <a:cubicBezTo>
                  <a:pt x="1434609" y="2228833"/>
                  <a:pt x="1532823" y="2181419"/>
                  <a:pt x="1575156" y="2037486"/>
                </a:cubicBezTo>
                <a:cubicBezTo>
                  <a:pt x="1576849" y="1436353"/>
                  <a:pt x="1578543" y="835219"/>
                  <a:pt x="1580236" y="234086"/>
                </a:cubicBezTo>
                <a:cubicBezTo>
                  <a:pt x="1570076" y="88459"/>
                  <a:pt x="1468476" y="-6367"/>
                  <a:pt x="1397356" y="10566"/>
                </a:cubicBezTo>
                <a:cubicBezTo>
                  <a:pt x="967249" y="13953"/>
                  <a:pt x="582863" y="-18221"/>
                  <a:pt x="254356" y="15646"/>
                </a:cubicBezTo>
                <a:cubicBezTo>
                  <a:pt x="76556" y="39353"/>
                  <a:pt x="20676" y="113859"/>
                  <a:pt x="15596" y="229006"/>
                </a:cubicBezTo>
                <a:close/>
              </a:path>
            </a:pathLst>
          </a:custGeom>
          <a:gradFill>
            <a:gsLst>
              <a:gs pos="0">
                <a:schemeClr val="accent3">
                  <a:tint val="45000"/>
                  <a:satMod val="200000"/>
                  <a:alpha val="20000"/>
                </a:schemeClr>
              </a:gs>
              <a:gs pos="30000">
                <a:schemeClr val="accent3">
                  <a:tint val="61000"/>
                  <a:satMod val="200000"/>
                  <a:alpha val="20000"/>
                </a:schemeClr>
              </a:gs>
              <a:gs pos="45000">
                <a:schemeClr val="accent3">
                  <a:tint val="66000"/>
                  <a:satMod val="200000"/>
                  <a:alpha val="20000"/>
                </a:schemeClr>
              </a:gs>
              <a:gs pos="55000">
                <a:schemeClr val="accent3">
                  <a:tint val="66000"/>
                  <a:satMod val="200000"/>
                  <a:alpha val="20000"/>
                </a:schemeClr>
              </a:gs>
              <a:gs pos="73000">
                <a:schemeClr val="accent3">
                  <a:tint val="61000"/>
                  <a:satMod val="200000"/>
                  <a:alpha val="20000"/>
                </a:schemeClr>
              </a:gs>
              <a:gs pos="100000">
                <a:schemeClr val="accent3">
                  <a:tint val="45000"/>
                  <a:satMod val="200000"/>
                  <a:alpha val="2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7" name="Down Arrow 136"/>
          <p:cNvSpPr/>
          <p:nvPr/>
        </p:nvSpPr>
        <p:spPr bwMode="auto">
          <a:xfrm rot="16200000">
            <a:off x="5653434" y="5048255"/>
            <a:ext cx="504056" cy="43204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64" charset="-128"/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6876256" y="5140424"/>
            <a:ext cx="304800" cy="304800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aseline="0" dirty="0" smtClean="0">
                <a:solidFill>
                  <a:schemeClr val="tx1"/>
                </a:solidFill>
                <a:latin typeface="Constantia" pitchFamily="18" charset="0"/>
              </a:rPr>
              <a:t>g</a:t>
            </a:r>
            <a:endParaRPr lang="en-US" sz="2000" baseline="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6876256" y="6007610"/>
            <a:ext cx="76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i="1" dirty="0" smtClean="0"/>
              <a:t>G</a:t>
            </a:r>
            <a:r>
              <a:rPr lang="nn-NO" sz="2400" i="1" baseline="-25000" dirty="0" smtClean="0"/>
              <a:t>5</a:t>
            </a:r>
            <a:endParaRPr lang="zh-CN" altLang="en-US" sz="2400" baseline="0" dirty="0">
              <a:latin typeface="Constanti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6555795" y="1312458"/>
            <a:ext cx="2481088" cy="1191816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45000">
                <a:schemeClr val="tx2">
                  <a:lumMod val="20000"/>
                  <a:lumOff val="80000"/>
                </a:schemeClr>
              </a:gs>
              <a:gs pos="91000">
                <a:schemeClr val="bg2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di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1600" b="1" dirty="0" smtClean="0">
                <a:solidFill>
                  <a:prstClr val="black"/>
                </a:solidFill>
                <a:cs typeface="Arial" charset="0"/>
              </a:rPr>
              <a:t>Level assignment</a:t>
            </a:r>
          </a:p>
          <a:p>
            <a:pPr algn="di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1600" b="1" dirty="0">
                <a:solidFill>
                  <a:prstClr val="black"/>
                </a:solidFill>
                <a:cs typeface="Arial" charset="0"/>
              </a:rPr>
              <a:t>Distance </a:t>
            </a:r>
            <a:r>
              <a:rPr lang="en-US" altLang="zh-CN" sz="1600" b="1" dirty="0" smtClean="0">
                <a:solidFill>
                  <a:prstClr val="black"/>
                </a:solidFill>
                <a:cs typeface="Arial" charset="0"/>
              </a:rPr>
              <a:t>preservation</a:t>
            </a:r>
          </a:p>
          <a:p>
            <a:pPr algn="dist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1600" b="1" dirty="0">
                <a:solidFill>
                  <a:prstClr val="black"/>
                </a:solidFill>
                <a:cs typeface="Arial" charset="0"/>
              </a:rPr>
              <a:t>Vertex independence</a:t>
            </a:r>
            <a:endParaRPr lang="zh-CN" altLang="en-US" sz="1600" b="1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24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67" grpId="0" animBg="1"/>
      <p:bldP spid="100" grpId="0" animBg="1"/>
      <p:bldP spid="101" grpId="0"/>
      <p:bldP spid="102" grpId="0" animBg="1"/>
      <p:bldP spid="117" grpId="0"/>
      <p:bldP spid="72" grpId="0"/>
      <p:bldP spid="123" grpId="0" animBg="1"/>
      <p:bldP spid="124" grpId="0"/>
      <p:bldP spid="125" grpId="0" animBg="1"/>
      <p:bldP spid="131" grpId="0"/>
      <p:bldP spid="135" grpId="0"/>
      <p:bldP spid="136" grpId="0" animBg="1"/>
      <p:bldP spid="137" grpId="0" animBg="1"/>
      <p:bldP spid="138" grpId="0" animBg="1"/>
      <p:bldP spid="1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04617B"/>
                </a:solidFill>
                <a:cs typeface="Arial" pitchFamily="34" charset="0"/>
              </a:rPr>
              <a:t>Part I: Vertex Hierarchy (example)</a:t>
            </a:r>
            <a:endParaRPr lang="en-US" dirty="0"/>
          </a:p>
        </p:txBody>
      </p:sp>
      <p:sp>
        <p:nvSpPr>
          <p:cNvPr id="48" name="Content Placeholder 47"/>
          <p:cNvSpPr txBox="1">
            <a:spLocks noGrp="1"/>
          </p:cNvSpPr>
          <p:nvPr>
            <p:ph idx="1"/>
          </p:nvPr>
        </p:nvSpPr>
        <p:spPr>
          <a:xfrm>
            <a:off x="457200" y="1776184"/>
            <a:ext cx="8229600" cy="3120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i="1" dirty="0"/>
              <a:t>G</a:t>
            </a:r>
            <a:r>
              <a:rPr lang="nn-NO" sz="2400" i="1" baseline="-25000" dirty="0"/>
              <a:t>1</a:t>
            </a:r>
            <a:r>
              <a:rPr lang="nn-NO" sz="2400" i="1" dirty="0"/>
              <a:t>, L</a:t>
            </a:r>
            <a:r>
              <a:rPr lang="nn-NO" sz="2400" i="1" baseline="-25000" dirty="0" smtClean="0"/>
              <a:t>1</a:t>
            </a:r>
            <a:r>
              <a:rPr lang="nn-NO" sz="2400" i="1" dirty="0"/>
              <a:t>=</a:t>
            </a:r>
            <a:r>
              <a:rPr lang="nn-NO" sz="2400" dirty="0"/>
              <a:t>{ </a:t>
            </a:r>
            <a:r>
              <a:rPr lang="nn-NO" sz="2400" i="1" dirty="0"/>
              <a:t>c, f, i </a:t>
            </a:r>
            <a:r>
              <a:rPr lang="nn-NO" sz="2400" dirty="0" smtClean="0"/>
              <a:t>}</a:t>
            </a:r>
          </a:p>
          <a:p>
            <a:r>
              <a:rPr lang="nn-NO" sz="2400" i="1" dirty="0"/>
              <a:t>G</a:t>
            </a:r>
            <a:r>
              <a:rPr lang="nn-NO" sz="2400" i="1" baseline="-25000" dirty="0"/>
              <a:t>2</a:t>
            </a:r>
            <a:r>
              <a:rPr lang="nn-NO" sz="2400" i="1" dirty="0"/>
              <a:t>, </a:t>
            </a:r>
            <a:r>
              <a:rPr lang="nn-NO" sz="2400" i="1" dirty="0" smtClean="0"/>
              <a:t>L</a:t>
            </a:r>
            <a:r>
              <a:rPr lang="nn-NO" sz="2400" i="1" baseline="-25000" dirty="0" smtClean="0"/>
              <a:t>2</a:t>
            </a:r>
            <a:r>
              <a:rPr lang="nn-NO" sz="2400" i="1" dirty="0"/>
              <a:t>=</a:t>
            </a:r>
            <a:r>
              <a:rPr lang="nn-NO" sz="2400" dirty="0"/>
              <a:t>{ </a:t>
            </a:r>
            <a:r>
              <a:rPr lang="nn-NO" sz="2400" i="1" dirty="0"/>
              <a:t>b, d, h </a:t>
            </a:r>
            <a:r>
              <a:rPr lang="nn-NO" sz="2400" dirty="0" smtClean="0"/>
              <a:t>}</a:t>
            </a:r>
          </a:p>
          <a:p>
            <a:r>
              <a:rPr lang="nn-NO" sz="2400" i="1" dirty="0"/>
              <a:t>G</a:t>
            </a:r>
            <a:r>
              <a:rPr lang="nn-NO" sz="2400" i="1" baseline="-25000" dirty="0"/>
              <a:t>3</a:t>
            </a:r>
            <a:r>
              <a:rPr lang="nn-NO" sz="2400" i="1" dirty="0"/>
              <a:t>, </a:t>
            </a:r>
            <a:r>
              <a:rPr lang="nn-NO" sz="2400" i="1" dirty="0" smtClean="0"/>
              <a:t>L</a:t>
            </a:r>
            <a:r>
              <a:rPr lang="nn-NO" sz="2400" i="1" baseline="-25000" dirty="0" smtClean="0"/>
              <a:t>3</a:t>
            </a:r>
            <a:r>
              <a:rPr lang="nn-NO" sz="2400" i="1" dirty="0"/>
              <a:t>=</a:t>
            </a:r>
            <a:r>
              <a:rPr lang="nn-NO" sz="2400" dirty="0"/>
              <a:t>{ </a:t>
            </a:r>
            <a:r>
              <a:rPr lang="nn-NO" sz="2400" i="1" dirty="0"/>
              <a:t>e </a:t>
            </a:r>
            <a:r>
              <a:rPr lang="nn-NO" sz="2400" dirty="0"/>
              <a:t>}</a:t>
            </a:r>
            <a:endParaRPr lang="zh-CN" altLang="en-US" sz="2400" dirty="0">
              <a:latin typeface="Constantia" pitchFamily="18" charset="0"/>
            </a:endParaRPr>
          </a:p>
          <a:p>
            <a:r>
              <a:rPr lang="nn-NO" sz="2400" i="1" dirty="0"/>
              <a:t>G</a:t>
            </a:r>
            <a:r>
              <a:rPr lang="nn-NO" sz="2400" i="1" baseline="-25000" dirty="0"/>
              <a:t>4</a:t>
            </a:r>
            <a:r>
              <a:rPr lang="nn-NO" sz="2400" i="1" dirty="0"/>
              <a:t>, </a:t>
            </a:r>
            <a:r>
              <a:rPr lang="nn-NO" sz="2400" i="1" dirty="0" smtClean="0"/>
              <a:t>L</a:t>
            </a:r>
            <a:r>
              <a:rPr lang="nn-NO" sz="2400" i="1" baseline="-25000" dirty="0" smtClean="0"/>
              <a:t>4</a:t>
            </a:r>
            <a:r>
              <a:rPr lang="nn-NO" sz="2400" i="1" dirty="0"/>
              <a:t>=</a:t>
            </a:r>
            <a:r>
              <a:rPr lang="nn-NO" sz="2400" dirty="0"/>
              <a:t>{ </a:t>
            </a:r>
            <a:r>
              <a:rPr lang="nn-NO" sz="2400" i="1" dirty="0"/>
              <a:t>a </a:t>
            </a:r>
            <a:r>
              <a:rPr lang="nn-NO" sz="2400" dirty="0" smtClean="0"/>
              <a:t>}</a:t>
            </a:r>
          </a:p>
          <a:p>
            <a:r>
              <a:rPr lang="nn-NO" sz="2400" i="1" dirty="0" smtClean="0"/>
              <a:t>G</a:t>
            </a:r>
            <a:r>
              <a:rPr lang="nn-NO" sz="2400" i="1" baseline="-25000" dirty="0" smtClean="0"/>
              <a:t>5</a:t>
            </a:r>
            <a:r>
              <a:rPr lang="nn-NO" sz="2400" i="1" dirty="0" smtClean="0"/>
              <a:t>, L</a:t>
            </a:r>
            <a:r>
              <a:rPr lang="nn-NO" sz="2400" i="1" baseline="-25000" dirty="0" smtClean="0"/>
              <a:t>5</a:t>
            </a:r>
            <a:r>
              <a:rPr lang="nn-NO" sz="2400" i="1" dirty="0" smtClean="0"/>
              <a:t>=</a:t>
            </a:r>
            <a:r>
              <a:rPr lang="nn-NO" sz="2400" dirty="0" smtClean="0"/>
              <a:t>{ </a:t>
            </a:r>
            <a:r>
              <a:rPr lang="nn-NO" sz="2400" i="1" dirty="0" smtClean="0"/>
              <a:t>g </a:t>
            </a:r>
            <a:r>
              <a:rPr lang="nn-NO" sz="2400" dirty="0" smtClean="0"/>
              <a:t>}</a:t>
            </a:r>
            <a:endParaRPr lang="zh-CN" altLang="en-US" sz="2400" dirty="0">
              <a:latin typeface="Constantia" pitchFamily="18" charset="0"/>
            </a:endParaRPr>
          </a:p>
          <a:p>
            <a:endParaRPr lang="zh-CN" altLang="en-US" sz="2400" dirty="0">
              <a:latin typeface="Constantia" pitchFamily="18" charset="0"/>
            </a:endParaRPr>
          </a:p>
          <a:p>
            <a:endParaRPr lang="zh-CN" altLang="en-US" sz="2400" baseline="0" dirty="0">
              <a:latin typeface="Constant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327739" y="2271615"/>
            <a:ext cx="2133600" cy="2453852"/>
            <a:chOff x="1115025" y="2555332"/>
            <a:chExt cx="2133600" cy="2453852"/>
          </a:xfrm>
        </p:grpSpPr>
        <p:grpSp>
          <p:nvGrpSpPr>
            <p:cNvPr id="14" name="Group 13"/>
            <p:cNvGrpSpPr/>
            <p:nvPr/>
          </p:nvGrpSpPr>
          <p:grpSpPr>
            <a:xfrm>
              <a:off x="1375188" y="2555332"/>
              <a:ext cx="1613274" cy="2149052"/>
              <a:chOff x="1951056" y="1794920"/>
              <a:chExt cx="1613274" cy="2149052"/>
            </a:xfrm>
          </p:grpSpPr>
          <p:cxnSp>
            <p:nvCxnSpPr>
              <p:cNvPr id="35" name="Straight Connector 34"/>
              <p:cNvCxnSpPr>
                <a:stCxn id="24" idx="2"/>
                <a:endCxn id="25" idx="0"/>
              </p:cNvCxnSpPr>
              <p:nvPr/>
            </p:nvCxnSpPr>
            <p:spPr>
              <a:xfrm>
                <a:off x="2698639" y="2924973"/>
                <a:ext cx="86481" cy="101899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stCxn id="24" idx="4"/>
              </p:cNvCxnSpPr>
              <p:nvPr/>
            </p:nvCxnSpPr>
            <p:spPr>
              <a:xfrm>
                <a:off x="2851039" y="3077373"/>
                <a:ext cx="135190" cy="36443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stCxn id="27" idx="1"/>
                <a:endCxn id="24" idx="6"/>
              </p:cNvCxnSpPr>
              <p:nvPr/>
            </p:nvCxnSpPr>
            <p:spPr>
              <a:xfrm flipH="1" flipV="1">
                <a:off x="3003439" y="2924973"/>
                <a:ext cx="560891" cy="50370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>
                <a:stCxn id="26" idx="2"/>
                <a:endCxn id="20" idx="7"/>
              </p:cNvCxnSpPr>
              <p:nvPr/>
            </p:nvCxnSpPr>
            <p:spPr>
              <a:xfrm flipH="1">
                <a:off x="1951056" y="1994319"/>
                <a:ext cx="1510762" cy="34242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stCxn id="24" idx="0"/>
                <a:endCxn id="26" idx="2"/>
              </p:cNvCxnSpPr>
              <p:nvPr/>
            </p:nvCxnSpPr>
            <p:spPr>
              <a:xfrm flipV="1">
                <a:off x="2851039" y="1994319"/>
                <a:ext cx="610779" cy="77825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39"/>
              <p:cNvSpPr txBox="1"/>
              <p:nvPr/>
            </p:nvSpPr>
            <p:spPr>
              <a:xfrm>
                <a:off x="2451480" y="1794920"/>
                <a:ext cx="2709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698337" y="2295449"/>
                <a:ext cx="2709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3292904" y="2987660"/>
                <a:ext cx="2709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4</a:t>
                </a: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1115025" y="2602331"/>
              <a:ext cx="2133600" cy="2406853"/>
              <a:chOff x="1403648" y="3840223"/>
              <a:chExt cx="2133600" cy="2406853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1403648" y="3840223"/>
                <a:ext cx="2133600" cy="2406853"/>
                <a:chOff x="4419600" y="2222377"/>
                <a:chExt cx="2133600" cy="2406853"/>
              </a:xfrm>
            </p:grpSpPr>
            <p:sp>
              <p:nvSpPr>
                <p:cNvPr id="20" name="Oval 19"/>
                <p:cNvSpPr/>
                <p:nvPr/>
              </p:nvSpPr>
              <p:spPr>
                <a:xfrm>
                  <a:off x="4419600" y="2672569"/>
                  <a:ext cx="304800" cy="304800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aseline="0" dirty="0" smtClean="0">
                      <a:solidFill>
                        <a:schemeClr val="tx1"/>
                      </a:solidFill>
                      <a:latin typeface="Constantia" pitchFamily="18" charset="0"/>
                    </a:rPr>
                    <a:t>a</a:t>
                  </a:r>
                  <a:endParaRPr lang="en-US" sz="2000" baseline="0" dirty="0">
                    <a:solidFill>
                      <a:schemeClr val="tx1"/>
                    </a:solidFill>
                    <a:latin typeface="Constantia" pitchFamily="18" charset="0"/>
                  </a:endParaRPr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4419600" y="3764498"/>
                  <a:ext cx="304800" cy="304800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aseline="0" dirty="0" smtClean="0">
                      <a:solidFill>
                        <a:schemeClr val="tx1"/>
                      </a:solidFill>
                      <a:latin typeface="Constantia" pitchFamily="18" charset="0"/>
                    </a:rPr>
                    <a:t>b</a:t>
                  </a:r>
                  <a:endParaRPr lang="en-US" sz="2000" baseline="0" dirty="0">
                    <a:solidFill>
                      <a:schemeClr val="tx1"/>
                    </a:solidFill>
                    <a:latin typeface="Constantia" pitchFamily="18" charset="0"/>
                  </a:endParaRPr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4425863" y="4324430"/>
                  <a:ext cx="304800" cy="304800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aseline="0" dirty="0" smtClean="0">
                      <a:solidFill>
                        <a:schemeClr val="tx1"/>
                      </a:solidFill>
                      <a:latin typeface="Constantia" pitchFamily="18" charset="0"/>
                    </a:rPr>
                    <a:t>c</a:t>
                  </a:r>
                  <a:endParaRPr lang="en-US" sz="2000" baseline="0" dirty="0">
                    <a:solidFill>
                      <a:schemeClr val="tx1"/>
                    </a:solidFill>
                    <a:latin typeface="Constantia" pitchFamily="18" charset="0"/>
                  </a:endParaRPr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5535109" y="3773959"/>
                  <a:ext cx="304800" cy="304800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aseline="0" dirty="0" smtClean="0">
                      <a:solidFill>
                        <a:schemeClr val="tx1"/>
                      </a:solidFill>
                      <a:latin typeface="Constantia" pitchFamily="18" charset="0"/>
                    </a:rPr>
                    <a:t>d</a:t>
                  </a:r>
                  <a:endParaRPr lang="en-US" sz="2000" baseline="0" dirty="0">
                    <a:solidFill>
                      <a:schemeClr val="tx1"/>
                    </a:solidFill>
                    <a:latin typeface="Constantia" pitchFamily="18" charset="0"/>
                  </a:endParaRPr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5427346" y="3153031"/>
                  <a:ext cx="304800" cy="304800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aseline="0" dirty="0" smtClean="0">
                      <a:solidFill>
                        <a:schemeClr val="tx1"/>
                      </a:solidFill>
                      <a:latin typeface="Constantia" pitchFamily="18" charset="0"/>
                    </a:rPr>
                    <a:t>e</a:t>
                  </a:r>
                  <a:endParaRPr lang="en-US" sz="2000" baseline="0" dirty="0">
                    <a:solidFill>
                      <a:schemeClr val="tx1"/>
                    </a:solidFill>
                    <a:latin typeface="Constantia" pitchFamily="18" charset="0"/>
                  </a:endParaRPr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>
                  <a:off x="5361427" y="4324430"/>
                  <a:ext cx="304800" cy="304800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aseline="0" dirty="0" smtClean="0">
                      <a:solidFill>
                        <a:schemeClr val="tx1"/>
                      </a:solidFill>
                      <a:latin typeface="Constantia" pitchFamily="18" charset="0"/>
                    </a:rPr>
                    <a:t>f</a:t>
                  </a:r>
                  <a:endParaRPr lang="en-US" sz="2000" baseline="0" dirty="0">
                    <a:solidFill>
                      <a:schemeClr val="tx1"/>
                    </a:solidFill>
                    <a:latin typeface="Constantia" pitchFamily="18" charset="0"/>
                  </a:endParaRPr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6190525" y="2222377"/>
                  <a:ext cx="304800" cy="304800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aseline="0" dirty="0" smtClean="0">
                      <a:solidFill>
                        <a:schemeClr val="tx1"/>
                      </a:solidFill>
                      <a:latin typeface="Constantia" pitchFamily="18" charset="0"/>
                    </a:rPr>
                    <a:t>g</a:t>
                  </a:r>
                  <a:endParaRPr lang="en-US" sz="2000" baseline="0" dirty="0">
                    <a:solidFill>
                      <a:schemeClr val="tx1"/>
                    </a:solidFill>
                    <a:latin typeface="Constantia" pitchFamily="18" charset="0"/>
                  </a:endParaRPr>
                </a:p>
              </p:txBody>
            </p:sp>
            <p:sp>
              <p:nvSpPr>
                <p:cNvPr id="27" name="Oval 26"/>
                <p:cNvSpPr/>
                <p:nvPr/>
              </p:nvSpPr>
              <p:spPr>
                <a:xfrm>
                  <a:off x="6248400" y="3764498"/>
                  <a:ext cx="304800" cy="304800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aseline="0" dirty="0" smtClean="0">
                      <a:solidFill>
                        <a:schemeClr val="tx1"/>
                      </a:solidFill>
                      <a:latin typeface="Constantia" pitchFamily="18" charset="0"/>
                    </a:rPr>
                    <a:t>h</a:t>
                  </a:r>
                  <a:endParaRPr lang="en-US" sz="2000" baseline="0" dirty="0">
                    <a:solidFill>
                      <a:schemeClr val="tx1"/>
                    </a:solidFill>
                    <a:latin typeface="Constantia" pitchFamily="18" charset="0"/>
                  </a:endParaRPr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6248400" y="4324430"/>
                  <a:ext cx="304800" cy="304800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aseline="0" dirty="0" err="1" smtClean="0">
                      <a:solidFill>
                        <a:schemeClr val="tx1"/>
                      </a:solidFill>
                      <a:latin typeface="Constantia" pitchFamily="18" charset="0"/>
                    </a:rPr>
                    <a:t>i</a:t>
                  </a:r>
                  <a:endParaRPr lang="en-US" sz="2000" baseline="0" dirty="0">
                    <a:solidFill>
                      <a:schemeClr val="tx1"/>
                    </a:solidFill>
                    <a:latin typeface="Constantia" pitchFamily="18" charset="0"/>
                  </a:endParaRPr>
                </a:p>
              </p:txBody>
            </p:sp>
            <p:cxnSp>
              <p:nvCxnSpPr>
                <p:cNvPr id="29" name="Straight Connector 28"/>
                <p:cNvCxnSpPr>
                  <a:stCxn id="20" idx="4"/>
                  <a:endCxn id="21" idx="0"/>
                </p:cNvCxnSpPr>
                <p:nvPr/>
              </p:nvCxnSpPr>
              <p:spPr>
                <a:xfrm>
                  <a:off x="4572000" y="2977369"/>
                  <a:ext cx="0" cy="78712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stCxn id="21" idx="4"/>
                  <a:endCxn id="22" idx="0"/>
                </p:cNvCxnSpPr>
                <p:nvPr/>
              </p:nvCxnSpPr>
              <p:spPr>
                <a:xfrm>
                  <a:off x="4572000" y="4069298"/>
                  <a:ext cx="6263" cy="25513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>
                  <a:stCxn id="26" idx="3"/>
                  <a:endCxn id="23" idx="7"/>
                </p:cNvCxnSpPr>
                <p:nvPr/>
              </p:nvCxnSpPr>
              <p:spPr>
                <a:xfrm flipH="1">
                  <a:off x="5795272" y="2482540"/>
                  <a:ext cx="439890" cy="133605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>
                  <a:stCxn id="24" idx="5"/>
                  <a:endCxn id="28" idx="1"/>
                </p:cNvCxnSpPr>
                <p:nvPr/>
              </p:nvCxnSpPr>
              <p:spPr>
                <a:xfrm>
                  <a:off x="5687509" y="3413194"/>
                  <a:ext cx="605528" cy="95587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26" idx="4"/>
                  <a:endCxn id="27" idx="0"/>
                </p:cNvCxnSpPr>
                <p:nvPr/>
              </p:nvCxnSpPr>
              <p:spPr>
                <a:xfrm>
                  <a:off x="6342925" y="2527177"/>
                  <a:ext cx="57875" cy="123732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stCxn id="27" idx="3"/>
                  <a:endCxn id="25" idx="7"/>
                </p:cNvCxnSpPr>
                <p:nvPr/>
              </p:nvCxnSpPr>
              <p:spPr>
                <a:xfrm flipH="1">
                  <a:off x="5621590" y="4024661"/>
                  <a:ext cx="671447" cy="34440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" name="Straight Connector 16"/>
              <p:cNvCxnSpPr>
                <a:stCxn id="24" idx="1"/>
                <a:endCxn id="20" idx="5"/>
              </p:cNvCxnSpPr>
              <p:nvPr/>
            </p:nvCxnSpPr>
            <p:spPr>
              <a:xfrm flipH="1" flipV="1">
                <a:off x="1663811" y="4550578"/>
                <a:ext cx="792220" cy="2649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stCxn id="24" idx="2"/>
                <a:endCxn id="21" idx="7"/>
              </p:cNvCxnSpPr>
              <p:nvPr/>
            </p:nvCxnSpPr>
            <p:spPr>
              <a:xfrm flipH="1">
                <a:off x="1663811" y="4923277"/>
                <a:ext cx="747583" cy="50370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2091701" y="5451001"/>
                <a:ext cx="2709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4212399" y="2305092"/>
            <a:ext cx="1080120" cy="2414795"/>
            <a:chOff x="3707904" y="1950309"/>
            <a:chExt cx="1368152" cy="2414795"/>
          </a:xfrm>
        </p:grpSpPr>
        <p:sp>
          <p:nvSpPr>
            <p:cNvPr id="9" name="TextBox 8"/>
            <p:cNvSpPr txBox="1"/>
            <p:nvPr/>
          </p:nvSpPr>
          <p:spPr>
            <a:xfrm>
              <a:off x="3707904" y="3995772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Level 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707904" y="3441812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Level 2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707904" y="2915652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Level 3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707904" y="2395846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Level 4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07904" y="1950309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Level 5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796575" y="1839567"/>
            <a:ext cx="14680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Hierarchy</a:t>
            </a:r>
            <a:endParaRPr lang="en-US" sz="2000" dirty="0"/>
          </a:p>
        </p:txBody>
      </p:sp>
      <p:cxnSp>
        <p:nvCxnSpPr>
          <p:cNvPr id="45" name="Straight Connector 44"/>
          <p:cNvCxnSpPr>
            <a:stCxn id="27" idx="1"/>
            <a:endCxn id="24" idx="6"/>
          </p:cNvCxnSpPr>
          <p:nvPr/>
        </p:nvCxnSpPr>
        <p:spPr>
          <a:xfrm flipH="1" flipV="1">
            <a:off x="6640285" y="3401668"/>
            <a:ext cx="560891" cy="50370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38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615" y="292063"/>
            <a:ext cx="8229600" cy="1143000"/>
          </a:xfrm>
        </p:spPr>
        <p:txBody>
          <a:bodyPr/>
          <a:lstStyle/>
          <a:p>
            <a:r>
              <a:rPr lang="en-US" sz="5400" b="1" dirty="0">
                <a:cs typeface="Arial" pitchFamily="34" charset="0"/>
              </a:rPr>
              <a:t>Part I: Vertex Hierarchy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10415" y="3689690"/>
            <a:ext cx="2481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2400" i="1" dirty="0" smtClean="0"/>
              <a:t>G</a:t>
            </a:r>
            <a:r>
              <a:rPr lang="nn-NO" sz="2400" i="1" baseline="-25000" dirty="0" smtClean="0"/>
              <a:t>2</a:t>
            </a:r>
            <a:endParaRPr lang="zh-CN" altLang="en-US" sz="2400" baseline="0" dirty="0">
              <a:latin typeface="Constantia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663459" y="1470542"/>
            <a:ext cx="2133600" cy="1905000"/>
            <a:chOff x="1403648" y="4620344"/>
            <a:chExt cx="2133600" cy="1905000"/>
          </a:xfrm>
        </p:grpSpPr>
        <p:grpSp>
          <p:nvGrpSpPr>
            <p:cNvPr id="7" name="Group 6"/>
            <p:cNvGrpSpPr/>
            <p:nvPr/>
          </p:nvGrpSpPr>
          <p:grpSpPr>
            <a:xfrm>
              <a:off x="1403648" y="4620344"/>
              <a:ext cx="2133600" cy="1905000"/>
              <a:chOff x="4419600" y="3002498"/>
              <a:chExt cx="2133600" cy="1905000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4419600" y="3002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a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4419600" y="3764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b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4419600" y="46026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c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5334000" y="3002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d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5334000" y="3764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e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334000" y="46026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f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6248400" y="3002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g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6248400" y="3764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h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6248400" y="46026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err="1" smtClean="0">
                    <a:solidFill>
                      <a:schemeClr val="tx1"/>
                    </a:solidFill>
                    <a:latin typeface="Constantia" pitchFamily="18" charset="0"/>
                  </a:rPr>
                  <a:t>i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cxnSp>
            <p:nvCxnSpPr>
              <p:cNvPr id="20" name="Straight Connector 19"/>
              <p:cNvCxnSpPr>
                <a:stCxn id="11" idx="4"/>
                <a:endCxn id="12" idx="0"/>
              </p:cNvCxnSpPr>
              <p:nvPr/>
            </p:nvCxnSpPr>
            <p:spPr>
              <a:xfrm rot="5400000">
                <a:off x="4343400" y="3535898"/>
                <a:ext cx="457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endCxn id="13" idx="0"/>
              </p:cNvCxnSpPr>
              <p:nvPr/>
            </p:nvCxnSpPr>
            <p:spPr>
              <a:xfrm rot="5400000">
                <a:off x="4305300" y="4335998"/>
                <a:ext cx="533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stCxn id="14" idx="4"/>
                <a:endCxn id="15" idx="0"/>
              </p:cNvCxnSpPr>
              <p:nvPr/>
            </p:nvCxnSpPr>
            <p:spPr>
              <a:xfrm rot="5400000">
                <a:off x="5257800" y="3535898"/>
                <a:ext cx="457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15" idx="4"/>
                <a:endCxn id="16" idx="0"/>
              </p:cNvCxnSpPr>
              <p:nvPr/>
            </p:nvCxnSpPr>
            <p:spPr>
              <a:xfrm rot="5400000">
                <a:off x="5219700" y="4335998"/>
                <a:ext cx="533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>
                <a:stCxn id="17" idx="2"/>
                <a:endCxn id="14" idx="6"/>
              </p:cNvCxnSpPr>
              <p:nvPr/>
            </p:nvCxnSpPr>
            <p:spPr>
              <a:xfrm rot="10800000">
                <a:off x="5638800" y="3154898"/>
                <a:ext cx="609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>
                <a:stCxn id="15" idx="5"/>
                <a:endCxn id="19" idx="1"/>
              </p:cNvCxnSpPr>
              <p:nvPr/>
            </p:nvCxnSpPr>
            <p:spPr>
              <a:xfrm rot="16200000" flipH="1">
                <a:off x="5632263" y="3986561"/>
                <a:ext cx="622674" cy="6988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17" idx="4"/>
                <a:endCxn id="18" idx="0"/>
              </p:cNvCxnSpPr>
              <p:nvPr/>
            </p:nvCxnSpPr>
            <p:spPr>
              <a:xfrm rot="5400000">
                <a:off x="6172200" y="3535898"/>
                <a:ext cx="457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18" idx="3"/>
                <a:endCxn id="16" idx="7"/>
              </p:cNvCxnSpPr>
              <p:nvPr/>
            </p:nvCxnSpPr>
            <p:spPr>
              <a:xfrm flipH="1">
                <a:off x="5594163" y="4024661"/>
                <a:ext cx="698874" cy="6226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7"/>
            <p:cNvCxnSpPr>
              <a:stCxn id="15" idx="1"/>
              <a:endCxn id="11" idx="5"/>
            </p:cNvCxnSpPr>
            <p:nvPr/>
          </p:nvCxnSpPr>
          <p:spPr>
            <a:xfrm flipH="1" flipV="1">
              <a:off x="1663811" y="4880507"/>
              <a:ext cx="698874" cy="54647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15" idx="2"/>
              <a:endCxn id="12" idx="6"/>
            </p:cNvCxnSpPr>
            <p:nvPr/>
          </p:nvCxnSpPr>
          <p:spPr>
            <a:xfrm flipH="1">
              <a:off x="1708448" y="5534744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091701" y="5769178"/>
              <a:ext cx="2709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1552486" y="2790942"/>
            <a:ext cx="2448271" cy="750188"/>
          </a:xfrm>
          <a:prstGeom prst="roundRect">
            <a:avLst/>
          </a:prstGeom>
          <a:gradFill>
            <a:gsLst>
              <a:gs pos="0">
                <a:schemeClr val="accent6">
                  <a:tint val="45000"/>
                  <a:satMod val="200000"/>
                  <a:alpha val="20000"/>
                </a:schemeClr>
              </a:gs>
              <a:gs pos="30000">
                <a:schemeClr val="accent6">
                  <a:tint val="61000"/>
                  <a:satMod val="200000"/>
                  <a:alpha val="20000"/>
                </a:schemeClr>
              </a:gs>
              <a:gs pos="45000">
                <a:schemeClr val="accent6">
                  <a:tint val="66000"/>
                  <a:satMod val="200000"/>
                  <a:alpha val="20000"/>
                </a:schemeClr>
              </a:gs>
              <a:gs pos="55000">
                <a:schemeClr val="accent6">
                  <a:tint val="66000"/>
                  <a:satMod val="200000"/>
                  <a:alpha val="20000"/>
                </a:schemeClr>
              </a:gs>
              <a:gs pos="73000">
                <a:schemeClr val="accent6">
                  <a:tint val="61000"/>
                  <a:satMod val="200000"/>
                  <a:alpha val="20000"/>
                </a:schemeClr>
              </a:gs>
              <a:gs pos="100000">
                <a:schemeClr val="accent6">
                  <a:tint val="45000"/>
                  <a:satMod val="200000"/>
                  <a:alpha val="2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1408470" y="3689690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i="1" dirty="0"/>
              <a:t>G = G</a:t>
            </a:r>
            <a:r>
              <a:rPr lang="nn-NO" sz="2400" i="1" baseline="-25000" dirty="0"/>
              <a:t>1</a:t>
            </a:r>
            <a:r>
              <a:rPr lang="nn-NO" sz="2400" i="1" dirty="0"/>
              <a:t>, L</a:t>
            </a:r>
            <a:r>
              <a:rPr lang="nn-NO" sz="2400" i="1" baseline="-25000" dirty="0"/>
              <a:t>1</a:t>
            </a:r>
            <a:r>
              <a:rPr lang="nn-NO" sz="2400" i="1" dirty="0"/>
              <a:t>=</a:t>
            </a:r>
            <a:r>
              <a:rPr lang="nn-NO" sz="2400" dirty="0"/>
              <a:t>{ </a:t>
            </a:r>
            <a:r>
              <a:rPr lang="nn-NO" sz="2400" i="1" dirty="0"/>
              <a:t>c, f, i </a:t>
            </a:r>
            <a:r>
              <a:rPr lang="nn-NO" sz="2400" dirty="0"/>
              <a:t>}</a:t>
            </a:r>
            <a:endParaRPr lang="zh-CN" altLang="en-US" sz="2400" baseline="0" dirty="0">
              <a:latin typeface="Constantia" pitchFamily="18" charset="0"/>
            </a:endParaRPr>
          </a:p>
        </p:txBody>
      </p:sp>
      <p:sp>
        <p:nvSpPr>
          <p:cNvPr id="30" name="Down Arrow 29"/>
          <p:cNvSpPr/>
          <p:nvPr/>
        </p:nvSpPr>
        <p:spPr bwMode="auto">
          <a:xfrm rot="16200000">
            <a:off x="4180778" y="2260909"/>
            <a:ext cx="504056" cy="43204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64" charset="-128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826439" y="2218184"/>
            <a:ext cx="2133600" cy="1066800"/>
            <a:chOff x="4419600" y="3002498"/>
            <a:chExt cx="2133600" cy="1066800"/>
          </a:xfrm>
        </p:grpSpPr>
        <p:sp>
          <p:nvSpPr>
            <p:cNvPr id="32" name="Oval 31"/>
            <p:cNvSpPr/>
            <p:nvPr/>
          </p:nvSpPr>
          <p:spPr>
            <a:xfrm>
              <a:off x="4419600" y="3002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a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4419600" y="3764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b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334000" y="3002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d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5334000" y="3764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e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6248400" y="3002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g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37" name="Oval 36"/>
            <p:cNvSpPr/>
            <p:nvPr/>
          </p:nvSpPr>
          <p:spPr>
            <a:xfrm>
              <a:off x="6248400" y="3764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h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cxnSp>
          <p:nvCxnSpPr>
            <p:cNvPr id="38" name="Straight Connector 37"/>
            <p:cNvCxnSpPr>
              <a:stCxn id="32" idx="4"/>
              <a:endCxn id="33" idx="0"/>
            </p:cNvCxnSpPr>
            <p:nvPr/>
          </p:nvCxnSpPr>
          <p:spPr>
            <a:xfrm rot="5400000">
              <a:off x="4343400" y="3535898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4" idx="4"/>
              <a:endCxn id="35" idx="0"/>
            </p:cNvCxnSpPr>
            <p:nvPr/>
          </p:nvCxnSpPr>
          <p:spPr>
            <a:xfrm rot="5400000">
              <a:off x="5257800" y="3535898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6" idx="2"/>
              <a:endCxn id="34" idx="6"/>
            </p:cNvCxnSpPr>
            <p:nvPr/>
          </p:nvCxnSpPr>
          <p:spPr>
            <a:xfrm rot="10800000">
              <a:off x="5638800" y="3154898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6" idx="4"/>
              <a:endCxn id="37" idx="0"/>
            </p:cNvCxnSpPr>
            <p:nvPr/>
          </p:nvCxnSpPr>
          <p:spPr>
            <a:xfrm rot="5400000">
              <a:off x="6172200" y="3535898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Straight Connector 41"/>
          <p:cNvCxnSpPr>
            <a:stCxn id="35" idx="1"/>
            <a:endCxn id="32" idx="5"/>
          </p:cNvCxnSpPr>
          <p:nvPr/>
        </p:nvCxnSpPr>
        <p:spPr>
          <a:xfrm flipH="1" flipV="1">
            <a:off x="5086602" y="2478347"/>
            <a:ext cx="698874" cy="54647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5" idx="2"/>
            <a:endCxn id="33" idx="6"/>
          </p:cNvCxnSpPr>
          <p:nvPr/>
        </p:nvCxnSpPr>
        <p:spPr>
          <a:xfrm flipH="1">
            <a:off x="5131239" y="3132584"/>
            <a:ext cx="60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314378" y="3145564"/>
            <a:ext cx="43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45" name="Straight Connector 44"/>
          <p:cNvCxnSpPr>
            <a:stCxn id="37" idx="2"/>
            <a:endCxn id="35" idx="6"/>
          </p:cNvCxnSpPr>
          <p:nvPr/>
        </p:nvCxnSpPr>
        <p:spPr>
          <a:xfrm flipH="1">
            <a:off x="6045639" y="3132584"/>
            <a:ext cx="609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195551" y="4186046"/>
            <a:ext cx="4459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altLang="zh-CN" sz="2400" dirty="0" smtClean="0"/>
              <a:t>A </a:t>
            </a:r>
            <a:r>
              <a:rPr lang="nn-NO" altLang="zh-CN" sz="2400" dirty="0" smtClean="0">
                <a:solidFill>
                  <a:srgbClr val="FF0000"/>
                </a:solidFill>
              </a:rPr>
              <a:t>k</a:t>
            </a:r>
            <a:r>
              <a:rPr lang="nn-NO" altLang="zh-CN" sz="2400" dirty="0" smtClean="0"/>
              <a:t>-level vertex hierarchy (</a:t>
            </a:r>
            <a:r>
              <a:rPr lang="nn-NO" altLang="zh-CN" sz="2400" dirty="0" smtClean="0">
                <a:solidFill>
                  <a:srgbClr val="FF0000"/>
                </a:solidFill>
              </a:rPr>
              <a:t>k=2</a:t>
            </a:r>
            <a:r>
              <a:rPr lang="nn-NO" altLang="zh-CN" sz="2400" dirty="0" smtClean="0"/>
              <a:t>)</a:t>
            </a:r>
            <a:endParaRPr lang="zh-CN" altLang="en-US" sz="2400" baseline="0" dirty="0">
              <a:latin typeface="Constantia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488576" y="4824733"/>
            <a:ext cx="3861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G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k</a:t>
            </a:r>
            <a:r>
              <a:rPr lang="en-US" sz="2400" dirty="0" smtClean="0"/>
              <a:t>: residual graph (</a:t>
            </a:r>
            <a:r>
              <a:rPr lang="nn-NO" sz="2400" i="1" dirty="0" smtClean="0">
                <a:solidFill>
                  <a:srgbClr val="FF0000"/>
                </a:solidFill>
              </a:rPr>
              <a:t>G</a:t>
            </a:r>
            <a:r>
              <a:rPr lang="nn-NO" sz="2400" i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438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8" grpId="0" animBg="1"/>
      <p:bldP spid="29" grpId="0"/>
      <p:bldP spid="30" grpId="0" animBg="1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en-US" sz="5400" b="1" dirty="0">
                <a:cs typeface="Arial" pitchFamily="34" charset="0"/>
              </a:rPr>
              <a:t>Part II: Vertex Labeling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00808"/>
            <a:ext cx="4546848" cy="4623792"/>
          </a:xfrm>
        </p:spPr>
        <p:txBody>
          <a:bodyPr>
            <a:normAutofit fontScale="92500"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Ancestor: </a:t>
            </a:r>
          </a:p>
          <a:p>
            <a:pPr lvl="1"/>
            <a:r>
              <a:rPr lang="en-US" sz="2200" dirty="0"/>
              <a:t>a is an ancestor of c</a:t>
            </a:r>
          </a:p>
          <a:p>
            <a:pPr lvl="1"/>
            <a:r>
              <a:rPr lang="en-US" sz="2200" dirty="0"/>
              <a:t>g is an ancestor of </a:t>
            </a:r>
            <a:r>
              <a:rPr lang="en-US" sz="2200" dirty="0" smtClean="0"/>
              <a:t> f</a:t>
            </a:r>
          </a:p>
          <a:p>
            <a:endParaRPr lang="en-US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Label(v</a:t>
            </a:r>
            <a:r>
              <a:rPr lang="en-US" sz="2400" dirty="0">
                <a:solidFill>
                  <a:srgbClr val="FF0000"/>
                </a:solidFill>
              </a:rPr>
              <a:t>): </a:t>
            </a:r>
          </a:p>
          <a:p>
            <a:pPr lvl="1"/>
            <a:r>
              <a:rPr lang="en-US" sz="2200" dirty="0"/>
              <a:t>{(u, d(</a:t>
            </a:r>
            <a:r>
              <a:rPr lang="en-US" sz="2200" dirty="0" err="1"/>
              <a:t>u,v</a:t>
            </a:r>
            <a:r>
              <a:rPr lang="en-US" sz="2200" dirty="0"/>
              <a:t>)) | u is an ancestor of v, d(</a:t>
            </a:r>
            <a:r>
              <a:rPr lang="en-US" sz="2200" dirty="0" err="1"/>
              <a:t>u,v</a:t>
            </a:r>
            <a:r>
              <a:rPr lang="en-US" sz="2200" dirty="0"/>
              <a:t>) is the </a:t>
            </a:r>
            <a:r>
              <a:rPr lang="en-US" sz="2200" dirty="0">
                <a:solidFill>
                  <a:srgbClr val="FF0000"/>
                </a:solidFill>
              </a:rPr>
              <a:t>minimal</a:t>
            </a:r>
            <a:r>
              <a:rPr lang="en-US" sz="2200" dirty="0"/>
              <a:t> distance of all </a:t>
            </a:r>
            <a:r>
              <a:rPr lang="en-US" sz="2200" dirty="0">
                <a:solidFill>
                  <a:srgbClr val="FF0000"/>
                </a:solidFill>
              </a:rPr>
              <a:t>ascending</a:t>
            </a:r>
            <a:r>
              <a:rPr lang="en-US" sz="2200" dirty="0"/>
              <a:t> paths to u}</a:t>
            </a:r>
          </a:p>
          <a:p>
            <a:pPr lvl="1"/>
            <a:r>
              <a:rPr lang="en-US" sz="2200" dirty="0"/>
              <a:t>Note that d(</a:t>
            </a:r>
            <a:r>
              <a:rPr lang="en-US" sz="2200" dirty="0" err="1"/>
              <a:t>u,v</a:t>
            </a:r>
            <a:r>
              <a:rPr lang="en-US" sz="2200" dirty="0"/>
              <a:t>) ≥ </a:t>
            </a:r>
            <a:r>
              <a:rPr lang="en-US" sz="2200" dirty="0" err="1"/>
              <a:t>dist</a:t>
            </a:r>
            <a:r>
              <a:rPr lang="en-US" sz="2200" baseline="-25000" dirty="0" err="1"/>
              <a:t>G</a:t>
            </a:r>
            <a:r>
              <a:rPr lang="en-US" sz="2200" dirty="0"/>
              <a:t>(</a:t>
            </a:r>
            <a:r>
              <a:rPr lang="en-US" sz="2200" dirty="0" err="1"/>
              <a:t>u,v</a:t>
            </a:r>
            <a:r>
              <a:rPr lang="en-US" sz="2200" dirty="0"/>
              <a:t>)</a:t>
            </a:r>
          </a:p>
          <a:p>
            <a:endParaRPr lang="en-US" dirty="0"/>
          </a:p>
          <a:p>
            <a:r>
              <a:rPr lang="en-US" sz="2400" dirty="0"/>
              <a:t>Label (f</a:t>
            </a:r>
            <a:r>
              <a:rPr lang="en-US" sz="2400" dirty="0" smtClean="0"/>
              <a:t>) ={(</a:t>
            </a:r>
            <a:r>
              <a:rPr lang="en-US" sz="2400" dirty="0"/>
              <a:t>a,4),</a:t>
            </a:r>
            <a:r>
              <a:rPr lang="en-US" sz="2400" dirty="0">
                <a:solidFill>
                  <a:srgbClr val="FF0000"/>
                </a:solidFill>
              </a:rPr>
              <a:t>(e,3)</a:t>
            </a:r>
            <a:r>
              <a:rPr lang="en-US" sz="2400" dirty="0"/>
              <a:t>,(f,0),</a:t>
            </a:r>
            <a:r>
              <a:rPr lang="en-US" sz="2400" dirty="0">
                <a:solidFill>
                  <a:srgbClr val="FF0000"/>
                </a:solidFill>
              </a:rPr>
              <a:t>(g,2)</a:t>
            </a:r>
            <a:r>
              <a:rPr lang="en-US" sz="2400" dirty="0"/>
              <a:t>,</a:t>
            </a:r>
            <a:r>
              <a:rPr lang="en-US" sz="2400" dirty="0">
                <a:solidFill>
                  <a:srgbClr val="FF0000"/>
                </a:solidFill>
              </a:rPr>
              <a:t>(h,1)</a:t>
            </a:r>
            <a:r>
              <a:rPr lang="en-US" sz="2400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139484" y="2343300"/>
            <a:ext cx="3248940" cy="2885900"/>
            <a:chOff x="179512" y="1412776"/>
            <a:chExt cx="3248940" cy="2885900"/>
          </a:xfrm>
        </p:grpSpPr>
        <p:grpSp>
          <p:nvGrpSpPr>
            <p:cNvPr id="6" name="Group 5"/>
            <p:cNvGrpSpPr/>
            <p:nvPr/>
          </p:nvGrpSpPr>
          <p:grpSpPr>
            <a:xfrm>
              <a:off x="1294852" y="1844824"/>
              <a:ext cx="2133600" cy="2453852"/>
              <a:chOff x="1115025" y="2555332"/>
              <a:chExt cx="2133600" cy="2453852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375188" y="2555332"/>
                <a:ext cx="1613274" cy="2149052"/>
                <a:chOff x="1951056" y="1794920"/>
                <a:chExt cx="1613274" cy="2149052"/>
              </a:xfrm>
            </p:grpSpPr>
            <p:cxnSp>
              <p:nvCxnSpPr>
                <p:cNvPr id="35" name="Straight Connector 34"/>
                <p:cNvCxnSpPr>
                  <a:stCxn id="24" idx="2"/>
                  <a:endCxn id="25" idx="0"/>
                </p:cNvCxnSpPr>
                <p:nvPr/>
              </p:nvCxnSpPr>
              <p:spPr>
                <a:xfrm>
                  <a:off x="2698639" y="2924973"/>
                  <a:ext cx="86481" cy="101899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>
                  <a:stCxn id="24" idx="4"/>
                </p:cNvCxnSpPr>
                <p:nvPr/>
              </p:nvCxnSpPr>
              <p:spPr>
                <a:xfrm>
                  <a:off x="2851039" y="3077373"/>
                  <a:ext cx="135190" cy="36443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>
                  <a:stCxn id="27" idx="1"/>
                  <a:endCxn id="24" idx="6"/>
                </p:cNvCxnSpPr>
                <p:nvPr/>
              </p:nvCxnSpPr>
              <p:spPr>
                <a:xfrm flipH="1" flipV="1">
                  <a:off x="3003439" y="2924973"/>
                  <a:ext cx="560891" cy="50370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>
                  <a:stCxn id="26" idx="2"/>
                  <a:endCxn id="20" idx="7"/>
                </p:cNvCxnSpPr>
                <p:nvPr/>
              </p:nvCxnSpPr>
              <p:spPr>
                <a:xfrm flipH="1">
                  <a:off x="1951056" y="1994319"/>
                  <a:ext cx="1510762" cy="34242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>
                  <a:stCxn id="24" idx="0"/>
                  <a:endCxn id="26" idx="2"/>
                </p:cNvCxnSpPr>
                <p:nvPr/>
              </p:nvCxnSpPr>
              <p:spPr>
                <a:xfrm flipV="1">
                  <a:off x="2851039" y="1994319"/>
                  <a:ext cx="610779" cy="77825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TextBox 39"/>
                <p:cNvSpPr txBox="1"/>
                <p:nvPr/>
              </p:nvSpPr>
              <p:spPr>
                <a:xfrm>
                  <a:off x="2451480" y="1794920"/>
                  <a:ext cx="27098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2698337" y="2295449"/>
                  <a:ext cx="27098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2</a:t>
                  </a:r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3292904" y="2987660"/>
                  <a:ext cx="27098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4</a:t>
                  </a:r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>
                <a:off x="1115025" y="2602331"/>
                <a:ext cx="2133600" cy="2406853"/>
                <a:chOff x="1403648" y="3840223"/>
                <a:chExt cx="2133600" cy="2406853"/>
              </a:xfrm>
            </p:grpSpPr>
            <p:grpSp>
              <p:nvGrpSpPr>
                <p:cNvPr id="16" name="Group 15"/>
                <p:cNvGrpSpPr/>
                <p:nvPr/>
              </p:nvGrpSpPr>
              <p:grpSpPr>
                <a:xfrm>
                  <a:off x="1403648" y="3840223"/>
                  <a:ext cx="2133600" cy="2406853"/>
                  <a:chOff x="4419600" y="2222377"/>
                  <a:chExt cx="2133600" cy="2406853"/>
                </a:xfrm>
              </p:grpSpPr>
              <p:sp>
                <p:nvSpPr>
                  <p:cNvPr id="20" name="Oval 19"/>
                  <p:cNvSpPr/>
                  <p:nvPr/>
                </p:nvSpPr>
                <p:spPr>
                  <a:xfrm>
                    <a:off x="4419600" y="2672569"/>
                    <a:ext cx="304800" cy="30480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aseline="0" dirty="0" smtClean="0">
                        <a:solidFill>
                          <a:schemeClr val="tx1"/>
                        </a:solidFill>
                        <a:latin typeface="Constantia" pitchFamily="18" charset="0"/>
                      </a:rPr>
                      <a:t>a</a:t>
                    </a:r>
                    <a:endParaRPr lang="en-US" sz="2000" baseline="0" dirty="0">
                      <a:solidFill>
                        <a:schemeClr val="tx1"/>
                      </a:solidFill>
                      <a:latin typeface="Constantia" pitchFamily="18" charset="0"/>
                    </a:endParaRPr>
                  </a:p>
                </p:txBody>
              </p:sp>
              <p:sp>
                <p:nvSpPr>
                  <p:cNvPr id="21" name="Oval 20"/>
                  <p:cNvSpPr/>
                  <p:nvPr/>
                </p:nvSpPr>
                <p:spPr>
                  <a:xfrm>
                    <a:off x="4419600" y="3764498"/>
                    <a:ext cx="304800" cy="30480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aseline="0" dirty="0" smtClean="0">
                        <a:solidFill>
                          <a:schemeClr val="tx1"/>
                        </a:solidFill>
                        <a:latin typeface="Constantia" pitchFamily="18" charset="0"/>
                      </a:rPr>
                      <a:t>b</a:t>
                    </a:r>
                    <a:endParaRPr lang="en-US" sz="2000" baseline="0" dirty="0">
                      <a:solidFill>
                        <a:schemeClr val="tx1"/>
                      </a:solidFill>
                      <a:latin typeface="Constantia" pitchFamily="18" charset="0"/>
                    </a:endParaRPr>
                  </a:p>
                </p:txBody>
              </p:sp>
              <p:sp>
                <p:nvSpPr>
                  <p:cNvPr id="22" name="Oval 21"/>
                  <p:cNvSpPr/>
                  <p:nvPr/>
                </p:nvSpPr>
                <p:spPr>
                  <a:xfrm>
                    <a:off x="4425863" y="4324430"/>
                    <a:ext cx="304800" cy="30480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aseline="0" dirty="0" smtClean="0">
                        <a:solidFill>
                          <a:schemeClr val="tx1"/>
                        </a:solidFill>
                        <a:latin typeface="Constantia" pitchFamily="18" charset="0"/>
                      </a:rPr>
                      <a:t>c</a:t>
                    </a:r>
                    <a:endParaRPr lang="en-US" sz="2000" baseline="0" dirty="0">
                      <a:solidFill>
                        <a:schemeClr val="tx1"/>
                      </a:solidFill>
                      <a:latin typeface="Constantia" pitchFamily="18" charset="0"/>
                    </a:endParaRPr>
                  </a:p>
                </p:txBody>
              </p:sp>
              <p:sp>
                <p:nvSpPr>
                  <p:cNvPr id="23" name="Oval 22"/>
                  <p:cNvSpPr/>
                  <p:nvPr/>
                </p:nvSpPr>
                <p:spPr>
                  <a:xfrm>
                    <a:off x="5535109" y="3773959"/>
                    <a:ext cx="304800" cy="30480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aseline="0" dirty="0" smtClean="0">
                        <a:solidFill>
                          <a:schemeClr val="tx1"/>
                        </a:solidFill>
                        <a:latin typeface="Constantia" pitchFamily="18" charset="0"/>
                      </a:rPr>
                      <a:t>d</a:t>
                    </a:r>
                    <a:endParaRPr lang="en-US" sz="2000" baseline="0" dirty="0">
                      <a:solidFill>
                        <a:schemeClr val="tx1"/>
                      </a:solidFill>
                      <a:latin typeface="Constantia" pitchFamily="18" charset="0"/>
                    </a:endParaRPr>
                  </a:p>
                </p:txBody>
              </p:sp>
              <p:sp>
                <p:nvSpPr>
                  <p:cNvPr id="24" name="Oval 23"/>
                  <p:cNvSpPr/>
                  <p:nvPr/>
                </p:nvSpPr>
                <p:spPr>
                  <a:xfrm>
                    <a:off x="5427346" y="3153031"/>
                    <a:ext cx="304800" cy="30480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aseline="0" dirty="0" smtClean="0">
                        <a:solidFill>
                          <a:schemeClr val="tx1"/>
                        </a:solidFill>
                        <a:latin typeface="Constantia" pitchFamily="18" charset="0"/>
                      </a:rPr>
                      <a:t>e</a:t>
                    </a:r>
                    <a:endParaRPr lang="en-US" sz="2000" baseline="0" dirty="0">
                      <a:solidFill>
                        <a:schemeClr val="tx1"/>
                      </a:solidFill>
                      <a:latin typeface="Constantia" pitchFamily="18" charset="0"/>
                    </a:endParaRPr>
                  </a:p>
                </p:txBody>
              </p:sp>
              <p:sp>
                <p:nvSpPr>
                  <p:cNvPr id="25" name="Oval 24"/>
                  <p:cNvSpPr/>
                  <p:nvPr/>
                </p:nvSpPr>
                <p:spPr>
                  <a:xfrm>
                    <a:off x="5361427" y="4324430"/>
                    <a:ext cx="304800" cy="30480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aseline="0" dirty="0" smtClean="0">
                        <a:solidFill>
                          <a:schemeClr val="tx1"/>
                        </a:solidFill>
                        <a:latin typeface="Constantia" pitchFamily="18" charset="0"/>
                      </a:rPr>
                      <a:t>f</a:t>
                    </a:r>
                    <a:endParaRPr lang="en-US" sz="2000" baseline="0" dirty="0">
                      <a:solidFill>
                        <a:schemeClr val="tx1"/>
                      </a:solidFill>
                      <a:latin typeface="Constantia" pitchFamily="18" charset="0"/>
                    </a:endParaRPr>
                  </a:p>
                </p:txBody>
              </p:sp>
              <p:sp>
                <p:nvSpPr>
                  <p:cNvPr id="26" name="Oval 25"/>
                  <p:cNvSpPr/>
                  <p:nvPr/>
                </p:nvSpPr>
                <p:spPr>
                  <a:xfrm>
                    <a:off x="6190525" y="2222377"/>
                    <a:ext cx="304800" cy="30480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aseline="0" dirty="0" smtClean="0">
                        <a:solidFill>
                          <a:schemeClr val="tx1"/>
                        </a:solidFill>
                        <a:latin typeface="Constantia" pitchFamily="18" charset="0"/>
                      </a:rPr>
                      <a:t>g</a:t>
                    </a:r>
                    <a:endParaRPr lang="en-US" sz="2000" baseline="0" dirty="0">
                      <a:solidFill>
                        <a:schemeClr val="tx1"/>
                      </a:solidFill>
                      <a:latin typeface="Constantia" pitchFamily="18" charset="0"/>
                    </a:endParaRPr>
                  </a:p>
                </p:txBody>
              </p:sp>
              <p:sp>
                <p:nvSpPr>
                  <p:cNvPr id="27" name="Oval 26"/>
                  <p:cNvSpPr/>
                  <p:nvPr/>
                </p:nvSpPr>
                <p:spPr>
                  <a:xfrm>
                    <a:off x="6248400" y="3764498"/>
                    <a:ext cx="304800" cy="30480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aseline="0" dirty="0" smtClean="0">
                        <a:solidFill>
                          <a:schemeClr val="tx1"/>
                        </a:solidFill>
                        <a:latin typeface="Constantia" pitchFamily="18" charset="0"/>
                      </a:rPr>
                      <a:t>h</a:t>
                    </a:r>
                    <a:endParaRPr lang="en-US" sz="2000" baseline="0" dirty="0">
                      <a:solidFill>
                        <a:schemeClr val="tx1"/>
                      </a:solidFill>
                      <a:latin typeface="Constantia" pitchFamily="18" charset="0"/>
                    </a:endParaRPr>
                  </a:p>
                </p:txBody>
              </p:sp>
              <p:sp>
                <p:nvSpPr>
                  <p:cNvPr id="28" name="Oval 27"/>
                  <p:cNvSpPr/>
                  <p:nvPr/>
                </p:nvSpPr>
                <p:spPr>
                  <a:xfrm>
                    <a:off x="6248400" y="4324430"/>
                    <a:ext cx="304800" cy="30480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aseline="0" dirty="0" err="1" smtClean="0">
                        <a:solidFill>
                          <a:schemeClr val="tx1"/>
                        </a:solidFill>
                        <a:latin typeface="Constantia" pitchFamily="18" charset="0"/>
                      </a:rPr>
                      <a:t>i</a:t>
                    </a:r>
                    <a:endParaRPr lang="en-US" sz="2000" baseline="0" dirty="0">
                      <a:solidFill>
                        <a:schemeClr val="tx1"/>
                      </a:solidFill>
                      <a:latin typeface="Constantia" pitchFamily="18" charset="0"/>
                    </a:endParaRPr>
                  </a:p>
                </p:txBody>
              </p:sp>
              <p:cxnSp>
                <p:nvCxnSpPr>
                  <p:cNvPr id="29" name="Straight Connector 28"/>
                  <p:cNvCxnSpPr>
                    <a:stCxn id="20" idx="4"/>
                    <a:endCxn id="21" idx="0"/>
                  </p:cNvCxnSpPr>
                  <p:nvPr/>
                </p:nvCxnSpPr>
                <p:spPr>
                  <a:xfrm>
                    <a:off x="4572000" y="2977369"/>
                    <a:ext cx="0" cy="787129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29"/>
                  <p:cNvCxnSpPr>
                    <a:stCxn id="21" idx="4"/>
                    <a:endCxn id="22" idx="0"/>
                  </p:cNvCxnSpPr>
                  <p:nvPr/>
                </p:nvCxnSpPr>
                <p:spPr>
                  <a:xfrm>
                    <a:off x="4572000" y="4069298"/>
                    <a:ext cx="6263" cy="25513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>
                    <a:stCxn id="26" idx="3"/>
                    <a:endCxn id="23" idx="7"/>
                  </p:cNvCxnSpPr>
                  <p:nvPr/>
                </p:nvCxnSpPr>
                <p:spPr>
                  <a:xfrm flipH="1">
                    <a:off x="5795272" y="2482540"/>
                    <a:ext cx="439890" cy="133605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/>
                  <p:cNvCxnSpPr>
                    <a:stCxn id="24" idx="5"/>
                    <a:endCxn id="28" idx="1"/>
                  </p:cNvCxnSpPr>
                  <p:nvPr/>
                </p:nvCxnSpPr>
                <p:spPr>
                  <a:xfrm>
                    <a:off x="5687509" y="3413194"/>
                    <a:ext cx="605528" cy="9558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>
                    <a:stCxn id="26" idx="4"/>
                    <a:endCxn id="27" idx="0"/>
                  </p:cNvCxnSpPr>
                  <p:nvPr/>
                </p:nvCxnSpPr>
                <p:spPr>
                  <a:xfrm>
                    <a:off x="6342925" y="2527177"/>
                    <a:ext cx="57875" cy="123732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33"/>
                  <p:cNvCxnSpPr>
                    <a:stCxn id="27" idx="3"/>
                    <a:endCxn id="25" idx="7"/>
                  </p:cNvCxnSpPr>
                  <p:nvPr/>
                </p:nvCxnSpPr>
                <p:spPr>
                  <a:xfrm flipH="1">
                    <a:off x="5621590" y="4024661"/>
                    <a:ext cx="671447" cy="34440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7" name="Straight Connector 16"/>
                <p:cNvCxnSpPr>
                  <a:stCxn id="24" idx="1"/>
                  <a:endCxn id="20" idx="5"/>
                </p:cNvCxnSpPr>
                <p:nvPr/>
              </p:nvCxnSpPr>
              <p:spPr>
                <a:xfrm flipH="1" flipV="1">
                  <a:off x="1663811" y="4550578"/>
                  <a:ext cx="792220" cy="26493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>
                  <a:stCxn id="24" idx="2"/>
                  <a:endCxn id="21" idx="7"/>
                </p:cNvCxnSpPr>
                <p:nvPr/>
              </p:nvCxnSpPr>
              <p:spPr>
                <a:xfrm flipH="1">
                  <a:off x="1663811" y="4923277"/>
                  <a:ext cx="747583" cy="50370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TextBox 18"/>
                <p:cNvSpPr txBox="1"/>
                <p:nvPr/>
              </p:nvSpPr>
              <p:spPr>
                <a:xfrm>
                  <a:off x="2091701" y="5451001"/>
                  <a:ext cx="27098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179512" y="1878301"/>
              <a:ext cx="1080120" cy="2414795"/>
              <a:chOff x="3707904" y="1950309"/>
              <a:chExt cx="1368152" cy="2414795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3707904" y="3995772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Level 1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707904" y="3441812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Level 2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707904" y="2915652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Level 3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707904" y="2395846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Level 4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707904" y="1950309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Level 5</a:t>
                </a:r>
              </a:p>
            </p:txBody>
          </p:sp>
        </p:grpSp>
        <p:sp>
          <p:nvSpPr>
            <p:cNvPr id="8" name="TextBox 7"/>
            <p:cNvSpPr txBox="1"/>
            <p:nvPr/>
          </p:nvSpPr>
          <p:spPr>
            <a:xfrm>
              <a:off x="1763688" y="1412776"/>
              <a:ext cx="146802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Hierarchy</a:t>
              </a:r>
              <a:endParaRPr lang="en-US" sz="2000" dirty="0"/>
            </a:p>
          </p:txBody>
        </p:sp>
      </p:grpSp>
      <p:cxnSp>
        <p:nvCxnSpPr>
          <p:cNvPr id="43" name="Straight Connector 42"/>
          <p:cNvCxnSpPr>
            <a:stCxn id="24" idx="2"/>
            <a:endCxn id="25" idx="0"/>
          </p:cNvCxnSpPr>
          <p:nvPr/>
        </p:nvCxnSpPr>
        <p:spPr>
          <a:xfrm>
            <a:off x="7262570" y="3905401"/>
            <a:ext cx="86481" cy="101899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7" idx="3"/>
            <a:endCxn id="25" idx="7"/>
          </p:cNvCxnSpPr>
          <p:nvPr/>
        </p:nvCxnSpPr>
        <p:spPr>
          <a:xfrm flipH="1">
            <a:off x="7456814" y="4624631"/>
            <a:ext cx="671447" cy="34440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7" idx="1"/>
            <a:endCxn id="24" idx="6"/>
          </p:cNvCxnSpPr>
          <p:nvPr/>
        </p:nvCxnSpPr>
        <p:spPr>
          <a:xfrm flipH="1" flipV="1">
            <a:off x="7567370" y="3905401"/>
            <a:ext cx="560891" cy="50370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26" idx="4"/>
            <a:endCxn id="27" idx="0"/>
          </p:cNvCxnSpPr>
          <p:nvPr/>
        </p:nvCxnSpPr>
        <p:spPr>
          <a:xfrm>
            <a:off x="8178149" y="3127147"/>
            <a:ext cx="57875" cy="123732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6" idx="2"/>
            <a:endCxn id="24" idx="0"/>
          </p:cNvCxnSpPr>
          <p:nvPr/>
        </p:nvCxnSpPr>
        <p:spPr>
          <a:xfrm flipH="1">
            <a:off x="7414970" y="2974747"/>
            <a:ext cx="610779" cy="77825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59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rgbClr val="04617B"/>
                </a:solidFill>
                <a:cs typeface="Arial" pitchFamily="34" charset="0"/>
              </a:rPr>
              <a:t>Part II: Vertex Labeling (example)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585747"/>
              </p:ext>
            </p:extLst>
          </p:nvPr>
        </p:nvGraphicFramePr>
        <p:xfrm>
          <a:off x="4427984" y="1675616"/>
          <a:ext cx="4244838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9494"/>
                <a:gridCol w="30453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Label(c)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(a,2),</a:t>
                      </a:r>
                      <a:r>
                        <a:rPr lang="en-US" dirty="0" smtClean="0"/>
                        <a:t>(b,1),(c,0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),(e,2),(g,4)}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Label(f)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{(a,4),(e,3),(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f,0),(g,2),(h,1)}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Label(</a:t>
                      </a:r>
                      <a:r>
                        <a:rPr lang="en-US" b="1" dirty="0" err="1" smtClean="0"/>
                        <a:t>i</a:t>
                      </a:r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{(a,2),(e,1),(g,3),(i,0)}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Label(b)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{(a,1),(b,0),(e,1),(g,3)}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Label(d)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{(a,2),(d,0),(e,1),(g,1)}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Label(h)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{(a,5),(e,4),(g,1),(h,0)}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Label(e)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{(a,1),(e,0),(g,2)}</a:t>
                      </a:r>
                      <a:endParaRPr lang="en-US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Label(a)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{(a,0),(g,3)}</a:t>
                      </a:r>
                      <a:endParaRPr lang="en-US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Label(g)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{(g,0)}</a:t>
                      </a:r>
                      <a:endParaRPr lang="en-US" b="0" dirty="0" smtClean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314948" y="1700808"/>
            <a:ext cx="3248940" cy="2885900"/>
            <a:chOff x="179512" y="1412776"/>
            <a:chExt cx="3248940" cy="2885900"/>
          </a:xfrm>
        </p:grpSpPr>
        <p:grpSp>
          <p:nvGrpSpPr>
            <p:cNvPr id="103" name="Group 102"/>
            <p:cNvGrpSpPr/>
            <p:nvPr/>
          </p:nvGrpSpPr>
          <p:grpSpPr>
            <a:xfrm>
              <a:off x="1294852" y="1844824"/>
              <a:ext cx="2133600" cy="2453852"/>
              <a:chOff x="1115025" y="2555332"/>
              <a:chExt cx="2133600" cy="2453852"/>
            </a:xfrm>
          </p:grpSpPr>
          <p:grpSp>
            <p:nvGrpSpPr>
              <p:cNvPr id="67" name="Group 66"/>
              <p:cNvGrpSpPr/>
              <p:nvPr/>
            </p:nvGrpSpPr>
            <p:grpSpPr>
              <a:xfrm>
                <a:off x="1375188" y="2555332"/>
                <a:ext cx="1613274" cy="2149052"/>
                <a:chOff x="1951056" y="1794920"/>
                <a:chExt cx="1613274" cy="2149052"/>
              </a:xfrm>
            </p:grpSpPr>
            <p:cxnSp>
              <p:nvCxnSpPr>
                <p:cNvPr id="25" name="Straight Connector 24"/>
                <p:cNvCxnSpPr>
                  <a:stCxn id="77" idx="2"/>
                  <a:endCxn id="78" idx="0"/>
                </p:cNvCxnSpPr>
                <p:nvPr/>
              </p:nvCxnSpPr>
              <p:spPr>
                <a:xfrm>
                  <a:off x="2698639" y="2924973"/>
                  <a:ext cx="86481" cy="101899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>
                  <a:stCxn id="77" idx="4"/>
                </p:cNvCxnSpPr>
                <p:nvPr/>
              </p:nvCxnSpPr>
              <p:spPr>
                <a:xfrm>
                  <a:off x="2851039" y="3077373"/>
                  <a:ext cx="135190" cy="36443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80" idx="1"/>
                  <a:endCxn id="77" idx="6"/>
                </p:cNvCxnSpPr>
                <p:nvPr/>
              </p:nvCxnSpPr>
              <p:spPr>
                <a:xfrm flipH="1" flipV="1">
                  <a:off x="3003439" y="2924973"/>
                  <a:ext cx="560891" cy="50370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stCxn id="79" idx="2"/>
                  <a:endCxn id="73" idx="7"/>
                </p:cNvCxnSpPr>
                <p:nvPr/>
              </p:nvCxnSpPr>
              <p:spPr>
                <a:xfrm flipH="1">
                  <a:off x="1951056" y="1994319"/>
                  <a:ext cx="1510762" cy="34242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77" idx="0"/>
                  <a:endCxn id="79" idx="2"/>
                </p:cNvCxnSpPr>
                <p:nvPr/>
              </p:nvCxnSpPr>
              <p:spPr>
                <a:xfrm flipV="1">
                  <a:off x="2851039" y="1994319"/>
                  <a:ext cx="610779" cy="77825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TextBox 35"/>
                <p:cNvSpPr txBox="1"/>
                <p:nvPr/>
              </p:nvSpPr>
              <p:spPr>
                <a:xfrm>
                  <a:off x="2451480" y="1794920"/>
                  <a:ext cx="27098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2698337" y="2295449"/>
                  <a:ext cx="27098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2</a:t>
                  </a:r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3292904" y="2987660"/>
                  <a:ext cx="27098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4</a:t>
                  </a:r>
                </a:p>
              </p:txBody>
            </p:sp>
          </p:grpSp>
          <p:grpSp>
            <p:nvGrpSpPr>
              <p:cNvPr id="68" name="Group 67"/>
              <p:cNvGrpSpPr/>
              <p:nvPr/>
            </p:nvGrpSpPr>
            <p:grpSpPr>
              <a:xfrm>
                <a:off x="1115025" y="2602331"/>
                <a:ext cx="2133600" cy="2406853"/>
                <a:chOff x="1403648" y="3840223"/>
                <a:chExt cx="2133600" cy="2406853"/>
              </a:xfrm>
            </p:grpSpPr>
            <p:grpSp>
              <p:nvGrpSpPr>
                <p:cNvPr id="69" name="Group 68"/>
                <p:cNvGrpSpPr/>
                <p:nvPr/>
              </p:nvGrpSpPr>
              <p:grpSpPr>
                <a:xfrm>
                  <a:off x="1403648" y="3840223"/>
                  <a:ext cx="2133600" cy="2406853"/>
                  <a:chOff x="4419600" y="2222377"/>
                  <a:chExt cx="2133600" cy="2406853"/>
                </a:xfrm>
              </p:grpSpPr>
              <p:sp>
                <p:nvSpPr>
                  <p:cNvPr id="73" name="Oval 72"/>
                  <p:cNvSpPr/>
                  <p:nvPr/>
                </p:nvSpPr>
                <p:spPr>
                  <a:xfrm>
                    <a:off x="4419600" y="2672569"/>
                    <a:ext cx="304800" cy="30480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aseline="0" dirty="0" smtClean="0">
                        <a:solidFill>
                          <a:schemeClr val="tx1"/>
                        </a:solidFill>
                        <a:latin typeface="Constantia" pitchFamily="18" charset="0"/>
                      </a:rPr>
                      <a:t>a</a:t>
                    </a:r>
                    <a:endParaRPr lang="en-US" sz="2000" baseline="0" dirty="0">
                      <a:solidFill>
                        <a:schemeClr val="tx1"/>
                      </a:solidFill>
                      <a:latin typeface="Constantia" pitchFamily="18" charset="0"/>
                    </a:endParaRPr>
                  </a:p>
                </p:txBody>
              </p:sp>
              <p:sp>
                <p:nvSpPr>
                  <p:cNvPr id="74" name="Oval 73"/>
                  <p:cNvSpPr/>
                  <p:nvPr/>
                </p:nvSpPr>
                <p:spPr>
                  <a:xfrm>
                    <a:off x="4419600" y="3764498"/>
                    <a:ext cx="304800" cy="30480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aseline="0" dirty="0" smtClean="0">
                        <a:solidFill>
                          <a:schemeClr val="tx1"/>
                        </a:solidFill>
                        <a:latin typeface="Constantia" pitchFamily="18" charset="0"/>
                      </a:rPr>
                      <a:t>b</a:t>
                    </a:r>
                    <a:endParaRPr lang="en-US" sz="2000" baseline="0" dirty="0">
                      <a:solidFill>
                        <a:schemeClr val="tx1"/>
                      </a:solidFill>
                      <a:latin typeface="Constantia" pitchFamily="18" charset="0"/>
                    </a:endParaRPr>
                  </a:p>
                </p:txBody>
              </p:sp>
              <p:sp>
                <p:nvSpPr>
                  <p:cNvPr id="75" name="Oval 74"/>
                  <p:cNvSpPr/>
                  <p:nvPr/>
                </p:nvSpPr>
                <p:spPr>
                  <a:xfrm>
                    <a:off x="4425863" y="4324430"/>
                    <a:ext cx="304800" cy="30480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aseline="0" dirty="0" smtClean="0">
                        <a:solidFill>
                          <a:schemeClr val="tx1"/>
                        </a:solidFill>
                        <a:latin typeface="Constantia" pitchFamily="18" charset="0"/>
                      </a:rPr>
                      <a:t>c</a:t>
                    </a:r>
                    <a:endParaRPr lang="en-US" sz="2000" baseline="0" dirty="0">
                      <a:solidFill>
                        <a:schemeClr val="tx1"/>
                      </a:solidFill>
                      <a:latin typeface="Constantia" pitchFamily="18" charset="0"/>
                    </a:endParaRPr>
                  </a:p>
                </p:txBody>
              </p:sp>
              <p:sp>
                <p:nvSpPr>
                  <p:cNvPr id="76" name="Oval 75"/>
                  <p:cNvSpPr/>
                  <p:nvPr/>
                </p:nvSpPr>
                <p:spPr>
                  <a:xfrm>
                    <a:off x="5535109" y="3773959"/>
                    <a:ext cx="304800" cy="30480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aseline="0" dirty="0" smtClean="0">
                        <a:solidFill>
                          <a:schemeClr val="tx1"/>
                        </a:solidFill>
                        <a:latin typeface="Constantia" pitchFamily="18" charset="0"/>
                      </a:rPr>
                      <a:t>d</a:t>
                    </a:r>
                    <a:endParaRPr lang="en-US" sz="2000" baseline="0" dirty="0">
                      <a:solidFill>
                        <a:schemeClr val="tx1"/>
                      </a:solidFill>
                      <a:latin typeface="Constantia" pitchFamily="18" charset="0"/>
                    </a:endParaRPr>
                  </a:p>
                </p:txBody>
              </p:sp>
              <p:sp>
                <p:nvSpPr>
                  <p:cNvPr id="77" name="Oval 76"/>
                  <p:cNvSpPr/>
                  <p:nvPr/>
                </p:nvSpPr>
                <p:spPr>
                  <a:xfrm>
                    <a:off x="5427346" y="3153031"/>
                    <a:ext cx="304800" cy="30480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aseline="0" dirty="0" smtClean="0">
                        <a:solidFill>
                          <a:schemeClr val="tx1"/>
                        </a:solidFill>
                        <a:latin typeface="Constantia" pitchFamily="18" charset="0"/>
                      </a:rPr>
                      <a:t>e</a:t>
                    </a:r>
                    <a:endParaRPr lang="en-US" sz="2000" baseline="0" dirty="0">
                      <a:solidFill>
                        <a:schemeClr val="tx1"/>
                      </a:solidFill>
                      <a:latin typeface="Constantia" pitchFamily="18" charset="0"/>
                    </a:endParaRPr>
                  </a:p>
                </p:txBody>
              </p:sp>
              <p:sp>
                <p:nvSpPr>
                  <p:cNvPr id="78" name="Oval 77"/>
                  <p:cNvSpPr/>
                  <p:nvPr/>
                </p:nvSpPr>
                <p:spPr>
                  <a:xfrm>
                    <a:off x="5361427" y="4324430"/>
                    <a:ext cx="304800" cy="30480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aseline="0" dirty="0" smtClean="0">
                        <a:solidFill>
                          <a:schemeClr val="tx1"/>
                        </a:solidFill>
                        <a:latin typeface="Constantia" pitchFamily="18" charset="0"/>
                      </a:rPr>
                      <a:t>f</a:t>
                    </a:r>
                    <a:endParaRPr lang="en-US" sz="2000" baseline="0" dirty="0">
                      <a:solidFill>
                        <a:schemeClr val="tx1"/>
                      </a:solidFill>
                      <a:latin typeface="Constantia" pitchFamily="18" charset="0"/>
                    </a:endParaRPr>
                  </a:p>
                </p:txBody>
              </p:sp>
              <p:sp>
                <p:nvSpPr>
                  <p:cNvPr id="79" name="Oval 78"/>
                  <p:cNvSpPr/>
                  <p:nvPr/>
                </p:nvSpPr>
                <p:spPr>
                  <a:xfrm>
                    <a:off x="6190525" y="2222377"/>
                    <a:ext cx="304800" cy="30480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aseline="0" dirty="0" smtClean="0">
                        <a:solidFill>
                          <a:schemeClr val="tx1"/>
                        </a:solidFill>
                        <a:latin typeface="Constantia" pitchFamily="18" charset="0"/>
                      </a:rPr>
                      <a:t>g</a:t>
                    </a:r>
                    <a:endParaRPr lang="en-US" sz="2000" baseline="0" dirty="0">
                      <a:solidFill>
                        <a:schemeClr val="tx1"/>
                      </a:solidFill>
                      <a:latin typeface="Constantia" pitchFamily="18" charset="0"/>
                    </a:endParaRPr>
                  </a:p>
                </p:txBody>
              </p:sp>
              <p:sp>
                <p:nvSpPr>
                  <p:cNvPr id="80" name="Oval 79"/>
                  <p:cNvSpPr/>
                  <p:nvPr/>
                </p:nvSpPr>
                <p:spPr>
                  <a:xfrm>
                    <a:off x="6248400" y="3764498"/>
                    <a:ext cx="304800" cy="30480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aseline="0" dirty="0" smtClean="0">
                        <a:solidFill>
                          <a:schemeClr val="tx1"/>
                        </a:solidFill>
                        <a:latin typeface="Constantia" pitchFamily="18" charset="0"/>
                      </a:rPr>
                      <a:t>h</a:t>
                    </a:r>
                    <a:endParaRPr lang="en-US" sz="2000" baseline="0" dirty="0">
                      <a:solidFill>
                        <a:schemeClr val="tx1"/>
                      </a:solidFill>
                      <a:latin typeface="Constantia" pitchFamily="18" charset="0"/>
                    </a:endParaRPr>
                  </a:p>
                </p:txBody>
              </p:sp>
              <p:sp>
                <p:nvSpPr>
                  <p:cNvPr id="81" name="Oval 80"/>
                  <p:cNvSpPr/>
                  <p:nvPr/>
                </p:nvSpPr>
                <p:spPr>
                  <a:xfrm>
                    <a:off x="6248400" y="4324430"/>
                    <a:ext cx="304800" cy="304800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sz="2000" baseline="0" dirty="0" err="1" smtClean="0">
                        <a:solidFill>
                          <a:schemeClr val="tx1"/>
                        </a:solidFill>
                        <a:latin typeface="Constantia" pitchFamily="18" charset="0"/>
                      </a:rPr>
                      <a:t>i</a:t>
                    </a:r>
                    <a:endParaRPr lang="en-US" sz="2000" baseline="0" dirty="0">
                      <a:solidFill>
                        <a:schemeClr val="tx1"/>
                      </a:solidFill>
                      <a:latin typeface="Constantia" pitchFamily="18" charset="0"/>
                    </a:endParaRPr>
                  </a:p>
                </p:txBody>
              </p:sp>
              <p:cxnSp>
                <p:nvCxnSpPr>
                  <p:cNvPr id="82" name="Straight Connector 81"/>
                  <p:cNvCxnSpPr>
                    <a:stCxn id="73" idx="4"/>
                    <a:endCxn id="74" idx="0"/>
                  </p:cNvCxnSpPr>
                  <p:nvPr/>
                </p:nvCxnSpPr>
                <p:spPr>
                  <a:xfrm>
                    <a:off x="4572000" y="2977369"/>
                    <a:ext cx="0" cy="787129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Straight Connector 82"/>
                  <p:cNvCxnSpPr>
                    <a:stCxn id="74" idx="4"/>
                    <a:endCxn id="75" idx="0"/>
                  </p:cNvCxnSpPr>
                  <p:nvPr/>
                </p:nvCxnSpPr>
                <p:spPr>
                  <a:xfrm>
                    <a:off x="4572000" y="4069298"/>
                    <a:ext cx="6263" cy="25513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Straight Connector 83"/>
                  <p:cNvCxnSpPr>
                    <a:stCxn id="79" idx="3"/>
                    <a:endCxn id="76" idx="7"/>
                  </p:cNvCxnSpPr>
                  <p:nvPr/>
                </p:nvCxnSpPr>
                <p:spPr>
                  <a:xfrm flipH="1">
                    <a:off x="5795272" y="2482540"/>
                    <a:ext cx="439890" cy="133605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/>
                  <p:cNvCxnSpPr>
                    <a:stCxn id="77" idx="5"/>
                    <a:endCxn id="81" idx="1"/>
                  </p:cNvCxnSpPr>
                  <p:nvPr/>
                </p:nvCxnSpPr>
                <p:spPr>
                  <a:xfrm>
                    <a:off x="5687509" y="3413194"/>
                    <a:ext cx="605528" cy="9558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Straight Connector 85"/>
                  <p:cNvCxnSpPr>
                    <a:stCxn id="79" idx="4"/>
                    <a:endCxn id="80" idx="0"/>
                  </p:cNvCxnSpPr>
                  <p:nvPr/>
                </p:nvCxnSpPr>
                <p:spPr>
                  <a:xfrm>
                    <a:off x="6342925" y="2527177"/>
                    <a:ext cx="57875" cy="123732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Straight Connector 86"/>
                  <p:cNvCxnSpPr>
                    <a:stCxn id="80" idx="3"/>
                    <a:endCxn id="78" idx="7"/>
                  </p:cNvCxnSpPr>
                  <p:nvPr/>
                </p:nvCxnSpPr>
                <p:spPr>
                  <a:xfrm flipH="1">
                    <a:off x="5621590" y="4024661"/>
                    <a:ext cx="671447" cy="34440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0" name="Straight Connector 69"/>
                <p:cNvCxnSpPr>
                  <a:stCxn id="77" idx="1"/>
                  <a:endCxn id="73" idx="5"/>
                </p:cNvCxnSpPr>
                <p:nvPr/>
              </p:nvCxnSpPr>
              <p:spPr>
                <a:xfrm flipH="1" flipV="1">
                  <a:off x="1663811" y="4550578"/>
                  <a:ext cx="792220" cy="26493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>
                  <a:stCxn id="77" idx="2"/>
                  <a:endCxn id="74" idx="7"/>
                </p:cNvCxnSpPr>
                <p:nvPr/>
              </p:nvCxnSpPr>
              <p:spPr>
                <a:xfrm flipH="1">
                  <a:off x="1663811" y="4923277"/>
                  <a:ext cx="747583" cy="50370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2" name="TextBox 71"/>
                <p:cNvSpPr txBox="1"/>
                <p:nvPr/>
              </p:nvSpPr>
              <p:spPr>
                <a:xfrm>
                  <a:off x="2091701" y="5451001"/>
                  <a:ext cx="27098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</p:grpSp>
        </p:grpSp>
        <p:grpSp>
          <p:nvGrpSpPr>
            <p:cNvPr id="88" name="Group 87"/>
            <p:cNvGrpSpPr/>
            <p:nvPr/>
          </p:nvGrpSpPr>
          <p:grpSpPr>
            <a:xfrm>
              <a:off x="179512" y="1878301"/>
              <a:ext cx="1080120" cy="2414795"/>
              <a:chOff x="3707904" y="1950309"/>
              <a:chExt cx="1368152" cy="2414795"/>
            </a:xfrm>
          </p:grpSpPr>
          <p:sp>
            <p:nvSpPr>
              <p:cNvPr id="89" name="TextBox 88"/>
              <p:cNvSpPr txBox="1"/>
              <p:nvPr/>
            </p:nvSpPr>
            <p:spPr>
              <a:xfrm>
                <a:off x="3707904" y="3995772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Level 1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3707904" y="3441812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Level 2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3707904" y="2915652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Level 3</a:t>
                </a: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3707904" y="2395846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Level 4</a:t>
                </a: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3707904" y="1950309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Level 5</a:t>
                </a:r>
              </a:p>
            </p:txBody>
          </p:sp>
        </p:grpSp>
        <p:sp>
          <p:nvSpPr>
            <p:cNvPr id="94" name="TextBox 93"/>
            <p:cNvSpPr txBox="1"/>
            <p:nvPr/>
          </p:nvSpPr>
          <p:spPr>
            <a:xfrm>
              <a:off x="1763688" y="1412776"/>
              <a:ext cx="146802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Hierarchy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4135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cs typeface="Arial" pitchFamily="34" charset="0"/>
              </a:rPr>
              <a:t>Part II: Vertex </a:t>
            </a:r>
            <a:r>
              <a:rPr lang="en-US" sz="4800" b="1" dirty="0" smtClean="0">
                <a:cs typeface="Arial" pitchFamily="34" charset="0"/>
              </a:rPr>
              <a:t>Labeling (example)</a:t>
            </a:r>
            <a:endParaRPr lang="en-US" sz="4800" b="1" dirty="0"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30589" y="1470542"/>
            <a:ext cx="2133600" cy="1905000"/>
            <a:chOff x="1403648" y="4620344"/>
            <a:chExt cx="2133600" cy="1905000"/>
          </a:xfrm>
        </p:grpSpPr>
        <p:grpSp>
          <p:nvGrpSpPr>
            <p:cNvPr id="5" name="Group 4"/>
            <p:cNvGrpSpPr/>
            <p:nvPr/>
          </p:nvGrpSpPr>
          <p:grpSpPr>
            <a:xfrm>
              <a:off x="1403648" y="4620344"/>
              <a:ext cx="2133600" cy="1905000"/>
              <a:chOff x="4419600" y="3002498"/>
              <a:chExt cx="2133600" cy="1905000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4419600" y="3002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a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4419600" y="3764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b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419600" y="46026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c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5334000" y="3002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d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5334000" y="3764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e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5334000" y="46026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f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6248400" y="3002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g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6248400" y="3764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h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6248400" y="46026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err="1" smtClean="0">
                    <a:solidFill>
                      <a:schemeClr val="tx1"/>
                    </a:solidFill>
                    <a:latin typeface="Constantia" pitchFamily="18" charset="0"/>
                  </a:rPr>
                  <a:t>i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cxnSp>
            <p:nvCxnSpPr>
              <p:cNvPr id="18" name="Straight Connector 17"/>
              <p:cNvCxnSpPr>
                <a:stCxn id="9" idx="4"/>
                <a:endCxn id="10" idx="0"/>
              </p:cNvCxnSpPr>
              <p:nvPr/>
            </p:nvCxnSpPr>
            <p:spPr>
              <a:xfrm rot="5400000">
                <a:off x="4343400" y="3535898"/>
                <a:ext cx="457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endCxn id="11" idx="0"/>
              </p:cNvCxnSpPr>
              <p:nvPr/>
            </p:nvCxnSpPr>
            <p:spPr>
              <a:xfrm rot="5400000">
                <a:off x="4305300" y="4335998"/>
                <a:ext cx="533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>
                <a:stCxn id="12" idx="4"/>
                <a:endCxn id="13" idx="0"/>
              </p:cNvCxnSpPr>
              <p:nvPr/>
            </p:nvCxnSpPr>
            <p:spPr>
              <a:xfrm rot="5400000">
                <a:off x="5257800" y="3535898"/>
                <a:ext cx="457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13" idx="4"/>
                <a:endCxn id="14" idx="0"/>
              </p:cNvCxnSpPr>
              <p:nvPr/>
            </p:nvCxnSpPr>
            <p:spPr>
              <a:xfrm rot="5400000">
                <a:off x="5219700" y="4335998"/>
                <a:ext cx="533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stCxn id="15" idx="2"/>
                <a:endCxn id="12" idx="6"/>
              </p:cNvCxnSpPr>
              <p:nvPr/>
            </p:nvCxnSpPr>
            <p:spPr>
              <a:xfrm rot="10800000">
                <a:off x="5638800" y="3154898"/>
                <a:ext cx="609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13" idx="5"/>
                <a:endCxn id="17" idx="1"/>
              </p:cNvCxnSpPr>
              <p:nvPr/>
            </p:nvCxnSpPr>
            <p:spPr>
              <a:xfrm rot="16200000" flipH="1">
                <a:off x="5632263" y="3986561"/>
                <a:ext cx="622674" cy="6988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>
                <a:stCxn id="15" idx="4"/>
                <a:endCxn id="16" idx="0"/>
              </p:cNvCxnSpPr>
              <p:nvPr/>
            </p:nvCxnSpPr>
            <p:spPr>
              <a:xfrm rot="5400000">
                <a:off x="6172200" y="3535898"/>
                <a:ext cx="457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>
                <a:stCxn id="16" idx="3"/>
                <a:endCxn id="14" idx="7"/>
              </p:cNvCxnSpPr>
              <p:nvPr/>
            </p:nvCxnSpPr>
            <p:spPr>
              <a:xfrm flipH="1">
                <a:off x="5594163" y="4024661"/>
                <a:ext cx="698874" cy="6226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>
              <a:stCxn id="13" idx="1"/>
              <a:endCxn id="9" idx="5"/>
            </p:cNvCxnSpPr>
            <p:nvPr/>
          </p:nvCxnSpPr>
          <p:spPr>
            <a:xfrm flipH="1" flipV="1">
              <a:off x="1663811" y="4880507"/>
              <a:ext cx="698874" cy="54647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13" idx="2"/>
              <a:endCxn id="10" idx="6"/>
            </p:cNvCxnSpPr>
            <p:nvPr/>
          </p:nvCxnSpPr>
          <p:spPr>
            <a:xfrm flipH="1">
              <a:off x="1708448" y="5534744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091701" y="5769178"/>
              <a:ext cx="2709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619616" y="2790942"/>
            <a:ext cx="2448271" cy="750188"/>
          </a:xfrm>
          <a:prstGeom prst="roundRect">
            <a:avLst/>
          </a:prstGeom>
          <a:gradFill>
            <a:gsLst>
              <a:gs pos="0">
                <a:schemeClr val="accent6">
                  <a:tint val="45000"/>
                  <a:satMod val="200000"/>
                  <a:alpha val="20000"/>
                </a:schemeClr>
              </a:gs>
              <a:gs pos="30000">
                <a:schemeClr val="accent6">
                  <a:tint val="61000"/>
                  <a:satMod val="200000"/>
                  <a:alpha val="20000"/>
                </a:schemeClr>
              </a:gs>
              <a:gs pos="45000">
                <a:schemeClr val="accent6">
                  <a:tint val="66000"/>
                  <a:satMod val="200000"/>
                  <a:alpha val="20000"/>
                </a:schemeClr>
              </a:gs>
              <a:gs pos="55000">
                <a:schemeClr val="accent6">
                  <a:tint val="66000"/>
                  <a:satMod val="200000"/>
                  <a:alpha val="20000"/>
                </a:schemeClr>
              </a:gs>
              <a:gs pos="73000">
                <a:schemeClr val="accent6">
                  <a:tint val="61000"/>
                  <a:satMod val="200000"/>
                  <a:alpha val="20000"/>
                </a:schemeClr>
              </a:gs>
              <a:gs pos="100000">
                <a:schemeClr val="accent6">
                  <a:tint val="45000"/>
                  <a:satMod val="200000"/>
                  <a:alpha val="2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1475600" y="3689690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i="1" dirty="0"/>
              <a:t>G = G</a:t>
            </a:r>
            <a:r>
              <a:rPr lang="nn-NO" sz="2400" i="1" baseline="-25000" dirty="0"/>
              <a:t>1</a:t>
            </a:r>
            <a:r>
              <a:rPr lang="nn-NO" sz="2400" i="1" dirty="0"/>
              <a:t>, L</a:t>
            </a:r>
            <a:r>
              <a:rPr lang="nn-NO" sz="2400" i="1" baseline="-25000" dirty="0"/>
              <a:t>1</a:t>
            </a:r>
            <a:r>
              <a:rPr lang="nn-NO" sz="2400" i="1" dirty="0"/>
              <a:t>=</a:t>
            </a:r>
            <a:r>
              <a:rPr lang="nn-NO" sz="2400" dirty="0"/>
              <a:t>{ </a:t>
            </a:r>
            <a:r>
              <a:rPr lang="nn-NO" sz="2400" i="1" dirty="0"/>
              <a:t>c, f, i </a:t>
            </a:r>
            <a:r>
              <a:rPr lang="nn-NO" sz="2400" dirty="0"/>
              <a:t>}</a:t>
            </a:r>
            <a:endParaRPr lang="zh-CN" altLang="en-US" sz="2400" baseline="0" dirty="0">
              <a:latin typeface="Constantia" pitchFamily="18" charset="0"/>
            </a:endParaRPr>
          </a:p>
        </p:txBody>
      </p:sp>
      <p:sp>
        <p:nvSpPr>
          <p:cNvPr id="28" name="Down Arrow 27"/>
          <p:cNvSpPr/>
          <p:nvPr/>
        </p:nvSpPr>
        <p:spPr bwMode="auto">
          <a:xfrm rot="16200000">
            <a:off x="4247908" y="2260909"/>
            <a:ext cx="504056" cy="43204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64" charset="-128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5076000" y="2139174"/>
            <a:ext cx="2133600" cy="1066800"/>
            <a:chOff x="4419600" y="3002498"/>
            <a:chExt cx="2133600" cy="1066800"/>
          </a:xfrm>
        </p:grpSpPr>
        <p:sp>
          <p:nvSpPr>
            <p:cNvPr id="30" name="Oval 29"/>
            <p:cNvSpPr/>
            <p:nvPr/>
          </p:nvSpPr>
          <p:spPr>
            <a:xfrm>
              <a:off x="4419600" y="3002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a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4419600" y="3764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b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5334000" y="3002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d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5334000" y="3764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e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6248400" y="3002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g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6248400" y="3764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h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cxnSp>
          <p:nvCxnSpPr>
            <p:cNvPr id="36" name="Straight Connector 35"/>
            <p:cNvCxnSpPr>
              <a:stCxn id="30" idx="4"/>
              <a:endCxn id="31" idx="0"/>
            </p:cNvCxnSpPr>
            <p:nvPr/>
          </p:nvCxnSpPr>
          <p:spPr>
            <a:xfrm rot="5400000">
              <a:off x="4343400" y="3535898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2" idx="4"/>
              <a:endCxn id="33" idx="0"/>
            </p:cNvCxnSpPr>
            <p:nvPr/>
          </p:nvCxnSpPr>
          <p:spPr>
            <a:xfrm rot="5400000">
              <a:off x="5257800" y="3535898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4" idx="2"/>
              <a:endCxn id="32" idx="6"/>
            </p:cNvCxnSpPr>
            <p:nvPr/>
          </p:nvCxnSpPr>
          <p:spPr>
            <a:xfrm rot="10800000">
              <a:off x="5638800" y="3154898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4" idx="4"/>
              <a:endCxn id="35" idx="0"/>
            </p:cNvCxnSpPr>
            <p:nvPr/>
          </p:nvCxnSpPr>
          <p:spPr>
            <a:xfrm rot="5400000">
              <a:off x="6172200" y="3535898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39"/>
          <p:cNvCxnSpPr>
            <a:stCxn id="33" idx="1"/>
            <a:endCxn id="30" idx="5"/>
          </p:cNvCxnSpPr>
          <p:nvPr/>
        </p:nvCxnSpPr>
        <p:spPr>
          <a:xfrm flipH="1" flipV="1">
            <a:off x="5336163" y="2399337"/>
            <a:ext cx="698874" cy="54647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3" idx="2"/>
            <a:endCxn id="31" idx="6"/>
          </p:cNvCxnSpPr>
          <p:nvPr/>
        </p:nvCxnSpPr>
        <p:spPr>
          <a:xfrm flipH="1">
            <a:off x="5380800" y="3053574"/>
            <a:ext cx="60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931983" y="3689690"/>
            <a:ext cx="3096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i="1" dirty="0" smtClean="0"/>
              <a:t>G</a:t>
            </a:r>
            <a:r>
              <a:rPr lang="nn-NO" sz="2400" i="1" baseline="-25000" dirty="0" smtClean="0"/>
              <a:t>2</a:t>
            </a:r>
            <a:r>
              <a:rPr lang="nn-NO" sz="2400" i="1" dirty="0" smtClean="0"/>
              <a:t>, L</a:t>
            </a:r>
            <a:r>
              <a:rPr lang="nn-NO" sz="2400" i="1" baseline="-25000" dirty="0" smtClean="0"/>
              <a:t>2</a:t>
            </a:r>
            <a:r>
              <a:rPr lang="nn-NO" sz="2400" i="1" dirty="0" smtClean="0"/>
              <a:t>=</a:t>
            </a:r>
            <a:r>
              <a:rPr lang="nn-NO" sz="2400" dirty="0" smtClean="0"/>
              <a:t>{ a, </a:t>
            </a:r>
            <a:r>
              <a:rPr lang="nn-NO" sz="2400" i="1" dirty="0" smtClean="0"/>
              <a:t>b, d, e, g, h </a:t>
            </a:r>
            <a:r>
              <a:rPr lang="nn-NO" sz="2400" dirty="0" smtClean="0"/>
              <a:t>}</a:t>
            </a:r>
            <a:endParaRPr lang="zh-CN" altLang="en-US" sz="2400" baseline="0" dirty="0">
              <a:latin typeface="Constantia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81508" y="3145564"/>
            <a:ext cx="43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53" name="Straight Connector 52"/>
          <p:cNvCxnSpPr>
            <a:stCxn id="35" idx="2"/>
            <a:endCxn id="33" idx="6"/>
          </p:cNvCxnSpPr>
          <p:nvPr/>
        </p:nvCxnSpPr>
        <p:spPr>
          <a:xfrm flipH="1">
            <a:off x="6295200" y="3053574"/>
            <a:ext cx="609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72119"/>
              </p:ext>
            </p:extLst>
          </p:nvPr>
        </p:nvGraphicFramePr>
        <p:xfrm>
          <a:off x="2802467" y="4797152"/>
          <a:ext cx="284965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9228"/>
                <a:gridCol w="17704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Label(c)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{(b,1),(c,0)} 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Label(f)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{(e,3),(f,0),(h,1)}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Label(</a:t>
                      </a:r>
                      <a:r>
                        <a:rPr lang="en-US" b="1" dirty="0" err="1" smtClean="0"/>
                        <a:t>i</a:t>
                      </a:r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{(e,1),(i,0)}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21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 animBg="1"/>
      <p:bldP spid="43" grpId="0"/>
      <p:bldP spid="5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Part III: Query Processing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Query: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s, t</a:t>
                </a:r>
              </a:p>
              <a:p>
                <a:pPr lvl="1"/>
                <a:r>
                  <a:rPr lang="en-US" dirty="0" smtClean="0"/>
                  <a:t>Type 1: 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∉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𝑉</m:t>
                        </m:r>
                      </m:e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  <a:ea typeface="Cambria Math"/>
                      </a:rPr>
                      <m:t>t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∉</m:t>
                    </m:r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𝑉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</m:sub>
                    </m:sSub>
                  </m:oMath>
                </a14:m>
                <a:endParaRPr lang="en-US" dirty="0" smtClean="0">
                  <a:ea typeface="Cambria Math"/>
                </a:endParaRPr>
              </a:p>
              <a:p>
                <a:pPr lvl="2"/>
                <a:r>
                  <a:rPr lang="en-US" dirty="0" smtClean="0"/>
                  <a:t>label(</a:t>
                </a:r>
                <a:r>
                  <a:rPr lang="en-US" i="1" dirty="0" smtClean="0"/>
                  <a:t>s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𝑉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=∅</m:t>
                    </m:r>
                  </m:oMath>
                </a14:m>
                <a:r>
                  <a:rPr lang="en-US" dirty="0" smtClean="0"/>
                  <a:t>, or label(</a:t>
                </a:r>
                <a:r>
                  <a:rPr lang="en-US" i="1" dirty="0" smtClean="0"/>
                  <a:t>t</a:t>
                </a:r>
                <a:r>
                  <a:rPr lang="en-US" dirty="0" smtClean="0"/>
                  <a:t>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∩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𝑉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=∅</m:t>
                    </m:r>
                  </m:oMath>
                </a14:m>
                <a:endParaRPr lang="en-US" dirty="0" smtClean="0"/>
              </a:p>
              <a:p>
                <a:pPr lvl="2"/>
                <a:r>
                  <a:rPr lang="en-US" dirty="0" err="1" smtClean="0">
                    <a:solidFill>
                      <a:srgbClr val="FF0000"/>
                    </a:solidFill>
                  </a:rPr>
                  <a:t>dist</a:t>
                </a:r>
                <a:r>
                  <a:rPr lang="en-US" baseline="-25000" dirty="0" err="1" smtClean="0">
                    <a:solidFill>
                      <a:srgbClr val="FF0000"/>
                    </a:solidFill>
                  </a:rPr>
                  <a:t>G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(</a:t>
                </a:r>
                <a:r>
                  <a:rPr lang="en-US" i="1" dirty="0" err="1" smtClean="0">
                    <a:solidFill>
                      <a:srgbClr val="FF0000"/>
                    </a:solidFill>
                  </a:rPr>
                  <a:t>s,t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) = </a:t>
                </a:r>
                <a:r>
                  <a:rPr lang="en-US" dirty="0">
                    <a:solidFill>
                      <a:srgbClr val="FF0000"/>
                    </a:solidFill>
                  </a:rPr>
                  <a:t>min {</a:t>
                </a:r>
                <a:r>
                  <a:rPr lang="en-US" i="1" dirty="0">
                    <a:solidFill>
                      <a:srgbClr val="FF0000"/>
                    </a:solidFill>
                  </a:rPr>
                  <a:t>d(</a:t>
                </a:r>
                <a:r>
                  <a:rPr lang="en-US" i="1" dirty="0" err="1">
                    <a:solidFill>
                      <a:srgbClr val="FF0000"/>
                    </a:solidFill>
                  </a:rPr>
                  <a:t>s,w</a:t>
                </a:r>
                <a:r>
                  <a:rPr lang="en-US" i="1" dirty="0">
                    <a:solidFill>
                      <a:srgbClr val="FF0000"/>
                    </a:solidFill>
                  </a:rPr>
                  <a:t>)</a:t>
                </a:r>
                <a:r>
                  <a:rPr lang="en-US" dirty="0">
                    <a:solidFill>
                      <a:srgbClr val="FF0000"/>
                    </a:solidFill>
                  </a:rPr>
                  <a:t>+</a:t>
                </a:r>
                <a:r>
                  <a:rPr lang="en-US" i="1" dirty="0">
                    <a:solidFill>
                      <a:srgbClr val="FF0000"/>
                    </a:solidFill>
                  </a:rPr>
                  <a:t>d(</a:t>
                </a:r>
                <a:r>
                  <a:rPr lang="en-US" i="1" dirty="0" err="1">
                    <a:solidFill>
                      <a:srgbClr val="FF0000"/>
                    </a:solidFill>
                  </a:rPr>
                  <a:t>w,t</a:t>
                </a:r>
                <a:r>
                  <a:rPr lang="en-US" i="1" dirty="0">
                    <a:solidFill>
                      <a:srgbClr val="FF0000"/>
                    </a:solidFill>
                  </a:rPr>
                  <a:t>)</a:t>
                </a:r>
                <a:r>
                  <a:rPr lang="en-US" dirty="0">
                    <a:solidFill>
                      <a:srgbClr val="FF0000"/>
                    </a:solidFill>
                  </a:rPr>
                  <a:t>}, </a:t>
                </a:r>
                <a:r>
                  <a:rPr lang="en-US" dirty="0">
                    <a:solidFill>
                      <a:srgbClr val="FF0000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w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𝑙𝑎𝑏𝑒𝑙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𝑙𝑎𝑏𝑒𝑙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dirty="0" smtClean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 smtClean="0"/>
                  <a:t>Type 2:</a:t>
                </a:r>
              </a:p>
              <a:p>
                <a:pPr lvl="2"/>
                <a:r>
                  <a:rPr lang="en-US" dirty="0" smtClean="0"/>
                  <a:t>Not type 1</a:t>
                </a:r>
              </a:p>
              <a:p>
                <a:pPr lvl="2"/>
                <a:r>
                  <a:rPr lang="en-US" dirty="0">
                    <a:solidFill>
                      <a:srgbClr val="FF0000"/>
                    </a:solidFill>
                  </a:rPr>
                  <a:t>Label-based bi-</a:t>
                </a:r>
                <a:r>
                  <a:rPr lang="en-US" dirty="0" err="1">
                    <a:solidFill>
                      <a:srgbClr val="FF0000"/>
                    </a:solidFill>
                  </a:rPr>
                  <a:t>Dijkstra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89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16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05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/>
              <a:t>Part III: Query </a:t>
            </a:r>
            <a:r>
              <a:rPr lang="en-US" b="1" dirty="0" smtClean="0"/>
              <a:t>Processing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28800"/>
                <a:ext cx="8229600" cy="4695800"/>
              </a:xfrm>
            </p:spPr>
            <p:txBody>
              <a:bodyPr/>
              <a:lstStyle/>
              <a:p>
                <a:r>
                  <a:rPr lang="en-US" dirty="0" smtClean="0"/>
                  <a:t>Label-based bi-</a:t>
                </a:r>
                <a:r>
                  <a:rPr lang="en-US" dirty="0" err="1" smtClean="0"/>
                  <a:t>Dijkstra</a:t>
                </a:r>
                <a:r>
                  <a:rPr lang="en-US" dirty="0" smtClean="0"/>
                  <a:t>: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s,t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 smtClean="0"/>
                  <a:t>Stage 1: initialization of distance queues FQ and RQ</a:t>
                </a:r>
              </a:p>
              <a:p>
                <a:pPr lvl="2"/>
                <a:r>
                  <a:rPr lang="en-US" dirty="0" smtClean="0"/>
                  <a:t>FQ (RQ): forward (reverse) min-priority queue</a:t>
                </a:r>
              </a:p>
              <a:p>
                <a:pPr lvl="2"/>
                <a:r>
                  <a:rPr lang="en-US" dirty="0" err="1" smtClean="0"/>
                  <a:t>min_dist</a:t>
                </a:r>
                <a:r>
                  <a:rPr lang="en-US" dirty="0" smtClean="0"/>
                  <a:t> = min {</a:t>
                </a:r>
                <a:r>
                  <a:rPr lang="en-US" i="1" dirty="0" smtClean="0"/>
                  <a:t>d(</a:t>
                </a:r>
                <a:r>
                  <a:rPr lang="en-US" i="1" dirty="0" err="1" smtClean="0"/>
                  <a:t>s,w</a:t>
                </a:r>
                <a:r>
                  <a:rPr lang="en-US" i="1" dirty="0" smtClean="0"/>
                  <a:t>)</a:t>
                </a:r>
                <a:r>
                  <a:rPr lang="en-US" dirty="0" smtClean="0"/>
                  <a:t>+</a:t>
                </a:r>
                <a:r>
                  <a:rPr lang="en-US" i="1" dirty="0" smtClean="0"/>
                  <a:t>d(</a:t>
                </a:r>
                <a:r>
                  <a:rPr lang="en-US" i="1" dirty="0" err="1" smtClean="0"/>
                  <a:t>w,t</a:t>
                </a:r>
                <a:r>
                  <a:rPr lang="en-US" i="1" dirty="0" smtClean="0"/>
                  <a:t>)</a:t>
                </a:r>
                <a:r>
                  <a:rPr lang="en-US" dirty="0" smtClean="0"/>
                  <a:t>}, </a:t>
                </a:r>
                <a:r>
                  <a:rPr lang="en-US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  <a:ea typeface="Cambria Math"/>
                      </a:rPr>
                      <m:t>w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𝑙𝑎𝑏𝑒𝑙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𝑠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𝑙𝑎𝑏𝑒𝑙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(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Stage 2: bidirectional </a:t>
                </a:r>
                <a:r>
                  <a:rPr lang="en-US" dirty="0" err="1" smtClean="0"/>
                  <a:t>Dijkstra</a:t>
                </a:r>
                <a:r>
                  <a:rPr lang="en-US" dirty="0" smtClean="0"/>
                  <a:t> search on </a:t>
                </a:r>
                <a:r>
                  <a:rPr lang="en-US" dirty="0" err="1" smtClean="0"/>
                  <a:t>G</a:t>
                </a:r>
                <a:r>
                  <a:rPr lang="en-US" baseline="-25000" dirty="0" err="1" smtClean="0"/>
                  <a:t>k</a:t>
                </a:r>
                <a:r>
                  <a:rPr lang="en-US" dirty="0" smtClean="0"/>
                  <a:t> </a:t>
                </a:r>
              </a:p>
              <a:p>
                <a:pPr lvl="2"/>
                <a:r>
                  <a:rPr lang="en-US" dirty="0" smtClean="0"/>
                  <a:t>Stop condition: </a:t>
                </a:r>
              </a:p>
              <a:p>
                <a:pPr lvl="3"/>
                <a:r>
                  <a:rPr lang="en-US" dirty="0" smtClean="0"/>
                  <a:t>FQ or RQ is empty</a:t>
                </a:r>
              </a:p>
              <a:p>
                <a:pPr lvl="3"/>
                <a:r>
                  <a:rPr lang="en-US" dirty="0" smtClean="0"/>
                  <a:t>Or min(FQ)+min(RQ)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min_dist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28800"/>
                <a:ext cx="8229600" cy="4695800"/>
              </a:xfrm>
              <a:blipFill rotWithShape="1">
                <a:blip r:embed="rId3"/>
                <a:stretch>
                  <a:fillRect l="-889" t="-1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17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309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en-US" sz="4200" b="1" dirty="0"/>
              <a:t>Part III: Query </a:t>
            </a:r>
            <a:r>
              <a:rPr lang="en-US" sz="4200" b="1" dirty="0" smtClean="0"/>
              <a:t>Processing (example)</a:t>
            </a:r>
            <a:endParaRPr lang="en-US" sz="4200" dirty="0"/>
          </a:p>
        </p:txBody>
      </p:sp>
      <p:sp>
        <p:nvSpPr>
          <p:cNvPr id="40" name="TextBox 39"/>
          <p:cNvSpPr txBox="1"/>
          <p:nvPr/>
        </p:nvSpPr>
        <p:spPr>
          <a:xfrm>
            <a:off x="3563888" y="3689690"/>
            <a:ext cx="2481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sz="2400" i="1" dirty="0" smtClean="0"/>
              <a:t>G</a:t>
            </a:r>
            <a:r>
              <a:rPr lang="nn-NO" sz="2400" i="1" baseline="-25000" dirty="0" smtClean="0"/>
              <a:t>2</a:t>
            </a:r>
            <a:endParaRPr lang="zh-CN" altLang="en-US" sz="2400" baseline="0" dirty="0">
              <a:latin typeface="Constantia" pitchFamily="18" charset="0"/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616932" y="1470542"/>
            <a:ext cx="2133600" cy="1905000"/>
            <a:chOff x="1403648" y="4620344"/>
            <a:chExt cx="2133600" cy="1905000"/>
          </a:xfrm>
        </p:grpSpPr>
        <p:grpSp>
          <p:nvGrpSpPr>
            <p:cNvPr id="82" name="Group 81"/>
            <p:cNvGrpSpPr/>
            <p:nvPr/>
          </p:nvGrpSpPr>
          <p:grpSpPr>
            <a:xfrm>
              <a:off x="1403648" y="4620344"/>
              <a:ext cx="2133600" cy="1905000"/>
              <a:chOff x="4419600" y="3002498"/>
              <a:chExt cx="2133600" cy="1905000"/>
            </a:xfrm>
          </p:grpSpPr>
          <p:sp>
            <p:nvSpPr>
              <p:cNvPr id="86" name="Oval 85"/>
              <p:cNvSpPr/>
              <p:nvPr/>
            </p:nvSpPr>
            <p:spPr>
              <a:xfrm>
                <a:off x="4419600" y="3002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a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4419600" y="3764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b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4419600" y="46026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c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5334000" y="3002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d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5334000" y="3764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e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5334000" y="46026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f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6248400" y="3002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g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6248400" y="3764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h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6248400" y="46026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err="1" smtClean="0">
                    <a:solidFill>
                      <a:schemeClr val="tx1"/>
                    </a:solidFill>
                    <a:latin typeface="Constantia" pitchFamily="18" charset="0"/>
                  </a:rPr>
                  <a:t>i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cxnSp>
            <p:nvCxnSpPr>
              <p:cNvPr id="95" name="Straight Connector 94"/>
              <p:cNvCxnSpPr>
                <a:stCxn id="86" idx="4"/>
                <a:endCxn id="87" idx="0"/>
              </p:cNvCxnSpPr>
              <p:nvPr/>
            </p:nvCxnSpPr>
            <p:spPr>
              <a:xfrm rot="5400000">
                <a:off x="4343400" y="3535898"/>
                <a:ext cx="457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>
                <a:endCxn id="88" idx="0"/>
              </p:cNvCxnSpPr>
              <p:nvPr/>
            </p:nvCxnSpPr>
            <p:spPr>
              <a:xfrm rot="5400000">
                <a:off x="4305300" y="4335998"/>
                <a:ext cx="533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stCxn id="89" idx="4"/>
                <a:endCxn id="90" idx="0"/>
              </p:cNvCxnSpPr>
              <p:nvPr/>
            </p:nvCxnSpPr>
            <p:spPr>
              <a:xfrm rot="5400000">
                <a:off x="5257800" y="3535898"/>
                <a:ext cx="457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>
                <a:stCxn id="90" idx="4"/>
                <a:endCxn id="91" idx="0"/>
              </p:cNvCxnSpPr>
              <p:nvPr/>
            </p:nvCxnSpPr>
            <p:spPr>
              <a:xfrm rot="5400000">
                <a:off x="5219700" y="4335998"/>
                <a:ext cx="533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92" idx="2"/>
                <a:endCxn id="89" idx="6"/>
              </p:cNvCxnSpPr>
              <p:nvPr/>
            </p:nvCxnSpPr>
            <p:spPr>
              <a:xfrm rot="10800000">
                <a:off x="5638800" y="3154898"/>
                <a:ext cx="609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90" idx="5"/>
                <a:endCxn id="94" idx="1"/>
              </p:cNvCxnSpPr>
              <p:nvPr/>
            </p:nvCxnSpPr>
            <p:spPr>
              <a:xfrm rot="16200000" flipH="1">
                <a:off x="5632263" y="3986561"/>
                <a:ext cx="622674" cy="6988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>
                <a:stCxn id="92" idx="4"/>
                <a:endCxn id="93" idx="0"/>
              </p:cNvCxnSpPr>
              <p:nvPr/>
            </p:nvCxnSpPr>
            <p:spPr>
              <a:xfrm rot="5400000">
                <a:off x="6172200" y="3535898"/>
                <a:ext cx="457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>
                <a:stCxn id="93" idx="3"/>
                <a:endCxn id="91" idx="7"/>
              </p:cNvCxnSpPr>
              <p:nvPr/>
            </p:nvCxnSpPr>
            <p:spPr>
              <a:xfrm flipH="1">
                <a:off x="5594163" y="4024661"/>
                <a:ext cx="698874" cy="6226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3" name="Straight Connector 82"/>
            <p:cNvCxnSpPr>
              <a:stCxn id="90" idx="1"/>
              <a:endCxn id="86" idx="5"/>
            </p:cNvCxnSpPr>
            <p:nvPr/>
          </p:nvCxnSpPr>
          <p:spPr>
            <a:xfrm flipH="1" flipV="1">
              <a:off x="1663811" y="4880507"/>
              <a:ext cx="698874" cy="54647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90" idx="2"/>
              <a:endCxn id="87" idx="6"/>
            </p:cNvCxnSpPr>
            <p:nvPr/>
          </p:nvCxnSpPr>
          <p:spPr>
            <a:xfrm flipH="1">
              <a:off x="1708448" y="5534744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2091701" y="5769178"/>
              <a:ext cx="2709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  <p:sp>
        <p:nvSpPr>
          <p:cNvPr id="103" name="Rounded Rectangle 102"/>
          <p:cNvSpPr/>
          <p:nvPr/>
        </p:nvSpPr>
        <p:spPr>
          <a:xfrm>
            <a:off x="505959" y="2790942"/>
            <a:ext cx="2448271" cy="750188"/>
          </a:xfrm>
          <a:prstGeom prst="roundRect">
            <a:avLst/>
          </a:prstGeom>
          <a:gradFill>
            <a:gsLst>
              <a:gs pos="0">
                <a:schemeClr val="accent6">
                  <a:tint val="45000"/>
                  <a:satMod val="200000"/>
                  <a:alpha val="20000"/>
                </a:schemeClr>
              </a:gs>
              <a:gs pos="30000">
                <a:schemeClr val="accent6">
                  <a:tint val="61000"/>
                  <a:satMod val="200000"/>
                  <a:alpha val="20000"/>
                </a:schemeClr>
              </a:gs>
              <a:gs pos="45000">
                <a:schemeClr val="accent6">
                  <a:tint val="66000"/>
                  <a:satMod val="200000"/>
                  <a:alpha val="20000"/>
                </a:schemeClr>
              </a:gs>
              <a:gs pos="55000">
                <a:schemeClr val="accent6">
                  <a:tint val="66000"/>
                  <a:satMod val="200000"/>
                  <a:alpha val="20000"/>
                </a:schemeClr>
              </a:gs>
              <a:gs pos="73000">
                <a:schemeClr val="accent6">
                  <a:tint val="61000"/>
                  <a:satMod val="200000"/>
                  <a:alpha val="20000"/>
                </a:schemeClr>
              </a:gs>
              <a:gs pos="100000">
                <a:schemeClr val="accent6">
                  <a:tint val="45000"/>
                  <a:satMod val="200000"/>
                  <a:alpha val="2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" name="TextBox 103"/>
          <p:cNvSpPr txBox="1"/>
          <p:nvPr/>
        </p:nvSpPr>
        <p:spPr>
          <a:xfrm>
            <a:off x="361943" y="3689690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i="1" dirty="0"/>
              <a:t>G = G</a:t>
            </a:r>
            <a:r>
              <a:rPr lang="nn-NO" sz="2400" i="1" baseline="-25000" dirty="0"/>
              <a:t>1</a:t>
            </a:r>
            <a:r>
              <a:rPr lang="nn-NO" sz="2400" i="1" dirty="0"/>
              <a:t>, L</a:t>
            </a:r>
            <a:r>
              <a:rPr lang="nn-NO" sz="2400" i="1" baseline="-25000" dirty="0"/>
              <a:t>1</a:t>
            </a:r>
            <a:r>
              <a:rPr lang="nn-NO" sz="2400" i="1" dirty="0"/>
              <a:t>=</a:t>
            </a:r>
            <a:r>
              <a:rPr lang="nn-NO" sz="2400" dirty="0"/>
              <a:t>{ </a:t>
            </a:r>
            <a:r>
              <a:rPr lang="nn-NO" sz="2400" i="1" dirty="0"/>
              <a:t>c, f, i </a:t>
            </a:r>
            <a:r>
              <a:rPr lang="nn-NO" sz="2400" dirty="0"/>
              <a:t>}</a:t>
            </a:r>
            <a:endParaRPr lang="zh-CN" altLang="en-US" sz="2400" baseline="0" dirty="0">
              <a:latin typeface="Constantia" pitchFamily="18" charset="0"/>
            </a:endParaRPr>
          </a:p>
        </p:txBody>
      </p:sp>
      <p:sp>
        <p:nvSpPr>
          <p:cNvPr id="105" name="Down Arrow 104"/>
          <p:cNvSpPr/>
          <p:nvPr/>
        </p:nvSpPr>
        <p:spPr bwMode="auto">
          <a:xfrm rot="16200000">
            <a:off x="3134251" y="2260909"/>
            <a:ext cx="504056" cy="43204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64" charset="-128"/>
            </a:endParaRPr>
          </a:p>
        </p:txBody>
      </p:sp>
      <p:grpSp>
        <p:nvGrpSpPr>
          <p:cNvPr id="106" name="Group 105"/>
          <p:cNvGrpSpPr/>
          <p:nvPr/>
        </p:nvGrpSpPr>
        <p:grpSpPr>
          <a:xfrm>
            <a:off x="3779912" y="2218184"/>
            <a:ext cx="2133600" cy="1066800"/>
            <a:chOff x="4419600" y="3002498"/>
            <a:chExt cx="2133600" cy="1066800"/>
          </a:xfrm>
        </p:grpSpPr>
        <p:sp>
          <p:nvSpPr>
            <p:cNvPr id="107" name="Oval 106"/>
            <p:cNvSpPr/>
            <p:nvPr/>
          </p:nvSpPr>
          <p:spPr>
            <a:xfrm>
              <a:off x="4419600" y="3002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a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108" name="Oval 107"/>
            <p:cNvSpPr/>
            <p:nvPr/>
          </p:nvSpPr>
          <p:spPr>
            <a:xfrm>
              <a:off x="4419600" y="3764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b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5334000" y="3002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d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110" name="Oval 109"/>
            <p:cNvSpPr/>
            <p:nvPr/>
          </p:nvSpPr>
          <p:spPr>
            <a:xfrm>
              <a:off x="5334000" y="3764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e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111" name="Oval 110"/>
            <p:cNvSpPr/>
            <p:nvPr/>
          </p:nvSpPr>
          <p:spPr>
            <a:xfrm>
              <a:off x="6248400" y="3002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g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sp>
          <p:nvSpPr>
            <p:cNvPr id="112" name="Oval 111"/>
            <p:cNvSpPr/>
            <p:nvPr/>
          </p:nvSpPr>
          <p:spPr>
            <a:xfrm>
              <a:off x="6248400" y="3764498"/>
              <a:ext cx="304800" cy="304800"/>
            </a:xfrm>
            <a:prstGeom prst="ellipse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aseline="0" dirty="0" smtClean="0">
                  <a:solidFill>
                    <a:schemeClr val="tx1"/>
                  </a:solidFill>
                  <a:latin typeface="Constantia" pitchFamily="18" charset="0"/>
                </a:rPr>
                <a:t>h</a:t>
              </a:r>
              <a:endParaRPr lang="en-US" sz="2000" baseline="0" dirty="0">
                <a:solidFill>
                  <a:schemeClr val="tx1"/>
                </a:solidFill>
                <a:latin typeface="Constantia" pitchFamily="18" charset="0"/>
              </a:endParaRPr>
            </a:p>
          </p:txBody>
        </p:sp>
        <p:cxnSp>
          <p:nvCxnSpPr>
            <p:cNvPr id="113" name="Straight Connector 112"/>
            <p:cNvCxnSpPr>
              <a:stCxn id="107" idx="4"/>
              <a:endCxn id="108" idx="0"/>
            </p:cNvCxnSpPr>
            <p:nvPr/>
          </p:nvCxnSpPr>
          <p:spPr>
            <a:xfrm rot="5400000">
              <a:off x="4343400" y="3535898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09" idx="4"/>
              <a:endCxn id="110" idx="0"/>
            </p:cNvCxnSpPr>
            <p:nvPr/>
          </p:nvCxnSpPr>
          <p:spPr>
            <a:xfrm rot="5400000">
              <a:off x="5257800" y="3535898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111" idx="2"/>
              <a:endCxn id="109" idx="6"/>
            </p:cNvCxnSpPr>
            <p:nvPr/>
          </p:nvCxnSpPr>
          <p:spPr>
            <a:xfrm rot="10800000">
              <a:off x="5638800" y="3154898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111" idx="4"/>
              <a:endCxn id="112" idx="0"/>
            </p:cNvCxnSpPr>
            <p:nvPr/>
          </p:nvCxnSpPr>
          <p:spPr>
            <a:xfrm rot="5400000">
              <a:off x="6172200" y="3535898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7" name="Straight Connector 116"/>
          <p:cNvCxnSpPr>
            <a:stCxn id="110" idx="1"/>
            <a:endCxn id="107" idx="5"/>
          </p:cNvCxnSpPr>
          <p:nvPr/>
        </p:nvCxnSpPr>
        <p:spPr>
          <a:xfrm flipH="1" flipV="1">
            <a:off x="4040075" y="2478347"/>
            <a:ext cx="698874" cy="54647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10" idx="2"/>
            <a:endCxn id="108" idx="6"/>
          </p:cNvCxnSpPr>
          <p:nvPr/>
        </p:nvCxnSpPr>
        <p:spPr>
          <a:xfrm flipH="1">
            <a:off x="4084712" y="3132584"/>
            <a:ext cx="60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5267851" y="3145564"/>
            <a:ext cx="43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4</a:t>
            </a:r>
          </a:p>
        </p:txBody>
      </p:sp>
      <p:cxnSp>
        <p:nvCxnSpPr>
          <p:cNvPr id="120" name="Straight Connector 119"/>
          <p:cNvCxnSpPr>
            <a:stCxn id="112" idx="2"/>
            <a:endCxn id="110" idx="6"/>
          </p:cNvCxnSpPr>
          <p:nvPr/>
        </p:nvCxnSpPr>
        <p:spPr>
          <a:xfrm flipH="1">
            <a:off x="4999112" y="3132584"/>
            <a:ext cx="609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1" name="Table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962631"/>
              </p:ext>
            </p:extLst>
          </p:nvPr>
        </p:nvGraphicFramePr>
        <p:xfrm>
          <a:off x="6156176" y="2245340"/>
          <a:ext cx="284965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9228"/>
                <a:gridCol w="17704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Label(c)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{(b,1),(c,0)} 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Label(f)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{(e,3),(f,0),(h,1)}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Label(</a:t>
                      </a:r>
                      <a:r>
                        <a:rPr lang="en-US" b="1" dirty="0" err="1" smtClean="0"/>
                        <a:t>i</a:t>
                      </a:r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{(e,1),(i,0)}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2" name="Rectangle 121"/>
          <p:cNvSpPr/>
          <p:nvPr/>
        </p:nvSpPr>
        <p:spPr>
          <a:xfrm>
            <a:off x="343695" y="4437112"/>
            <a:ext cx="1797237" cy="8271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/>
              <a:t>s=c, t=</a:t>
            </a:r>
            <a:r>
              <a:rPr lang="en-US" sz="2000" dirty="0" err="1" smtClean="0"/>
              <a:t>i</a:t>
            </a:r>
            <a:endParaRPr lang="en-US" sz="2000" dirty="0"/>
          </a:p>
        </p:txBody>
      </p:sp>
      <p:sp>
        <p:nvSpPr>
          <p:cNvPr id="123" name="Down Arrow 122"/>
          <p:cNvSpPr/>
          <p:nvPr/>
        </p:nvSpPr>
        <p:spPr bwMode="auto">
          <a:xfrm rot="16200000">
            <a:off x="2238341" y="4634676"/>
            <a:ext cx="504056" cy="43204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6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4" name="Table 1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67836238"/>
                  </p:ext>
                </p:extLst>
              </p:nvPr>
            </p:nvGraphicFramePr>
            <p:xfrm>
              <a:off x="2793232" y="4294440"/>
              <a:ext cx="1596280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9628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b="1" dirty="0" smtClean="0"/>
                            <a:t>Stage 1:</a:t>
                          </a:r>
                          <a:endParaRPr lang="en-US" b="1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FQ: (b,1)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RQ</a:t>
                          </a:r>
                          <a:r>
                            <a:rPr lang="en-US" dirty="0" smtClean="0">
                              <a:sym typeface="Wingdings" pitchFamily="2" charset="2"/>
                            </a:rPr>
                            <a:t>:</a:t>
                          </a:r>
                          <a:r>
                            <a:rPr lang="en-US" baseline="0" dirty="0" smtClean="0">
                              <a:sym typeface="Wingdings" pitchFamily="2" charset="2"/>
                            </a:rPr>
                            <a:t> (e,1)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min_dist</a:t>
                          </a:r>
                          <a:r>
                            <a:rPr lang="en-US" baseline="0" dirty="0" smtClean="0"/>
                            <a:t> = </a:t>
                          </a:r>
                          <a14:m>
                            <m:oMath xmlns:m="http://schemas.openxmlformats.org/officeDocument/2006/math">
                              <m:r>
                                <a:rPr lang="en-US" baseline="0" smtClean="0">
                                  <a:latin typeface="Cambria Math"/>
                                </a:rPr>
                                <m:t>∞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24" name="Table 1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67836238"/>
                  </p:ext>
                </p:extLst>
              </p:nvPr>
            </p:nvGraphicFramePr>
            <p:xfrm>
              <a:off x="2793232" y="4294440"/>
              <a:ext cx="1596280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9628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b="1" dirty="0" smtClean="0"/>
                            <a:t>Stage 1:</a:t>
                          </a:r>
                          <a:endParaRPr lang="en-US" b="1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FQ: (b,1)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RQ</a:t>
                          </a:r>
                          <a:r>
                            <a:rPr lang="en-US" dirty="0" smtClean="0">
                              <a:sym typeface="Wingdings" pitchFamily="2" charset="2"/>
                            </a:rPr>
                            <a:t>:</a:t>
                          </a:r>
                          <a:r>
                            <a:rPr lang="en-US" baseline="0" dirty="0" smtClean="0">
                              <a:sym typeface="Wingdings" pitchFamily="2" charset="2"/>
                            </a:rPr>
                            <a:t> (e,1)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308197" r="-382" b="-2459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25" name="Down Arrow 124"/>
          <p:cNvSpPr/>
          <p:nvPr/>
        </p:nvSpPr>
        <p:spPr bwMode="auto">
          <a:xfrm rot="16200000">
            <a:off x="4608004" y="4634676"/>
            <a:ext cx="504056" cy="43204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6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7" name="Table 1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27497383"/>
                  </p:ext>
                </p:extLst>
              </p:nvPr>
            </p:nvGraphicFramePr>
            <p:xfrm>
              <a:off x="5364088" y="4326984"/>
              <a:ext cx="1596280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96280"/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FQ: </a:t>
                          </a:r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(a,2),(e,2)</a:t>
                          </a:r>
                          <a:endParaRPr lang="en-US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RQ</a:t>
                          </a:r>
                          <a:r>
                            <a:rPr lang="en-US" dirty="0" smtClean="0">
                              <a:sym typeface="Wingdings" pitchFamily="2" charset="2"/>
                            </a:rPr>
                            <a:t>:</a:t>
                          </a:r>
                          <a:r>
                            <a:rPr lang="en-US" baseline="0" dirty="0" smtClean="0">
                              <a:sym typeface="Wingdings" pitchFamily="2" charset="2"/>
                            </a:rPr>
                            <a:t> (e,1)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min_dist</a:t>
                          </a:r>
                          <a:r>
                            <a:rPr lang="en-US" baseline="0" dirty="0" smtClean="0"/>
                            <a:t> = </a:t>
                          </a:r>
                          <a14:m>
                            <m:oMath xmlns:m="http://schemas.openxmlformats.org/officeDocument/2006/math">
                              <m:r>
                                <a:rPr lang="en-US" baseline="0" smtClean="0">
                                  <a:latin typeface="Cambria Math"/>
                                </a:rPr>
                                <m:t>∞</m:t>
                              </m:r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Visited: b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27" name="Table 1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27497383"/>
                  </p:ext>
                </p:extLst>
              </p:nvPr>
            </p:nvGraphicFramePr>
            <p:xfrm>
              <a:off x="5364088" y="4326984"/>
              <a:ext cx="1596280" cy="1478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96280"/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FQ: </a:t>
                          </a:r>
                          <a:r>
                            <a:rPr lang="en-US" dirty="0" smtClean="0">
                              <a:solidFill>
                                <a:srgbClr val="FF0000"/>
                              </a:solidFill>
                            </a:rPr>
                            <a:t>(a,2),(e,2)</a:t>
                          </a:r>
                          <a:endParaRPr lang="en-US" b="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RQ</a:t>
                          </a:r>
                          <a:r>
                            <a:rPr lang="en-US" dirty="0" smtClean="0">
                              <a:sym typeface="Wingdings" pitchFamily="2" charset="2"/>
                            </a:rPr>
                            <a:t>:</a:t>
                          </a:r>
                          <a:r>
                            <a:rPr lang="en-US" baseline="0" dirty="0" smtClean="0">
                              <a:sym typeface="Wingdings" pitchFamily="2" charset="2"/>
                            </a:rPr>
                            <a:t> (e,1)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82" t="-210000" b="-126667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Visited: b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128" name="TextBox 127"/>
          <p:cNvSpPr txBox="1"/>
          <p:nvPr/>
        </p:nvSpPr>
        <p:spPr>
          <a:xfrm>
            <a:off x="4139952" y="4077072"/>
            <a:ext cx="1400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altLang="zh-CN" b="1" dirty="0" smtClean="0"/>
              <a:t>Stage 2</a:t>
            </a:r>
            <a:endParaRPr lang="zh-CN" altLang="en-US" b="1" baseline="0" dirty="0">
              <a:latin typeface="Constantia" pitchFamily="18" charset="0"/>
            </a:endParaRPr>
          </a:p>
        </p:txBody>
      </p:sp>
      <p:graphicFrame>
        <p:nvGraphicFramePr>
          <p:cNvPr id="129" name="Table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537180"/>
              </p:ext>
            </p:extLst>
          </p:nvPr>
        </p:nvGraphicFramePr>
        <p:xfrm>
          <a:off x="5364088" y="4338556"/>
          <a:ext cx="2880320" cy="1478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2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FQ: (a,2),(e,2)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RQ</a:t>
                      </a:r>
                      <a:r>
                        <a:rPr lang="en-US" dirty="0" smtClean="0">
                          <a:sym typeface="Wingdings" pitchFamily="2" charset="2"/>
                        </a:rPr>
                        <a:t>:</a:t>
                      </a:r>
                      <a:r>
                        <a:rPr lang="en-US" baseline="0" dirty="0" smtClean="0">
                          <a:sym typeface="Wingdings" pitchFamily="2" charset="2"/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(a,2),(b,2),(d,2),(h,5)</a:t>
                      </a:r>
                      <a:endParaRPr lang="en-US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min_dist</a:t>
                      </a:r>
                      <a:r>
                        <a:rPr lang="en-US" baseline="0" dirty="0" smtClean="0"/>
                        <a:t> =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Visited: </a:t>
                      </a:r>
                      <a:r>
                        <a:rPr lang="en-US" dirty="0" err="1" smtClean="0"/>
                        <a:t>b,e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0" name="TextBox 129"/>
          <p:cNvSpPr txBox="1"/>
          <p:nvPr/>
        </p:nvSpPr>
        <p:spPr>
          <a:xfrm>
            <a:off x="4211960" y="6023029"/>
            <a:ext cx="4600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n-NO" altLang="zh-CN" dirty="0"/>
              <a:t>m</a:t>
            </a:r>
            <a:r>
              <a:rPr lang="nn-NO" altLang="zh-CN" dirty="0" smtClean="0"/>
              <a:t>in(FQ)+min(RQ)=4 &gt; min_dist, stop</a:t>
            </a:r>
          </a:p>
          <a:p>
            <a:pPr algn="ctr"/>
            <a:r>
              <a:rPr lang="nn-NO" altLang="zh-CN" dirty="0" smtClean="0"/>
              <a:t>Return dist</a:t>
            </a:r>
            <a:r>
              <a:rPr lang="nn-NO" altLang="zh-CN" baseline="-25000" dirty="0" smtClean="0"/>
              <a:t>G</a:t>
            </a:r>
            <a:r>
              <a:rPr lang="nn-NO" altLang="zh-CN" dirty="0" smtClean="0"/>
              <a:t>(c,i)=3 </a:t>
            </a:r>
            <a:endParaRPr lang="zh-CN" altLang="en-US" baseline="0" dirty="0">
              <a:latin typeface="Constanti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18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90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103" grpId="0" animBg="1"/>
      <p:bldP spid="104" grpId="0"/>
      <p:bldP spid="105" grpId="0" animBg="1"/>
      <p:bldP spid="119" grpId="0"/>
      <p:bldP spid="122" grpId="0" animBg="1"/>
      <p:bldP spid="123" grpId="0" animBg="1"/>
      <p:bldP spid="125" grpId="0" animBg="1"/>
      <p:bldP spid="128" grpId="0"/>
      <p:bldP spid="13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cs typeface="Arial" pitchFamily="34" charset="0"/>
              </a:rPr>
              <a:t>Outline</a:t>
            </a:r>
            <a:endParaRPr lang="zh-CN" altLang="en-US" b="1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445848"/>
          </a:xfrm>
        </p:spPr>
        <p:txBody>
          <a:bodyPr>
            <a:normAutofit/>
          </a:bodyPr>
          <a:lstStyle/>
          <a:p>
            <a:r>
              <a:rPr lang="en-US" altLang="zh-CN" sz="2800" dirty="0">
                <a:latin typeface="Constantia" pitchFamily="18" charset="0"/>
              </a:rPr>
              <a:t>Problem Definition and Challenges</a:t>
            </a:r>
          </a:p>
          <a:p>
            <a:r>
              <a:rPr lang="en-US" altLang="zh-CN" sz="2800" dirty="0" smtClean="0">
                <a:latin typeface="Constantia" pitchFamily="18" charset="0"/>
              </a:rPr>
              <a:t>Our </a:t>
            </a:r>
            <a:r>
              <a:rPr lang="en-US" altLang="zh-CN" sz="2800" dirty="0">
                <a:latin typeface="Constantia" pitchFamily="18" charset="0"/>
              </a:rPr>
              <a:t>Solution: IS-Label</a:t>
            </a:r>
          </a:p>
          <a:p>
            <a:pPr lvl="1"/>
            <a:r>
              <a:rPr lang="en-US" altLang="zh-CN" dirty="0">
                <a:latin typeface="Constantia" pitchFamily="18" charset="0"/>
              </a:rPr>
              <a:t>Overview</a:t>
            </a:r>
          </a:p>
          <a:p>
            <a:pPr lvl="1"/>
            <a:r>
              <a:rPr lang="en-US" altLang="zh-CN" dirty="0">
                <a:latin typeface="Constantia" pitchFamily="18" charset="0"/>
              </a:rPr>
              <a:t>Part I: Vertex Hierarchy</a:t>
            </a:r>
          </a:p>
          <a:p>
            <a:pPr lvl="1"/>
            <a:r>
              <a:rPr lang="en-US" altLang="zh-CN" dirty="0">
                <a:latin typeface="Constantia" pitchFamily="18" charset="0"/>
              </a:rPr>
              <a:t>Part II: Vertex Labeling</a:t>
            </a:r>
          </a:p>
          <a:p>
            <a:pPr lvl="1"/>
            <a:r>
              <a:rPr lang="en-US" altLang="zh-CN" dirty="0">
                <a:latin typeface="Constantia" pitchFamily="18" charset="0"/>
              </a:rPr>
              <a:t>Part III: Query Processing</a:t>
            </a:r>
          </a:p>
          <a:p>
            <a:r>
              <a:rPr lang="en-US" altLang="zh-CN" sz="2800" dirty="0" smtClean="0">
                <a:latin typeface="Constantia" pitchFamily="18" charset="0"/>
              </a:rPr>
              <a:t>Experimental Results</a:t>
            </a:r>
            <a:endParaRPr lang="en-US" altLang="zh-CN" sz="2800" dirty="0">
              <a:latin typeface="Constantia" pitchFamily="18" charset="0"/>
            </a:endParaRPr>
          </a:p>
          <a:p>
            <a:r>
              <a:rPr lang="en-US" altLang="zh-CN" sz="2800" dirty="0" smtClean="0">
                <a:latin typeface="Constantia" pitchFamily="18" charset="0"/>
              </a:rPr>
              <a:t>Conclusions</a:t>
            </a:r>
            <a:endParaRPr lang="zh-CN" altLang="en-US" sz="2800" dirty="0">
              <a:latin typeface="Constantia" pitchFamily="18" charset="0"/>
            </a:endParaRPr>
          </a:p>
          <a:p>
            <a:endParaRPr lang="zh-CN" altLang="en-US" sz="2800" dirty="0">
              <a:latin typeface="Constant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8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Definition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static weighted graph G = (V</a:t>
            </a:r>
            <a:r>
              <a:rPr lang="en-US" baseline="-25000" dirty="0" smtClean="0"/>
              <a:t>G</a:t>
            </a:r>
            <a:r>
              <a:rPr lang="en-US" dirty="0" smtClean="0"/>
              <a:t>, E</a:t>
            </a:r>
            <a:r>
              <a:rPr lang="en-US" baseline="-25000" dirty="0" smtClean="0"/>
              <a:t>G</a:t>
            </a:r>
            <a:r>
              <a:rPr lang="en-US" dirty="0" smtClean="0"/>
              <a:t>, W</a:t>
            </a:r>
            <a:r>
              <a:rPr lang="en-US" baseline="-25000" dirty="0" smtClean="0"/>
              <a:t>G</a:t>
            </a:r>
            <a:r>
              <a:rPr lang="en-US" dirty="0" smtClean="0"/>
              <a:t>), construct a </a:t>
            </a:r>
            <a:r>
              <a:rPr lang="en-US" i="1" dirty="0" smtClean="0"/>
              <a:t>disk-based index</a:t>
            </a:r>
            <a:r>
              <a:rPr lang="en-US" dirty="0" smtClean="0"/>
              <a:t> for processing point-to-point (</a:t>
            </a:r>
            <a:r>
              <a:rPr lang="en-US" b="1" dirty="0" smtClean="0"/>
              <a:t>P2P</a:t>
            </a:r>
            <a:r>
              <a:rPr lang="en-US" dirty="0" smtClean="0"/>
              <a:t>) </a:t>
            </a:r>
            <a:r>
              <a:rPr lang="en-US" dirty="0"/>
              <a:t>distance queries or </a:t>
            </a:r>
            <a:r>
              <a:rPr lang="en-US" dirty="0" smtClean="0"/>
              <a:t>shortest path queries.</a:t>
            </a:r>
          </a:p>
          <a:p>
            <a:r>
              <a:rPr lang="en-US" dirty="0" smtClean="0"/>
              <a:t>Find </a:t>
            </a:r>
            <a:r>
              <a:rPr lang="en-US" dirty="0" err="1" smtClean="0">
                <a:solidFill>
                  <a:srgbClr val="FF0000"/>
                </a:solidFill>
              </a:rPr>
              <a:t>dist</a:t>
            </a:r>
            <a:r>
              <a:rPr lang="en-US" baseline="-25000" dirty="0" err="1" smtClean="0">
                <a:solidFill>
                  <a:srgbClr val="FF0000"/>
                </a:solidFill>
              </a:rPr>
              <a:t>G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a,f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" name="Straight Connector 3"/>
          <p:cNvCxnSpPr>
            <a:stCxn id="5" idx="4"/>
            <a:endCxn id="7" idx="1"/>
          </p:cNvCxnSpPr>
          <p:nvPr/>
        </p:nvCxnSpPr>
        <p:spPr>
          <a:xfrm>
            <a:off x="1850414" y="4592364"/>
            <a:ext cx="540887" cy="51295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1704072" y="4299682"/>
            <a:ext cx="292683" cy="292682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144000" bIns="0" rtlCol="0" anchor="ctr"/>
          <a:lstStyle/>
          <a:p>
            <a:pPr algn="ctr"/>
            <a:r>
              <a:rPr lang="en-US" sz="2400" baseline="0" dirty="0" smtClean="0">
                <a:solidFill>
                  <a:schemeClr val="tx1"/>
                </a:solidFill>
                <a:latin typeface="Constantia" pitchFamily="18" charset="0"/>
              </a:rPr>
              <a:t>b</a:t>
            </a:r>
            <a:endParaRPr lang="en-US" sz="2400" baseline="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11560" y="4298574"/>
            <a:ext cx="292683" cy="292682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144000" bIns="0" rtlCol="0" anchor="ctr"/>
          <a:lstStyle/>
          <a:p>
            <a:pPr algn="ctr"/>
            <a:r>
              <a:rPr lang="en-US" sz="2400" baseline="0" dirty="0" smtClean="0">
                <a:solidFill>
                  <a:schemeClr val="tx1"/>
                </a:solidFill>
                <a:latin typeface="Constantia" pitchFamily="18" charset="0"/>
              </a:rPr>
              <a:t>a</a:t>
            </a:r>
            <a:endParaRPr lang="en-US" sz="2400" baseline="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348439" y="5062456"/>
            <a:ext cx="292683" cy="292682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144000" bIns="0" rtlCol="0" anchor="ctr"/>
          <a:lstStyle/>
          <a:p>
            <a:pPr algn="ctr"/>
            <a:r>
              <a:rPr lang="en-US" sz="2400" baseline="0" dirty="0" smtClean="0">
                <a:solidFill>
                  <a:schemeClr val="tx1"/>
                </a:solidFill>
                <a:latin typeface="Constantia" pitchFamily="18" charset="0"/>
              </a:rPr>
              <a:t>c</a:t>
            </a:r>
            <a:endParaRPr lang="en-US" sz="2400" baseline="0" dirty="0">
              <a:solidFill>
                <a:schemeClr val="tx1"/>
              </a:solidFill>
              <a:latin typeface="Constantia" pitchFamily="18" charset="0"/>
            </a:endParaRPr>
          </a:p>
        </p:txBody>
      </p:sp>
      <p:cxnSp>
        <p:nvCxnSpPr>
          <p:cNvPr id="8" name="Straight Connector 7"/>
          <p:cNvCxnSpPr>
            <a:stCxn id="6" idx="6"/>
            <a:endCxn id="5" idx="2"/>
          </p:cNvCxnSpPr>
          <p:nvPr/>
        </p:nvCxnSpPr>
        <p:spPr>
          <a:xfrm>
            <a:off x="904243" y="4444915"/>
            <a:ext cx="799829" cy="11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9" idx="2"/>
            <a:endCxn id="5" idx="7"/>
          </p:cNvCxnSpPr>
          <p:nvPr/>
        </p:nvCxnSpPr>
        <p:spPr>
          <a:xfrm flipH="1">
            <a:off x="1953892" y="3995758"/>
            <a:ext cx="590522" cy="3467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spect="1"/>
          </p:cNvSpPr>
          <p:nvPr/>
        </p:nvSpPr>
        <p:spPr>
          <a:xfrm>
            <a:off x="1065141" y="4047040"/>
            <a:ext cx="480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19" name="Oval 18"/>
          <p:cNvSpPr/>
          <p:nvPr/>
        </p:nvSpPr>
        <p:spPr>
          <a:xfrm>
            <a:off x="2544415" y="3849417"/>
            <a:ext cx="292683" cy="292682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144000" bIns="0" rtlCol="0" anchor="ctr"/>
          <a:lstStyle/>
          <a:p>
            <a:pPr algn="ctr"/>
            <a:r>
              <a:rPr lang="en-US" sz="2400" baseline="0" dirty="0" smtClean="0">
                <a:solidFill>
                  <a:schemeClr val="tx1"/>
                </a:solidFill>
                <a:latin typeface="Constantia" pitchFamily="18" charset="0"/>
              </a:rPr>
              <a:t>d</a:t>
            </a:r>
            <a:endParaRPr lang="en-US" sz="2400" baseline="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24" name="TextBox 23"/>
          <p:cNvSpPr txBox="1">
            <a:spLocks noChangeAspect="1"/>
          </p:cNvSpPr>
          <p:nvPr/>
        </p:nvSpPr>
        <p:spPr>
          <a:xfrm>
            <a:off x="1850413" y="3793933"/>
            <a:ext cx="498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6" name="Oval 25"/>
          <p:cNvSpPr/>
          <p:nvPr/>
        </p:nvSpPr>
        <p:spPr>
          <a:xfrm>
            <a:off x="3269715" y="4576360"/>
            <a:ext cx="292683" cy="292682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144000" bIns="0" rtlCol="0" anchor="ctr"/>
          <a:lstStyle/>
          <a:p>
            <a:pPr algn="ctr"/>
            <a:r>
              <a:rPr lang="en-US" sz="2400" baseline="0" dirty="0" smtClean="0">
                <a:solidFill>
                  <a:schemeClr val="tx1"/>
                </a:solidFill>
                <a:latin typeface="Constantia" pitchFamily="18" charset="0"/>
              </a:rPr>
              <a:t>e</a:t>
            </a:r>
            <a:endParaRPr lang="en-US" sz="2400" baseline="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4234220" y="4095390"/>
            <a:ext cx="292683" cy="292682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144000" bIns="0" rtlCol="0" anchor="ctr"/>
          <a:lstStyle/>
          <a:p>
            <a:pPr algn="ctr"/>
            <a:r>
              <a:rPr lang="en-US" sz="2400" baseline="0" dirty="0" smtClean="0">
                <a:solidFill>
                  <a:schemeClr val="tx1"/>
                </a:solidFill>
                <a:latin typeface="Constantia" pitchFamily="18" charset="0"/>
              </a:rPr>
              <a:t>f</a:t>
            </a:r>
            <a:endParaRPr lang="en-US" sz="2400" baseline="0" dirty="0">
              <a:solidFill>
                <a:schemeClr val="tx1"/>
              </a:solidFill>
              <a:latin typeface="Constantia" pitchFamily="18" charset="0"/>
            </a:endParaRPr>
          </a:p>
        </p:txBody>
      </p:sp>
      <p:cxnSp>
        <p:nvCxnSpPr>
          <p:cNvPr id="29" name="Straight Connector 28"/>
          <p:cNvCxnSpPr>
            <a:stCxn id="19" idx="5"/>
            <a:endCxn id="26" idx="1"/>
          </p:cNvCxnSpPr>
          <p:nvPr/>
        </p:nvCxnSpPr>
        <p:spPr>
          <a:xfrm>
            <a:off x="2794235" y="4099237"/>
            <a:ext cx="518343" cy="5199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6" idx="3"/>
            <a:endCxn id="7" idx="6"/>
          </p:cNvCxnSpPr>
          <p:nvPr/>
        </p:nvCxnSpPr>
        <p:spPr>
          <a:xfrm flipH="1">
            <a:off x="2641121" y="4826180"/>
            <a:ext cx="671457" cy="38261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7" idx="3"/>
            <a:endCxn id="26" idx="6"/>
          </p:cNvCxnSpPr>
          <p:nvPr/>
        </p:nvCxnSpPr>
        <p:spPr>
          <a:xfrm flipH="1">
            <a:off x="3562398" y="4345210"/>
            <a:ext cx="714685" cy="3774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27" idx="1"/>
            <a:endCxn id="19" idx="6"/>
          </p:cNvCxnSpPr>
          <p:nvPr/>
        </p:nvCxnSpPr>
        <p:spPr>
          <a:xfrm flipH="1" flipV="1">
            <a:off x="2837097" y="3995758"/>
            <a:ext cx="1439986" cy="1424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>
            <a:spLocks noChangeAspect="1"/>
          </p:cNvSpPr>
          <p:nvPr/>
        </p:nvSpPr>
        <p:spPr>
          <a:xfrm>
            <a:off x="1819116" y="4723986"/>
            <a:ext cx="307706" cy="364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44" name="TextBox 43"/>
          <p:cNvSpPr txBox="1">
            <a:spLocks noChangeAspect="1"/>
          </p:cNvSpPr>
          <p:nvPr/>
        </p:nvSpPr>
        <p:spPr>
          <a:xfrm>
            <a:off x="2945678" y="4911551"/>
            <a:ext cx="470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12</a:t>
            </a:r>
            <a:endParaRPr lang="en-US" sz="2400" dirty="0"/>
          </a:p>
        </p:txBody>
      </p:sp>
      <p:sp>
        <p:nvSpPr>
          <p:cNvPr id="47" name="TextBox 46"/>
          <p:cNvSpPr txBox="1">
            <a:spLocks noChangeAspect="1"/>
          </p:cNvSpPr>
          <p:nvPr/>
        </p:nvSpPr>
        <p:spPr>
          <a:xfrm>
            <a:off x="3318072" y="3702717"/>
            <a:ext cx="307706" cy="364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51" name="TextBox 50"/>
          <p:cNvSpPr txBox="1">
            <a:spLocks noChangeAspect="1"/>
          </p:cNvSpPr>
          <p:nvPr/>
        </p:nvSpPr>
        <p:spPr>
          <a:xfrm>
            <a:off x="2689479" y="4192100"/>
            <a:ext cx="287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52" name="TextBox 51"/>
          <p:cNvSpPr txBox="1">
            <a:spLocks noChangeAspect="1"/>
          </p:cNvSpPr>
          <p:nvPr/>
        </p:nvSpPr>
        <p:spPr>
          <a:xfrm>
            <a:off x="3919926" y="4482220"/>
            <a:ext cx="307706" cy="364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31" name="Oval 30"/>
          <p:cNvSpPr/>
          <p:nvPr/>
        </p:nvSpPr>
        <p:spPr>
          <a:xfrm>
            <a:off x="5833773" y="4161282"/>
            <a:ext cx="292683" cy="292682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144000" bIns="0" rtlCol="0" anchor="ctr"/>
          <a:lstStyle/>
          <a:p>
            <a:pPr algn="ctr"/>
            <a:r>
              <a:rPr lang="en-US" sz="2400" baseline="0" dirty="0" smtClean="0">
                <a:solidFill>
                  <a:schemeClr val="tx1"/>
                </a:solidFill>
                <a:latin typeface="Constantia" pitchFamily="18" charset="0"/>
              </a:rPr>
              <a:t>b</a:t>
            </a:r>
            <a:endParaRPr lang="en-US" sz="2400" baseline="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4741261" y="4160174"/>
            <a:ext cx="292683" cy="292682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144000" bIns="0" rtlCol="0" anchor="ctr"/>
          <a:lstStyle/>
          <a:p>
            <a:pPr algn="ctr"/>
            <a:r>
              <a:rPr lang="en-US" sz="2400" baseline="0" dirty="0" smtClean="0">
                <a:solidFill>
                  <a:schemeClr val="tx1"/>
                </a:solidFill>
                <a:latin typeface="Constantia" pitchFamily="18" charset="0"/>
              </a:rPr>
              <a:t>a</a:t>
            </a:r>
            <a:endParaRPr lang="en-US" sz="2400" baseline="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6478140" y="4924056"/>
            <a:ext cx="292683" cy="292682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144000" bIns="0" rtlCol="0" anchor="ctr"/>
          <a:lstStyle/>
          <a:p>
            <a:pPr algn="ctr"/>
            <a:r>
              <a:rPr lang="en-US" sz="2400" baseline="0" dirty="0" smtClean="0">
                <a:solidFill>
                  <a:schemeClr val="tx1"/>
                </a:solidFill>
                <a:latin typeface="Constantia" pitchFamily="18" charset="0"/>
              </a:rPr>
              <a:t>c</a:t>
            </a:r>
            <a:endParaRPr lang="en-US" sz="2400" baseline="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5194842" y="3908640"/>
            <a:ext cx="480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39" name="Oval 38"/>
          <p:cNvSpPr/>
          <p:nvPr/>
        </p:nvSpPr>
        <p:spPr>
          <a:xfrm>
            <a:off x="6674116" y="3711017"/>
            <a:ext cx="292683" cy="292682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144000" bIns="0" rtlCol="0" anchor="ctr"/>
          <a:lstStyle/>
          <a:p>
            <a:pPr algn="ctr"/>
            <a:r>
              <a:rPr lang="en-US" sz="2400" baseline="0" dirty="0" smtClean="0">
                <a:solidFill>
                  <a:schemeClr val="tx1"/>
                </a:solidFill>
                <a:latin typeface="Constantia" pitchFamily="18" charset="0"/>
              </a:rPr>
              <a:t>d</a:t>
            </a:r>
            <a:endParaRPr lang="en-US" sz="2400" baseline="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40" name="TextBox 39"/>
          <p:cNvSpPr txBox="1">
            <a:spLocks noChangeAspect="1"/>
          </p:cNvSpPr>
          <p:nvPr/>
        </p:nvSpPr>
        <p:spPr>
          <a:xfrm>
            <a:off x="5980114" y="3655533"/>
            <a:ext cx="498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42" name="Oval 41"/>
          <p:cNvSpPr/>
          <p:nvPr/>
        </p:nvSpPr>
        <p:spPr>
          <a:xfrm>
            <a:off x="7399416" y="4437960"/>
            <a:ext cx="292683" cy="292682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144000" bIns="0" rtlCol="0" anchor="ctr"/>
          <a:lstStyle/>
          <a:p>
            <a:pPr algn="ctr"/>
            <a:r>
              <a:rPr lang="en-US" sz="2400" baseline="0" dirty="0" smtClean="0">
                <a:solidFill>
                  <a:schemeClr val="tx1"/>
                </a:solidFill>
                <a:latin typeface="Constantia" pitchFamily="18" charset="0"/>
              </a:rPr>
              <a:t>e</a:t>
            </a:r>
            <a:endParaRPr lang="en-US" sz="2400" baseline="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8363921" y="3956990"/>
            <a:ext cx="292683" cy="292682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rIns="144000" bIns="0" rtlCol="0" anchor="ctr"/>
          <a:lstStyle/>
          <a:p>
            <a:pPr algn="ctr"/>
            <a:r>
              <a:rPr lang="en-US" sz="2400" baseline="0" dirty="0" smtClean="0">
                <a:solidFill>
                  <a:schemeClr val="tx1"/>
                </a:solidFill>
                <a:latin typeface="Constantia" pitchFamily="18" charset="0"/>
              </a:rPr>
              <a:t>f</a:t>
            </a:r>
            <a:endParaRPr lang="en-US" sz="2400" baseline="0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53" name="TextBox 52"/>
          <p:cNvSpPr txBox="1">
            <a:spLocks noChangeAspect="1"/>
          </p:cNvSpPr>
          <p:nvPr/>
        </p:nvSpPr>
        <p:spPr>
          <a:xfrm>
            <a:off x="5948817" y="4585586"/>
            <a:ext cx="307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54" name="TextBox 53"/>
          <p:cNvSpPr txBox="1">
            <a:spLocks noChangeAspect="1"/>
          </p:cNvSpPr>
          <p:nvPr/>
        </p:nvSpPr>
        <p:spPr>
          <a:xfrm>
            <a:off x="7075379" y="4773151"/>
            <a:ext cx="470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55" name="TextBox 54"/>
          <p:cNvSpPr txBox="1">
            <a:spLocks noChangeAspect="1"/>
          </p:cNvSpPr>
          <p:nvPr/>
        </p:nvSpPr>
        <p:spPr>
          <a:xfrm>
            <a:off x="7447773" y="3564317"/>
            <a:ext cx="307706" cy="364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56" name="TextBox 55"/>
          <p:cNvSpPr txBox="1">
            <a:spLocks noChangeAspect="1"/>
          </p:cNvSpPr>
          <p:nvPr/>
        </p:nvSpPr>
        <p:spPr>
          <a:xfrm>
            <a:off x="6819180" y="4053700"/>
            <a:ext cx="287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57" name="TextBox 56"/>
          <p:cNvSpPr txBox="1">
            <a:spLocks noChangeAspect="1"/>
          </p:cNvSpPr>
          <p:nvPr/>
        </p:nvSpPr>
        <p:spPr>
          <a:xfrm>
            <a:off x="8049627" y="4343820"/>
            <a:ext cx="307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cxnSp>
        <p:nvCxnSpPr>
          <p:cNvPr id="18" name="Straight Arrow Connector 17"/>
          <p:cNvCxnSpPr>
            <a:stCxn id="32" idx="6"/>
            <a:endCxn id="31" idx="2"/>
          </p:cNvCxnSpPr>
          <p:nvPr/>
        </p:nvCxnSpPr>
        <p:spPr>
          <a:xfrm>
            <a:off x="5033944" y="4306515"/>
            <a:ext cx="799829" cy="11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9" idx="2"/>
            <a:endCxn id="31" idx="7"/>
          </p:cNvCxnSpPr>
          <p:nvPr/>
        </p:nvCxnSpPr>
        <p:spPr>
          <a:xfrm flipH="1">
            <a:off x="6083594" y="3857358"/>
            <a:ext cx="590522" cy="3467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31" idx="5"/>
            <a:endCxn id="33" idx="1"/>
          </p:cNvCxnSpPr>
          <p:nvPr/>
        </p:nvCxnSpPr>
        <p:spPr>
          <a:xfrm>
            <a:off x="6083594" y="4411102"/>
            <a:ext cx="437408" cy="5558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33" idx="6"/>
            <a:endCxn id="42" idx="3"/>
          </p:cNvCxnSpPr>
          <p:nvPr/>
        </p:nvCxnSpPr>
        <p:spPr>
          <a:xfrm flipV="1">
            <a:off x="6770823" y="4687780"/>
            <a:ext cx="671455" cy="3826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42" idx="6"/>
            <a:endCxn id="45" idx="3"/>
          </p:cNvCxnSpPr>
          <p:nvPr/>
        </p:nvCxnSpPr>
        <p:spPr>
          <a:xfrm flipV="1">
            <a:off x="7692099" y="4206810"/>
            <a:ext cx="714684" cy="3774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39" idx="5"/>
            <a:endCxn id="42" idx="1"/>
          </p:cNvCxnSpPr>
          <p:nvPr/>
        </p:nvCxnSpPr>
        <p:spPr>
          <a:xfrm>
            <a:off x="6923937" y="3960837"/>
            <a:ext cx="518341" cy="5199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39" idx="6"/>
            <a:endCxn id="45" idx="2"/>
          </p:cNvCxnSpPr>
          <p:nvPr/>
        </p:nvCxnSpPr>
        <p:spPr>
          <a:xfrm>
            <a:off x="6966799" y="3857358"/>
            <a:ext cx="1397122" cy="2459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34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19" grpId="0" animBg="1"/>
      <p:bldP spid="27" grpId="0" animBg="1"/>
      <p:bldP spid="27" grpId="1" animBg="1"/>
      <p:bldP spid="31" grpId="0" animBg="1"/>
      <p:bldP spid="32" grpId="0" animBg="1"/>
      <p:bldP spid="32" grpId="1" animBg="1"/>
      <p:bldP spid="33" grpId="0" animBg="1"/>
      <p:bldP spid="42" grpId="0" animBg="1"/>
      <p:bldP spid="45" grpId="0" animBg="1"/>
      <p:bldP spid="45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635531"/>
              </p:ext>
            </p:extLst>
          </p:nvPr>
        </p:nvGraphicFramePr>
        <p:xfrm>
          <a:off x="899592" y="2132856"/>
          <a:ext cx="6096000" cy="2966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44216"/>
                <a:gridCol w="1103784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Undirected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|V|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|E|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Disk</a:t>
                      </a:r>
                      <a:r>
                        <a:rPr lang="en-US" baseline="0" dirty="0" smtClean="0"/>
                        <a:t> size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164.7M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361.1M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5.6GB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As-Skitter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22.2M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200MB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Email-Enron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368K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2.7MB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</a:rPr>
                        <a:t>Directed</a:t>
                      </a:r>
                      <a:endParaRPr lang="en-US" dirty="0" smtClean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UK-Web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105.9M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297.4M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7.4GB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Wiki-Talk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2.4M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5.0M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104.2MB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Soc</a:t>
                      </a:r>
                      <a:r>
                        <a:rPr lang="en-US" dirty="0" smtClean="0"/>
                        <a:t>-sign-</a:t>
                      </a:r>
                      <a:r>
                        <a:rPr lang="en-US" dirty="0" err="1" smtClean="0"/>
                        <a:t>slashdot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77K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517K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8MB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r>
              <a:rPr lang="en-US" sz="5400" b="1" dirty="0">
                <a:cs typeface="Arial" pitchFamily="34" charset="0"/>
              </a:rPr>
              <a:t>Experimental </a:t>
            </a:r>
            <a:r>
              <a:rPr lang="en-US" sz="5400" b="1" dirty="0" smtClean="0">
                <a:cs typeface="Arial" pitchFamily="34" charset="0"/>
              </a:rPr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57416"/>
          </a:xfrm>
        </p:spPr>
        <p:txBody>
          <a:bodyPr/>
          <a:lstStyle/>
          <a:p>
            <a:r>
              <a:rPr lang="en-US" dirty="0" smtClean="0"/>
              <a:t>Datasets: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3635048" y="1367188"/>
            <a:ext cx="4824536" cy="720080"/>
          </a:xfrm>
          <a:prstGeom prst="wedgeRoundRectCallout">
            <a:avLst>
              <a:gd name="adj1" fmla="val -73247"/>
              <a:gd name="adj2" fmla="val 222905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/>
              <a:t>C</a:t>
            </a:r>
            <a:r>
              <a:rPr lang="en-US" altLang="zh-CN" sz="2000" b="1" dirty="0" smtClean="0"/>
              <a:t>ommunication </a:t>
            </a:r>
            <a:r>
              <a:rPr lang="en-US" altLang="zh-CN" sz="2000" b="1" dirty="0"/>
              <a:t>network from Enron</a:t>
            </a:r>
            <a:r>
              <a:rPr lang="en-US" altLang="zh-CN" sz="2000" b="1" baseline="0" dirty="0" smtClean="0"/>
              <a:t> </a:t>
            </a:r>
            <a:endParaRPr lang="zh-CN" altLang="en-US" sz="2000" b="1" baseline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635896" y="1367188"/>
            <a:ext cx="4824536" cy="720080"/>
          </a:xfrm>
          <a:prstGeom prst="wedgeRoundRectCallout">
            <a:avLst>
              <a:gd name="adj1" fmla="val -78444"/>
              <a:gd name="adj2" fmla="val 136843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baseline="0" dirty="0" smtClean="0"/>
              <a:t>Billion Triple Challenge RDF</a:t>
            </a:r>
            <a:endParaRPr lang="zh-CN" altLang="en-US" sz="2000" b="1" baseline="0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3635896" y="1367188"/>
            <a:ext cx="4824536" cy="720080"/>
          </a:xfrm>
          <a:prstGeom prst="wedgeRoundRectCallout">
            <a:avLst>
              <a:gd name="adj1" fmla="val -73751"/>
              <a:gd name="adj2" fmla="val 176679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Internet topology graph</a:t>
            </a:r>
            <a:r>
              <a:rPr lang="en-US" altLang="zh-CN" sz="2000" b="1" baseline="0" dirty="0" smtClean="0"/>
              <a:t> </a:t>
            </a:r>
            <a:endParaRPr lang="zh-CN" altLang="en-US" sz="2000" b="1" baseline="0" dirty="0"/>
          </a:p>
        </p:txBody>
      </p:sp>
      <p:sp>
        <p:nvSpPr>
          <p:cNvPr id="18" name="Rounded Rectangular Callout 17"/>
          <p:cNvSpPr/>
          <p:nvPr/>
        </p:nvSpPr>
        <p:spPr>
          <a:xfrm>
            <a:off x="3491032" y="5536907"/>
            <a:ext cx="4968552" cy="720080"/>
          </a:xfrm>
          <a:prstGeom prst="wedgeRoundRectCallout">
            <a:avLst>
              <a:gd name="adj1" fmla="val -71274"/>
              <a:gd name="adj2" fmla="val -222910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baseline="0" dirty="0" smtClean="0"/>
              <a:t>Web Graph</a:t>
            </a:r>
            <a:endParaRPr lang="zh-CN" altLang="en-US" sz="2000" b="1" baseline="0" dirty="0"/>
          </a:p>
        </p:txBody>
      </p:sp>
      <p:sp>
        <p:nvSpPr>
          <p:cNvPr id="19" name="Rounded Rectangular Callout 18"/>
          <p:cNvSpPr/>
          <p:nvPr/>
        </p:nvSpPr>
        <p:spPr>
          <a:xfrm>
            <a:off x="3491032" y="5537755"/>
            <a:ext cx="4968552" cy="720080"/>
          </a:xfrm>
          <a:prstGeom prst="wedgeRoundRectCallout">
            <a:avLst>
              <a:gd name="adj1" fmla="val -71035"/>
              <a:gd name="adj2" fmla="val -181681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baseline="0" dirty="0" smtClean="0"/>
              <a:t>Communication Network</a:t>
            </a:r>
            <a:endParaRPr lang="zh-CN" altLang="en-US" sz="2000" b="1" baseline="0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3489207" y="5536907"/>
            <a:ext cx="4968552" cy="720080"/>
          </a:xfrm>
          <a:prstGeom prst="wedgeRoundRectCallout">
            <a:avLst>
              <a:gd name="adj1" fmla="val -67689"/>
              <a:gd name="adj2" fmla="val -119013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baseline="0" dirty="0" smtClean="0"/>
              <a:t>Social Network</a:t>
            </a:r>
            <a:endParaRPr lang="zh-CN" altLang="en-US" sz="2000" b="1" baseline="0" dirty="0"/>
          </a:p>
        </p:txBody>
      </p:sp>
      <p:sp>
        <p:nvSpPr>
          <p:cNvPr id="21" name="Rounded Rectangle 20"/>
          <p:cNvSpPr/>
          <p:nvPr/>
        </p:nvSpPr>
        <p:spPr>
          <a:xfrm>
            <a:off x="2915816" y="2564904"/>
            <a:ext cx="4032448" cy="290356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2911501" y="4064384"/>
            <a:ext cx="4032448" cy="290356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404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6" grpId="0" animBg="1"/>
      <p:bldP spid="6" grpId="1" animBg="1"/>
      <p:bldP spid="9" grpId="0" animBg="1"/>
      <p:bldP spid="9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en-US" sz="4800" b="1" dirty="0">
                <a:cs typeface="Arial" pitchFamily="34" charset="0"/>
              </a:rPr>
              <a:t>Experimental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1008112"/>
          </a:xfrm>
        </p:spPr>
        <p:txBody>
          <a:bodyPr/>
          <a:lstStyle/>
          <a:p>
            <a:r>
              <a:rPr lang="en-US" dirty="0" smtClean="0"/>
              <a:t>Comparison with other methods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668937"/>
              </p:ext>
            </p:extLst>
          </p:nvPr>
        </p:nvGraphicFramePr>
        <p:xfrm>
          <a:off x="683569" y="2200639"/>
          <a:ext cx="7920878" cy="369370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49670"/>
                <a:gridCol w="1617802"/>
                <a:gridCol w="1617802"/>
                <a:gridCol w="1617802"/>
                <a:gridCol w="1617802"/>
              </a:tblGrid>
              <a:tr h="36839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Index size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Index time (s)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6839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Undirected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IS-Label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HCL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IS-Label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HCL</a:t>
                      </a:r>
                      <a:endParaRPr lang="en-US" dirty="0"/>
                    </a:p>
                  </a:txBody>
                  <a:tcPr/>
                </a:tc>
              </a:tr>
              <a:tr h="36839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7.1GB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2057.98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6839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As-Skitter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428.6MB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487.92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47486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Email-Enron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137.7MB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46.4MB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36.58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51780</a:t>
                      </a:r>
                    </a:p>
                  </a:txBody>
                  <a:tcPr/>
                </a:tc>
              </a:tr>
              <a:tr h="3683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Directed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</a:tr>
              <a:tr h="3683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UK-Web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8.9GB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10132.8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</a:t>
                      </a:r>
                    </a:p>
                  </a:txBody>
                  <a:tcPr/>
                </a:tc>
              </a:tr>
              <a:tr h="3683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Wiki-Talk</a:t>
                      </a: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85MB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39.93</a:t>
                      </a: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</a:t>
                      </a: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635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Soc</a:t>
                      </a:r>
                      <a:r>
                        <a:rPr lang="en-US" dirty="0" smtClean="0"/>
                        <a:t>-sign-</a:t>
                      </a:r>
                      <a:r>
                        <a:rPr lang="en-US" dirty="0" err="1" smtClean="0"/>
                        <a:t>slashdot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1GB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439.47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067944" y="3730252"/>
            <a:ext cx="1008112" cy="290356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2411760" y="2996951"/>
            <a:ext cx="1008112" cy="647645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2312" y="3644597"/>
            <a:ext cx="427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baseline="0" dirty="0" smtClean="0">
                <a:solidFill>
                  <a:srgbClr val="FF0000"/>
                </a:solidFill>
                <a:latin typeface="Constantia" pitchFamily="18" charset="0"/>
              </a:rPr>
              <a:t>*</a:t>
            </a:r>
            <a:endParaRPr lang="zh-CN" altLang="en-US" sz="3200" b="1" baseline="0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2312" y="5301208"/>
            <a:ext cx="427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baseline="0" dirty="0" smtClean="0">
                <a:solidFill>
                  <a:srgbClr val="FF0000"/>
                </a:solidFill>
                <a:latin typeface="Constantia" pitchFamily="18" charset="0"/>
              </a:rPr>
              <a:t>*</a:t>
            </a:r>
            <a:endParaRPr lang="zh-CN" altLang="en-US" sz="3200" b="1" baseline="0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411760" y="4576773"/>
            <a:ext cx="1008112" cy="1016822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13964" y="6191064"/>
                <a:ext cx="17977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aseline="0" dirty="0" smtClean="0">
                    <a:solidFill>
                      <a:srgbClr val="FF0000"/>
                    </a:solidFill>
                    <a:latin typeface="Constantia" pitchFamily="18" charset="0"/>
                  </a:rPr>
                  <a:t>*</a:t>
                </a:r>
                <a:r>
                  <a:rPr lang="en-US" altLang="zh-CN" sz="2400" baseline="0" dirty="0" smtClean="0">
                    <a:latin typeface="Constantia" pitchFamily="18" charset="0"/>
                  </a:rPr>
                  <a:t>:</a:t>
                </a:r>
                <a:r>
                  <a:rPr lang="en-US" altLang="zh-CN" sz="2400" dirty="0" smtClean="0">
                    <a:latin typeface="Constantia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altLang="zh-CN" sz="2400" b="0" i="1" smtClean="0">
                        <a:latin typeface="Cambria Math"/>
                      </a:rPr>
                      <m:t>=</m:t>
                    </m:r>
                    <m:r>
                      <a:rPr lang="en-US" altLang="zh-CN" sz="2400" b="0" i="1" smtClean="0">
                        <a:latin typeface="Cambria Math"/>
                        <a:ea typeface="Cambria Math"/>
                      </a:rPr>
                      <m:t>∅</m:t>
                    </m:r>
                  </m:oMath>
                </a14:m>
                <a:endParaRPr lang="zh-CN" altLang="en-US" sz="2400" baseline="0" dirty="0">
                  <a:latin typeface="Constantia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964" y="6191064"/>
                <a:ext cx="1797796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5424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ounded Rectangle 15"/>
          <p:cNvSpPr/>
          <p:nvPr/>
        </p:nvSpPr>
        <p:spPr>
          <a:xfrm>
            <a:off x="5652120" y="3003786"/>
            <a:ext cx="1008112" cy="1016822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5652120" y="4591442"/>
            <a:ext cx="1008112" cy="1016822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768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/>
      <p:bldP spid="13" grpId="0"/>
      <p:bldP spid="14" grpId="0" animBg="1"/>
      <p:bldP spid="16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en-US" sz="4800" b="1" dirty="0">
                <a:cs typeface="Arial" pitchFamily="34" charset="0"/>
              </a:rPr>
              <a:t>Experimental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1008112"/>
          </a:xfrm>
        </p:spPr>
        <p:txBody>
          <a:bodyPr/>
          <a:lstStyle/>
          <a:p>
            <a:r>
              <a:rPr lang="en-US" dirty="0" smtClean="0"/>
              <a:t>Comparison with other methods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118076"/>
              </p:ext>
            </p:extLst>
          </p:nvPr>
        </p:nvGraphicFramePr>
        <p:xfrm>
          <a:off x="971600" y="2200639"/>
          <a:ext cx="6048672" cy="36894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016224"/>
                <a:gridCol w="2016224"/>
                <a:gridCol w="2016224"/>
              </a:tblGrid>
              <a:tr h="36839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Query</a:t>
                      </a:r>
                      <a:r>
                        <a:rPr lang="en-US" baseline="0" dirty="0" smtClean="0"/>
                        <a:t> time 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6839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Undirected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IS-Label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HCL</a:t>
                      </a:r>
                      <a:endParaRPr lang="en-US" dirty="0"/>
                    </a:p>
                  </a:txBody>
                  <a:tcPr/>
                </a:tc>
              </a:tr>
              <a:tr h="36839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6839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As-Skitter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2.32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47486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Email-Enron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0.294</a:t>
                      </a:r>
                      <a:endParaRPr lang="en-US" dirty="0"/>
                    </a:p>
                  </a:txBody>
                  <a:tcPr/>
                </a:tc>
              </a:tr>
              <a:tr h="3683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Directed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683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UK-Web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19.796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683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Wiki-Talk</a:t>
                      </a: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0.011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635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Soc</a:t>
                      </a:r>
                      <a:r>
                        <a:rPr lang="en-US" dirty="0" smtClean="0"/>
                        <a:t>-sign-</a:t>
                      </a:r>
                      <a:r>
                        <a:rPr lang="en-US" dirty="0" err="1" smtClean="0"/>
                        <a:t>slashdot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22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419872" y="2996952"/>
            <a:ext cx="1008112" cy="1008112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4359" y="3644597"/>
            <a:ext cx="427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baseline="0" dirty="0" smtClean="0">
                <a:solidFill>
                  <a:srgbClr val="FF0000"/>
                </a:solidFill>
                <a:latin typeface="Constantia" pitchFamily="18" charset="0"/>
              </a:rPr>
              <a:t>*</a:t>
            </a:r>
            <a:endParaRPr lang="zh-CN" altLang="en-US" sz="3200" b="1" baseline="0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4359" y="5301208"/>
            <a:ext cx="427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baseline="0" dirty="0" smtClean="0">
                <a:solidFill>
                  <a:srgbClr val="FF0000"/>
                </a:solidFill>
                <a:latin typeface="Constantia" pitchFamily="18" charset="0"/>
              </a:rPr>
              <a:t>*</a:t>
            </a:r>
            <a:endParaRPr lang="zh-CN" altLang="en-US" sz="3200" b="1" baseline="0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502778" y="4576773"/>
            <a:ext cx="1008112" cy="1016822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74003" y="6191064"/>
                <a:ext cx="17977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baseline="0" dirty="0" smtClean="0">
                    <a:solidFill>
                      <a:srgbClr val="FF0000"/>
                    </a:solidFill>
                    <a:latin typeface="Constantia" pitchFamily="18" charset="0"/>
                  </a:rPr>
                  <a:t>*</a:t>
                </a:r>
                <a:r>
                  <a:rPr lang="en-US" altLang="zh-CN" sz="2400" baseline="0" dirty="0" smtClean="0">
                    <a:latin typeface="Constantia" pitchFamily="18" charset="0"/>
                  </a:rPr>
                  <a:t>:</a:t>
                </a:r>
                <a:r>
                  <a:rPr lang="en-US" altLang="zh-CN" sz="2400" dirty="0" smtClean="0">
                    <a:latin typeface="Constantia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altLang="zh-CN" sz="2400" b="0" i="1" smtClean="0">
                        <a:latin typeface="Cambria Math"/>
                      </a:rPr>
                      <m:t>=</m:t>
                    </m:r>
                    <m:r>
                      <a:rPr lang="en-US" altLang="zh-CN" sz="2400" b="0" i="1" smtClean="0">
                        <a:latin typeface="Cambria Math"/>
                        <a:ea typeface="Cambria Math"/>
                      </a:rPr>
                      <m:t>∅</m:t>
                    </m:r>
                  </m:oMath>
                </a14:m>
                <a:endParaRPr lang="zh-CN" altLang="en-US" sz="2400" baseline="0" dirty="0">
                  <a:latin typeface="Constantia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003" y="6191064"/>
                <a:ext cx="1797796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5424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ounded Rectangular Callout 17"/>
          <p:cNvSpPr/>
          <p:nvPr/>
        </p:nvSpPr>
        <p:spPr>
          <a:xfrm>
            <a:off x="2736173" y="6097860"/>
            <a:ext cx="3024336" cy="648072"/>
          </a:xfrm>
          <a:prstGeom prst="wedgeRoundRectCallout">
            <a:avLst>
              <a:gd name="adj1" fmla="val 5206"/>
              <a:gd name="adj2" fmla="val -107204"/>
              <a:gd name="adj3" fmla="val 16667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800" baseline="0" dirty="0" smtClean="0">
                <a:solidFill>
                  <a:srgbClr val="FF0000"/>
                </a:solidFill>
              </a:rPr>
              <a:t>More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scalable</a:t>
            </a:r>
            <a:r>
              <a:rPr lang="en-US" altLang="zh-CN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zh-CN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and efficient</a:t>
            </a:r>
            <a:endParaRPr lang="zh-CN" altLang="en-US" sz="1800" baseline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25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developed an effective disk-based indexing method for distance and shortest path querying </a:t>
            </a:r>
          </a:p>
          <a:p>
            <a:pPr lvl="1"/>
            <a:r>
              <a:rPr lang="en-US" dirty="0" smtClean="0"/>
              <a:t>Independent set based vertex hierarchy and labeling process</a:t>
            </a:r>
          </a:p>
          <a:p>
            <a:pPr lvl="1"/>
            <a:r>
              <a:rPr lang="en-US" dirty="0" smtClean="0"/>
              <a:t>Limit the height of hierarchy to control the label size and indexing cost</a:t>
            </a:r>
          </a:p>
          <a:p>
            <a:pPr lvl="1"/>
            <a:r>
              <a:rPr lang="en-US" dirty="0" smtClean="0"/>
              <a:t>Scalable: can handle graphs orders of magnitude larger than existing work</a:t>
            </a:r>
          </a:p>
          <a:p>
            <a:pPr lvl="1"/>
            <a:r>
              <a:rPr lang="en-US" dirty="0" smtClean="0"/>
              <a:t>High query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23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04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r>
              <a:rPr lang="en-US" dirty="0" smtClean="0"/>
              <a:t>Thank you!</a:t>
            </a:r>
          </a:p>
          <a:p>
            <a:endParaRPr lang="en-US" dirty="0" smtClean="0"/>
          </a:p>
          <a:p>
            <a:r>
              <a:rPr lang="en-US" dirty="0" smtClean="0"/>
              <a:t>Q&amp;A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08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486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Challenges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431424"/>
            <a:ext cx="8229600" cy="4661872"/>
          </a:xfrm>
        </p:spPr>
        <p:txBody>
          <a:bodyPr>
            <a:normAutofit/>
          </a:bodyPr>
          <a:lstStyle/>
          <a:p>
            <a:r>
              <a:rPr lang="en-US" dirty="0"/>
              <a:t>Real-world graphs are becoming larger than memory size</a:t>
            </a:r>
          </a:p>
          <a:p>
            <a:pPr lvl="1"/>
            <a:r>
              <a:rPr lang="en-US" dirty="0"/>
              <a:t>Both offline index construction and online query processing cannot be done in memory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Inefficient </a:t>
            </a:r>
            <a:r>
              <a:rPr lang="en-US" dirty="0"/>
              <a:t>to </a:t>
            </a:r>
            <a:r>
              <a:rPr lang="en-US" dirty="0" smtClean="0"/>
              <a:t>answer distance queries: </a:t>
            </a:r>
            <a:r>
              <a:rPr lang="en-US" dirty="0" err="1" smtClean="0"/>
              <a:t>Dijkstra</a:t>
            </a:r>
            <a:endParaRPr lang="en-US" dirty="0" smtClean="0"/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Query Time: O(m + n log n)</a:t>
            </a:r>
          </a:p>
          <a:p>
            <a:r>
              <a:rPr lang="en-US" sz="2800" dirty="0"/>
              <a:t>Impractical to store </a:t>
            </a:r>
            <a:r>
              <a:rPr lang="en-US" sz="2800" dirty="0" smtClean="0"/>
              <a:t>all pairs </a:t>
            </a:r>
            <a:r>
              <a:rPr lang="en-US" sz="2800" dirty="0"/>
              <a:t>distances</a:t>
            </a:r>
            <a:endParaRPr lang="en-US" dirty="0"/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Index time: O(nm+n</a:t>
            </a:r>
            <a:r>
              <a:rPr lang="en-US" i="1" baseline="30000" dirty="0" smtClean="0">
                <a:solidFill>
                  <a:srgbClr val="FF0000"/>
                </a:solidFill>
              </a:rPr>
              <a:t>2 </a:t>
            </a:r>
            <a:r>
              <a:rPr lang="en-US" i="1" dirty="0" smtClean="0">
                <a:solidFill>
                  <a:srgbClr val="FF0000"/>
                </a:solidFill>
              </a:rPr>
              <a:t>log n), Index space: O(n</a:t>
            </a:r>
            <a:r>
              <a:rPr lang="en-US" i="1" baseline="30000" dirty="0" smtClean="0">
                <a:solidFill>
                  <a:srgbClr val="FF0000"/>
                </a:solidFill>
              </a:rPr>
              <a:t>2</a:t>
            </a:r>
            <a:r>
              <a:rPr lang="en-US" i="1" dirty="0" smtClean="0">
                <a:solidFill>
                  <a:srgbClr val="FF0000"/>
                </a:solidFill>
              </a:rPr>
              <a:t>)</a:t>
            </a:r>
          </a:p>
          <a:p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644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Limitations of existing </a:t>
            </a:r>
            <a:r>
              <a:rPr lang="en-US" b="1" dirty="0"/>
              <a:t>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Indexing Approaches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High indexing cost</a:t>
            </a:r>
          </a:p>
          <a:p>
            <a:pPr lvl="2"/>
            <a:r>
              <a:rPr lang="en-US" dirty="0"/>
              <a:t>Cohen et al. </a:t>
            </a:r>
            <a:r>
              <a:rPr lang="en-US" dirty="0" smtClean="0"/>
              <a:t>2003</a:t>
            </a:r>
          </a:p>
          <a:p>
            <a:pPr lvl="2"/>
            <a:r>
              <a:rPr lang="en-US" dirty="0" smtClean="0"/>
              <a:t>Jin </a:t>
            </a:r>
            <a:r>
              <a:rPr lang="en-US" dirty="0"/>
              <a:t>et al. </a:t>
            </a:r>
            <a:r>
              <a:rPr lang="en-US" dirty="0" smtClean="0"/>
              <a:t>2012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Other approaches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Query answer is approximate</a:t>
            </a:r>
          </a:p>
          <a:p>
            <a:pPr lvl="2"/>
            <a:r>
              <a:rPr lang="en-US" dirty="0" err="1" smtClean="0"/>
              <a:t>Baswana</a:t>
            </a:r>
            <a:r>
              <a:rPr lang="en-US" dirty="0" smtClean="0"/>
              <a:t>  et al. 2006, </a:t>
            </a:r>
            <a:r>
              <a:rPr lang="en-US" dirty="0" err="1" smtClean="0"/>
              <a:t>Gubichev</a:t>
            </a:r>
            <a:r>
              <a:rPr lang="en-US" dirty="0" smtClean="0"/>
              <a:t> et al. 2010, </a:t>
            </a:r>
            <a:r>
              <a:rPr lang="en-US" dirty="0" err="1" smtClean="0"/>
              <a:t>Sarma</a:t>
            </a:r>
            <a:r>
              <a:rPr lang="en-US" dirty="0" smtClean="0"/>
              <a:t> et al. 2010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627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Our Contributions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Efficient and scalable index</a:t>
            </a:r>
          </a:p>
          <a:p>
            <a:pPr lvl="1"/>
            <a:r>
              <a:rPr lang="en-US" dirty="0" smtClean="0"/>
              <a:t>Novel application of independent set</a:t>
            </a:r>
          </a:p>
          <a:p>
            <a:pPr lvl="1"/>
            <a:r>
              <a:rPr lang="en-US" dirty="0" smtClean="0"/>
              <a:t>Flexible tuning of index size</a:t>
            </a:r>
          </a:p>
          <a:p>
            <a:r>
              <a:rPr lang="en-US" dirty="0" smtClean="0"/>
              <a:t>Effective labeling scheme</a:t>
            </a:r>
          </a:p>
          <a:p>
            <a:pPr lvl="1"/>
            <a:r>
              <a:rPr lang="en-US" dirty="0" smtClean="0"/>
              <a:t>Small label size</a:t>
            </a:r>
          </a:p>
          <a:p>
            <a:pPr lvl="1"/>
            <a:r>
              <a:rPr lang="en-US" dirty="0" smtClean="0"/>
              <a:t>I/O efficient labeling process</a:t>
            </a:r>
          </a:p>
          <a:p>
            <a:r>
              <a:rPr lang="en-US" dirty="0" smtClean="0"/>
              <a:t>High query performance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771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cs typeface="Arial" pitchFamily="34" charset="0"/>
              </a:rPr>
              <a:t>Outline</a:t>
            </a:r>
            <a:endParaRPr lang="zh-CN" altLang="en-US" b="1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445848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latin typeface="Constantia" pitchFamily="18" charset="0"/>
              </a:rPr>
              <a:t>Problem Definition and Challenges</a:t>
            </a:r>
          </a:p>
          <a:p>
            <a:r>
              <a:rPr lang="en-US" altLang="zh-CN" sz="2800" dirty="0" smtClean="0">
                <a:latin typeface="Constantia" pitchFamily="18" charset="0"/>
              </a:rPr>
              <a:t>Our Solution: IS-Label</a:t>
            </a:r>
          </a:p>
          <a:p>
            <a:pPr lvl="1"/>
            <a:r>
              <a:rPr lang="en-US" altLang="zh-CN" sz="2400" dirty="0" smtClean="0">
                <a:solidFill>
                  <a:schemeClr val="tx1"/>
                </a:solidFill>
                <a:latin typeface="Constantia" pitchFamily="18" charset="0"/>
              </a:rPr>
              <a:t>Overview</a:t>
            </a:r>
          </a:p>
          <a:p>
            <a:pPr lvl="1"/>
            <a:r>
              <a:rPr lang="en-US" altLang="zh-CN" dirty="0" smtClean="0">
                <a:latin typeface="Constantia" pitchFamily="18" charset="0"/>
              </a:rPr>
              <a:t>Part I</a:t>
            </a:r>
            <a:r>
              <a:rPr lang="en-US" altLang="zh-CN" dirty="0">
                <a:latin typeface="Constantia" pitchFamily="18" charset="0"/>
              </a:rPr>
              <a:t>: </a:t>
            </a:r>
            <a:r>
              <a:rPr lang="en-US" altLang="zh-CN" dirty="0" smtClean="0">
                <a:latin typeface="Constantia" pitchFamily="18" charset="0"/>
              </a:rPr>
              <a:t>Vertex </a:t>
            </a:r>
            <a:r>
              <a:rPr lang="en-US" altLang="zh-CN" dirty="0">
                <a:latin typeface="Constantia" pitchFamily="18" charset="0"/>
              </a:rPr>
              <a:t>Hierarchy</a:t>
            </a:r>
          </a:p>
          <a:p>
            <a:pPr lvl="1"/>
            <a:r>
              <a:rPr lang="en-US" altLang="zh-CN" dirty="0" smtClean="0">
                <a:latin typeface="Constantia" pitchFamily="18" charset="0"/>
              </a:rPr>
              <a:t>Part </a:t>
            </a:r>
            <a:r>
              <a:rPr lang="en-US" altLang="zh-CN" dirty="0">
                <a:latin typeface="Constantia" pitchFamily="18" charset="0"/>
              </a:rPr>
              <a:t>II: Vertex Labeling</a:t>
            </a:r>
          </a:p>
          <a:p>
            <a:pPr lvl="1"/>
            <a:r>
              <a:rPr lang="en-US" altLang="zh-CN" dirty="0" smtClean="0">
                <a:latin typeface="Constantia" pitchFamily="18" charset="0"/>
              </a:rPr>
              <a:t>Part III</a:t>
            </a:r>
            <a:r>
              <a:rPr lang="en-US" altLang="zh-CN" dirty="0">
                <a:latin typeface="Constantia" pitchFamily="18" charset="0"/>
              </a:rPr>
              <a:t>: Query Processing</a:t>
            </a:r>
          </a:p>
          <a:p>
            <a:r>
              <a:rPr lang="en-US" altLang="zh-CN" sz="2800" dirty="0" smtClean="0">
                <a:latin typeface="Constantia" pitchFamily="18" charset="0"/>
              </a:rPr>
              <a:t>Experimental Results</a:t>
            </a:r>
          </a:p>
          <a:p>
            <a:r>
              <a:rPr lang="en-US" altLang="zh-CN" sz="2800" dirty="0" smtClean="0">
                <a:latin typeface="Constantia" pitchFamily="18" charset="0"/>
              </a:rPr>
              <a:t>Conclusions</a:t>
            </a:r>
            <a:endParaRPr lang="zh-CN" altLang="en-US" sz="2800" dirty="0">
              <a:latin typeface="Constant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8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539CD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539CD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539CD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539CD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539CD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048" y="269776"/>
            <a:ext cx="77724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cs typeface="Arial" pitchFamily="34" charset="0"/>
              </a:rPr>
              <a:t>Overview</a:t>
            </a:r>
            <a:endParaRPr lang="en-US" b="1" dirty="0">
              <a:cs typeface="Arial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8032" y="1412776"/>
            <a:ext cx="7772400" cy="792088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en-US" sz="2400" b="1" dirty="0" smtClean="0">
                <a:latin typeface="Constantia"/>
                <a:cs typeface="Constantia"/>
              </a:rPr>
              <a:t>1. </a:t>
            </a:r>
            <a:r>
              <a:rPr lang="en-US" sz="2400" b="1" dirty="0" smtClean="0">
                <a:cs typeface="Constantia"/>
              </a:rPr>
              <a:t>Vertex </a:t>
            </a:r>
            <a:r>
              <a:rPr lang="en-US" sz="2400" b="1" dirty="0">
                <a:cs typeface="Constantia"/>
              </a:rPr>
              <a:t>Hierarchy</a:t>
            </a:r>
            <a:r>
              <a:rPr lang="en-US" sz="2400" b="1" dirty="0" smtClean="0">
                <a:cs typeface="Constantia"/>
              </a:rPr>
              <a:t>: </a:t>
            </a:r>
            <a:r>
              <a:rPr lang="en-US" sz="2400" dirty="0">
                <a:cs typeface="Constantia"/>
              </a:rPr>
              <a:t>C</a:t>
            </a:r>
            <a:r>
              <a:rPr lang="en-US" sz="2400" dirty="0" smtClean="0">
                <a:cs typeface="Constantia"/>
              </a:rPr>
              <a:t>onstruct a hierarchy based on independent sets</a:t>
            </a:r>
            <a:endParaRPr lang="en-US" sz="2400" dirty="0" smtClean="0">
              <a:latin typeface="Constantia"/>
              <a:cs typeface="Constantia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1115616" y="5238095"/>
            <a:ext cx="2052228" cy="783193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45000">
                <a:schemeClr val="tx2">
                  <a:lumMod val="20000"/>
                  <a:lumOff val="80000"/>
                </a:schemeClr>
              </a:gs>
              <a:gs pos="91000">
                <a:schemeClr val="bg2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prstClr val="black"/>
                </a:solidFill>
                <a:cs typeface="Arial" charset="0"/>
              </a:rPr>
              <a:t>Vertex </a:t>
            </a:r>
            <a:r>
              <a:rPr lang="en-US" altLang="zh-CN" sz="2000" b="1" dirty="0">
                <a:solidFill>
                  <a:prstClr val="black"/>
                </a:solidFill>
                <a:cs typeface="Arial" charset="0"/>
              </a:rPr>
              <a:t>Hierarchy</a:t>
            </a:r>
            <a:endParaRPr lang="zh-CN" altLang="en-US" sz="20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3275856" y="5454119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3779912" y="5238095"/>
            <a:ext cx="1764196" cy="783193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45000">
                <a:schemeClr val="tx2">
                  <a:lumMod val="20000"/>
                  <a:lumOff val="80000"/>
                </a:schemeClr>
              </a:gs>
              <a:gs pos="91000">
                <a:schemeClr val="bg2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prstClr val="black"/>
                </a:solidFill>
                <a:cs typeface="Arial" charset="0"/>
              </a:rPr>
              <a:t>Vertex </a:t>
            </a:r>
            <a:r>
              <a:rPr lang="en-US" altLang="zh-CN" sz="2000" b="1" dirty="0" smtClean="0">
                <a:solidFill>
                  <a:prstClr val="black"/>
                </a:solidFill>
                <a:cs typeface="Arial" charset="0"/>
              </a:rPr>
              <a:t>Labeling</a:t>
            </a:r>
            <a:endParaRPr lang="zh-CN" altLang="en-US" sz="20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120172" y="5238095"/>
            <a:ext cx="1980220" cy="783193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45000">
                <a:schemeClr val="tx2">
                  <a:lumMod val="20000"/>
                  <a:lumOff val="80000"/>
                </a:schemeClr>
              </a:gs>
              <a:gs pos="91000">
                <a:schemeClr val="bg2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prstClr val="black"/>
                </a:solidFill>
                <a:cs typeface="Arial" charset="0"/>
              </a:rPr>
              <a:t>Query Processing</a:t>
            </a:r>
            <a:endParaRPr lang="zh-CN" altLang="en-US" sz="20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5688124" y="5454119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683568" y="2564904"/>
            <a:ext cx="77724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fontAlgn="base">
              <a:spcBef>
                <a:spcPts val="600"/>
              </a:spcBef>
              <a:spcAft>
                <a:spcPct val="0"/>
              </a:spcAft>
              <a:buClr>
                <a:srgbClr val="0F6FC6"/>
              </a:buClr>
              <a:buSzPct val="76000"/>
              <a:defRPr/>
            </a:pPr>
            <a:r>
              <a:rPr lang="en-US" sz="2400" b="1" dirty="0">
                <a:solidFill>
                  <a:prstClr val="black"/>
                </a:solidFill>
                <a:ea typeface="ＭＳ Ｐゴシック" pitchFamily="64" charset="-128"/>
                <a:cs typeface="Constantia"/>
              </a:rPr>
              <a:t>2. Vertex </a:t>
            </a:r>
            <a:r>
              <a:rPr lang="en-US" sz="2400" b="1" dirty="0" smtClean="0">
                <a:solidFill>
                  <a:prstClr val="black"/>
                </a:solidFill>
                <a:ea typeface="ＭＳ Ｐゴシック" pitchFamily="64" charset="-128"/>
                <a:cs typeface="Constantia"/>
              </a:rPr>
              <a:t>Labeling: </a:t>
            </a:r>
            <a:r>
              <a:rPr lang="en-US" sz="2400" dirty="0" smtClean="0">
                <a:solidFill>
                  <a:prstClr val="black"/>
                </a:solidFill>
                <a:ea typeface="ＭＳ Ｐゴシック" pitchFamily="64" charset="-128"/>
                <a:cs typeface="Constantia"/>
              </a:rPr>
              <a:t>Construct a label for each vertex based on the vertex hierarchy</a:t>
            </a:r>
            <a:endParaRPr lang="en-US" sz="2400" dirty="0">
              <a:solidFill>
                <a:prstClr val="black"/>
              </a:solidFill>
              <a:ea typeface="ＭＳ Ｐゴシック" pitchFamily="64" charset="-128"/>
              <a:cs typeface="Constantia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688032" y="3763746"/>
            <a:ext cx="77724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prstClr val="black"/>
                </a:solidFill>
                <a:ea typeface="ＭＳ Ｐゴシック" pitchFamily="64" charset="-128"/>
                <a:cs typeface="Constantia"/>
              </a:rPr>
              <a:t>3. </a:t>
            </a:r>
            <a:r>
              <a:rPr lang="en-US" sz="2400" b="1" kern="0" dirty="0">
                <a:solidFill>
                  <a:prstClr val="black"/>
                </a:solidFill>
                <a:ea typeface="ＭＳ Ｐゴシック" pitchFamily="64" charset="-128"/>
                <a:cs typeface="Constantia"/>
              </a:rPr>
              <a:t>Query Processing: </a:t>
            </a:r>
            <a:r>
              <a:rPr lang="en-US" sz="2400" kern="0" dirty="0" smtClean="0">
                <a:solidFill>
                  <a:prstClr val="black"/>
                </a:solidFill>
                <a:ea typeface="ＭＳ Ｐゴシック" pitchFamily="64" charset="-128"/>
                <a:cs typeface="Constantia"/>
              </a:rPr>
              <a:t>Process a query online using the vertex labels</a:t>
            </a:r>
            <a:endParaRPr lang="en-US" sz="2400" b="1" kern="0" dirty="0">
              <a:solidFill>
                <a:prstClr val="black"/>
              </a:solidFill>
              <a:ea typeface="ＭＳ Ｐゴシック" pitchFamily="64" charset="-128"/>
              <a:cs typeface="Constantia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90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5" grpId="0" animBg="1"/>
      <p:bldP spid="6" grpId="0" animBg="1"/>
      <p:bldP spid="7" grpId="0" animBg="1"/>
      <p:bldP spid="8" grpId="0" animBg="1"/>
      <p:bldP spid="11" grpId="0" animBg="1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661648" cy="11430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Label based distance querying (Example)</a:t>
            </a:r>
            <a:endParaRPr lang="en-US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797152"/>
                <a:ext cx="8229600" cy="1527448"/>
              </a:xfrm>
            </p:spPr>
            <p:txBody>
              <a:bodyPr>
                <a:normAutofit fontScale="92500" lnSpcReduction="20000"/>
              </a:bodyPr>
              <a:lstStyle/>
              <a:p>
                <a:pPr marL="274320" lvl="2" indent="-274320">
                  <a:buClr>
                    <a:schemeClr val="accent3"/>
                  </a:buClr>
                  <a:buSzPct val="95000"/>
                </a:pPr>
                <a:r>
                  <a:rPr lang="en-US" dirty="0" smtClean="0">
                    <a:solidFill>
                      <a:srgbClr val="FF0000"/>
                    </a:solidFill>
                  </a:rPr>
                  <a:t>Label(x): {(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y,d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(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x,y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)), …}</a:t>
                </a:r>
              </a:p>
              <a:p>
                <a:pPr marL="274320" lvl="2" indent="-274320">
                  <a:buClr>
                    <a:schemeClr val="accent3"/>
                  </a:buClr>
                  <a:buSzPct val="95000"/>
                </a:pPr>
                <a:endParaRPr lang="en-US" dirty="0" smtClean="0">
                  <a:solidFill>
                    <a:srgbClr val="FF0000"/>
                  </a:solidFill>
                </a:endParaRPr>
              </a:p>
              <a:p>
                <a:pPr marL="274320" lvl="2" indent="-274320">
                  <a:buClr>
                    <a:schemeClr val="accent3"/>
                  </a:buClr>
                  <a:buSzPct val="95000"/>
                </a:pPr>
                <a:r>
                  <a:rPr lang="en-US" dirty="0" err="1" smtClean="0">
                    <a:solidFill>
                      <a:srgbClr val="FF0000"/>
                    </a:solidFill>
                  </a:rPr>
                  <a:t>dist</a:t>
                </a:r>
                <a:r>
                  <a:rPr lang="en-US" baseline="-25000" dirty="0" err="1" smtClean="0">
                    <a:solidFill>
                      <a:srgbClr val="FF0000"/>
                    </a:solidFill>
                  </a:rPr>
                  <a:t>G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(</a:t>
                </a:r>
                <a:r>
                  <a:rPr lang="en-US" i="1" dirty="0" err="1" smtClean="0">
                    <a:solidFill>
                      <a:srgbClr val="FF0000"/>
                    </a:solidFill>
                  </a:rPr>
                  <a:t>s,t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) </a:t>
                </a:r>
                <a:r>
                  <a:rPr lang="en-US" dirty="0">
                    <a:solidFill>
                      <a:srgbClr val="FF0000"/>
                    </a:solidFill>
                  </a:rPr>
                  <a:t>= min {</a:t>
                </a:r>
                <a:r>
                  <a:rPr lang="en-US" i="1" dirty="0">
                    <a:solidFill>
                      <a:srgbClr val="FF0000"/>
                    </a:solidFill>
                  </a:rPr>
                  <a:t>d(</a:t>
                </a:r>
                <a:r>
                  <a:rPr lang="en-US" i="1" dirty="0" err="1">
                    <a:solidFill>
                      <a:srgbClr val="FF0000"/>
                    </a:solidFill>
                  </a:rPr>
                  <a:t>s,w</a:t>
                </a:r>
                <a:r>
                  <a:rPr lang="en-US" i="1" dirty="0">
                    <a:solidFill>
                      <a:srgbClr val="FF0000"/>
                    </a:solidFill>
                  </a:rPr>
                  <a:t>)</a:t>
                </a:r>
                <a:r>
                  <a:rPr lang="en-US" dirty="0">
                    <a:solidFill>
                      <a:srgbClr val="FF0000"/>
                    </a:solidFill>
                  </a:rPr>
                  <a:t>+</a:t>
                </a:r>
                <a:r>
                  <a:rPr lang="en-US" i="1" dirty="0">
                    <a:solidFill>
                      <a:srgbClr val="FF0000"/>
                    </a:solidFill>
                  </a:rPr>
                  <a:t>d(</a:t>
                </a:r>
                <a:r>
                  <a:rPr lang="en-US" i="1" dirty="0" err="1">
                    <a:solidFill>
                      <a:srgbClr val="FF0000"/>
                    </a:solidFill>
                  </a:rPr>
                  <a:t>w,t</a:t>
                </a:r>
                <a:r>
                  <a:rPr lang="en-US" i="1" dirty="0">
                    <a:solidFill>
                      <a:srgbClr val="FF0000"/>
                    </a:solidFill>
                  </a:rPr>
                  <a:t>)</a:t>
                </a:r>
                <a:r>
                  <a:rPr lang="en-US" dirty="0">
                    <a:solidFill>
                      <a:srgbClr val="FF0000"/>
                    </a:solidFill>
                  </a:rPr>
                  <a:t>}, </a:t>
                </a:r>
                <a:r>
                  <a:rPr lang="en-US" dirty="0">
                    <a:solidFill>
                      <a:srgbClr val="FF0000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w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𝐿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𝑎𝑏𝑒𝑙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∩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𝐿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𝑎𝑏𝑒𝑙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endParaRPr lang="en-US" sz="2100" dirty="0" smtClean="0"/>
              </a:p>
              <a:p>
                <a:r>
                  <a:rPr lang="en-US" sz="2100" dirty="0" err="1" smtClean="0"/>
                  <a:t>dist</a:t>
                </a:r>
                <a:r>
                  <a:rPr lang="en-US" sz="2100" baseline="-25000" dirty="0" err="1" smtClean="0"/>
                  <a:t>G</a:t>
                </a:r>
                <a:r>
                  <a:rPr lang="en-US" sz="2100" dirty="0" smtClean="0"/>
                  <a:t>(</a:t>
                </a:r>
                <a:r>
                  <a:rPr lang="en-US" sz="2100" i="1" dirty="0" err="1" smtClean="0"/>
                  <a:t>a,c</a:t>
                </a:r>
                <a:r>
                  <a:rPr lang="en-US" sz="2100" dirty="0" smtClean="0"/>
                  <a:t>) = 2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797152"/>
                <a:ext cx="8229600" cy="1527448"/>
              </a:xfrm>
              <a:blipFill rotWithShape="1">
                <a:blip r:embed="rId2"/>
                <a:stretch>
                  <a:fillRect l="-370" t="-5179" b="-43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8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aphicFrame>
        <p:nvGraphicFramePr>
          <p:cNvPr id="86" name="Table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317198"/>
              </p:ext>
            </p:extLst>
          </p:nvPr>
        </p:nvGraphicFramePr>
        <p:xfrm>
          <a:off x="4355976" y="1412776"/>
          <a:ext cx="4244838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9494"/>
                <a:gridCol w="30453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Label(c)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(a,2)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dirty="0" smtClean="0"/>
                        <a:t>(b,1),(c,0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),(e,2),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(g,4)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}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Label(f)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{(a,4),(e,3),(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f,0),(g,2),(h,1)}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Label(</a:t>
                      </a:r>
                      <a:r>
                        <a:rPr lang="en-US" b="1" dirty="0" err="1" smtClean="0"/>
                        <a:t>i</a:t>
                      </a:r>
                      <a:r>
                        <a:rPr lang="en-US" b="1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{(a,2),(e,1),(g,3),(i,0)}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Label(b)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{(a,1),(b,0),(e,1),(g,3)}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Label(d)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{(a,2),(d,0),(e,1),(g,1)}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Label(h)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{(a,5),(e,4),(g,1),(h,0)}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Label(e)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{(a,1),(e,0),(g,2)}</a:t>
                      </a:r>
                      <a:endParaRPr lang="en-US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Label(a)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(a,0)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(g,3)</a:t>
                      </a:r>
                      <a:r>
                        <a:rPr lang="en-US" dirty="0" smtClean="0"/>
                        <a:t>}</a:t>
                      </a:r>
                      <a:endParaRPr lang="en-US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Label(g)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{(g,0)}</a:t>
                      </a:r>
                      <a:endParaRPr lang="en-US" b="0" dirty="0" smtClean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0" name="Group 69"/>
          <p:cNvGrpSpPr/>
          <p:nvPr/>
        </p:nvGrpSpPr>
        <p:grpSpPr>
          <a:xfrm>
            <a:off x="1017010" y="1834246"/>
            <a:ext cx="2133600" cy="1905000"/>
            <a:chOff x="1403648" y="4620344"/>
            <a:chExt cx="2133600" cy="1905000"/>
          </a:xfrm>
        </p:grpSpPr>
        <p:grpSp>
          <p:nvGrpSpPr>
            <p:cNvPr id="71" name="Group 70"/>
            <p:cNvGrpSpPr/>
            <p:nvPr/>
          </p:nvGrpSpPr>
          <p:grpSpPr>
            <a:xfrm>
              <a:off x="1403648" y="4620344"/>
              <a:ext cx="2133600" cy="1905000"/>
              <a:chOff x="4419600" y="3002498"/>
              <a:chExt cx="2133600" cy="1905000"/>
            </a:xfrm>
          </p:grpSpPr>
          <p:sp>
            <p:nvSpPr>
              <p:cNvPr id="78" name="Oval 77"/>
              <p:cNvSpPr/>
              <p:nvPr/>
            </p:nvSpPr>
            <p:spPr>
              <a:xfrm>
                <a:off x="4419600" y="3002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a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4419600" y="3764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b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4419600" y="46026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c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5334000" y="3002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d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5334000" y="3764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e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5334000" y="46026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f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6248400" y="3002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g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6248400" y="37644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smtClean="0">
                    <a:solidFill>
                      <a:schemeClr val="tx1"/>
                    </a:solidFill>
                    <a:latin typeface="Constantia" pitchFamily="18" charset="0"/>
                  </a:rPr>
                  <a:t>h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6248400" y="4602698"/>
                <a:ext cx="304800" cy="304800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aseline="0" dirty="0" err="1" smtClean="0">
                    <a:solidFill>
                      <a:schemeClr val="tx1"/>
                    </a:solidFill>
                    <a:latin typeface="Constantia" pitchFamily="18" charset="0"/>
                  </a:rPr>
                  <a:t>i</a:t>
                </a:r>
                <a:endParaRPr lang="en-US" sz="2000" baseline="0" dirty="0">
                  <a:solidFill>
                    <a:schemeClr val="tx1"/>
                  </a:solidFill>
                  <a:latin typeface="Constantia" pitchFamily="18" charset="0"/>
                </a:endParaRPr>
              </a:p>
            </p:txBody>
          </p:sp>
          <p:cxnSp>
            <p:nvCxnSpPr>
              <p:cNvPr id="92" name="Straight Connector 91"/>
              <p:cNvCxnSpPr>
                <a:stCxn id="78" idx="4"/>
                <a:endCxn id="80" idx="0"/>
              </p:cNvCxnSpPr>
              <p:nvPr/>
            </p:nvCxnSpPr>
            <p:spPr>
              <a:xfrm rot="5400000">
                <a:off x="4343400" y="3535898"/>
                <a:ext cx="457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>
                <a:endCxn id="81" idx="0"/>
              </p:cNvCxnSpPr>
              <p:nvPr/>
            </p:nvCxnSpPr>
            <p:spPr>
              <a:xfrm rot="5400000">
                <a:off x="4305300" y="4335998"/>
                <a:ext cx="533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>
                <a:stCxn id="85" idx="4"/>
                <a:endCxn id="87" idx="0"/>
              </p:cNvCxnSpPr>
              <p:nvPr/>
            </p:nvCxnSpPr>
            <p:spPr>
              <a:xfrm rot="5400000">
                <a:off x="5257800" y="3535898"/>
                <a:ext cx="457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87" idx="4"/>
                <a:endCxn id="88" idx="0"/>
              </p:cNvCxnSpPr>
              <p:nvPr/>
            </p:nvCxnSpPr>
            <p:spPr>
              <a:xfrm rot="5400000">
                <a:off x="5219700" y="4335998"/>
                <a:ext cx="533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>
                <a:stCxn id="89" idx="2"/>
                <a:endCxn id="85" idx="6"/>
              </p:cNvCxnSpPr>
              <p:nvPr/>
            </p:nvCxnSpPr>
            <p:spPr>
              <a:xfrm rot="10800000">
                <a:off x="5638800" y="3154898"/>
                <a:ext cx="609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stCxn id="87" idx="5"/>
                <a:endCxn id="91" idx="1"/>
              </p:cNvCxnSpPr>
              <p:nvPr/>
            </p:nvCxnSpPr>
            <p:spPr>
              <a:xfrm rot="16200000" flipH="1">
                <a:off x="5632263" y="3986561"/>
                <a:ext cx="622674" cy="6988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>
                <a:stCxn id="89" idx="4"/>
                <a:endCxn id="90" idx="0"/>
              </p:cNvCxnSpPr>
              <p:nvPr/>
            </p:nvCxnSpPr>
            <p:spPr>
              <a:xfrm rot="5400000">
                <a:off x="6172200" y="3535898"/>
                <a:ext cx="457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90" idx="3"/>
                <a:endCxn id="88" idx="7"/>
              </p:cNvCxnSpPr>
              <p:nvPr/>
            </p:nvCxnSpPr>
            <p:spPr>
              <a:xfrm flipH="1">
                <a:off x="5594163" y="4024661"/>
                <a:ext cx="698874" cy="62267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" name="Straight Connector 73"/>
            <p:cNvCxnSpPr>
              <a:stCxn id="87" idx="1"/>
              <a:endCxn id="78" idx="5"/>
            </p:cNvCxnSpPr>
            <p:nvPr/>
          </p:nvCxnSpPr>
          <p:spPr>
            <a:xfrm flipH="1" flipV="1">
              <a:off x="1663811" y="4880507"/>
              <a:ext cx="698874" cy="54647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87" idx="2"/>
              <a:endCxn id="80" idx="6"/>
            </p:cNvCxnSpPr>
            <p:nvPr/>
          </p:nvCxnSpPr>
          <p:spPr>
            <a:xfrm flipH="1">
              <a:off x="1708448" y="5534744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2091701" y="5769178"/>
              <a:ext cx="2709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3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9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cs typeface="Arial" pitchFamily="34" charset="0"/>
              </a:rPr>
              <a:t>Part I: Vertex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ambria Math"/>
              </a:rPr>
              <a:t>Level assignment </a:t>
            </a:r>
            <a:endParaRPr lang="en-US" dirty="0">
              <a:solidFill>
                <a:srgbClr val="FF0000"/>
              </a:solidFill>
              <a:latin typeface="Cambria Math"/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Distance preservation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Vertex independence</a:t>
            </a:r>
            <a:endParaRPr lang="en-US" dirty="0">
              <a:solidFill>
                <a:srgbClr val="FF0000"/>
              </a:solidFill>
            </a:endParaRPr>
          </a:p>
          <a:p>
            <a:pPr marL="667512" lvl="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9244D-12C4-460E-83B7-9548566B43A7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17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4918</TotalTime>
  <Words>1757</Words>
  <Application>Microsoft Office PowerPoint</Application>
  <PresentationFormat>On-screen Show (4:3)</PresentationFormat>
  <Paragraphs>519</Paragraphs>
  <Slides>24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Flow</vt:lpstr>
      <vt:lpstr>1_Flow</vt:lpstr>
      <vt:lpstr>IS-LABEL: an Independent-Set based Labeling Scheme for Point-to-Point Distance Querying</vt:lpstr>
      <vt:lpstr>Definition</vt:lpstr>
      <vt:lpstr>Challenges</vt:lpstr>
      <vt:lpstr>Limitations of existing work</vt:lpstr>
      <vt:lpstr>Our Contributions</vt:lpstr>
      <vt:lpstr>Outline</vt:lpstr>
      <vt:lpstr>Overview</vt:lpstr>
      <vt:lpstr>Label based distance querying (Example)</vt:lpstr>
      <vt:lpstr>Part I: Vertex Hierarchy</vt:lpstr>
      <vt:lpstr>Part I: Vertex Hierarchy (example)</vt:lpstr>
      <vt:lpstr>Part I: Vertex Hierarchy (example)</vt:lpstr>
      <vt:lpstr>Part I: Vertex Hierarchy</vt:lpstr>
      <vt:lpstr>Part II: Vertex Labeling</vt:lpstr>
      <vt:lpstr>Part II: Vertex Labeling (example)</vt:lpstr>
      <vt:lpstr>Part II: Vertex Labeling (example)</vt:lpstr>
      <vt:lpstr>Part III: Query Processing</vt:lpstr>
      <vt:lpstr>Part III: Query Processing</vt:lpstr>
      <vt:lpstr>Part III: Query Processing (example)</vt:lpstr>
      <vt:lpstr>Outline</vt:lpstr>
      <vt:lpstr>Experimental Results</vt:lpstr>
      <vt:lpstr>Experimental Results</vt:lpstr>
      <vt:lpstr>Experimental Results</vt:lpstr>
      <vt:lpstr>Conclusions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hhwu</dc:creator>
  <cp:lastModifiedBy>hhwu</cp:lastModifiedBy>
  <cp:revision>958</cp:revision>
  <dcterms:created xsi:type="dcterms:W3CDTF">2013-05-09T12:36:18Z</dcterms:created>
  <dcterms:modified xsi:type="dcterms:W3CDTF">2013-09-13T03:12:16Z</dcterms:modified>
</cp:coreProperties>
</file>