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74" r:id="rId5"/>
    <p:sldId id="271" r:id="rId6"/>
    <p:sldId id="277" r:id="rId7"/>
    <p:sldId id="279" r:id="rId8"/>
    <p:sldId id="272" r:id="rId9"/>
    <p:sldId id="282" r:id="rId10"/>
    <p:sldId id="273" r:id="rId11"/>
    <p:sldId id="275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/>
    <p:restoredTop sz="93937"/>
  </p:normalViewPr>
  <p:slideViewPr>
    <p:cSldViewPr snapToGrid="0" snapToObjects="1">
      <p:cViewPr>
        <p:scale>
          <a:sx n="97" d="100"/>
          <a:sy n="97" d="100"/>
        </p:scale>
        <p:origin x="153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p.clarku.edu/simulations/lj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 3061</a:t>
            </a:r>
            <a:br>
              <a:rPr lang="en-US" dirty="0"/>
            </a:br>
            <a:r>
              <a:rPr lang="en-US" sz="2400" dirty="0"/>
              <a:t>Introduction to Computer Simulation of Physical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Lab 3</a:t>
            </a:r>
          </a:p>
        </p:txBody>
      </p:sp>
    </p:spTree>
    <p:extLst>
      <p:ext uri="{BB962C8B-B14F-4D97-AF65-F5344CB8AC3E}">
        <p14:creationId xmlns:p14="http://schemas.microsoft.com/office/powerpoint/2010/main" val="7739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545889" cy="1400530"/>
          </a:xfrm>
        </p:spPr>
        <p:txBody>
          <a:bodyPr/>
          <a:lstStyle/>
          <a:p>
            <a:r>
              <a:rPr lang="en-US" altLang="zh-CN" dirty="0"/>
              <a:t>Time evolution (</a:t>
            </a:r>
            <a:r>
              <a:rPr lang="en-US" altLang="zh-CN" dirty="0" err="1"/>
              <a:t>Verlet</a:t>
            </a:r>
            <a:r>
              <a:rPr lang="en-US" altLang="zh-CN" dirty="0"/>
              <a:t> method implementation)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3578" y="1738948"/>
                <a:ext cx="8946541" cy="500475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Assume we have </a:t>
                </a:r>
                <a:r>
                  <a:rPr lang="en-US" altLang="zh-CN" sz="2400" dirty="0"/>
                  <a:t>the </a:t>
                </a:r>
                <a:r>
                  <a:rPr lang="en-US" altLang="zh-CN" sz="2400" dirty="0" smtClean="0"/>
                  <a:t>positions, velocities </a:t>
                </a:r>
                <a:r>
                  <a:rPr lang="en-US" altLang="zh-CN" sz="2400" dirty="0"/>
                  <a:t>and </a:t>
                </a:r>
                <a:r>
                  <a:rPr lang="en-US" altLang="zh-CN" sz="2400" dirty="0" smtClean="0"/>
                  <a:t>forces of particles at </a:t>
                </a:r>
                <a:r>
                  <a:rPr lang="en-US" altLang="zh-CN" sz="2400" dirty="0"/>
                  <a:t>time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.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At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𝑡</m:t>
                    </m:r>
                    <m:r>
                      <a:rPr lang="en-US" sz="2400" i="1">
                        <a:latin typeface="Cambria Math" charset="0"/>
                      </a:rPr>
                      <m:t>+∆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</m:oMath>
                </a14:m>
                <a:r>
                  <a:rPr lang="en-US" sz="2400" dirty="0"/>
                  <a:t> 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/>
                  <a:t>Compute the new </a:t>
                </a:r>
                <a:r>
                  <a:rPr lang="en-US" sz="2400" dirty="0" smtClean="0"/>
                  <a:t>positions and the partial velocities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 smtClean="0"/>
                  <a:t>Check the boundary</a:t>
                </a:r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/>
                  <a:t>Calculate the </a:t>
                </a:r>
                <a:r>
                  <a:rPr lang="en-US" sz="2400" dirty="0" smtClean="0"/>
                  <a:t>forces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 smtClean="0"/>
                  <a:t>Finalize the velocities 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3578" y="1738948"/>
                <a:ext cx="8946541" cy="5004752"/>
              </a:xfrm>
              <a:blipFill rotWithShape="0">
                <a:blip r:embed="rId2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3980" y="1932802"/>
                <a:ext cx="10644039" cy="447248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Again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choose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meaningful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units.</a:t>
                </a:r>
                <a:endParaRPr lang="en-HK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err="1"/>
                  <a:t>Eg.</a:t>
                </a:r>
                <a:r>
                  <a:rPr lang="zh-CN" altLang="en-US" dirty="0"/>
                  <a:t> </a:t>
                </a:r>
                <a:r>
                  <a:rPr lang="en-US" dirty="0" err="1"/>
                  <a:t>Å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ps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ev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etc</a:t>
                </a:r>
                <a:r>
                  <a:rPr lang="en-US" altLang="zh-CN" dirty="0" smtClean="0"/>
                  <a:t>. You need to define the conversion constants and comment properly.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Units can </a:t>
                </a:r>
                <a:r>
                  <a:rPr lang="en-US" altLang="zh-CN" dirty="0"/>
                  <a:t>also</a:t>
                </a:r>
                <a:r>
                  <a:rPr lang="zh-CN" altLang="en-US" dirty="0"/>
                  <a:t> </a:t>
                </a:r>
                <a:r>
                  <a:rPr lang="en-US" dirty="0"/>
                  <a:t>be normali</a:t>
                </a:r>
                <a:r>
                  <a:rPr lang="en-US" altLang="zh-CN" dirty="0"/>
                  <a:t>z</a:t>
                </a:r>
                <a:r>
                  <a:rPr lang="en-US" dirty="0"/>
                  <a:t>ed to simplify calculation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𝐿𝐽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=4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d>
                      <m:dPr>
                        <m:begChr m:val="["/>
                        <m:endChr m:val="]"/>
                        <m:ctrlPr>
                          <a:rPr lang="mr-I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mr-I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If we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𝑟</m:t>
                        </m:r>
                      </m:num>
                      <m:den>
                        <m:r>
                          <a:rPr lang="mr-I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dirty="0"/>
                  <a:t> , </a:t>
                </a:r>
                <a:r>
                  <a:rPr lang="en-US" sz="2000" dirty="0"/>
                  <a:t>then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𝐿𝐽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=4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d>
                      <m:dPr>
                        <m:begChr m:val="["/>
                        <m:endChr m:val="]"/>
                        <m:ctrlPr>
                          <a:rPr lang="mr-I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mr-I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′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′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Same procedure can be done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𝐿𝐽</m:t>
                        </m:r>
                      </m:sub>
                    </m:sSub>
                  </m:oMath>
                </a14:m>
                <a:r>
                  <a:rPr lang="en-US" sz="2000" dirty="0"/>
                  <a:t>, which could be expressed in unit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3980" y="1932802"/>
                <a:ext cx="10644039" cy="4472480"/>
              </a:xfrm>
              <a:blipFill rotWithShape="0"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D5B429-247D-4B68-9772-75B9F8CA2D25}"/>
              </a:ext>
            </a:extLst>
          </p:cNvPr>
          <p:cNvSpPr txBox="1"/>
          <p:nvPr/>
        </p:nvSpPr>
        <p:spPr>
          <a:xfrm>
            <a:off x="1992952" y="6115504"/>
            <a:ext cx="820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Notes: Explain your units and show your conversion condition in README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68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710018"/>
                <a:ext cx="9585709" cy="457911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Calculate the kinetic energy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temperature)</a:t>
                </a:r>
                <a:r>
                  <a:rPr lang="en-US" sz="2400" dirty="0"/>
                  <a:t>, the potential energy and the total energy of the system and plot them against time</a:t>
                </a:r>
              </a:p>
              <a:p>
                <a:pPr lvl="1"/>
                <a:r>
                  <a:rPr lang="en-US" altLang="zh-CN" sz="2200" dirty="0"/>
                  <a:t>Recall</a:t>
                </a: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2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&gt;=</m:t>
                    </m:r>
                    <m:f>
                      <m:fPr>
                        <m:ctrlPr>
                          <a:rPr lang="en-US" altLang="zh-CN" sz="22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 smtClean="0"/>
                  <a:t> (or we can calculate the temperature based on the instant kinetic energy)</a:t>
                </a:r>
                <a:endParaRPr lang="en-US" sz="2200" dirty="0"/>
              </a:p>
              <a:p>
                <a:pPr lvl="1"/>
                <a:r>
                  <a:rPr lang="en-US" altLang="zh-CN" sz="2200" dirty="0"/>
                  <a:t>Compare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with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the</a:t>
                </a: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200" baseline="-25000" dirty="0" smtClean="0"/>
                  <a:t>0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used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for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initialization</a:t>
                </a:r>
                <a:endParaRPr lang="en-US" sz="2200" dirty="0"/>
              </a:p>
              <a:p>
                <a:endParaRPr lang="en-US" sz="2400" dirty="0"/>
              </a:p>
              <a:p>
                <a:r>
                  <a:rPr lang="en-US" sz="2400" dirty="0"/>
                  <a:t>The total energy should be conserved and both of the kinetic and the potential energy should be stable (with some fluctuations) after equilibrium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710018"/>
                <a:ext cx="9585709" cy="4579110"/>
              </a:xfrm>
              <a:blipFill rotWithShape="0">
                <a:blip r:embed="rId2"/>
                <a:stretch>
                  <a:fillRect l="-509" t="-1065" r="-1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2A3E7C-14C0-4A84-BE08-89D206D58B1D}"/>
              </a:ext>
            </a:extLst>
          </p:cNvPr>
          <p:cNvSpPr txBox="1"/>
          <p:nvPr/>
        </p:nvSpPr>
        <p:spPr>
          <a:xfrm>
            <a:off x="1027133" y="6104462"/>
            <a:ext cx="1013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Notes: Assume the temperature after the center mass correction is the initial </a:t>
            </a:r>
            <a:r>
              <a:rPr lang="en-US" altLang="zh-CN" dirty="0" smtClean="0"/>
              <a:t>temperature</a:t>
            </a:r>
            <a:endParaRPr lang="zh-CN" altLang="en-US" dirty="0"/>
          </a:p>
        </p:txBody>
      </p:sp>
      <p:sp>
        <p:nvSpPr>
          <p:cNvPr id="5" name="Star: 12 Points 4">
            <a:extLst>
              <a:ext uri="{FF2B5EF4-FFF2-40B4-BE49-F238E27FC236}">
                <a16:creationId xmlns:a16="http://schemas.microsoft.com/office/drawing/2014/main" xmlns="" id="{8584C354-3966-471F-861A-E2DF1FFABC2F}"/>
              </a:ext>
            </a:extLst>
          </p:cNvPr>
          <p:cNvSpPr/>
          <p:nvPr/>
        </p:nvSpPr>
        <p:spPr>
          <a:xfrm>
            <a:off x="8608099" y="3330069"/>
            <a:ext cx="3857002" cy="156318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Any comments on this equation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4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 lab</a:t>
            </a:r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78" y="1853248"/>
            <a:ext cx="10570243" cy="447314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Initiali</a:t>
            </a:r>
            <a:r>
              <a:rPr lang="en-US" altLang="zh-CN" sz="2200" dirty="0"/>
              <a:t>z</a:t>
            </a:r>
            <a:r>
              <a:rPr lang="en-US" sz="2200" dirty="0"/>
              <a:t>e a system with 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sz="2200" dirty="0"/>
              <a:t>Same position and velocity requirement as in lab2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sz="2200" dirty="0"/>
              <a:t>Center of mass correction applied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Apply Lennard-Jones potential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200" dirty="0"/>
              <a:t>Use the </a:t>
            </a:r>
            <a:r>
              <a:rPr lang="en-US" sz="2200" dirty="0" err="1"/>
              <a:t>Verlet</a:t>
            </a:r>
            <a:r>
              <a:rPr lang="en-US" sz="2200" dirty="0"/>
              <a:t> method to evolve your system until it reaches equilibrium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sz="2200" dirty="0"/>
              <a:t>Output every 100-time step</a:t>
            </a:r>
            <a:r>
              <a:rPr lang="en-US" altLang="zh-CN" sz="2200" dirty="0"/>
              <a:t>s</a:t>
            </a:r>
            <a:r>
              <a:rPr lang="en-US" sz="2200" dirty="0"/>
              <a:t> as one frame in a .</a:t>
            </a:r>
            <a:r>
              <a:rPr lang="en-US" sz="2200" dirty="0" err="1"/>
              <a:t>xyz</a:t>
            </a:r>
            <a:r>
              <a:rPr lang="en-US" sz="2200" dirty="0"/>
              <a:t> file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sz="2200" dirty="0"/>
              <a:t>Plot total energy, kinetic energy and potential energy against time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altLang="zh-CN" sz="2200" dirty="0"/>
              <a:t>Plot</a:t>
            </a:r>
            <a:r>
              <a:rPr lang="zh-CN" altLang="en-US" sz="2200" dirty="0"/>
              <a:t> </a:t>
            </a:r>
            <a:r>
              <a:rPr lang="en-US" altLang="zh-CN" sz="2200" dirty="0"/>
              <a:t>temperature</a:t>
            </a:r>
            <a:r>
              <a:rPr lang="zh-CN" altLang="en-US" sz="2200" dirty="0"/>
              <a:t> </a:t>
            </a:r>
            <a:r>
              <a:rPr lang="en-US" altLang="zh-CN" sz="2200" dirty="0"/>
              <a:t>against</a:t>
            </a:r>
            <a:r>
              <a:rPr lang="zh-CN" altLang="en-US" sz="2200" dirty="0"/>
              <a:t> </a:t>
            </a:r>
            <a:r>
              <a:rPr lang="en-US" altLang="zh-CN" sz="2200" dirty="0"/>
              <a:t>time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/>
              <a:t>compare</a:t>
            </a:r>
            <a:r>
              <a:rPr lang="zh-CN" altLang="en-US" sz="2200" dirty="0"/>
              <a:t> </a:t>
            </a:r>
            <a:r>
              <a:rPr lang="en-US" altLang="zh-CN" sz="2200" dirty="0"/>
              <a:t>it</a:t>
            </a:r>
            <a:r>
              <a:rPr lang="zh-CN" altLang="en-US" sz="2200" dirty="0"/>
              <a:t> </a:t>
            </a:r>
            <a:r>
              <a:rPr lang="en-US" altLang="zh-CN" sz="2200" dirty="0"/>
              <a:t>with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 smtClean="0"/>
              <a:t>initial temperature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You need to submit </a:t>
            </a:r>
            <a:r>
              <a:rPr lang="en-US" sz="2200" b="1" dirty="0">
                <a:solidFill>
                  <a:srgbClr val="FF0000"/>
                </a:solidFill>
              </a:rPr>
              <a:t>the code, the plots, </a:t>
            </a:r>
            <a:r>
              <a:rPr lang="en-US" altLang="zh-CN" sz="2200" b="1" dirty="0">
                <a:solidFill>
                  <a:srgbClr val="FF0000"/>
                </a:solidFill>
              </a:rPr>
              <a:t>readme</a:t>
            </a:r>
            <a:r>
              <a:rPr lang="en-US" sz="2200" b="1" dirty="0">
                <a:solidFill>
                  <a:srgbClr val="FF0000"/>
                </a:solidFill>
              </a:rPr>
              <a:t> and the .xyz file</a:t>
            </a:r>
            <a:r>
              <a:rPr lang="zh-CN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zh-CN" sz="2200" dirty="0"/>
              <a:t>before 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March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8th</a:t>
            </a:r>
            <a:r>
              <a:rPr lang="en-US" altLang="zh-CN" sz="2200" dirty="0" smtClean="0"/>
              <a:t>. </a:t>
            </a:r>
            <a:r>
              <a:rPr lang="en-US" altLang="zh-CN" sz="2200" b="1" dirty="0">
                <a:solidFill>
                  <a:srgbClr val="FF0000"/>
                </a:solidFill>
              </a:rPr>
              <a:t>No lab report</a:t>
            </a:r>
            <a:r>
              <a:rPr lang="en-US" altLang="zh-CN" sz="2200" b="1" dirty="0"/>
              <a:t> </a:t>
            </a:r>
            <a:r>
              <a:rPr lang="en-US" altLang="zh-CN" sz="2200" dirty="0"/>
              <a:t>is required for this lab</a:t>
            </a:r>
            <a:endParaRPr lang="en-US" sz="2200" dirty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7836" y="59926"/>
            <a:ext cx="3037491" cy="83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Initialize positions and velocities of particles with center of mass correction 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5576582" y="897206"/>
            <a:ext cx="0" cy="29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76011" y="1195864"/>
                <a:ext cx="3401138" cy="7857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Find new position by </a:t>
                </a:r>
                <a:r>
                  <a:rPr lang="en-US" dirty="0" err="1"/>
                  <a:t>Verlet</a:t>
                </a:r>
                <a:r>
                  <a:rPr lang="en-US" dirty="0"/>
                  <a:t> method after time step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011" y="1195864"/>
                <a:ext cx="3401138" cy="785794"/>
              </a:xfrm>
              <a:prstGeom prst="rect">
                <a:avLst/>
              </a:prstGeom>
              <a:blipFill rotWithShape="0"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iamond 9"/>
          <p:cNvSpPr/>
          <p:nvPr/>
        </p:nvSpPr>
        <p:spPr>
          <a:xfrm>
            <a:off x="4057837" y="2220227"/>
            <a:ext cx="3037490" cy="12674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position inside the box?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5576580" y="3487639"/>
            <a:ext cx="2" cy="59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cxnSpLocks/>
            <a:stCxn id="10" idx="3"/>
          </p:cNvCxnSpPr>
          <p:nvPr/>
        </p:nvCxnSpPr>
        <p:spPr>
          <a:xfrm>
            <a:off x="7095327" y="2853933"/>
            <a:ext cx="927474" cy="480362"/>
          </a:xfrm>
          <a:prstGeom prst="bentConnector3">
            <a:avLst>
              <a:gd name="adj1" fmla="val 10067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263251" y="3324881"/>
            <a:ext cx="3037490" cy="6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Apply boundary condition</a:t>
            </a:r>
          </a:p>
        </p:txBody>
      </p:sp>
      <p:cxnSp>
        <p:nvCxnSpPr>
          <p:cNvPr id="29" name="Elbow Connector 28"/>
          <p:cNvCxnSpPr/>
          <p:nvPr/>
        </p:nvCxnSpPr>
        <p:spPr>
          <a:xfrm rot="5400000">
            <a:off x="7647006" y="4196838"/>
            <a:ext cx="616172" cy="445430"/>
          </a:xfrm>
          <a:prstGeom prst="bentConnector3">
            <a:avLst>
              <a:gd name="adj1" fmla="val 9946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588844" y="4061619"/>
            <a:ext cx="4096803" cy="102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</a:t>
            </a:r>
            <a:r>
              <a:rPr lang="en-US" dirty="0" smtClean="0"/>
              <a:t>positions, calculate the partial velocities, </a:t>
            </a:r>
            <a:r>
              <a:rPr lang="en-US" dirty="0"/>
              <a:t>calculate the </a:t>
            </a:r>
            <a:r>
              <a:rPr lang="en-US" dirty="0" smtClean="0"/>
              <a:t>forces </a:t>
            </a:r>
            <a:r>
              <a:rPr lang="en-US" dirty="0"/>
              <a:t>and </a:t>
            </a:r>
            <a:r>
              <a:rPr lang="en-US" dirty="0" smtClean="0"/>
              <a:t>finalize </a:t>
            </a:r>
            <a:r>
              <a:rPr lang="en-US" dirty="0"/>
              <a:t>velocities of particles by </a:t>
            </a:r>
            <a:r>
              <a:rPr lang="en-US" dirty="0" err="1"/>
              <a:t>Verlet</a:t>
            </a:r>
            <a:r>
              <a:rPr lang="en-US" dirty="0"/>
              <a:t> method</a:t>
            </a:r>
          </a:p>
        </p:txBody>
      </p:sp>
      <p:sp>
        <p:nvSpPr>
          <p:cNvPr id="41" name="Diamond 40"/>
          <p:cNvSpPr/>
          <p:nvPr/>
        </p:nvSpPr>
        <p:spPr>
          <a:xfrm>
            <a:off x="4057836" y="5242964"/>
            <a:ext cx="3037490" cy="7855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Enough time?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5576580" y="1892247"/>
            <a:ext cx="1" cy="297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542745" y="6028549"/>
            <a:ext cx="0" cy="277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675641" y="6330742"/>
            <a:ext cx="1734207" cy="43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  <p:cxnSp>
        <p:nvCxnSpPr>
          <p:cNvPr id="75" name="Straight Connector 74"/>
          <p:cNvCxnSpPr>
            <a:stCxn id="41" idx="3"/>
          </p:cNvCxnSpPr>
          <p:nvPr/>
        </p:nvCxnSpPr>
        <p:spPr>
          <a:xfrm flipV="1">
            <a:off x="7095326" y="5622918"/>
            <a:ext cx="2321943" cy="12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 flipH="1" flipV="1">
            <a:off x="9387708" y="1007409"/>
            <a:ext cx="29554" cy="4615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76580" y="1020247"/>
            <a:ext cx="38111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886270" y="344987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799924" y="594736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96737" y="242722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68495" y="52385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7500" y="2692400"/>
            <a:ext cx="3290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Suggestion: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Accumulate important physical quantities in the loop for statistic purpose.</a:t>
            </a:r>
            <a:endParaRPr kumimoji="1" lang="zh-CN" alt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576499" y="5063457"/>
            <a:ext cx="0" cy="277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4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28" y="2377658"/>
            <a:ext cx="10621518" cy="419548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Initiali</a:t>
            </a:r>
            <a:r>
              <a:rPr lang="en-US" altLang="zh-CN" sz="2800" dirty="0"/>
              <a:t>z</a:t>
            </a:r>
            <a:r>
              <a:rPr lang="en-US" sz="2800" dirty="0"/>
              <a:t>e a system with cent</a:t>
            </a:r>
            <a:r>
              <a:rPr lang="en-US" altLang="zh-CN" sz="2800" dirty="0"/>
              <a:t>er</a:t>
            </a:r>
            <a:r>
              <a:rPr lang="en-US" sz="2800" dirty="0"/>
              <a:t> of mass velocity</a:t>
            </a:r>
            <a:r>
              <a:rPr lang="zh-CN" altLang="en-US" sz="2800" dirty="0"/>
              <a:t> </a:t>
            </a:r>
            <a:r>
              <a:rPr lang="en-US" sz="2800" dirty="0"/>
              <a:t>correction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/>
              <a:t>Apply</a:t>
            </a:r>
            <a:r>
              <a:rPr lang="zh-CN" altLang="en-US" sz="2800" dirty="0" smtClean="0"/>
              <a:t> </a:t>
            </a:r>
            <a:r>
              <a:rPr lang="en-US" sz="2800" dirty="0" err="1" smtClean="0"/>
              <a:t>Lennard</a:t>
            </a:r>
            <a:r>
              <a:rPr lang="en-US" sz="2800" dirty="0" smtClean="0"/>
              <a:t>-Jones </a:t>
            </a:r>
            <a:r>
              <a:rPr lang="en-US" sz="2800" dirty="0"/>
              <a:t>potential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Perform time evolution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3302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9E4201-56E4-A149-B638-E5F9B70D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30" y="1386933"/>
            <a:ext cx="7197368" cy="50809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Motivation:</a:t>
            </a:r>
            <a:r>
              <a:rPr lang="zh-CN" altLang="en-US" sz="2400" dirty="0"/>
              <a:t> </a:t>
            </a:r>
            <a:endParaRPr lang="en-HK" altLang="zh-CN" sz="2400" dirty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case:</a:t>
            </a:r>
            <a:r>
              <a:rPr lang="zh-CN" altLang="en-US" dirty="0"/>
              <a:t> </a:t>
            </a:r>
            <a:r>
              <a:rPr lang="en-US" altLang="zh-CN" dirty="0"/>
              <a:t>imagine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box</a:t>
            </a:r>
            <a:r>
              <a:rPr lang="zh-CN" altLang="en-US" dirty="0"/>
              <a:t> </a:t>
            </a:r>
            <a:r>
              <a:rPr lang="en-US" altLang="zh-CN" dirty="0"/>
              <a:t>filled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gas</a:t>
            </a:r>
            <a:r>
              <a:rPr lang="zh-CN" altLang="en-US" dirty="0"/>
              <a:t> </a:t>
            </a:r>
            <a:r>
              <a:rPr lang="en-US" altLang="zh-CN" dirty="0"/>
              <a:t>molecules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box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moving,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center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mass</a:t>
            </a:r>
            <a:r>
              <a:rPr lang="zh-CN" altLang="en-US" dirty="0"/>
              <a:t> </a:t>
            </a:r>
            <a:r>
              <a:rPr lang="en-US" altLang="zh-CN" dirty="0"/>
              <a:t>velocity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zero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velocity</a:t>
            </a:r>
            <a:r>
              <a:rPr lang="zh-CN" altLang="en-US" dirty="0"/>
              <a:t> </a:t>
            </a:r>
            <a:r>
              <a:rPr lang="en-US" altLang="zh-CN" dirty="0" smtClean="0"/>
              <a:t>initialization.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 artificially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en-US" dirty="0" smtClean="0"/>
              <a:t>dditional </a:t>
            </a:r>
            <a:r>
              <a:rPr lang="en-US" dirty="0"/>
              <a:t>degree of </a:t>
            </a:r>
            <a:r>
              <a:rPr lang="en-US" dirty="0" smtClean="0"/>
              <a:t>freedom</a:t>
            </a:r>
            <a:r>
              <a:rPr lang="en-US" altLang="zh-CN" dirty="0" smtClean="0"/>
              <a:t>:</a:t>
            </a:r>
            <a:r>
              <a:rPr lang="en-US" dirty="0" smtClean="0"/>
              <a:t> the </a:t>
            </a:r>
            <a:r>
              <a:rPr lang="en-US" dirty="0"/>
              <a:t>center of mass </a:t>
            </a:r>
            <a:r>
              <a:rPr lang="en-US" dirty="0" smtClean="0"/>
              <a:t>movement</a:t>
            </a:r>
            <a:r>
              <a:rPr lang="en-US" altLang="zh-CN" dirty="0" smtClean="0"/>
              <a:t>.</a:t>
            </a:r>
            <a:endParaRPr lang="en-US" dirty="0" smtClean="0"/>
          </a:p>
          <a:p>
            <a:pPr lvl="2">
              <a:lnSpc>
                <a:spcPct val="150000"/>
              </a:lnSpc>
            </a:pPr>
            <a:r>
              <a:rPr lang="en-US" altLang="zh-CN" dirty="0" smtClean="0"/>
              <a:t>Such an additional degree of freedom may affect the statistics.</a:t>
            </a:r>
            <a:endParaRPr lang="en-HK" altLang="zh-C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87DE193-52F4-6F4A-BA2A-BA816F59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Centre of mass correction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0B57BDF-3AD9-724B-B6E7-00BD20FC7FD8}"/>
              </a:ext>
            </a:extLst>
          </p:cNvPr>
          <p:cNvGrpSpPr/>
          <p:nvPr/>
        </p:nvGrpSpPr>
        <p:grpSpPr>
          <a:xfrm>
            <a:off x="8539246" y="2052918"/>
            <a:ext cx="3367204" cy="3360685"/>
            <a:chOff x="3103371" y="2183466"/>
            <a:chExt cx="3367204" cy="3360685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xmlns="" id="{A0B31AB3-FFA7-4C43-95BB-AC7D9A9111CE}"/>
                </a:ext>
              </a:extLst>
            </p:cNvPr>
            <p:cNvSpPr/>
            <p:nvPr/>
          </p:nvSpPr>
          <p:spPr>
            <a:xfrm>
              <a:off x="3103371" y="2188191"/>
              <a:ext cx="3359426" cy="3355960"/>
            </a:xfrm>
            <a:prstGeom prst="cube">
              <a:avLst/>
            </a:prstGeom>
            <a:solidFill>
              <a:srgbClr val="3366FF">
                <a:alpha val="2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563B1E31-AE5F-EA4A-BE5D-C600278FF109}"/>
                </a:ext>
              </a:extLst>
            </p:cNvPr>
            <p:cNvCxnSpPr/>
            <p:nvPr/>
          </p:nvCxnSpPr>
          <p:spPr>
            <a:xfrm>
              <a:off x="3103371" y="3041741"/>
              <a:ext cx="0" cy="250241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A0B5C6D-A9EB-6B42-ACF5-2B60968FB5B6}"/>
                </a:ext>
              </a:extLst>
            </p:cNvPr>
            <p:cNvCxnSpPr/>
            <p:nvPr/>
          </p:nvCxnSpPr>
          <p:spPr>
            <a:xfrm>
              <a:off x="5621708" y="3041741"/>
              <a:ext cx="0" cy="250241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5C0CB5D-02A2-0E46-8D0B-70ED787339DD}"/>
                </a:ext>
              </a:extLst>
            </p:cNvPr>
            <p:cNvCxnSpPr/>
            <p:nvPr/>
          </p:nvCxnSpPr>
          <p:spPr>
            <a:xfrm>
              <a:off x="6470574" y="2188191"/>
              <a:ext cx="0" cy="250241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179AD4A-3754-214D-A3E4-F2525602A83A}"/>
                </a:ext>
              </a:extLst>
            </p:cNvPr>
            <p:cNvCxnSpPr/>
            <p:nvPr/>
          </p:nvCxnSpPr>
          <p:spPr>
            <a:xfrm>
              <a:off x="3949773" y="2188191"/>
              <a:ext cx="0" cy="2502410"/>
            </a:xfrm>
            <a:prstGeom prst="line">
              <a:avLst/>
            </a:prstGeom>
            <a:ln>
              <a:solidFill>
                <a:srgbClr val="3366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60241A2-CF20-4645-9418-E64CF01A35C1}"/>
                </a:ext>
              </a:extLst>
            </p:cNvPr>
            <p:cNvCxnSpPr/>
            <p:nvPr/>
          </p:nvCxnSpPr>
          <p:spPr>
            <a:xfrm flipH="1">
              <a:off x="3949773" y="2188191"/>
              <a:ext cx="2513024" cy="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DE1E8E6-B634-E64F-AC52-6DE3611BC968}"/>
                </a:ext>
              </a:extLst>
            </p:cNvPr>
            <p:cNvCxnSpPr/>
            <p:nvPr/>
          </p:nvCxnSpPr>
          <p:spPr>
            <a:xfrm flipH="1">
              <a:off x="3957550" y="4685876"/>
              <a:ext cx="2513024" cy="0"/>
            </a:xfrm>
            <a:prstGeom prst="line">
              <a:avLst/>
            </a:prstGeom>
            <a:ln>
              <a:solidFill>
                <a:srgbClr val="3366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37FF63E-A39F-254E-A678-61ABAA4A3F9C}"/>
                </a:ext>
              </a:extLst>
            </p:cNvPr>
            <p:cNvCxnSpPr/>
            <p:nvPr/>
          </p:nvCxnSpPr>
          <p:spPr>
            <a:xfrm flipH="1">
              <a:off x="3108684" y="5538172"/>
              <a:ext cx="2513024" cy="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0AD7690-FDA2-5941-A618-86A0889EE853}"/>
                </a:ext>
              </a:extLst>
            </p:cNvPr>
            <p:cNvCxnSpPr/>
            <p:nvPr/>
          </p:nvCxnSpPr>
          <p:spPr>
            <a:xfrm flipH="1">
              <a:off x="3108684" y="3041741"/>
              <a:ext cx="2513024" cy="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8D22BFC4-249B-A24A-9C65-0E0566AA8FF2}"/>
                </a:ext>
              </a:extLst>
            </p:cNvPr>
            <p:cNvCxnSpPr/>
            <p:nvPr/>
          </p:nvCxnSpPr>
          <p:spPr>
            <a:xfrm flipH="1">
              <a:off x="5621708" y="4685876"/>
              <a:ext cx="848867" cy="858275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05EBC92-8F60-3740-A59D-1B300D0584EB}"/>
                </a:ext>
              </a:extLst>
            </p:cNvPr>
            <p:cNvCxnSpPr/>
            <p:nvPr/>
          </p:nvCxnSpPr>
          <p:spPr>
            <a:xfrm flipH="1">
              <a:off x="3108684" y="4679897"/>
              <a:ext cx="848867" cy="858275"/>
            </a:xfrm>
            <a:prstGeom prst="line">
              <a:avLst/>
            </a:prstGeom>
            <a:ln>
              <a:solidFill>
                <a:srgbClr val="3366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8EC36BC-E280-9240-9876-F8D816594322}"/>
                </a:ext>
              </a:extLst>
            </p:cNvPr>
            <p:cNvCxnSpPr/>
            <p:nvPr/>
          </p:nvCxnSpPr>
          <p:spPr>
            <a:xfrm flipH="1">
              <a:off x="3108684" y="2188191"/>
              <a:ext cx="848867" cy="858275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CE81074-B5C2-654B-919D-9C6A61302122}"/>
                </a:ext>
              </a:extLst>
            </p:cNvPr>
            <p:cNvCxnSpPr/>
            <p:nvPr/>
          </p:nvCxnSpPr>
          <p:spPr>
            <a:xfrm flipH="1">
              <a:off x="5613930" y="2183466"/>
              <a:ext cx="848867" cy="858275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C2B6D47-1EF7-8448-B396-FF0FEDD2777E}"/>
              </a:ext>
            </a:extLst>
          </p:cNvPr>
          <p:cNvSpPr/>
          <p:nvPr/>
        </p:nvSpPr>
        <p:spPr>
          <a:xfrm>
            <a:off x="9719542" y="3360619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171AA53-5012-FF45-BE7C-2E907B1DDFA4}"/>
              </a:ext>
            </a:extLst>
          </p:cNvPr>
          <p:cNvSpPr/>
          <p:nvPr/>
        </p:nvSpPr>
        <p:spPr>
          <a:xfrm>
            <a:off x="9124366" y="3600918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5545412-7B10-8344-88A7-F84D858C47F9}"/>
              </a:ext>
            </a:extLst>
          </p:cNvPr>
          <p:cNvSpPr/>
          <p:nvPr/>
        </p:nvSpPr>
        <p:spPr>
          <a:xfrm>
            <a:off x="10367686" y="4775655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CF9483F-5A34-724C-A89A-FACD51C3AA57}"/>
              </a:ext>
            </a:extLst>
          </p:cNvPr>
          <p:cNvSpPr/>
          <p:nvPr/>
        </p:nvSpPr>
        <p:spPr>
          <a:xfrm>
            <a:off x="10636423" y="4032205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A22928C-C0F2-9D44-B31B-7EC03A0E7A18}"/>
              </a:ext>
            </a:extLst>
          </p:cNvPr>
          <p:cNvSpPr/>
          <p:nvPr/>
        </p:nvSpPr>
        <p:spPr>
          <a:xfrm>
            <a:off x="11011496" y="2408329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4F7EA77-9DBC-3C41-B778-F351772FAE75}"/>
              </a:ext>
            </a:extLst>
          </p:cNvPr>
          <p:cNvSpPr/>
          <p:nvPr/>
        </p:nvSpPr>
        <p:spPr>
          <a:xfrm>
            <a:off x="11238492" y="3562390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205331B-F13E-F349-81E1-B631EBCF93B6}"/>
              </a:ext>
            </a:extLst>
          </p:cNvPr>
          <p:cNvSpPr/>
          <p:nvPr/>
        </p:nvSpPr>
        <p:spPr>
          <a:xfrm>
            <a:off x="10850477" y="4388583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6FE620A-166A-EC41-9ED3-522ABF3F3760}"/>
              </a:ext>
            </a:extLst>
          </p:cNvPr>
          <p:cNvSpPr/>
          <p:nvPr/>
        </p:nvSpPr>
        <p:spPr>
          <a:xfrm>
            <a:off x="9585981" y="3927416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8CFB6365-7D3E-5142-BCAC-083B6D6E7F6F}"/>
              </a:ext>
            </a:extLst>
          </p:cNvPr>
          <p:cNvSpPr/>
          <p:nvPr/>
        </p:nvSpPr>
        <p:spPr>
          <a:xfrm>
            <a:off x="10509048" y="3160504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E1694AB-93C3-6348-9EF8-24E98D6E84D5}"/>
              </a:ext>
            </a:extLst>
          </p:cNvPr>
          <p:cNvSpPr/>
          <p:nvPr/>
        </p:nvSpPr>
        <p:spPr>
          <a:xfrm>
            <a:off x="9757186" y="2576150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24B1D69-D185-D348-9FAA-56BEF397B134}"/>
              </a:ext>
            </a:extLst>
          </p:cNvPr>
          <p:cNvSpPr/>
          <p:nvPr/>
        </p:nvSpPr>
        <p:spPr>
          <a:xfrm>
            <a:off x="9604048" y="4493443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5678FE2-7363-DB49-A7FE-6C4469F40E64}"/>
              </a:ext>
            </a:extLst>
          </p:cNvPr>
          <p:cNvSpPr/>
          <p:nvPr/>
        </p:nvSpPr>
        <p:spPr>
          <a:xfrm>
            <a:off x="10106561" y="4139445"/>
            <a:ext cx="92174" cy="921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>
            <a:extLst>
              <a:ext uri="{FF2B5EF4-FFF2-40B4-BE49-F238E27FC236}">
                <a16:creationId xmlns:a16="http://schemas.microsoft.com/office/drawing/2014/main" xmlns="" id="{0B21DACF-78A7-F648-A61F-E856987FCEEA}"/>
              </a:ext>
            </a:extLst>
          </p:cNvPr>
          <p:cNvSpPr/>
          <p:nvPr/>
        </p:nvSpPr>
        <p:spPr>
          <a:xfrm rot="18822469" flipV="1">
            <a:off x="10943311" y="4960736"/>
            <a:ext cx="1291967" cy="108628"/>
          </a:xfrm>
          <a:prstGeom prst="leftRightArrow">
            <a:avLst>
              <a:gd name="adj1" fmla="val 0"/>
              <a:gd name="adj2" fmla="val 597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Centre of mass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4588" y="1853248"/>
                <a:ext cx="8946541" cy="41954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Apply cent</a:t>
                </a:r>
                <a:r>
                  <a:rPr lang="en-US" altLang="zh-CN" dirty="0"/>
                  <a:t>er</a:t>
                </a:r>
                <a:r>
                  <a:rPr lang="en-US" dirty="0"/>
                  <a:t> of mass correction before time evolution*: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Calculate the momentum of the </a:t>
                </a:r>
                <a:r>
                  <a:rPr lang="en-US" altLang="zh-CN" sz="2000" dirty="0"/>
                  <a:t>center</a:t>
                </a:r>
                <a:r>
                  <a:rPr lang="en-US" sz="2000" dirty="0"/>
                  <a:t> of </a:t>
                </a:r>
                <a:r>
                  <a:rPr lang="en-US" sz="2000" dirty="0" smtClean="0"/>
                  <a:t>mass (</a:t>
                </a:r>
                <a:r>
                  <a:rPr lang="en-US" altLang="zh-CN" sz="2000" dirty="0"/>
                  <a:t>Identical particles are </a:t>
                </a:r>
                <a:r>
                  <a:rPr lang="en-US" altLang="zh-CN" sz="2000" dirty="0" smtClean="0"/>
                  <a:t>assumed</a:t>
                </a:r>
                <a:r>
                  <a:rPr lang="en-US" sz="2000" dirty="0" smtClean="0"/>
                  <a:t>)  </a:t>
                </a:r>
                <a:endParaRPr lang="en-US" sz="2000" dirty="0"/>
              </a:p>
              <a:p>
                <a:pPr marL="457200" lvl="1" indent="0" algn="ctr">
                  <a:lnSpc>
                    <a:spcPct val="150000"/>
                  </a:lnSpc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𝐶𝑀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s-IS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𝑚</m:t>
                        </m:r>
                      </m:e>
                    </m:nary>
                    <m:acc>
                      <m:accPr>
                        <m:chr m:val="⃗"/>
                        <m:ctrlPr>
                          <a:rPr lang="is-IS" sz="2400" b="0" i="1" smtClean="0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400" baseline="30000" dirty="0"/>
                  <a:t>#</a:t>
                </a:r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Subtract every velocity by the cent</a:t>
                </a:r>
                <a:r>
                  <a:rPr lang="en-US" altLang="zh-CN" sz="2000" dirty="0"/>
                  <a:t>er</a:t>
                </a:r>
                <a:r>
                  <a:rPr lang="en-US" sz="2000" dirty="0"/>
                  <a:t> of mass velocity</a:t>
                </a:r>
              </a:p>
              <a:p>
                <a:pPr marL="457200" lvl="1" indent="0" algn="ctr">
                  <a:lnSpc>
                    <a:spcPct val="150000"/>
                  </a:lnSpc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s-I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is-I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is-I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𝐶𝑀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is-I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𝐶𝑀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𝑛𝑚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is-I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is-I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is-I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The new velocity is the initiali</a:t>
                </a:r>
                <a:r>
                  <a:rPr lang="en-US" altLang="zh-CN" sz="2000" dirty="0"/>
                  <a:t>zed</a:t>
                </a:r>
                <a:r>
                  <a:rPr lang="en-US" sz="2000" dirty="0"/>
                  <a:t> velocity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4588" y="1853248"/>
                <a:ext cx="8946541" cy="4195481"/>
              </a:xfrm>
              <a:blipFill rotWithShape="0">
                <a:blip r:embed="rId2"/>
                <a:stretch>
                  <a:fillRect l="-341" b="-6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0257FF5-61EA-2F41-9C63-BE5D2D5C7CE7}"/>
                  </a:ext>
                </a:extLst>
              </p:cNvPr>
              <p:cNvSpPr txBox="1"/>
              <p:nvPr/>
            </p:nvSpPr>
            <p:spPr>
              <a:xfrm>
                <a:off x="3087872" y="6488668"/>
                <a:ext cx="5245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aseline="30000" dirty="0"/>
                  <a:t>#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zh-CN" i="1" dirty="0"/>
                  <a:t>: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each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component;</a:t>
                </a:r>
                <a:r>
                  <a:rPr lang="zh-CN" alt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altLang="zh-CN" i="1" dirty="0"/>
                  <a:t>: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number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of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particles</a:t>
                </a:r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0257FF5-61EA-2F41-9C63-BE5D2D5C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872" y="6488668"/>
                <a:ext cx="524541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6" t="-91803" b="-1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F81E2E-1117-8F4A-B946-6AA1B27BBF63}"/>
              </a:ext>
            </a:extLst>
          </p:cNvPr>
          <p:cNvSpPr/>
          <p:nvPr/>
        </p:nvSpPr>
        <p:spPr>
          <a:xfrm>
            <a:off x="9382070" y="3144087"/>
            <a:ext cx="2601424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correction after the initialization will be good enough</a:t>
            </a:r>
          </a:p>
        </p:txBody>
      </p:sp>
    </p:spTree>
    <p:extLst>
      <p:ext uri="{BB962C8B-B14F-4D97-AF65-F5344CB8AC3E}">
        <p14:creationId xmlns:p14="http://schemas.microsoft.com/office/powerpoint/2010/main" val="20801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Lennard-Jones potential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760" y="2052918"/>
                <a:ext cx="8946541" cy="4195481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𝐿𝐽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=4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d>
                      <m:dPr>
                        <m:begChr m:val="["/>
                        <m:endChr m:val="]"/>
                        <m:ctrlPr>
                          <a:rPr lang="mr-IN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mr-IN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mr-IN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mr-IN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white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sz="2400" dirty="0"/>
                  <a:t> is the depth of the potential and </a:t>
                </a:r>
                <a14:m>
                  <m:oMath xmlns:m="http://schemas.openxmlformats.org/officeDocument/2006/math">
                    <m:r>
                      <a:rPr lang="mr-IN" sz="3600" i="1">
                        <a:solidFill>
                          <a:prstClr val="white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400" dirty="0"/>
                  <a:t> is the zero-potential point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Values of 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white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2400" dirty="0"/>
                  <a:t>and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mr-IN" sz="3600" i="1">
                        <a:solidFill>
                          <a:prstClr val="white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400" dirty="0"/>
                  <a:t> vary from particle to particle.</a:t>
                </a:r>
              </a:p>
              <a:p>
                <a:pPr marL="0" indent="0">
                  <a:buNone/>
                </a:pPr>
                <a:r>
                  <a:rPr lang="en-US" sz="2400" dirty="0"/>
                  <a:t> For Argon*: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white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mr-IN" sz="3600" i="1">
                        <a:solidFill>
                          <a:prstClr val="white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400" dirty="0"/>
                  <a:t>= 3.40 </a:t>
                </a:r>
                <a:r>
                  <a:rPr lang="en-US" sz="2400" dirty="0" err="1"/>
                  <a:t>Å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white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sz="2400" dirty="0"/>
                  <a:t>= 1.65 × 10</a:t>
                </a:r>
                <a:r>
                  <a:rPr lang="en-US" sz="2400" baseline="30000" dirty="0"/>
                  <a:t>-21</a:t>
                </a:r>
                <a:r>
                  <a:rPr lang="en-US" sz="2400" dirty="0"/>
                  <a:t> J = 1.03 × 10</a:t>
                </a:r>
                <a:r>
                  <a:rPr lang="en-US" sz="2400" baseline="30000" dirty="0"/>
                  <a:t>-2</a:t>
                </a:r>
                <a:r>
                  <a:rPr lang="en-US" sz="2400" dirty="0"/>
                  <a:t> eV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You can use other particles but find the correct values of </a:t>
                </a:r>
                <a14:m>
                  <m:oMath xmlns:m="http://schemas.openxmlformats.org/officeDocument/2006/math">
                    <m:r>
                      <a:rPr lang="mr-IN" sz="3600" i="1">
                        <a:solidFill>
                          <a:prstClr val="white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white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sz="2400" dirty="0"/>
                  <a:t>. Include the reference in your README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760" y="2052918"/>
                <a:ext cx="8946541" cy="4195481"/>
              </a:xfrm>
              <a:blipFill>
                <a:blip r:embed="rId2"/>
                <a:stretch>
                  <a:fillRect l="-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03312" y="6248399"/>
            <a:ext cx="5450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*Data from: </a:t>
            </a:r>
            <a:r>
              <a:rPr lang="en-US" dirty="0">
                <a:hlinkClick r:id="rId3"/>
              </a:rPr>
              <a:t>http://stp.clarku.edu/simulations/lj/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41A0B2-1E78-A64C-8A7D-B161B29739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32129" y="2788920"/>
            <a:ext cx="3171064" cy="235715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663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Lennard-Jones potential (cut-off and shifted </a:t>
            </a:r>
            <a:r>
              <a:rPr lang="en-US" sz="4400" dirty="0" smtClean="0"/>
              <a:t>form; optional)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056" y="1853248"/>
                <a:ext cx="9375218" cy="500475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sz="2400" dirty="0" smtClean="0"/>
                  <a:t>By default, you should calculate all the pairwise force based on LJ potential. (Optional: For very large systems with more than 1000 particles, you can apply the truncation)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However, if you </a:t>
                </a:r>
                <a:r>
                  <a:rPr lang="en-US" sz="2400" dirty="0" smtClean="0"/>
                  <a:t>do the truncation, it will introduce discontinuity of LJ potential, which may affect force calculations.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One solution is to set a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appropriate</a:t>
                </a:r>
                <a:r>
                  <a:rPr lang="zh-CN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cut-off </a:t>
                </a:r>
                <a:r>
                  <a:rPr lang="en-US" sz="2400" dirty="0">
                    <a:solidFill>
                      <a:schemeClr val="tx1"/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and </a:t>
                </a:r>
                <a:r>
                  <a:rPr lang="en-US" sz="2400" dirty="0" smtClean="0"/>
                  <a:t>shift the whole L-J potential</a:t>
                </a:r>
                <a:r>
                  <a:rPr lang="en-US" altLang="zh-CN" sz="2400" dirty="0" smtClean="0"/>
                  <a:t>,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the new </a:t>
                </a:r>
                <a:r>
                  <a:rPr lang="en-US" sz="2400" dirty="0" smtClean="0"/>
                  <a:t>shifted </a:t>
                </a:r>
                <a:r>
                  <a:rPr lang="en-US" sz="2400" dirty="0"/>
                  <a:t>L-J potential is then:                      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𝐿𝐽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𝑠h𝑖𝑓𝑡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.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𝐿𝐽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𝐿𝐽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≤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charset="0"/>
                                    </a:rPr>
                                    <m:t>𝐿𝐽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charset="0"/>
                                    </a:rPr>
                                    <m:t>𝐿𝐽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0, 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mr-I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Note the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𝐿𝐽</m:t>
                        </m:r>
                      </m:sub>
                    </m:sSub>
                  </m:oMath>
                </a14:m>
                <a:r>
                  <a:rPr lang="en-US" sz="2400" dirty="0"/>
                  <a:t> is shifted down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𝐿𝐽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to keep the continuity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𝐿𝐽</m:t>
                        </m:r>
                      </m:sub>
                    </m:sSub>
                  </m:oMath>
                </a14:m>
                <a:r>
                  <a:rPr lang="en-US" sz="2400" dirty="0" smtClean="0"/>
                  <a:t>. However, it may affect the total energy calculations.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56" y="1853248"/>
                <a:ext cx="9375218" cy="5004752"/>
              </a:xfrm>
              <a:blipFill rotWithShape="0">
                <a:blip r:embed="rId2"/>
                <a:stretch>
                  <a:fillRect l="-130" r="-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D9E54ED-9036-4D4A-A3ED-3ABD3A5C0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88" y="3722259"/>
            <a:ext cx="2763139" cy="17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E0F8B2-5FBC-470C-A963-88038B79C213}"/>
              </a:ext>
            </a:extLst>
          </p:cNvPr>
          <p:cNvCxnSpPr/>
          <p:nvPr/>
        </p:nvCxnSpPr>
        <p:spPr>
          <a:xfrm>
            <a:off x="11461071" y="4008127"/>
            <a:ext cx="0" cy="1068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5EF9C-3B1B-AA48-8B41-FD5FBFA8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Force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D136214-E791-4146-9727-E0CBC27C2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0312" y="2007384"/>
                <a:ext cx="10199688" cy="419548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calculated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differentiating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potential (Newton third law)</a:t>
                </a:r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sz="2500" i="1">
                              <a:latin typeface="Cambria Math" charset="0"/>
                            </a:rPr>
                            <m:t>𝐿𝐽</m:t>
                          </m:r>
                        </m:sub>
                      </m:sSub>
                      <m:r>
                        <a:rPr lang="en-US" sz="2500" i="1">
                          <a:latin typeface="Cambria Math" charset="0"/>
                        </a:rPr>
                        <m:t>=4</m:t>
                      </m:r>
                      <m:r>
                        <a:rPr lang="en-US" sz="25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𝜀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5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mr-IN" sz="25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mr-IN" sz="25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mr-IN" sz="25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sz="25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sz="25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5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sz="25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5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mr-IN" sz="25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mr-IN" sz="25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sz="25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sz="25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5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HK" altLang="zh-CN" sz="25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i.e.</a:t>
                </a:r>
                <a:r>
                  <a:rPr lang="zh-CN" altLang="en-US" dirty="0"/>
                  <a:t> </a:t>
                </a:r>
                <a:endParaRPr lang="en-HK" altLang="zh-CN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5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zh-CN" sz="2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altLang="zh-CN" sz="25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5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CN" sz="25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altLang="zh-CN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5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25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altLang="zh-CN" sz="25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5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altLang="zh-CN" sz="25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5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2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sz="25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5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5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5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sz="2500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5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5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5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  <m:r>
                                <a:rPr lang="en-US" altLang="zh-CN" sz="2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5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5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5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5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sz="2500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5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5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5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⃑"/>
                              <m:ctrlPr>
                                <a:rPr lang="en-US" altLang="zh-CN" sz="25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5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altLang="zh-CN" sz="25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136214-E791-4146-9727-E0CBC27C2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0312" y="2007384"/>
                <a:ext cx="10199688" cy="4195481"/>
              </a:xfrm>
              <a:blipFill rotWithShape="0">
                <a:blip r:embed="rId2"/>
                <a:stretch>
                  <a:fillRect l="-299" r="-1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ACE833-421D-5941-8D3D-5F9F0760640C}"/>
              </a:ext>
            </a:extLst>
          </p:cNvPr>
          <p:cNvSpPr/>
          <p:nvPr/>
        </p:nvSpPr>
        <p:spPr>
          <a:xfrm>
            <a:off x="3783013" y="4523691"/>
            <a:ext cx="977900" cy="1117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6A19C169-200D-5D48-8C10-B2A369DD165A}"/>
              </a:ext>
            </a:extLst>
          </p:cNvPr>
          <p:cNvCxnSpPr>
            <a:cxnSpLocks/>
            <a:stCxn id="17" idx="0"/>
            <a:endCxn id="4" idx="1"/>
          </p:cNvCxnSpPr>
          <p:nvPr/>
        </p:nvCxnSpPr>
        <p:spPr>
          <a:xfrm flipV="1">
            <a:off x="1404389" y="5082491"/>
            <a:ext cx="2378624" cy="6206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07FAE3-7107-A347-AACC-38130BBD1017}"/>
              </a:ext>
            </a:extLst>
          </p:cNvPr>
          <p:cNvSpPr/>
          <p:nvPr/>
        </p:nvSpPr>
        <p:spPr>
          <a:xfrm>
            <a:off x="8376567" y="4838701"/>
            <a:ext cx="462633" cy="59055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8933476-5BE6-D84A-9A3F-60DC377F1223}"/>
              </a:ext>
            </a:extLst>
          </p:cNvPr>
          <p:cNvCxnSpPr>
            <a:cxnSpLocks/>
          </p:cNvCxnSpPr>
          <p:nvPr/>
        </p:nvCxnSpPr>
        <p:spPr>
          <a:xfrm flipH="1" flipV="1">
            <a:off x="8839200" y="5041693"/>
            <a:ext cx="727075" cy="422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B197300A-04F5-0F40-A2FB-5E02218B75D7}"/>
                  </a:ext>
                </a:extLst>
              </p:cNvPr>
              <p:cNvSpPr/>
              <p:nvPr/>
            </p:nvSpPr>
            <p:spPr>
              <a:xfrm>
                <a:off x="9169771" y="5464717"/>
                <a:ext cx="1761147" cy="5432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CN" sz="2800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altLang="zh-CN" sz="2800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97300A-04F5-0F40-A2FB-5E02218B7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771" y="5464717"/>
                <a:ext cx="1761147" cy="5432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A1E27BE-91B3-3448-97A8-7E9FA86C58D2}"/>
              </a:ext>
            </a:extLst>
          </p:cNvPr>
          <p:cNvSpPr/>
          <p:nvPr/>
        </p:nvSpPr>
        <p:spPr>
          <a:xfrm>
            <a:off x="103677" y="5703158"/>
            <a:ext cx="2601424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Force felt by </a:t>
            </a:r>
            <a:r>
              <a:rPr lang="en-US" dirty="0" err="1"/>
              <a:t>j</a:t>
            </a:r>
            <a:r>
              <a:rPr lang="en-US" baseline="30000" dirty="0" err="1"/>
              <a:t>th</a:t>
            </a:r>
            <a:r>
              <a:rPr lang="en-US" dirty="0"/>
              <a:t> particle, due to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particle</a:t>
            </a:r>
          </a:p>
        </p:txBody>
      </p:sp>
    </p:spTree>
    <p:extLst>
      <p:ext uri="{BB962C8B-B14F-4D97-AF65-F5344CB8AC3E}">
        <p14:creationId xmlns:p14="http://schemas.microsoft.com/office/powerpoint/2010/main" val="33514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58" y="369581"/>
            <a:ext cx="11095810" cy="1400530"/>
          </a:xfrm>
        </p:spPr>
        <p:txBody>
          <a:bodyPr/>
          <a:lstStyle/>
          <a:p>
            <a:r>
              <a:rPr lang="en-US" altLang="zh-CN" dirty="0"/>
              <a:t>Time evolution (</a:t>
            </a:r>
            <a:r>
              <a:rPr lang="en-US" altLang="zh-CN" dirty="0" err="1"/>
              <a:t>Verlet</a:t>
            </a:r>
            <a:r>
              <a:rPr lang="en-US" altLang="zh-CN" dirty="0"/>
              <a:t> method equation)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853248"/>
                <a:ext cx="8946541" cy="4395151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sz="3600" b="0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+∆</m:t>
                          </m:r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latin typeface="Cambria Math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3600" b="0" i="1" smtClean="0">
                              <a:latin typeface="Cambria Math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36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mr-IN" sz="3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mr-IN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+∆</m:t>
                          </m:r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36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3600" b="0" i="1" smtClean="0">
                              <a:latin typeface="Cambria Math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sz="36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+∆</m:t>
                              </m:r>
                              <m:r>
                                <a:rPr lang="en-U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36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mr-IN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</m:oMath>
                  </m:oMathPara>
                </a14:m>
                <a:endParaRPr lang="en-US" sz="3600" b="0" dirty="0">
                  <a:ea typeface="Cambria Math" charset="0"/>
                  <a:cs typeface="Cambria Math" charset="0"/>
                </a:endParaRPr>
              </a:p>
              <a:p>
                <a:endParaRPr lang="en-US" sz="3600" b="0" dirty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stands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/>
                  <a:t> particle in both equations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853248"/>
                <a:ext cx="8946541" cy="4395151"/>
              </a:xfrm>
              <a:blipFill>
                <a:blip r:embed="rId2"/>
                <a:stretch>
                  <a:fillRect l="-1135" b="-2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xmlns="" id="{BDEBE1FE-F29E-6A46-BF2C-0DBC0961B971}"/>
              </a:ext>
            </a:extLst>
          </p:cNvPr>
          <p:cNvSpPr/>
          <p:nvPr/>
        </p:nvSpPr>
        <p:spPr>
          <a:xfrm>
            <a:off x="4188939" y="2607276"/>
            <a:ext cx="1087395" cy="840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54E4218-77B8-E341-A3DC-0369FD62E38B}"/>
              </a:ext>
            </a:extLst>
          </p:cNvPr>
          <p:cNvSpPr/>
          <p:nvPr/>
        </p:nvSpPr>
        <p:spPr>
          <a:xfrm>
            <a:off x="4188938" y="4201564"/>
            <a:ext cx="1087395" cy="840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368EC90-AD5C-464D-B5AA-B6C7DCF5B55E}"/>
              </a:ext>
            </a:extLst>
          </p:cNvPr>
          <p:cNvSpPr/>
          <p:nvPr/>
        </p:nvSpPr>
        <p:spPr>
          <a:xfrm>
            <a:off x="7389339" y="2205959"/>
            <a:ext cx="1087395" cy="840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F90F192-A43D-F94C-8EED-066251CD983C}"/>
              </a:ext>
            </a:extLst>
          </p:cNvPr>
          <p:cNvSpPr/>
          <p:nvPr/>
        </p:nvSpPr>
        <p:spPr>
          <a:xfrm>
            <a:off x="1857219" y="2607276"/>
            <a:ext cx="2135661" cy="840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349835E-B09E-884A-9217-2078F46196FD}"/>
              </a:ext>
            </a:extLst>
          </p:cNvPr>
          <p:cNvSpPr/>
          <p:nvPr/>
        </p:nvSpPr>
        <p:spPr>
          <a:xfrm>
            <a:off x="5348472" y="3917916"/>
            <a:ext cx="2135661" cy="840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3270B60-9E77-4C4D-BA0C-F3E72D6B93F2}"/>
              </a:ext>
            </a:extLst>
          </p:cNvPr>
          <p:cNvSpPr/>
          <p:nvPr/>
        </p:nvSpPr>
        <p:spPr>
          <a:xfrm>
            <a:off x="1623218" y="4201564"/>
            <a:ext cx="2247742" cy="9495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4">
                <a:extLst>
                  <a:ext uri="{FF2B5EF4-FFF2-40B4-BE49-F238E27FC236}">
                    <a16:creationId xmlns:a16="http://schemas.microsoft.com/office/drawing/2014/main" xmlns="" id="{4B008D2A-EFBA-4F97-A079-CBC3B936D382}"/>
                  </a:ext>
                </a:extLst>
              </p:cNvPr>
              <p:cNvSpPr txBox="1"/>
              <p:nvPr/>
            </p:nvSpPr>
            <p:spPr>
              <a:xfrm>
                <a:off x="317075" y="421331"/>
                <a:ext cx="60974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𝑊h𝑎𝑡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𝑦𝑜𝑢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𝑛𝑒𝑒𝑑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𝑙𝑜𝑜𝑝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𝑢𝑛𝑖𝑡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B008D2A-EFBA-4F97-A079-CBC3B936D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75" y="421331"/>
                <a:ext cx="609742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00" t="-100000" r="-29400" b="-132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857002" y="1328345"/>
                <a:ext cx="4656018" cy="5529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 smtClean="0"/>
                  <a:t>1.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Renew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positions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and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partial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velocities</a:t>
                </a:r>
                <a:endParaRPr lang="en-US" altLang="zh-CN" b="0" i="0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0" smtClean="0">
                          <a:latin typeface="Cambria Math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+∆</m:t>
                          </m:r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altLang="zh-CN" i="1">
                              <a:latin typeface="Cambria Math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i="1">
                              <a:latin typeface="Cambria Math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mr-IN" altLang="zh-CN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mr-IN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CN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altLang="zh-CN" i="1">
                              <a:latin typeface="Cambria Math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i="1">
                              <a:latin typeface="Cambria Math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mr-IN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</m:oMath>
                  </m:oMathPara>
                </a14:m>
                <a:endParaRPr lang="en-US" altLang="zh-CN" dirty="0" smtClean="0">
                  <a:ea typeface="Cambria Math" charset="0"/>
                  <a:cs typeface="Cambria Math" charset="0"/>
                </a:endParaRPr>
              </a:p>
              <a:p>
                <a:endParaRPr lang="en-US" altLang="zh-CN" dirty="0" smtClean="0">
                  <a:ea typeface="Cambria Math" charset="0"/>
                  <a:cs typeface="Cambria Math" charset="0"/>
                </a:endParaRPr>
              </a:p>
              <a:p>
                <a:endParaRPr lang="en-US" altLang="zh-CN" dirty="0" smtClean="0">
                  <a:ea typeface="Cambria Math" charset="0"/>
                  <a:cs typeface="Cambria Math" charset="0"/>
                </a:endParaRPr>
              </a:p>
              <a:p>
                <a:endParaRPr lang="en-US" altLang="zh-CN" dirty="0">
                  <a:ea typeface="Cambria Math" charset="0"/>
                  <a:cs typeface="Cambria Math" charset="0"/>
                </a:endParaRPr>
              </a:p>
              <a:p>
                <a:r>
                  <a:rPr lang="en-US" altLang="zh-CN" dirty="0" smtClean="0">
                    <a:ea typeface="Cambria Math" charset="0"/>
                    <a:cs typeface="Cambria Math" charset="0"/>
                  </a:rPr>
                  <a:t>2.</a:t>
                </a:r>
                <a:r>
                  <a:rPr lang="zh-CN" altLang="en-US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dirty="0" smtClean="0">
                    <a:ea typeface="Cambria Math" charset="0"/>
                    <a:cs typeface="Cambria Math" charset="0"/>
                  </a:rPr>
                  <a:t>Renew</a:t>
                </a:r>
                <a:r>
                  <a:rPr lang="zh-CN" altLang="en-US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dirty="0" smtClean="0">
                    <a:ea typeface="Cambria Math" charset="0"/>
                    <a:cs typeface="Cambria Math" charset="0"/>
                  </a:rPr>
                  <a:t>forces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+∆</m:t>
                          </m:r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GB" altLang="zh-CN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GB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i="1">
                          <a:latin typeface="Cambria Math" panose="02040503050406030204" pitchFamily="18" charset="0"/>
                        </a:rPr>
                        <m:t>𝑜𝑛𝑙𝑦</m:t>
                      </m:r>
                      <m:r>
                        <a:rPr lang="en-GB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i="1">
                          <a:latin typeface="Cambria Math" panose="02040503050406030204" pitchFamily="18" charset="0"/>
                        </a:rPr>
                        <m:t>𝑟𝑒𝑙𝑎𝑡𝑒𝑑</m:t>
                      </m:r>
                      <m:r>
                        <a:rPr lang="en-GB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zh-CN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zh-CN" altLang="en-US" i="1">
                          <a:latin typeface="Cambria Math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+∆</m:t>
                          </m:r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dirty="0" smtClean="0">
                  <a:ea typeface="Cambria Math" charset="0"/>
                  <a:cs typeface="Cambria Math" charset="0"/>
                </a:endParaRPr>
              </a:p>
              <a:p>
                <a:endParaRPr lang="en-US" altLang="zh-CN" dirty="0" smtClean="0">
                  <a:ea typeface="Cambria Math" charset="0"/>
                  <a:cs typeface="Cambria Math" charset="0"/>
                </a:endParaRPr>
              </a:p>
              <a:p>
                <a:endParaRPr lang="en-US" altLang="zh-CN" dirty="0" smtClean="0">
                  <a:ea typeface="Cambria Math" charset="0"/>
                  <a:cs typeface="Cambria Math" charset="0"/>
                </a:endParaRPr>
              </a:p>
              <a:p>
                <a:endParaRPr lang="en-US" altLang="zh-CN" dirty="0">
                  <a:ea typeface="Cambria Math" charset="0"/>
                  <a:cs typeface="Cambria Math" charset="0"/>
                </a:endParaRPr>
              </a:p>
              <a:p>
                <a:r>
                  <a:rPr lang="en-US" altLang="zh-CN" dirty="0" smtClean="0">
                    <a:ea typeface="Cambria Math" charset="0"/>
                    <a:cs typeface="Cambria Math" charset="0"/>
                  </a:rPr>
                  <a:t>3.</a:t>
                </a:r>
                <a:r>
                  <a:rPr lang="zh-CN" altLang="en-US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dirty="0" smtClean="0">
                    <a:ea typeface="Cambria Math" charset="0"/>
                    <a:cs typeface="Cambria Math" charset="0"/>
                  </a:rPr>
                  <a:t>Finalize</a:t>
                </a:r>
                <a:r>
                  <a:rPr lang="zh-CN" altLang="en-US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dirty="0" smtClean="0">
                    <a:ea typeface="Cambria Math" charset="0"/>
                    <a:cs typeface="Cambria Math" charset="0"/>
                  </a:rPr>
                  <a:t>velocities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+∆</m:t>
                          </m:r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altLang="zh-CN" i="1">
                              <a:latin typeface="Cambria Math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mr-IN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altLang="zh-CN" i="1">
                              <a:latin typeface="Cambria Math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charset="0"/>
                                </a:rPr>
                                <m:t>+∆</m:t>
                              </m:r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mr-IN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</m:oMath>
                  </m:oMathPara>
                </a14:m>
                <a:endParaRPr lang="en-US" altLang="zh-CN" dirty="0">
                  <a:ea typeface="Cambria Math" charset="0"/>
                  <a:cs typeface="Cambria Math" charset="0"/>
                </a:endParaRPr>
              </a:p>
              <a:p>
                <a:endParaRPr lang="en-US" altLang="zh-CN" dirty="0" smtClean="0">
                  <a:ea typeface="Cambria Math" charset="0"/>
                  <a:cs typeface="Cambria Math" charset="0"/>
                </a:endParaRPr>
              </a:p>
              <a:p>
                <a:endParaRPr lang="en-US" altLang="zh-CN" dirty="0">
                  <a:ea typeface="Cambria Math" charset="0"/>
                  <a:cs typeface="Cambria Math" charset="0"/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02" y="1328345"/>
                <a:ext cx="4656018" cy="5529655"/>
              </a:xfrm>
              <a:prstGeom prst="rect">
                <a:avLst/>
              </a:prstGeom>
              <a:blipFill rotWithShape="0">
                <a:blip r:embed="rId3"/>
                <a:stretch>
                  <a:fillRect l="-1180" t="-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tar: 12 Points 24">
            <a:extLst>
              <a:ext uri="{FF2B5EF4-FFF2-40B4-BE49-F238E27FC236}">
                <a16:creationId xmlns:a16="http://schemas.microsoft.com/office/drawing/2014/main" xmlns="" id="{CF8474AE-1CE1-4F58-9E91-FEB21BC3E698}"/>
              </a:ext>
            </a:extLst>
          </p:cNvPr>
          <p:cNvSpPr/>
          <p:nvPr/>
        </p:nvSpPr>
        <p:spPr>
          <a:xfrm>
            <a:off x="0" y="2759498"/>
            <a:ext cx="3857002" cy="156318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Where to </a:t>
            </a:r>
            <a:r>
              <a:rPr lang="en-US" altLang="zh-CN" dirty="0" smtClean="0"/>
              <a:t>check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 boundary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/>
          </a:p>
        </p:txBody>
      </p:sp>
      <p:sp>
        <p:nvSpPr>
          <p:cNvPr id="2" name="下箭头 1"/>
          <p:cNvSpPr/>
          <p:nvPr/>
        </p:nvSpPr>
        <p:spPr>
          <a:xfrm>
            <a:off x="5804899" y="2812506"/>
            <a:ext cx="609600" cy="818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00000"/>
              </a:solidFill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5804899" y="4322683"/>
            <a:ext cx="609600" cy="739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3279</TotalTime>
  <Words>633</Words>
  <Application>Microsoft Macintosh PowerPoint</Application>
  <PresentationFormat>宽屏</PresentationFormat>
  <Paragraphs>113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Cambria Math</vt:lpstr>
      <vt:lpstr>Century Gothic</vt:lpstr>
      <vt:lpstr>Mangal</vt:lpstr>
      <vt:lpstr>Times New Roman</vt:lpstr>
      <vt:lpstr>Wingdings</vt:lpstr>
      <vt:lpstr>Wingdings 3</vt:lpstr>
      <vt:lpstr>宋体</vt:lpstr>
      <vt:lpstr>Arial</vt:lpstr>
      <vt:lpstr>Ion</vt:lpstr>
      <vt:lpstr>PHYS 3061 Introduction to Computer Simulation of Physical Systems</vt:lpstr>
      <vt:lpstr>Goal of this session</vt:lpstr>
      <vt:lpstr>Centre of mass correction</vt:lpstr>
      <vt:lpstr>Centre of mass correction</vt:lpstr>
      <vt:lpstr>Lennard-Jones potential</vt:lpstr>
      <vt:lpstr>Lennard-Jones potential (cut-off and shifted form; optional)</vt:lpstr>
      <vt:lpstr>Force calculation</vt:lpstr>
      <vt:lpstr>Time evolution (Verlet method equation)</vt:lpstr>
      <vt:lpstr>PowerPoint 演示文稿</vt:lpstr>
      <vt:lpstr>Time evolution (Verlet method implementation)</vt:lpstr>
      <vt:lpstr>Units</vt:lpstr>
      <vt:lpstr>Check your result</vt:lpstr>
      <vt:lpstr>Task for lab3</vt:lpstr>
      <vt:lpstr>Flow chart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3061 Introduction to Computer Simulation of Physical Systems</dc:title>
  <dc:creator>GUO, Zitan</dc:creator>
  <cp:lastModifiedBy>WANG, Shengyuan</cp:lastModifiedBy>
  <cp:revision>214</cp:revision>
  <cp:lastPrinted>2016-10-03T13:38:12Z</cp:lastPrinted>
  <dcterms:created xsi:type="dcterms:W3CDTF">2016-09-24T02:58:28Z</dcterms:created>
  <dcterms:modified xsi:type="dcterms:W3CDTF">2022-02-22T02:01:53Z</dcterms:modified>
</cp:coreProperties>
</file>