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6" r:id="rId2"/>
    <p:sldId id="294" r:id="rId3"/>
    <p:sldId id="305" r:id="rId4"/>
    <p:sldId id="427" r:id="rId5"/>
    <p:sldId id="290" r:id="rId6"/>
    <p:sldId id="428" r:id="rId7"/>
    <p:sldId id="358" r:id="rId8"/>
    <p:sldId id="365" r:id="rId9"/>
    <p:sldId id="372" r:id="rId10"/>
    <p:sldId id="429" r:id="rId11"/>
    <p:sldId id="360" r:id="rId12"/>
    <p:sldId id="430" r:id="rId13"/>
    <p:sldId id="433" r:id="rId14"/>
    <p:sldId id="295" r:id="rId15"/>
    <p:sldId id="394" r:id="rId16"/>
    <p:sldId id="397" r:id="rId17"/>
    <p:sldId id="395" r:id="rId18"/>
    <p:sldId id="398" r:id="rId19"/>
    <p:sldId id="399" r:id="rId20"/>
    <p:sldId id="400" r:id="rId21"/>
    <p:sldId id="435" r:id="rId22"/>
    <p:sldId id="297" r:id="rId23"/>
    <p:sldId id="415" r:id="rId24"/>
    <p:sldId id="298" r:id="rId25"/>
    <p:sldId id="416" r:id="rId26"/>
    <p:sldId id="417" r:id="rId27"/>
    <p:sldId id="418" r:id="rId28"/>
    <p:sldId id="419" r:id="rId29"/>
    <p:sldId id="420" r:id="rId30"/>
    <p:sldId id="434" r:id="rId31"/>
    <p:sldId id="307" r:id="rId32"/>
    <p:sldId id="363" r:id="rId33"/>
    <p:sldId id="371" r:id="rId34"/>
    <p:sldId id="303" r:id="rId35"/>
    <p:sldId id="437" r:id="rId36"/>
    <p:sldId id="436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52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research\thesis\sr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research\thesis\srd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research\thesis\srd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research\thesis\srd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research\thesis\sr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FMSR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100MB</c:v>
                </c:pt>
                <c:pt idx="1">
                  <c:v>50MB</c:v>
                </c:pt>
                <c:pt idx="2">
                  <c:v>20MB</c:v>
                </c:pt>
                <c:pt idx="3">
                  <c:v>10MB</c:v>
                </c:pt>
                <c:pt idx="4">
                  <c:v>5MB</c:v>
                </c:pt>
                <c:pt idx="5">
                  <c:v>1MB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2.0870000000000002</c:v>
                </c:pt>
                <c:pt idx="1">
                  <c:v>1.1759999999999999</c:v>
                </c:pt>
                <c:pt idx="2">
                  <c:v>0.51600000000000001</c:v>
                </c:pt>
                <c:pt idx="3">
                  <c:v>0.26200000000000001</c:v>
                </c:pt>
                <c:pt idx="4">
                  <c:v>0.13100000000000001</c:v>
                </c:pt>
                <c:pt idx="5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DIP-Encode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100MB</c:v>
                </c:pt>
                <c:pt idx="1">
                  <c:v>50MB</c:v>
                </c:pt>
                <c:pt idx="2">
                  <c:v>20MB</c:v>
                </c:pt>
                <c:pt idx="3">
                  <c:v>10MB</c:v>
                </c:pt>
                <c:pt idx="4">
                  <c:v>5MB</c:v>
                </c:pt>
                <c:pt idx="5">
                  <c:v>1MB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8.5470000000000006</c:v>
                </c:pt>
                <c:pt idx="1">
                  <c:v>4.7469999999999999</c:v>
                </c:pt>
                <c:pt idx="2">
                  <c:v>2.2130000000000001</c:v>
                </c:pt>
                <c:pt idx="3">
                  <c:v>1.206</c:v>
                </c:pt>
                <c:pt idx="4">
                  <c:v>0.65100000000000002</c:v>
                </c:pt>
                <c:pt idx="5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Transfer-Up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100MB</c:v>
                </c:pt>
                <c:pt idx="1">
                  <c:v>50MB</c:v>
                </c:pt>
                <c:pt idx="2">
                  <c:v>20MB</c:v>
                </c:pt>
                <c:pt idx="3">
                  <c:v>10MB</c:v>
                </c:pt>
                <c:pt idx="4">
                  <c:v>5MB</c:v>
                </c:pt>
                <c:pt idx="5">
                  <c:v>1MB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10.125999999999999</c:v>
                </c:pt>
                <c:pt idx="1">
                  <c:v>5.9080000000000004</c:v>
                </c:pt>
                <c:pt idx="2">
                  <c:v>3.2570000000000001</c:v>
                </c:pt>
                <c:pt idx="3">
                  <c:v>2.3740000000000001</c:v>
                </c:pt>
                <c:pt idx="4">
                  <c:v>2.2400000000000002</c:v>
                </c:pt>
                <c:pt idx="5">
                  <c:v>1.8089999999999999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879744"/>
        <c:axId val="96881280"/>
      </c:barChart>
      <c:catAx>
        <c:axId val="9687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96881280"/>
        <c:crosses val="autoZero"/>
        <c:auto val="1"/>
        <c:lblAlgn val="ctr"/>
        <c:lblOffset val="100"/>
        <c:noMultiLvlLbl val="0"/>
      </c:catAx>
      <c:valAx>
        <c:axId val="96881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taken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879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Sheet1!$B$11</c:f>
              <c:strCache>
                <c:ptCount val="1"/>
                <c:pt idx="0">
                  <c:v>FMSR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Sheet1!$A$12:$A$17</c:f>
              <c:strCache>
                <c:ptCount val="6"/>
                <c:pt idx="0">
                  <c:v>100MB</c:v>
                </c:pt>
                <c:pt idx="1">
                  <c:v>50MB</c:v>
                </c:pt>
                <c:pt idx="2">
                  <c:v>20MB</c:v>
                </c:pt>
                <c:pt idx="3">
                  <c:v>10MB</c:v>
                </c:pt>
                <c:pt idx="4">
                  <c:v>5MB</c:v>
                </c:pt>
                <c:pt idx="5">
                  <c:v>1MB</c:v>
                </c:pt>
              </c:strCache>
            </c:strRef>
          </c:cat>
          <c:val>
            <c:numRef>
              <c:f>Sheet1!$B$12:$B$17</c:f>
              <c:numCache>
                <c:formatCode>General</c:formatCode>
                <c:ptCount val="6"/>
                <c:pt idx="0">
                  <c:v>0.85699999999999998</c:v>
                </c:pt>
                <c:pt idx="1">
                  <c:v>0.54400000000000004</c:v>
                </c:pt>
                <c:pt idx="2">
                  <c:v>0.23599999999999999</c:v>
                </c:pt>
                <c:pt idx="3">
                  <c:v>0.12</c:v>
                </c:pt>
                <c:pt idx="4">
                  <c:v>0.06</c:v>
                </c:pt>
                <c:pt idx="5">
                  <c:v>1.4E-2</c:v>
                </c:pt>
              </c:numCache>
            </c:numRef>
          </c:val>
        </c:ser>
        <c:ser>
          <c:idx val="2"/>
          <c:order val="1"/>
          <c:tx>
            <c:strRef>
              <c:f>Sheet1!$C$11</c:f>
              <c:strCache>
                <c:ptCount val="1"/>
                <c:pt idx="0">
                  <c:v>DIP-Decode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Sheet1!$A$12:$A$17</c:f>
              <c:strCache>
                <c:ptCount val="6"/>
                <c:pt idx="0">
                  <c:v>100MB</c:v>
                </c:pt>
                <c:pt idx="1">
                  <c:v>50MB</c:v>
                </c:pt>
                <c:pt idx="2">
                  <c:v>20MB</c:v>
                </c:pt>
                <c:pt idx="3">
                  <c:v>10MB</c:v>
                </c:pt>
                <c:pt idx="4">
                  <c:v>5MB</c:v>
                </c:pt>
                <c:pt idx="5">
                  <c:v>1MB</c:v>
                </c:pt>
              </c:strCache>
            </c:strRef>
          </c:cat>
          <c:val>
            <c:numRef>
              <c:f>Sheet1!$C$12:$C$17</c:f>
              <c:numCache>
                <c:formatCode>General</c:formatCode>
                <c:ptCount val="6"/>
                <c:pt idx="0">
                  <c:v>2.96</c:v>
                </c:pt>
                <c:pt idx="1">
                  <c:v>1.5680000000000001</c:v>
                </c:pt>
                <c:pt idx="2">
                  <c:v>0.66700000000000004</c:v>
                </c:pt>
                <c:pt idx="3">
                  <c:v>0.36799999999999999</c:v>
                </c:pt>
                <c:pt idx="4">
                  <c:v>0.218</c:v>
                </c:pt>
                <c:pt idx="5">
                  <c:v>9.6000000000000002E-2</c:v>
                </c:pt>
              </c:numCache>
            </c:numRef>
          </c:val>
        </c:ser>
        <c:ser>
          <c:idx val="3"/>
          <c:order val="2"/>
          <c:tx>
            <c:strRef>
              <c:f>Sheet1!$D$11</c:f>
              <c:strCache>
                <c:ptCount val="1"/>
                <c:pt idx="0">
                  <c:v>Transfer-Down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Sheet1!$A$12:$A$17</c:f>
              <c:strCache>
                <c:ptCount val="6"/>
                <c:pt idx="0">
                  <c:v>100MB</c:v>
                </c:pt>
                <c:pt idx="1">
                  <c:v>50MB</c:v>
                </c:pt>
                <c:pt idx="2">
                  <c:v>20MB</c:v>
                </c:pt>
                <c:pt idx="3">
                  <c:v>10MB</c:v>
                </c:pt>
                <c:pt idx="4">
                  <c:v>5MB</c:v>
                </c:pt>
                <c:pt idx="5">
                  <c:v>1MB</c:v>
                </c:pt>
              </c:strCache>
            </c:strRef>
          </c:cat>
          <c:val>
            <c:numRef>
              <c:f>Sheet1!$D$12:$D$17</c:f>
              <c:numCache>
                <c:formatCode>General</c:formatCode>
                <c:ptCount val="6"/>
                <c:pt idx="0">
                  <c:v>3.2029999999999998</c:v>
                </c:pt>
                <c:pt idx="1">
                  <c:v>2.6429999999999998</c:v>
                </c:pt>
                <c:pt idx="2">
                  <c:v>2.2240000000000002</c:v>
                </c:pt>
                <c:pt idx="3">
                  <c:v>2.0510000000000002</c:v>
                </c:pt>
                <c:pt idx="4">
                  <c:v>1.9530000000000001</c:v>
                </c:pt>
                <c:pt idx="5">
                  <c:v>1.837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899456"/>
        <c:axId val="96900992"/>
      </c:barChart>
      <c:catAx>
        <c:axId val="96899456"/>
        <c:scaling>
          <c:orientation val="minMax"/>
        </c:scaling>
        <c:delete val="0"/>
        <c:axPos val="b"/>
        <c:majorTickMark val="out"/>
        <c:minorTickMark val="none"/>
        <c:tickLblPos val="nextTo"/>
        <c:crossAx val="96900992"/>
        <c:crosses val="autoZero"/>
        <c:auto val="1"/>
        <c:lblAlgn val="ctr"/>
        <c:lblOffset val="100"/>
        <c:noMultiLvlLbl val="0"/>
      </c:catAx>
      <c:valAx>
        <c:axId val="96900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taken(s)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899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FMSR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Sheet1!$A$22:$A$27</c:f>
              <c:strCache>
                <c:ptCount val="6"/>
                <c:pt idx="0">
                  <c:v>100MB</c:v>
                </c:pt>
                <c:pt idx="1">
                  <c:v>50MB</c:v>
                </c:pt>
                <c:pt idx="2">
                  <c:v>20MB</c:v>
                </c:pt>
                <c:pt idx="3">
                  <c:v>10MB</c:v>
                </c:pt>
                <c:pt idx="4">
                  <c:v>5MB</c:v>
                </c:pt>
                <c:pt idx="5">
                  <c:v>1MB</c:v>
                </c:pt>
              </c:strCache>
            </c:strRef>
          </c:cat>
          <c:val>
            <c:numRef>
              <c:f>Sheet1!$B$22:$B$27</c:f>
              <c:numCache>
                <c:formatCode>General</c:formatCode>
                <c:ptCount val="6"/>
                <c:pt idx="0">
                  <c:v>0.56299999999999994</c:v>
                </c:pt>
                <c:pt idx="1">
                  <c:v>0.38300000000000001</c:v>
                </c:pt>
                <c:pt idx="2">
                  <c:v>0.185</c:v>
                </c:pt>
                <c:pt idx="3">
                  <c:v>0.114</c:v>
                </c:pt>
                <c:pt idx="4">
                  <c:v>8.2000000000000003E-2</c:v>
                </c:pt>
                <c:pt idx="5">
                  <c:v>5.3999999999999999E-2</c:v>
                </c:pt>
              </c:numCache>
            </c:numRef>
          </c:val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DIP-Decode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Sheet1!$A$22:$A$27</c:f>
              <c:strCache>
                <c:ptCount val="6"/>
                <c:pt idx="0">
                  <c:v>100MB</c:v>
                </c:pt>
                <c:pt idx="1">
                  <c:v>50MB</c:v>
                </c:pt>
                <c:pt idx="2">
                  <c:v>20MB</c:v>
                </c:pt>
                <c:pt idx="3">
                  <c:v>10MB</c:v>
                </c:pt>
                <c:pt idx="4">
                  <c:v>5MB</c:v>
                </c:pt>
                <c:pt idx="5">
                  <c:v>1MB</c:v>
                </c:pt>
              </c:strCache>
            </c:strRef>
          </c:cat>
          <c:val>
            <c:numRef>
              <c:f>Sheet1!$C$22:$C$27</c:f>
              <c:numCache>
                <c:formatCode>General</c:formatCode>
                <c:ptCount val="6"/>
                <c:pt idx="0">
                  <c:v>2.2440000000000002</c:v>
                </c:pt>
                <c:pt idx="1">
                  <c:v>1.1919999999999999</c:v>
                </c:pt>
                <c:pt idx="2">
                  <c:v>0.51300000000000001</c:v>
                </c:pt>
                <c:pt idx="3">
                  <c:v>0.28899999999999998</c:v>
                </c:pt>
                <c:pt idx="4">
                  <c:v>0.17699999999999999</c:v>
                </c:pt>
                <c:pt idx="5">
                  <c:v>8.6999999999999994E-2</c:v>
                </c:pt>
              </c:numCache>
            </c:numRef>
          </c:val>
        </c:ser>
        <c:ser>
          <c:idx val="2"/>
          <c:order val="2"/>
          <c:tx>
            <c:strRef>
              <c:f>Sheet1!$D$21</c:f>
              <c:strCache>
                <c:ptCount val="1"/>
                <c:pt idx="0">
                  <c:v>DIP-Encode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Sheet1!$A$22:$A$27</c:f>
              <c:strCache>
                <c:ptCount val="6"/>
                <c:pt idx="0">
                  <c:v>100MB</c:v>
                </c:pt>
                <c:pt idx="1">
                  <c:v>50MB</c:v>
                </c:pt>
                <c:pt idx="2">
                  <c:v>20MB</c:v>
                </c:pt>
                <c:pt idx="3">
                  <c:v>10MB</c:v>
                </c:pt>
                <c:pt idx="4">
                  <c:v>5MB</c:v>
                </c:pt>
                <c:pt idx="5">
                  <c:v>1MB</c:v>
                </c:pt>
              </c:strCache>
            </c:strRef>
          </c:cat>
          <c:val>
            <c:numRef>
              <c:f>Sheet1!$D$22:$D$27</c:f>
              <c:numCache>
                <c:formatCode>General</c:formatCode>
                <c:ptCount val="6"/>
                <c:pt idx="0">
                  <c:v>2.2309999999999999</c:v>
                </c:pt>
                <c:pt idx="1">
                  <c:v>1.395</c:v>
                </c:pt>
                <c:pt idx="2">
                  <c:v>0.58099999999999996</c:v>
                </c:pt>
                <c:pt idx="3">
                  <c:v>0.29499999999999998</c:v>
                </c:pt>
                <c:pt idx="4">
                  <c:v>0.155</c:v>
                </c:pt>
                <c:pt idx="5">
                  <c:v>3.7999999999999999E-2</c:v>
                </c:pt>
              </c:numCache>
            </c:numRef>
          </c:val>
        </c:ser>
        <c:ser>
          <c:idx val="3"/>
          <c:order val="3"/>
          <c:tx>
            <c:strRef>
              <c:f>Sheet1!$E$21</c:f>
              <c:strCache>
                <c:ptCount val="1"/>
                <c:pt idx="0">
                  <c:v>Transfer-Down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Sheet1!$A$22:$A$27</c:f>
              <c:strCache>
                <c:ptCount val="6"/>
                <c:pt idx="0">
                  <c:v>100MB</c:v>
                </c:pt>
                <c:pt idx="1">
                  <c:v>50MB</c:v>
                </c:pt>
                <c:pt idx="2">
                  <c:v>20MB</c:v>
                </c:pt>
                <c:pt idx="3">
                  <c:v>10MB</c:v>
                </c:pt>
                <c:pt idx="4">
                  <c:v>5MB</c:v>
                </c:pt>
                <c:pt idx="5">
                  <c:v>1MB</c:v>
                </c:pt>
              </c:strCache>
            </c:strRef>
          </c:cat>
          <c:val>
            <c:numRef>
              <c:f>Sheet1!$E$22:$E$27</c:f>
              <c:numCache>
                <c:formatCode>General</c:formatCode>
                <c:ptCount val="6"/>
                <c:pt idx="0">
                  <c:v>2.681</c:v>
                </c:pt>
                <c:pt idx="1">
                  <c:v>2.282</c:v>
                </c:pt>
                <c:pt idx="2">
                  <c:v>1.9750000000000001</c:v>
                </c:pt>
                <c:pt idx="3">
                  <c:v>1.8819999999999999</c:v>
                </c:pt>
                <c:pt idx="4">
                  <c:v>1.829</c:v>
                </c:pt>
                <c:pt idx="5">
                  <c:v>1.744</c:v>
                </c:pt>
              </c:numCache>
            </c:numRef>
          </c:val>
        </c:ser>
        <c:ser>
          <c:idx val="4"/>
          <c:order val="4"/>
          <c:tx>
            <c:strRef>
              <c:f>Sheet1!$F$21</c:f>
              <c:strCache>
                <c:ptCount val="1"/>
                <c:pt idx="0">
                  <c:v>Transfer-Up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Sheet1!$A$22:$A$27</c:f>
              <c:strCache>
                <c:ptCount val="6"/>
                <c:pt idx="0">
                  <c:v>100MB</c:v>
                </c:pt>
                <c:pt idx="1">
                  <c:v>50MB</c:v>
                </c:pt>
                <c:pt idx="2">
                  <c:v>20MB</c:v>
                </c:pt>
                <c:pt idx="3">
                  <c:v>10MB</c:v>
                </c:pt>
                <c:pt idx="4">
                  <c:v>5MB</c:v>
                </c:pt>
                <c:pt idx="5">
                  <c:v>1MB</c:v>
                </c:pt>
              </c:strCache>
            </c:strRef>
          </c:cat>
          <c:val>
            <c:numRef>
              <c:f>Sheet1!$F$22:$F$27</c:f>
              <c:numCache>
                <c:formatCode>General</c:formatCode>
                <c:ptCount val="6"/>
                <c:pt idx="0">
                  <c:v>7.3380000000000001</c:v>
                </c:pt>
                <c:pt idx="1">
                  <c:v>4.657</c:v>
                </c:pt>
                <c:pt idx="2">
                  <c:v>2.6669999999999998</c:v>
                </c:pt>
                <c:pt idx="3">
                  <c:v>2.0259999999999998</c:v>
                </c:pt>
                <c:pt idx="4">
                  <c:v>1.853</c:v>
                </c:pt>
                <c:pt idx="5">
                  <c:v>1.5009999999999999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129408"/>
        <c:axId val="140130944"/>
      </c:barChart>
      <c:catAx>
        <c:axId val="140129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0130944"/>
        <c:crosses val="autoZero"/>
        <c:auto val="1"/>
        <c:lblAlgn val="ctr"/>
        <c:lblOffset val="100"/>
        <c:noMultiLvlLbl val="0"/>
      </c:catAx>
      <c:valAx>
        <c:axId val="140130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taken(s)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129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PRF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Sheet1!$A$32:$A$37</c:f>
              <c:strCache>
                <c:ptCount val="6"/>
                <c:pt idx="0">
                  <c:v>256B</c:v>
                </c:pt>
                <c:pt idx="1">
                  <c:v>1KB</c:v>
                </c:pt>
                <c:pt idx="2">
                  <c:v>4KB</c:v>
                </c:pt>
                <c:pt idx="3">
                  <c:v>7KB</c:v>
                </c:pt>
                <c:pt idx="4">
                  <c:v>25KB</c:v>
                </c:pt>
                <c:pt idx="5">
                  <c:v>256KB</c:v>
                </c:pt>
              </c:strCache>
            </c:strRef>
          </c:cat>
          <c:val>
            <c:numRef>
              <c:f>Sheet1!$B$32:$B$37</c:f>
              <c:numCache>
                <c:formatCode>General</c:formatCode>
                <c:ptCount val="6"/>
                <c:pt idx="0">
                  <c:v>0.05</c:v>
                </c:pt>
                <c:pt idx="1">
                  <c:v>4.9000000000000002E-2</c:v>
                </c:pt>
                <c:pt idx="2">
                  <c:v>4.9000000000000002E-2</c:v>
                </c:pt>
                <c:pt idx="3">
                  <c:v>4.9000000000000002E-2</c:v>
                </c:pt>
                <c:pt idx="4">
                  <c:v>4.7E-2</c:v>
                </c:pt>
                <c:pt idx="5">
                  <c:v>4.3999999999999997E-2</c:v>
                </c:pt>
              </c:numCache>
            </c:numRef>
          </c:val>
        </c:ser>
        <c:ser>
          <c:idx val="1"/>
          <c:order val="1"/>
          <c:tx>
            <c:strRef>
              <c:f>Sheet1!$C$31</c:f>
              <c:strCache>
                <c:ptCount val="1"/>
                <c:pt idx="0">
                  <c:v>Rank Checking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Sheet1!$A$32:$A$37</c:f>
              <c:strCache>
                <c:ptCount val="6"/>
                <c:pt idx="0">
                  <c:v>256B</c:v>
                </c:pt>
                <c:pt idx="1">
                  <c:v>1KB</c:v>
                </c:pt>
                <c:pt idx="2">
                  <c:v>4KB</c:v>
                </c:pt>
                <c:pt idx="3">
                  <c:v>7KB</c:v>
                </c:pt>
                <c:pt idx="4">
                  <c:v>25KB</c:v>
                </c:pt>
                <c:pt idx="5">
                  <c:v>256KB</c:v>
                </c:pt>
              </c:strCache>
            </c:strRef>
          </c:cat>
          <c:val>
            <c:numRef>
              <c:f>Sheet1!$C$32:$C$37</c:f>
              <c:numCache>
                <c:formatCode>General</c:formatCode>
                <c:ptCount val="6"/>
                <c:pt idx="0">
                  <c:v>3.6999999999999998E-2</c:v>
                </c:pt>
                <c:pt idx="1">
                  <c:v>3.6999999999999998E-2</c:v>
                </c:pt>
                <c:pt idx="2">
                  <c:v>3.5999999999999997E-2</c:v>
                </c:pt>
                <c:pt idx="3">
                  <c:v>3.6999999999999998E-2</c:v>
                </c:pt>
                <c:pt idx="4">
                  <c:v>3.5999999999999997E-2</c:v>
                </c:pt>
                <c:pt idx="5">
                  <c:v>3.3000000000000002E-2</c:v>
                </c:pt>
              </c:numCache>
            </c:numRef>
          </c:val>
        </c:ser>
        <c:ser>
          <c:idx val="2"/>
          <c:order val="2"/>
          <c:tx>
            <c:strRef>
              <c:f>Sheet1!$D$31</c:f>
              <c:strCache>
                <c:ptCount val="1"/>
                <c:pt idx="0">
                  <c:v>Transfer-Down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Sheet1!$A$32:$A$37</c:f>
              <c:strCache>
                <c:ptCount val="6"/>
                <c:pt idx="0">
                  <c:v>256B</c:v>
                </c:pt>
                <c:pt idx="1">
                  <c:v>1KB</c:v>
                </c:pt>
                <c:pt idx="2">
                  <c:v>4KB</c:v>
                </c:pt>
                <c:pt idx="3">
                  <c:v>7KB</c:v>
                </c:pt>
                <c:pt idx="4">
                  <c:v>25KB</c:v>
                </c:pt>
                <c:pt idx="5">
                  <c:v>256KB</c:v>
                </c:pt>
              </c:strCache>
            </c:strRef>
          </c:cat>
          <c:val>
            <c:numRef>
              <c:f>Sheet1!$D$32:$D$37</c:f>
              <c:numCache>
                <c:formatCode>General</c:formatCode>
                <c:ptCount val="6"/>
                <c:pt idx="0">
                  <c:v>69.769000000000005</c:v>
                </c:pt>
                <c:pt idx="1">
                  <c:v>21.523</c:v>
                </c:pt>
                <c:pt idx="2">
                  <c:v>7.484</c:v>
                </c:pt>
                <c:pt idx="3">
                  <c:v>5.6710000000000003</c:v>
                </c:pt>
                <c:pt idx="4">
                  <c:v>3.6779999999999999</c:v>
                </c:pt>
                <c:pt idx="5">
                  <c:v>3.13</c:v>
                </c:pt>
              </c:numCache>
            </c:numRef>
          </c:val>
        </c:ser>
        <c:ser>
          <c:idx val="3"/>
          <c:order val="3"/>
          <c:tx>
            <c:strRef>
              <c:f>Sheet1!$E$31</c:f>
              <c:strCache>
                <c:ptCount val="1"/>
                <c:pt idx="0">
                  <c:v>Misc.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Sheet1!$A$32:$A$37</c:f>
              <c:strCache>
                <c:ptCount val="6"/>
                <c:pt idx="0">
                  <c:v>256B</c:v>
                </c:pt>
                <c:pt idx="1">
                  <c:v>1KB</c:v>
                </c:pt>
                <c:pt idx="2">
                  <c:v>4KB</c:v>
                </c:pt>
                <c:pt idx="3">
                  <c:v>7KB</c:v>
                </c:pt>
                <c:pt idx="4">
                  <c:v>25KB</c:v>
                </c:pt>
                <c:pt idx="5">
                  <c:v>256KB</c:v>
                </c:pt>
              </c:strCache>
            </c:strRef>
          </c:cat>
          <c:val>
            <c:numRef>
              <c:f>Sheet1!$E$32:$E$37</c:f>
              <c:numCache>
                <c:formatCode>General</c:formatCode>
                <c:ptCount val="6"/>
                <c:pt idx="0">
                  <c:v>5.5E-2</c:v>
                </c:pt>
                <c:pt idx="1">
                  <c:v>5.2999999999999999E-2</c:v>
                </c:pt>
                <c:pt idx="2">
                  <c:v>4.8000000000000001E-2</c:v>
                </c:pt>
                <c:pt idx="3">
                  <c:v>4.7E-2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892416"/>
        <c:axId val="142898304"/>
      </c:barChart>
      <c:catAx>
        <c:axId val="14289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42898304"/>
        <c:crosses val="autoZero"/>
        <c:auto val="1"/>
        <c:lblAlgn val="ctr"/>
        <c:lblOffset val="100"/>
        <c:noMultiLvlLbl val="0"/>
      </c:catAx>
      <c:valAx>
        <c:axId val="142898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taken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892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Sheet1!$B$41</c:f>
              <c:strCache>
                <c:ptCount val="1"/>
                <c:pt idx="0">
                  <c:v>PRF</c:v>
                </c:pt>
              </c:strCache>
            </c:strRef>
          </c:tx>
          <c:invertIfNegative val="0"/>
          <c:cat>
            <c:numRef>
              <c:f>Sheet1!$A$42:$A$48</c:f>
              <c:numCache>
                <c:formatCode>0%</c:formatCode>
                <c:ptCount val="7"/>
                <c:pt idx="0">
                  <c:v>1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  <c:pt idx="4">
                  <c:v>0.1</c:v>
                </c:pt>
                <c:pt idx="5">
                  <c:v>0.05</c:v>
                </c:pt>
                <c:pt idx="6">
                  <c:v>0.01</c:v>
                </c:pt>
              </c:numCache>
            </c:numRef>
          </c:cat>
          <c:val>
            <c:numRef>
              <c:f>Sheet1!$B$42:$B$48</c:f>
              <c:numCache>
                <c:formatCode>General</c:formatCode>
                <c:ptCount val="7"/>
                <c:pt idx="0">
                  <c:v>3.1549999999999998</c:v>
                </c:pt>
                <c:pt idx="1">
                  <c:v>2.44</c:v>
                </c:pt>
                <c:pt idx="2">
                  <c:v>1.7430000000000001</c:v>
                </c:pt>
                <c:pt idx="3">
                  <c:v>1.0209999999999999</c:v>
                </c:pt>
                <c:pt idx="4">
                  <c:v>0.48</c:v>
                </c:pt>
                <c:pt idx="5">
                  <c:v>0.22</c:v>
                </c:pt>
                <c:pt idx="6">
                  <c:v>4.4999999999999998E-2</c:v>
                </c:pt>
              </c:numCache>
            </c:numRef>
          </c:val>
        </c:ser>
        <c:ser>
          <c:idx val="2"/>
          <c:order val="1"/>
          <c:tx>
            <c:strRef>
              <c:f>Sheet1!$C$41</c:f>
              <c:strCache>
                <c:ptCount val="1"/>
                <c:pt idx="0">
                  <c:v>Rank Checking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Sheet1!$A$42:$A$48</c:f>
              <c:numCache>
                <c:formatCode>0%</c:formatCode>
                <c:ptCount val="7"/>
                <c:pt idx="0">
                  <c:v>1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  <c:pt idx="4">
                  <c:v>0.1</c:v>
                </c:pt>
                <c:pt idx="5">
                  <c:v>0.05</c:v>
                </c:pt>
                <c:pt idx="6">
                  <c:v>0.01</c:v>
                </c:pt>
              </c:numCache>
            </c:numRef>
          </c:cat>
          <c:val>
            <c:numRef>
              <c:f>Sheet1!$C$42:$C$48</c:f>
              <c:numCache>
                <c:formatCode>General</c:formatCode>
                <c:ptCount val="7"/>
                <c:pt idx="0">
                  <c:v>2.2410000000000001</c:v>
                </c:pt>
                <c:pt idx="1">
                  <c:v>1.667</c:v>
                </c:pt>
                <c:pt idx="2">
                  <c:v>1.125</c:v>
                </c:pt>
                <c:pt idx="3">
                  <c:v>0.55600000000000005</c:v>
                </c:pt>
                <c:pt idx="4">
                  <c:v>0.315</c:v>
                </c:pt>
                <c:pt idx="5">
                  <c:v>0.16500000000000001</c:v>
                </c:pt>
                <c:pt idx="6">
                  <c:v>3.3000000000000002E-2</c:v>
                </c:pt>
              </c:numCache>
            </c:numRef>
          </c:val>
        </c:ser>
        <c:ser>
          <c:idx val="3"/>
          <c:order val="2"/>
          <c:tx>
            <c:strRef>
              <c:f>Sheet1!$D$41</c:f>
              <c:strCache>
                <c:ptCount val="1"/>
                <c:pt idx="0">
                  <c:v>Transfer-Down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Sheet1!$A$42:$A$48</c:f>
              <c:numCache>
                <c:formatCode>0%</c:formatCode>
                <c:ptCount val="7"/>
                <c:pt idx="0">
                  <c:v>1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  <c:pt idx="4">
                  <c:v>0.1</c:v>
                </c:pt>
                <c:pt idx="5">
                  <c:v>0.05</c:v>
                </c:pt>
                <c:pt idx="6">
                  <c:v>0.01</c:v>
                </c:pt>
              </c:numCache>
            </c:numRef>
          </c:cat>
          <c:val>
            <c:numRef>
              <c:f>Sheet1!$D$42:$D$48</c:f>
              <c:numCache>
                <c:formatCode>General</c:formatCode>
                <c:ptCount val="7"/>
                <c:pt idx="0">
                  <c:v>20.978000000000002</c:v>
                </c:pt>
                <c:pt idx="1">
                  <c:v>15.941000000000001</c:v>
                </c:pt>
                <c:pt idx="2">
                  <c:v>11.641999999999999</c:v>
                </c:pt>
                <c:pt idx="3">
                  <c:v>7.2169999999999996</c:v>
                </c:pt>
                <c:pt idx="4">
                  <c:v>4.6500000000000004</c:v>
                </c:pt>
                <c:pt idx="5">
                  <c:v>3.6560000000000001</c:v>
                </c:pt>
                <c:pt idx="6">
                  <c:v>3.052</c:v>
                </c:pt>
              </c:numCache>
            </c:numRef>
          </c:val>
        </c:ser>
        <c:ser>
          <c:idx val="4"/>
          <c:order val="3"/>
          <c:tx>
            <c:strRef>
              <c:f>Sheet1!$E$41</c:f>
              <c:strCache>
                <c:ptCount val="1"/>
                <c:pt idx="0">
                  <c:v>Misc.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Sheet1!$A$42:$A$48</c:f>
              <c:numCache>
                <c:formatCode>0%</c:formatCode>
                <c:ptCount val="7"/>
                <c:pt idx="0">
                  <c:v>1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  <c:pt idx="4">
                  <c:v>0.1</c:v>
                </c:pt>
                <c:pt idx="5">
                  <c:v>0.05</c:v>
                </c:pt>
                <c:pt idx="6">
                  <c:v>0.01</c:v>
                </c:pt>
              </c:numCache>
            </c:numRef>
          </c:cat>
          <c:val>
            <c:numRef>
              <c:f>Sheet1!$E$42:$E$48</c:f>
              <c:numCache>
                <c:formatCode>General</c:formatCode>
                <c:ptCount val="7"/>
                <c:pt idx="0">
                  <c:v>0.38400000000000001</c:v>
                </c:pt>
                <c:pt idx="1">
                  <c:v>0.30299999999999999</c:v>
                </c:pt>
                <c:pt idx="2">
                  <c:v>0.223</c:v>
                </c:pt>
                <c:pt idx="3">
                  <c:v>0.14499999999999999</c:v>
                </c:pt>
                <c:pt idx="4">
                  <c:v>0.1</c:v>
                </c:pt>
                <c:pt idx="5">
                  <c:v>8.1000000000000003E-2</c:v>
                </c:pt>
                <c:pt idx="6">
                  <c:v>6.9000000000000006E-2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929280"/>
        <c:axId val="142804096"/>
      </c:barChart>
      <c:catAx>
        <c:axId val="14292928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42804096"/>
        <c:crosses val="autoZero"/>
        <c:auto val="1"/>
        <c:lblAlgn val="ctr"/>
        <c:lblOffset val="100"/>
        <c:noMultiLvlLbl val="0"/>
      </c:catAx>
      <c:valAx>
        <c:axId val="142804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 taken</a:t>
                </a:r>
                <a:r>
                  <a:rPr lang="en-US" baseline="0" dirty="0" smtClean="0"/>
                  <a:t> (s)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92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7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ansrlab.cse.cuhk.edu.hk/software/fmsrdip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76400"/>
            <a:ext cx="8915400" cy="2152650"/>
          </a:xfrm>
        </p:spPr>
        <p:txBody>
          <a:bodyPr/>
          <a:lstStyle/>
          <a:p>
            <a:r>
              <a:rPr lang="en-US" sz="3200" dirty="0"/>
              <a:t>Enabling Data Integrity Protection in</a:t>
            </a:r>
            <a:br>
              <a:rPr lang="en-US" sz="3200" dirty="0"/>
            </a:br>
            <a:r>
              <a:rPr lang="en-US" sz="3200" dirty="0"/>
              <a:t>Regenerating-Coding-Based Cloud Storage</a:t>
            </a:r>
            <a:endParaRPr lang="en-US" sz="3600" baseline="30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038600"/>
            <a:ext cx="8610600" cy="213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Henry C. H. Chen and </a:t>
            </a:r>
            <a:r>
              <a:rPr lang="en-US" sz="2400" b="1" u="sng" dirty="0" smtClean="0"/>
              <a:t>Patrick P. C. Lee</a:t>
            </a:r>
            <a:endParaRPr lang="en-US" b="1" u="sng" dirty="0" smtClean="0"/>
          </a:p>
          <a:p>
            <a:pPr eaLnBrk="1" hangingPunct="1"/>
            <a:r>
              <a:rPr lang="en-US" sz="2400" dirty="0" smtClean="0"/>
              <a:t>Department of Computer Science and Engineering</a:t>
            </a:r>
            <a:br>
              <a:rPr lang="en-US" sz="2400" dirty="0" smtClean="0"/>
            </a:br>
            <a:r>
              <a:rPr lang="en-US" sz="2400" dirty="0" smtClean="0"/>
              <a:t>The Chinese University of Hong </a:t>
            </a:r>
            <a:r>
              <a:rPr lang="en-US" sz="2400" dirty="0" smtClean="0"/>
              <a:t>Kong</a:t>
            </a:r>
          </a:p>
          <a:p>
            <a:pPr eaLnBrk="1" hangingPunct="1"/>
            <a:r>
              <a:rPr lang="en-US" sz="2400" dirty="0" smtClean="0"/>
              <a:t>SRDS’12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FMSR codes</a:t>
            </a:r>
          </a:p>
          <a:p>
            <a:pPr lvl="1"/>
            <a:r>
              <a:rPr lang="en-US" dirty="0" smtClean="0"/>
              <a:t>Can achieve up to </a:t>
            </a:r>
            <a:r>
              <a:rPr lang="en-US" dirty="0" smtClean="0">
                <a:solidFill>
                  <a:srgbClr val="FF0000"/>
                </a:solidFill>
              </a:rPr>
              <a:t>50%</a:t>
            </a:r>
            <a:r>
              <a:rPr lang="en-US" dirty="0" smtClean="0"/>
              <a:t> repair traffic saving for general k = n-2 (i.e., RAID-6 tolerance)</a:t>
            </a:r>
          </a:p>
          <a:p>
            <a:pPr lvl="1"/>
            <a:r>
              <a:rPr lang="en-US" dirty="0" smtClean="0"/>
              <a:t>It is </a:t>
            </a:r>
            <a:r>
              <a:rPr lang="en-US" dirty="0" smtClean="0">
                <a:solidFill>
                  <a:srgbClr val="FF0000"/>
                </a:solidFill>
              </a:rPr>
              <a:t>functional</a:t>
            </a:r>
            <a:r>
              <a:rPr lang="en-US" dirty="0" smtClean="0"/>
              <a:t>, i.e., fault tolerance is preserved</a:t>
            </a:r>
          </a:p>
          <a:p>
            <a:pPr lvl="1"/>
            <a:r>
              <a:rPr lang="en-US" dirty="0" smtClean="0"/>
              <a:t>It is suitable to </a:t>
            </a:r>
            <a:r>
              <a:rPr lang="en-US" dirty="0" smtClean="0">
                <a:solidFill>
                  <a:srgbClr val="FF0000"/>
                </a:solidFill>
              </a:rPr>
              <a:t>long-term archival storage</a:t>
            </a:r>
            <a:r>
              <a:rPr lang="en-US" dirty="0" smtClean="0"/>
              <a:t> whose read frequency is rare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/>
              <a:t>Can we enable integrity protection atop regenerating codes, while preserving repair traffic saving?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Build a </a:t>
            </a:r>
            <a:r>
              <a:rPr lang="en-US" b="1" dirty="0" smtClean="0">
                <a:solidFill>
                  <a:srgbClr val="FF0000"/>
                </a:solidFill>
              </a:rPr>
              <a:t>FMSR-DIP</a:t>
            </a:r>
            <a:r>
              <a:rPr lang="en-US" dirty="0"/>
              <a:t> </a:t>
            </a:r>
            <a:r>
              <a:rPr lang="en-US" dirty="0" smtClean="0"/>
              <a:t>code, which enables </a:t>
            </a:r>
            <a:r>
              <a:rPr lang="en-US" dirty="0" smtClean="0">
                <a:solidFill>
                  <a:srgbClr val="FF0000"/>
                </a:solidFill>
              </a:rPr>
              <a:t>data integrity protection</a:t>
            </a:r>
            <a:r>
              <a:rPr lang="en-US" dirty="0" smtClean="0"/>
              <a:t>, fault tolerance, and efficient recovery</a:t>
            </a:r>
          </a:p>
          <a:p>
            <a:r>
              <a:rPr lang="en-US" dirty="0" smtClean="0"/>
              <a:t>Export tunable parameters from FMSR-DIP to trade performance and security</a:t>
            </a:r>
          </a:p>
          <a:p>
            <a:r>
              <a:rPr lang="en-US" dirty="0" smtClean="0"/>
              <a:t>Implement and evaluate FMSR-DIP atop a real cloud storage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Threat model: </a:t>
            </a:r>
            <a:r>
              <a:rPr lang="en-US" b="1" dirty="0" smtClean="0">
                <a:solidFill>
                  <a:srgbClr val="FF0000"/>
                </a:solidFill>
              </a:rPr>
              <a:t>Byzantine, mobile adversary </a:t>
            </a:r>
            <a:r>
              <a:rPr lang="en-US" sz="1800" dirty="0"/>
              <a:t>[Bowers et al. </a:t>
            </a:r>
            <a:r>
              <a:rPr lang="en-US" sz="1800" dirty="0" smtClean="0"/>
              <a:t>’09]</a:t>
            </a:r>
            <a:endParaRPr lang="en-US" dirty="0" smtClean="0"/>
          </a:p>
          <a:p>
            <a:pPr lvl="1"/>
            <a:r>
              <a:rPr lang="en-US" dirty="0" smtClean="0"/>
              <a:t>exhibits arbitrary behavior</a:t>
            </a:r>
          </a:p>
          <a:p>
            <a:pPr lvl="1"/>
            <a:r>
              <a:rPr lang="en-US" dirty="0" smtClean="0"/>
              <a:t>corrupts different subsets of servers over time</a:t>
            </a:r>
          </a:p>
          <a:p>
            <a:r>
              <a:rPr lang="en-US" dirty="0" smtClean="0"/>
              <a:t>Design goals:</a:t>
            </a:r>
          </a:p>
          <a:p>
            <a:pPr lvl="1"/>
            <a:r>
              <a:rPr lang="en-US" dirty="0" smtClean="0"/>
              <a:t>Preserve advantages </a:t>
            </a:r>
            <a:r>
              <a:rPr lang="en-US" dirty="0"/>
              <a:t>of </a:t>
            </a:r>
            <a:r>
              <a:rPr lang="en-US" dirty="0" smtClean="0"/>
              <a:t>FMSR codes</a:t>
            </a:r>
            <a:endParaRPr lang="en-US" dirty="0"/>
          </a:p>
          <a:p>
            <a:pPr lvl="1"/>
            <a:r>
              <a:rPr lang="en-US" dirty="0" smtClean="0"/>
              <a:t>Work </a:t>
            </a:r>
            <a:r>
              <a:rPr lang="en-US" dirty="0"/>
              <a:t>on </a:t>
            </a:r>
            <a:r>
              <a:rPr lang="en-US" dirty="0">
                <a:solidFill>
                  <a:srgbClr val="FF0000"/>
                </a:solidFill>
              </a:rPr>
              <a:t>thin </a:t>
            </a:r>
            <a:r>
              <a:rPr lang="en-US" dirty="0" smtClean="0">
                <a:solidFill>
                  <a:srgbClr val="FF0000"/>
                </a:solidFill>
              </a:rPr>
              <a:t>clouds </a:t>
            </a:r>
            <a:r>
              <a:rPr lang="en-US" dirty="0" smtClean="0"/>
              <a:t>(i.e., only basic PUT/GET operations need to be supported)</a:t>
            </a:r>
            <a:endParaRPr lang="en-US" dirty="0"/>
          </a:p>
          <a:p>
            <a:pPr lvl="1"/>
            <a:r>
              <a:rPr lang="en-US" dirty="0" smtClean="0"/>
              <a:t>Support </a:t>
            </a:r>
            <a:r>
              <a:rPr lang="en-US" dirty="0" smtClean="0">
                <a:solidFill>
                  <a:srgbClr val="FF0000"/>
                </a:solidFill>
              </a:rPr>
              <a:t>byte sampling </a:t>
            </a:r>
            <a:r>
              <a:rPr lang="en-US" dirty="0"/>
              <a:t>to minimize cost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Overview</a:t>
            </a:r>
            <a:endParaRPr lang="en-US" dirty="0"/>
          </a:p>
        </p:txBody>
      </p:sp>
      <p:sp>
        <p:nvSpPr>
          <p:cNvPr id="7" name="圆角矩形 8"/>
          <p:cNvSpPr/>
          <p:nvPr/>
        </p:nvSpPr>
        <p:spPr bwMode="auto">
          <a:xfrm>
            <a:off x="4343400" y="3124200"/>
            <a:ext cx="1219200" cy="70337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+mj-lt"/>
                <a:cs typeface="Times New Roman" pitchFamily="18" charset="0"/>
              </a:rPr>
              <a:t>FMSR-DIP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cxnSp>
        <p:nvCxnSpPr>
          <p:cNvPr id="12" name="直接连接符 18"/>
          <p:cNvCxnSpPr/>
          <p:nvPr/>
        </p:nvCxnSpPr>
        <p:spPr bwMode="auto">
          <a:xfrm flipV="1">
            <a:off x="7188603" y="2487998"/>
            <a:ext cx="328991" cy="9878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接连接符 20"/>
          <p:cNvCxnSpPr/>
          <p:nvPr/>
        </p:nvCxnSpPr>
        <p:spPr bwMode="auto">
          <a:xfrm flipV="1">
            <a:off x="7188603" y="3135698"/>
            <a:ext cx="285851" cy="3401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连接符 22"/>
          <p:cNvCxnSpPr>
            <a:endCxn id="32" idx="2"/>
          </p:cNvCxnSpPr>
          <p:nvPr/>
        </p:nvCxnSpPr>
        <p:spPr bwMode="auto">
          <a:xfrm>
            <a:off x="7188603" y="3475888"/>
            <a:ext cx="283015" cy="5241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24"/>
          <p:cNvCxnSpPr>
            <a:endCxn id="33" idx="2"/>
          </p:cNvCxnSpPr>
          <p:nvPr/>
        </p:nvCxnSpPr>
        <p:spPr bwMode="auto">
          <a:xfrm>
            <a:off x="7188603" y="3475888"/>
            <a:ext cx="283015" cy="136935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2929" y="330106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  <a:cs typeface="Times New Roman" pitchFamily="18" charset="0"/>
              </a:rPr>
              <a:t>Users</a:t>
            </a:r>
            <a:endParaRPr lang="en-US" sz="1600" dirty="0">
              <a:latin typeface="+mj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28418" y="2745029"/>
            <a:ext cx="1632728" cy="1608096"/>
            <a:chOff x="893166" y="2745029"/>
            <a:chExt cx="1791462" cy="1608096"/>
          </a:xfrm>
        </p:grpSpPr>
        <p:cxnSp>
          <p:nvCxnSpPr>
            <p:cNvPr id="16" name="直接连接符 31"/>
            <p:cNvCxnSpPr/>
            <p:nvPr/>
          </p:nvCxnSpPr>
          <p:spPr bwMode="auto">
            <a:xfrm>
              <a:off x="1277518" y="3402398"/>
              <a:ext cx="112606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折角形 52"/>
            <p:cNvSpPr/>
            <p:nvPr/>
          </p:nvSpPr>
          <p:spPr bwMode="auto">
            <a:xfrm>
              <a:off x="1772310" y="2745029"/>
              <a:ext cx="533400" cy="533400"/>
            </a:xfrm>
            <a:prstGeom prst="foldedCorner">
              <a:avLst>
                <a:gd name="adj" fmla="val 38889"/>
              </a:avLst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file</a:t>
              </a:r>
            </a:p>
          </p:txBody>
        </p:sp>
        <p:cxnSp>
          <p:nvCxnSpPr>
            <p:cNvPr id="19" name="直接连接符 55"/>
            <p:cNvCxnSpPr/>
            <p:nvPr/>
          </p:nvCxnSpPr>
          <p:spPr bwMode="auto">
            <a:xfrm flipV="1">
              <a:off x="1310512" y="3619288"/>
              <a:ext cx="1060076" cy="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893166" y="2855999"/>
              <a:ext cx="798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upload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24723" y="3911526"/>
              <a:ext cx="10599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+mj-lt"/>
                </a:rPr>
                <a:t>down</a:t>
              </a:r>
              <a:r>
                <a:rPr lang="en-US" sz="1600" dirty="0" smtClean="0">
                  <a:latin typeface="+mj-lt"/>
                </a:rPr>
                <a:t>load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2" name="折角形 61"/>
            <p:cNvSpPr/>
            <p:nvPr/>
          </p:nvSpPr>
          <p:spPr bwMode="auto">
            <a:xfrm>
              <a:off x="1099195" y="3819725"/>
              <a:ext cx="533400" cy="533400"/>
            </a:xfrm>
            <a:prstGeom prst="foldedCorner">
              <a:avLst>
                <a:gd name="adj" fmla="val 38889"/>
              </a:avLst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file</a:t>
              </a:r>
            </a:p>
          </p:txBody>
        </p:sp>
      </p:grpSp>
      <p:sp>
        <p:nvSpPr>
          <p:cNvPr id="60" name="圆角矩形 8"/>
          <p:cNvSpPr/>
          <p:nvPr/>
        </p:nvSpPr>
        <p:spPr bwMode="auto">
          <a:xfrm>
            <a:off x="1905000" y="3124200"/>
            <a:ext cx="1617748" cy="695525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+mj-lt"/>
                <a:cs typeface="Times New Roman" pitchFamily="18" charset="0"/>
              </a:rPr>
              <a:t>NCCloud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522748" y="3404135"/>
            <a:ext cx="820653" cy="228600"/>
            <a:chOff x="2998806" y="5347447"/>
            <a:chExt cx="1944551" cy="228600"/>
          </a:xfrm>
        </p:grpSpPr>
        <p:cxnSp>
          <p:nvCxnSpPr>
            <p:cNvPr id="70" name="直接连接符 31"/>
            <p:cNvCxnSpPr/>
            <p:nvPr/>
          </p:nvCxnSpPr>
          <p:spPr bwMode="auto">
            <a:xfrm>
              <a:off x="2998806" y="5347447"/>
              <a:ext cx="194455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直接连接符 55"/>
            <p:cNvCxnSpPr/>
            <p:nvPr/>
          </p:nvCxnSpPr>
          <p:spPr bwMode="auto">
            <a:xfrm flipV="1">
              <a:off x="2998806" y="5562600"/>
              <a:ext cx="1932295" cy="1344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3" name="TextBox 72"/>
          <p:cNvSpPr txBox="1"/>
          <p:nvPr/>
        </p:nvSpPr>
        <p:spPr>
          <a:xfrm>
            <a:off x="476690" y="5486400"/>
            <a:ext cx="816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Four operations: </a:t>
            </a:r>
            <a:r>
              <a:rPr lang="en-US" sz="2400" b="1" i="1" dirty="0" smtClean="0">
                <a:solidFill>
                  <a:srgbClr val="FF0000"/>
                </a:solidFill>
              </a:rPr>
              <a:t>Upload, Check, Download and Repair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0" name="雲朵形 10"/>
          <p:cNvSpPr/>
          <p:nvPr/>
        </p:nvSpPr>
        <p:spPr>
          <a:xfrm>
            <a:off x="7467600" y="1933956"/>
            <a:ext cx="1295400" cy="765048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雲朵形 10"/>
          <p:cNvSpPr/>
          <p:nvPr/>
        </p:nvSpPr>
        <p:spPr>
          <a:xfrm>
            <a:off x="7467600" y="2753174"/>
            <a:ext cx="1295400" cy="765048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雲朵形 10"/>
          <p:cNvSpPr/>
          <p:nvPr/>
        </p:nvSpPr>
        <p:spPr>
          <a:xfrm>
            <a:off x="7467600" y="3617551"/>
            <a:ext cx="1295400" cy="765048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雲朵形 10"/>
          <p:cNvSpPr/>
          <p:nvPr/>
        </p:nvSpPr>
        <p:spPr>
          <a:xfrm>
            <a:off x="7467600" y="4462723"/>
            <a:ext cx="1295400" cy="765048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2" name="圆角矩形 8"/>
          <p:cNvSpPr/>
          <p:nvPr/>
        </p:nvSpPr>
        <p:spPr bwMode="auto">
          <a:xfrm>
            <a:off x="6172200" y="3217276"/>
            <a:ext cx="1016402" cy="516524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j-lt"/>
                <a:cs typeface="Times New Roman" pitchFamily="18" charset="0"/>
              </a:rPr>
              <a:t>Storage interface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62601" y="3361588"/>
            <a:ext cx="609600" cy="228600"/>
            <a:chOff x="2998806" y="5347447"/>
            <a:chExt cx="1944551" cy="228600"/>
          </a:xfrm>
        </p:grpSpPr>
        <p:cxnSp>
          <p:nvCxnSpPr>
            <p:cNvPr id="48" name="直接连接符 31"/>
            <p:cNvCxnSpPr/>
            <p:nvPr/>
          </p:nvCxnSpPr>
          <p:spPr bwMode="auto">
            <a:xfrm>
              <a:off x="2998806" y="5347447"/>
              <a:ext cx="194455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接连接符 55"/>
            <p:cNvCxnSpPr/>
            <p:nvPr/>
          </p:nvCxnSpPr>
          <p:spPr bwMode="auto">
            <a:xfrm flipV="1">
              <a:off x="2998806" y="5562600"/>
              <a:ext cx="1932295" cy="1344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矩形 50"/>
          <p:cNvSpPr/>
          <p:nvPr/>
        </p:nvSpPr>
        <p:spPr bwMode="auto">
          <a:xfrm>
            <a:off x="3625674" y="2971800"/>
            <a:ext cx="235789" cy="2148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6905" y="2374857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FMSR</a:t>
            </a:r>
          </a:p>
          <a:p>
            <a:pPr algn="ctr"/>
            <a:r>
              <a:rPr lang="en-US" sz="1600" b="1" dirty="0" smtClean="0"/>
              <a:t>code chunks</a:t>
            </a:r>
            <a:endParaRPr lang="en-US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152688" y="2374856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FMSR-DIP</a:t>
            </a:r>
          </a:p>
          <a:p>
            <a:pPr algn="ctr"/>
            <a:r>
              <a:rPr lang="en-US" sz="1600" b="1" dirty="0" smtClean="0"/>
              <a:t>code chunks</a:t>
            </a:r>
            <a:endParaRPr lang="en-US" sz="1600" b="1" dirty="0"/>
          </a:p>
        </p:txBody>
      </p:sp>
      <p:sp>
        <p:nvSpPr>
          <p:cNvPr id="57" name="矩形 50"/>
          <p:cNvSpPr/>
          <p:nvPr/>
        </p:nvSpPr>
        <p:spPr bwMode="auto">
          <a:xfrm>
            <a:off x="5606875" y="2959632"/>
            <a:ext cx="235789" cy="2148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8" name="矩形 50"/>
          <p:cNvSpPr/>
          <p:nvPr/>
        </p:nvSpPr>
        <p:spPr bwMode="auto">
          <a:xfrm>
            <a:off x="3955211" y="2971800"/>
            <a:ext cx="235789" cy="2148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矩形 50"/>
          <p:cNvSpPr/>
          <p:nvPr/>
        </p:nvSpPr>
        <p:spPr bwMode="auto">
          <a:xfrm>
            <a:off x="5936411" y="2971800"/>
            <a:ext cx="235789" cy="2148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31697" y="156767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Servers / clouds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0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Upload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11"/>
          <p:cNvSpPr/>
          <p:nvPr/>
        </p:nvSpPr>
        <p:spPr>
          <a:xfrm>
            <a:off x="9144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12"/>
          <p:cNvSpPr/>
          <p:nvPr/>
        </p:nvSpPr>
        <p:spPr>
          <a:xfrm>
            <a:off x="9144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3"/>
          <p:cNvSpPr/>
          <p:nvPr/>
        </p:nvSpPr>
        <p:spPr>
          <a:xfrm>
            <a:off x="9144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4"/>
          <p:cNvSpPr/>
          <p:nvPr/>
        </p:nvSpPr>
        <p:spPr>
          <a:xfrm>
            <a:off x="15240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5"/>
          <p:cNvSpPr/>
          <p:nvPr/>
        </p:nvSpPr>
        <p:spPr>
          <a:xfrm>
            <a:off x="1524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6"/>
          <p:cNvSpPr/>
          <p:nvPr/>
        </p:nvSpPr>
        <p:spPr>
          <a:xfrm>
            <a:off x="15240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7"/>
          <p:cNvSpPr/>
          <p:nvPr/>
        </p:nvSpPr>
        <p:spPr>
          <a:xfrm>
            <a:off x="30480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9"/>
          <p:cNvSpPr/>
          <p:nvPr/>
        </p:nvSpPr>
        <p:spPr>
          <a:xfrm>
            <a:off x="30480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20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21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22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3"/>
          <p:cNvSpPr/>
          <p:nvPr/>
        </p:nvSpPr>
        <p:spPr>
          <a:xfrm>
            <a:off x="51816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4"/>
          <p:cNvSpPr/>
          <p:nvPr/>
        </p:nvSpPr>
        <p:spPr>
          <a:xfrm>
            <a:off x="51816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矩形 25"/>
          <p:cNvSpPr/>
          <p:nvPr/>
        </p:nvSpPr>
        <p:spPr>
          <a:xfrm>
            <a:off x="51816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矩形 26"/>
          <p:cNvSpPr/>
          <p:nvPr/>
        </p:nvSpPr>
        <p:spPr>
          <a:xfrm>
            <a:off x="57912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7"/>
          <p:cNvSpPr/>
          <p:nvPr/>
        </p:nvSpPr>
        <p:spPr>
          <a:xfrm>
            <a:off x="57912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矩形 28"/>
          <p:cNvSpPr/>
          <p:nvPr/>
        </p:nvSpPr>
        <p:spPr>
          <a:xfrm>
            <a:off x="57912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矩形 29"/>
          <p:cNvSpPr/>
          <p:nvPr/>
        </p:nvSpPr>
        <p:spPr>
          <a:xfrm>
            <a:off x="73152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矩形 30"/>
          <p:cNvSpPr/>
          <p:nvPr/>
        </p:nvSpPr>
        <p:spPr>
          <a:xfrm>
            <a:off x="73152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矩形 31"/>
          <p:cNvSpPr/>
          <p:nvPr/>
        </p:nvSpPr>
        <p:spPr>
          <a:xfrm>
            <a:off x="73152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矩形 32"/>
          <p:cNvSpPr/>
          <p:nvPr/>
        </p:nvSpPr>
        <p:spPr>
          <a:xfrm>
            <a:off x="79248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3"/>
          <p:cNvSpPr/>
          <p:nvPr/>
        </p:nvSpPr>
        <p:spPr>
          <a:xfrm>
            <a:off x="79248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矩形 34"/>
          <p:cNvSpPr/>
          <p:nvPr/>
        </p:nvSpPr>
        <p:spPr>
          <a:xfrm>
            <a:off x="79248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8 FMSR code chunks, 3 bytes each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Upload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11"/>
          <p:cNvSpPr/>
          <p:nvPr/>
        </p:nvSpPr>
        <p:spPr>
          <a:xfrm>
            <a:off x="9144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12"/>
          <p:cNvSpPr/>
          <p:nvPr/>
        </p:nvSpPr>
        <p:spPr>
          <a:xfrm>
            <a:off x="9144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3"/>
          <p:cNvSpPr/>
          <p:nvPr/>
        </p:nvSpPr>
        <p:spPr>
          <a:xfrm>
            <a:off x="9144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4"/>
          <p:cNvSpPr/>
          <p:nvPr/>
        </p:nvSpPr>
        <p:spPr>
          <a:xfrm>
            <a:off x="15240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5"/>
          <p:cNvSpPr/>
          <p:nvPr/>
        </p:nvSpPr>
        <p:spPr>
          <a:xfrm>
            <a:off x="1524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6"/>
          <p:cNvSpPr/>
          <p:nvPr/>
        </p:nvSpPr>
        <p:spPr>
          <a:xfrm>
            <a:off x="15240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7"/>
          <p:cNvSpPr/>
          <p:nvPr/>
        </p:nvSpPr>
        <p:spPr>
          <a:xfrm>
            <a:off x="30480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9"/>
          <p:cNvSpPr/>
          <p:nvPr/>
        </p:nvSpPr>
        <p:spPr>
          <a:xfrm>
            <a:off x="30480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20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21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22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3"/>
          <p:cNvSpPr/>
          <p:nvPr/>
        </p:nvSpPr>
        <p:spPr>
          <a:xfrm>
            <a:off x="51816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4"/>
          <p:cNvSpPr/>
          <p:nvPr/>
        </p:nvSpPr>
        <p:spPr>
          <a:xfrm>
            <a:off x="51816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矩形 25"/>
          <p:cNvSpPr/>
          <p:nvPr/>
        </p:nvSpPr>
        <p:spPr>
          <a:xfrm>
            <a:off x="51816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矩形 26"/>
          <p:cNvSpPr/>
          <p:nvPr/>
        </p:nvSpPr>
        <p:spPr>
          <a:xfrm>
            <a:off x="57912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7"/>
          <p:cNvSpPr/>
          <p:nvPr/>
        </p:nvSpPr>
        <p:spPr>
          <a:xfrm>
            <a:off x="57912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矩形 28"/>
          <p:cNvSpPr/>
          <p:nvPr/>
        </p:nvSpPr>
        <p:spPr>
          <a:xfrm>
            <a:off x="57912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矩形 29"/>
          <p:cNvSpPr/>
          <p:nvPr/>
        </p:nvSpPr>
        <p:spPr>
          <a:xfrm>
            <a:off x="73152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矩形 30"/>
          <p:cNvSpPr/>
          <p:nvPr/>
        </p:nvSpPr>
        <p:spPr>
          <a:xfrm>
            <a:off x="73152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矩形 31"/>
          <p:cNvSpPr/>
          <p:nvPr/>
        </p:nvSpPr>
        <p:spPr>
          <a:xfrm>
            <a:off x="73152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矩形 32"/>
          <p:cNvSpPr/>
          <p:nvPr/>
        </p:nvSpPr>
        <p:spPr>
          <a:xfrm>
            <a:off x="79248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3"/>
          <p:cNvSpPr/>
          <p:nvPr/>
        </p:nvSpPr>
        <p:spPr>
          <a:xfrm>
            <a:off x="79248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矩形 34"/>
          <p:cNvSpPr/>
          <p:nvPr/>
        </p:nvSpPr>
        <p:spPr>
          <a:xfrm>
            <a:off x="79248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5"/>
          <p:cNvSpPr/>
          <p:nvPr/>
        </p:nvSpPr>
        <p:spPr>
          <a:xfrm>
            <a:off x="914400" y="44958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矩形 36"/>
          <p:cNvSpPr/>
          <p:nvPr/>
        </p:nvSpPr>
        <p:spPr>
          <a:xfrm>
            <a:off x="1524000" y="44958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矩形 37"/>
          <p:cNvSpPr/>
          <p:nvPr/>
        </p:nvSpPr>
        <p:spPr>
          <a:xfrm>
            <a:off x="3048000" y="44958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矩形 38"/>
          <p:cNvSpPr/>
          <p:nvPr/>
        </p:nvSpPr>
        <p:spPr>
          <a:xfrm>
            <a:off x="3657600" y="44958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" name="矩形 39"/>
          <p:cNvSpPr/>
          <p:nvPr/>
        </p:nvSpPr>
        <p:spPr>
          <a:xfrm>
            <a:off x="5181600" y="44958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" name="矩形 40"/>
          <p:cNvSpPr/>
          <p:nvPr/>
        </p:nvSpPr>
        <p:spPr>
          <a:xfrm>
            <a:off x="5791200" y="44958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矩形 41"/>
          <p:cNvSpPr/>
          <p:nvPr/>
        </p:nvSpPr>
        <p:spPr>
          <a:xfrm>
            <a:off x="7315200" y="44958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矩形 42"/>
          <p:cNvSpPr/>
          <p:nvPr/>
        </p:nvSpPr>
        <p:spPr>
          <a:xfrm>
            <a:off x="7924800" y="44958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Apply </a:t>
            </a:r>
            <a:r>
              <a:rPr lang="en-US" altLang="zh-TW" sz="3600" b="1" dirty="0" smtClean="0">
                <a:solidFill>
                  <a:srgbClr val="00B050"/>
                </a:solidFill>
                <a:latin typeface="+mj-lt"/>
                <a:ea typeface="華康POP1體W7(P)" pitchFamily="82" charset="-120"/>
              </a:rPr>
              <a:t>error-correcting code (ECC)</a:t>
            </a:r>
            <a:br>
              <a:rPr lang="en-US" altLang="zh-TW" sz="3600" b="1" dirty="0" smtClean="0">
                <a:solidFill>
                  <a:srgbClr val="00B050"/>
                </a:solidFill>
                <a:latin typeface="+mj-lt"/>
                <a:ea typeface="華康POP1體W7(P)" pitchFamily="82" charset="-120"/>
              </a:rPr>
            </a:b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to each chunk individually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Upload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11"/>
          <p:cNvSpPr/>
          <p:nvPr/>
        </p:nvSpPr>
        <p:spPr>
          <a:xfrm>
            <a:off x="9144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12"/>
          <p:cNvSpPr/>
          <p:nvPr/>
        </p:nvSpPr>
        <p:spPr>
          <a:xfrm>
            <a:off x="9144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3"/>
          <p:cNvSpPr/>
          <p:nvPr/>
        </p:nvSpPr>
        <p:spPr>
          <a:xfrm>
            <a:off x="9144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4"/>
          <p:cNvSpPr/>
          <p:nvPr/>
        </p:nvSpPr>
        <p:spPr>
          <a:xfrm>
            <a:off x="15240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5"/>
          <p:cNvSpPr/>
          <p:nvPr/>
        </p:nvSpPr>
        <p:spPr>
          <a:xfrm>
            <a:off x="15240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6"/>
          <p:cNvSpPr/>
          <p:nvPr/>
        </p:nvSpPr>
        <p:spPr>
          <a:xfrm>
            <a:off x="15240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7"/>
          <p:cNvSpPr/>
          <p:nvPr/>
        </p:nvSpPr>
        <p:spPr>
          <a:xfrm>
            <a:off x="30480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9"/>
          <p:cNvSpPr/>
          <p:nvPr/>
        </p:nvSpPr>
        <p:spPr>
          <a:xfrm>
            <a:off x="30480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20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21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22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3"/>
          <p:cNvSpPr/>
          <p:nvPr/>
        </p:nvSpPr>
        <p:spPr>
          <a:xfrm>
            <a:off x="51816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4"/>
          <p:cNvSpPr/>
          <p:nvPr/>
        </p:nvSpPr>
        <p:spPr>
          <a:xfrm>
            <a:off x="51816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矩形 25"/>
          <p:cNvSpPr/>
          <p:nvPr/>
        </p:nvSpPr>
        <p:spPr>
          <a:xfrm>
            <a:off x="51816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矩形 26"/>
          <p:cNvSpPr/>
          <p:nvPr/>
        </p:nvSpPr>
        <p:spPr>
          <a:xfrm>
            <a:off x="57912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7"/>
          <p:cNvSpPr/>
          <p:nvPr/>
        </p:nvSpPr>
        <p:spPr>
          <a:xfrm>
            <a:off x="57912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矩形 28"/>
          <p:cNvSpPr/>
          <p:nvPr/>
        </p:nvSpPr>
        <p:spPr>
          <a:xfrm>
            <a:off x="57912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矩形 29"/>
          <p:cNvSpPr/>
          <p:nvPr/>
        </p:nvSpPr>
        <p:spPr>
          <a:xfrm>
            <a:off x="73152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矩形 30"/>
          <p:cNvSpPr/>
          <p:nvPr/>
        </p:nvSpPr>
        <p:spPr>
          <a:xfrm>
            <a:off x="73152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矩形 31"/>
          <p:cNvSpPr/>
          <p:nvPr/>
        </p:nvSpPr>
        <p:spPr>
          <a:xfrm>
            <a:off x="73152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矩形 32"/>
          <p:cNvSpPr/>
          <p:nvPr/>
        </p:nvSpPr>
        <p:spPr>
          <a:xfrm>
            <a:off x="79248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3"/>
          <p:cNvSpPr/>
          <p:nvPr/>
        </p:nvSpPr>
        <p:spPr>
          <a:xfrm>
            <a:off x="79248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矩形 34"/>
          <p:cNvSpPr/>
          <p:nvPr/>
        </p:nvSpPr>
        <p:spPr>
          <a:xfrm>
            <a:off x="79248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5"/>
          <p:cNvSpPr/>
          <p:nvPr/>
        </p:nvSpPr>
        <p:spPr>
          <a:xfrm>
            <a:off x="9144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矩形 36"/>
          <p:cNvSpPr/>
          <p:nvPr/>
        </p:nvSpPr>
        <p:spPr>
          <a:xfrm>
            <a:off x="15240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矩形 37"/>
          <p:cNvSpPr/>
          <p:nvPr/>
        </p:nvSpPr>
        <p:spPr>
          <a:xfrm>
            <a:off x="30480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矩形 38"/>
          <p:cNvSpPr/>
          <p:nvPr/>
        </p:nvSpPr>
        <p:spPr>
          <a:xfrm>
            <a:off x="36576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" name="矩形 39"/>
          <p:cNvSpPr/>
          <p:nvPr/>
        </p:nvSpPr>
        <p:spPr>
          <a:xfrm>
            <a:off x="51816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" name="矩形 40"/>
          <p:cNvSpPr/>
          <p:nvPr/>
        </p:nvSpPr>
        <p:spPr>
          <a:xfrm>
            <a:off x="57912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矩形 41"/>
          <p:cNvSpPr/>
          <p:nvPr/>
        </p:nvSpPr>
        <p:spPr>
          <a:xfrm>
            <a:off x="73152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矩形 42"/>
          <p:cNvSpPr/>
          <p:nvPr/>
        </p:nvSpPr>
        <p:spPr>
          <a:xfrm>
            <a:off x="79248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XOR each byte with a</a:t>
            </a:r>
            <a:br>
              <a:rPr lang="en-US" altLang="zh-TW" sz="3600" b="1" dirty="0" smtClean="0">
                <a:latin typeface="+mj-lt"/>
                <a:ea typeface="華康POP1體W7(P)" pitchFamily="82" charset="-120"/>
              </a:rPr>
            </a:br>
            <a:r>
              <a:rPr lang="en-US" altLang="zh-TW" sz="3600" b="1" dirty="0" smtClean="0">
                <a:solidFill>
                  <a:schemeClr val="bg2"/>
                </a:solidFill>
                <a:latin typeface="+mj-lt"/>
                <a:ea typeface="華康POP1體W7(P)" pitchFamily="82" charset="-120"/>
              </a:rPr>
              <a:t>pseudorandom value</a:t>
            </a:r>
            <a:endParaRPr lang="zh-TW" altLang="en-US" sz="3600" b="1" dirty="0">
              <a:solidFill>
                <a:schemeClr val="bg2"/>
              </a:solidFill>
              <a:latin typeface="+mj-lt"/>
              <a:ea typeface="華康POP1體W7(P)" pitchFamily="82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Upload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11"/>
          <p:cNvSpPr/>
          <p:nvPr/>
        </p:nvSpPr>
        <p:spPr>
          <a:xfrm>
            <a:off x="9144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12"/>
          <p:cNvSpPr/>
          <p:nvPr/>
        </p:nvSpPr>
        <p:spPr>
          <a:xfrm>
            <a:off x="9144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3"/>
          <p:cNvSpPr/>
          <p:nvPr/>
        </p:nvSpPr>
        <p:spPr>
          <a:xfrm>
            <a:off x="9144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4"/>
          <p:cNvSpPr/>
          <p:nvPr/>
        </p:nvSpPr>
        <p:spPr>
          <a:xfrm>
            <a:off x="15240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5"/>
          <p:cNvSpPr/>
          <p:nvPr/>
        </p:nvSpPr>
        <p:spPr>
          <a:xfrm>
            <a:off x="15240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6"/>
          <p:cNvSpPr/>
          <p:nvPr/>
        </p:nvSpPr>
        <p:spPr>
          <a:xfrm>
            <a:off x="15240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7"/>
          <p:cNvSpPr/>
          <p:nvPr/>
        </p:nvSpPr>
        <p:spPr>
          <a:xfrm>
            <a:off x="30480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9"/>
          <p:cNvSpPr/>
          <p:nvPr/>
        </p:nvSpPr>
        <p:spPr>
          <a:xfrm>
            <a:off x="30480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20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21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22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3"/>
          <p:cNvSpPr/>
          <p:nvPr/>
        </p:nvSpPr>
        <p:spPr>
          <a:xfrm>
            <a:off x="51816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4"/>
          <p:cNvSpPr/>
          <p:nvPr/>
        </p:nvSpPr>
        <p:spPr>
          <a:xfrm>
            <a:off x="51816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矩形 25"/>
          <p:cNvSpPr/>
          <p:nvPr/>
        </p:nvSpPr>
        <p:spPr>
          <a:xfrm>
            <a:off x="51816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矩形 26"/>
          <p:cNvSpPr/>
          <p:nvPr/>
        </p:nvSpPr>
        <p:spPr>
          <a:xfrm>
            <a:off x="57912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7"/>
          <p:cNvSpPr/>
          <p:nvPr/>
        </p:nvSpPr>
        <p:spPr>
          <a:xfrm>
            <a:off x="57912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矩形 28"/>
          <p:cNvSpPr/>
          <p:nvPr/>
        </p:nvSpPr>
        <p:spPr>
          <a:xfrm>
            <a:off x="57912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矩形 29"/>
          <p:cNvSpPr/>
          <p:nvPr/>
        </p:nvSpPr>
        <p:spPr>
          <a:xfrm>
            <a:off x="73152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矩形 30"/>
          <p:cNvSpPr/>
          <p:nvPr/>
        </p:nvSpPr>
        <p:spPr>
          <a:xfrm>
            <a:off x="73152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矩形 31"/>
          <p:cNvSpPr/>
          <p:nvPr/>
        </p:nvSpPr>
        <p:spPr>
          <a:xfrm>
            <a:off x="73152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矩形 32"/>
          <p:cNvSpPr/>
          <p:nvPr/>
        </p:nvSpPr>
        <p:spPr>
          <a:xfrm>
            <a:off x="79248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3"/>
          <p:cNvSpPr/>
          <p:nvPr/>
        </p:nvSpPr>
        <p:spPr>
          <a:xfrm>
            <a:off x="79248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矩形 34"/>
          <p:cNvSpPr/>
          <p:nvPr/>
        </p:nvSpPr>
        <p:spPr>
          <a:xfrm>
            <a:off x="79248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5"/>
          <p:cNvSpPr/>
          <p:nvPr/>
        </p:nvSpPr>
        <p:spPr>
          <a:xfrm>
            <a:off x="9144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矩形 36"/>
          <p:cNvSpPr/>
          <p:nvPr/>
        </p:nvSpPr>
        <p:spPr>
          <a:xfrm>
            <a:off x="15240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矩形 37"/>
          <p:cNvSpPr/>
          <p:nvPr/>
        </p:nvSpPr>
        <p:spPr>
          <a:xfrm>
            <a:off x="30480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矩形 38"/>
          <p:cNvSpPr/>
          <p:nvPr/>
        </p:nvSpPr>
        <p:spPr>
          <a:xfrm>
            <a:off x="36576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" name="矩形 39"/>
          <p:cNvSpPr/>
          <p:nvPr/>
        </p:nvSpPr>
        <p:spPr>
          <a:xfrm>
            <a:off x="51816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" name="矩形 40"/>
          <p:cNvSpPr/>
          <p:nvPr/>
        </p:nvSpPr>
        <p:spPr>
          <a:xfrm>
            <a:off x="57912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矩形 41"/>
          <p:cNvSpPr/>
          <p:nvPr/>
        </p:nvSpPr>
        <p:spPr>
          <a:xfrm>
            <a:off x="73152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矩形 42"/>
          <p:cNvSpPr/>
          <p:nvPr/>
        </p:nvSpPr>
        <p:spPr>
          <a:xfrm>
            <a:off x="79248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矩形 43"/>
          <p:cNvSpPr/>
          <p:nvPr/>
        </p:nvSpPr>
        <p:spPr>
          <a:xfrm>
            <a:off x="914400" y="5105400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2" name="矩形 44"/>
          <p:cNvSpPr/>
          <p:nvPr/>
        </p:nvSpPr>
        <p:spPr>
          <a:xfrm>
            <a:off x="1524000" y="5105400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3" name="矩形 45"/>
          <p:cNvSpPr/>
          <p:nvPr/>
        </p:nvSpPr>
        <p:spPr>
          <a:xfrm>
            <a:off x="3048000" y="5105400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4" name="矩形 46"/>
          <p:cNvSpPr/>
          <p:nvPr/>
        </p:nvSpPr>
        <p:spPr>
          <a:xfrm>
            <a:off x="3657600" y="5105400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5" name="矩形 47"/>
          <p:cNvSpPr/>
          <p:nvPr/>
        </p:nvSpPr>
        <p:spPr>
          <a:xfrm>
            <a:off x="5181600" y="5105400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6" name="矩形 48"/>
          <p:cNvSpPr/>
          <p:nvPr/>
        </p:nvSpPr>
        <p:spPr>
          <a:xfrm>
            <a:off x="5791200" y="5105400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7" name="矩形 49"/>
          <p:cNvSpPr/>
          <p:nvPr/>
        </p:nvSpPr>
        <p:spPr>
          <a:xfrm>
            <a:off x="7315200" y="5105400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矩形 50"/>
          <p:cNvSpPr/>
          <p:nvPr/>
        </p:nvSpPr>
        <p:spPr>
          <a:xfrm>
            <a:off x="7924800" y="5105400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文字方塊 51"/>
          <p:cNvSpPr txBox="1">
            <a:spLocks noChangeArrowheads="1"/>
          </p:cNvSpPr>
          <p:nvPr/>
        </p:nvSpPr>
        <p:spPr bwMode="auto">
          <a:xfrm>
            <a:off x="0" y="558147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For each chunk, calculate</a:t>
            </a:r>
            <a:br>
              <a:rPr lang="en-US" altLang="zh-TW" sz="3600" b="1" dirty="0" smtClean="0">
                <a:latin typeface="+mj-lt"/>
                <a:ea typeface="華康POP1體W7(P)" pitchFamily="82" charset="-120"/>
              </a:rPr>
            </a:b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the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  <a:ea typeface="華康POP1體W7(P)" pitchFamily="82" charset="-120"/>
              </a:rPr>
              <a:t>MAC </a:t>
            </a: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of the first 3 bytes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Upload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914400" y="1828800"/>
            <a:ext cx="7467600" cy="906780"/>
            <a:chOff x="914400" y="3124200"/>
            <a:chExt cx="7467600" cy="2286000"/>
          </a:xfrm>
        </p:grpSpPr>
        <p:sp>
          <p:nvSpPr>
            <p:cNvPr id="9" name="矩形 11"/>
            <p:cNvSpPr/>
            <p:nvPr/>
          </p:nvSpPr>
          <p:spPr>
            <a:xfrm>
              <a:off x="9144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" name="矩形 12"/>
            <p:cNvSpPr/>
            <p:nvPr/>
          </p:nvSpPr>
          <p:spPr>
            <a:xfrm>
              <a:off x="9144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矩形 13"/>
            <p:cNvSpPr/>
            <p:nvPr/>
          </p:nvSpPr>
          <p:spPr>
            <a:xfrm>
              <a:off x="9144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矩形 14"/>
            <p:cNvSpPr/>
            <p:nvPr/>
          </p:nvSpPr>
          <p:spPr>
            <a:xfrm>
              <a:off x="1524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矩形 15"/>
            <p:cNvSpPr/>
            <p:nvPr/>
          </p:nvSpPr>
          <p:spPr>
            <a:xfrm>
              <a:off x="1524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" name="矩形 16"/>
            <p:cNvSpPr/>
            <p:nvPr/>
          </p:nvSpPr>
          <p:spPr>
            <a:xfrm>
              <a:off x="1524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矩形 17"/>
            <p:cNvSpPr/>
            <p:nvPr/>
          </p:nvSpPr>
          <p:spPr>
            <a:xfrm>
              <a:off x="3048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矩形 18"/>
            <p:cNvSpPr/>
            <p:nvPr/>
          </p:nvSpPr>
          <p:spPr>
            <a:xfrm>
              <a:off x="3048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矩形 19"/>
            <p:cNvSpPr/>
            <p:nvPr/>
          </p:nvSpPr>
          <p:spPr>
            <a:xfrm>
              <a:off x="3048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矩形 20"/>
            <p:cNvSpPr/>
            <p:nvPr/>
          </p:nvSpPr>
          <p:spPr>
            <a:xfrm>
              <a:off x="3657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矩形 21"/>
            <p:cNvSpPr/>
            <p:nvPr/>
          </p:nvSpPr>
          <p:spPr>
            <a:xfrm>
              <a:off x="3657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矩形 22"/>
            <p:cNvSpPr/>
            <p:nvPr/>
          </p:nvSpPr>
          <p:spPr>
            <a:xfrm>
              <a:off x="3657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矩形 23"/>
            <p:cNvSpPr/>
            <p:nvPr/>
          </p:nvSpPr>
          <p:spPr>
            <a:xfrm>
              <a:off x="5181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矩形 24"/>
            <p:cNvSpPr/>
            <p:nvPr/>
          </p:nvSpPr>
          <p:spPr>
            <a:xfrm>
              <a:off x="5181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矩形 25"/>
            <p:cNvSpPr/>
            <p:nvPr/>
          </p:nvSpPr>
          <p:spPr>
            <a:xfrm>
              <a:off x="5181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矩形 26"/>
            <p:cNvSpPr/>
            <p:nvPr/>
          </p:nvSpPr>
          <p:spPr>
            <a:xfrm>
              <a:off x="5791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5" name="矩形 27"/>
            <p:cNvSpPr/>
            <p:nvPr/>
          </p:nvSpPr>
          <p:spPr>
            <a:xfrm>
              <a:off x="5791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矩形 28"/>
            <p:cNvSpPr/>
            <p:nvPr/>
          </p:nvSpPr>
          <p:spPr>
            <a:xfrm>
              <a:off x="5791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矩形 29"/>
            <p:cNvSpPr/>
            <p:nvPr/>
          </p:nvSpPr>
          <p:spPr>
            <a:xfrm>
              <a:off x="7315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矩形 30"/>
            <p:cNvSpPr/>
            <p:nvPr/>
          </p:nvSpPr>
          <p:spPr>
            <a:xfrm>
              <a:off x="7315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矩形 31"/>
            <p:cNvSpPr/>
            <p:nvPr/>
          </p:nvSpPr>
          <p:spPr>
            <a:xfrm>
              <a:off x="7315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矩形 32"/>
            <p:cNvSpPr/>
            <p:nvPr/>
          </p:nvSpPr>
          <p:spPr>
            <a:xfrm>
              <a:off x="79248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矩形 33"/>
            <p:cNvSpPr/>
            <p:nvPr/>
          </p:nvSpPr>
          <p:spPr>
            <a:xfrm>
              <a:off x="79248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2" name="矩形 34"/>
            <p:cNvSpPr/>
            <p:nvPr/>
          </p:nvSpPr>
          <p:spPr>
            <a:xfrm>
              <a:off x="79248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" name="矩形 35"/>
            <p:cNvSpPr/>
            <p:nvPr/>
          </p:nvSpPr>
          <p:spPr>
            <a:xfrm>
              <a:off x="9144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4" name="矩形 36"/>
            <p:cNvSpPr/>
            <p:nvPr/>
          </p:nvSpPr>
          <p:spPr>
            <a:xfrm>
              <a:off x="1524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5" name="矩形 37"/>
            <p:cNvSpPr/>
            <p:nvPr/>
          </p:nvSpPr>
          <p:spPr>
            <a:xfrm>
              <a:off x="3048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6" name="矩形 38"/>
            <p:cNvSpPr/>
            <p:nvPr/>
          </p:nvSpPr>
          <p:spPr>
            <a:xfrm>
              <a:off x="3657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7" name="矩形 39"/>
            <p:cNvSpPr/>
            <p:nvPr/>
          </p:nvSpPr>
          <p:spPr>
            <a:xfrm>
              <a:off x="5181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" name="矩形 40"/>
            <p:cNvSpPr/>
            <p:nvPr/>
          </p:nvSpPr>
          <p:spPr>
            <a:xfrm>
              <a:off x="5791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9" name="矩形 41"/>
            <p:cNvSpPr/>
            <p:nvPr/>
          </p:nvSpPr>
          <p:spPr>
            <a:xfrm>
              <a:off x="7315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0" name="矩形 42"/>
            <p:cNvSpPr/>
            <p:nvPr/>
          </p:nvSpPr>
          <p:spPr>
            <a:xfrm>
              <a:off x="79248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" name="矩形 43"/>
            <p:cNvSpPr/>
            <p:nvPr/>
          </p:nvSpPr>
          <p:spPr>
            <a:xfrm>
              <a:off x="9144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2" name="矩形 44"/>
            <p:cNvSpPr/>
            <p:nvPr/>
          </p:nvSpPr>
          <p:spPr>
            <a:xfrm>
              <a:off x="1524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3" name="矩形 45"/>
            <p:cNvSpPr/>
            <p:nvPr/>
          </p:nvSpPr>
          <p:spPr>
            <a:xfrm>
              <a:off x="3048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4" name="矩形 46"/>
            <p:cNvSpPr/>
            <p:nvPr/>
          </p:nvSpPr>
          <p:spPr>
            <a:xfrm>
              <a:off x="3657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矩形 47"/>
            <p:cNvSpPr/>
            <p:nvPr/>
          </p:nvSpPr>
          <p:spPr>
            <a:xfrm>
              <a:off x="5181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矩形 48"/>
            <p:cNvSpPr/>
            <p:nvPr/>
          </p:nvSpPr>
          <p:spPr>
            <a:xfrm>
              <a:off x="5791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7" name="矩形 49"/>
            <p:cNvSpPr/>
            <p:nvPr/>
          </p:nvSpPr>
          <p:spPr>
            <a:xfrm>
              <a:off x="7315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8" name="矩形 50"/>
            <p:cNvSpPr/>
            <p:nvPr/>
          </p:nvSpPr>
          <p:spPr>
            <a:xfrm>
              <a:off x="79248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/>
              <a:t>Upload the chunks to clouds</a:t>
            </a:r>
          </a:p>
          <a:p>
            <a:r>
              <a:rPr lang="en-US" dirty="0"/>
              <a:t>Encrypt the metadata from </a:t>
            </a:r>
            <a:r>
              <a:rPr lang="en-US" dirty="0" err="1"/>
              <a:t>NCCloud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(which contains the encoding matrix)</a:t>
            </a:r>
          </a:p>
          <a:p>
            <a:r>
              <a:rPr lang="en-US" dirty="0"/>
              <a:t>Append all MACs to metadata</a:t>
            </a:r>
          </a:p>
          <a:p>
            <a:r>
              <a:rPr lang="en-US" dirty="0"/>
              <a:t>Replicate metadata on all </a:t>
            </a:r>
            <a:r>
              <a:rPr lang="en-US" dirty="0" smtClean="0"/>
              <a:t>servers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Check</a:t>
            </a:r>
            <a:endParaRPr lang="en-US" dirty="0"/>
          </a:p>
        </p:txBody>
      </p:sp>
      <p:sp>
        <p:nvSpPr>
          <p:cNvPr id="10" name="矩形 12"/>
          <p:cNvSpPr/>
          <p:nvPr/>
        </p:nvSpPr>
        <p:spPr>
          <a:xfrm>
            <a:off x="9144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5"/>
          <p:cNvSpPr/>
          <p:nvPr/>
        </p:nvSpPr>
        <p:spPr>
          <a:xfrm>
            <a:off x="15240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21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4"/>
          <p:cNvSpPr/>
          <p:nvPr/>
        </p:nvSpPr>
        <p:spPr>
          <a:xfrm>
            <a:off x="51816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7"/>
          <p:cNvSpPr/>
          <p:nvPr/>
        </p:nvSpPr>
        <p:spPr>
          <a:xfrm>
            <a:off x="57912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矩形 30"/>
          <p:cNvSpPr/>
          <p:nvPr/>
        </p:nvSpPr>
        <p:spPr>
          <a:xfrm>
            <a:off x="73152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3"/>
          <p:cNvSpPr/>
          <p:nvPr/>
        </p:nvSpPr>
        <p:spPr>
          <a:xfrm>
            <a:off x="79248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Pick a row to check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50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3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914400" y="1828800"/>
            <a:ext cx="7467600" cy="906780"/>
            <a:chOff x="914400" y="3124200"/>
            <a:chExt cx="7467600" cy="2286000"/>
          </a:xfrm>
        </p:grpSpPr>
        <p:sp>
          <p:nvSpPr>
            <p:cNvPr id="55" name="矩形 11"/>
            <p:cNvSpPr/>
            <p:nvPr/>
          </p:nvSpPr>
          <p:spPr>
            <a:xfrm>
              <a:off x="9144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6" name="矩形 12"/>
            <p:cNvSpPr/>
            <p:nvPr/>
          </p:nvSpPr>
          <p:spPr>
            <a:xfrm>
              <a:off x="9144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7" name="矩形 13"/>
            <p:cNvSpPr/>
            <p:nvPr/>
          </p:nvSpPr>
          <p:spPr>
            <a:xfrm>
              <a:off x="9144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8" name="矩形 14"/>
            <p:cNvSpPr/>
            <p:nvPr/>
          </p:nvSpPr>
          <p:spPr>
            <a:xfrm>
              <a:off x="1524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9" name="矩形 15"/>
            <p:cNvSpPr/>
            <p:nvPr/>
          </p:nvSpPr>
          <p:spPr>
            <a:xfrm>
              <a:off x="1524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0" name="矩形 16"/>
            <p:cNvSpPr/>
            <p:nvPr/>
          </p:nvSpPr>
          <p:spPr>
            <a:xfrm>
              <a:off x="1524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1" name="矩形 17"/>
            <p:cNvSpPr/>
            <p:nvPr/>
          </p:nvSpPr>
          <p:spPr>
            <a:xfrm>
              <a:off x="3048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2" name="矩形 18"/>
            <p:cNvSpPr/>
            <p:nvPr/>
          </p:nvSpPr>
          <p:spPr>
            <a:xfrm>
              <a:off x="3048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3" name="矩形 19"/>
            <p:cNvSpPr/>
            <p:nvPr/>
          </p:nvSpPr>
          <p:spPr>
            <a:xfrm>
              <a:off x="3048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4" name="矩形 20"/>
            <p:cNvSpPr/>
            <p:nvPr/>
          </p:nvSpPr>
          <p:spPr>
            <a:xfrm>
              <a:off x="3657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5" name="矩形 21"/>
            <p:cNvSpPr/>
            <p:nvPr/>
          </p:nvSpPr>
          <p:spPr>
            <a:xfrm>
              <a:off x="3657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6" name="矩形 22"/>
            <p:cNvSpPr/>
            <p:nvPr/>
          </p:nvSpPr>
          <p:spPr>
            <a:xfrm>
              <a:off x="3657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7" name="矩形 23"/>
            <p:cNvSpPr/>
            <p:nvPr/>
          </p:nvSpPr>
          <p:spPr>
            <a:xfrm>
              <a:off x="5181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8" name="矩形 24"/>
            <p:cNvSpPr/>
            <p:nvPr/>
          </p:nvSpPr>
          <p:spPr>
            <a:xfrm>
              <a:off x="5181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9" name="矩形 25"/>
            <p:cNvSpPr/>
            <p:nvPr/>
          </p:nvSpPr>
          <p:spPr>
            <a:xfrm>
              <a:off x="5181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0" name="矩形 26"/>
            <p:cNvSpPr/>
            <p:nvPr/>
          </p:nvSpPr>
          <p:spPr>
            <a:xfrm>
              <a:off x="5791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1" name="矩形 27"/>
            <p:cNvSpPr/>
            <p:nvPr/>
          </p:nvSpPr>
          <p:spPr>
            <a:xfrm>
              <a:off x="5791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2" name="矩形 28"/>
            <p:cNvSpPr/>
            <p:nvPr/>
          </p:nvSpPr>
          <p:spPr>
            <a:xfrm>
              <a:off x="5791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3" name="矩形 29"/>
            <p:cNvSpPr/>
            <p:nvPr/>
          </p:nvSpPr>
          <p:spPr>
            <a:xfrm>
              <a:off x="7315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4" name="矩形 30"/>
            <p:cNvSpPr/>
            <p:nvPr/>
          </p:nvSpPr>
          <p:spPr>
            <a:xfrm>
              <a:off x="7315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5" name="矩形 31"/>
            <p:cNvSpPr/>
            <p:nvPr/>
          </p:nvSpPr>
          <p:spPr>
            <a:xfrm>
              <a:off x="7315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6" name="矩形 32"/>
            <p:cNvSpPr/>
            <p:nvPr/>
          </p:nvSpPr>
          <p:spPr>
            <a:xfrm>
              <a:off x="79248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7" name="矩形 33"/>
            <p:cNvSpPr/>
            <p:nvPr/>
          </p:nvSpPr>
          <p:spPr>
            <a:xfrm>
              <a:off x="79248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8" name="矩形 34"/>
            <p:cNvSpPr/>
            <p:nvPr/>
          </p:nvSpPr>
          <p:spPr>
            <a:xfrm>
              <a:off x="79248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9" name="矩形 35"/>
            <p:cNvSpPr/>
            <p:nvPr/>
          </p:nvSpPr>
          <p:spPr>
            <a:xfrm>
              <a:off x="9144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0" name="矩形 36"/>
            <p:cNvSpPr/>
            <p:nvPr/>
          </p:nvSpPr>
          <p:spPr>
            <a:xfrm>
              <a:off x="1524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1" name="矩形 37"/>
            <p:cNvSpPr/>
            <p:nvPr/>
          </p:nvSpPr>
          <p:spPr>
            <a:xfrm>
              <a:off x="3048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2" name="矩形 38"/>
            <p:cNvSpPr/>
            <p:nvPr/>
          </p:nvSpPr>
          <p:spPr>
            <a:xfrm>
              <a:off x="3657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3" name="矩形 39"/>
            <p:cNvSpPr/>
            <p:nvPr/>
          </p:nvSpPr>
          <p:spPr>
            <a:xfrm>
              <a:off x="5181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4" name="矩形 40"/>
            <p:cNvSpPr/>
            <p:nvPr/>
          </p:nvSpPr>
          <p:spPr>
            <a:xfrm>
              <a:off x="5791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5" name="矩形 41"/>
            <p:cNvSpPr/>
            <p:nvPr/>
          </p:nvSpPr>
          <p:spPr>
            <a:xfrm>
              <a:off x="7315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6" name="矩形 42"/>
            <p:cNvSpPr/>
            <p:nvPr/>
          </p:nvSpPr>
          <p:spPr>
            <a:xfrm>
              <a:off x="79248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7" name="矩形 43"/>
            <p:cNvSpPr/>
            <p:nvPr/>
          </p:nvSpPr>
          <p:spPr>
            <a:xfrm>
              <a:off x="9144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8" name="矩形 44"/>
            <p:cNvSpPr/>
            <p:nvPr/>
          </p:nvSpPr>
          <p:spPr>
            <a:xfrm>
              <a:off x="1524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9" name="矩形 45"/>
            <p:cNvSpPr/>
            <p:nvPr/>
          </p:nvSpPr>
          <p:spPr>
            <a:xfrm>
              <a:off x="3048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0" name="矩形 46"/>
            <p:cNvSpPr/>
            <p:nvPr/>
          </p:nvSpPr>
          <p:spPr>
            <a:xfrm>
              <a:off x="3657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1" name="矩形 47"/>
            <p:cNvSpPr/>
            <p:nvPr/>
          </p:nvSpPr>
          <p:spPr>
            <a:xfrm>
              <a:off x="5181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" name="矩形 48"/>
            <p:cNvSpPr/>
            <p:nvPr/>
          </p:nvSpPr>
          <p:spPr>
            <a:xfrm>
              <a:off x="5791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3" name="矩形 49"/>
            <p:cNvSpPr/>
            <p:nvPr/>
          </p:nvSpPr>
          <p:spPr>
            <a:xfrm>
              <a:off x="7315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4" name="矩形 50"/>
            <p:cNvSpPr/>
            <p:nvPr/>
          </p:nvSpPr>
          <p:spPr>
            <a:xfrm>
              <a:off x="79248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95" name="圓角矩形 51"/>
          <p:cNvSpPr/>
          <p:nvPr/>
        </p:nvSpPr>
        <p:spPr>
          <a:xfrm>
            <a:off x="762000" y="1944624"/>
            <a:ext cx="7772400" cy="33756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Cloud storage is an emerging service model for remote backup and data </a:t>
            </a:r>
            <a:r>
              <a:rPr lang="en-US" dirty="0" smtClean="0"/>
              <a:t>synchronization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Is cloud storage fully reliable?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1066800" y="2743200"/>
            <a:ext cx="6923942" cy="3048000"/>
          </a:xfrm>
          <a:prstGeom prst="cloud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4" name="Picture 6" descr="http://www.microsoft-careers.com/sites/microsoft_global/images/tlp-windows-az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27" y="2889743"/>
            <a:ext cx="2880824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estexplorer.com/wp-content/uploads/2012/03/amazon-web-services-logo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8" y="3736664"/>
            <a:ext cx="3067050" cy="11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rackspace.com/images/cloud/banners/titles/cloud-file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5" r="66506" b="26402"/>
          <a:stretch/>
        </p:blipFill>
        <p:spPr bwMode="auto">
          <a:xfrm>
            <a:off x="4426927" y="4709747"/>
            <a:ext cx="3062654" cy="8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54" y="3036576"/>
            <a:ext cx="121920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Check</a:t>
            </a:r>
            <a:endParaRPr lang="en-US" dirty="0"/>
          </a:p>
        </p:txBody>
      </p:sp>
      <p:sp>
        <p:nvSpPr>
          <p:cNvPr id="10" name="矩形 12"/>
          <p:cNvSpPr/>
          <p:nvPr/>
        </p:nvSpPr>
        <p:spPr>
          <a:xfrm>
            <a:off x="9144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5"/>
          <p:cNvSpPr/>
          <p:nvPr/>
        </p:nvSpPr>
        <p:spPr>
          <a:xfrm>
            <a:off x="1524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21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4"/>
          <p:cNvSpPr/>
          <p:nvPr/>
        </p:nvSpPr>
        <p:spPr>
          <a:xfrm>
            <a:off x="51816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7"/>
          <p:cNvSpPr/>
          <p:nvPr/>
        </p:nvSpPr>
        <p:spPr>
          <a:xfrm>
            <a:off x="57912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矩形 30"/>
          <p:cNvSpPr/>
          <p:nvPr/>
        </p:nvSpPr>
        <p:spPr>
          <a:xfrm>
            <a:off x="73152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3"/>
          <p:cNvSpPr/>
          <p:nvPr/>
        </p:nvSpPr>
        <p:spPr>
          <a:xfrm>
            <a:off x="79248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XOR with the previous pseudorandom values, and check their consistency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50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3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914400" y="1828800"/>
            <a:ext cx="7467600" cy="906780"/>
            <a:chOff x="914400" y="3124200"/>
            <a:chExt cx="7467600" cy="2286000"/>
          </a:xfrm>
        </p:grpSpPr>
        <p:sp>
          <p:nvSpPr>
            <p:cNvPr id="55" name="矩形 11"/>
            <p:cNvSpPr/>
            <p:nvPr/>
          </p:nvSpPr>
          <p:spPr>
            <a:xfrm>
              <a:off x="9144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6" name="矩形 12"/>
            <p:cNvSpPr/>
            <p:nvPr/>
          </p:nvSpPr>
          <p:spPr>
            <a:xfrm>
              <a:off x="9144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7" name="矩形 13"/>
            <p:cNvSpPr/>
            <p:nvPr/>
          </p:nvSpPr>
          <p:spPr>
            <a:xfrm>
              <a:off x="9144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8" name="矩形 14"/>
            <p:cNvSpPr/>
            <p:nvPr/>
          </p:nvSpPr>
          <p:spPr>
            <a:xfrm>
              <a:off x="1524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9" name="矩形 15"/>
            <p:cNvSpPr/>
            <p:nvPr/>
          </p:nvSpPr>
          <p:spPr>
            <a:xfrm>
              <a:off x="1524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0" name="矩形 16"/>
            <p:cNvSpPr/>
            <p:nvPr/>
          </p:nvSpPr>
          <p:spPr>
            <a:xfrm>
              <a:off x="1524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1" name="矩形 17"/>
            <p:cNvSpPr/>
            <p:nvPr/>
          </p:nvSpPr>
          <p:spPr>
            <a:xfrm>
              <a:off x="3048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2" name="矩形 18"/>
            <p:cNvSpPr/>
            <p:nvPr/>
          </p:nvSpPr>
          <p:spPr>
            <a:xfrm>
              <a:off x="3048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3" name="矩形 19"/>
            <p:cNvSpPr/>
            <p:nvPr/>
          </p:nvSpPr>
          <p:spPr>
            <a:xfrm>
              <a:off x="3048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4" name="矩形 20"/>
            <p:cNvSpPr/>
            <p:nvPr/>
          </p:nvSpPr>
          <p:spPr>
            <a:xfrm>
              <a:off x="3657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5" name="矩形 21"/>
            <p:cNvSpPr/>
            <p:nvPr/>
          </p:nvSpPr>
          <p:spPr>
            <a:xfrm>
              <a:off x="3657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6" name="矩形 22"/>
            <p:cNvSpPr/>
            <p:nvPr/>
          </p:nvSpPr>
          <p:spPr>
            <a:xfrm>
              <a:off x="3657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7" name="矩形 23"/>
            <p:cNvSpPr/>
            <p:nvPr/>
          </p:nvSpPr>
          <p:spPr>
            <a:xfrm>
              <a:off x="5181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8" name="矩形 24"/>
            <p:cNvSpPr/>
            <p:nvPr/>
          </p:nvSpPr>
          <p:spPr>
            <a:xfrm>
              <a:off x="5181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9" name="矩形 25"/>
            <p:cNvSpPr/>
            <p:nvPr/>
          </p:nvSpPr>
          <p:spPr>
            <a:xfrm>
              <a:off x="5181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0" name="矩形 26"/>
            <p:cNvSpPr/>
            <p:nvPr/>
          </p:nvSpPr>
          <p:spPr>
            <a:xfrm>
              <a:off x="5791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1" name="矩形 27"/>
            <p:cNvSpPr/>
            <p:nvPr/>
          </p:nvSpPr>
          <p:spPr>
            <a:xfrm>
              <a:off x="5791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2" name="矩形 28"/>
            <p:cNvSpPr/>
            <p:nvPr/>
          </p:nvSpPr>
          <p:spPr>
            <a:xfrm>
              <a:off x="5791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3" name="矩形 29"/>
            <p:cNvSpPr/>
            <p:nvPr/>
          </p:nvSpPr>
          <p:spPr>
            <a:xfrm>
              <a:off x="7315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4" name="矩形 30"/>
            <p:cNvSpPr/>
            <p:nvPr/>
          </p:nvSpPr>
          <p:spPr>
            <a:xfrm>
              <a:off x="7315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5" name="矩形 31"/>
            <p:cNvSpPr/>
            <p:nvPr/>
          </p:nvSpPr>
          <p:spPr>
            <a:xfrm>
              <a:off x="7315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6" name="矩形 32"/>
            <p:cNvSpPr/>
            <p:nvPr/>
          </p:nvSpPr>
          <p:spPr>
            <a:xfrm>
              <a:off x="79248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7" name="矩形 33"/>
            <p:cNvSpPr/>
            <p:nvPr/>
          </p:nvSpPr>
          <p:spPr>
            <a:xfrm>
              <a:off x="79248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8" name="矩形 34"/>
            <p:cNvSpPr/>
            <p:nvPr/>
          </p:nvSpPr>
          <p:spPr>
            <a:xfrm>
              <a:off x="79248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9" name="矩形 35"/>
            <p:cNvSpPr/>
            <p:nvPr/>
          </p:nvSpPr>
          <p:spPr>
            <a:xfrm>
              <a:off x="9144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0" name="矩形 36"/>
            <p:cNvSpPr/>
            <p:nvPr/>
          </p:nvSpPr>
          <p:spPr>
            <a:xfrm>
              <a:off x="1524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1" name="矩形 37"/>
            <p:cNvSpPr/>
            <p:nvPr/>
          </p:nvSpPr>
          <p:spPr>
            <a:xfrm>
              <a:off x="3048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2" name="矩形 38"/>
            <p:cNvSpPr/>
            <p:nvPr/>
          </p:nvSpPr>
          <p:spPr>
            <a:xfrm>
              <a:off x="3657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3" name="矩形 39"/>
            <p:cNvSpPr/>
            <p:nvPr/>
          </p:nvSpPr>
          <p:spPr>
            <a:xfrm>
              <a:off x="5181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4" name="矩形 40"/>
            <p:cNvSpPr/>
            <p:nvPr/>
          </p:nvSpPr>
          <p:spPr>
            <a:xfrm>
              <a:off x="5791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5" name="矩形 41"/>
            <p:cNvSpPr/>
            <p:nvPr/>
          </p:nvSpPr>
          <p:spPr>
            <a:xfrm>
              <a:off x="7315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6" name="矩形 42"/>
            <p:cNvSpPr/>
            <p:nvPr/>
          </p:nvSpPr>
          <p:spPr>
            <a:xfrm>
              <a:off x="79248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7" name="矩形 43"/>
            <p:cNvSpPr/>
            <p:nvPr/>
          </p:nvSpPr>
          <p:spPr>
            <a:xfrm>
              <a:off x="9144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8" name="矩形 44"/>
            <p:cNvSpPr/>
            <p:nvPr/>
          </p:nvSpPr>
          <p:spPr>
            <a:xfrm>
              <a:off x="1524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9" name="矩形 45"/>
            <p:cNvSpPr/>
            <p:nvPr/>
          </p:nvSpPr>
          <p:spPr>
            <a:xfrm>
              <a:off x="3048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0" name="矩形 46"/>
            <p:cNvSpPr/>
            <p:nvPr/>
          </p:nvSpPr>
          <p:spPr>
            <a:xfrm>
              <a:off x="3657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1" name="矩形 47"/>
            <p:cNvSpPr/>
            <p:nvPr/>
          </p:nvSpPr>
          <p:spPr>
            <a:xfrm>
              <a:off x="5181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" name="矩形 48"/>
            <p:cNvSpPr/>
            <p:nvPr/>
          </p:nvSpPr>
          <p:spPr>
            <a:xfrm>
              <a:off x="5791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3" name="矩形 49"/>
            <p:cNvSpPr/>
            <p:nvPr/>
          </p:nvSpPr>
          <p:spPr>
            <a:xfrm>
              <a:off x="7315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4" name="矩形 50"/>
            <p:cNvSpPr/>
            <p:nvPr/>
          </p:nvSpPr>
          <p:spPr>
            <a:xfrm>
              <a:off x="79248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95" name="圓角矩形 51"/>
          <p:cNvSpPr/>
          <p:nvPr/>
        </p:nvSpPr>
        <p:spPr>
          <a:xfrm>
            <a:off x="762000" y="1944624"/>
            <a:ext cx="7772400" cy="33756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from FMSR encoding: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b="1" dirty="0" smtClean="0"/>
              <a:t>x = P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 = encoding matrix with rank = k(n-k)</a:t>
            </a:r>
          </a:p>
          <a:p>
            <a:pPr lvl="1"/>
            <a:r>
              <a:rPr lang="en-US" b="1" dirty="0" smtClean="0"/>
              <a:t>x</a:t>
            </a:r>
            <a:r>
              <a:rPr lang="en-US" dirty="0" smtClean="0"/>
              <a:t> = row of native chunks</a:t>
            </a:r>
          </a:p>
          <a:p>
            <a:pPr lvl="1"/>
            <a:r>
              <a:rPr lang="en-US" b="1" dirty="0" smtClean="0"/>
              <a:t>P</a:t>
            </a:r>
            <a:r>
              <a:rPr lang="en-US" dirty="0" smtClean="0"/>
              <a:t> = row of code chunks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 is a linear combination of </a:t>
            </a:r>
            <a:r>
              <a:rPr lang="en-US" b="1" dirty="0" smtClean="0"/>
              <a:t>x</a:t>
            </a:r>
          </a:p>
          <a:p>
            <a:r>
              <a:rPr lang="en-US" dirty="0" smtClean="0"/>
              <a:t>Rank checking: </a:t>
            </a:r>
          </a:p>
          <a:p>
            <a:pPr lvl="1"/>
            <a:r>
              <a:rPr lang="en-US" dirty="0" smtClean="0"/>
              <a:t>Check if rank(</a:t>
            </a:r>
            <a:r>
              <a:rPr lang="en-US" b="1" dirty="0" smtClean="0"/>
              <a:t>A</a:t>
            </a:r>
            <a:r>
              <a:rPr lang="en-US" dirty="0" smtClean="0"/>
              <a:t> | </a:t>
            </a:r>
            <a:r>
              <a:rPr lang="en-US" b="1" dirty="0" smtClean="0"/>
              <a:t>P</a:t>
            </a:r>
            <a:r>
              <a:rPr lang="en-US" dirty="0" smtClean="0"/>
              <a:t>) = rank(</a:t>
            </a:r>
            <a:r>
              <a:rPr lang="en-US" b="1" dirty="0" smtClean="0"/>
              <a:t>A</a:t>
            </a:r>
            <a:r>
              <a:rPr lang="en-US" dirty="0" smtClean="0"/>
              <a:t>) = k(n-k)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Download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914400" y="1828800"/>
            <a:ext cx="7467600" cy="906780"/>
            <a:chOff x="914400" y="3124200"/>
            <a:chExt cx="7467600" cy="2286000"/>
          </a:xfrm>
        </p:grpSpPr>
        <p:sp>
          <p:nvSpPr>
            <p:cNvPr id="10" name="矩形 11"/>
            <p:cNvSpPr/>
            <p:nvPr/>
          </p:nvSpPr>
          <p:spPr>
            <a:xfrm>
              <a:off x="9144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矩形 12"/>
            <p:cNvSpPr/>
            <p:nvPr/>
          </p:nvSpPr>
          <p:spPr>
            <a:xfrm>
              <a:off x="9144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矩形 13"/>
            <p:cNvSpPr/>
            <p:nvPr/>
          </p:nvSpPr>
          <p:spPr>
            <a:xfrm>
              <a:off x="9144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矩形 14"/>
            <p:cNvSpPr/>
            <p:nvPr/>
          </p:nvSpPr>
          <p:spPr>
            <a:xfrm>
              <a:off x="1524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" name="矩形 15"/>
            <p:cNvSpPr/>
            <p:nvPr/>
          </p:nvSpPr>
          <p:spPr>
            <a:xfrm>
              <a:off x="1524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矩形 16"/>
            <p:cNvSpPr/>
            <p:nvPr/>
          </p:nvSpPr>
          <p:spPr>
            <a:xfrm>
              <a:off x="1524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矩形 17"/>
            <p:cNvSpPr/>
            <p:nvPr/>
          </p:nvSpPr>
          <p:spPr>
            <a:xfrm>
              <a:off x="3048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矩形 18"/>
            <p:cNvSpPr/>
            <p:nvPr/>
          </p:nvSpPr>
          <p:spPr>
            <a:xfrm>
              <a:off x="3048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矩形 19"/>
            <p:cNvSpPr/>
            <p:nvPr/>
          </p:nvSpPr>
          <p:spPr>
            <a:xfrm>
              <a:off x="3048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矩形 20"/>
            <p:cNvSpPr/>
            <p:nvPr/>
          </p:nvSpPr>
          <p:spPr>
            <a:xfrm>
              <a:off x="3657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矩形 21"/>
            <p:cNvSpPr/>
            <p:nvPr/>
          </p:nvSpPr>
          <p:spPr>
            <a:xfrm>
              <a:off x="3657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矩形 22"/>
            <p:cNvSpPr/>
            <p:nvPr/>
          </p:nvSpPr>
          <p:spPr>
            <a:xfrm>
              <a:off x="3657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矩形 23"/>
            <p:cNvSpPr/>
            <p:nvPr/>
          </p:nvSpPr>
          <p:spPr>
            <a:xfrm>
              <a:off x="5181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矩形 24"/>
            <p:cNvSpPr/>
            <p:nvPr/>
          </p:nvSpPr>
          <p:spPr>
            <a:xfrm>
              <a:off x="5181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矩形 25"/>
            <p:cNvSpPr/>
            <p:nvPr/>
          </p:nvSpPr>
          <p:spPr>
            <a:xfrm>
              <a:off x="5181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5" name="矩形 26"/>
            <p:cNvSpPr/>
            <p:nvPr/>
          </p:nvSpPr>
          <p:spPr>
            <a:xfrm>
              <a:off x="5791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矩形 27"/>
            <p:cNvSpPr/>
            <p:nvPr/>
          </p:nvSpPr>
          <p:spPr>
            <a:xfrm>
              <a:off x="5791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矩形 28"/>
            <p:cNvSpPr/>
            <p:nvPr/>
          </p:nvSpPr>
          <p:spPr>
            <a:xfrm>
              <a:off x="5791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矩形 29"/>
            <p:cNvSpPr/>
            <p:nvPr/>
          </p:nvSpPr>
          <p:spPr>
            <a:xfrm>
              <a:off x="7315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矩形 30"/>
            <p:cNvSpPr/>
            <p:nvPr/>
          </p:nvSpPr>
          <p:spPr>
            <a:xfrm>
              <a:off x="7315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矩形 31"/>
            <p:cNvSpPr/>
            <p:nvPr/>
          </p:nvSpPr>
          <p:spPr>
            <a:xfrm>
              <a:off x="7315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矩形 32"/>
            <p:cNvSpPr/>
            <p:nvPr/>
          </p:nvSpPr>
          <p:spPr>
            <a:xfrm>
              <a:off x="79248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2" name="矩形 33"/>
            <p:cNvSpPr/>
            <p:nvPr/>
          </p:nvSpPr>
          <p:spPr>
            <a:xfrm>
              <a:off x="79248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" name="矩形 34"/>
            <p:cNvSpPr/>
            <p:nvPr/>
          </p:nvSpPr>
          <p:spPr>
            <a:xfrm>
              <a:off x="79248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4" name="矩形 35"/>
            <p:cNvSpPr/>
            <p:nvPr/>
          </p:nvSpPr>
          <p:spPr>
            <a:xfrm>
              <a:off x="9144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5" name="矩形 36"/>
            <p:cNvSpPr/>
            <p:nvPr/>
          </p:nvSpPr>
          <p:spPr>
            <a:xfrm>
              <a:off x="1524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6" name="矩形 37"/>
            <p:cNvSpPr/>
            <p:nvPr/>
          </p:nvSpPr>
          <p:spPr>
            <a:xfrm>
              <a:off x="3048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7" name="矩形 38"/>
            <p:cNvSpPr/>
            <p:nvPr/>
          </p:nvSpPr>
          <p:spPr>
            <a:xfrm>
              <a:off x="3657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" name="矩形 39"/>
            <p:cNvSpPr/>
            <p:nvPr/>
          </p:nvSpPr>
          <p:spPr>
            <a:xfrm>
              <a:off x="5181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9" name="矩形 40"/>
            <p:cNvSpPr/>
            <p:nvPr/>
          </p:nvSpPr>
          <p:spPr>
            <a:xfrm>
              <a:off x="5791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0" name="矩形 41"/>
            <p:cNvSpPr/>
            <p:nvPr/>
          </p:nvSpPr>
          <p:spPr>
            <a:xfrm>
              <a:off x="7315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" name="矩形 42"/>
            <p:cNvSpPr/>
            <p:nvPr/>
          </p:nvSpPr>
          <p:spPr>
            <a:xfrm>
              <a:off x="79248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2" name="矩形 43"/>
            <p:cNvSpPr/>
            <p:nvPr/>
          </p:nvSpPr>
          <p:spPr>
            <a:xfrm>
              <a:off x="9144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3" name="矩形 44"/>
            <p:cNvSpPr/>
            <p:nvPr/>
          </p:nvSpPr>
          <p:spPr>
            <a:xfrm>
              <a:off x="1524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4" name="矩形 45"/>
            <p:cNvSpPr/>
            <p:nvPr/>
          </p:nvSpPr>
          <p:spPr>
            <a:xfrm>
              <a:off x="3048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矩形 46"/>
            <p:cNvSpPr/>
            <p:nvPr/>
          </p:nvSpPr>
          <p:spPr>
            <a:xfrm>
              <a:off x="3657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矩形 47"/>
            <p:cNvSpPr/>
            <p:nvPr/>
          </p:nvSpPr>
          <p:spPr>
            <a:xfrm>
              <a:off x="5181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7" name="矩形 48"/>
            <p:cNvSpPr/>
            <p:nvPr/>
          </p:nvSpPr>
          <p:spPr>
            <a:xfrm>
              <a:off x="5791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8" name="矩形 49"/>
            <p:cNvSpPr/>
            <p:nvPr/>
          </p:nvSpPr>
          <p:spPr>
            <a:xfrm>
              <a:off x="7315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9" name="矩形 50"/>
            <p:cNvSpPr/>
            <p:nvPr/>
          </p:nvSpPr>
          <p:spPr>
            <a:xfrm>
              <a:off x="79248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50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Download chunks from any 2 </a:t>
            </a: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servers</a:t>
            </a: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/>
            </a:r>
            <a:br>
              <a:rPr lang="en-US" altLang="zh-TW" sz="3600" b="1" dirty="0" smtClean="0">
                <a:latin typeface="+mj-lt"/>
                <a:ea typeface="華康POP1體W7(P)" pitchFamily="82" charset="-120"/>
              </a:rPr>
            </a:b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and verify with their MACs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51" name="矩形 11"/>
          <p:cNvSpPr/>
          <p:nvPr/>
        </p:nvSpPr>
        <p:spPr>
          <a:xfrm>
            <a:off x="9144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" name="矩形 12"/>
          <p:cNvSpPr/>
          <p:nvPr/>
        </p:nvSpPr>
        <p:spPr>
          <a:xfrm>
            <a:off x="9144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3" name="矩形 13"/>
          <p:cNvSpPr/>
          <p:nvPr/>
        </p:nvSpPr>
        <p:spPr>
          <a:xfrm>
            <a:off x="9144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4" name="矩形 14"/>
          <p:cNvSpPr/>
          <p:nvPr/>
        </p:nvSpPr>
        <p:spPr>
          <a:xfrm>
            <a:off x="15240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5" name="矩形 15"/>
          <p:cNvSpPr/>
          <p:nvPr/>
        </p:nvSpPr>
        <p:spPr>
          <a:xfrm>
            <a:off x="15240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6" name="矩形 16"/>
          <p:cNvSpPr/>
          <p:nvPr/>
        </p:nvSpPr>
        <p:spPr>
          <a:xfrm>
            <a:off x="15240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7" name="矩形 17"/>
          <p:cNvSpPr/>
          <p:nvPr/>
        </p:nvSpPr>
        <p:spPr>
          <a:xfrm>
            <a:off x="30480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9" name="矩形 19"/>
          <p:cNvSpPr/>
          <p:nvPr/>
        </p:nvSpPr>
        <p:spPr>
          <a:xfrm>
            <a:off x="30480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0" name="矩形 20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" name="矩形 21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2" name="矩形 22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Download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914400" y="1828800"/>
            <a:ext cx="7467600" cy="906780"/>
            <a:chOff x="914400" y="3124200"/>
            <a:chExt cx="7467600" cy="2286000"/>
          </a:xfrm>
        </p:grpSpPr>
        <p:sp>
          <p:nvSpPr>
            <p:cNvPr id="10" name="矩形 11"/>
            <p:cNvSpPr/>
            <p:nvPr/>
          </p:nvSpPr>
          <p:spPr>
            <a:xfrm>
              <a:off x="9144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矩形 12"/>
            <p:cNvSpPr/>
            <p:nvPr/>
          </p:nvSpPr>
          <p:spPr>
            <a:xfrm>
              <a:off x="9144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矩形 13"/>
            <p:cNvSpPr/>
            <p:nvPr/>
          </p:nvSpPr>
          <p:spPr>
            <a:xfrm>
              <a:off x="9144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矩形 14"/>
            <p:cNvSpPr/>
            <p:nvPr/>
          </p:nvSpPr>
          <p:spPr>
            <a:xfrm>
              <a:off x="1524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" name="矩形 15"/>
            <p:cNvSpPr/>
            <p:nvPr/>
          </p:nvSpPr>
          <p:spPr>
            <a:xfrm>
              <a:off x="1524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矩形 16"/>
            <p:cNvSpPr/>
            <p:nvPr/>
          </p:nvSpPr>
          <p:spPr>
            <a:xfrm>
              <a:off x="1524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矩形 17"/>
            <p:cNvSpPr/>
            <p:nvPr/>
          </p:nvSpPr>
          <p:spPr>
            <a:xfrm>
              <a:off x="3048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矩形 18"/>
            <p:cNvSpPr/>
            <p:nvPr/>
          </p:nvSpPr>
          <p:spPr>
            <a:xfrm>
              <a:off x="3048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矩形 19"/>
            <p:cNvSpPr/>
            <p:nvPr/>
          </p:nvSpPr>
          <p:spPr>
            <a:xfrm>
              <a:off x="3048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矩形 20"/>
            <p:cNvSpPr/>
            <p:nvPr/>
          </p:nvSpPr>
          <p:spPr>
            <a:xfrm>
              <a:off x="3657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矩形 21"/>
            <p:cNvSpPr/>
            <p:nvPr/>
          </p:nvSpPr>
          <p:spPr>
            <a:xfrm>
              <a:off x="3657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矩形 22"/>
            <p:cNvSpPr/>
            <p:nvPr/>
          </p:nvSpPr>
          <p:spPr>
            <a:xfrm>
              <a:off x="3657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矩形 23"/>
            <p:cNvSpPr/>
            <p:nvPr/>
          </p:nvSpPr>
          <p:spPr>
            <a:xfrm>
              <a:off x="5181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矩形 24"/>
            <p:cNvSpPr/>
            <p:nvPr/>
          </p:nvSpPr>
          <p:spPr>
            <a:xfrm>
              <a:off x="5181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矩形 25"/>
            <p:cNvSpPr/>
            <p:nvPr/>
          </p:nvSpPr>
          <p:spPr>
            <a:xfrm>
              <a:off x="5181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5" name="矩形 26"/>
            <p:cNvSpPr/>
            <p:nvPr/>
          </p:nvSpPr>
          <p:spPr>
            <a:xfrm>
              <a:off x="5791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矩形 27"/>
            <p:cNvSpPr/>
            <p:nvPr/>
          </p:nvSpPr>
          <p:spPr>
            <a:xfrm>
              <a:off x="5791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矩形 28"/>
            <p:cNvSpPr/>
            <p:nvPr/>
          </p:nvSpPr>
          <p:spPr>
            <a:xfrm>
              <a:off x="5791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矩形 29"/>
            <p:cNvSpPr/>
            <p:nvPr/>
          </p:nvSpPr>
          <p:spPr>
            <a:xfrm>
              <a:off x="7315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矩形 30"/>
            <p:cNvSpPr/>
            <p:nvPr/>
          </p:nvSpPr>
          <p:spPr>
            <a:xfrm>
              <a:off x="7315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矩形 31"/>
            <p:cNvSpPr/>
            <p:nvPr/>
          </p:nvSpPr>
          <p:spPr>
            <a:xfrm>
              <a:off x="7315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矩形 32"/>
            <p:cNvSpPr/>
            <p:nvPr/>
          </p:nvSpPr>
          <p:spPr>
            <a:xfrm>
              <a:off x="79248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2" name="矩形 33"/>
            <p:cNvSpPr/>
            <p:nvPr/>
          </p:nvSpPr>
          <p:spPr>
            <a:xfrm>
              <a:off x="79248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" name="矩形 34"/>
            <p:cNvSpPr/>
            <p:nvPr/>
          </p:nvSpPr>
          <p:spPr>
            <a:xfrm>
              <a:off x="79248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4" name="矩形 35"/>
            <p:cNvSpPr/>
            <p:nvPr/>
          </p:nvSpPr>
          <p:spPr>
            <a:xfrm>
              <a:off x="9144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5" name="矩形 36"/>
            <p:cNvSpPr/>
            <p:nvPr/>
          </p:nvSpPr>
          <p:spPr>
            <a:xfrm>
              <a:off x="1524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6" name="矩形 37"/>
            <p:cNvSpPr/>
            <p:nvPr/>
          </p:nvSpPr>
          <p:spPr>
            <a:xfrm>
              <a:off x="3048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7" name="矩形 38"/>
            <p:cNvSpPr/>
            <p:nvPr/>
          </p:nvSpPr>
          <p:spPr>
            <a:xfrm>
              <a:off x="3657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" name="矩形 39"/>
            <p:cNvSpPr/>
            <p:nvPr/>
          </p:nvSpPr>
          <p:spPr>
            <a:xfrm>
              <a:off x="5181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9" name="矩形 40"/>
            <p:cNvSpPr/>
            <p:nvPr/>
          </p:nvSpPr>
          <p:spPr>
            <a:xfrm>
              <a:off x="5791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0" name="矩形 41"/>
            <p:cNvSpPr/>
            <p:nvPr/>
          </p:nvSpPr>
          <p:spPr>
            <a:xfrm>
              <a:off x="7315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" name="矩形 42"/>
            <p:cNvSpPr/>
            <p:nvPr/>
          </p:nvSpPr>
          <p:spPr>
            <a:xfrm>
              <a:off x="79248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2" name="矩形 43"/>
            <p:cNvSpPr/>
            <p:nvPr/>
          </p:nvSpPr>
          <p:spPr>
            <a:xfrm>
              <a:off x="9144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3" name="矩形 44"/>
            <p:cNvSpPr/>
            <p:nvPr/>
          </p:nvSpPr>
          <p:spPr>
            <a:xfrm>
              <a:off x="1524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4" name="矩形 45"/>
            <p:cNvSpPr/>
            <p:nvPr/>
          </p:nvSpPr>
          <p:spPr>
            <a:xfrm>
              <a:off x="3048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矩形 46"/>
            <p:cNvSpPr/>
            <p:nvPr/>
          </p:nvSpPr>
          <p:spPr>
            <a:xfrm>
              <a:off x="3657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矩形 47"/>
            <p:cNvSpPr/>
            <p:nvPr/>
          </p:nvSpPr>
          <p:spPr>
            <a:xfrm>
              <a:off x="5181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7" name="矩形 48"/>
            <p:cNvSpPr/>
            <p:nvPr/>
          </p:nvSpPr>
          <p:spPr>
            <a:xfrm>
              <a:off x="5791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8" name="矩形 49"/>
            <p:cNvSpPr/>
            <p:nvPr/>
          </p:nvSpPr>
          <p:spPr>
            <a:xfrm>
              <a:off x="7315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9" name="矩形 50"/>
            <p:cNvSpPr/>
            <p:nvPr/>
          </p:nvSpPr>
          <p:spPr>
            <a:xfrm>
              <a:off x="79248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50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Remove pseudorandom values</a:t>
            </a:r>
            <a:br>
              <a:rPr lang="en-US" altLang="zh-TW" sz="3600" b="1" dirty="0" smtClean="0">
                <a:latin typeface="+mj-lt"/>
                <a:ea typeface="華康POP1體W7(P)" pitchFamily="82" charset="-120"/>
              </a:rPr>
            </a:b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and pass to </a:t>
            </a:r>
            <a:r>
              <a:rPr lang="en-US" altLang="zh-TW" sz="3600" b="1" dirty="0" err="1" smtClean="0">
                <a:latin typeface="+mj-lt"/>
                <a:ea typeface="華康POP1體W7(P)" pitchFamily="82" charset="-120"/>
              </a:rPr>
              <a:t>NCCloud</a:t>
            </a: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 for decoding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51" name="矩形 11"/>
          <p:cNvSpPr/>
          <p:nvPr/>
        </p:nvSpPr>
        <p:spPr>
          <a:xfrm>
            <a:off x="9144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" name="矩形 12"/>
          <p:cNvSpPr/>
          <p:nvPr/>
        </p:nvSpPr>
        <p:spPr>
          <a:xfrm>
            <a:off x="9144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3" name="矩形 13"/>
          <p:cNvSpPr/>
          <p:nvPr/>
        </p:nvSpPr>
        <p:spPr>
          <a:xfrm>
            <a:off x="9144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4" name="矩形 14"/>
          <p:cNvSpPr/>
          <p:nvPr/>
        </p:nvSpPr>
        <p:spPr>
          <a:xfrm>
            <a:off x="15240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5" name="矩形 15"/>
          <p:cNvSpPr/>
          <p:nvPr/>
        </p:nvSpPr>
        <p:spPr>
          <a:xfrm>
            <a:off x="1524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6" name="矩形 16"/>
          <p:cNvSpPr/>
          <p:nvPr/>
        </p:nvSpPr>
        <p:spPr>
          <a:xfrm>
            <a:off x="15240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7" name="矩形 17"/>
          <p:cNvSpPr/>
          <p:nvPr/>
        </p:nvSpPr>
        <p:spPr>
          <a:xfrm>
            <a:off x="30480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9" name="矩形 19"/>
          <p:cNvSpPr/>
          <p:nvPr/>
        </p:nvSpPr>
        <p:spPr>
          <a:xfrm>
            <a:off x="30480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0" name="矩形 20"/>
          <p:cNvSpPr/>
          <p:nvPr/>
        </p:nvSpPr>
        <p:spPr>
          <a:xfrm>
            <a:off x="36576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" name="矩形 21"/>
          <p:cNvSpPr/>
          <p:nvPr/>
        </p:nvSpPr>
        <p:spPr>
          <a:xfrm>
            <a:off x="36576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2" name="矩形 22"/>
          <p:cNvSpPr/>
          <p:nvPr/>
        </p:nvSpPr>
        <p:spPr>
          <a:xfrm>
            <a:off x="36576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Repair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914400" y="1828800"/>
            <a:ext cx="7467600" cy="906780"/>
            <a:chOff x="914400" y="3124200"/>
            <a:chExt cx="7467600" cy="2286000"/>
          </a:xfrm>
        </p:grpSpPr>
        <p:sp>
          <p:nvSpPr>
            <p:cNvPr id="10" name="矩形 11"/>
            <p:cNvSpPr/>
            <p:nvPr/>
          </p:nvSpPr>
          <p:spPr>
            <a:xfrm>
              <a:off x="9144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矩形 12"/>
            <p:cNvSpPr/>
            <p:nvPr/>
          </p:nvSpPr>
          <p:spPr>
            <a:xfrm>
              <a:off x="9144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矩形 13"/>
            <p:cNvSpPr/>
            <p:nvPr/>
          </p:nvSpPr>
          <p:spPr>
            <a:xfrm>
              <a:off x="9144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矩形 14"/>
            <p:cNvSpPr/>
            <p:nvPr/>
          </p:nvSpPr>
          <p:spPr>
            <a:xfrm>
              <a:off x="1524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" name="矩形 15"/>
            <p:cNvSpPr/>
            <p:nvPr/>
          </p:nvSpPr>
          <p:spPr>
            <a:xfrm>
              <a:off x="1524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矩形 16"/>
            <p:cNvSpPr/>
            <p:nvPr/>
          </p:nvSpPr>
          <p:spPr>
            <a:xfrm>
              <a:off x="1524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矩形 17"/>
            <p:cNvSpPr/>
            <p:nvPr/>
          </p:nvSpPr>
          <p:spPr>
            <a:xfrm>
              <a:off x="3048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矩形 18"/>
            <p:cNvSpPr/>
            <p:nvPr/>
          </p:nvSpPr>
          <p:spPr>
            <a:xfrm>
              <a:off x="3048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矩形 19"/>
            <p:cNvSpPr/>
            <p:nvPr/>
          </p:nvSpPr>
          <p:spPr>
            <a:xfrm>
              <a:off x="3048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矩形 20"/>
            <p:cNvSpPr/>
            <p:nvPr/>
          </p:nvSpPr>
          <p:spPr>
            <a:xfrm>
              <a:off x="3657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矩形 21"/>
            <p:cNvSpPr/>
            <p:nvPr/>
          </p:nvSpPr>
          <p:spPr>
            <a:xfrm>
              <a:off x="3657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矩形 22"/>
            <p:cNvSpPr/>
            <p:nvPr/>
          </p:nvSpPr>
          <p:spPr>
            <a:xfrm>
              <a:off x="3657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矩形 23"/>
            <p:cNvSpPr/>
            <p:nvPr/>
          </p:nvSpPr>
          <p:spPr>
            <a:xfrm>
              <a:off x="5181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矩形 24"/>
            <p:cNvSpPr/>
            <p:nvPr/>
          </p:nvSpPr>
          <p:spPr>
            <a:xfrm>
              <a:off x="5181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矩形 25"/>
            <p:cNvSpPr/>
            <p:nvPr/>
          </p:nvSpPr>
          <p:spPr>
            <a:xfrm>
              <a:off x="5181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5" name="矩形 26"/>
            <p:cNvSpPr/>
            <p:nvPr/>
          </p:nvSpPr>
          <p:spPr>
            <a:xfrm>
              <a:off x="5791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矩形 27"/>
            <p:cNvSpPr/>
            <p:nvPr/>
          </p:nvSpPr>
          <p:spPr>
            <a:xfrm>
              <a:off x="5791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矩形 28"/>
            <p:cNvSpPr/>
            <p:nvPr/>
          </p:nvSpPr>
          <p:spPr>
            <a:xfrm>
              <a:off x="5791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矩形 29"/>
            <p:cNvSpPr/>
            <p:nvPr/>
          </p:nvSpPr>
          <p:spPr>
            <a:xfrm>
              <a:off x="7315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矩形 30"/>
            <p:cNvSpPr/>
            <p:nvPr/>
          </p:nvSpPr>
          <p:spPr>
            <a:xfrm>
              <a:off x="7315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矩形 31"/>
            <p:cNvSpPr/>
            <p:nvPr/>
          </p:nvSpPr>
          <p:spPr>
            <a:xfrm>
              <a:off x="7315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矩形 32"/>
            <p:cNvSpPr/>
            <p:nvPr/>
          </p:nvSpPr>
          <p:spPr>
            <a:xfrm>
              <a:off x="79248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2" name="矩形 33"/>
            <p:cNvSpPr/>
            <p:nvPr/>
          </p:nvSpPr>
          <p:spPr>
            <a:xfrm>
              <a:off x="79248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" name="矩形 34"/>
            <p:cNvSpPr/>
            <p:nvPr/>
          </p:nvSpPr>
          <p:spPr>
            <a:xfrm>
              <a:off x="79248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4" name="矩形 35"/>
            <p:cNvSpPr/>
            <p:nvPr/>
          </p:nvSpPr>
          <p:spPr>
            <a:xfrm>
              <a:off x="9144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5" name="矩形 36"/>
            <p:cNvSpPr/>
            <p:nvPr/>
          </p:nvSpPr>
          <p:spPr>
            <a:xfrm>
              <a:off x="1524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6" name="矩形 37"/>
            <p:cNvSpPr/>
            <p:nvPr/>
          </p:nvSpPr>
          <p:spPr>
            <a:xfrm>
              <a:off x="3048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7" name="矩形 38"/>
            <p:cNvSpPr/>
            <p:nvPr/>
          </p:nvSpPr>
          <p:spPr>
            <a:xfrm>
              <a:off x="3657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" name="矩形 39"/>
            <p:cNvSpPr/>
            <p:nvPr/>
          </p:nvSpPr>
          <p:spPr>
            <a:xfrm>
              <a:off x="5181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9" name="矩形 40"/>
            <p:cNvSpPr/>
            <p:nvPr/>
          </p:nvSpPr>
          <p:spPr>
            <a:xfrm>
              <a:off x="5791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0" name="矩形 41"/>
            <p:cNvSpPr/>
            <p:nvPr/>
          </p:nvSpPr>
          <p:spPr>
            <a:xfrm>
              <a:off x="7315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" name="矩形 42"/>
            <p:cNvSpPr/>
            <p:nvPr/>
          </p:nvSpPr>
          <p:spPr>
            <a:xfrm>
              <a:off x="79248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2" name="矩形 43"/>
            <p:cNvSpPr/>
            <p:nvPr/>
          </p:nvSpPr>
          <p:spPr>
            <a:xfrm>
              <a:off x="9144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3" name="矩形 44"/>
            <p:cNvSpPr/>
            <p:nvPr/>
          </p:nvSpPr>
          <p:spPr>
            <a:xfrm>
              <a:off x="1524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4" name="矩形 45"/>
            <p:cNvSpPr/>
            <p:nvPr/>
          </p:nvSpPr>
          <p:spPr>
            <a:xfrm>
              <a:off x="3048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矩形 46"/>
            <p:cNvSpPr/>
            <p:nvPr/>
          </p:nvSpPr>
          <p:spPr>
            <a:xfrm>
              <a:off x="3657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矩形 47"/>
            <p:cNvSpPr/>
            <p:nvPr/>
          </p:nvSpPr>
          <p:spPr>
            <a:xfrm>
              <a:off x="5181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7" name="矩形 48"/>
            <p:cNvSpPr/>
            <p:nvPr/>
          </p:nvSpPr>
          <p:spPr>
            <a:xfrm>
              <a:off x="5791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8" name="矩形 49"/>
            <p:cNvSpPr/>
            <p:nvPr/>
          </p:nvSpPr>
          <p:spPr>
            <a:xfrm>
              <a:off x="7315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9" name="矩形 50"/>
            <p:cNvSpPr/>
            <p:nvPr/>
          </p:nvSpPr>
          <p:spPr>
            <a:xfrm>
              <a:off x="79248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63" name="乘號 51"/>
          <p:cNvSpPr/>
          <p:nvPr/>
        </p:nvSpPr>
        <p:spPr>
          <a:xfrm>
            <a:off x="427892" y="685800"/>
            <a:ext cx="2133600" cy="32004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Repair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0" y="1828800"/>
            <a:ext cx="5334000" cy="906780"/>
            <a:chOff x="3048000" y="3124200"/>
            <a:chExt cx="5334000" cy="2286000"/>
          </a:xfrm>
        </p:grpSpPr>
        <p:sp>
          <p:nvSpPr>
            <p:cNvPr id="16" name="矩形 17"/>
            <p:cNvSpPr/>
            <p:nvPr/>
          </p:nvSpPr>
          <p:spPr>
            <a:xfrm>
              <a:off x="3048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矩形 18"/>
            <p:cNvSpPr/>
            <p:nvPr/>
          </p:nvSpPr>
          <p:spPr>
            <a:xfrm>
              <a:off x="3048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矩形 19"/>
            <p:cNvSpPr/>
            <p:nvPr/>
          </p:nvSpPr>
          <p:spPr>
            <a:xfrm>
              <a:off x="3048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矩形 20"/>
            <p:cNvSpPr/>
            <p:nvPr/>
          </p:nvSpPr>
          <p:spPr>
            <a:xfrm>
              <a:off x="3657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矩形 21"/>
            <p:cNvSpPr/>
            <p:nvPr/>
          </p:nvSpPr>
          <p:spPr>
            <a:xfrm>
              <a:off x="3657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矩形 22"/>
            <p:cNvSpPr/>
            <p:nvPr/>
          </p:nvSpPr>
          <p:spPr>
            <a:xfrm>
              <a:off x="3657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矩形 23"/>
            <p:cNvSpPr/>
            <p:nvPr/>
          </p:nvSpPr>
          <p:spPr>
            <a:xfrm>
              <a:off x="5181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矩形 24"/>
            <p:cNvSpPr/>
            <p:nvPr/>
          </p:nvSpPr>
          <p:spPr>
            <a:xfrm>
              <a:off x="5181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矩形 25"/>
            <p:cNvSpPr/>
            <p:nvPr/>
          </p:nvSpPr>
          <p:spPr>
            <a:xfrm>
              <a:off x="5181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5" name="矩形 26"/>
            <p:cNvSpPr/>
            <p:nvPr/>
          </p:nvSpPr>
          <p:spPr>
            <a:xfrm>
              <a:off x="5791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矩形 27"/>
            <p:cNvSpPr/>
            <p:nvPr/>
          </p:nvSpPr>
          <p:spPr>
            <a:xfrm>
              <a:off x="5791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矩形 28"/>
            <p:cNvSpPr/>
            <p:nvPr/>
          </p:nvSpPr>
          <p:spPr>
            <a:xfrm>
              <a:off x="5791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矩形 29"/>
            <p:cNvSpPr/>
            <p:nvPr/>
          </p:nvSpPr>
          <p:spPr>
            <a:xfrm>
              <a:off x="7315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矩形 30"/>
            <p:cNvSpPr/>
            <p:nvPr/>
          </p:nvSpPr>
          <p:spPr>
            <a:xfrm>
              <a:off x="7315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矩形 31"/>
            <p:cNvSpPr/>
            <p:nvPr/>
          </p:nvSpPr>
          <p:spPr>
            <a:xfrm>
              <a:off x="7315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矩形 32"/>
            <p:cNvSpPr/>
            <p:nvPr/>
          </p:nvSpPr>
          <p:spPr>
            <a:xfrm>
              <a:off x="79248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2" name="矩形 33"/>
            <p:cNvSpPr/>
            <p:nvPr/>
          </p:nvSpPr>
          <p:spPr>
            <a:xfrm>
              <a:off x="79248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" name="矩形 34"/>
            <p:cNvSpPr/>
            <p:nvPr/>
          </p:nvSpPr>
          <p:spPr>
            <a:xfrm>
              <a:off x="79248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6" name="矩形 37"/>
            <p:cNvSpPr/>
            <p:nvPr/>
          </p:nvSpPr>
          <p:spPr>
            <a:xfrm>
              <a:off x="3048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7" name="矩形 38"/>
            <p:cNvSpPr/>
            <p:nvPr/>
          </p:nvSpPr>
          <p:spPr>
            <a:xfrm>
              <a:off x="3657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" name="矩形 39"/>
            <p:cNvSpPr/>
            <p:nvPr/>
          </p:nvSpPr>
          <p:spPr>
            <a:xfrm>
              <a:off x="5181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9" name="矩形 40"/>
            <p:cNvSpPr/>
            <p:nvPr/>
          </p:nvSpPr>
          <p:spPr>
            <a:xfrm>
              <a:off x="5791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0" name="矩形 41"/>
            <p:cNvSpPr/>
            <p:nvPr/>
          </p:nvSpPr>
          <p:spPr>
            <a:xfrm>
              <a:off x="7315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" name="矩形 42"/>
            <p:cNvSpPr/>
            <p:nvPr/>
          </p:nvSpPr>
          <p:spPr>
            <a:xfrm>
              <a:off x="79248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4" name="矩形 45"/>
            <p:cNvSpPr/>
            <p:nvPr/>
          </p:nvSpPr>
          <p:spPr>
            <a:xfrm>
              <a:off x="3048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矩形 46"/>
            <p:cNvSpPr/>
            <p:nvPr/>
          </p:nvSpPr>
          <p:spPr>
            <a:xfrm>
              <a:off x="3657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矩形 47"/>
            <p:cNvSpPr/>
            <p:nvPr/>
          </p:nvSpPr>
          <p:spPr>
            <a:xfrm>
              <a:off x="5181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7" name="矩形 48"/>
            <p:cNvSpPr/>
            <p:nvPr/>
          </p:nvSpPr>
          <p:spPr>
            <a:xfrm>
              <a:off x="5791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8" name="矩形 49"/>
            <p:cNvSpPr/>
            <p:nvPr/>
          </p:nvSpPr>
          <p:spPr>
            <a:xfrm>
              <a:off x="7315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9" name="矩形 50"/>
            <p:cNvSpPr/>
            <p:nvPr/>
          </p:nvSpPr>
          <p:spPr>
            <a:xfrm>
              <a:off x="79248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50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Download 1 chunk from all other </a:t>
            </a: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servers </a:t>
            </a: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and verify with their MACs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54" name="矩形 14"/>
          <p:cNvSpPr/>
          <p:nvPr/>
        </p:nvSpPr>
        <p:spPr>
          <a:xfrm>
            <a:off x="5196254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5" name="矩形 15"/>
          <p:cNvSpPr/>
          <p:nvPr/>
        </p:nvSpPr>
        <p:spPr>
          <a:xfrm>
            <a:off x="5196254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6" name="矩形 16"/>
          <p:cNvSpPr/>
          <p:nvPr/>
        </p:nvSpPr>
        <p:spPr>
          <a:xfrm>
            <a:off x="5196254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7" name="矩形 17"/>
          <p:cNvSpPr/>
          <p:nvPr/>
        </p:nvSpPr>
        <p:spPr>
          <a:xfrm>
            <a:off x="30480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9" name="矩形 19"/>
          <p:cNvSpPr/>
          <p:nvPr/>
        </p:nvSpPr>
        <p:spPr>
          <a:xfrm>
            <a:off x="30480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0" name="矩形 20"/>
          <p:cNvSpPr/>
          <p:nvPr/>
        </p:nvSpPr>
        <p:spPr>
          <a:xfrm>
            <a:off x="7924800" y="3106615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" name="矩形 21"/>
          <p:cNvSpPr/>
          <p:nvPr/>
        </p:nvSpPr>
        <p:spPr>
          <a:xfrm>
            <a:off x="7924800" y="3563815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2" name="矩形 22"/>
          <p:cNvSpPr/>
          <p:nvPr/>
        </p:nvSpPr>
        <p:spPr>
          <a:xfrm>
            <a:off x="7924800" y="4021015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Repair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0" y="1828800"/>
            <a:ext cx="5334000" cy="906780"/>
            <a:chOff x="3048000" y="3124200"/>
            <a:chExt cx="5334000" cy="2286000"/>
          </a:xfrm>
        </p:grpSpPr>
        <p:sp>
          <p:nvSpPr>
            <p:cNvPr id="16" name="矩形 17"/>
            <p:cNvSpPr/>
            <p:nvPr/>
          </p:nvSpPr>
          <p:spPr>
            <a:xfrm>
              <a:off x="3048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矩形 18"/>
            <p:cNvSpPr/>
            <p:nvPr/>
          </p:nvSpPr>
          <p:spPr>
            <a:xfrm>
              <a:off x="3048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矩形 19"/>
            <p:cNvSpPr/>
            <p:nvPr/>
          </p:nvSpPr>
          <p:spPr>
            <a:xfrm>
              <a:off x="3048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矩形 20"/>
            <p:cNvSpPr/>
            <p:nvPr/>
          </p:nvSpPr>
          <p:spPr>
            <a:xfrm>
              <a:off x="3657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矩形 21"/>
            <p:cNvSpPr/>
            <p:nvPr/>
          </p:nvSpPr>
          <p:spPr>
            <a:xfrm>
              <a:off x="3657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矩形 22"/>
            <p:cNvSpPr/>
            <p:nvPr/>
          </p:nvSpPr>
          <p:spPr>
            <a:xfrm>
              <a:off x="3657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矩形 23"/>
            <p:cNvSpPr/>
            <p:nvPr/>
          </p:nvSpPr>
          <p:spPr>
            <a:xfrm>
              <a:off x="5181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矩形 24"/>
            <p:cNvSpPr/>
            <p:nvPr/>
          </p:nvSpPr>
          <p:spPr>
            <a:xfrm>
              <a:off x="5181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矩形 25"/>
            <p:cNvSpPr/>
            <p:nvPr/>
          </p:nvSpPr>
          <p:spPr>
            <a:xfrm>
              <a:off x="5181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5" name="矩形 26"/>
            <p:cNvSpPr/>
            <p:nvPr/>
          </p:nvSpPr>
          <p:spPr>
            <a:xfrm>
              <a:off x="5791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矩形 27"/>
            <p:cNvSpPr/>
            <p:nvPr/>
          </p:nvSpPr>
          <p:spPr>
            <a:xfrm>
              <a:off x="5791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矩形 28"/>
            <p:cNvSpPr/>
            <p:nvPr/>
          </p:nvSpPr>
          <p:spPr>
            <a:xfrm>
              <a:off x="5791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矩形 29"/>
            <p:cNvSpPr/>
            <p:nvPr/>
          </p:nvSpPr>
          <p:spPr>
            <a:xfrm>
              <a:off x="7315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矩形 30"/>
            <p:cNvSpPr/>
            <p:nvPr/>
          </p:nvSpPr>
          <p:spPr>
            <a:xfrm>
              <a:off x="7315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矩形 31"/>
            <p:cNvSpPr/>
            <p:nvPr/>
          </p:nvSpPr>
          <p:spPr>
            <a:xfrm>
              <a:off x="7315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矩形 32"/>
            <p:cNvSpPr/>
            <p:nvPr/>
          </p:nvSpPr>
          <p:spPr>
            <a:xfrm>
              <a:off x="79248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2" name="矩形 33"/>
            <p:cNvSpPr/>
            <p:nvPr/>
          </p:nvSpPr>
          <p:spPr>
            <a:xfrm>
              <a:off x="79248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" name="矩形 34"/>
            <p:cNvSpPr/>
            <p:nvPr/>
          </p:nvSpPr>
          <p:spPr>
            <a:xfrm>
              <a:off x="79248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6" name="矩形 37"/>
            <p:cNvSpPr/>
            <p:nvPr/>
          </p:nvSpPr>
          <p:spPr>
            <a:xfrm>
              <a:off x="3048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7" name="矩形 38"/>
            <p:cNvSpPr/>
            <p:nvPr/>
          </p:nvSpPr>
          <p:spPr>
            <a:xfrm>
              <a:off x="3657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" name="矩形 39"/>
            <p:cNvSpPr/>
            <p:nvPr/>
          </p:nvSpPr>
          <p:spPr>
            <a:xfrm>
              <a:off x="5181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9" name="矩形 40"/>
            <p:cNvSpPr/>
            <p:nvPr/>
          </p:nvSpPr>
          <p:spPr>
            <a:xfrm>
              <a:off x="5791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0" name="矩形 41"/>
            <p:cNvSpPr/>
            <p:nvPr/>
          </p:nvSpPr>
          <p:spPr>
            <a:xfrm>
              <a:off x="7315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" name="矩形 42"/>
            <p:cNvSpPr/>
            <p:nvPr/>
          </p:nvSpPr>
          <p:spPr>
            <a:xfrm>
              <a:off x="79248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4" name="矩形 45"/>
            <p:cNvSpPr/>
            <p:nvPr/>
          </p:nvSpPr>
          <p:spPr>
            <a:xfrm>
              <a:off x="3048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矩形 46"/>
            <p:cNvSpPr/>
            <p:nvPr/>
          </p:nvSpPr>
          <p:spPr>
            <a:xfrm>
              <a:off x="3657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矩形 47"/>
            <p:cNvSpPr/>
            <p:nvPr/>
          </p:nvSpPr>
          <p:spPr>
            <a:xfrm>
              <a:off x="5181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7" name="矩形 48"/>
            <p:cNvSpPr/>
            <p:nvPr/>
          </p:nvSpPr>
          <p:spPr>
            <a:xfrm>
              <a:off x="5791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8" name="矩形 49"/>
            <p:cNvSpPr/>
            <p:nvPr/>
          </p:nvSpPr>
          <p:spPr>
            <a:xfrm>
              <a:off x="7315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9" name="矩形 50"/>
            <p:cNvSpPr/>
            <p:nvPr/>
          </p:nvSpPr>
          <p:spPr>
            <a:xfrm>
              <a:off x="79248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50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Remove pseudorandom values</a:t>
            </a:r>
            <a:br>
              <a:rPr lang="en-US" altLang="zh-TW" sz="3600" b="1" dirty="0" smtClean="0">
                <a:latin typeface="+mj-lt"/>
                <a:ea typeface="華康POP1體W7(P)" pitchFamily="82" charset="-120"/>
              </a:rPr>
            </a:b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and pass to </a:t>
            </a:r>
            <a:r>
              <a:rPr lang="en-US" altLang="zh-TW" sz="3600" b="1" dirty="0" err="1" smtClean="0">
                <a:latin typeface="+mj-lt"/>
                <a:ea typeface="華康POP1體W7(P)" pitchFamily="82" charset="-120"/>
              </a:rPr>
              <a:t>NCCloud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54" name="矩形 14"/>
          <p:cNvSpPr/>
          <p:nvPr/>
        </p:nvSpPr>
        <p:spPr>
          <a:xfrm>
            <a:off x="5196254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5" name="矩形 15"/>
          <p:cNvSpPr/>
          <p:nvPr/>
        </p:nvSpPr>
        <p:spPr>
          <a:xfrm>
            <a:off x="5196254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6" name="矩形 16"/>
          <p:cNvSpPr/>
          <p:nvPr/>
        </p:nvSpPr>
        <p:spPr>
          <a:xfrm>
            <a:off x="5196254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7" name="矩形 17"/>
          <p:cNvSpPr/>
          <p:nvPr/>
        </p:nvSpPr>
        <p:spPr>
          <a:xfrm>
            <a:off x="30480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9" name="矩形 19"/>
          <p:cNvSpPr/>
          <p:nvPr/>
        </p:nvSpPr>
        <p:spPr>
          <a:xfrm>
            <a:off x="30480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0" name="矩形 20"/>
          <p:cNvSpPr/>
          <p:nvPr/>
        </p:nvSpPr>
        <p:spPr>
          <a:xfrm>
            <a:off x="7924800" y="31066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" name="矩形 21"/>
          <p:cNvSpPr/>
          <p:nvPr/>
        </p:nvSpPr>
        <p:spPr>
          <a:xfrm>
            <a:off x="7924800" y="35638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2" name="矩形 22"/>
          <p:cNvSpPr/>
          <p:nvPr/>
        </p:nvSpPr>
        <p:spPr>
          <a:xfrm>
            <a:off x="7924800" y="40210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Repair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0" y="1828800"/>
            <a:ext cx="5334000" cy="906780"/>
            <a:chOff x="3048000" y="3124200"/>
            <a:chExt cx="5334000" cy="2286000"/>
          </a:xfrm>
        </p:grpSpPr>
        <p:sp>
          <p:nvSpPr>
            <p:cNvPr id="16" name="矩形 17"/>
            <p:cNvSpPr/>
            <p:nvPr/>
          </p:nvSpPr>
          <p:spPr>
            <a:xfrm>
              <a:off x="3048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矩形 18"/>
            <p:cNvSpPr/>
            <p:nvPr/>
          </p:nvSpPr>
          <p:spPr>
            <a:xfrm>
              <a:off x="3048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矩形 19"/>
            <p:cNvSpPr/>
            <p:nvPr/>
          </p:nvSpPr>
          <p:spPr>
            <a:xfrm>
              <a:off x="3048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矩形 20"/>
            <p:cNvSpPr/>
            <p:nvPr/>
          </p:nvSpPr>
          <p:spPr>
            <a:xfrm>
              <a:off x="3657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矩形 21"/>
            <p:cNvSpPr/>
            <p:nvPr/>
          </p:nvSpPr>
          <p:spPr>
            <a:xfrm>
              <a:off x="3657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矩形 22"/>
            <p:cNvSpPr/>
            <p:nvPr/>
          </p:nvSpPr>
          <p:spPr>
            <a:xfrm>
              <a:off x="3657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矩形 23"/>
            <p:cNvSpPr/>
            <p:nvPr/>
          </p:nvSpPr>
          <p:spPr>
            <a:xfrm>
              <a:off x="5181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矩形 24"/>
            <p:cNvSpPr/>
            <p:nvPr/>
          </p:nvSpPr>
          <p:spPr>
            <a:xfrm>
              <a:off x="5181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矩形 25"/>
            <p:cNvSpPr/>
            <p:nvPr/>
          </p:nvSpPr>
          <p:spPr>
            <a:xfrm>
              <a:off x="5181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5" name="矩形 26"/>
            <p:cNvSpPr/>
            <p:nvPr/>
          </p:nvSpPr>
          <p:spPr>
            <a:xfrm>
              <a:off x="5791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矩形 27"/>
            <p:cNvSpPr/>
            <p:nvPr/>
          </p:nvSpPr>
          <p:spPr>
            <a:xfrm>
              <a:off x="5791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矩形 28"/>
            <p:cNvSpPr/>
            <p:nvPr/>
          </p:nvSpPr>
          <p:spPr>
            <a:xfrm>
              <a:off x="5791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矩形 29"/>
            <p:cNvSpPr/>
            <p:nvPr/>
          </p:nvSpPr>
          <p:spPr>
            <a:xfrm>
              <a:off x="7315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矩形 30"/>
            <p:cNvSpPr/>
            <p:nvPr/>
          </p:nvSpPr>
          <p:spPr>
            <a:xfrm>
              <a:off x="7315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矩形 31"/>
            <p:cNvSpPr/>
            <p:nvPr/>
          </p:nvSpPr>
          <p:spPr>
            <a:xfrm>
              <a:off x="7315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矩形 32"/>
            <p:cNvSpPr/>
            <p:nvPr/>
          </p:nvSpPr>
          <p:spPr>
            <a:xfrm>
              <a:off x="79248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2" name="矩形 33"/>
            <p:cNvSpPr/>
            <p:nvPr/>
          </p:nvSpPr>
          <p:spPr>
            <a:xfrm>
              <a:off x="79248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" name="矩形 34"/>
            <p:cNvSpPr/>
            <p:nvPr/>
          </p:nvSpPr>
          <p:spPr>
            <a:xfrm>
              <a:off x="79248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6" name="矩形 37"/>
            <p:cNvSpPr/>
            <p:nvPr/>
          </p:nvSpPr>
          <p:spPr>
            <a:xfrm>
              <a:off x="3048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7" name="矩形 38"/>
            <p:cNvSpPr/>
            <p:nvPr/>
          </p:nvSpPr>
          <p:spPr>
            <a:xfrm>
              <a:off x="3657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" name="矩形 39"/>
            <p:cNvSpPr/>
            <p:nvPr/>
          </p:nvSpPr>
          <p:spPr>
            <a:xfrm>
              <a:off x="5181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9" name="矩形 40"/>
            <p:cNvSpPr/>
            <p:nvPr/>
          </p:nvSpPr>
          <p:spPr>
            <a:xfrm>
              <a:off x="5791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0" name="矩形 41"/>
            <p:cNvSpPr/>
            <p:nvPr/>
          </p:nvSpPr>
          <p:spPr>
            <a:xfrm>
              <a:off x="7315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" name="矩形 42"/>
            <p:cNvSpPr/>
            <p:nvPr/>
          </p:nvSpPr>
          <p:spPr>
            <a:xfrm>
              <a:off x="79248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4" name="矩形 45"/>
            <p:cNvSpPr/>
            <p:nvPr/>
          </p:nvSpPr>
          <p:spPr>
            <a:xfrm>
              <a:off x="3048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矩形 46"/>
            <p:cNvSpPr/>
            <p:nvPr/>
          </p:nvSpPr>
          <p:spPr>
            <a:xfrm>
              <a:off x="3657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矩形 47"/>
            <p:cNvSpPr/>
            <p:nvPr/>
          </p:nvSpPr>
          <p:spPr>
            <a:xfrm>
              <a:off x="5181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7" name="矩形 48"/>
            <p:cNvSpPr/>
            <p:nvPr/>
          </p:nvSpPr>
          <p:spPr>
            <a:xfrm>
              <a:off x="5791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8" name="矩形 49"/>
            <p:cNvSpPr/>
            <p:nvPr/>
          </p:nvSpPr>
          <p:spPr>
            <a:xfrm>
              <a:off x="7315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9" name="矩形 50"/>
            <p:cNvSpPr/>
            <p:nvPr/>
          </p:nvSpPr>
          <p:spPr>
            <a:xfrm>
              <a:off x="79248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50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err="1" smtClean="0">
                <a:latin typeface="+mj-lt"/>
                <a:ea typeface="華康POP1體W7(P)" pitchFamily="82" charset="-120"/>
              </a:rPr>
              <a:t>NCCloud</a:t>
            </a: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 generates new chunks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54" name="矩形 14"/>
          <p:cNvSpPr/>
          <p:nvPr/>
        </p:nvSpPr>
        <p:spPr>
          <a:xfrm>
            <a:off x="5196254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5" name="矩形 15"/>
          <p:cNvSpPr/>
          <p:nvPr/>
        </p:nvSpPr>
        <p:spPr>
          <a:xfrm>
            <a:off x="5196254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6" name="矩形 16"/>
          <p:cNvSpPr/>
          <p:nvPr/>
        </p:nvSpPr>
        <p:spPr>
          <a:xfrm>
            <a:off x="5196254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7" name="矩形 17"/>
          <p:cNvSpPr/>
          <p:nvPr/>
        </p:nvSpPr>
        <p:spPr>
          <a:xfrm>
            <a:off x="30480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9" name="矩形 19"/>
          <p:cNvSpPr/>
          <p:nvPr/>
        </p:nvSpPr>
        <p:spPr>
          <a:xfrm>
            <a:off x="30480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0" name="矩形 20"/>
          <p:cNvSpPr/>
          <p:nvPr/>
        </p:nvSpPr>
        <p:spPr>
          <a:xfrm>
            <a:off x="7924800" y="31066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" name="矩形 21"/>
          <p:cNvSpPr/>
          <p:nvPr/>
        </p:nvSpPr>
        <p:spPr>
          <a:xfrm>
            <a:off x="7924800" y="35638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2" name="矩形 22"/>
          <p:cNvSpPr/>
          <p:nvPr/>
        </p:nvSpPr>
        <p:spPr>
          <a:xfrm>
            <a:off x="7924800" y="40210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6" name="矩形 11"/>
          <p:cNvSpPr/>
          <p:nvPr/>
        </p:nvSpPr>
        <p:spPr>
          <a:xfrm>
            <a:off x="9144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7" name="矩形 12"/>
          <p:cNvSpPr/>
          <p:nvPr/>
        </p:nvSpPr>
        <p:spPr>
          <a:xfrm>
            <a:off x="9144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8" name="矩形 13"/>
          <p:cNvSpPr/>
          <p:nvPr/>
        </p:nvSpPr>
        <p:spPr>
          <a:xfrm>
            <a:off x="9144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9" name="矩形 14"/>
          <p:cNvSpPr/>
          <p:nvPr/>
        </p:nvSpPr>
        <p:spPr>
          <a:xfrm>
            <a:off x="15240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0" name="矩形 15"/>
          <p:cNvSpPr/>
          <p:nvPr/>
        </p:nvSpPr>
        <p:spPr>
          <a:xfrm>
            <a:off x="1524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1" name="矩形 16"/>
          <p:cNvSpPr/>
          <p:nvPr/>
        </p:nvSpPr>
        <p:spPr>
          <a:xfrm>
            <a:off x="15240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Repair</a:t>
            </a:r>
            <a:endParaRPr lang="en-US" dirty="0"/>
          </a:p>
        </p:txBody>
      </p:sp>
      <p:sp>
        <p:nvSpPr>
          <p:cNvPr id="5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0" y="1828800"/>
            <a:ext cx="5334000" cy="906780"/>
            <a:chOff x="3048000" y="3124200"/>
            <a:chExt cx="5334000" cy="2286000"/>
          </a:xfrm>
        </p:grpSpPr>
        <p:sp>
          <p:nvSpPr>
            <p:cNvPr id="16" name="矩形 17"/>
            <p:cNvSpPr/>
            <p:nvPr/>
          </p:nvSpPr>
          <p:spPr>
            <a:xfrm>
              <a:off x="3048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矩形 18"/>
            <p:cNvSpPr/>
            <p:nvPr/>
          </p:nvSpPr>
          <p:spPr>
            <a:xfrm>
              <a:off x="3048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矩形 19"/>
            <p:cNvSpPr/>
            <p:nvPr/>
          </p:nvSpPr>
          <p:spPr>
            <a:xfrm>
              <a:off x="3048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矩形 20"/>
            <p:cNvSpPr/>
            <p:nvPr/>
          </p:nvSpPr>
          <p:spPr>
            <a:xfrm>
              <a:off x="3657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矩形 21"/>
            <p:cNvSpPr/>
            <p:nvPr/>
          </p:nvSpPr>
          <p:spPr>
            <a:xfrm>
              <a:off x="3657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矩形 22"/>
            <p:cNvSpPr/>
            <p:nvPr/>
          </p:nvSpPr>
          <p:spPr>
            <a:xfrm>
              <a:off x="3657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矩形 23"/>
            <p:cNvSpPr/>
            <p:nvPr/>
          </p:nvSpPr>
          <p:spPr>
            <a:xfrm>
              <a:off x="5181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矩形 24"/>
            <p:cNvSpPr/>
            <p:nvPr/>
          </p:nvSpPr>
          <p:spPr>
            <a:xfrm>
              <a:off x="5181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矩形 25"/>
            <p:cNvSpPr/>
            <p:nvPr/>
          </p:nvSpPr>
          <p:spPr>
            <a:xfrm>
              <a:off x="5181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5" name="矩形 26"/>
            <p:cNvSpPr/>
            <p:nvPr/>
          </p:nvSpPr>
          <p:spPr>
            <a:xfrm>
              <a:off x="5791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矩形 27"/>
            <p:cNvSpPr/>
            <p:nvPr/>
          </p:nvSpPr>
          <p:spPr>
            <a:xfrm>
              <a:off x="5791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矩形 28"/>
            <p:cNvSpPr/>
            <p:nvPr/>
          </p:nvSpPr>
          <p:spPr>
            <a:xfrm>
              <a:off x="5791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矩形 29"/>
            <p:cNvSpPr/>
            <p:nvPr/>
          </p:nvSpPr>
          <p:spPr>
            <a:xfrm>
              <a:off x="7315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矩形 30"/>
            <p:cNvSpPr/>
            <p:nvPr/>
          </p:nvSpPr>
          <p:spPr>
            <a:xfrm>
              <a:off x="7315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矩形 31"/>
            <p:cNvSpPr/>
            <p:nvPr/>
          </p:nvSpPr>
          <p:spPr>
            <a:xfrm>
              <a:off x="7315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矩形 32"/>
            <p:cNvSpPr/>
            <p:nvPr/>
          </p:nvSpPr>
          <p:spPr>
            <a:xfrm>
              <a:off x="79248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2" name="矩形 33"/>
            <p:cNvSpPr/>
            <p:nvPr/>
          </p:nvSpPr>
          <p:spPr>
            <a:xfrm>
              <a:off x="79248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" name="矩形 34"/>
            <p:cNvSpPr/>
            <p:nvPr/>
          </p:nvSpPr>
          <p:spPr>
            <a:xfrm>
              <a:off x="79248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6" name="矩形 37"/>
            <p:cNvSpPr/>
            <p:nvPr/>
          </p:nvSpPr>
          <p:spPr>
            <a:xfrm>
              <a:off x="3048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7" name="矩形 38"/>
            <p:cNvSpPr/>
            <p:nvPr/>
          </p:nvSpPr>
          <p:spPr>
            <a:xfrm>
              <a:off x="3657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" name="矩形 39"/>
            <p:cNvSpPr/>
            <p:nvPr/>
          </p:nvSpPr>
          <p:spPr>
            <a:xfrm>
              <a:off x="5181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9" name="矩形 40"/>
            <p:cNvSpPr/>
            <p:nvPr/>
          </p:nvSpPr>
          <p:spPr>
            <a:xfrm>
              <a:off x="5791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0" name="矩形 41"/>
            <p:cNvSpPr/>
            <p:nvPr/>
          </p:nvSpPr>
          <p:spPr>
            <a:xfrm>
              <a:off x="7315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" name="矩形 42"/>
            <p:cNvSpPr/>
            <p:nvPr/>
          </p:nvSpPr>
          <p:spPr>
            <a:xfrm>
              <a:off x="79248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4" name="矩形 45"/>
            <p:cNvSpPr/>
            <p:nvPr/>
          </p:nvSpPr>
          <p:spPr>
            <a:xfrm>
              <a:off x="3048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矩形 46"/>
            <p:cNvSpPr/>
            <p:nvPr/>
          </p:nvSpPr>
          <p:spPr>
            <a:xfrm>
              <a:off x="3657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矩形 47"/>
            <p:cNvSpPr/>
            <p:nvPr/>
          </p:nvSpPr>
          <p:spPr>
            <a:xfrm>
              <a:off x="5181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7" name="矩形 48"/>
            <p:cNvSpPr/>
            <p:nvPr/>
          </p:nvSpPr>
          <p:spPr>
            <a:xfrm>
              <a:off x="5791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8" name="矩形 49"/>
            <p:cNvSpPr/>
            <p:nvPr/>
          </p:nvSpPr>
          <p:spPr>
            <a:xfrm>
              <a:off x="7315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9" name="矩形 50"/>
            <p:cNvSpPr/>
            <p:nvPr/>
          </p:nvSpPr>
          <p:spPr>
            <a:xfrm>
              <a:off x="79248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50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Process the newly generated</a:t>
            </a:r>
            <a:br>
              <a:rPr lang="en-US" altLang="zh-TW" sz="3600" b="1" dirty="0" smtClean="0">
                <a:latin typeface="+mj-lt"/>
                <a:ea typeface="華康POP1體W7(P)" pitchFamily="82" charset="-120"/>
              </a:rPr>
            </a:b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chunks as before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54" name="矩形 14"/>
          <p:cNvSpPr/>
          <p:nvPr/>
        </p:nvSpPr>
        <p:spPr>
          <a:xfrm>
            <a:off x="5196254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5" name="矩形 15"/>
          <p:cNvSpPr/>
          <p:nvPr/>
        </p:nvSpPr>
        <p:spPr>
          <a:xfrm>
            <a:off x="5196254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6" name="矩形 16"/>
          <p:cNvSpPr/>
          <p:nvPr/>
        </p:nvSpPr>
        <p:spPr>
          <a:xfrm>
            <a:off x="5196254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7" name="矩形 17"/>
          <p:cNvSpPr/>
          <p:nvPr/>
        </p:nvSpPr>
        <p:spPr>
          <a:xfrm>
            <a:off x="30480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9" name="矩形 19"/>
          <p:cNvSpPr/>
          <p:nvPr/>
        </p:nvSpPr>
        <p:spPr>
          <a:xfrm>
            <a:off x="30480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0" name="矩形 20"/>
          <p:cNvSpPr/>
          <p:nvPr/>
        </p:nvSpPr>
        <p:spPr>
          <a:xfrm>
            <a:off x="7924800" y="31066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" name="矩形 21"/>
          <p:cNvSpPr/>
          <p:nvPr/>
        </p:nvSpPr>
        <p:spPr>
          <a:xfrm>
            <a:off x="7924800" y="35638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2" name="矩形 22"/>
          <p:cNvSpPr/>
          <p:nvPr/>
        </p:nvSpPr>
        <p:spPr>
          <a:xfrm>
            <a:off x="7924800" y="40210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3" name="矩形 11"/>
          <p:cNvSpPr/>
          <p:nvPr/>
        </p:nvSpPr>
        <p:spPr>
          <a:xfrm>
            <a:off x="9144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4" name="矩形 12"/>
          <p:cNvSpPr/>
          <p:nvPr/>
        </p:nvSpPr>
        <p:spPr>
          <a:xfrm>
            <a:off x="9144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5" name="矩形 13"/>
          <p:cNvSpPr/>
          <p:nvPr/>
        </p:nvSpPr>
        <p:spPr>
          <a:xfrm>
            <a:off x="9144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2" name="矩形 14"/>
          <p:cNvSpPr/>
          <p:nvPr/>
        </p:nvSpPr>
        <p:spPr>
          <a:xfrm>
            <a:off x="1524000" y="31242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3" name="矩形 15"/>
          <p:cNvSpPr/>
          <p:nvPr/>
        </p:nvSpPr>
        <p:spPr>
          <a:xfrm>
            <a:off x="1524000" y="35814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4" name="矩形 16"/>
          <p:cNvSpPr/>
          <p:nvPr/>
        </p:nvSpPr>
        <p:spPr>
          <a:xfrm>
            <a:off x="1524000" y="40386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5" name="矩形 35"/>
          <p:cNvSpPr/>
          <p:nvPr/>
        </p:nvSpPr>
        <p:spPr>
          <a:xfrm>
            <a:off x="9144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矩形 36"/>
          <p:cNvSpPr/>
          <p:nvPr/>
        </p:nvSpPr>
        <p:spPr>
          <a:xfrm>
            <a:off x="1524000" y="4495800"/>
            <a:ext cx="457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7" name="矩形 43"/>
          <p:cNvSpPr/>
          <p:nvPr/>
        </p:nvSpPr>
        <p:spPr>
          <a:xfrm>
            <a:off x="914400" y="5105400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8" name="矩形 44"/>
          <p:cNvSpPr/>
          <p:nvPr/>
        </p:nvSpPr>
        <p:spPr>
          <a:xfrm>
            <a:off x="1524000" y="5105400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Repair</a:t>
            </a:r>
            <a:endParaRPr lang="en-US" dirty="0"/>
          </a:p>
        </p:txBody>
      </p:sp>
      <p:sp>
        <p:nvSpPr>
          <p:cNvPr id="50" name="文字方塊 51"/>
          <p:cNvSpPr txBox="1">
            <a:spLocks noChangeArrowheads="1"/>
          </p:cNvSpPr>
          <p:nvPr/>
        </p:nvSpPr>
        <p:spPr bwMode="auto">
          <a:xfrm>
            <a:off x="0" y="5486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Upload chunks and update metadata</a:t>
            </a:r>
            <a:br>
              <a:rPr lang="en-US" altLang="zh-TW" sz="3600" b="1" dirty="0" smtClean="0">
                <a:latin typeface="+mj-lt"/>
                <a:ea typeface="華康POP1體W7(P)" pitchFamily="82" charset="-120"/>
              </a:rPr>
            </a:b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on all </a:t>
            </a:r>
            <a:r>
              <a:rPr lang="en-US" altLang="zh-TW" sz="3600" b="1" dirty="0" smtClean="0">
                <a:latin typeface="+mj-lt"/>
                <a:ea typeface="華康POP1體W7(P)" pitchFamily="82" charset="-120"/>
              </a:rPr>
              <a:t>servers</a:t>
            </a:r>
            <a:endParaRPr lang="zh-TW" altLang="en-US" sz="3600" b="1" dirty="0">
              <a:latin typeface="+mj-lt"/>
              <a:ea typeface="華康POP1體W7(P)" pitchFamily="82" charset="-120"/>
            </a:endParaRPr>
          </a:p>
        </p:txBody>
      </p:sp>
      <p:sp>
        <p:nvSpPr>
          <p:cNvPr id="54" name="矩形 14"/>
          <p:cNvSpPr/>
          <p:nvPr/>
        </p:nvSpPr>
        <p:spPr>
          <a:xfrm>
            <a:off x="5196254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5" name="矩形 15"/>
          <p:cNvSpPr/>
          <p:nvPr/>
        </p:nvSpPr>
        <p:spPr>
          <a:xfrm>
            <a:off x="5196254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6" name="矩形 16"/>
          <p:cNvSpPr/>
          <p:nvPr/>
        </p:nvSpPr>
        <p:spPr>
          <a:xfrm>
            <a:off x="5196254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7" name="矩形 17"/>
          <p:cNvSpPr/>
          <p:nvPr/>
        </p:nvSpPr>
        <p:spPr>
          <a:xfrm>
            <a:off x="3048000" y="31242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" name="矩形 18"/>
          <p:cNvSpPr/>
          <p:nvPr/>
        </p:nvSpPr>
        <p:spPr>
          <a:xfrm>
            <a:off x="3048000" y="35814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9" name="矩形 19"/>
          <p:cNvSpPr/>
          <p:nvPr/>
        </p:nvSpPr>
        <p:spPr>
          <a:xfrm>
            <a:off x="3048000" y="403860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0" name="矩形 20"/>
          <p:cNvSpPr/>
          <p:nvPr/>
        </p:nvSpPr>
        <p:spPr>
          <a:xfrm>
            <a:off x="7924800" y="31066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" name="矩形 21"/>
          <p:cNvSpPr/>
          <p:nvPr/>
        </p:nvSpPr>
        <p:spPr>
          <a:xfrm>
            <a:off x="7924800" y="35638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2" name="矩形 22"/>
          <p:cNvSpPr/>
          <p:nvPr/>
        </p:nvSpPr>
        <p:spPr>
          <a:xfrm>
            <a:off x="7924800" y="4021015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6" name="雲朵形 7"/>
          <p:cNvSpPr/>
          <p:nvPr/>
        </p:nvSpPr>
        <p:spPr>
          <a:xfrm>
            <a:off x="4572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7" name="雲朵形 8"/>
          <p:cNvSpPr/>
          <p:nvPr/>
        </p:nvSpPr>
        <p:spPr>
          <a:xfrm>
            <a:off x="25908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8" name="雲朵形 9"/>
          <p:cNvSpPr/>
          <p:nvPr/>
        </p:nvSpPr>
        <p:spPr>
          <a:xfrm>
            <a:off x="47244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9" name="雲朵形 10"/>
          <p:cNvSpPr/>
          <p:nvPr/>
        </p:nvSpPr>
        <p:spPr>
          <a:xfrm>
            <a:off x="6858000" y="1676400"/>
            <a:ext cx="1905000" cy="1219200"/>
          </a:xfrm>
          <a:prstGeom prst="cloud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70" name="Group 69"/>
          <p:cNvGrpSpPr/>
          <p:nvPr/>
        </p:nvGrpSpPr>
        <p:grpSpPr>
          <a:xfrm>
            <a:off x="914400" y="1828800"/>
            <a:ext cx="7467600" cy="906780"/>
            <a:chOff x="914400" y="3124200"/>
            <a:chExt cx="7467600" cy="2286000"/>
          </a:xfrm>
        </p:grpSpPr>
        <p:sp>
          <p:nvSpPr>
            <p:cNvPr id="71" name="矩形 11"/>
            <p:cNvSpPr/>
            <p:nvPr/>
          </p:nvSpPr>
          <p:spPr>
            <a:xfrm>
              <a:off x="9144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9" name="矩形 12"/>
            <p:cNvSpPr/>
            <p:nvPr/>
          </p:nvSpPr>
          <p:spPr>
            <a:xfrm>
              <a:off x="9144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0" name="矩形 13"/>
            <p:cNvSpPr/>
            <p:nvPr/>
          </p:nvSpPr>
          <p:spPr>
            <a:xfrm>
              <a:off x="9144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1" name="矩形 14"/>
            <p:cNvSpPr/>
            <p:nvPr/>
          </p:nvSpPr>
          <p:spPr>
            <a:xfrm>
              <a:off x="1524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2" name="矩形 15"/>
            <p:cNvSpPr/>
            <p:nvPr/>
          </p:nvSpPr>
          <p:spPr>
            <a:xfrm>
              <a:off x="1524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3" name="矩形 16"/>
            <p:cNvSpPr/>
            <p:nvPr/>
          </p:nvSpPr>
          <p:spPr>
            <a:xfrm>
              <a:off x="1524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4" name="矩形 17"/>
            <p:cNvSpPr/>
            <p:nvPr/>
          </p:nvSpPr>
          <p:spPr>
            <a:xfrm>
              <a:off x="30480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5" name="矩形 18"/>
            <p:cNvSpPr/>
            <p:nvPr/>
          </p:nvSpPr>
          <p:spPr>
            <a:xfrm>
              <a:off x="30480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6" name="矩形 19"/>
            <p:cNvSpPr/>
            <p:nvPr/>
          </p:nvSpPr>
          <p:spPr>
            <a:xfrm>
              <a:off x="30480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7" name="矩形 20"/>
            <p:cNvSpPr/>
            <p:nvPr/>
          </p:nvSpPr>
          <p:spPr>
            <a:xfrm>
              <a:off x="3657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8" name="矩形 21"/>
            <p:cNvSpPr/>
            <p:nvPr/>
          </p:nvSpPr>
          <p:spPr>
            <a:xfrm>
              <a:off x="3657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9" name="矩形 22"/>
            <p:cNvSpPr/>
            <p:nvPr/>
          </p:nvSpPr>
          <p:spPr>
            <a:xfrm>
              <a:off x="3657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0" name="矩形 23"/>
            <p:cNvSpPr/>
            <p:nvPr/>
          </p:nvSpPr>
          <p:spPr>
            <a:xfrm>
              <a:off x="51816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1" name="矩形 24"/>
            <p:cNvSpPr/>
            <p:nvPr/>
          </p:nvSpPr>
          <p:spPr>
            <a:xfrm>
              <a:off x="51816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" name="矩形 25"/>
            <p:cNvSpPr/>
            <p:nvPr/>
          </p:nvSpPr>
          <p:spPr>
            <a:xfrm>
              <a:off x="51816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3" name="矩形 26"/>
            <p:cNvSpPr/>
            <p:nvPr/>
          </p:nvSpPr>
          <p:spPr>
            <a:xfrm>
              <a:off x="5791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4" name="矩形 27"/>
            <p:cNvSpPr/>
            <p:nvPr/>
          </p:nvSpPr>
          <p:spPr>
            <a:xfrm>
              <a:off x="5791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5" name="矩形 28"/>
            <p:cNvSpPr/>
            <p:nvPr/>
          </p:nvSpPr>
          <p:spPr>
            <a:xfrm>
              <a:off x="5791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6" name="矩形 29"/>
            <p:cNvSpPr/>
            <p:nvPr/>
          </p:nvSpPr>
          <p:spPr>
            <a:xfrm>
              <a:off x="73152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7" name="矩形 30"/>
            <p:cNvSpPr/>
            <p:nvPr/>
          </p:nvSpPr>
          <p:spPr>
            <a:xfrm>
              <a:off x="73152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8" name="矩形 31"/>
            <p:cNvSpPr/>
            <p:nvPr/>
          </p:nvSpPr>
          <p:spPr>
            <a:xfrm>
              <a:off x="73152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9" name="矩形 32"/>
            <p:cNvSpPr/>
            <p:nvPr/>
          </p:nvSpPr>
          <p:spPr>
            <a:xfrm>
              <a:off x="7924800" y="31242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0" name="矩形 33"/>
            <p:cNvSpPr/>
            <p:nvPr/>
          </p:nvSpPr>
          <p:spPr>
            <a:xfrm>
              <a:off x="7924800" y="35814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1" name="矩形 34"/>
            <p:cNvSpPr/>
            <p:nvPr/>
          </p:nvSpPr>
          <p:spPr>
            <a:xfrm>
              <a:off x="7924800" y="40386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2" name="矩形 35"/>
            <p:cNvSpPr/>
            <p:nvPr/>
          </p:nvSpPr>
          <p:spPr>
            <a:xfrm>
              <a:off x="9144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3" name="矩形 36"/>
            <p:cNvSpPr/>
            <p:nvPr/>
          </p:nvSpPr>
          <p:spPr>
            <a:xfrm>
              <a:off x="1524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4" name="矩形 37"/>
            <p:cNvSpPr/>
            <p:nvPr/>
          </p:nvSpPr>
          <p:spPr>
            <a:xfrm>
              <a:off x="30480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5" name="矩形 38"/>
            <p:cNvSpPr/>
            <p:nvPr/>
          </p:nvSpPr>
          <p:spPr>
            <a:xfrm>
              <a:off x="3657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6" name="矩形 39"/>
            <p:cNvSpPr/>
            <p:nvPr/>
          </p:nvSpPr>
          <p:spPr>
            <a:xfrm>
              <a:off x="51816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7" name="矩形 40"/>
            <p:cNvSpPr/>
            <p:nvPr/>
          </p:nvSpPr>
          <p:spPr>
            <a:xfrm>
              <a:off x="5791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8" name="矩形 41"/>
            <p:cNvSpPr/>
            <p:nvPr/>
          </p:nvSpPr>
          <p:spPr>
            <a:xfrm>
              <a:off x="73152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9" name="矩形 42"/>
            <p:cNvSpPr/>
            <p:nvPr/>
          </p:nvSpPr>
          <p:spPr>
            <a:xfrm>
              <a:off x="7924800" y="4495800"/>
              <a:ext cx="457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0" name="矩形 43"/>
            <p:cNvSpPr/>
            <p:nvPr/>
          </p:nvSpPr>
          <p:spPr>
            <a:xfrm>
              <a:off x="9144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1" name="矩形 44"/>
            <p:cNvSpPr/>
            <p:nvPr/>
          </p:nvSpPr>
          <p:spPr>
            <a:xfrm>
              <a:off x="1524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2" name="矩形 45"/>
            <p:cNvSpPr/>
            <p:nvPr/>
          </p:nvSpPr>
          <p:spPr>
            <a:xfrm>
              <a:off x="30480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3" name="矩形 46"/>
            <p:cNvSpPr/>
            <p:nvPr/>
          </p:nvSpPr>
          <p:spPr>
            <a:xfrm>
              <a:off x="3657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4" name="矩形 47"/>
            <p:cNvSpPr/>
            <p:nvPr/>
          </p:nvSpPr>
          <p:spPr>
            <a:xfrm>
              <a:off x="51816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5" name="矩形 48"/>
            <p:cNvSpPr/>
            <p:nvPr/>
          </p:nvSpPr>
          <p:spPr>
            <a:xfrm>
              <a:off x="5791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6" name="矩形 49"/>
            <p:cNvSpPr/>
            <p:nvPr/>
          </p:nvSpPr>
          <p:spPr>
            <a:xfrm>
              <a:off x="73152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7" name="矩形 50"/>
            <p:cNvSpPr/>
            <p:nvPr/>
          </p:nvSpPr>
          <p:spPr>
            <a:xfrm>
              <a:off x="7924800" y="4953000"/>
              <a:ext cx="457200" cy="457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Cloud Storage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1" t="29412" r="41666" b="42217"/>
          <a:stretch/>
        </p:blipFill>
        <p:spPr bwMode="auto">
          <a:xfrm>
            <a:off x="978015" y="1393495"/>
            <a:ext cx="6194612" cy="281043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7" t="31041" r="41765" b="29230"/>
          <a:stretch/>
        </p:blipFill>
        <p:spPr bwMode="auto">
          <a:xfrm>
            <a:off x="2349615" y="2384095"/>
            <a:ext cx="6418729" cy="393550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4" t="41856" r="43186" b="33845"/>
          <a:stretch/>
        </p:blipFill>
        <p:spPr bwMode="auto">
          <a:xfrm>
            <a:off x="597015" y="3527095"/>
            <a:ext cx="6082553" cy="240702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8" t="25130" r="50641" b="45162"/>
          <a:stretch/>
        </p:blipFill>
        <p:spPr bwMode="auto">
          <a:xfrm>
            <a:off x="4959206" y="3963608"/>
            <a:ext cx="3440723" cy="213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dirty="0" smtClean="0"/>
              <a:t>By default, FMSR-DIP operates in units of </a:t>
            </a:r>
            <a:r>
              <a:rPr lang="en-US" b="1" dirty="0" smtClean="0">
                <a:solidFill>
                  <a:srgbClr val="FF0000"/>
                </a:solidFill>
              </a:rPr>
              <a:t>bytes</a:t>
            </a:r>
          </a:p>
          <a:p>
            <a:r>
              <a:rPr lang="en-US" dirty="0" smtClean="0"/>
              <a:t>FMSR-DIP can also operate in </a:t>
            </a:r>
            <a:r>
              <a:rPr lang="en-US" b="1" dirty="0" smtClean="0">
                <a:solidFill>
                  <a:srgbClr val="FF0000"/>
                </a:solidFill>
              </a:rPr>
              <a:t>blocks</a:t>
            </a:r>
          </a:p>
          <a:p>
            <a:pPr lvl="1"/>
            <a:r>
              <a:rPr lang="en-US" dirty="0" smtClean="0"/>
              <a:t>A block is a sequence of bytes</a:t>
            </a:r>
          </a:p>
          <a:p>
            <a:pPr lvl="1"/>
            <a:r>
              <a:rPr lang="en-US" dirty="0" smtClean="0"/>
              <a:t>Better checking performance, but less security</a:t>
            </a:r>
          </a:p>
          <a:p>
            <a:r>
              <a:rPr lang="en-US" dirty="0" smtClean="0"/>
              <a:t>We export different </a:t>
            </a:r>
            <a:r>
              <a:rPr lang="en-US" dirty="0" smtClean="0">
                <a:solidFill>
                  <a:srgbClr val="FF0000"/>
                </a:solidFill>
              </a:rPr>
              <a:t>trade-off parameters </a:t>
            </a:r>
            <a:r>
              <a:rPr lang="en-US" dirty="0" smtClean="0"/>
              <a:t>that tune between performance and security</a:t>
            </a:r>
          </a:p>
          <a:p>
            <a:r>
              <a:rPr lang="en-US" dirty="0" smtClean="0"/>
              <a:t>We conduct preliminary security analysis on FMSR-DIP</a:t>
            </a:r>
          </a:p>
          <a:p>
            <a:r>
              <a:rPr lang="en-US" dirty="0" smtClean="0"/>
              <a:t>See details in paper and technical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FMSR-DIP: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r>
              <a:rPr lang="en-US" dirty="0" smtClean="0"/>
              <a:t> environment</a:t>
            </a:r>
          </a:p>
          <a:p>
            <a:pPr lvl="1"/>
            <a:r>
              <a:rPr lang="en-US" dirty="0" err="1" smtClean="0"/>
              <a:t>Openstack</a:t>
            </a:r>
            <a:r>
              <a:rPr lang="en-US" dirty="0" smtClean="0"/>
              <a:t> Swift 1.4.2</a:t>
            </a:r>
          </a:p>
          <a:p>
            <a:pPr lvl="1"/>
            <a:r>
              <a:rPr lang="en-US" dirty="0" smtClean="0"/>
              <a:t>1 </a:t>
            </a:r>
            <a:r>
              <a:rPr lang="en-US" dirty="0" smtClean="0"/>
              <a:t>proxy </a:t>
            </a:r>
            <a:r>
              <a:rPr lang="en-US" dirty="0" smtClean="0"/>
              <a:t>connected to storage </a:t>
            </a:r>
            <a:r>
              <a:rPr lang="en-US" dirty="0" smtClean="0"/>
              <a:t>servers</a:t>
            </a:r>
            <a:r>
              <a:rPr lang="en-US" dirty="0" smtClean="0"/>
              <a:t> </a:t>
            </a:r>
            <a:r>
              <a:rPr lang="en-US" dirty="0" smtClean="0"/>
              <a:t>over LAN</a:t>
            </a:r>
          </a:p>
          <a:p>
            <a:pPr lvl="1"/>
            <a:r>
              <a:rPr lang="en-US" dirty="0" err="1" smtClean="0"/>
              <a:t>NCCloud</a:t>
            </a:r>
            <a:r>
              <a:rPr lang="en-US" dirty="0" smtClean="0"/>
              <a:t> and FMSR-DIP deployed </a:t>
            </a:r>
            <a:r>
              <a:rPr lang="en-US" smtClean="0"/>
              <a:t>on </a:t>
            </a:r>
            <a:r>
              <a:rPr lang="en-US" smtClean="0"/>
              <a:t>proxy</a:t>
            </a:r>
            <a:endParaRPr lang="en-US" dirty="0" smtClean="0"/>
          </a:p>
          <a:p>
            <a:pPr lvl="1"/>
            <a:r>
              <a:rPr lang="en-US" dirty="0" err="1" smtClean="0"/>
              <a:t>NCCloud</a:t>
            </a:r>
            <a:r>
              <a:rPr lang="en-US" dirty="0" smtClean="0"/>
              <a:t> uses </a:t>
            </a:r>
            <a:r>
              <a:rPr lang="en-US" dirty="0" err="1" smtClean="0"/>
              <a:t>RAMDisk</a:t>
            </a:r>
            <a:r>
              <a:rPr lang="en-US" dirty="0" smtClean="0"/>
              <a:t> as storage</a:t>
            </a:r>
          </a:p>
          <a:p>
            <a:r>
              <a:rPr lang="en-US" dirty="0" smtClean="0"/>
              <a:t>Storage scheme</a:t>
            </a:r>
          </a:p>
          <a:p>
            <a:pPr lvl="1"/>
            <a:r>
              <a:rPr lang="en-US" dirty="0" smtClean="0"/>
              <a:t>(4,2)-FMSR</a:t>
            </a:r>
          </a:p>
          <a:p>
            <a:r>
              <a:rPr lang="en-US" dirty="0" smtClean="0"/>
              <a:t>Goal: evaluate FMSR-DIP overhead over FMSR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Running Time vs. File Size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2286000"/>
            <a:ext cx="3106615" cy="39624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FMSR-DIP overhead comparable to network transfer time in a LAN environment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741551" y="1695364"/>
            <a:ext cx="1789390" cy="3062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UPLOAD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36712" y="3579912"/>
            <a:ext cx="1981200" cy="30777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DOWNLOAD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14397" y="5637311"/>
            <a:ext cx="21336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REPAIR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7" name="直接连接符 22"/>
          <p:cNvCxnSpPr/>
          <p:nvPr/>
        </p:nvCxnSpPr>
        <p:spPr bwMode="auto">
          <a:xfrm>
            <a:off x="1485" y="2743200"/>
            <a:ext cx="594211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连接符 28"/>
          <p:cNvCxnSpPr/>
          <p:nvPr/>
        </p:nvCxnSpPr>
        <p:spPr bwMode="auto">
          <a:xfrm flipV="1">
            <a:off x="8963" y="4724399"/>
            <a:ext cx="6010837" cy="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918887"/>
              </p:ext>
            </p:extLst>
          </p:nvPr>
        </p:nvGraphicFramePr>
        <p:xfrm>
          <a:off x="307776" y="945019"/>
          <a:ext cx="5635824" cy="179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073144"/>
              </p:ext>
            </p:extLst>
          </p:nvPr>
        </p:nvGraphicFramePr>
        <p:xfrm>
          <a:off x="300425" y="2743203"/>
          <a:ext cx="5795575" cy="1981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127234"/>
              </p:ext>
            </p:extLst>
          </p:nvPr>
        </p:nvGraphicFramePr>
        <p:xfrm>
          <a:off x="285772" y="4724399"/>
          <a:ext cx="5857876" cy="211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419600" y="24354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File size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19600" y="4416622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File size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19600" y="65502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File size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 smtClean="0"/>
              <a:t>The Check Operation</a:t>
            </a:r>
            <a:endParaRPr lang="en-US" sz="4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590225"/>
              </p:ext>
            </p:extLst>
          </p:nvPr>
        </p:nvGraphicFramePr>
        <p:xfrm>
          <a:off x="304800" y="1219200"/>
          <a:ext cx="6096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907302"/>
              </p:ext>
            </p:extLst>
          </p:nvPr>
        </p:nvGraphicFramePr>
        <p:xfrm>
          <a:off x="304800" y="3886200"/>
          <a:ext cx="6096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直接连接符 22"/>
          <p:cNvCxnSpPr/>
          <p:nvPr/>
        </p:nvCxnSpPr>
        <p:spPr bwMode="auto">
          <a:xfrm>
            <a:off x="1485" y="3810000"/>
            <a:ext cx="632311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800600" y="331604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Download block size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248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Checking percentage</a:t>
            </a:r>
            <a:endParaRPr lang="en-US" sz="1400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00800" y="2819400"/>
            <a:ext cx="2725615" cy="3429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Bottleneck in network transfer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0242" y="1339334"/>
            <a:ext cx="11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1% check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4105870"/>
            <a:ext cx="134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256KB download block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Propose a design for efficient data integrity protection using FMSR on thin clouds</a:t>
            </a:r>
          </a:p>
          <a:p>
            <a:r>
              <a:rPr lang="en-US" dirty="0" smtClean="0"/>
              <a:t>Implement and evaluate the efficiency of the design</a:t>
            </a:r>
          </a:p>
          <a:p>
            <a:r>
              <a:rPr lang="en-US" dirty="0" smtClean="0"/>
              <a:t>Source </a:t>
            </a:r>
            <a:r>
              <a:rPr lang="en-US" dirty="0"/>
              <a:t>code:</a:t>
            </a:r>
          </a:p>
          <a:p>
            <a:pPr lvl="1"/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://ansrlab.cse.cuhk.edu.hk/software/fmsrdip/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FMSR Encoding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95400" y="1371600"/>
            <a:ext cx="7200900" cy="5278398"/>
            <a:chOff x="1295400" y="1371600"/>
            <a:chExt cx="7200900" cy="5278398"/>
          </a:xfrm>
        </p:grpSpPr>
        <p:sp>
          <p:nvSpPr>
            <p:cNvPr id="5" name="矩形 5"/>
            <p:cNvSpPr/>
            <p:nvPr/>
          </p:nvSpPr>
          <p:spPr>
            <a:xfrm>
              <a:off x="7239000" y="13716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P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7239000" y="1981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P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7"/>
            <p:cNvSpPr/>
            <p:nvPr/>
          </p:nvSpPr>
          <p:spPr>
            <a:xfrm>
              <a:off x="7239000" y="25908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P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8"/>
            <p:cNvSpPr/>
            <p:nvPr/>
          </p:nvSpPr>
          <p:spPr>
            <a:xfrm>
              <a:off x="7239000" y="32004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P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9"/>
            <p:cNvSpPr/>
            <p:nvPr/>
          </p:nvSpPr>
          <p:spPr>
            <a:xfrm>
              <a:off x="7239000" y="38100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P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10"/>
            <p:cNvSpPr/>
            <p:nvPr/>
          </p:nvSpPr>
          <p:spPr>
            <a:xfrm>
              <a:off x="7239000" y="44196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P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6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1"/>
            <p:cNvSpPr/>
            <p:nvPr/>
          </p:nvSpPr>
          <p:spPr>
            <a:xfrm>
              <a:off x="7239000" y="50292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P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7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2"/>
            <p:cNvSpPr/>
            <p:nvPr/>
          </p:nvSpPr>
          <p:spPr>
            <a:xfrm>
              <a:off x="7239000" y="5638800"/>
              <a:ext cx="457200" cy="4572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 smtClean="0">
                  <a:solidFill>
                    <a:schemeClr val="tx1"/>
                  </a:solidFill>
                </a:rPr>
                <a:t>P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8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3"/>
            <p:cNvSpPr/>
            <p:nvPr/>
          </p:nvSpPr>
          <p:spPr>
            <a:xfrm>
              <a:off x="5257800" y="25908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4"/>
            <p:cNvSpPr/>
            <p:nvPr/>
          </p:nvSpPr>
          <p:spPr>
            <a:xfrm>
              <a:off x="5257800" y="32004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B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5"/>
            <p:cNvSpPr/>
            <p:nvPr/>
          </p:nvSpPr>
          <p:spPr>
            <a:xfrm>
              <a:off x="5257800" y="38100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C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6"/>
            <p:cNvSpPr/>
            <p:nvPr/>
          </p:nvSpPr>
          <p:spPr>
            <a:xfrm>
              <a:off x="5257800" y="4419600"/>
              <a:ext cx="457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文字方塊 17"/>
            <p:cNvSpPr txBox="1">
              <a:spLocks noChangeArrowheads="1"/>
            </p:cNvSpPr>
            <p:nvPr/>
          </p:nvSpPr>
          <p:spPr bwMode="auto">
            <a:xfrm>
              <a:off x="1524000" y="1600200"/>
              <a:ext cx="2140330" cy="4247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TW" dirty="0">
                  <a:latin typeface="+mn-lt"/>
                </a:rPr>
                <a:t>c</a:t>
              </a:r>
              <a:r>
                <a:rPr lang="en-US" altLang="zh-TW" baseline="-25000" dirty="0">
                  <a:latin typeface="+mn-lt"/>
                </a:rPr>
                <a:t>1,1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1,2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1,3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1,4</a:t>
              </a:r>
              <a:r>
                <a:rPr lang="en-US" altLang="zh-TW" dirty="0">
                  <a:latin typeface="+mn-lt"/>
                </a:rPr>
                <a:t> </a:t>
              </a:r>
            </a:p>
            <a:p>
              <a:pPr eaLnBrk="1" hangingPunct="1"/>
              <a:endParaRPr lang="en-US" altLang="zh-TW" dirty="0">
                <a:latin typeface="+mn-lt"/>
              </a:endParaRPr>
            </a:p>
            <a:p>
              <a:pPr eaLnBrk="1" hangingPunct="1"/>
              <a:r>
                <a:rPr lang="en-US" altLang="zh-TW" dirty="0">
                  <a:latin typeface="+mn-lt"/>
                </a:rPr>
                <a:t>c</a:t>
              </a:r>
              <a:r>
                <a:rPr lang="en-US" altLang="zh-TW" baseline="-25000" dirty="0">
                  <a:latin typeface="+mn-lt"/>
                </a:rPr>
                <a:t>2,1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2,2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2,3</a:t>
              </a:r>
              <a:r>
                <a:rPr lang="en-US" altLang="zh-TW" dirty="0">
                  <a:latin typeface="+mn-lt"/>
                </a:rPr>
                <a:t>   </a:t>
              </a:r>
              <a:r>
                <a:rPr lang="en-US" altLang="zh-TW" dirty="0" smtClean="0">
                  <a:latin typeface="+mn-lt"/>
                </a:rPr>
                <a:t>c</a:t>
              </a:r>
              <a:r>
                <a:rPr lang="en-US" altLang="zh-TW" baseline="-25000" dirty="0">
                  <a:latin typeface="+mn-lt"/>
                </a:rPr>
                <a:t>2</a:t>
              </a:r>
              <a:r>
                <a:rPr lang="en-US" altLang="zh-TW" baseline="-25000" dirty="0" smtClean="0">
                  <a:latin typeface="+mn-lt"/>
                </a:rPr>
                <a:t>,4</a:t>
              </a:r>
              <a:r>
                <a:rPr lang="en-US" altLang="zh-TW" dirty="0" smtClean="0">
                  <a:latin typeface="+mn-lt"/>
                </a:rPr>
                <a:t> </a:t>
              </a:r>
              <a:endParaRPr lang="zh-TW" altLang="en-US" dirty="0">
                <a:latin typeface="+mn-lt"/>
              </a:endParaRPr>
            </a:p>
            <a:p>
              <a:pPr eaLnBrk="1" hangingPunct="1"/>
              <a:endParaRPr lang="en-US" altLang="zh-TW" dirty="0">
                <a:latin typeface="+mn-lt"/>
              </a:endParaRPr>
            </a:p>
            <a:p>
              <a:pPr eaLnBrk="1" hangingPunct="1"/>
              <a:r>
                <a:rPr lang="en-US" altLang="zh-TW" dirty="0">
                  <a:latin typeface="+mn-lt"/>
                </a:rPr>
                <a:t>c</a:t>
              </a:r>
              <a:r>
                <a:rPr lang="en-US" altLang="zh-TW" baseline="-25000" dirty="0">
                  <a:latin typeface="+mn-lt"/>
                </a:rPr>
                <a:t>3,1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3,2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3,3</a:t>
              </a:r>
              <a:r>
                <a:rPr lang="en-US" altLang="zh-TW" dirty="0">
                  <a:latin typeface="+mn-lt"/>
                </a:rPr>
                <a:t>   </a:t>
              </a:r>
              <a:r>
                <a:rPr lang="en-US" altLang="zh-TW" dirty="0" smtClean="0">
                  <a:latin typeface="+mn-lt"/>
                </a:rPr>
                <a:t>c</a:t>
              </a:r>
              <a:r>
                <a:rPr lang="en-US" altLang="zh-TW" baseline="-25000" dirty="0" smtClean="0">
                  <a:latin typeface="+mn-lt"/>
                </a:rPr>
                <a:t>3,4</a:t>
              </a:r>
              <a:r>
                <a:rPr lang="en-US" altLang="zh-TW" dirty="0" smtClean="0">
                  <a:latin typeface="+mn-lt"/>
                </a:rPr>
                <a:t> </a:t>
              </a:r>
              <a:endParaRPr lang="zh-TW" altLang="en-US" dirty="0">
                <a:latin typeface="+mn-lt"/>
              </a:endParaRPr>
            </a:p>
            <a:p>
              <a:pPr eaLnBrk="1" hangingPunct="1"/>
              <a:endParaRPr lang="en-US" altLang="zh-TW" dirty="0">
                <a:latin typeface="+mn-lt"/>
              </a:endParaRPr>
            </a:p>
            <a:p>
              <a:pPr eaLnBrk="1" hangingPunct="1"/>
              <a:r>
                <a:rPr lang="en-US" altLang="zh-TW" dirty="0">
                  <a:latin typeface="+mn-lt"/>
                </a:rPr>
                <a:t>c</a:t>
              </a:r>
              <a:r>
                <a:rPr lang="en-US" altLang="zh-TW" baseline="-25000" dirty="0">
                  <a:latin typeface="+mn-lt"/>
                </a:rPr>
                <a:t>4,1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4,2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4,3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4,4</a:t>
              </a:r>
              <a:r>
                <a:rPr lang="en-US" altLang="zh-TW" dirty="0">
                  <a:latin typeface="+mn-lt"/>
                </a:rPr>
                <a:t> </a:t>
              </a:r>
            </a:p>
            <a:p>
              <a:pPr eaLnBrk="1" hangingPunct="1"/>
              <a:endParaRPr lang="en-US" altLang="zh-TW" dirty="0">
                <a:latin typeface="+mn-lt"/>
              </a:endParaRPr>
            </a:p>
            <a:p>
              <a:pPr eaLnBrk="1" hangingPunct="1"/>
              <a:r>
                <a:rPr lang="en-US" altLang="zh-TW" dirty="0">
                  <a:latin typeface="+mn-lt"/>
                </a:rPr>
                <a:t>c</a:t>
              </a:r>
              <a:r>
                <a:rPr lang="en-US" altLang="zh-TW" baseline="-25000" dirty="0">
                  <a:latin typeface="+mn-lt"/>
                </a:rPr>
                <a:t>5,1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5,2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5,3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5,4</a:t>
              </a:r>
              <a:r>
                <a:rPr lang="en-US" altLang="zh-TW" dirty="0">
                  <a:latin typeface="+mn-lt"/>
                </a:rPr>
                <a:t> </a:t>
              </a:r>
            </a:p>
            <a:p>
              <a:pPr eaLnBrk="1" hangingPunct="1"/>
              <a:endParaRPr lang="en-US" altLang="zh-TW" dirty="0">
                <a:latin typeface="+mn-lt"/>
              </a:endParaRPr>
            </a:p>
            <a:p>
              <a:pPr eaLnBrk="1" hangingPunct="1"/>
              <a:r>
                <a:rPr lang="en-US" altLang="zh-TW" dirty="0">
                  <a:latin typeface="+mn-lt"/>
                </a:rPr>
                <a:t>c</a:t>
              </a:r>
              <a:r>
                <a:rPr lang="en-US" altLang="zh-TW" baseline="-25000" dirty="0">
                  <a:latin typeface="+mn-lt"/>
                </a:rPr>
                <a:t>6,1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6,2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6,3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6,4</a:t>
              </a:r>
              <a:r>
                <a:rPr lang="en-US" altLang="zh-TW" dirty="0">
                  <a:latin typeface="+mn-lt"/>
                </a:rPr>
                <a:t> </a:t>
              </a:r>
              <a:endParaRPr lang="zh-TW" altLang="en-US" dirty="0">
                <a:latin typeface="+mn-lt"/>
              </a:endParaRPr>
            </a:p>
            <a:p>
              <a:pPr eaLnBrk="1" hangingPunct="1"/>
              <a:endParaRPr lang="en-US" altLang="zh-TW" dirty="0">
                <a:latin typeface="+mn-lt"/>
              </a:endParaRPr>
            </a:p>
            <a:p>
              <a:pPr eaLnBrk="1" hangingPunct="1"/>
              <a:r>
                <a:rPr lang="en-US" altLang="zh-TW" dirty="0">
                  <a:latin typeface="+mn-lt"/>
                </a:rPr>
                <a:t>c</a:t>
              </a:r>
              <a:r>
                <a:rPr lang="en-US" altLang="zh-TW" baseline="-25000" dirty="0">
                  <a:latin typeface="+mn-lt"/>
                </a:rPr>
                <a:t>7,1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7,2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7,3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7,4</a:t>
              </a:r>
              <a:r>
                <a:rPr lang="en-US" altLang="zh-TW" dirty="0">
                  <a:latin typeface="+mn-lt"/>
                </a:rPr>
                <a:t> </a:t>
              </a:r>
              <a:endParaRPr lang="zh-TW" altLang="en-US" dirty="0">
                <a:latin typeface="+mn-lt"/>
              </a:endParaRPr>
            </a:p>
            <a:p>
              <a:pPr eaLnBrk="1" hangingPunct="1"/>
              <a:endParaRPr lang="en-US" altLang="zh-TW" dirty="0">
                <a:latin typeface="+mn-lt"/>
              </a:endParaRPr>
            </a:p>
            <a:p>
              <a:pPr eaLnBrk="1" hangingPunct="1"/>
              <a:r>
                <a:rPr lang="en-US" altLang="zh-TW" dirty="0">
                  <a:latin typeface="+mn-lt"/>
                </a:rPr>
                <a:t>c</a:t>
              </a:r>
              <a:r>
                <a:rPr lang="en-US" altLang="zh-TW" baseline="-25000" dirty="0">
                  <a:latin typeface="+mn-lt"/>
                </a:rPr>
                <a:t>8,1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8,2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8,3</a:t>
              </a:r>
              <a:r>
                <a:rPr lang="en-US" altLang="zh-TW" dirty="0">
                  <a:latin typeface="+mn-lt"/>
                </a:rPr>
                <a:t>   c</a:t>
              </a:r>
              <a:r>
                <a:rPr lang="en-US" altLang="zh-TW" baseline="-25000" dirty="0">
                  <a:latin typeface="+mn-lt"/>
                </a:rPr>
                <a:t>8,4</a:t>
              </a:r>
              <a:r>
                <a:rPr lang="en-US" altLang="zh-TW" dirty="0">
                  <a:latin typeface="+mn-lt"/>
                </a:rPr>
                <a:t> </a:t>
              </a:r>
            </a:p>
          </p:txBody>
        </p:sp>
        <p:sp>
          <p:nvSpPr>
            <p:cNvPr id="18" name="左中括弧 18"/>
            <p:cNvSpPr/>
            <p:nvPr/>
          </p:nvSpPr>
          <p:spPr>
            <a:xfrm>
              <a:off x="1295400" y="1524000"/>
              <a:ext cx="228600" cy="4495800"/>
            </a:xfrm>
            <a:prstGeom prst="lef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左中括弧 19"/>
            <p:cNvSpPr/>
            <p:nvPr/>
          </p:nvSpPr>
          <p:spPr>
            <a:xfrm rot="10800000">
              <a:off x="3505200" y="1524000"/>
              <a:ext cx="228600" cy="4495800"/>
            </a:xfrm>
            <a:prstGeom prst="lef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乘號 22"/>
            <p:cNvSpPr/>
            <p:nvPr/>
          </p:nvSpPr>
          <p:spPr>
            <a:xfrm>
              <a:off x="4038600" y="3124200"/>
              <a:ext cx="914400" cy="1219200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等於 23"/>
            <p:cNvSpPr/>
            <p:nvPr/>
          </p:nvSpPr>
          <p:spPr>
            <a:xfrm>
              <a:off x="6096000" y="3429000"/>
              <a:ext cx="762000" cy="533400"/>
            </a:xfrm>
            <a:prstGeom prst="mathEqua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2100" y="6096000"/>
              <a:ext cx="19431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Encoding matrix</a:t>
              </a:r>
              <a:br>
                <a:rPr lang="en-US" sz="1500" dirty="0" smtClean="0"/>
              </a:br>
              <a:r>
                <a:rPr lang="en-US" sz="1500" b="1" i="1" dirty="0" smtClean="0">
                  <a:solidFill>
                    <a:srgbClr val="FF0000"/>
                  </a:solidFill>
                </a:rPr>
                <a:t>rank = k(n-k)</a:t>
              </a:r>
              <a:endParaRPr lang="en-US" sz="15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6096000"/>
              <a:ext cx="19431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Native chunks</a:t>
              </a:r>
              <a:endParaRPr lang="en-US" sz="15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3200" y="6104402"/>
              <a:ext cx="19431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Code chunks</a:t>
              </a:r>
              <a:endParaRPr lang="en-US" sz="15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Data integrity protection</a:t>
            </a:r>
          </a:p>
          <a:p>
            <a:pPr lvl="1"/>
            <a:r>
              <a:rPr lang="en-US" dirty="0" smtClean="0"/>
              <a:t>Detect any corrupted data chunks stored on cloud servers</a:t>
            </a:r>
          </a:p>
          <a:p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Tolerate any cloud server failures</a:t>
            </a:r>
          </a:p>
          <a:p>
            <a:r>
              <a:rPr lang="en-US" dirty="0" smtClean="0"/>
              <a:t>Efficient recovery</a:t>
            </a:r>
          </a:p>
          <a:p>
            <a:pPr lvl="1"/>
            <a:r>
              <a:rPr lang="en-US" dirty="0" smtClean="0"/>
              <a:t>Recover any lost/corrupted data chunks with minimal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Single server</a:t>
            </a:r>
          </a:p>
          <a:p>
            <a:pPr lvl="1"/>
            <a:r>
              <a:rPr lang="en-US" dirty="0" smtClean="0"/>
              <a:t>Provable Data Possession (PDP) </a:t>
            </a:r>
            <a:r>
              <a:rPr lang="en-US" sz="1800" dirty="0" smtClean="0"/>
              <a:t>[</a:t>
            </a:r>
            <a:r>
              <a:rPr lang="en-US" sz="1800" dirty="0" err="1" smtClean="0"/>
              <a:t>Ateniese</a:t>
            </a:r>
            <a:r>
              <a:rPr lang="en-US" sz="1800" dirty="0" smtClean="0"/>
              <a:t> et al. ’07]</a:t>
            </a:r>
            <a:r>
              <a:rPr lang="en-US" dirty="0" smtClean="0"/>
              <a:t> and Proof of </a:t>
            </a:r>
            <a:r>
              <a:rPr lang="en-US" dirty="0" err="1" smtClean="0"/>
              <a:t>Retrievability</a:t>
            </a:r>
            <a:r>
              <a:rPr lang="en-US" dirty="0" smtClean="0"/>
              <a:t> (POR) </a:t>
            </a:r>
            <a:r>
              <a:rPr lang="en-US" sz="1800" dirty="0" smtClean="0"/>
              <a:t>[</a:t>
            </a:r>
            <a:r>
              <a:rPr lang="en-US" sz="1800" dirty="0" err="1" smtClean="0"/>
              <a:t>Juels</a:t>
            </a:r>
            <a:r>
              <a:rPr lang="en-US" sz="1800" dirty="0" smtClean="0"/>
              <a:t> et al. ’07]</a:t>
            </a:r>
          </a:p>
          <a:p>
            <a:pPr lvl="2"/>
            <a:r>
              <a:rPr lang="en-US" dirty="0" smtClean="0"/>
              <a:t>Verify data integrity by spot-checking a fraction of large files via cryptographic means</a:t>
            </a:r>
            <a:endParaRPr lang="en-US" sz="1800" dirty="0" smtClean="0"/>
          </a:p>
          <a:p>
            <a:r>
              <a:rPr lang="en-US" dirty="0" smtClean="0"/>
              <a:t>Multiple servers</a:t>
            </a:r>
          </a:p>
          <a:p>
            <a:pPr lvl="1"/>
            <a:r>
              <a:rPr lang="en-US" dirty="0" smtClean="0"/>
              <a:t>MR-PDP </a:t>
            </a:r>
            <a:r>
              <a:rPr lang="en-US" sz="1800" dirty="0" smtClean="0"/>
              <a:t>[</a:t>
            </a:r>
            <a:r>
              <a:rPr lang="en-US" sz="1800" dirty="0" err="1" smtClean="0"/>
              <a:t>Curtmola</a:t>
            </a:r>
            <a:r>
              <a:rPr lang="en-US" sz="1800" dirty="0" smtClean="0"/>
              <a:t> et al. ’08]</a:t>
            </a:r>
            <a:endParaRPr lang="en-US" dirty="0" smtClean="0"/>
          </a:p>
          <a:p>
            <a:pPr lvl="2"/>
            <a:r>
              <a:rPr lang="en-US" dirty="0" smtClean="0"/>
              <a:t>Target replication</a:t>
            </a:r>
          </a:p>
          <a:p>
            <a:pPr lvl="1"/>
            <a:r>
              <a:rPr lang="en-US" dirty="0" smtClean="0"/>
              <a:t>HAIL </a:t>
            </a:r>
            <a:r>
              <a:rPr lang="en-US" sz="1800" dirty="0" smtClean="0"/>
              <a:t>[Bowers et al. ’09]</a:t>
            </a:r>
          </a:p>
          <a:p>
            <a:pPr lvl="2"/>
            <a:r>
              <a:rPr lang="en-US" dirty="0" smtClean="0"/>
              <a:t>Use erasure codes (e.g., Reed-Solomon codes) </a:t>
            </a:r>
            <a:r>
              <a:rPr lang="en-US" dirty="0" smtClean="0"/>
              <a:t>to provide less </a:t>
            </a:r>
            <a:r>
              <a:rPr lang="en-US" dirty="0" smtClean="0"/>
              <a:t>storage overhead than replication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Regenerating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/>
          <a:lstStyle/>
          <a:p>
            <a:r>
              <a:rPr lang="en-US" sz="2400" dirty="0" smtClean="0"/>
              <a:t>Regenerating codes </a:t>
            </a:r>
            <a:r>
              <a:rPr lang="en-US" sz="1600" dirty="0" smtClean="0"/>
              <a:t>[</a:t>
            </a:r>
            <a:r>
              <a:rPr lang="en-US" sz="1600" dirty="0" err="1" smtClean="0"/>
              <a:t>Dimakis</a:t>
            </a:r>
            <a:r>
              <a:rPr lang="en-US" sz="1600" dirty="0"/>
              <a:t> </a:t>
            </a:r>
            <a:r>
              <a:rPr lang="en-US" sz="1600" dirty="0" smtClean="0"/>
              <a:t>et al., 10]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minimize repair traffic </a:t>
            </a:r>
            <a:r>
              <a:rPr lang="en-US" sz="2400" dirty="0" smtClean="0"/>
              <a:t>while maintaining same fault tolerance as erasure codes</a:t>
            </a:r>
          </a:p>
          <a:p>
            <a:pPr lvl="1"/>
            <a:r>
              <a:rPr lang="en-US" sz="2000" dirty="0" smtClean="0"/>
              <a:t>Implication: recover faster than erasure codes</a:t>
            </a:r>
          </a:p>
          <a:p>
            <a:r>
              <a:rPr lang="en-US" sz="2400" dirty="0" smtClean="0"/>
              <a:t>Idea:</a:t>
            </a:r>
          </a:p>
          <a:p>
            <a:pPr lvl="1"/>
            <a:r>
              <a:rPr lang="en-US" sz="2000" dirty="0" smtClean="0"/>
              <a:t>Do not reconstruct the whole file as in erasure codes</a:t>
            </a:r>
          </a:p>
          <a:p>
            <a:pPr lvl="1"/>
            <a:r>
              <a:rPr lang="en-US" sz="2000" dirty="0" smtClean="0"/>
              <a:t>Instead, read only the chunks (smaller than whole file) that are needed to recover the lost </a:t>
            </a:r>
            <a:r>
              <a:rPr lang="en-US" sz="2000" dirty="0" smtClean="0"/>
              <a:t>chunks</a:t>
            </a:r>
          </a:p>
          <a:p>
            <a:pPr lvl="1"/>
            <a:r>
              <a:rPr lang="en-US" sz="2000" dirty="0" smtClean="0"/>
              <a:t>Build on network coding </a:t>
            </a:r>
            <a:endParaRPr lang="en-US" sz="2000" dirty="0" smtClean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NCCloud</a:t>
            </a:r>
            <a:r>
              <a:rPr lang="en-US" sz="2400" dirty="0" smtClean="0"/>
              <a:t> </a:t>
            </a:r>
            <a:r>
              <a:rPr lang="en-US" sz="1600" dirty="0" smtClean="0"/>
              <a:t>[Hu et al., ’12]</a:t>
            </a:r>
            <a:r>
              <a:rPr lang="en-US" sz="2400" dirty="0" smtClean="0"/>
              <a:t> provides an implementable design of regenerating codes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Functional minimum storage regenerating (FMSR) codes</a:t>
            </a:r>
          </a:p>
          <a:p>
            <a:pPr lvl="1"/>
            <a:r>
              <a:rPr lang="en-US" sz="2000" dirty="0" smtClean="0"/>
              <a:t>Designed for </a:t>
            </a:r>
            <a:r>
              <a:rPr lang="en-US" sz="2000" dirty="0" smtClean="0">
                <a:solidFill>
                  <a:srgbClr val="FF0000"/>
                </a:solidFill>
              </a:rPr>
              <a:t>long-term archival storage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Reed-Solomon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66" y="5562600"/>
            <a:ext cx="8229600" cy="838200"/>
          </a:xfrm>
        </p:spPr>
        <p:txBody>
          <a:bodyPr/>
          <a:lstStyle/>
          <a:p>
            <a:r>
              <a:rPr lang="en-US" sz="2400" dirty="0" smtClean="0"/>
              <a:t>Conventional repair:</a:t>
            </a:r>
          </a:p>
          <a:p>
            <a:pPr lvl="1"/>
            <a:r>
              <a:rPr lang="en-US" sz="2000" dirty="0" smtClean="0"/>
              <a:t>Reconstruct whole file and generate data in new server</a:t>
            </a:r>
          </a:p>
        </p:txBody>
      </p:sp>
      <p:sp>
        <p:nvSpPr>
          <p:cNvPr id="5" name="圆角矩形 79"/>
          <p:cNvSpPr/>
          <p:nvPr/>
        </p:nvSpPr>
        <p:spPr bwMode="auto">
          <a:xfrm>
            <a:off x="1066800" y="1905000"/>
            <a:ext cx="17526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矩形 80"/>
          <p:cNvSpPr/>
          <p:nvPr/>
        </p:nvSpPr>
        <p:spPr bwMode="auto">
          <a:xfrm>
            <a:off x="1313543" y="1937658"/>
            <a:ext cx="1199147" cy="4245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7" name="圆角矩形 92"/>
          <p:cNvSpPr/>
          <p:nvPr/>
        </p:nvSpPr>
        <p:spPr bwMode="auto">
          <a:xfrm>
            <a:off x="3581400" y="2819400"/>
            <a:ext cx="289560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97"/>
          <p:cNvSpPr/>
          <p:nvPr/>
        </p:nvSpPr>
        <p:spPr bwMode="auto">
          <a:xfrm>
            <a:off x="1066800" y="2514600"/>
            <a:ext cx="17526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圆角矩形 100"/>
          <p:cNvSpPr/>
          <p:nvPr/>
        </p:nvSpPr>
        <p:spPr bwMode="auto">
          <a:xfrm>
            <a:off x="1066800" y="3124200"/>
            <a:ext cx="17526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圆角矩形 103"/>
          <p:cNvSpPr/>
          <p:nvPr/>
        </p:nvSpPr>
        <p:spPr bwMode="auto">
          <a:xfrm>
            <a:off x="1066800" y="3733800"/>
            <a:ext cx="17526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矩形 119"/>
          <p:cNvSpPr/>
          <p:nvPr/>
        </p:nvSpPr>
        <p:spPr bwMode="auto">
          <a:xfrm>
            <a:off x="1299029" y="2558142"/>
            <a:ext cx="1199147" cy="4245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2" name="矩形 120"/>
          <p:cNvSpPr/>
          <p:nvPr/>
        </p:nvSpPr>
        <p:spPr bwMode="auto">
          <a:xfrm>
            <a:off x="1295399" y="3167742"/>
            <a:ext cx="1199147" cy="42454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A+B</a:t>
            </a:r>
          </a:p>
        </p:txBody>
      </p:sp>
      <p:sp>
        <p:nvSpPr>
          <p:cNvPr id="13" name="矩形 121"/>
          <p:cNvSpPr/>
          <p:nvPr/>
        </p:nvSpPr>
        <p:spPr bwMode="auto">
          <a:xfrm>
            <a:off x="1299029" y="3777342"/>
            <a:ext cx="1199147" cy="4245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A+2B</a:t>
            </a:r>
          </a:p>
        </p:txBody>
      </p:sp>
      <p:sp>
        <p:nvSpPr>
          <p:cNvPr id="14" name="矩形 122"/>
          <p:cNvSpPr/>
          <p:nvPr/>
        </p:nvSpPr>
        <p:spPr bwMode="auto">
          <a:xfrm>
            <a:off x="3733800" y="2971800"/>
            <a:ext cx="990600" cy="4245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5" name="矩形 123"/>
          <p:cNvSpPr/>
          <p:nvPr/>
        </p:nvSpPr>
        <p:spPr bwMode="auto">
          <a:xfrm>
            <a:off x="3730170" y="3581400"/>
            <a:ext cx="990600" cy="4245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A+B</a:t>
            </a:r>
          </a:p>
        </p:txBody>
      </p:sp>
      <p:sp>
        <p:nvSpPr>
          <p:cNvPr id="16" name="矩形 124"/>
          <p:cNvSpPr/>
          <p:nvPr/>
        </p:nvSpPr>
        <p:spPr bwMode="auto">
          <a:xfrm>
            <a:off x="5257800" y="3276600"/>
            <a:ext cx="990600" cy="4245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7" name="矩形 126"/>
          <p:cNvSpPr/>
          <p:nvPr/>
        </p:nvSpPr>
        <p:spPr bwMode="auto">
          <a:xfrm>
            <a:off x="7601855" y="3294744"/>
            <a:ext cx="1147011" cy="4245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cxnSp>
        <p:nvCxnSpPr>
          <p:cNvPr id="18" name="直接箭头连接符 135"/>
          <p:cNvCxnSpPr>
            <a:stCxn id="11" idx="3"/>
            <a:endCxn id="14" idx="1"/>
          </p:cNvCxnSpPr>
          <p:nvPr/>
        </p:nvCxnSpPr>
        <p:spPr bwMode="auto">
          <a:xfrm>
            <a:off x="2498176" y="2770413"/>
            <a:ext cx="1235624" cy="41365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矩形 149"/>
          <p:cNvSpPr/>
          <p:nvPr/>
        </p:nvSpPr>
        <p:spPr bwMode="auto">
          <a:xfrm>
            <a:off x="3861521" y="1828800"/>
            <a:ext cx="990600" cy="4245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0" name="矩形 150"/>
          <p:cNvSpPr/>
          <p:nvPr/>
        </p:nvSpPr>
        <p:spPr bwMode="auto">
          <a:xfrm>
            <a:off x="3861521" y="2253342"/>
            <a:ext cx="990600" cy="4245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66635" y="175260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of </a:t>
            </a:r>
          </a:p>
          <a:p>
            <a:r>
              <a:rPr lang="en-US" dirty="0" smtClean="0"/>
              <a:t>size M</a:t>
            </a:r>
            <a:endParaRPr lang="en-US" dirty="0"/>
          </a:p>
        </p:txBody>
      </p:sp>
      <p:sp>
        <p:nvSpPr>
          <p:cNvPr id="22" name="圆角矩形 163"/>
          <p:cNvSpPr/>
          <p:nvPr/>
        </p:nvSpPr>
        <p:spPr bwMode="auto">
          <a:xfrm>
            <a:off x="7391400" y="3243942"/>
            <a:ext cx="16764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直接箭头连接符 168"/>
          <p:cNvCxnSpPr>
            <a:stCxn id="14" idx="3"/>
          </p:cNvCxnSpPr>
          <p:nvPr/>
        </p:nvCxnSpPr>
        <p:spPr bwMode="auto">
          <a:xfrm>
            <a:off x="4724400" y="3184071"/>
            <a:ext cx="457200" cy="2449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箭头连接符 171"/>
          <p:cNvCxnSpPr>
            <a:stCxn id="15" idx="3"/>
          </p:cNvCxnSpPr>
          <p:nvPr/>
        </p:nvCxnSpPr>
        <p:spPr bwMode="auto">
          <a:xfrm flipV="1">
            <a:off x="4720770" y="3505200"/>
            <a:ext cx="460830" cy="2884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0100" y="1981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100" y="25908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100" y="32004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100" y="3810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4</a:t>
            </a:r>
            <a:endParaRPr lang="en-US" dirty="0"/>
          </a:p>
        </p:txBody>
      </p:sp>
      <p:sp>
        <p:nvSpPr>
          <p:cNvPr id="29" name="右箭头 207"/>
          <p:cNvSpPr/>
          <p:nvPr/>
        </p:nvSpPr>
        <p:spPr bwMode="auto">
          <a:xfrm>
            <a:off x="6553200" y="3276600"/>
            <a:ext cx="762000" cy="4084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直接箭头连接符 216"/>
          <p:cNvCxnSpPr>
            <a:stCxn id="12" idx="3"/>
            <a:endCxn id="15" idx="1"/>
          </p:cNvCxnSpPr>
          <p:nvPr/>
        </p:nvCxnSpPr>
        <p:spPr bwMode="auto">
          <a:xfrm>
            <a:off x="2494546" y="3380013"/>
            <a:ext cx="1235624" cy="41365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38800" y="2438400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Proxy</a:t>
            </a:r>
            <a:endParaRPr lang="en-US" b="1" dirty="0"/>
          </a:p>
        </p:txBody>
      </p:sp>
      <p:sp>
        <p:nvSpPr>
          <p:cNvPr id="35" name="横卷形 78"/>
          <p:cNvSpPr/>
          <p:nvPr/>
        </p:nvSpPr>
        <p:spPr bwMode="auto">
          <a:xfrm>
            <a:off x="6477000" y="1524000"/>
            <a:ext cx="2590800" cy="1033272"/>
          </a:xfrm>
          <a:prstGeom prst="horizontalScroll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Reed Solomon codes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Repair traffic =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93" y="1819275"/>
            <a:ext cx="5238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042162" y="43434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 = 4, k = 2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3046" y="4724400"/>
            <a:ext cx="4359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+mj-lt"/>
              </a:rPr>
              <a:t>(</a:t>
            </a:r>
            <a:r>
              <a:rPr lang="en-US" sz="2000" b="1" i="1" dirty="0" err="1" smtClean="0">
                <a:latin typeface="+mj-lt"/>
              </a:rPr>
              <a:t>n,k</a:t>
            </a:r>
            <a:r>
              <a:rPr lang="en-US" sz="2000" b="1" i="1" dirty="0" smtClean="0">
                <a:latin typeface="+mj-lt"/>
              </a:rPr>
              <a:t>) MDS property: </a:t>
            </a:r>
            <a:r>
              <a:rPr lang="en-US" sz="2000" i="1" dirty="0" smtClean="0">
                <a:latin typeface="+mj-lt"/>
              </a:rPr>
              <a:t>any k out of n servers can rebuild original file.</a:t>
            </a:r>
            <a:endParaRPr lang="en-US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FMSR in </a:t>
            </a:r>
            <a:r>
              <a:rPr lang="en-US" dirty="0" err="1" smtClean="0"/>
              <a:t>NCCloud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8200"/>
            <a:ext cx="8686800" cy="2057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Code chunk</a:t>
            </a:r>
            <a:r>
              <a:rPr lang="en-US" sz="2400" dirty="0" smtClean="0"/>
              <a:t> 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linear combination of original native chunks</a:t>
            </a:r>
          </a:p>
          <a:p>
            <a:r>
              <a:rPr lang="en-US" sz="2400" dirty="0" smtClean="0"/>
              <a:t>Repair in FMSR:</a:t>
            </a:r>
          </a:p>
          <a:p>
            <a:pPr lvl="1"/>
            <a:r>
              <a:rPr lang="en-US" sz="2000" dirty="0" smtClean="0"/>
              <a:t>Download one code chunk from each surviving server</a:t>
            </a:r>
          </a:p>
          <a:p>
            <a:pPr lvl="1"/>
            <a:r>
              <a:rPr lang="en-US" sz="2000" dirty="0" smtClean="0"/>
              <a:t>Reconstruct new code chunks via </a:t>
            </a:r>
            <a:r>
              <a:rPr lang="en-US" sz="2000" dirty="0" smtClean="0">
                <a:solidFill>
                  <a:srgbClr val="FF0000"/>
                </a:solidFill>
              </a:rPr>
              <a:t>random linear combination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矩形 133"/>
          <p:cNvSpPr/>
          <p:nvPr/>
        </p:nvSpPr>
        <p:spPr bwMode="auto">
          <a:xfrm>
            <a:off x="1266372" y="1785258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</a:t>
            </a:r>
          </a:p>
        </p:txBody>
      </p:sp>
      <p:sp>
        <p:nvSpPr>
          <p:cNvPr id="7" name="矩形 134"/>
          <p:cNvSpPr/>
          <p:nvPr/>
        </p:nvSpPr>
        <p:spPr bwMode="auto">
          <a:xfrm>
            <a:off x="1266372" y="2013858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P2</a:t>
            </a:r>
          </a:p>
        </p:txBody>
      </p:sp>
      <p:sp>
        <p:nvSpPr>
          <p:cNvPr id="8" name="矩形 135"/>
          <p:cNvSpPr/>
          <p:nvPr/>
        </p:nvSpPr>
        <p:spPr bwMode="auto">
          <a:xfrm>
            <a:off x="1266372" y="2394858"/>
            <a:ext cx="990600" cy="22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P3</a:t>
            </a:r>
          </a:p>
        </p:txBody>
      </p:sp>
      <p:sp>
        <p:nvSpPr>
          <p:cNvPr id="9" name="矩形 136"/>
          <p:cNvSpPr/>
          <p:nvPr/>
        </p:nvSpPr>
        <p:spPr bwMode="auto">
          <a:xfrm>
            <a:off x="1266372" y="2623458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P4</a:t>
            </a:r>
          </a:p>
        </p:txBody>
      </p:sp>
      <p:sp>
        <p:nvSpPr>
          <p:cNvPr id="10" name="矩形 137"/>
          <p:cNvSpPr/>
          <p:nvPr/>
        </p:nvSpPr>
        <p:spPr bwMode="auto">
          <a:xfrm>
            <a:off x="1266372" y="3004458"/>
            <a:ext cx="990600" cy="22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P5</a:t>
            </a:r>
          </a:p>
        </p:txBody>
      </p:sp>
      <p:sp>
        <p:nvSpPr>
          <p:cNvPr id="11" name="矩形 138"/>
          <p:cNvSpPr/>
          <p:nvPr/>
        </p:nvSpPr>
        <p:spPr bwMode="auto">
          <a:xfrm>
            <a:off x="1266372" y="3233058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P6</a:t>
            </a:r>
          </a:p>
        </p:txBody>
      </p:sp>
      <p:sp>
        <p:nvSpPr>
          <p:cNvPr id="12" name="矩形 139"/>
          <p:cNvSpPr/>
          <p:nvPr/>
        </p:nvSpPr>
        <p:spPr bwMode="auto">
          <a:xfrm>
            <a:off x="1266372" y="3614058"/>
            <a:ext cx="990600" cy="22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P7</a:t>
            </a:r>
          </a:p>
        </p:txBody>
      </p:sp>
      <p:sp>
        <p:nvSpPr>
          <p:cNvPr id="13" name="矩形 140"/>
          <p:cNvSpPr/>
          <p:nvPr/>
        </p:nvSpPr>
        <p:spPr bwMode="auto">
          <a:xfrm>
            <a:off x="1266372" y="3842658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P8</a:t>
            </a:r>
          </a:p>
        </p:txBody>
      </p:sp>
      <p:sp>
        <p:nvSpPr>
          <p:cNvPr id="14" name="圆角矩形 141"/>
          <p:cNvSpPr/>
          <p:nvPr/>
        </p:nvSpPr>
        <p:spPr bwMode="auto">
          <a:xfrm>
            <a:off x="3552372" y="2743200"/>
            <a:ext cx="297180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3"/>
          <p:cNvSpPr/>
          <p:nvPr/>
        </p:nvSpPr>
        <p:spPr bwMode="auto">
          <a:xfrm>
            <a:off x="3810000" y="2971800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P3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矩形 144"/>
          <p:cNvSpPr/>
          <p:nvPr/>
        </p:nvSpPr>
        <p:spPr bwMode="auto">
          <a:xfrm>
            <a:off x="3810000" y="3352800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P5</a:t>
            </a:r>
          </a:p>
        </p:txBody>
      </p:sp>
      <p:sp>
        <p:nvSpPr>
          <p:cNvPr id="17" name="矩形 145"/>
          <p:cNvSpPr/>
          <p:nvPr/>
        </p:nvSpPr>
        <p:spPr bwMode="auto">
          <a:xfrm>
            <a:off x="3810000" y="3733800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P7</a:t>
            </a:r>
          </a:p>
        </p:txBody>
      </p:sp>
      <p:cxnSp>
        <p:nvCxnSpPr>
          <p:cNvPr id="18" name="直接箭头连接符 146"/>
          <p:cNvCxnSpPr>
            <a:stCxn id="8" idx="3"/>
            <a:endCxn id="15" idx="1"/>
          </p:cNvCxnSpPr>
          <p:nvPr/>
        </p:nvCxnSpPr>
        <p:spPr bwMode="auto">
          <a:xfrm>
            <a:off x="2256972" y="2509158"/>
            <a:ext cx="1553028" cy="57694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47"/>
          <p:cNvCxnSpPr>
            <a:stCxn id="10" idx="3"/>
            <a:endCxn id="16" idx="1"/>
          </p:cNvCxnSpPr>
          <p:nvPr/>
        </p:nvCxnSpPr>
        <p:spPr bwMode="auto">
          <a:xfrm>
            <a:off x="2256972" y="3118758"/>
            <a:ext cx="1553028" cy="34834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48"/>
          <p:cNvCxnSpPr>
            <a:stCxn id="12" idx="3"/>
            <a:endCxn id="17" idx="1"/>
          </p:cNvCxnSpPr>
          <p:nvPr/>
        </p:nvCxnSpPr>
        <p:spPr bwMode="auto">
          <a:xfrm>
            <a:off x="2256972" y="3728358"/>
            <a:ext cx="1553028" cy="11974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矩形 149"/>
          <p:cNvSpPr/>
          <p:nvPr/>
        </p:nvSpPr>
        <p:spPr bwMode="auto">
          <a:xfrm>
            <a:off x="5257800" y="3214914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P1’</a:t>
            </a:r>
          </a:p>
        </p:txBody>
      </p:sp>
      <p:sp>
        <p:nvSpPr>
          <p:cNvPr id="22" name="矩形 150"/>
          <p:cNvSpPr/>
          <p:nvPr/>
        </p:nvSpPr>
        <p:spPr bwMode="auto">
          <a:xfrm>
            <a:off x="5257800" y="3443514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P2’</a:t>
            </a:r>
          </a:p>
        </p:txBody>
      </p:sp>
      <p:sp>
        <p:nvSpPr>
          <p:cNvPr id="23" name="矩形 151"/>
          <p:cNvSpPr/>
          <p:nvPr/>
        </p:nvSpPr>
        <p:spPr bwMode="auto">
          <a:xfrm>
            <a:off x="3832493" y="1676400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4" name="矩形 152"/>
          <p:cNvSpPr/>
          <p:nvPr/>
        </p:nvSpPr>
        <p:spPr bwMode="auto">
          <a:xfrm>
            <a:off x="3832493" y="1905000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25" name="矩形 153"/>
          <p:cNvSpPr/>
          <p:nvPr/>
        </p:nvSpPr>
        <p:spPr bwMode="auto">
          <a:xfrm>
            <a:off x="3832493" y="2133600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26" name="矩形 154"/>
          <p:cNvSpPr/>
          <p:nvPr/>
        </p:nvSpPr>
        <p:spPr bwMode="auto">
          <a:xfrm>
            <a:off x="3832493" y="2362200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27" name="矩形 155"/>
          <p:cNvSpPr/>
          <p:nvPr/>
        </p:nvSpPr>
        <p:spPr bwMode="auto">
          <a:xfrm>
            <a:off x="7696200" y="3218544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P1’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矩形 156"/>
          <p:cNvSpPr/>
          <p:nvPr/>
        </p:nvSpPr>
        <p:spPr bwMode="auto">
          <a:xfrm>
            <a:off x="7696200" y="3447144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P2’</a:t>
            </a:r>
          </a:p>
        </p:txBody>
      </p:sp>
      <p:sp>
        <p:nvSpPr>
          <p:cNvPr id="29" name="圆角矩形 157"/>
          <p:cNvSpPr/>
          <p:nvPr/>
        </p:nvSpPr>
        <p:spPr bwMode="auto">
          <a:xfrm>
            <a:off x="1037772" y="1752600"/>
            <a:ext cx="14478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圆角矩形 158"/>
          <p:cNvSpPr/>
          <p:nvPr/>
        </p:nvSpPr>
        <p:spPr bwMode="auto">
          <a:xfrm>
            <a:off x="1037772" y="2362200"/>
            <a:ext cx="14478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圆角矩形 159"/>
          <p:cNvSpPr/>
          <p:nvPr/>
        </p:nvSpPr>
        <p:spPr bwMode="auto">
          <a:xfrm>
            <a:off x="1037772" y="2971800"/>
            <a:ext cx="14478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圆角矩形 160"/>
          <p:cNvSpPr/>
          <p:nvPr/>
        </p:nvSpPr>
        <p:spPr bwMode="auto">
          <a:xfrm>
            <a:off x="1037772" y="3581400"/>
            <a:ext cx="14478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直接箭头连接符 161"/>
          <p:cNvCxnSpPr>
            <a:stCxn id="16" idx="3"/>
          </p:cNvCxnSpPr>
          <p:nvPr/>
        </p:nvCxnSpPr>
        <p:spPr bwMode="auto">
          <a:xfrm flipV="1">
            <a:off x="4800600" y="3429000"/>
            <a:ext cx="351972" cy="38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接箭头连接符 162"/>
          <p:cNvCxnSpPr>
            <a:stCxn id="15" idx="3"/>
          </p:cNvCxnSpPr>
          <p:nvPr/>
        </p:nvCxnSpPr>
        <p:spPr bwMode="auto">
          <a:xfrm>
            <a:off x="4800600" y="3086100"/>
            <a:ext cx="351972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箭头连接符 163"/>
          <p:cNvCxnSpPr>
            <a:stCxn id="17" idx="3"/>
          </p:cNvCxnSpPr>
          <p:nvPr/>
        </p:nvCxnSpPr>
        <p:spPr bwMode="auto">
          <a:xfrm flipV="1">
            <a:off x="4800600" y="3657600"/>
            <a:ext cx="351972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圆角矩形 168"/>
          <p:cNvSpPr/>
          <p:nvPr/>
        </p:nvSpPr>
        <p:spPr bwMode="auto">
          <a:xfrm>
            <a:off x="7467600" y="3185886"/>
            <a:ext cx="14478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右箭头 169"/>
          <p:cNvSpPr/>
          <p:nvPr/>
        </p:nvSpPr>
        <p:spPr bwMode="auto">
          <a:xfrm>
            <a:off x="6582228" y="3249168"/>
            <a:ext cx="838200" cy="4084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47684" y="160020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of </a:t>
            </a:r>
          </a:p>
          <a:p>
            <a:r>
              <a:rPr lang="en-US" dirty="0" smtClean="0"/>
              <a:t>size M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638800" y="2343090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Proxy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042162" y="41264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 = 4, k = 2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8" name="横卷形 81"/>
          <p:cNvSpPr/>
          <p:nvPr/>
        </p:nvSpPr>
        <p:spPr bwMode="auto">
          <a:xfrm>
            <a:off x="6477000" y="1524000"/>
            <a:ext cx="2590800" cy="1033272"/>
          </a:xfrm>
          <a:prstGeom prst="horizontalScroll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FMSR codes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Repair traffic = </a:t>
            </a:r>
            <a:r>
              <a:rPr lang="en-US" b="1" dirty="0" smtClean="0">
                <a:solidFill>
                  <a:srgbClr val="C00000"/>
                </a:solidFill>
              </a:rPr>
              <a:t>0.75M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34" y="1648857"/>
            <a:ext cx="523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100" y="18288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0100" y="24384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2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0100" y="3048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3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0100" y="3657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82522" y="120134"/>
            <a:ext cx="21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[Hu et al., FAST’12]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4038600"/>
            <a:ext cx="7467600" cy="2763797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FMSR Property</a:t>
            </a:r>
            <a:endParaRPr lang="en-US" dirty="0"/>
          </a:p>
        </p:txBody>
      </p:sp>
      <p:sp>
        <p:nvSpPr>
          <p:cNvPr id="5" name="矩形 56"/>
          <p:cNvSpPr/>
          <p:nvPr/>
        </p:nvSpPr>
        <p:spPr bwMode="auto">
          <a:xfrm>
            <a:off x="7696200" y="1556658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</a:t>
            </a:r>
          </a:p>
        </p:txBody>
      </p:sp>
      <p:sp>
        <p:nvSpPr>
          <p:cNvPr id="6" name="矩形 57"/>
          <p:cNvSpPr/>
          <p:nvPr/>
        </p:nvSpPr>
        <p:spPr bwMode="auto">
          <a:xfrm>
            <a:off x="7696200" y="1785258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P2</a:t>
            </a:r>
          </a:p>
        </p:txBody>
      </p:sp>
      <p:sp>
        <p:nvSpPr>
          <p:cNvPr id="7" name="矩形 58"/>
          <p:cNvSpPr/>
          <p:nvPr/>
        </p:nvSpPr>
        <p:spPr bwMode="auto">
          <a:xfrm>
            <a:off x="7696200" y="2166258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P3</a:t>
            </a:r>
          </a:p>
        </p:txBody>
      </p:sp>
      <p:sp>
        <p:nvSpPr>
          <p:cNvPr id="8" name="矩形 59"/>
          <p:cNvSpPr/>
          <p:nvPr/>
        </p:nvSpPr>
        <p:spPr bwMode="auto">
          <a:xfrm>
            <a:off x="7696200" y="2394858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P4</a:t>
            </a:r>
          </a:p>
        </p:txBody>
      </p:sp>
      <p:sp>
        <p:nvSpPr>
          <p:cNvPr id="9" name="矩形 60"/>
          <p:cNvSpPr/>
          <p:nvPr/>
        </p:nvSpPr>
        <p:spPr bwMode="auto">
          <a:xfrm>
            <a:off x="7696200" y="2775858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P5</a:t>
            </a:r>
          </a:p>
        </p:txBody>
      </p:sp>
      <p:sp>
        <p:nvSpPr>
          <p:cNvPr id="10" name="矩形 61"/>
          <p:cNvSpPr/>
          <p:nvPr/>
        </p:nvSpPr>
        <p:spPr bwMode="auto">
          <a:xfrm>
            <a:off x="7696200" y="3004458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P6</a:t>
            </a:r>
          </a:p>
        </p:txBody>
      </p:sp>
      <p:sp>
        <p:nvSpPr>
          <p:cNvPr id="11" name="矩形 62"/>
          <p:cNvSpPr/>
          <p:nvPr/>
        </p:nvSpPr>
        <p:spPr bwMode="auto">
          <a:xfrm>
            <a:off x="7696200" y="3385458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P7</a:t>
            </a:r>
          </a:p>
        </p:txBody>
      </p:sp>
      <p:sp>
        <p:nvSpPr>
          <p:cNvPr id="12" name="矩形 63"/>
          <p:cNvSpPr/>
          <p:nvPr/>
        </p:nvSpPr>
        <p:spPr bwMode="auto">
          <a:xfrm>
            <a:off x="7696200" y="3614058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P8</a:t>
            </a:r>
          </a:p>
        </p:txBody>
      </p:sp>
      <p:sp>
        <p:nvSpPr>
          <p:cNvPr id="13" name="圆角矩形 64"/>
          <p:cNvSpPr/>
          <p:nvPr/>
        </p:nvSpPr>
        <p:spPr bwMode="auto">
          <a:xfrm>
            <a:off x="152400" y="1371600"/>
            <a:ext cx="5867400" cy="25146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圆角矩形 77"/>
          <p:cNvSpPr/>
          <p:nvPr/>
        </p:nvSpPr>
        <p:spPr bwMode="auto">
          <a:xfrm>
            <a:off x="7467600" y="1524000"/>
            <a:ext cx="14478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圆角矩形 78"/>
          <p:cNvSpPr/>
          <p:nvPr/>
        </p:nvSpPr>
        <p:spPr bwMode="auto">
          <a:xfrm>
            <a:off x="7467600" y="2133600"/>
            <a:ext cx="14478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圆角矩形 79"/>
          <p:cNvSpPr/>
          <p:nvPr/>
        </p:nvSpPr>
        <p:spPr bwMode="auto">
          <a:xfrm>
            <a:off x="7467600" y="2743200"/>
            <a:ext cx="14478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圆角矩形 80"/>
          <p:cNvSpPr/>
          <p:nvPr/>
        </p:nvSpPr>
        <p:spPr bwMode="auto">
          <a:xfrm>
            <a:off x="7467600" y="3352800"/>
            <a:ext cx="1447800" cy="5334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矩形 73"/>
          <p:cNvSpPr/>
          <p:nvPr/>
        </p:nvSpPr>
        <p:spPr bwMode="auto">
          <a:xfrm>
            <a:off x="2528508" y="2209800"/>
            <a:ext cx="990600" cy="228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9" name="矩形 74"/>
          <p:cNvSpPr/>
          <p:nvPr/>
        </p:nvSpPr>
        <p:spPr bwMode="auto">
          <a:xfrm>
            <a:off x="2528508" y="2438400"/>
            <a:ext cx="990600" cy="228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20" name="矩形 75"/>
          <p:cNvSpPr/>
          <p:nvPr/>
        </p:nvSpPr>
        <p:spPr bwMode="auto">
          <a:xfrm>
            <a:off x="2528508" y="2667000"/>
            <a:ext cx="990600" cy="228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21" name="矩形 76"/>
          <p:cNvSpPr/>
          <p:nvPr/>
        </p:nvSpPr>
        <p:spPr bwMode="auto">
          <a:xfrm>
            <a:off x="2528508" y="2895600"/>
            <a:ext cx="990600" cy="228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0" y="1828800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k(n-k) chunks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" y="13716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Proxy</a:t>
            </a:r>
            <a:endParaRPr lang="en-US" b="1" dirty="0"/>
          </a:p>
        </p:txBody>
      </p:sp>
      <p:sp>
        <p:nvSpPr>
          <p:cNvPr id="24" name="右箭头 102"/>
          <p:cNvSpPr/>
          <p:nvPr/>
        </p:nvSpPr>
        <p:spPr bwMode="auto">
          <a:xfrm>
            <a:off x="1371600" y="2438400"/>
            <a:ext cx="1156908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partition</a:t>
            </a:r>
          </a:p>
        </p:txBody>
      </p:sp>
      <p:sp>
        <p:nvSpPr>
          <p:cNvPr id="25" name="右箭头 103"/>
          <p:cNvSpPr/>
          <p:nvPr/>
        </p:nvSpPr>
        <p:spPr bwMode="auto">
          <a:xfrm>
            <a:off x="3582698" y="2438400"/>
            <a:ext cx="1066800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encode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矩形 112"/>
          <p:cNvSpPr/>
          <p:nvPr/>
        </p:nvSpPr>
        <p:spPr bwMode="auto">
          <a:xfrm>
            <a:off x="4707768" y="1752600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</a:t>
            </a:r>
          </a:p>
        </p:txBody>
      </p:sp>
      <p:sp>
        <p:nvSpPr>
          <p:cNvPr id="27" name="矩形 113"/>
          <p:cNvSpPr/>
          <p:nvPr/>
        </p:nvSpPr>
        <p:spPr bwMode="auto">
          <a:xfrm>
            <a:off x="4707768" y="1981200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P2</a:t>
            </a:r>
          </a:p>
        </p:txBody>
      </p:sp>
      <p:sp>
        <p:nvSpPr>
          <p:cNvPr id="28" name="矩形 114"/>
          <p:cNvSpPr/>
          <p:nvPr/>
        </p:nvSpPr>
        <p:spPr bwMode="auto">
          <a:xfrm>
            <a:off x="4707768" y="2209800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P3</a:t>
            </a:r>
          </a:p>
        </p:txBody>
      </p:sp>
      <p:sp>
        <p:nvSpPr>
          <p:cNvPr id="29" name="矩形 115"/>
          <p:cNvSpPr/>
          <p:nvPr/>
        </p:nvSpPr>
        <p:spPr bwMode="auto">
          <a:xfrm>
            <a:off x="4707768" y="2438400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P4</a:t>
            </a:r>
          </a:p>
        </p:txBody>
      </p:sp>
      <p:sp>
        <p:nvSpPr>
          <p:cNvPr id="30" name="矩形 116"/>
          <p:cNvSpPr/>
          <p:nvPr/>
        </p:nvSpPr>
        <p:spPr bwMode="auto">
          <a:xfrm>
            <a:off x="4707768" y="2667000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P5</a:t>
            </a:r>
          </a:p>
        </p:txBody>
      </p:sp>
      <p:sp>
        <p:nvSpPr>
          <p:cNvPr id="31" name="矩形 117"/>
          <p:cNvSpPr/>
          <p:nvPr/>
        </p:nvSpPr>
        <p:spPr bwMode="auto">
          <a:xfrm>
            <a:off x="4707768" y="2895600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P6</a:t>
            </a:r>
          </a:p>
        </p:txBody>
      </p:sp>
      <p:sp>
        <p:nvSpPr>
          <p:cNvPr id="32" name="矩形 118"/>
          <p:cNvSpPr/>
          <p:nvPr/>
        </p:nvSpPr>
        <p:spPr bwMode="auto">
          <a:xfrm>
            <a:off x="4707768" y="3124200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P7</a:t>
            </a:r>
          </a:p>
        </p:txBody>
      </p:sp>
      <p:sp>
        <p:nvSpPr>
          <p:cNvPr id="33" name="矩形 119"/>
          <p:cNvSpPr/>
          <p:nvPr/>
        </p:nvSpPr>
        <p:spPr bwMode="auto">
          <a:xfrm>
            <a:off x="4707768" y="3352800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67200" y="137160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n(n-k) chunks</a:t>
            </a:r>
            <a:endParaRPr lang="en-US" sz="2000" dirty="0"/>
          </a:p>
        </p:txBody>
      </p:sp>
      <p:sp>
        <p:nvSpPr>
          <p:cNvPr id="35" name="右箭头 121"/>
          <p:cNvSpPr/>
          <p:nvPr/>
        </p:nvSpPr>
        <p:spPr bwMode="auto">
          <a:xfrm>
            <a:off x="6096000" y="2438400"/>
            <a:ext cx="1295400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distribute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折角形 123"/>
          <p:cNvSpPr/>
          <p:nvPr/>
        </p:nvSpPr>
        <p:spPr bwMode="auto">
          <a:xfrm>
            <a:off x="381000" y="2164975"/>
            <a:ext cx="990600" cy="990600"/>
          </a:xfrm>
          <a:prstGeom prst="foldedCorner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File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7600" y="3962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n=4, k=2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120871" y="1123890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Servers (clouds)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40" name="文字方塊 17"/>
          <p:cNvSpPr txBox="1">
            <a:spLocks noChangeArrowheads="1"/>
          </p:cNvSpPr>
          <p:nvPr/>
        </p:nvSpPr>
        <p:spPr bwMode="auto">
          <a:xfrm>
            <a:off x="685800" y="4114800"/>
            <a:ext cx="214033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dirty="0">
                <a:latin typeface="+mn-lt"/>
              </a:rPr>
              <a:t>c</a:t>
            </a:r>
            <a:r>
              <a:rPr lang="en-US" altLang="zh-TW" baseline="-25000" dirty="0">
                <a:latin typeface="+mn-lt"/>
              </a:rPr>
              <a:t>1,1</a:t>
            </a:r>
            <a:r>
              <a:rPr lang="en-US" altLang="zh-TW" dirty="0">
                <a:latin typeface="+mn-lt"/>
              </a:rPr>
              <a:t>   c</a:t>
            </a:r>
            <a:r>
              <a:rPr lang="en-US" altLang="zh-TW" baseline="-25000" dirty="0">
                <a:latin typeface="+mn-lt"/>
              </a:rPr>
              <a:t>1,2</a:t>
            </a:r>
            <a:r>
              <a:rPr lang="en-US" altLang="zh-TW" dirty="0">
                <a:latin typeface="+mn-lt"/>
              </a:rPr>
              <a:t>   c</a:t>
            </a:r>
            <a:r>
              <a:rPr lang="en-US" altLang="zh-TW" baseline="-25000" dirty="0">
                <a:latin typeface="+mn-lt"/>
              </a:rPr>
              <a:t>1,3</a:t>
            </a:r>
            <a:r>
              <a:rPr lang="en-US" altLang="zh-TW" dirty="0">
                <a:latin typeface="+mn-lt"/>
              </a:rPr>
              <a:t>   c</a:t>
            </a:r>
            <a:r>
              <a:rPr lang="en-US" altLang="zh-TW" baseline="-25000" dirty="0">
                <a:latin typeface="+mn-lt"/>
              </a:rPr>
              <a:t>1,4</a:t>
            </a:r>
            <a:r>
              <a:rPr lang="en-US" altLang="zh-TW" dirty="0">
                <a:latin typeface="+mn-lt"/>
              </a:rPr>
              <a:t> </a:t>
            </a:r>
          </a:p>
          <a:p>
            <a:pPr eaLnBrk="1" hangingPunct="1"/>
            <a:endParaRPr lang="en-US" altLang="zh-TW" dirty="0">
              <a:latin typeface="+mn-lt"/>
            </a:endParaRPr>
          </a:p>
          <a:p>
            <a:pPr algn="ctr" eaLnBrk="1" hangingPunct="1"/>
            <a:r>
              <a:rPr lang="en-US" altLang="zh-TW" dirty="0" smtClean="0">
                <a:latin typeface="+mn-lt"/>
              </a:rPr>
              <a:t>.</a:t>
            </a:r>
          </a:p>
          <a:p>
            <a:pPr algn="ctr" eaLnBrk="1" hangingPunct="1"/>
            <a:r>
              <a:rPr lang="en-US" altLang="zh-TW" dirty="0" smtClean="0">
                <a:latin typeface="+mn-lt"/>
              </a:rPr>
              <a:t>.</a:t>
            </a:r>
          </a:p>
          <a:p>
            <a:pPr algn="ctr" eaLnBrk="1" hangingPunct="1"/>
            <a:r>
              <a:rPr lang="en-US" altLang="zh-TW" dirty="0">
                <a:latin typeface="+mn-lt"/>
              </a:rPr>
              <a:t>.</a:t>
            </a:r>
            <a:endParaRPr lang="zh-TW" altLang="en-US" dirty="0">
              <a:latin typeface="+mn-lt"/>
            </a:endParaRPr>
          </a:p>
          <a:p>
            <a:pPr eaLnBrk="1" hangingPunct="1"/>
            <a:endParaRPr lang="en-US" altLang="zh-TW" dirty="0">
              <a:latin typeface="+mn-lt"/>
            </a:endParaRPr>
          </a:p>
          <a:p>
            <a:pPr eaLnBrk="1" hangingPunct="1"/>
            <a:r>
              <a:rPr lang="en-US" altLang="zh-TW" dirty="0">
                <a:latin typeface="+mn-lt"/>
              </a:rPr>
              <a:t>c</a:t>
            </a:r>
            <a:r>
              <a:rPr lang="en-US" altLang="zh-TW" baseline="-25000" dirty="0">
                <a:latin typeface="+mn-lt"/>
              </a:rPr>
              <a:t>8,1</a:t>
            </a:r>
            <a:r>
              <a:rPr lang="en-US" altLang="zh-TW" dirty="0">
                <a:latin typeface="+mn-lt"/>
              </a:rPr>
              <a:t>   c</a:t>
            </a:r>
            <a:r>
              <a:rPr lang="en-US" altLang="zh-TW" baseline="-25000" dirty="0">
                <a:latin typeface="+mn-lt"/>
              </a:rPr>
              <a:t>8,2</a:t>
            </a:r>
            <a:r>
              <a:rPr lang="en-US" altLang="zh-TW" dirty="0">
                <a:latin typeface="+mn-lt"/>
              </a:rPr>
              <a:t>   c</a:t>
            </a:r>
            <a:r>
              <a:rPr lang="en-US" altLang="zh-TW" baseline="-25000" dirty="0">
                <a:latin typeface="+mn-lt"/>
              </a:rPr>
              <a:t>8,3</a:t>
            </a:r>
            <a:r>
              <a:rPr lang="en-US" altLang="zh-TW" dirty="0">
                <a:latin typeface="+mn-lt"/>
              </a:rPr>
              <a:t>   c</a:t>
            </a:r>
            <a:r>
              <a:rPr lang="en-US" altLang="zh-TW" baseline="-25000" dirty="0">
                <a:latin typeface="+mn-lt"/>
              </a:rPr>
              <a:t>8,4</a:t>
            </a:r>
            <a:r>
              <a:rPr lang="en-US" altLang="zh-TW" dirty="0">
                <a:latin typeface="+mn-lt"/>
              </a:rPr>
              <a:t> </a:t>
            </a:r>
          </a:p>
        </p:txBody>
      </p:sp>
      <p:sp>
        <p:nvSpPr>
          <p:cNvPr id="41" name="左中括弧 18"/>
          <p:cNvSpPr/>
          <p:nvPr/>
        </p:nvSpPr>
        <p:spPr>
          <a:xfrm>
            <a:off x="533400" y="4114800"/>
            <a:ext cx="228600" cy="2057400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2" name="左中括弧 19"/>
          <p:cNvSpPr/>
          <p:nvPr/>
        </p:nvSpPr>
        <p:spPr>
          <a:xfrm rot="10800000">
            <a:off x="2590800" y="4114800"/>
            <a:ext cx="228600" cy="2057400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3" name="矩形 73"/>
          <p:cNvSpPr/>
          <p:nvPr/>
        </p:nvSpPr>
        <p:spPr bwMode="auto">
          <a:xfrm>
            <a:off x="4007946" y="4330362"/>
            <a:ext cx="990600" cy="228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44" name="矩形 74"/>
          <p:cNvSpPr/>
          <p:nvPr/>
        </p:nvSpPr>
        <p:spPr bwMode="auto">
          <a:xfrm>
            <a:off x="4007946" y="4787562"/>
            <a:ext cx="990600" cy="228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45" name="矩形 75"/>
          <p:cNvSpPr/>
          <p:nvPr/>
        </p:nvSpPr>
        <p:spPr bwMode="auto">
          <a:xfrm>
            <a:off x="4007946" y="5244762"/>
            <a:ext cx="990600" cy="228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</a:t>
            </a:r>
          </a:p>
        </p:txBody>
      </p:sp>
      <p:sp>
        <p:nvSpPr>
          <p:cNvPr id="46" name="矩形 76"/>
          <p:cNvSpPr/>
          <p:nvPr/>
        </p:nvSpPr>
        <p:spPr bwMode="auto">
          <a:xfrm>
            <a:off x="4011829" y="5701962"/>
            <a:ext cx="990600" cy="228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</a:t>
            </a:r>
          </a:p>
        </p:txBody>
      </p:sp>
      <p:sp>
        <p:nvSpPr>
          <p:cNvPr id="47" name="矩形 112"/>
          <p:cNvSpPr/>
          <p:nvPr/>
        </p:nvSpPr>
        <p:spPr bwMode="auto">
          <a:xfrm>
            <a:off x="6248400" y="4216062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P1</a:t>
            </a:r>
          </a:p>
        </p:txBody>
      </p:sp>
      <p:sp>
        <p:nvSpPr>
          <p:cNvPr id="48" name="矩形 113"/>
          <p:cNvSpPr/>
          <p:nvPr/>
        </p:nvSpPr>
        <p:spPr bwMode="auto">
          <a:xfrm>
            <a:off x="6248400" y="4444662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P2</a:t>
            </a:r>
          </a:p>
        </p:txBody>
      </p:sp>
      <p:sp>
        <p:nvSpPr>
          <p:cNvPr id="49" name="矩形 114"/>
          <p:cNvSpPr/>
          <p:nvPr/>
        </p:nvSpPr>
        <p:spPr bwMode="auto">
          <a:xfrm>
            <a:off x="6248400" y="4673262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P3</a:t>
            </a:r>
          </a:p>
        </p:txBody>
      </p:sp>
      <p:sp>
        <p:nvSpPr>
          <p:cNvPr id="50" name="矩形 115"/>
          <p:cNvSpPr/>
          <p:nvPr/>
        </p:nvSpPr>
        <p:spPr bwMode="auto">
          <a:xfrm>
            <a:off x="6248400" y="4901862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P4</a:t>
            </a:r>
          </a:p>
        </p:txBody>
      </p:sp>
      <p:sp>
        <p:nvSpPr>
          <p:cNvPr id="51" name="矩形 116"/>
          <p:cNvSpPr/>
          <p:nvPr/>
        </p:nvSpPr>
        <p:spPr bwMode="auto">
          <a:xfrm>
            <a:off x="6248400" y="5130462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P5</a:t>
            </a:r>
          </a:p>
        </p:txBody>
      </p:sp>
      <p:sp>
        <p:nvSpPr>
          <p:cNvPr id="52" name="矩形 117"/>
          <p:cNvSpPr/>
          <p:nvPr/>
        </p:nvSpPr>
        <p:spPr bwMode="auto">
          <a:xfrm>
            <a:off x="6248400" y="5359062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P6</a:t>
            </a:r>
          </a:p>
        </p:txBody>
      </p:sp>
      <p:sp>
        <p:nvSpPr>
          <p:cNvPr id="53" name="矩形 118"/>
          <p:cNvSpPr/>
          <p:nvPr/>
        </p:nvSpPr>
        <p:spPr bwMode="auto">
          <a:xfrm>
            <a:off x="6248400" y="5587662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P7</a:t>
            </a:r>
          </a:p>
        </p:txBody>
      </p:sp>
      <p:sp>
        <p:nvSpPr>
          <p:cNvPr id="54" name="矩形 119"/>
          <p:cNvSpPr/>
          <p:nvPr/>
        </p:nvSpPr>
        <p:spPr bwMode="auto">
          <a:xfrm>
            <a:off x="6248400" y="5816262"/>
            <a:ext cx="990600" cy="228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P8</a:t>
            </a:r>
          </a:p>
        </p:txBody>
      </p:sp>
      <p:sp>
        <p:nvSpPr>
          <p:cNvPr id="55" name="乘號 22"/>
          <p:cNvSpPr/>
          <p:nvPr/>
        </p:nvSpPr>
        <p:spPr>
          <a:xfrm>
            <a:off x="2971800" y="4533900"/>
            <a:ext cx="914400" cy="12192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6" name="等於 23"/>
          <p:cNvSpPr/>
          <p:nvPr/>
        </p:nvSpPr>
        <p:spPr>
          <a:xfrm>
            <a:off x="5257800" y="4838700"/>
            <a:ext cx="762000" cy="5334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H="1">
            <a:off x="609600" y="2813538"/>
            <a:ext cx="3100754" cy="12250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4264269" y="2813538"/>
            <a:ext cx="3027942" cy="12250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685800" y="6248400"/>
            <a:ext cx="1943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+mn-lt"/>
              </a:rPr>
              <a:t>Encoding matrix</a:t>
            </a:r>
            <a:br>
              <a:rPr lang="en-US" sz="1500" dirty="0" smtClean="0">
                <a:latin typeface="+mn-lt"/>
              </a:rPr>
            </a:br>
            <a:r>
              <a:rPr lang="en-US" sz="1500" dirty="0" smtClean="0">
                <a:latin typeface="+mn-lt"/>
              </a:rPr>
              <a:t>rank = k(n-k)</a:t>
            </a:r>
            <a:endParaRPr lang="en-US" sz="150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35579" y="6248400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+mn-lt"/>
              </a:rPr>
              <a:t>Native chunks</a:t>
            </a:r>
            <a:endParaRPr lang="en-US" sz="15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53100" y="6256802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0000"/>
                </a:solidFill>
                <a:latin typeface="+mn-lt"/>
              </a:rPr>
              <a:t>Code chunks</a:t>
            </a:r>
            <a:endParaRPr lang="en-US" sz="15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5227</TotalTime>
  <Words>1124</Words>
  <Application>Microsoft Office PowerPoint</Application>
  <PresentationFormat>On-screen Show (4:3)</PresentationFormat>
  <Paragraphs>333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Enabling Data Integrity Protection in Regenerating-Coding-Based Cloud Storage</vt:lpstr>
      <vt:lpstr>Cloud Storage</vt:lpstr>
      <vt:lpstr>Problems in Cloud Storage</vt:lpstr>
      <vt:lpstr>Cloud Storage Requirements</vt:lpstr>
      <vt:lpstr>Related Work</vt:lpstr>
      <vt:lpstr>Regenerating Codes</vt:lpstr>
      <vt:lpstr>Reed-Solomon Codes</vt:lpstr>
      <vt:lpstr>FMSR in NCCloud</vt:lpstr>
      <vt:lpstr>FMSR Property</vt:lpstr>
      <vt:lpstr>FMSR Codes</vt:lpstr>
      <vt:lpstr>Our Contributions</vt:lpstr>
      <vt:lpstr>FMSR-DIP Goals</vt:lpstr>
      <vt:lpstr>FMSR-DIP: Overview</vt:lpstr>
      <vt:lpstr>FMSR-DIP: Upload</vt:lpstr>
      <vt:lpstr>FMSR-DIP: Upload</vt:lpstr>
      <vt:lpstr>FMSR-DIP: Upload</vt:lpstr>
      <vt:lpstr>FMSR-DIP: Upload</vt:lpstr>
      <vt:lpstr>FMSR-DIP: Upload</vt:lpstr>
      <vt:lpstr>FMSR-DIP: Check</vt:lpstr>
      <vt:lpstr>FMSR-DIP: Check</vt:lpstr>
      <vt:lpstr>FMSR-DIP: Check</vt:lpstr>
      <vt:lpstr>FMSR-DIP: Download</vt:lpstr>
      <vt:lpstr>FMSR-DIP: Download</vt:lpstr>
      <vt:lpstr>FMSR-DIP: Repair</vt:lpstr>
      <vt:lpstr>FMSR-DIP: Repair</vt:lpstr>
      <vt:lpstr>FMSR-DIP: Repair</vt:lpstr>
      <vt:lpstr>FMSR-DIP: Repair</vt:lpstr>
      <vt:lpstr>FMSR-DIP: Repair</vt:lpstr>
      <vt:lpstr>FMSR-DIP: Repair</vt:lpstr>
      <vt:lpstr>FMSR-DIP Optimizations</vt:lpstr>
      <vt:lpstr>FMSR-DIP: Experiments</vt:lpstr>
      <vt:lpstr>Running Time vs. File Size </vt:lpstr>
      <vt:lpstr>The Check Operation</vt:lpstr>
      <vt:lpstr>Conclusions</vt:lpstr>
      <vt:lpstr>Backup</vt:lpstr>
      <vt:lpstr>Recall: FMSR Encoding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 </cp:lastModifiedBy>
  <cp:revision>469</cp:revision>
  <cp:lastPrinted>1601-01-01T00:00:00Z</cp:lastPrinted>
  <dcterms:created xsi:type="dcterms:W3CDTF">1601-01-01T00:00:00Z</dcterms:created>
  <dcterms:modified xsi:type="dcterms:W3CDTF">2012-10-09T18:04:07Z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