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6" r:id="rId2"/>
    <p:sldId id="286" r:id="rId3"/>
    <p:sldId id="287" r:id="rId4"/>
    <p:sldId id="284" r:id="rId5"/>
    <p:sldId id="269" r:id="rId6"/>
    <p:sldId id="270" r:id="rId7"/>
    <p:sldId id="271" r:id="rId8"/>
    <p:sldId id="272" r:id="rId9"/>
    <p:sldId id="273" r:id="rId10"/>
    <p:sldId id="275" r:id="rId11"/>
    <p:sldId id="274" r:id="rId12"/>
    <p:sldId id="276" r:id="rId13"/>
    <p:sldId id="277" r:id="rId14"/>
    <p:sldId id="278" r:id="rId15"/>
    <p:sldId id="288" r:id="rId16"/>
    <p:sldId id="285" r:id="rId17"/>
    <p:sldId id="280" r:id="rId18"/>
    <p:sldId id="281" r:id="rId19"/>
    <p:sldId id="282" r:id="rId20"/>
    <p:sldId id="283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52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gh\Desktop\poster%20design\fast12cloudncfs\plot\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gh\Desktop\poster%20design\fast12cloudncfs\plot\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gh\Desktop\poster%20design\fast12cloudncfs\plot\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gh\Desktop\poster%20design\fast12cloudncfs\plot\data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gh\Desktop\poster%20design\fast12cloudncfs\plot\data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gh\Desktop\poster%20design\fast12cloudncfs\plot\data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RAID-6</c:v>
          </c:tx>
          <c:spPr>
            <a:solidFill>
              <a:srgbClr val="0070C0"/>
            </a:solidFill>
          </c:spPr>
          <c:invertIfNegative val="0"/>
          <c:cat>
            <c:numLit>
              <c:formatCode>General</c:formatCode>
              <c:ptCount val="8"/>
              <c:pt idx="0">
                <c:v>1</c:v>
              </c:pt>
              <c:pt idx="1">
                <c:v>10</c:v>
              </c:pt>
              <c:pt idx="2">
                <c:v>50</c:v>
              </c:pt>
              <c:pt idx="3">
                <c:v>100</c:v>
              </c:pt>
              <c:pt idx="4">
                <c:v>200</c:v>
              </c:pt>
              <c:pt idx="5">
                <c:v>300</c:v>
              </c:pt>
              <c:pt idx="6">
                <c:v>400</c:v>
              </c:pt>
              <c:pt idx="7">
                <c:v>500</c:v>
              </c:pt>
            </c:numLit>
          </c:cat>
          <c:val>
            <c:numRef>
              <c:f>upload!$A$1:$A$8</c:f>
              <c:numCache>
                <c:formatCode>General</c:formatCode>
                <c:ptCount val="8"/>
                <c:pt idx="0">
                  <c:v>0.55700000000000005</c:v>
                </c:pt>
                <c:pt idx="1">
                  <c:v>1.288</c:v>
                </c:pt>
                <c:pt idx="2">
                  <c:v>4.9532499999999997</c:v>
                </c:pt>
                <c:pt idx="3">
                  <c:v>9.2620000000000005</c:v>
                </c:pt>
                <c:pt idx="4">
                  <c:v>17.402799999999999</c:v>
                </c:pt>
                <c:pt idx="5">
                  <c:v>25.7437</c:v>
                </c:pt>
                <c:pt idx="6">
                  <c:v>34.074199999999998</c:v>
                </c:pt>
                <c:pt idx="7">
                  <c:v>43.027500000000003</c:v>
                </c:pt>
              </c:numCache>
            </c:numRef>
          </c:val>
        </c:ser>
        <c:ser>
          <c:idx val="1"/>
          <c:order val="1"/>
          <c:tx>
            <c:v>F-MSR</c:v>
          </c:tx>
          <c:spPr>
            <a:solidFill>
              <a:srgbClr val="C00000"/>
            </a:solidFill>
          </c:spPr>
          <c:invertIfNegative val="0"/>
          <c:cat>
            <c:numLit>
              <c:formatCode>General</c:formatCode>
              <c:ptCount val="8"/>
              <c:pt idx="0">
                <c:v>1</c:v>
              </c:pt>
              <c:pt idx="1">
                <c:v>10</c:v>
              </c:pt>
              <c:pt idx="2">
                <c:v>50</c:v>
              </c:pt>
              <c:pt idx="3">
                <c:v>100</c:v>
              </c:pt>
              <c:pt idx="4">
                <c:v>200</c:v>
              </c:pt>
              <c:pt idx="5">
                <c:v>300</c:v>
              </c:pt>
              <c:pt idx="6">
                <c:v>400</c:v>
              </c:pt>
              <c:pt idx="7">
                <c:v>500</c:v>
              </c:pt>
            </c:numLit>
          </c:cat>
          <c:val>
            <c:numRef>
              <c:f>upload!$B$1:$B$8</c:f>
              <c:numCache>
                <c:formatCode>General</c:formatCode>
                <c:ptCount val="8"/>
                <c:pt idx="0">
                  <c:v>0.56374999999999997</c:v>
                </c:pt>
                <c:pt idx="1">
                  <c:v>1.3852500000000001</c:v>
                </c:pt>
                <c:pt idx="2">
                  <c:v>5.3297499999999998</c:v>
                </c:pt>
                <c:pt idx="3">
                  <c:v>9.7447499999999998</c:v>
                </c:pt>
                <c:pt idx="4">
                  <c:v>18.922799999999999</c:v>
                </c:pt>
                <c:pt idx="5">
                  <c:v>27.617699999999999</c:v>
                </c:pt>
                <c:pt idx="6">
                  <c:v>36.536000000000001</c:v>
                </c:pt>
                <c:pt idx="7">
                  <c:v>45.445700000000002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341376"/>
        <c:axId val="143733888"/>
      </c:barChart>
      <c:catAx>
        <c:axId val="96341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anchor="t" anchorCtr="0"/>
          <a:lstStyle/>
          <a:p>
            <a:pPr>
              <a:defRPr sz="1400"/>
            </a:pPr>
            <a:endParaRPr lang="en-US"/>
          </a:p>
        </c:txPr>
        <c:crossAx val="143733888"/>
        <c:crosses val="autoZero"/>
        <c:auto val="1"/>
        <c:lblAlgn val="ctr"/>
        <c:lblOffset val="100"/>
        <c:noMultiLvlLbl val="0"/>
      </c:catAx>
      <c:valAx>
        <c:axId val="143733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34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37374494854807"/>
          <c:y val="8.4185476815398078E-2"/>
          <c:w val="0.16290576581153168"/>
          <c:h val="0.3118228078633030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RAID-6</c:v>
          </c:tx>
          <c:spPr>
            <a:solidFill>
              <a:srgbClr val="0070C0"/>
            </a:solidFill>
          </c:spPr>
          <c:invertIfNegative val="0"/>
          <c:cat>
            <c:numLit>
              <c:formatCode>General</c:formatCode>
              <c:ptCount val="8"/>
              <c:pt idx="0">
                <c:v>1</c:v>
              </c:pt>
              <c:pt idx="1">
                <c:v>10</c:v>
              </c:pt>
              <c:pt idx="2">
                <c:v>50</c:v>
              </c:pt>
              <c:pt idx="3">
                <c:v>100</c:v>
              </c:pt>
              <c:pt idx="4">
                <c:v>200</c:v>
              </c:pt>
              <c:pt idx="5">
                <c:v>300</c:v>
              </c:pt>
              <c:pt idx="6">
                <c:v>400</c:v>
              </c:pt>
              <c:pt idx="7">
                <c:v>500</c:v>
              </c:pt>
            </c:numLit>
          </c:cat>
          <c:val>
            <c:numRef>
              <c:f>download!$A$1:$A$8</c:f>
              <c:numCache>
                <c:formatCode>General</c:formatCode>
                <c:ptCount val="8"/>
                <c:pt idx="0">
                  <c:v>0.30249999999999999</c:v>
                </c:pt>
                <c:pt idx="1">
                  <c:v>0.499</c:v>
                </c:pt>
                <c:pt idx="2">
                  <c:v>1.1717500000000001</c:v>
                </c:pt>
                <c:pt idx="3">
                  <c:v>2.0594999999999999</c:v>
                </c:pt>
                <c:pt idx="4">
                  <c:v>3.66425</c:v>
                </c:pt>
                <c:pt idx="5">
                  <c:v>4.9465000000000003</c:v>
                </c:pt>
                <c:pt idx="6">
                  <c:v>7.165</c:v>
                </c:pt>
                <c:pt idx="7">
                  <c:v>8.2577499999999997</c:v>
                </c:pt>
              </c:numCache>
            </c:numRef>
          </c:val>
        </c:ser>
        <c:ser>
          <c:idx val="1"/>
          <c:order val="1"/>
          <c:tx>
            <c:v>F-MSR</c:v>
          </c:tx>
          <c:spPr>
            <a:solidFill>
              <a:srgbClr val="C00000"/>
            </a:solidFill>
          </c:spPr>
          <c:invertIfNegative val="0"/>
          <c:cat>
            <c:numLit>
              <c:formatCode>General</c:formatCode>
              <c:ptCount val="8"/>
              <c:pt idx="0">
                <c:v>1</c:v>
              </c:pt>
              <c:pt idx="1">
                <c:v>10</c:v>
              </c:pt>
              <c:pt idx="2">
                <c:v>50</c:v>
              </c:pt>
              <c:pt idx="3">
                <c:v>100</c:v>
              </c:pt>
              <c:pt idx="4">
                <c:v>200</c:v>
              </c:pt>
              <c:pt idx="5">
                <c:v>300</c:v>
              </c:pt>
              <c:pt idx="6">
                <c:v>400</c:v>
              </c:pt>
              <c:pt idx="7">
                <c:v>500</c:v>
              </c:pt>
            </c:numLit>
          </c:cat>
          <c:val>
            <c:numRef>
              <c:f>download!$B$1:$B$8</c:f>
              <c:numCache>
                <c:formatCode>General</c:formatCode>
                <c:ptCount val="8"/>
                <c:pt idx="0">
                  <c:v>0.38250000000000001</c:v>
                </c:pt>
                <c:pt idx="1">
                  <c:v>0.71350000000000002</c:v>
                </c:pt>
                <c:pt idx="2">
                  <c:v>1.75675</c:v>
                </c:pt>
                <c:pt idx="3">
                  <c:v>2.8812500000000001</c:v>
                </c:pt>
                <c:pt idx="4">
                  <c:v>4.8194999999999997</c:v>
                </c:pt>
                <c:pt idx="5">
                  <c:v>6.7385000000000002</c:v>
                </c:pt>
                <c:pt idx="6">
                  <c:v>8.9467499999999998</c:v>
                </c:pt>
                <c:pt idx="7">
                  <c:v>10.813000000000001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758848"/>
        <c:axId val="143760384"/>
      </c:barChart>
      <c:catAx>
        <c:axId val="14375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760384"/>
        <c:crosses val="autoZero"/>
        <c:auto val="1"/>
        <c:lblAlgn val="ctr"/>
        <c:lblOffset val="100"/>
        <c:noMultiLvlLbl val="0"/>
      </c:catAx>
      <c:valAx>
        <c:axId val="143760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758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086148505630349"/>
          <c:y val="7.369009429376884E-2"/>
          <c:w val="0.19220303107272879"/>
          <c:h val="0.2229901817828326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RAID-6(native)</c:v>
          </c:tx>
          <c:spPr>
            <a:solidFill>
              <a:srgbClr val="FFC000"/>
            </a:solidFill>
          </c:spPr>
          <c:invertIfNegative val="0"/>
          <c:cat>
            <c:numLit>
              <c:formatCode>General</c:formatCode>
              <c:ptCount val="8"/>
              <c:pt idx="0">
                <c:v>1</c:v>
              </c:pt>
              <c:pt idx="1">
                <c:v>10</c:v>
              </c:pt>
              <c:pt idx="2">
                <c:v>50</c:v>
              </c:pt>
              <c:pt idx="3">
                <c:v>100</c:v>
              </c:pt>
              <c:pt idx="4">
                <c:v>200</c:v>
              </c:pt>
              <c:pt idx="5">
                <c:v>300</c:v>
              </c:pt>
              <c:pt idx="6">
                <c:v>400</c:v>
              </c:pt>
              <c:pt idx="7">
                <c:v>500</c:v>
              </c:pt>
            </c:numLit>
          </c:cat>
          <c:val>
            <c:numRef>
              <c:f>repair!$A$1:$A$8</c:f>
              <c:numCache>
                <c:formatCode>General</c:formatCode>
                <c:ptCount val="8"/>
                <c:pt idx="0">
                  <c:v>1.6557500000000001</c:v>
                </c:pt>
                <c:pt idx="1">
                  <c:v>2.3584999999999998</c:v>
                </c:pt>
                <c:pt idx="2">
                  <c:v>4.9924999999999997</c:v>
                </c:pt>
                <c:pt idx="3">
                  <c:v>8.5244999999999997</c:v>
                </c:pt>
                <c:pt idx="4">
                  <c:v>14.444699999999999</c:v>
                </c:pt>
                <c:pt idx="5">
                  <c:v>20.570699999999999</c:v>
                </c:pt>
                <c:pt idx="6">
                  <c:v>27.619199999999999</c:v>
                </c:pt>
                <c:pt idx="7">
                  <c:v>33.050199999999997</c:v>
                </c:pt>
              </c:numCache>
            </c:numRef>
          </c:val>
        </c:ser>
        <c:ser>
          <c:idx val="1"/>
          <c:order val="1"/>
          <c:tx>
            <c:v>RAID-6(parity)</c:v>
          </c:tx>
          <c:spPr>
            <a:solidFill>
              <a:srgbClr val="0070C0"/>
            </a:solidFill>
          </c:spPr>
          <c:invertIfNegative val="0"/>
          <c:cat>
            <c:numLit>
              <c:formatCode>General</c:formatCode>
              <c:ptCount val="8"/>
              <c:pt idx="0">
                <c:v>1</c:v>
              </c:pt>
              <c:pt idx="1">
                <c:v>10</c:v>
              </c:pt>
              <c:pt idx="2">
                <c:v>50</c:v>
              </c:pt>
              <c:pt idx="3">
                <c:v>100</c:v>
              </c:pt>
              <c:pt idx="4">
                <c:v>200</c:v>
              </c:pt>
              <c:pt idx="5">
                <c:v>300</c:v>
              </c:pt>
              <c:pt idx="6">
                <c:v>400</c:v>
              </c:pt>
              <c:pt idx="7">
                <c:v>500</c:v>
              </c:pt>
            </c:numLit>
          </c:cat>
          <c:val>
            <c:numRef>
              <c:f>repair!$B$1:$B$8</c:f>
              <c:numCache>
                <c:formatCode>General</c:formatCode>
                <c:ptCount val="8"/>
                <c:pt idx="0">
                  <c:v>1.6307499999999999</c:v>
                </c:pt>
                <c:pt idx="1">
                  <c:v>2.1942499999999998</c:v>
                </c:pt>
                <c:pt idx="2">
                  <c:v>5.1222500000000002</c:v>
                </c:pt>
                <c:pt idx="3">
                  <c:v>8.5237499999999997</c:v>
                </c:pt>
                <c:pt idx="4">
                  <c:v>14.685499999999999</c:v>
                </c:pt>
                <c:pt idx="5">
                  <c:v>20.5318</c:v>
                </c:pt>
                <c:pt idx="6">
                  <c:v>27.673999999999999</c:v>
                </c:pt>
                <c:pt idx="7">
                  <c:v>33.2547</c:v>
                </c:pt>
              </c:numCache>
            </c:numRef>
          </c:val>
        </c:ser>
        <c:ser>
          <c:idx val="2"/>
          <c:order val="2"/>
          <c:tx>
            <c:v>F-MSR</c:v>
          </c:tx>
          <c:spPr>
            <a:solidFill>
              <a:srgbClr val="C00000"/>
            </a:solidFill>
          </c:spPr>
          <c:invertIfNegative val="0"/>
          <c:cat>
            <c:numLit>
              <c:formatCode>General</c:formatCode>
              <c:ptCount val="8"/>
              <c:pt idx="0">
                <c:v>1</c:v>
              </c:pt>
              <c:pt idx="1">
                <c:v>10</c:v>
              </c:pt>
              <c:pt idx="2">
                <c:v>50</c:v>
              </c:pt>
              <c:pt idx="3">
                <c:v>100</c:v>
              </c:pt>
              <c:pt idx="4">
                <c:v>200</c:v>
              </c:pt>
              <c:pt idx="5">
                <c:v>300</c:v>
              </c:pt>
              <c:pt idx="6">
                <c:v>400</c:v>
              </c:pt>
              <c:pt idx="7">
                <c:v>500</c:v>
              </c:pt>
            </c:numLit>
          </c:cat>
          <c:val>
            <c:numRef>
              <c:f>repair!$C$1:$C$8</c:f>
              <c:numCache>
                <c:formatCode>General</c:formatCode>
                <c:ptCount val="8"/>
                <c:pt idx="0">
                  <c:v>1.7010000000000001</c:v>
                </c:pt>
                <c:pt idx="1">
                  <c:v>2.298</c:v>
                </c:pt>
                <c:pt idx="2">
                  <c:v>5.1284999999999998</c:v>
                </c:pt>
                <c:pt idx="3">
                  <c:v>8.3185000000000002</c:v>
                </c:pt>
                <c:pt idx="4">
                  <c:v>14.4497</c:v>
                </c:pt>
                <c:pt idx="5">
                  <c:v>20.2315</c:v>
                </c:pt>
                <c:pt idx="6">
                  <c:v>25.566500000000001</c:v>
                </c:pt>
                <c:pt idx="7">
                  <c:v>31.772200000000002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466880"/>
        <c:axId val="143468416"/>
      </c:barChart>
      <c:catAx>
        <c:axId val="14346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468416"/>
        <c:crosses val="autoZero"/>
        <c:auto val="1"/>
        <c:lblAlgn val="ctr"/>
        <c:lblOffset val="100"/>
        <c:noMultiLvlLbl val="0"/>
      </c:catAx>
      <c:valAx>
        <c:axId val="143468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466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304152085156026"/>
          <c:y val="7.341705131686127E-2"/>
          <c:w val="0.26075477544473608"/>
          <c:h val="0.3704072766766223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RAID-6</c:v>
          </c:tx>
          <c:spPr>
            <a:solidFill>
              <a:srgbClr val="0070C0"/>
            </a:solidFill>
          </c:spPr>
          <c:invertIfNegative val="0"/>
          <c:cat>
            <c:numLit>
              <c:formatCode>General</c:formatCode>
              <c:ptCount val="4"/>
              <c:pt idx="0">
                <c:v>1</c:v>
              </c:pt>
              <c:pt idx="1">
                <c:v>2</c:v>
              </c:pt>
              <c:pt idx="2">
                <c:v>5</c:v>
              </c:pt>
              <c:pt idx="3">
                <c:v>10</c:v>
              </c:pt>
            </c:numLit>
          </c:cat>
          <c:val>
            <c:numRef>
              <c:f>upload!$A$1:$A$4</c:f>
              <c:numCache>
                <c:formatCode>General</c:formatCode>
                <c:ptCount val="4"/>
                <c:pt idx="0">
                  <c:v>1.11825</c:v>
                </c:pt>
                <c:pt idx="1">
                  <c:v>1.5305</c:v>
                </c:pt>
                <c:pt idx="2">
                  <c:v>2.88225</c:v>
                </c:pt>
                <c:pt idx="3">
                  <c:v>4.7130000000000001</c:v>
                </c:pt>
              </c:numCache>
            </c:numRef>
          </c:val>
        </c:ser>
        <c:ser>
          <c:idx val="1"/>
          <c:order val="1"/>
          <c:tx>
            <c:v>F-MSR</c:v>
          </c:tx>
          <c:spPr>
            <a:solidFill>
              <a:srgbClr val="C00000"/>
            </a:solidFill>
          </c:spPr>
          <c:invertIfNegative val="0"/>
          <c:cat>
            <c:numLit>
              <c:formatCode>General</c:formatCode>
              <c:ptCount val="4"/>
              <c:pt idx="0">
                <c:v>1</c:v>
              </c:pt>
              <c:pt idx="1">
                <c:v>2</c:v>
              </c:pt>
              <c:pt idx="2">
                <c:v>5</c:v>
              </c:pt>
              <c:pt idx="3">
                <c:v>10</c:v>
              </c:pt>
            </c:numLit>
          </c:cat>
          <c:val>
            <c:numRef>
              <c:f>upload!$B$1:$B$4</c:f>
              <c:numCache>
                <c:formatCode>General</c:formatCode>
                <c:ptCount val="4"/>
                <c:pt idx="0">
                  <c:v>1.1265000000000001</c:v>
                </c:pt>
                <c:pt idx="1">
                  <c:v>1.5927500000000001</c:v>
                </c:pt>
                <c:pt idx="2">
                  <c:v>2.8715000000000002</c:v>
                </c:pt>
                <c:pt idx="3">
                  <c:v>4.9619999999999997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540992"/>
        <c:axId val="143542528"/>
      </c:barChart>
      <c:catAx>
        <c:axId val="14354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anchor="t" anchorCtr="0"/>
          <a:lstStyle/>
          <a:p>
            <a:pPr>
              <a:defRPr sz="1400"/>
            </a:pPr>
            <a:endParaRPr lang="en-US"/>
          </a:p>
        </c:txPr>
        <c:crossAx val="143542528"/>
        <c:crosses val="autoZero"/>
        <c:auto val="1"/>
        <c:lblAlgn val="ctr"/>
        <c:lblOffset val="100"/>
        <c:noMultiLvlLbl val="0"/>
      </c:catAx>
      <c:valAx>
        <c:axId val="143542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54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570004921259829"/>
          <c:y val="8.2575031381946828E-2"/>
          <c:w val="0.16290576581153171"/>
          <c:h val="0.311822807863303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RAID-6</c:v>
          </c:tx>
          <c:spPr>
            <a:solidFill>
              <a:srgbClr val="0070C0"/>
            </a:solidFill>
          </c:spPr>
          <c:invertIfNegative val="0"/>
          <c:cat>
            <c:numLit>
              <c:formatCode>General</c:formatCode>
              <c:ptCount val="4"/>
              <c:pt idx="0">
                <c:v>1</c:v>
              </c:pt>
              <c:pt idx="1">
                <c:v>2</c:v>
              </c:pt>
              <c:pt idx="2">
                <c:v>5</c:v>
              </c:pt>
              <c:pt idx="3">
                <c:v>10</c:v>
              </c:pt>
            </c:numLit>
          </c:cat>
          <c:val>
            <c:numRef>
              <c:f>download!$A$1:$A$4</c:f>
              <c:numCache>
                <c:formatCode>General</c:formatCode>
                <c:ptCount val="4"/>
                <c:pt idx="0">
                  <c:v>0.74624999999999997</c:v>
                </c:pt>
                <c:pt idx="1">
                  <c:v>0.93400000000000005</c:v>
                </c:pt>
                <c:pt idx="2">
                  <c:v>1.4152499999999999</c:v>
                </c:pt>
                <c:pt idx="3">
                  <c:v>2.1392500000000001</c:v>
                </c:pt>
              </c:numCache>
            </c:numRef>
          </c:val>
        </c:ser>
        <c:ser>
          <c:idx val="1"/>
          <c:order val="1"/>
          <c:tx>
            <c:v>F-MSR</c:v>
          </c:tx>
          <c:spPr>
            <a:solidFill>
              <a:srgbClr val="C00000"/>
            </a:solidFill>
          </c:spPr>
          <c:invertIfNegative val="0"/>
          <c:cat>
            <c:numLit>
              <c:formatCode>General</c:formatCode>
              <c:ptCount val="4"/>
              <c:pt idx="0">
                <c:v>1</c:v>
              </c:pt>
              <c:pt idx="1">
                <c:v>2</c:v>
              </c:pt>
              <c:pt idx="2">
                <c:v>5</c:v>
              </c:pt>
              <c:pt idx="3">
                <c:v>10</c:v>
              </c:pt>
            </c:numLit>
          </c:cat>
          <c:val>
            <c:numRef>
              <c:f>download!$B$1:$B$4</c:f>
              <c:numCache>
                <c:formatCode>General</c:formatCode>
                <c:ptCount val="4"/>
                <c:pt idx="0">
                  <c:v>0.80625000000000002</c:v>
                </c:pt>
                <c:pt idx="1">
                  <c:v>0.97824999999999995</c:v>
                </c:pt>
                <c:pt idx="2">
                  <c:v>1.5325</c:v>
                </c:pt>
                <c:pt idx="3">
                  <c:v>2.2395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559296"/>
        <c:axId val="143581568"/>
      </c:barChart>
      <c:catAx>
        <c:axId val="14355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581568"/>
        <c:crosses val="autoZero"/>
        <c:auto val="1"/>
        <c:lblAlgn val="ctr"/>
        <c:lblOffset val="100"/>
        <c:noMultiLvlLbl val="0"/>
      </c:catAx>
      <c:valAx>
        <c:axId val="14358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559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354867573371513"/>
          <c:y val="4.1838320209973752E-2"/>
          <c:w val="0.16640086655834688"/>
          <c:h val="0.223916010498687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RAID-6(native)</c:v>
          </c:tx>
          <c:spPr>
            <a:solidFill>
              <a:srgbClr val="FFC000"/>
            </a:solidFill>
          </c:spPr>
          <c:invertIfNegative val="0"/>
          <c:cat>
            <c:numLit>
              <c:formatCode>General</c:formatCode>
              <c:ptCount val="4"/>
              <c:pt idx="0">
                <c:v>1</c:v>
              </c:pt>
              <c:pt idx="1">
                <c:v>2</c:v>
              </c:pt>
              <c:pt idx="2">
                <c:v>5</c:v>
              </c:pt>
              <c:pt idx="3">
                <c:v>10</c:v>
              </c:pt>
            </c:numLit>
          </c:cat>
          <c:val>
            <c:numRef>
              <c:f>repair!$A$1:$A$4</c:f>
              <c:numCache>
                <c:formatCode>General</c:formatCode>
                <c:ptCount val="4"/>
                <c:pt idx="0">
                  <c:v>3.3014999999999999</c:v>
                </c:pt>
                <c:pt idx="1">
                  <c:v>3.4670000000000001</c:v>
                </c:pt>
                <c:pt idx="2">
                  <c:v>4.3689999999999998</c:v>
                </c:pt>
                <c:pt idx="3">
                  <c:v>5.4552500000000004</c:v>
                </c:pt>
              </c:numCache>
            </c:numRef>
          </c:val>
        </c:ser>
        <c:ser>
          <c:idx val="1"/>
          <c:order val="1"/>
          <c:tx>
            <c:v>RAID-6(parity)</c:v>
          </c:tx>
          <c:spPr>
            <a:solidFill>
              <a:srgbClr val="0070C0"/>
            </a:solidFill>
          </c:spPr>
          <c:invertIfNegative val="0"/>
          <c:cat>
            <c:numLit>
              <c:formatCode>General</c:formatCode>
              <c:ptCount val="4"/>
              <c:pt idx="0">
                <c:v>1</c:v>
              </c:pt>
              <c:pt idx="1">
                <c:v>2</c:v>
              </c:pt>
              <c:pt idx="2">
                <c:v>5</c:v>
              </c:pt>
              <c:pt idx="3">
                <c:v>10</c:v>
              </c:pt>
            </c:numLit>
          </c:cat>
          <c:val>
            <c:numRef>
              <c:f>repair!$B$1:$B$4</c:f>
              <c:numCache>
                <c:formatCode>General</c:formatCode>
                <c:ptCount val="4"/>
                <c:pt idx="0">
                  <c:v>3.3319999999999999</c:v>
                </c:pt>
                <c:pt idx="1">
                  <c:v>3.4849999999999999</c:v>
                </c:pt>
                <c:pt idx="2">
                  <c:v>4.4202500000000002</c:v>
                </c:pt>
                <c:pt idx="3">
                  <c:v>5.4577499999999999</c:v>
                </c:pt>
              </c:numCache>
            </c:numRef>
          </c:val>
        </c:ser>
        <c:ser>
          <c:idx val="2"/>
          <c:order val="2"/>
          <c:tx>
            <c:v>F-MSR</c:v>
          </c:tx>
          <c:spPr>
            <a:solidFill>
              <a:srgbClr val="C00000"/>
            </a:solidFill>
          </c:spPr>
          <c:invertIfNegative val="0"/>
          <c:cat>
            <c:numLit>
              <c:formatCode>General</c:formatCode>
              <c:ptCount val="4"/>
              <c:pt idx="0">
                <c:v>1</c:v>
              </c:pt>
              <c:pt idx="1">
                <c:v>2</c:v>
              </c:pt>
              <c:pt idx="2">
                <c:v>5</c:v>
              </c:pt>
              <c:pt idx="3">
                <c:v>10</c:v>
              </c:pt>
            </c:numLit>
          </c:cat>
          <c:val>
            <c:numRef>
              <c:f>repair!$C$1:$C$4</c:f>
              <c:numCache>
                <c:formatCode>General</c:formatCode>
                <c:ptCount val="4"/>
                <c:pt idx="0">
                  <c:v>3.3472499999999998</c:v>
                </c:pt>
                <c:pt idx="1">
                  <c:v>3.5110000000000001</c:v>
                </c:pt>
                <c:pt idx="2">
                  <c:v>4.2835000000000001</c:v>
                </c:pt>
                <c:pt idx="3">
                  <c:v>5.3944999999999999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590912"/>
        <c:axId val="143592448"/>
      </c:barChart>
      <c:catAx>
        <c:axId val="14359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592448"/>
        <c:crosses val="autoZero"/>
        <c:auto val="1"/>
        <c:lblAlgn val="ctr"/>
        <c:lblOffset val="100"/>
        <c:noMultiLvlLbl val="0"/>
      </c:catAx>
      <c:valAx>
        <c:axId val="143592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590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099984784510639"/>
          <c:y val="0.10430314960629923"/>
          <c:w val="0.27209193959450723"/>
          <c:h val="0.3580603674540682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ansrlab.cse.cuhk.edu.hk/software/ncclou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400"/>
            <a:ext cx="8915400" cy="21526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/>
              <a:t>NCCloud</a:t>
            </a:r>
            <a:r>
              <a:rPr lang="en-US" sz="3600" dirty="0" smtClean="0"/>
              <a:t>: Applying Network Coding for the Storage Repair in a Cloud-of-Clouds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Yuchong</a:t>
            </a:r>
            <a:r>
              <a:rPr lang="en-US" sz="2400" dirty="0" smtClean="0"/>
              <a:t> Hu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Henry C. H. Chen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r>
              <a:rPr lang="en-US" sz="2400" u="sng" dirty="0" smtClean="0"/>
              <a:t>Patrick P. C. Lee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Yang Tang</a:t>
            </a:r>
            <a:r>
              <a:rPr lang="en-US" sz="2400" baseline="30000" dirty="0" smtClean="0"/>
              <a:t>2</a:t>
            </a:r>
          </a:p>
          <a:p>
            <a:pPr eaLnBrk="1" hangingPunct="1"/>
            <a:r>
              <a:rPr lang="en-US" sz="2400" baseline="30000" dirty="0" smtClean="0"/>
              <a:t>1</a:t>
            </a:r>
            <a:r>
              <a:rPr lang="en-US" sz="2400" dirty="0" smtClean="0"/>
              <a:t>The Chinese University of Hong Kong</a:t>
            </a:r>
            <a:br>
              <a:rPr lang="en-US" sz="2400" dirty="0" smtClean="0"/>
            </a:br>
            <a:r>
              <a:rPr lang="en-US" sz="2400" baseline="30000" dirty="0" smtClean="0"/>
              <a:t>2</a:t>
            </a:r>
            <a:r>
              <a:rPr lang="en-US" sz="2400" dirty="0" smtClean="0"/>
              <a:t>Columbia University</a:t>
            </a:r>
          </a:p>
          <a:p>
            <a:pPr eaLnBrk="1" hangingPunct="1"/>
            <a:r>
              <a:rPr lang="en-US" sz="2400" dirty="0" smtClean="0"/>
              <a:t>FAST’12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F-MSR: 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648200"/>
            <a:ext cx="8458200" cy="2057400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Code chunk</a:t>
            </a:r>
            <a:r>
              <a:rPr lang="en-US" sz="2400" dirty="0" smtClean="0"/>
              <a:t> P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linear combination of original data chunks</a:t>
            </a:r>
          </a:p>
          <a:p>
            <a:r>
              <a:rPr lang="en-US" sz="2400" dirty="0" smtClean="0"/>
              <a:t>Repair in F-MSR:</a:t>
            </a:r>
          </a:p>
          <a:p>
            <a:pPr lvl="1"/>
            <a:r>
              <a:rPr lang="en-US" sz="2000" dirty="0" smtClean="0"/>
              <a:t>Download one code chunk from each surviving node</a:t>
            </a:r>
          </a:p>
          <a:p>
            <a:pPr lvl="1"/>
            <a:r>
              <a:rPr lang="en-US" sz="2000" dirty="0" smtClean="0"/>
              <a:t>Reconstruct new code chunks (via </a:t>
            </a:r>
            <a:r>
              <a:rPr lang="en-US" sz="2000" dirty="0" smtClean="0">
                <a:solidFill>
                  <a:srgbClr val="FF0000"/>
                </a:solidFill>
              </a:rPr>
              <a:t>random linear combination</a:t>
            </a:r>
            <a:r>
              <a:rPr lang="en-US" sz="2000" dirty="0" smtClean="0"/>
              <a:t>) in new node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矩形 133"/>
          <p:cNvSpPr/>
          <p:nvPr/>
        </p:nvSpPr>
        <p:spPr bwMode="auto">
          <a:xfrm>
            <a:off x="1266372" y="1785258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</a:t>
            </a:r>
          </a:p>
        </p:txBody>
      </p:sp>
      <p:sp>
        <p:nvSpPr>
          <p:cNvPr id="7" name="矩形 134"/>
          <p:cNvSpPr/>
          <p:nvPr/>
        </p:nvSpPr>
        <p:spPr bwMode="auto">
          <a:xfrm>
            <a:off x="1266372" y="2013858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</a:t>
            </a:r>
          </a:p>
        </p:txBody>
      </p:sp>
      <p:sp>
        <p:nvSpPr>
          <p:cNvPr id="8" name="矩形 135"/>
          <p:cNvSpPr/>
          <p:nvPr/>
        </p:nvSpPr>
        <p:spPr bwMode="auto">
          <a:xfrm>
            <a:off x="1266372" y="2394858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9" name="矩形 136"/>
          <p:cNvSpPr/>
          <p:nvPr/>
        </p:nvSpPr>
        <p:spPr bwMode="auto">
          <a:xfrm>
            <a:off x="1266372" y="2623458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</a:t>
            </a:r>
          </a:p>
        </p:txBody>
      </p:sp>
      <p:sp>
        <p:nvSpPr>
          <p:cNvPr id="10" name="矩形 137"/>
          <p:cNvSpPr/>
          <p:nvPr/>
        </p:nvSpPr>
        <p:spPr bwMode="auto">
          <a:xfrm>
            <a:off x="1266372" y="3004458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11" name="矩形 138"/>
          <p:cNvSpPr/>
          <p:nvPr/>
        </p:nvSpPr>
        <p:spPr bwMode="auto">
          <a:xfrm>
            <a:off x="1266372" y="3233058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P6</a:t>
            </a:r>
          </a:p>
        </p:txBody>
      </p:sp>
      <p:sp>
        <p:nvSpPr>
          <p:cNvPr id="12" name="矩形 139"/>
          <p:cNvSpPr/>
          <p:nvPr/>
        </p:nvSpPr>
        <p:spPr bwMode="auto">
          <a:xfrm>
            <a:off x="1266372" y="3614058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P7</a:t>
            </a:r>
          </a:p>
        </p:txBody>
      </p:sp>
      <p:sp>
        <p:nvSpPr>
          <p:cNvPr id="13" name="矩形 140"/>
          <p:cNvSpPr/>
          <p:nvPr/>
        </p:nvSpPr>
        <p:spPr bwMode="auto">
          <a:xfrm>
            <a:off x="1266372" y="3842658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P8</a:t>
            </a:r>
          </a:p>
        </p:txBody>
      </p:sp>
      <p:sp>
        <p:nvSpPr>
          <p:cNvPr id="14" name="圆角矩形 141"/>
          <p:cNvSpPr/>
          <p:nvPr/>
        </p:nvSpPr>
        <p:spPr bwMode="auto">
          <a:xfrm>
            <a:off x="3552372" y="2743200"/>
            <a:ext cx="29718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矩形 143"/>
          <p:cNvSpPr/>
          <p:nvPr/>
        </p:nvSpPr>
        <p:spPr bwMode="auto">
          <a:xfrm>
            <a:off x="3810000" y="29718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P3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矩形 144"/>
          <p:cNvSpPr/>
          <p:nvPr/>
        </p:nvSpPr>
        <p:spPr bwMode="auto">
          <a:xfrm>
            <a:off x="3810000" y="33528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17" name="矩形 145"/>
          <p:cNvSpPr/>
          <p:nvPr/>
        </p:nvSpPr>
        <p:spPr bwMode="auto">
          <a:xfrm>
            <a:off x="3810000" y="37338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P7</a:t>
            </a:r>
          </a:p>
        </p:txBody>
      </p:sp>
      <p:cxnSp>
        <p:nvCxnSpPr>
          <p:cNvPr id="18" name="直接箭头连接符 146"/>
          <p:cNvCxnSpPr>
            <a:stCxn id="8" idx="3"/>
            <a:endCxn id="15" idx="1"/>
          </p:cNvCxnSpPr>
          <p:nvPr/>
        </p:nvCxnSpPr>
        <p:spPr bwMode="auto">
          <a:xfrm>
            <a:off x="2256972" y="2509158"/>
            <a:ext cx="1553028" cy="576942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47"/>
          <p:cNvCxnSpPr>
            <a:stCxn id="10" idx="3"/>
            <a:endCxn id="16" idx="1"/>
          </p:cNvCxnSpPr>
          <p:nvPr/>
        </p:nvCxnSpPr>
        <p:spPr bwMode="auto">
          <a:xfrm>
            <a:off x="2256972" y="3118758"/>
            <a:ext cx="1553028" cy="348342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48"/>
          <p:cNvCxnSpPr>
            <a:stCxn id="12" idx="3"/>
            <a:endCxn id="17" idx="1"/>
          </p:cNvCxnSpPr>
          <p:nvPr/>
        </p:nvCxnSpPr>
        <p:spPr bwMode="auto">
          <a:xfrm>
            <a:off x="2256972" y="3728358"/>
            <a:ext cx="1553028" cy="119742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矩形 149"/>
          <p:cNvSpPr/>
          <p:nvPr/>
        </p:nvSpPr>
        <p:spPr bwMode="auto">
          <a:xfrm>
            <a:off x="5257800" y="3214914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P1’</a:t>
            </a:r>
          </a:p>
        </p:txBody>
      </p:sp>
      <p:sp>
        <p:nvSpPr>
          <p:cNvPr id="22" name="矩形 150"/>
          <p:cNvSpPr/>
          <p:nvPr/>
        </p:nvSpPr>
        <p:spPr bwMode="auto">
          <a:xfrm>
            <a:off x="5257800" y="3443514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P2’</a:t>
            </a:r>
          </a:p>
        </p:txBody>
      </p:sp>
      <p:sp>
        <p:nvSpPr>
          <p:cNvPr id="23" name="矩形 151"/>
          <p:cNvSpPr/>
          <p:nvPr/>
        </p:nvSpPr>
        <p:spPr bwMode="auto">
          <a:xfrm>
            <a:off x="3832493" y="16764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24" name="矩形 152"/>
          <p:cNvSpPr/>
          <p:nvPr/>
        </p:nvSpPr>
        <p:spPr bwMode="auto">
          <a:xfrm>
            <a:off x="3832493" y="19050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25" name="矩形 153"/>
          <p:cNvSpPr/>
          <p:nvPr/>
        </p:nvSpPr>
        <p:spPr bwMode="auto">
          <a:xfrm>
            <a:off x="3832493" y="21336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26" name="矩形 154"/>
          <p:cNvSpPr/>
          <p:nvPr/>
        </p:nvSpPr>
        <p:spPr bwMode="auto">
          <a:xfrm>
            <a:off x="3832493" y="23622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27" name="矩形 155"/>
          <p:cNvSpPr/>
          <p:nvPr/>
        </p:nvSpPr>
        <p:spPr bwMode="auto">
          <a:xfrm>
            <a:off x="7696200" y="3218544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P1’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矩形 156"/>
          <p:cNvSpPr/>
          <p:nvPr/>
        </p:nvSpPr>
        <p:spPr bwMode="auto">
          <a:xfrm>
            <a:off x="7696200" y="3447144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P2’</a:t>
            </a:r>
          </a:p>
        </p:txBody>
      </p:sp>
      <p:sp>
        <p:nvSpPr>
          <p:cNvPr id="29" name="圆角矩形 157"/>
          <p:cNvSpPr/>
          <p:nvPr/>
        </p:nvSpPr>
        <p:spPr bwMode="auto">
          <a:xfrm>
            <a:off x="1037772" y="17526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圆角矩形 158"/>
          <p:cNvSpPr/>
          <p:nvPr/>
        </p:nvSpPr>
        <p:spPr bwMode="auto">
          <a:xfrm>
            <a:off x="1037772" y="23622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圆角矩形 159"/>
          <p:cNvSpPr/>
          <p:nvPr/>
        </p:nvSpPr>
        <p:spPr bwMode="auto">
          <a:xfrm>
            <a:off x="1037772" y="29718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圆角矩形 160"/>
          <p:cNvSpPr/>
          <p:nvPr/>
        </p:nvSpPr>
        <p:spPr bwMode="auto">
          <a:xfrm>
            <a:off x="1037772" y="35814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" name="直接箭头连接符 161"/>
          <p:cNvCxnSpPr>
            <a:stCxn id="16" idx="3"/>
          </p:cNvCxnSpPr>
          <p:nvPr/>
        </p:nvCxnSpPr>
        <p:spPr bwMode="auto">
          <a:xfrm flipV="1">
            <a:off x="4800600" y="3429000"/>
            <a:ext cx="351972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接箭头连接符 162"/>
          <p:cNvCxnSpPr>
            <a:stCxn id="15" idx="3"/>
          </p:cNvCxnSpPr>
          <p:nvPr/>
        </p:nvCxnSpPr>
        <p:spPr bwMode="auto">
          <a:xfrm>
            <a:off x="4800600" y="3086100"/>
            <a:ext cx="351972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直接箭头连接符 163"/>
          <p:cNvCxnSpPr>
            <a:stCxn id="17" idx="3"/>
          </p:cNvCxnSpPr>
          <p:nvPr/>
        </p:nvCxnSpPr>
        <p:spPr bwMode="auto">
          <a:xfrm flipV="1">
            <a:off x="4800600" y="3657600"/>
            <a:ext cx="351972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123372" y="18288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23372" y="24384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23372" y="30480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23372" y="3657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sp>
        <p:nvSpPr>
          <p:cNvPr id="40" name="圆角矩形 168"/>
          <p:cNvSpPr/>
          <p:nvPr/>
        </p:nvSpPr>
        <p:spPr bwMode="auto">
          <a:xfrm>
            <a:off x="7467600" y="3185886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右箭头 169"/>
          <p:cNvSpPr/>
          <p:nvPr/>
        </p:nvSpPr>
        <p:spPr bwMode="auto">
          <a:xfrm>
            <a:off x="6582228" y="3249168"/>
            <a:ext cx="838200" cy="4084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47684" y="16002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of </a:t>
            </a:r>
          </a:p>
          <a:p>
            <a:r>
              <a:rPr lang="en-US" dirty="0" smtClean="0"/>
              <a:t>size M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638800" y="2343090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Proxy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042162" y="4126468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n = 4, k = 2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8" name="横卷形 81"/>
          <p:cNvSpPr/>
          <p:nvPr/>
        </p:nvSpPr>
        <p:spPr bwMode="auto">
          <a:xfrm>
            <a:off x="6477000" y="1524000"/>
            <a:ext cx="2590800" cy="1033272"/>
          </a:xfrm>
          <a:prstGeom prst="horizontalScroll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F-MSR codes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Repair traffic = </a:t>
            </a:r>
            <a:r>
              <a:rPr lang="en-US" b="1" dirty="0" smtClean="0">
                <a:solidFill>
                  <a:srgbClr val="C00000"/>
                </a:solidFill>
              </a:rPr>
              <a:t>0.75M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634" y="1648857"/>
            <a:ext cx="5238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14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F-MSR: 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smtClean="0"/>
              <a:t>F-MSR: </a:t>
            </a:r>
            <a:r>
              <a:rPr lang="en-US" b="1" dirty="0" smtClean="0">
                <a:solidFill>
                  <a:srgbClr val="FF0000"/>
                </a:solidFill>
              </a:rPr>
              <a:t>non-systematic</a:t>
            </a:r>
            <a:endParaRPr lang="en-US" dirty="0" smtClean="0"/>
          </a:p>
          <a:p>
            <a:pPr lvl="1"/>
            <a:r>
              <a:rPr lang="en-US" dirty="0" smtClean="0"/>
              <a:t>Doesn’t keep original data as in systematic codes</a:t>
            </a:r>
          </a:p>
          <a:p>
            <a:pPr lvl="1"/>
            <a:r>
              <a:rPr lang="en-US" dirty="0" smtClean="0"/>
              <a:t>Stores only linearly combined code chunks</a:t>
            </a:r>
          </a:p>
          <a:p>
            <a:pPr lvl="2"/>
            <a:r>
              <a:rPr lang="en-US" dirty="0" smtClean="0"/>
              <a:t>while maintaining MDS property</a:t>
            </a:r>
          </a:p>
          <a:p>
            <a:pPr lvl="1"/>
            <a:r>
              <a:rPr lang="en-US" dirty="0" smtClean="0"/>
              <a:t>Suitable for rarely-read </a:t>
            </a:r>
            <a:r>
              <a:rPr lang="en-US" dirty="0" smtClean="0">
                <a:solidFill>
                  <a:srgbClr val="FF0000"/>
                </a:solidFill>
              </a:rPr>
              <a:t>long-term archival</a:t>
            </a:r>
          </a:p>
          <a:p>
            <a:r>
              <a:rPr lang="en-US" dirty="0" smtClean="0"/>
              <a:t>With (non-systematic) F-MSR, </a:t>
            </a:r>
          </a:p>
          <a:p>
            <a:pPr lvl="1"/>
            <a:r>
              <a:rPr lang="en-US" dirty="0" smtClean="0"/>
              <a:t>Eliminate need of encoding/decoding in clouds</a:t>
            </a:r>
          </a:p>
          <a:p>
            <a:pPr lvl="1"/>
            <a:r>
              <a:rPr lang="en-US" dirty="0" smtClean="0"/>
              <a:t>Keep the benefits of network codes in storage repair</a:t>
            </a:r>
          </a:p>
          <a:p>
            <a:pPr lvl="1"/>
            <a:r>
              <a:rPr lang="en-US" dirty="0" smtClean="0"/>
              <a:t>For k = n-2 (double-fault tolerance)</a:t>
            </a:r>
          </a:p>
          <a:p>
            <a:pPr lvl="2"/>
            <a:r>
              <a:rPr lang="en-US" dirty="0" smtClean="0"/>
              <a:t>n = 4: repair traffic saved by 25%</a:t>
            </a:r>
          </a:p>
          <a:p>
            <a:pPr lvl="2"/>
            <a:r>
              <a:rPr lang="en-US" dirty="0" smtClean="0"/>
              <a:t>For very large n: repair traffic saved by almost 50%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9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NCCloud</a:t>
            </a:r>
            <a:r>
              <a:rPr lang="en-US" dirty="0" smtClean="0"/>
              <a:t>: Upload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947" y="4114800"/>
            <a:ext cx="8229600" cy="2514600"/>
          </a:xfrm>
        </p:spPr>
        <p:txBody>
          <a:bodyPr/>
          <a:lstStyle/>
          <a:p>
            <a:r>
              <a:rPr lang="en-US" dirty="0" smtClean="0"/>
              <a:t>Encoding process:</a:t>
            </a:r>
          </a:p>
          <a:p>
            <a:pPr lvl="1"/>
            <a:r>
              <a:rPr lang="en-US" b="1" dirty="0"/>
              <a:t>P</a:t>
            </a:r>
            <a:r>
              <a:rPr lang="en-US" b="1" baseline="-25000" dirty="0"/>
              <a:t>i</a:t>
            </a:r>
            <a:r>
              <a:rPr lang="en-US" dirty="0"/>
              <a:t> = </a:t>
            </a:r>
            <a:r>
              <a:rPr lang="en-US" b="1" dirty="0" err="1"/>
              <a:t>ECV</a:t>
            </a:r>
            <a:r>
              <a:rPr lang="en-US" b="1" baseline="-25000" dirty="0" err="1"/>
              <a:t>i</a:t>
            </a:r>
            <a:r>
              <a:rPr lang="en-US" dirty="0"/>
              <a:t> × [</a:t>
            </a:r>
            <a:r>
              <a:rPr lang="en-US" b="1" dirty="0"/>
              <a:t>A,B,C,D</a:t>
            </a:r>
            <a:r>
              <a:rPr lang="en-US" dirty="0"/>
              <a:t>]</a:t>
            </a:r>
            <a:r>
              <a:rPr lang="en-US" baseline="30000" dirty="0"/>
              <a:t>T</a:t>
            </a:r>
            <a:endParaRPr lang="en-US" b="1" dirty="0"/>
          </a:p>
          <a:p>
            <a:pPr lvl="2"/>
            <a:r>
              <a:rPr lang="en-US" b="1" dirty="0" err="1"/>
              <a:t>ECV</a:t>
            </a:r>
            <a:r>
              <a:rPr lang="en-US" b="1" baseline="-25000" dirty="0" err="1"/>
              <a:t>i</a:t>
            </a:r>
            <a:r>
              <a:rPr lang="en-US" b="1" baseline="-25000" dirty="0"/>
              <a:t> </a:t>
            </a:r>
            <a:r>
              <a:rPr lang="en-US" b="1" dirty="0"/>
              <a:t>: </a:t>
            </a:r>
            <a:r>
              <a:rPr lang="en-US" u="sng" dirty="0"/>
              <a:t>e</a:t>
            </a:r>
            <a:r>
              <a:rPr lang="en-US" dirty="0"/>
              <a:t>ncoding </a:t>
            </a:r>
            <a:r>
              <a:rPr lang="en-US" u="sng" dirty="0"/>
              <a:t>c</a:t>
            </a:r>
            <a:r>
              <a:rPr lang="en-US" dirty="0"/>
              <a:t>oefficient </a:t>
            </a:r>
            <a:r>
              <a:rPr lang="en-US" u="sng" dirty="0"/>
              <a:t>v</a:t>
            </a:r>
            <a:r>
              <a:rPr lang="en-US" dirty="0"/>
              <a:t>ector of </a:t>
            </a:r>
            <a:r>
              <a:rPr lang="en-US" b="1" dirty="0" smtClean="0"/>
              <a:t>P</a:t>
            </a:r>
            <a:r>
              <a:rPr lang="en-US" b="1" baseline="-25000" dirty="0" smtClean="0"/>
              <a:t>i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Arithmetic operations in GF(2</a:t>
            </a:r>
            <a:r>
              <a:rPr lang="en-US" baseline="30000" dirty="0" smtClean="0"/>
              <a:t>8</a:t>
            </a:r>
            <a:r>
              <a:rPr lang="en-US" dirty="0" smtClean="0"/>
              <a:t>)</a:t>
            </a:r>
          </a:p>
          <a:p>
            <a:pPr lvl="1"/>
            <a:r>
              <a:rPr lang="en-US" b="1" dirty="0"/>
              <a:t>EM</a:t>
            </a:r>
            <a:r>
              <a:rPr lang="en-US" dirty="0"/>
              <a:t> = [</a:t>
            </a:r>
            <a:r>
              <a:rPr lang="en-US" b="1" dirty="0"/>
              <a:t>ECV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b="1" dirty="0"/>
              <a:t>ECV</a:t>
            </a:r>
            <a:r>
              <a:rPr lang="en-US" baseline="-25000" dirty="0"/>
              <a:t>2</a:t>
            </a:r>
            <a:r>
              <a:rPr lang="en-US" dirty="0"/>
              <a:t>,…,</a:t>
            </a:r>
            <a:r>
              <a:rPr lang="en-US" b="1" dirty="0" err="1"/>
              <a:t>ECV</a:t>
            </a:r>
            <a:r>
              <a:rPr lang="en-US" baseline="-25000" dirty="0" err="1"/>
              <a:t>n</a:t>
            </a:r>
            <a:r>
              <a:rPr lang="en-US" dirty="0"/>
              <a:t>]</a:t>
            </a:r>
            <a:r>
              <a:rPr lang="en-US" baseline="30000" dirty="0"/>
              <a:t>T</a:t>
            </a:r>
            <a:endParaRPr lang="en-US" baseline="30000" dirty="0">
              <a:solidFill>
                <a:srgbClr val="FF0000"/>
              </a:solidFill>
            </a:endParaRPr>
          </a:p>
          <a:p>
            <a:pPr lvl="2"/>
            <a:r>
              <a:rPr lang="en-US" b="1" dirty="0"/>
              <a:t>EM</a:t>
            </a:r>
            <a:r>
              <a:rPr lang="en-US" dirty="0"/>
              <a:t>: </a:t>
            </a:r>
            <a:r>
              <a:rPr lang="en-US" u="sng" dirty="0"/>
              <a:t>e</a:t>
            </a:r>
            <a:r>
              <a:rPr lang="en-US" dirty="0"/>
              <a:t>ncoding </a:t>
            </a:r>
            <a:r>
              <a:rPr lang="en-US" u="sng" dirty="0"/>
              <a:t>m</a:t>
            </a:r>
            <a:r>
              <a:rPr lang="en-US" dirty="0"/>
              <a:t>atrix is </a:t>
            </a:r>
            <a:r>
              <a:rPr lang="en-US" dirty="0" smtClean="0"/>
              <a:t>replicated to all </a:t>
            </a:r>
            <a:r>
              <a:rPr lang="en-US" dirty="0"/>
              <a:t>nodes as </a:t>
            </a:r>
            <a:r>
              <a:rPr lang="en-US" dirty="0">
                <a:solidFill>
                  <a:srgbClr val="FF0000"/>
                </a:solidFill>
              </a:rPr>
              <a:t>metadata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矩形 56"/>
          <p:cNvSpPr/>
          <p:nvPr/>
        </p:nvSpPr>
        <p:spPr bwMode="auto">
          <a:xfrm>
            <a:off x="7696200" y="15566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</a:t>
            </a:r>
          </a:p>
        </p:txBody>
      </p:sp>
      <p:sp>
        <p:nvSpPr>
          <p:cNvPr id="6" name="矩形 57"/>
          <p:cNvSpPr/>
          <p:nvPr/>
        </p:nvSpPr>
        <p:spPr bwMode="auto">
          <a:xfrm>
            <a:off x="7696200" y="1785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</a:t>
            </a:r>
          </a:p>
        </p:txBody>
      </p:sp>
      <p:sp>
        <p:nvSpPr>
          <p:cNvPr id="7" name="矩形 58"/>
          <p:cNvSpPr/>
          <p:nvPr/>
        </p:nvSpPr>
        <p:spPr bwMode="auto">
          <a:xfrm>
            <a:off x="7696200" y="2166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8" name="矩形 59"/>
          <p:cNvSpPr/>
          <p:nvPr/>
        </p:nvSpPr>
        <p:spPr bwMode="auto">
          <a:xfrm>
            <a:off x="7696200" y="2394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</a:t>
            </a:r>
          </a:p>
        </p:txBody>
      </p:sp>
      <p:sp>
        <p:nvSpPr>
          <p:cNvPr id="9" name="矩形 60"/>
          <p:cNvSpPr/>
          <p:nvPr/>
        </p:nvSpPr>
        <p:spPr bwMode="auto">
          <a:xfrm>
            <a:off x="7696200" y="2775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10" name="矩形 61"/>
          <p:cNvSpPr/>
          <p:nvPr/>
        </p:nvSpPr>
        <p:spPr bwMode="auto">
          <a:xfrm>
            <a:off x="7696200" y="3004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P6</a:t>
            </a:r>
          </a:p>
        </p:txBody>
      </p:sp>
      <p:sp>
        <p:nvSpPr>
          <p:cNvPr id="11" name="矩形 62"/>
          <p:cNvSpPr/>
          <p:nvPr/>
        </p:nvSpPr>
        <p:spPr bwMode="auto">
          <a:xfrm>
            <a:off x="7696200" y="3385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P7</a:t>
            </a:r>
          </a:p>
        </p:txBody>
      </p:sp>
      <p:sp>
        <p:nvSpPr>
          <p:cNvPr id="12" name="矩形 63"/>
          <p:cNvSpPr/>
          <p:nvPr/>
        </p:nvSpPr>
        <p:spPr bwMode="auto">
          <a:xfrm>
            <a:off x="7696200" y="36140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P8</a:t>
            </a:r>
          </a:p>
        </p:txBody>
      </p:sp>
      <p:sp>
        <p:nvSpPr>
          <p:cNvPr id="13" name="圆角矩形 64"/>
          <p:cNvSpPr/>
          <p:nvPr/>
        </p:nvSpPr>
        <p:spPr bwMode="auto">
          <a:xfrm>
            <a:off x="152400" y="1371600"/>
            <a:ext cx="5867400" cy="2514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圆角矩形 77"/>
          <p:cNvSpPr/>
          <p:nvPr/>
        </p:nvSpPr>
        <p:spPr bwMode="auto">
          <a:xfrm>
            <a:off x="7467600" y="15240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圆角矩形 78"/>
          <p:cNvSpPr/>
          <p:nvPr/>
        </p:nvSpPr>
        <p:spPr bwMode="auto">
          <a:xfrm>
            <a:off x="7467600" y="21336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圆角矩形 79"/>
          <p:cNvSpPr/>
          <p:nvPr/>
        </p:nvSpPr>
        <p:spPr bwMode="auto">
          <a:xfrm>
            <a:off x="7467600" y="27432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圆角矩形 80"/>
          <p:cNvSpPr/>
          <p:nvPr/>
        </p:nvSpPr>
        <p:spPr bwMode="auto">
          <a:xfrm>
            <a:off x="7467600" y="33528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 73"/>
          <p:cNvSpPr/>
          <p:nvPr/>
        </p:nvSpPr>
        <p:spPr bwMode="auto">
          <a:xfrm>
            <a:off x="2528508" y="22098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9" name="矩形 74"/>
          <p:cNvSpPr/>
          <p:nvPr/>
        </p:nvSpPr>
        <p:spPr bwMode="auto">
          <a:xfrm>
            <a:off x="2528508" y="24384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20" name="矩形 75"/>
          <p:cNvSpPr/>
          <p:nvPr/>
        </p:nvSpPr>
        <p:spPr bwMode="auto">
          <a:xfrm>
            <a:off x="2528508" y="26670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21" name="矩形 76"/>
          <p:cNvSpPr/>
          <p:nvPr/>
        </p:nvSpPr>
        <p:spPr bwMode="auto">
          <a:xfrm>
            <a:off x="2528508" y="28956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6000" y="1828800"/>
            <a:ext cx="1721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k(n-k) chunks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" y="13716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Proxy</a:t>
            </a:r>
            <a:endParaRPr lang="en-US" b="1" dirty="0"/>
          </a:p>
        </p:txBody>
      </p:sp>
      <p:sp>
        <p:nvSpPr>
          <p:cNvPr id="24" name="右箭头 102"/>
          <p:cNvSpPr/>
          <p:nvPr/>
        </p:nvSpPr>
        <p:spPr bwMode="auto">
          <a:xfrm>
            <a:off x="1449098" y="2438400"/>
            <a:ext cx="1008706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divide</a:t>
            </a:r>
          </a:p>
        </p:txBody>
      </p:sp>
      <p:sp>
        <p:nvSpPr>
          <p:cNvPr id="25" name="右箭头 103"/>
          <p:cNvSpPr/>
          <p:nvPr/>
        </p:nvSpPr>
        <p:spPr bwMode="auto">
          <a:xfrm>
            <a:off x="3582698" y="2438400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encode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矩形 112"/>
          <p:cNvSpPr/>
          <p:nvPr/>
        </p:nvSpPr>
        <p:spPr bwMode="auto">
          <a:xfrm>
            <a:off x="4707768" y="17526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</a:t>
            </a:r>
          </a:p>
        </p:txBody>
      </p:sp>
      <p:sp>
        <p:nvSpPr>
          <p:cNvPr id="27" name="矩形 113"/>
          <p:cNvSpPr/>
          <p:nvPr/>
        </p:nvSpPr>
        <p:spPr bwMode="auto">
          <a:xfrm>
            <a:off x="4707768" y="19812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</a:t>
            </a:r>
          </a:p>
        </p:txBody>
      </p:sp>
      <p:sp>
        <p:nvSpPr>
          <p:cNvPr id="28" name="矩形 114"/>
          <p:cNvSpPr/>
          <p:nvPr/>
        </p:nvSpPr>
        <p:spPr bwMode="auto">
          <a:xfrm>
            <a:off x="4707768" y="22098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29" name="矩形 115"/>
          <p:cNvSpPr/>
          <p:nvPr/>
        </p:nvSpPr>
        <p:spPr bwMode="auto">
          <a:xfrm>
            <a:off x="4707768" y="24384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</a:t>
            </a:r>
          </a:p>
        </p:txBody>
      </p:sp>
      <p:sp>
        <p:nvSpPr>
          <p:cNvPr id="30" name="矩形 116"/>
          <p:cNvSpPr/>
          <p:nvPr/>
        </p:nvSpPr>
        <p:spPr bwMode="auto">
          <a:xfrm>
            <a:off x="4707768" y="26670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31" name="矩形 117"/>
          <p:cNvSpPr/>
          <p:nvPr/>
        </p:nvSpPr>
        <p:spPr bwMode="auto">
          <a:xfrm>
            <a:off x="4707768" y="28956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P6</a:t>
            </a:r>
          </a:p>
        </p:txBody>
      </p:sp>
      <p:sp>
        <p:nvSpPr>
          <p:cNvPr id="32" name="矩形 118"/>
          <p:cNvSpPr/>
          <p:nvPr/>
        </p:nvSpPr>
        <p:spPr bwMode="auto">
          <a:xfrm>
            <a:off x="4707768" y="31242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P7</a:t>
            </a:r>
          </a:p>
        </p:txBody>
      </p:sp>
      <p:sp>
        <p:nvSpPr>
          <p:cNvPr id="33" name="矩形 119"/>
          <p:cNvSpPr/>
          <p:nvPr/>
        </p:nvSpPr>
        <p:spPr bwMode="auto">
          <a:xfrm>
            <a:off x="4707768" y="33528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67200" y="1371600"/>
            <a:ext cx="1736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n(n-k) chunks</a:t>
            </a:r>
            <a:endParaRPr lang="en-US" sz="2000" dirty="0"/>
          </a:p>
        </p:txBody>
      </p:sp>
      <p:sp>
        <p:nvSpPr>
          <p:cNvPr id="35" name="右箭头 121"/>
          <p:cNvSpPr/>
          <p:nvPr/>
        </p:nvSpPr>
        <p:spPr bwMode="auto">
          <a:xfrm>
            <a:off x="6096000" y="2438400"/>
            <a:ext cx="12954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distribute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折角形 123"/>
          <p:cNvSpPr/>
          <p:nvPr/>
        </p:nvSpPr>
        <p:spPr bwMode="auto">
          <a:xfrm>
            <a:off x="381000" y="2164975"/>
            <a:ext cx="990600" cy="990600"/>
          </a:xfrm>
          <a:prstGeom prst="foldedCorne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File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7600" y="39624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n=4, k=2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7292211" y="1123890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Storage nodes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00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NCCloud</a:t>
            </a:r>
            <a:r>
              <a:rPr lang="en-US" dirty="0" smtClean="0"/>
              <a:t>: Download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981200"/>
          </a:xfrm>
        </p:spPr>
        <p:txBody>
          <a:bodyPr/>
          <a:lstStyle/>
          <a:p>
            <a:r>
              <a:rPr lang="en-US" dirty="0" smtClean="0"/>
              <a:t>Decoding process:</a:t>
            </a:r>
          </a:p>
          <a:p>
            <a:pPr lvl="1"/>
            <a:r>
              <a:rPr lang="en-US" dirty="0"/>
              <a:t>[</a:t>
            </a:r>
            <a:r>
              <a:rPr lang="en-US" b="1" dirty="0"/>
              <a:t>A,B,C,D</a:t>
            </a:r>
            <a:r>
              <a:rPr lang="en-US" dirty="0"/>
              <a:t>]</a:t>
            </a:r>
            <a:r>
              <a:rPr lang="en-US" baseline="30000" dirty="0"/>
              <a:t>T</a:t>
            </a:r>
            <a:r>
              <a:rPr lang="en-US" dirty="0"/>
              <a:t> = </a:t>
            </a:r>
            <a:r>
              <a:rPr lang="en-US" b="1" dirty="0" smtClean="0"/>
              <a:t>EM</a:t>
            </a:r>
            <a:r>
              <a:rPr lang="en-US" baseline="30000" dirty="0" smtClean="0"/>
              <a:t> -</a:t>
            </a:r>
            <a:r>
              <a:rPr lang="en-US" baseline="30000" dirty="0"/>
              <a:t>1</a:t>
            </a:r>
            <a:r>
              <a:rPr lang="en-US" dirty="0"/>
              <a:t>× [</a:t>
            </a:r>
            <a:r>
              <a:rPr lang="en-US" b="1" dirty="0"/>
              <a:t>P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b="1" dirty="0"/>
              <a:t>P</a:t>
            </a:r>
            <a:r>
              <a:rPr lang="en-US" baseline="-25000" dirty="0"/>
              <a:t>2</a:t>
            </a:r>
            <a:r>
              <a:rPr lang="en-US" dirty="0"/>
              <a:t>,</a:t>
            </a:r>
            <a:r>
              <a:rPr lang="en-US" b="1" dirty="0"/>
              <a:t> P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b="1" dirty="0"/>
              <a:t>P</a:t>
            </a:r>
            <a:r>
              <a:rPr lang="en-US" baseline="-25000" dirty="0"/>
              <a:t>4</a:t>
            </a:r>
            <a:r>
              <a:rPr lang="en-US" dirty="0"/>
              <a:t>]</a:t>
            </a:r>
            <a:r>
              <a:rPr lang="en-US" baseline="30000" dirty="0"/>
              <a:t>T </a:t>
            </a:r>
            <a:endParaRPr lang="en-US" b="1" dirty="0"/>
          </a:p>
          <a:p>
            <a:pPr lvl="2"/>
            <a:r>
              <a:rPr lang="en-US" dirty="0"/>
              <a:t>Download all the chunks from any k of n </a:t>
            </a:r>
            <a:r>
              <a:rPr lang="en-US" dirty="0" smtClean="0"/>
              <a:t>clouds</a:t>
            </a:r>
          </a:p>
          <a:p>
            <a:pPr lvl="2"/>
            <a:r>
              <a:rPr lang="en-US" dirty="0" smtClean="0"/>
              <a:t>Multiply inverted encoding matrix with downloaded chunks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矩形 56"/>
          <p:cNvSpPr/>
          <p:nvPr/>
        </p:nvSpPr>
        <p:spPr bwMode="auto">
          <a:xfrm>
            <a:off x="304800" y="14613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</a:t>
            </a:r>
          </a:p>
        </p:txBody>
      </p:sp>
      <p:sp>
        <p:nvSpPr>
          <p:cNvPr id="6" name="矩形 57"/>
          <p:cNvSpPr/>
          <p:nvPr/>
        </p:nvSpPr>
        <p:spPr bwMode="auto">
          <a:xfrm>
            <a:off x="304800" y="16899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</a:t>
            </a:r>
          </a:p>
        </p:txBody>
      </p:sp>
      <p:sp>
        <p:nvSpPr>
          <p:cNvPr id="7" name="矩形 58"/>
          <p:cNvSpPr/>
          <p:nvPr/>
        </p:nvSpPr>
        <p:spPr bwMode="auto">
          <a:xfrm>
            <a:off x="304800" y="20709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8" name="矩形 59"/>
          <p:cNvSpPr/>
          <p:nvPr/>
        </p:nvSpPr>
        <p:spPr bwMode="auto">
          <a:xfrm>
            <a:off x="304800" y="22995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</a:t>
            </a:r>
          </a:p>
        </p:txBody>
      </p:sp>
      <p:sp>
        <p:nvSpPr>
          <p:cNvPr id="9" name="矩形 60"/>
          <p:cNvSpPr/>
          <p:nvPr/>
        </p:nvSpPr>
        <p:spPr bwMode="auto">
          <a:xfrm>
            <a:off x="304800" y="26805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10" name="矩形 61"/>
          <p:cNvSpPr/>
          <p:nvPr/>
        </p:nvSpPr>
        <p:spPr bwMode="auto">
          <a:xfrm>
            <a:off x="304800" y="29091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P6</a:t>
            </a:r>
          </a:p>
        </p:txBody>
      </p:sp>
      <p:sp>
        <p:nvSpPr>
          <p:cNvPr id="11" name="矩形 62"/>
          <p:cNvSpPr/>
          <p:nvPr/>
        </p:nvSpPr>
        <p:spPr bwMode="auto">
          <a:xfrm>
            <a:off x="304800" y="32901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P7</a:t>
            </a:r>
          </a:p>
        </p:txBody>
      </p:sp>
      <p:sp>
        <p:nvSpPr>
          <p:cNvPr id="12" name="矩形 63"/>
          <p:cNvSpPr/>
          <p:nvPr/>
        </p:nvSpPr>
        <p:spPr bwMode="auto">
          <a:xfrm>
            <a:off x="304800" y="35187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P8</a:t>
            </a:r>
          </a:p>
        </p:txBody>
      </p:sp>
      <p:sp>
        <p:nvSpPr>
          <p:cNvPr id="13" name="圆角矩形 64"/>
          <p:cNvSpPr/>
          <p:nvPr/>
        </p:nvSpPr>
        <p:spPr bwMode="auto">
          <a:xfrm>
            <a:off x="3048000" y="1371600"/>
            <a:ext cx="5867400" cy="2514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圆角矩形 77"/>
          <p:cNvSpPr/>
          <p:nvPr/>
        </p:nvSpPr>
        <p:spPr bwMode="auto">
          <a:xfrm>
            <a:off x="76200" y="14286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圆角矩形 78"/>
          <p:cNvSpPr/>
          <p:nvPr/>
        </p:nvSpPr>
        <p:spPr bwMode="auto">
          <a:xfrm>
            <a:off x="76200" y="20382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圆角矩形 79"/>
          <p:cNvSpPr/>
          <p:nvPr/>
        </p:nvSpPr>
        <p:spPr bwMode="auto">
          <a:xfrm>
            <a:off x="76200" y="26478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圆角矩形 80"/>
          <p:cNvSpPr/>
          <p:nvPr/>
        </p:nvSpPr>
        <p:spPr bwMode="auto">
          <a:xfrm>
            <a:off x="76200" y="32574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 73"/>
          <p:cNvSpPr/>
          <p:nvPr/>
        </p:nvSpPr>
        <p:spPr bwMode="auto">
          <a:xfrm>
            <a:off x="5728908" y="22098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9" name="矩形 74"/>
          <p:cNvSpPr/>
          <p:nvPr/>
        </p:nvSpPr>
        <p:spPr bwMode="auto">
          <a:xfrm>
            <a:off x="5728908" y="24384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20" name="矩形 75"/>
          <p:cNvSpPr/>
          <p:nvPr/>
        </p:nvSpPr>
        <p:spPr bwMode="auto">
          <a:xfrm>
            <a:off x="5728908" y="26670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21" name="矩形 76"/>
          <p:cNvSpPr/>
          <p:nvPr/>
        </p:nvSpPr>
        <p:spPr bwMode="auto">
          <a:xfrm>
            <a:off x="5728908" y="28956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6400" y="1828800"/>
            <a:ext cx="1721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k(n-k) chunks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7543800" y="13716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Proxy</a:t>
            </a:r>
            <a:endParaRPr lang="en-US" b="1" dirty="0"/>
          </a:p>
        </p:txBody>
      </p:sp>
      <p:sp>
        <p:nvSpPr>
          <p:cNvPr id="24" name="右箭头 102"/>
          <p:cNvSpPr/>
          <p:nvPr/>
        </p:nvSpPr>
        <p:spPr bwMode="auto">
          <a:xfrm>
            <a:off x="6790765" y="2393038"/>
            <a:ext cx="1008706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merge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右箭头 103"/>
          <p:cNvSpPr/>
          <p:nvPr/>
        </p:nvSpPr>
        <p:spPr bwMode="auto">
          <a:xfrm>
            <a:off x="4572000" y="2362200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decode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矩形 112"/>
          <p:cNvSpPr/>
          <p:nvPr/>
        </p:nvSpPr>
        <p:spPr bwMode="auto">
          <a:xfrm>
            <a:off x="3412368" y="22098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</a:t>
            </a:r>
          </a:p>
        </p:txBody>
      </p:sp>
      <p:sp>
        <p:nvSpPr>
          <p:cNvPr id="27" name="矩形 113"/>
          <p:cNvSpPr/>
          <p:nvPr/>
        </p:nvSpPr>
        <p:spPr bwMode="auto">
          <a:xfrm>
            <a:off x="3412368" y="24384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</a:t>
            </a:r>
          </a:p>
        </p:txBody>
      </p:sp>
      <p:sp>
        <p:nvSpPr>
          <p:cNvPr id="28" name="矩形 114"/>
          <p:cNvSpPr/>
          <p:nvPr/>
        </p:nvSpPr>
        <p:spPr bwMode="auto">
          <a:xfrm>
            <a:off x="3412368" y="26670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29" name="矩形 115"/>
          <p:cNvSpPr/>
          <p:nvPr/>
        </p:nvSpPr>
        <p:spPr bwMode="auto">
          <a:xfrm>
            <a:off x="3412368" y="28956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71800" y="1828800"/>
            <a:ext cx="1736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k(n-k) chunks</a:t>
            </a:r>
            <a:endParaRPr lang="en-US" sz="2000" dirty="0"/>
          </a:p>
        </p:txBody>
      </p:sp>
      <p:sp>
        <p:nvSpPr>
          <p:cNvPr id="31" name="右箭头 121"/>
          <p:cNvSpPr/>
          <p:nvPr/>
        </p:nvSpPr>
        <p:spPr bwMode="auto">
          <a:xfrm>
            <a:off x="1600200" y="1752600"/>
            <a:ext cx="1447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download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折角形 123"/>
          <p:cNvSpPr/>
          <p:nvPr/>
        </p:nvSpPr>
        <p:spPr bwMode="auto">
          <a:xfrm>
            <a:off x="7848600" y="2133600"/>
            <a:ext cx="990600" cy="990600"/>
          </a:xfrm>
          <a:prstGeom prst="foldedCorne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6200" y="379089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n=4, k=2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-76200" y="1047690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Storage nodes</a:t>
            </a:r>
            <a:endParaRPr lang="en-US" sz="2000" dirty="0"/>
          </a:p>
        </p:txBody>
      </p:sp>
      <p:cxnSp>
        <p:nvCxnSpPr>
          <p:cNvPr id="35" name="直接连接符 42"/>
          <p:cNvCxnSpPr>
            <a:stCxn id="5" idx="3"/>
            <a:endCxn id="31" idx="1"/>
          </p:cNvCxnSpPr>
          <p:nvPr/>
        </p:nvCxnSpPr>
        <p:spPr bwMode="auto">
          <a:xfrm>
            <a:off x="1295400" y="1575648"/>
            <a:ext cx="304800" cy="41926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接连接符 44"/>
          <p:cNvCxnSpPr>
            <a:stCxn id="6" idx="3"/>
            <a:endCxn id="31" idx="1"/>
          </p:cNvCxnSpPr>
          <p:nvPr/>
        </p:nvCxnSpPr>
        <p:spPr bwMode="auto">
          <a:xfrm>
            <a:off x="1295400" y="1804248"/>
            <a:ext cx="304800" cy="19066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接连接符 46"/>
          <p:cNvCxnSpPr>
            <a:stCxn id="7" idx="3"/>
            <a:endCxn id="31" idx="1"/>
          </p:cNvCxnSpPr>
          <p:nvPr/>
        </p:nvCxnSpPr>
        <p:spPr bwMode="auto">
          <a:xfrm flipV="1">
            <a:off x="1295400" y="1994916"/>
            <a:ext cx="304800" cy="19033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接连接符 48"/>
          <p:cNvCxnSpPr>
            <a:stCxn id="8" idx="3"/>
            <a:endCxn id="31" idx="1"/>
          </p:cNvCxnSpPr>
          <p:nvPr/>
        </p:nvCxnSpPr>
        <p:spPr bwMode="auto">
          <a:xfrm flipV="1">
            <a:off x="1295400" y="1994916"/>
            <a:ext cx="304800" cy="41893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1514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NCCloud</a:t>
            </a:r>
            <a:r>
              <a:rPr lang="en-US" dirty="0" smtClean="0"/>
              <a:t>: Iterative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sz="2400" dirty="0" smtClean="0"/>
              <a:t>Repair: generate random linear combinations of chunks </a:t>
            </a:r>
          </a:p>
          <a:p>
            <a:r>
              <a:rPr lang="en-US" sz="2400" dirty="0" smtClean="0"/>
              <a:t>How to keep iterative single-failure repairs sustainable?</a:t>
            </a:r>
          </a:p>
          <a:p>
            <a:pPr lvl="1"/>
            <a:r>
              <a:rPr lang="en-US" sz="2000" dirty="0" smtClean="0"/>
              <a:t>i.e., how to ensure new code chunks don’t break MDS property?</a:t>
            </a:r>
          </a:p>
          <a:p>
            <a:r>
              <a:rPr lang="en-US" sz="2400" dirty="0" smtClean="0"/>
              <a:t>Solution: </a:t>
            </a:r>
            <a:r>
              <a:rPr lang="en-US" sz="2400" b="1" dirty="0" smtClean="0">
                <a:solidFill>
                  <a:srgbClr val="FF0000"/>
                </a:solidFill>
              </a:rPr>
              <a:t>two-phase checking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MDS property check</a:t>
            </a:r>
          </a:p>
          <a:p>
            <a:pPr lvl="2"/>
            <a:r>
              <a:rPr lang="en-US" sz="1800" dirty="0" smtClean="0"/>
              <a:t>Current repair maintains MDS property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Repair MDS property check</a:t>
            </a:r>
          </a:p>
          <a:p>
            <a:pPr lvl="2"/>
            <a:r>
              <a:rPr lang="en-US" sz="1800" dirty="0" smtClean="0"/>
              <a:t>Next repair for any possible failure maintains MDS property</a:t>
            </a:r>
          </a:p>
          <a:p>
            <a:r>
              <a:rPr lang="en-US" sz="2400" dirty="0" smtClean="0"/>
              <a:t>Simulations show the importance of two-phase checking over MDS property check only</a:t>
            </a:r>
          </a:p>
          <a:p>
            <a:pPr lvl="1"/>
            <a:r>
              <a:rPr lang="en-US" sz="2000" dirty="0" smtClean="0"/>
              <a:t>See paper for details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4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NCCloud</a:t>
            </a:r>
            <a:r>
              <a:rPr lang="en-US" dirty="0" smtClean="0"/>
              <a:t>: Iterative Repair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2" name="矩形 92"/>
          <p:cNvSpPr/>
          <p:nvPr/>
        </p:nvSpPr>
        <p:spPr bwMode="auto">
          <a:xfrm>
            <a:off x="1828800" y="1572768"/>
            <a:ext cx="7086600" cy="48006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矩形 32"/>
          <p:cNvSpPr/>
          <p:nvPr/>
        </p:nvSpPr>
        <p:spPr bwMode="auto">
          <a:xfrm>
            <a:off x="304800" y="2528755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</a:t>
            </a:r>
          </a:p>
        </p:txBody>
      </p:sp>
      <p:sp>
        <p:nvSpPr>
          <p:cNvPr id="44" name="矩形 33"/>
          <p:cNvSpPr/>
          <p:nvPr/>
        </p:nvSpPr>
        <p:spPr bwMode="auto">
          <a:xfrm>
            <a:off x="304800" y="2757355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</a:t>
            </a:r>
          </a:p>
        </p:txBody>
      </p:sp>
      <p:sp>
        <p:nvSpPr>
          <p:cNvPr id="45" name="矩形 34"/>
          <p:cNvSpPr/>
          <p:nvPr/>
        </p:nvSpPr>
        <p:spPr bwMode="auto">
          <a:xfrm>
            <a:off x="304800" y="3138355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46" name="矩形 35"/>
          <p:cNvSpPr/>
          <p:nvPr/>
        </p:nvSpPr>
        <p:spPr bwMode="auto">
          <a:xfrm>
            <a:off x="304800" y="3366955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</a:t>
            </a:r>
          </a:p>
        </p:txBody>
      </p:sp>
      <p:sp>
        <p:nvSpPr>
          <p:cNvPr id="47" name="矩形 36"/>
          <p:cNvSpPr/>
          <p:nvPr/>
        </p:nvSpPr>
        <p:spPr bwMode="auto">
          <a:xfrm>
            <a:off x="304800" y="3747955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48" name="矩形 37"/>
          <p:cNvSpPr/>
          <p:nvPr/>
        </p:nvSpPr>
        <p:spPr bwMode="auto">
          <a:xfrm>
            <a:off x="304800" y="3976555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P6</a:t>
            </a:r>
          </a:p>
        </p:txBody>
      </p:sp>
      <p:sp>
        <p:nvSpPr>
          <p:cNvPr id="49" name="矩形 38"/>
          <p:cNvSpPr/>
          <p:nvPr/>
        </p:nvSpPr>
        <p:spPr bwMode="auto">
          <a:xfrm>
            <a:off x="304800" y="4357555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P7</a:t>
            </a:r>
          </a:p>
        </p:txBody>
      </p:sp>
      <p:sp>
        <p:nvSpPr>
          <p:cNvPr id="50" name="矩形 39"/>
          <p:cNvSpPr/>
          <p:nvPr/>
        </p:nvSpPr>
        <p:spPr bwMode="auto">
          <a:xfrm>
            <a:off x="304800" y="4586155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P8</a:t>
            </a:r>
          </a:p>
        </p:txBody>
      </p:sp>
      <p:sp>
        <p:nvSpPr>
          <p:cNvPr id="51" name="圆角矩形 41"/>
          <p:cNvSpPr/>
          <p:nvPr/>
        </p:nvSpPr>
        <p:spPr bwMode="auto">
          <a:xfrm>
            <a:off x="76200" y="2496097"/>
            <a:ext cx="12954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圆角矩形 42"/>
          <p:cNvSpPr/>
          <p:nvPr/>
        </p:nvSpPr>
        <p:spPr bwMode="auto">
          <a:xfrm>
            <a:off x="76200" y="3105697"/>
            <a:ext cx="12954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圆角矩形 43"/>
          <p:cNvSpPr/>
          <p:nvPr/>
        </p:nvSpPr>
        <p:spPr bwMode="auto">
          <a:xfrm>
            <a:off x="76200" y="3715297"/>
            <a:ext cx="12954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圆角矩形 44"/>
          <p:cNvSpPr/>
          <p:nvPr/>
        </p:nvSpPr>
        <p:spPr bwMode="auto">
          <a:xfrm>
            <a:off x="76200" y="4324897"/>
            <a:ext cx="12954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772400" y="11430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Proxy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838200" y="2087058"/>
            <a:ext cx="7697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×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流程图: 过程 63"/>
          <p:cNvSpPr/>
          <p:nvPr/>
        </p:nvSpPr>
        <p:spPr bwMode="auto">
          <a:xfrm>
            <a:off x="1981200" y="1648968"/>
            <a:ext cx="6477000" cy="6096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Get all the existing ECVs: </a:t>
            </a:r>
          </a:p>
          <a:p>
            <a:pPr algn="ctr"/>
            <a:r>
              <a:rPr lang="en-US" b="1" dirty="0" smtClean="0"/>
              <a:t>ECV</a:t>
            </a:r>
            <a:r>
              <a:rPr lang="en-US" b="1" baseline="-25000" dirty="0" smtClean="0"/>
              <a:t>3</a:t>
            </a:r>
            <a:r>
              <a:rPr lang="en-US" b="1" dirty="0" smtClean="0"/>
              <a:t>, ECV</a:t>
            </a:r>
            <a:r>
              <a:rPr lang="en-US" b="1" baseline="-25000" dirty="0" smtClean="0"/>
              <a:t>4</a:t>
            </a:r>
            <a:r>
              <a:rPr lang="en-US" b="1" dirty="0" smtClean="0"/>
              <a:t>, ECV</a:t>
            </a:r>
            <a:r>
              <a:rPr lang="en-US" b="1" baseline="-25000" dirty="0" smtClean="0"/>
              <a:t>5</a:t>
            </a:r>
            <a:r>
              <a:rPr lang="en-US" b="1" dirty="0" smtClean="0"/>
              <a:t>, ECV</a:t>
            </a:r>
            <a:r>
              <a:rPr lang="en-US" b="1" baseline="-25000" dirty="0" smtClean="0"/>
              <a:t>6</a:t>
            </a:r>
            <a:r>
              <a:rPr lang="en-US" b="1" dirty="0" smtClean="0"/>
              <a:t>, ECV</a:t>
            </a:r>
            <a:r>
              <a:rPr lang="en-US" b="1" baseline="-25000" dirty="0" smtClean="0"/>
              <a:t>7</a:t>
            </a:r>
            <a:r>
              <a:rPr lang="en-US" b="1" dirty="0" smtClean="0"/>
              <a:t>, ECV</a:t>
            </a:r>
            <a:r>
              <a:rPr lang="en-US" b="1" baseline="-25000" dirty="0" smtClean="0"/>
              <a:t>8</a:t>
            </a:r>
            <a:endParaRPr lang="en-US" b="1" baseline="-25000" dirty="0"/>
          </a:p>
        </p:txBody>
      </p:sp>
      <p:sp>
        <p:nvSpPr>
          <p:cNvPr id="58" name="流程图: 过程 64"/>
          <p:cNvSpPr/>
          <p:nvPr/>
        </p:nvSpPr>
        <p:spPr bwMode="auto">
          <a:xfrm>
            <a:off x="1981200" y="2487168"/>
            <a:ext cx="6477000" cy="6096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Randomly select one ECV from each existing nodes:</a:t>
            </a:r>
          </a:p>
          <a:p>
            <a:pPr algn="ctr"/>
            <a:r>
              <a:rPr lang="en-US" b="1" dirty="0" smtClean="0"/>
              <a:t>ECV</a:t>
            </a:r>
            <a:r>
              <a:rPr lang="en-US" b="1" baseline="-25000" dirty="0" smtClean="0"/>
              <a:t>3</a:t>
            </a:r>
            <a:r>
              <a:rPr lang="en-US" b="1" dirty="0" smtClean="0"/>
              <a:t>, ECV</a:t>
            </a:r>
            <a:r>
              <a:rPr lang="en-US" b="1" baseline="-25000" dirty="0" smtClean="0"/>
              <a:t>5</a:t>
            </a:r>
            <a:r>
              <a:rPr lang="en-US" b="1" dirty="0" smtClean="0"/>
              <a:t>, ECV</a:t>
            </a:r>
            <a:r>
              <a:rPr lang="en-US" b="1" baseline="-25000" dirty="0" smtClean="0"/>
              <a:t>7</a:t>
            </a:r>
            <a:endParaRPr lang="en-US" b="1" dirty="0" smtClean="0"/>
          </a:p>
        </p:txBody>
      </p:sp>
      <p:sp>
        <p:nvSpPr>
          <p:cNvPr id="59" name="流程图: 过程 65"/>
          <p:cNvSpPr/>
          <p:nvPr/>
        </p:nvSpPr>
        <p:spPr bwMode="auto">
          <a:xfrm>
            <a:off x="1981200" y="3325368"/>
            <a:ext cx="6477000" cy="3810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Randomly generate a </a:t>
            </a:r>
            <a:r>
              <a:rPr lang="en-US" u="sng" dirty="0" smtClean="0"/>
              <a:t>r</a:t>
            </a:r>
            <a:r>
              <a:rPr lang="en-US" dirty="0" smtClean="0"/>
              <a:t>epair </a:t>
            </a:r>
            <a:r>
              <a:rPr lang="en-US" u="sng" dirty="0" smtClean="0"/>
              <a:t>m</a:t>
            </a:r>
            <a:r>
              <a:rPr lang="en-US" dirty="0" smtClean="0"/>
              <a:t>atrix</a:t>
            </a:r>
            <a:r>
              <a:rPr lang="en-US" b="1" dirty="0" smtClean="0"/>
              <a:t>: RM</a:t>
            </a:r>
            <a:endParaRPr lang="en-US" b="1" baseline="-25000" dirty="0"/>
          </a:p>
        </p:txBody>
      </p:sp>
      <p:sp>
        <p:nvSpPr>
          <p:cNvPr id="60" name="流程图: 过程 66"/>
          <p:cNvSpPr/>
          <p:nvPr/>
        </p:nvSpPr>
        <p:spPr bwMode="auto">
          <a:xfrm>
            <a:off x="1981200" y="3934968"/>
            <a:ext cx="6477000" cy="6096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Obtain ECVs in new node: </a:t>
            </a:r>
          </a:p>
          <a:p>
            <a:pPr algn="ctr"/>
            <a:r>
              <a:rPr lang="en-US" dirty="0" smtClean="0"/>
              <a:t>[</a:t>
            </a:r>
            <a:r>
              <a:rPr lang="en-US" b="1" dirty="0" smtClean="0">
                <a:solidFill>
                  <a:srgbClr val="C00000"/>
                </a:solidFill>
              </a:rPr>
              <a:t>ECV’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, ECV’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/>
              <a:t>]= </a:t>
            </a:r>
            <a:r>
              <a:rPr lang="en-US" b="1" dirty="0" smtClean="0"/>
              <a:t>RM × </a:t>
            </a:r>
            <a:r>
              <a:rPr lang="en-US" dirty="0" smtClean="0"/>
              <a:t>(</a:t>
            </a:r>
            <a:r>
              <a:rPr lang="en-US" b="1" dirty="0" smtClean="0"/>
              <a:t>ECV</a:t>
            </a:r>
            <a:r>
              <a:rPr lang="en-US" b="1" baseline="-25000" dirty="0" smtClean="0"/>
              <a:t>3</a:t>
            </a:r>
            <a:r>
              <a:rPr lang="en-US" b="1" dirty="0" smtClean="0"/>
              <a:t>, ECV</a:t>
            </a:r>
            <a:r>
              <a:rPr lang="en-US" b="1" baseline="-25000" dirty="0" smtClean="0"/>
              <a:t>5</a:t>
            </a:r>
            <a:r>
              <a:rPr lang="en-US" b="1" dirty="0" smtClean="0"/>
              <a:t>, ECV</a:t>
            </a:r>
            <a:r>
              <a:rPr lang="en-US" b="1" baseline="-25000" dirty="0" smtClean="0"/>
              <a:t>7</a:t>
            </a:r>
            <a:r>
              <a:rPr lang="en-US" dirty="0" smtClean="0"/>
              <a:t>)</a:t>
            </a:r>
            <a:r>
              <a:rPr lang="en-US" baseline="30000" dirty="0" smtClean="0"/>
              <a:t>T</a:t>
            </a:r>
            <a:endParaRPr lang="en-US" baseline="30000" dirty="0"/>
          </a:p>
        </p:txBody>
      </p:sp>
      <p:sp>
        <p:nvSpPr>
          <p:cNvPr id="61" name="流程图: 过程 67"/>
          <p:cNvSpPr/>
          <p:nvPr/>
        </p:nvSpPr>
        <p:spPr bwMode="auto">
          <a:xfrm>
            <a:off x="1981200" y="4773168"/>
            <a:ext cx="6477000" cy="9144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Construct a new </a:t>
            </a:r>
            <a:r>
              <a:rPr lang="en-US" b="1" dirty="0" smtClean="0"/>
              <a:t>EM’ </a:t>
            </a:r>
            <a:r>
              <a:rPr lang="en-US" dirty="0" smtClean="0"/>
              <a:t>and test it: </a:t>
            </a:r>
          </a:p>
          <a:p>
            <a:pPr algn="ctr"/>
            <a:r>
              <a:rPr lang="en-US" b="1" dirty="0" smtClean="0"/>
              <a:t>EM’ = </a:t>
            </a:r>
            <a:r>
              <a:rPr lang="en-US" dirty="0" smtClean="0"/>
              <a:t>[</a:t>
            </a:r>
            <a:r>
              <a:rPr lang="en-US" b="1" dirty="0" smtClean="0">
                <a:solidFill>
                  <a:srgbClr val="C00000"/>
                </a:solidFill>
              </a:rPr>
              <a:t>ECV’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, ECV’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/>
              <a:t>, ECV</a:t>
            </a:r>
            <a:r>
              <a:rPr lang="en-US" b="1" baseline="-25000" dirty="0" smtClean="0"/>
              <a:t>3</a:t>
            </a:r>
            <a:r>
              <a:rPr lang="en-US" b="1" dirty="0" smtClean="0"/>
              <a:t>, ECV</a:t>
            </a:r>
            <a:r>
              <a:rPr lang="en-US" b="1" baseline="-25000" dirty="0" smtClean="0"/>
              <a:t>4</a:t>
            </a:r>
            <a:r>
              <a:rPr lang="en-US" b="1" dirty="0" smtClean="0"/>
              <a:t>, ECV</a:t>
            </a:r>
            <a:r>
              <a:rPr lang="en-US" b="1" baseline="-25000" dirty="0" smtClean="0"/>
              <a:t>5</a:t>
            </a:r>
            <a:r>
              <a:rPr lang="en-US" b="1" dirty="0" smtClean="0"/>
              <a:t>, ECV</a:t>
            </a:r>
            <a:r>
              <a:rPr lang="en-US" b="1" baseline="-25000" dirty="0" smtClean="0"/>
              <a:t>6</a:t>
            </a:r>
            <a:r>
              <a:rPr lang="en-US" b="1" dirty="0" smtClean="0"/>
              <a:t>, ECV</a:t>
            </a:r>
            <a:r>
              <a:rPr lang="en-US" b="1" baseline="-25000" dirty="0" smtClean="0"/>
              <a:t>7</a:t>
            </a:r>
            <a:r>
              <a:rPr lang="en-US" b="1" dirty="0" smtClean="0"/>
              <a:t>, ECV</a:t>
            </a:r>
            <a:r>
              <a:rPr lang="en-US" b="1" baseline="-25000" dirty="0" smtClean="0"/>
              <a:t>8</a:t>
            </a:r>
            <a:r>
              <a:rPr lang="en-US" dirty="0" smtClean="0"/>
              <a:t>]</a:t>
            </a:r>
          </a:p>
          <a:p>
            <a:pPr algn="ctr"/>
            <a:r>
              <a:rPr lang="en-US" dirty="0" smtClean="0"/>
              <a:t>Check both MDS and repair MDS property in </a:t>
            </a:r>
            <a:r>
              <a:rPr lang="en-US" b="1" dirty="0" smtClean="0"/>
              <a:t>EM’</a:t>
            </a:r>
            <a:r>
              <a:rPr lang="en-US" dirty="0" smtClean="0"/>
              <a:t>.</a:t>
            </a:r>
          </a:p>
          <a:p>
            <a:pPr algn="ctr"/>
            <a:endParaRPr lang="en-US" baseline="-25000" dirty="0"/>
          </a:p>
        </p:txBody>
      </p:sp>
      <p:cxnSp>
        <p:nvCxnSpPr>
          <p:cNvPr id="62" name="肘形连接符 71"/>
          <p:cNvCxnSpPr>
            <a:stCxn id="61" idx="3"/>
            <a:endCxn id="58" idx="3"/>
          </p:cNvCxnSpPr>
          <p:nvPr/>
        </p:nvCxnSpPr>
        <p:spPr bwMode="auto">
          <a:xfrm flipV="1">
            <a:off x="8458200" y="2791968"/>
            <a:ext cx="1588" cy="2438400"/>
          </a:xfrm>
          <a:prstGeom prst="bent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直接箭头连接符 75"/>
          <p:cNvCxnSpPr>
            <a:stCxn id="57" idx="2"/>
            <a:endCxn id="58" idx="0"/>
          </p:cNvCxnSpPr>
          <p:nvPr/>
        </p:nvCxnSpPr>
        <p:spPr bwMode="auto">
          <a:xfrm rot="5400000">
            <a:off x="5105400" y="2372868"/>
            <a:ext cx="228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接箭头连接符 76"/>
          <p:cNvCxnSpPr>
            <a:stCxn id="58" idx="2"/>
            <a:endCxn id="59" idx="0"/>
          </p:cNvCxnSpPr>
          <p:nvPr/>
        </p:nvCxnSpPr>
        <p:spPr bwMode="auto">
          <a:xfrm rot="5400000">
            <a:off x="5105400" y="3211068"/>
            <a:ext cx="228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直接箭头连接符 79"/>
          <p:cNvCxnSpPr>
            <a:stCxn id="59" idx="2"/>
            <a:endCxn id="60" idx="0"/>
          </p:cNvCxnSpPr>
          <p:nvPr/>
        </p:nvCxnSpPr>
        <p:spPr bwMode="auto">
          <a:xfrm rot="5400000">
            <a:off x="5105400" y="3820668"/>
            <a:ext cx="228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直接箭头连接符 82"/>
          <p:cNvCxnSpPr>
            <a:stCxn id="60" idx="2"/>
            <a:endCxn id="61" idx="0"/>
          </p:cNvCxnSpPr>
          <p:nvPr/>
        </p:nvCxnSpPr>
        <p:spPr bwMode="auto">
          <a:xfrm rot="5400000">
            <a:off x="5105400" y="4658868"/>
            <a:ext cx="228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8455152" y="519988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fail</a:t>
            </a:r>
            <a:endParaRPr lang="en-US" b="1" dirty="0"/>
          </a:p>
        </p:txBody>
      </p:sp>
      <p:sp>
        <p:nvSpPr>
          <p:cNvPr id="68" name="流程图: 过程 88"/>
          <p:cNvSpPr/>
          <p:nvPr/>
        </p:nvSpPr>
        <p:spPr bwMode="auto">
          <a:xfrm>
            <a:off x="1981200" y="5916168"/>
            <a:ext cx="6477000" cy="3810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Download P3,P5,P7; regenerate (P1’,P2’)=</a:t>
            </a:r>
            <a:r>
              <a:rPr lang="en-US" b="1" dirty="0" smtClean="0"/>
              <a:t> RM × </a:t>
            </a:r>
            <a:r>
              <a:rPr lang="en-US" dirty="0" smtClean="0"/>
              <a:t>(</a:t>
            </a:r>
            <a:r>
              <a:rPr lang="en-US" b="1" dirty="0" smtClean="0"/>
              <a:t>P</a:t>
            </a:r>
            <a:r>
              <a:rPr lang="en-US" b="1" baseline="-25000" dirty="0" smtClean="0"/>
              <a:t>3</a:t>
            </a:r>
            <a:r>
              <a:rPr lang="en-US" b="1" dirty="0" smtClean="0"/>
              <a:t>, P</a:t>
            </a:r>
            <a:r>
              <a:rPr lang="en-US" b="1" baseline="-25000" dirty="0" smtClean="0"/>
              <a:t>5</a:t>
            </a:r>
            <a:r>
              <a:rPr lang="en-US" b="1" dirty="0" smtClean="0"/>
              <a:t>, P</a:t>
            </a:r>
            <a:r>
              <a:rPr lang="en-US" b="1" baseline="-25000" dirty="0" smtClean="0"/>
              <a:t>7</a:t>
            </a:r>
            <a:r>
              <a:rPr lang="en-US" dirty="0" smtClean="0"/>
              <a:t>)</a:t>
            </a:r>
            <a:r>
              <a:rPr lang="en-US" baseline="30000" dirty="0" smtClean="0"/>
              <a:t>T</a:t>
            </a:r>
            <a:endParaRPr lang="en-US" b="1" baseline="-25000" dirty="0"/>
          </a:p>
        </p:txBody>
      </p:sp>
      <p:cxnSp>
        <p:nvCxnSpPr>
          <p:cNvPr id="69" name="直接箭头连接符 89"/>
          <p:cNvCxnSpPr>
            <a:stCxn id="61" idx="2"/>
            <a:endCxn id="68" idx="0"/>
          </p:cNvCxnSpPr>
          <p:nvPr/>
        </p:nvCxnSpPr>
        <p:spPr bwMode="auto">
          <a:xfrm rot="5400000">
            <a:off x="5105400" y="5801868"/>
            <a:ext cx="228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矩形 93"/>
          <p:cNvSpPr/>
          <p:nvPr/>
        </p:nvSpPr>
        <p:spPr bwMode="auto">
          <a:xfrm>
            <a:off x="304800" y="5872626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P1’</a:t>
            </a:r>
          </a:p>
        </p:txBody>
      </p:sp>
      <p:sp>
        <p:nvSpPr>
          <p:cNvPr id="71" name="矩形 94"/>
          <p:cNvSpPr/>
          <p:nvPr/>
        </p:nvSpPr>
        <p:spPr bwMode="auto">
          <a:xfrm>
            <a:off x="304800" y="6101226"/>
            <a:ext cx="886326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P2’</a:t>
            </a:r>
          </a:p>
        </p:txBody>
      </p:sp>
      <p:sp>
        <p:nvSpPr>
          <p:cNvPr id="72" name="圆角矩形 95"/>
          <p:cNvSpPr/>
          <p:nvPr/>
        </p:nvSpPr>
        <p:spPr bwMode="auto">
          <a:xfrm>
            <a:off x="76200" y="5839968"/>
            <a:ext cx="12954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直接箭头连接符 97"/>
          <p:cNvCxnSpPr>
            <a:stCxn id="45" idx="3"/>
            <a:endCxn id="68" idx="1"/>
          </p:cNvCxnSpPr>
          <p:nvPr/>
        </p:nvCxnSpPr>
        <p:spPr bwMode="auto">
          <a:xfrm>
            <a:off x="1191126" y="3252655"/>
            <a:ext cx="790074" cy="285401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直接箭头连接符 101"/>
          <p:cNvCxnSpPr>
            <a:stCxn id="47" idx="3"/>
            <a:endCxn id="68" idx="1"/>
          </p:cNvCxnSpPr>
          <p:nvPr/>
        </p:nvCxnSpPr>
        <p:spPr bwMode="auto">
          <a:xfrm>
            <a:off x="1191126" y="3862255"/>
            <a:ext cx="790074" cy="224441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直接箭头连接符 104"/>
          <p:cNvCxnSpPr>
            <a:stCxn id="49" idx="3"/>
            <a:endCxn id="68" idx="1"/>
          </p:cNvCxnSpPr>
          <p:nvPr/>
        </p:nvCxnSpPr>
        <p:spPr bwMode="auto">
          <a:xfrm>
            <a:off x="1191126" y="4471855"/>
            <a:ext cx="790074" cy="163481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直接箭头连接符 110"/>
          <p:cNvCxnSpPr>
            <a:stCxn id="68" idx="1"/>
            <a:endCxn id="72" idx="3"/>
          </p:cNvCxnSpPr>
          <p:nvPr/>
        </p:nvCxnSpPr>
        <p:spPr bwMode="auto">
          <a:xfrm rot="10800000">
            <a:off x="1371600" y="6106668"/>
            <a:ext cx="609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Box 76"/>
          <p:cNvSpPr txBox="1"/>
          <p:nvPr/>
        </p:nvSpPr>
        <p:spPr>
          <a:xfrm>
            <a:off x="0" y="2010858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Storage nodes</a:t>
            </a:r>
            <a:endParaRPr lang="en-US" sz="2000" dirty="0"/>
          </a:p>
        </p:txBody>
      </p:sp>
      <p:sp>
        <p:nvSpPr>
          <p:cNvPr id="78" name="TextBox 77"/>
          <p:cNvSpPr txBox="1"/>
          <p:nvPr/>
        </p:nvSpPr>
        <p:spPr>
          <a:xfrm>
            <a:off x="0" y="4830258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n=4, k=2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80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3254922"/>
          </a:xfrm>
        </p:spPr>
        <p:txBody>
          <a:bodyPr/>
          <a:lstStyle/>
          <a:p>
            <a:r>
              <a:rPr lang="en-US" sz="2400" dirty="0" smtClean="0"/>
              <a:t>Repair traffic cost</a:t>
            </a:r>
          </a:p>
          <a:p>
            <a:pPr lvl="1"/>
            <a:r>
              <a:rPr lang="en-US" sz="2000" dirty="0" smtClean="0"/>
              <a:t>F-MSR saves 25% (for n = 4) compared to conventional repair</a:t>
            </a:r>
          </a:p>
          <a:p>
            <a:r>
              <a:rPr lang="en-US" sz="2400" dirty="0" smtClean="0"/>
              <a:t>Metadata of F-MSR</a:t>
            </a:r>
          </a:p>
          <a:p>
            <a:pPr lvl="1"/>
            <a:r>
              <a:rPr lang="en-US" sz="2000" dirty="0" smtClean="0"/>
              <a:t>Metadata size = 160B; file size = several MBs</a:t>
            </a:r>
          </a:p>
          <a:p>
            <a:r>
              <a:rPr lang="en-US" sz="2400" dirty="0" smtClean="0"/>
              <a:t>Overhead due to GET requests during repair</a:t>
            </a:r>
          </a:p>
          <a:p>
            <a:pPr lvl="1"/>
            <a:r>
              <a:rPr lang="en-US" sz="2000" dirty="0" smtClean="0"/>
              <a:t>Assuming S3 plan in Sep 2011, n = 4, k = 2, file size = 4MB</a:t>
            </a:r>
          </a:p>
          <a:p>
            <a:pPr lvl="1"/>
            <a:r>
              <a:rPr lang="en-US" sz="2000" dirty="0" smtClean="0"/>
              <a:t>Conventional repair: 0.427%</a:t>
            </a:r>
          </a:p>
          <a:p>
            <a:pPr lvl="1"/>
            <a:r>
              <a:rPr lang="en-US" sz="2000" dirty="0" smtClean="0"/>
              <a:t>F-MSR repair: 0.854%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5905500" cy="2002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10400" y="1911374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Monthly price plan as of Sep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err="1" smtClean="0"/>
              <a:t>NCCloud</a:t>
            </a:r>
            <a:r>
              <a:rPr lang="en-US" dirty="0" smtClean="0"/>
              <a:t> deployment</a:t>
            </a:r>
          </a:p>
          <a:p>
            <a:pPr lvl="1"/>
            <a:r>
              <a:rPr lang="en-US" dirty="0" smtClean="0"/>
              <a:t>Single machine connected to a cloud-of-clouds</a:t>
            </a:r>
          </a:p>
          <a:p>
            <a:pPr lvl="1"/>
            <a:r>
              <a:rPr lang="en-US" dirty="0" smtClean="0"/>
              <a:t>n = 4, k = 2</a:t>
            </a:r>
          </a:p>
          <a:p>
            <a:r>
              <a:rPr lang="en-US" dirty="0" smtClean="0"/>
              <a:t>Coding schemes</a:t>
            </a:r>
          </a:p>
          <a:p>
            <a:pPr lvl="1"/>
            <a:r>
              <a:rPr lang="en-US" dirty="0" smtClean="0"/>
              <a:t>Reed-Solomon-based RAID-6 vs. F-MSR</a:t>
            </a:r>
          </a:p>
          <a:p>
            <a:r>
              <a:rPr lang="en-US" dirty="0" smtClean="0"/>
              <a:t>Metric</a:t>
            </a:r>
          </a:p>
          <a:p>
            <a:pPr lvl="1"/>
            <a:r>
              <a:rPr lang="en-US" dirty="0" smtClean="0"/>
              <a:t>Response time</a:t>
            </a:r>
          </a:p>
          <a:p>
            <a:r>
              <a:rPr lang="en-US" dirty="0" smtClean="0"/>
              <a:t>Cloud environments:</a:t>
            </a:r>
          </a:p>
          <a:p>
            <a:pPr lvl="1"/>
            <a:r>
              <a:rPr lang="en-US" dirty="0" smtClean="0"/>
              <a:t>Local cloud: </a:t>
            </a:r>
            <a:r>
              <a:rPr lang="en-US" dirty="0" err="1" smtClean="0"/>
              <a:t>OpenStack</a:t>
            </a:r>
            <a:r>
              <a:rPr lang="en-US" dirty="0" smtClean="0"/>
              <a:t> Swift</a:t>
            </a:r>
          </a:p>
          <a:p>
            <a:pPr lvl="1"/>
            <a:r>
              <a:rPr lang="en-US" dirty="0" smtClean="0"/>
              <a:t>Commercial cloud: multiple containers in Azure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Response time: Local Cloud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155" y="2133600"/>
            <a:ext cx="3519598" cy="3992563"/>
          </a:xfrm>
        </p:spPr>
        <p:txBody>
          <a:bodyPr/>
          <a:lstStyle/>
          <a:p>
            <a:r>
              <a:rPr lang="en-US" sz="2000" dirty="0" smtClean="0">
                <a:solidFill>
                  <a:srgbClr val="FF0000"/>
                </a:solidFill>
              </a:rPr>
              <a:t>F-MSR </a:t>
            </a:r>
            <a:r>
              <a:rPr lang="en-US" sz="2000" dirty="0">
                <a:solidFill>
                  <a:srgbClr val="FF0000"/>
                </a:solidFill>
              </a:rPr>
              <a:t>has </a:t>
            </a:r>
            <a:r>
              <a:rPr lang="en-US" sz="2000" dirty="0" smtClean="0">
                <a:solidFill>
                  <a:srgbClr val="FF0000"/>
                </a:solidFill>
              </a:rPr>
              <a:t>higher </a:t>
            </a:r>
            <a:r>
              <a:rPr lang="en-US" sz="2000" dirty="0">
                <a:solidFill>
                  <a:srgbClr val="FF0000"/>
                </a:solidFill>
              </a:rPr>
              <a:t>response </a:t>
            </a:r>
            <a:r>
              <a:rPr lang="en-US" sz="2000" dirty="0" smtClean="0">
                <a:solidFill>
                  <a:srgbClr val="FF0000"/>
                </a:solidFill>
              </a:rPr>
              <a:t>time due to encoding/decoding overhead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F-MSR has slightly less response time in repair, </a:t>
            </a:r>
            <a:r>
              <a:rPr lang="en-US" sz="2000" dirty="0" smtClean="0">
                <a:solidFill>
                  <a:srgbClr val="FF0000"/>
                </a:solidFill>
              </a:rPr>
              <a:t>due to less data download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" name="图表 11"/>
          <p:cNvGraphicFramePr/>
          <p:nvPr/>
        </p:nvGraphicFramePr>
        <p:xfrm>
          <a:off x="382485" y="990600"/>
          <a:ext cx="4800600" cy="171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6285" y="2308787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File size (MB)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434519" y="1542217"/>
            <a:ext cx="1636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Response time (s)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685058" y="1638870"/>
            <a:ext cx="1676402" cy="30628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UPLOAD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798" y="4231944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File size (MB)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376433" y="3331605"/>
            <a:ext cx="1636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Response time (s)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807578" y="3456646"/>
            <a:ext cx="1922932" cy="30777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DOWNLOAD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7200" y="6400800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File size (MB)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436004" y="5465205"/>
            <a:ext cx="1636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Response time (s)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-990599" y="5561112"/>
            <a:ext cx="2286001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REPAIR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图表 43"/>
          <p:cNvGraphicFramePr/>
          <p:nvPr/>
        </p:nvGraphicFramePr>
        <p:xfrm>
          <a:off x="380998" y="2667000"/>
          <a:ext cx="48006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图表 44"/>
          <p:cNvGraphicFramePr/>
          <p:nvPr/>
        </p:nvGraphicFramePr>
        <p:xfrm>
          <a:off x="381000" y="4648200"/>
          <a:ext cx="54864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直接连接符 22"/>
          <p:cNvCxnSpPr/>
          <p:nvPr/>
        </p:nvCxnSpPr>
        <p:spPr bwMode="auto">
          <a:xfrm>
            <a:off x="1485" y="2630212"/>
            <a:ext cx="5181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接连接符 28"/>
          <p:cNvCxnSpPr/>
          <p:nvPr/>
        </p:nvCxnSpPr>
        <p:spPr bwMode="auto">
          <a:xfrm>
            <a:off x="8963" y="4572000"/>
            <a:ext cx="5181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7757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sz="4000" dirty="0" smtClean="0"/>
              <a:t>Response time: Commercial Cloud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400" y="2667000"/>
            <a:ext cx="3276600" cy="1872721"/>
          </a:xfrm>
        </p:spPr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No distinct response time </a:t>
            </a:r>
            <a:r>
              <a:rPr lang="en-US" sz="2000" dirty="0" smtClean="0">
                <a:solidFill>
                  <a:srgbClr val="FF0000"/>
                </a:solidFill>
              </a:rPr>
              <a:t>difference, as  </a:t>
            </a:r>
            <a:r>
              <a:rPr lang="en-US" sz="2000" dirty="0">
                <a:solidFill>
                  <a:srgbClr val="FF0000"/>
                </a:solidFill>
              </a:rPr>
              <a:t>network fluctuations </a:t>
            </a:r>
            <a:r>
              <a:rPr lang="en-US" sz="2000" dirty="0" smtClean="0">
                <a:solidFill>
                  <a:srgbClr val="FF0000"/>
                </a:solidFill>
              </a:rPr>
              <a:t>play </a:t>
            </a:r>
            <a:r>
              <a:rPr lang="en-US" sz="2000" dirty="0">
                <a:solidFill>
                  <a:srgbClr val="FF0000"/>
                </a:solidFill>
              </a:rPr>
              <a:t>a bigger role in </a:t>
            </a:r>
            <a:r>
              <a:rPr lang="en-US" sz="2000" dirty="0" smtClean="0">
                <a:solidFill>
                  <a:srgbClr val="FF0000"/>
                </a:solidFill>
              </a:rPr>
              <a:t>actual response time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16285" y="2308787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File size (MB)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-434519" y="1542217"/>
            <a:ext cx="1636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Response time (s)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-685058" y="1638870"/>
            <a:ext cx="1676402" cy="30628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UPLOAD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14798" y="4231944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File size (MB)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-436004" y="3331605"/>
            <a:ext cx="1636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Response time (s)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-807578" y="3456646"/>
            <a:ext cx="1922932" cy="30777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DOWNLOAD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-436004" y="5465205"/>
            <a:ext cx="1636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Response time (s)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-990599" y="5561112"/>
            <a:ext cx="2286001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REPAIR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27" name="直接连接符 19"/>
          <p:cNvCxnSpPr/>
          <p:nvPr/>
        </p:nvCxnSpPr>
        <p:spPr bwMode="auto">
          <a:xfrm>
            <a:off x="1485" y="2630212"/>
            <a:ext cx="5181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接连接符 20"/>
          <p:cNvCxnSpPr/>
          <p:nvPr/>
        </p:nvCxnSpPr>
        <p:spPr bwMode="auto">
          <a:xfrm>
            <a:off x="8963" y="4572000"/>
            <a:ext cx="5181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4267200" y="6400800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File size (MB)</a:t>
            </a:r>
            <a:endParaRPr lang="en-US" sz="1400" dirty="0"/>
          </a:p>
        </p:txBody>
      </p:sp>
      <p:graphicFrame>
        <p:nvGraphicFramePr>
          <p:cNvPr id="30" name="图表 22"/>
          <p:cNvGraphicFramePr/>
          <p:nvPr/>
        </p:nvGraphicFramePr>
        <p:xfrm>
          <a:off x="533400" y="990600"/>
          <a:ext cx="4876800" cy="16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图表 23"/>
          <p:cNvGraphicFramePr/>
          <p:nvPr/>
        </p:nvGraphicFramePr>
        <p:xfrm>
          <a:off x="381000" y="2667000"/>
          <a:ext cx="50292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图表 24"/>
          <p:cNvGraphicFramePr/>
          <p:nvPr/>
        </p:nvGraphicFramePr>
        <p:xfrm>
          <a:off x="533400" y="4572000"/>
          <a:ext cx="5257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62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29" y="1524000"/>
            <a:ext cx="8229600" cy="5029200"/>
          </a:xfrm>
        </p:spPr>
        <p:txBody>
          <a:bodyPr/>
          <a:lstStyle/>
          <a:p>
            <a:r>
              <a:rPr lang="en-US" sz="2400" dirty="0" smtClean="0"/>
              <a:t>Cloud storage is an emerging service model for remote backup and data synchronization</a:t>
            </a:r>
          </a:p>
          <a:p>
            <a:r>
              <a:rPr lang="en-US" sz="2400" dirty="0" smtClean="0"/>
              <a:t>Single-cloud </a:t>
            </a:r>
            <a:r>
              <a:rPr lang="en-US" sz="2400" dirty="0"/>
              <a:t>storage raises concerns:</a:t>
            </a:r>
          </a:p>
          <a:p>
            <a:pPr lvl="1"/>
            <a:r>
              <a:rPr lang="en-US" sz="2000" dirty="0" smtClean="0"/>
              <a:t>Cloud outage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Vendor lock-ins</a:t>
            </a:r>
            <a:r>
              <a:rPr lang="en-US" sz="1400" dirty="0" smtClean="0"/>
              <a:t> </a:t>
            </a:r>
            <a:r>
              <a:rPr lang="en-US" sz="1200" dirty="0" smtClean="0"/>
              <a:t>[Abu-</a:t>
            </a:r>
            <a:r>
              <a:rPr lang="en-US" sz="1200" dirty="0" err="1" smtClean="0"/>
              <a:t>Libdeh</a:t>
            </a:r>
            <a:r>
              <a:rPr lang="en-US" sz="1200" dirty="0" smtClean="0"/>
              <a:t> et al., SOCC’10]</a:t>
            </a:r>
            <a:endParaRPr lang="en-US" sz="2000" dirty="0" smtClean="0"/>
          </a:p>
          <a:p>
            <a:pPr lvl="2"/>
            <a:r>
              <a:rPr lang="en-US" sz="1800" dirty="0" smtClean="0"/>
              <a:t>Costly to switch cloud providers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0" y="3505200"/>
            <a:ext cx="2519680" cy="158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679" y="3200400"/>
            <a:ext cx="5311321" cy="165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370" y="4191000"/>
            <a:ext cx="4731984" cy="160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01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smtClean="0"/>
              <a:t>Propose an implementable design of </a:t>
            </a:r>
            <a:r>
              <a:rPr lang="en-US" b="1" dirty="0" smtClean="0">
                <a:solidFill>
                  <a:srgbClr val="FF0000"/>
                </a:solidFill>
              </a:rPr>
              <a:t>F-MSR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Preserve storage cost, but use less repair traffic</a:t>
            </a:r>
          </a:p>
          <a:p>
            <a:r>
              <a:rPr lang="en-US" smtClean="0"/>
              <a:t>Build </a:t>
            </a:r>
            <a:r>
              <a:rPr lang="en-US" b="1" dirty="0" err="1" smtClean="0">
                <a:solidFill>
                  <a:srgbClr val="FF0000"/>
                </a:solidFill>
              </a:rPr>
              <a:t>NCCloud</a:t>
            </a:r>
            <a:r>
              <a:rPr lang="en-US" dirty="0" smtClean="0"/>
              <a:t>, which realizes F-MSR</a:t>
            </a:r>
          </a:p>
          <a:p>
            <a:r>
              <a:rPr lang="en-US" dirty="0" smtClean="0"/>
              <a:t>Source code:</a:t>
            </a:r>
          </a:p>
          <a:p>
            <a:pPr lvl="1"/>
            <a:r>
              <a:rPr lang="en-US" b="1" dirty="0">
                <a:hlinkClick r:id="rId2"/>
              </a:rPr>
              <a:t>http://ansrlab.cse.cuhk.edu.hk/software/nccloud/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/>
          <a:lstStyle/>
          <a:p>
            <a:r>
              <a:rPr lang="en-US" dirty="0" smtClean="0"/>
              <a:t>Solution: </a:t>
            </a:r>
            <a:r>
              <a:rPr lang="en-US" b="1" dirty="0" smtClean="0">
                <a:solidFill>
                  <a:srgbClr val="FF0000"/>
                </a:solidFill>
              </a:rPr>
              <a:t>multiple-cloud storage</a:t>
            </a:r>
          </a:p>
          <a:p>
            <a:pPr lvl="1"/>
            <a:r>
              <a:rPr lang="en-US" dirty="0" smtClean="0"/>
              <a:t>Deploy a proxy between users and multiple clouds</a:t>
            </a:r>
          </a:p>
          <a:p>
            <a:pPr lvl="1"/>
            <a:r>
              <a:rPr lang="en-US" dirty="0" smtClean="0"/>
              <a:t>Stripe data across multiple clouds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z="1200" smtClean="0">
                <a:latin typeface="+mj-lt"/>
              </a:rPr>
              <a:pPr>
                <a:defRPr/>
              </a:pPr>
              <a:t>3</a:t>
            </a:fld>
            <a:endParaRPr lang="en-US" sz="120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1684" y="5715000"/>
            <a:ext cx="60138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sz="2000" b="1" i="1" dirty="0" err="1" smtClean="0">
                <a:solidFill>
                  <a:srgbClr val="FF0000"/>
                </a:solidFill>
                <a:latin typeface="+mj-lt"/>
              </a:rPr>
              <a:t>n,k</a:t>
            </a:r>
            <a:r>
              <a:rPr lang="en-US" sz="2000" b="1" i="1" dirty="0" smtClean="0">
                <a:solidFill>
                  <a:srgbClr val="FF0000"/>
                </a:solidFill>
                <a:latin typeface="+mj-lt"/>
              </a:rPr>
              <a:t>) MDS code</a:t>
            </a:r>
            <a:r>
              <a:rPr lang="en-US" sz="2000" i="1" dirty="0" smtClean="0">
                <a:latin typeface="+mj-lt"/>
              </a:rPr>
              <a:t>: </a:t>
            </a:r>
            <a:r>
              <a:rPr lang="en-US" sz="2000" b="1" i="1" dirty="0" smtClean="0">
                <a:latin typeface="+mj-lt"/>
              </a:rPr>
              <a:t>Any k out of n storage nodes (clouds) can rebuild original file.</a:t>
            </a:r>
          </a:p>
          <a:p>
            <a:r>
              <a:rPr lang="en-US" sz="2000" b="1" i="1" dirty="0" smtClean="0">
                <a:latin typeface="+mj-lt"/>
              </a:rPr>
              <a:t>    </a:t>
            </a:r>
            <a:r>
              <a:rPr lang="en-US" sz="2000" dirty="0" smtClean="0">
                <a:latin typeface="+mj-lt"/>
              </a:rPr>
              <a:t>e.g., RAID-5: k = n – 1; RAID-6: k = n – 2</a:t>
            </a:r>
            <a:endParaRPr lang="en-US" sz="2000" dirty="0">
              <a:latin typeface="+mj-lt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89857" y="3124200"/>
            <a:ext cx="8550829" cy="2633923"/>
            <a:chOff x="489857" y="3802848"/>
            <a:chExt cx="8550829" cy="2633923"/>
          </a:xfrm>
        </p:grpSpPr>
        <p:sp>
          <p:nvSpPr>
            <p:cNvPr id="5" name="圆角矩形 8"/>
            <p:cNvSpPr/>
            <p:nvPr/>
          </p:nvSpPr>
          <p:spPr bwMode="auto">
            <a:xfrm>
              <a:off x="3733800" y="4690646"/>
              <a:ext cx="1447800" cy="838200"/>
            </a:xfrm>
            <a:prstGeom prst="roundRect">
              <a:avLst>
                <a:gd name="adj" fmla="val 16667"/>
              </a:avLst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1" dirty="0" smtClean="0">
                  <a:latin typeface="+mj-lt"/>
                  <a:cs typeface="Times New Roman" pitchFamily="18" charset="0"/>
                </a:rPr>
                <a:t>Proxy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endParaRPr>
            </a:p>
          </p:txBody>
        </p:sp>
        <p:sp>
          <p:nvSpPr>
            <p:cNvPr id="6" name="云形 9"/>
            <p:cNvSpPr/>
            <p:nvPr/>
          </p:nvSpPr>
          <p:spPr bwMode="auto">
            <a:xfrm>
              <a:off x="6019800" y="3852446"/>
              <a:ext cx="2209800" cy="609600"/>
            </a:xfrm>
            <a:prstGeom prst="cloud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Times New Roman" pitchFamily="18" charset="0"/>
                </a:rPr>
                <a:t>   Cloud 1</a:t>
              </a:r>
            </a:p>
          </p:txBody>
        </p:sp>
        <p:sp>
          <p:nvSpPr>
            <p:cNvPr id="7" name="云形 13"/>
            <p:cNvSpPr/>
            <p:nvPr/>
          </p:nvSpPr>
          <p:spPr bwMode="auto">
            <a:xfrm>
              <a:off x="6026654" y="4500146"/>
              <a:ext cx="2209800" cy="609600"/>
            </a:xfrm>
            <a:prstGeom prst="cloud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Times New Roman" pitchFamily="18" charset="0"/>
                </a:rPr>
                <a:t>   Cloud 2</a:t>
              </a:r>
            </a:p>
          </p:txBody>
        </p:sp>
        <p:sp>
          <p:nvSpPr>
            <p:cNvPr id="8" name="云形 14"/>
            <p:cNvSpPr/>
            <p:nvPr/>
          </p:nvSpPr>
          <p:spPr bwMode="auto">
            <a:xfrm>
              <a:off x="6019800" y="5128796"/>
              <a:ext cx="2209800" cy="609600"/>
            </a:xfrm>
            <a:prstGeom prst="cloud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Times New Roman" pitchFamily="18" charset="0"/>
                </a:rPr>
                <a:t>   Cloud 3</a:t>
              </a:r>
            </a:p>
          </p:txBody>
        </p:sp>
        <p:sp>
          <p:nvSpPr>
            <p:cNvPr id="9" name="云形 15"/>
            <p:cNvSpPr/>
            <p:nvPr/>
          </p:nvSpPr>
          <p:spPr bwMode="auto">
            <a:xfrm>
              <a:off x="6069794" y="5827171"/>
              <a:ext cx="2209800" cy="609600"/>
            </a:xfrm>
            <a:prstGeom prst="cloud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Times New Roman" pitchFamily="18" charset="0"/>
                </a:rPr>
                <a:t>  Cloud 4</a:t>
              </a:r>
            </a:p>
          </p:txBody>
        </p:sp>
        <p:cxnSp>
          <p:nvCxnSpPr>
            <p:cNvPr id="10" name="直接连接符 18"/>
            <p:cNvCxnSpPr>
              <a:stCxn id="5" idx="3"/>
              <a:endCxn id="6" idx="2"/>
            </p:cNvCxnSpPr>
            <p:nvPr/>
          </p:nvCxnSpPr>
          <p:spPr bwMode="auto">
            <a:xfrm flipV="1">
              <a:off x="5181600" y="4157246"/>
              <a:ext cx="845054" cy="9525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20"/>
            <p:cNvCxnSpPr>
              <a:stCxn id="5" idx="3"/>
              <a:endCxn id="7" idx="2"/>
            </p:cNvCxnSpPr>
            <p:nvPr/>
          </p:nvCxnSpPr>
          <p:spPr bwMode="auto">
            <a:xfrm flipV="1">
              <a:off x="5181600" y="4804946"/>
              <a:ext cx="851908" cy="3048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接连接符 22"/>
            <p:cNvCxnSpPr>
              <a:stCxn id="5" idx="3"/>
              <a:endCxn id="8" idx="2"/>
            </p:cNvCxnSpPr>
            <p:nvPr/>
          </p:nvCxnSpPr>
          <p:spPr bwMode="auto">
            <a:xfrm>
              <a:off x="5181600" y="5109746"/>
              <a:ext cx="845054" cy="3238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24"/>
            <p:cNvCxnSpPr>
              <a:stCxn id="5" idx="3"/>
              <a:endCxn id="9" idx="2"/>
            </p:cNvCxnSpPr>
            <p:nvPr/>
          </p:nvCxnSpPr>
          <p:spPr bwMode="auto">
            <a:xfrm>
              <a:off x="5181600" y="5109746"/>
              <a:ext cx="895048" cy="102222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31"/>
            <p:cNvCxnSpPr/>
            <p:nvPr/>
          </p:nvCxnSpPr>
          <p:spPr bwMode="auto">
            <a:xfrm>
              <a:off x="1600200" y="5071646"/>
              <a:ext cx="21336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489857" y="5023991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+mj-lt"/>
                  <a:cs typeface="Times New Roman" pitchFamily="18" charset="0"/>
                </a:rPr>
                <a:t>Users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18" name="折角形 52"/>
            <p:cNvSpPr/>
            <p:nvPr/>
          </p:nvSpPr>
          <p:spPr bwMode="auto">
            <a:xfrm>
              <a:off x="2819400" y="4462046"/>
              <a:ext cx="533400" cy="533400"/>
            </a:xfrm>
            <a:prstGeom prst="foldedCorner">
              <a:avLst>
                <a:gd name="adj" fmla="val 38889"/>
              </a:avLst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file</a:t>
              </a:r>
            </a:p>
          </p:txBody>
        </p:sp>
        <p:cxnSp>
          <p:nvCxnSpPr>
            <p:cNvPr id="19" name="直接连接符 55"/>
            <p:cNvCxnSpPr/>
            <p:nvPr/>
          </p:nvCxnSpPr>
          <p:spPr bwMode="auto">
            <a:xfrm flipV="1">
              <a:off x="1600200" y="5286799"/>
              <a:ext cx="2120153" cy="1344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>
            <a:xfrm>
              <a:off x="1828800" y="469064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+mj-lt"/>
                </a:rPr>
                <a:t>upload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8400" y="5376446"/>
              <a:ext cx="10599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latin typeface="+mj-lt"/>
                </a:rPr>
                <a:t>down</a:t>
              </a:r>
              <a:r>
                <a:rPr lang="en-US" sz="1600" dirty="0" smtClean="0">
                  <a:latin typeface="+mj-lt"/>
                </a:rPr>
                <a:t>load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22" name="折角形 61"/>
            <p:cNvSpPr/>
            <p:nvPr/>
          </p:nvSpPr>
          <p:spPr bwMode="auto">
            <a:xfrm>
              <a:off x="1828800" y="5376446"/>
              <a:ext cx="533400" cy="533400"/>
            </a:xfrm>
            <a:prstGeom prst="foldedCorner">
              <a:avLst>
                <a:gd name="adj" fmla="val 38889"/>
              </a:avLst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file</a:t>
              </a:r>
            </a:p>
          </p:txBody>
        </p:sp>
        <p:pic>
          <p:nvPicPr>
            <p:cNvPr id="40" name="Picture 2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1606" y="3802848"/>
              <a:ext cx="1168400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1606" y="4625044"/>
              <a:ext cx="1319994" cy="201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2399" y="5073383"/>
              <a:ext cx="1257300" cy="488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6200" y="5954930"/>
              <a:ext cx="1344486" cy="204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870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a Failed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 smtClean="0"/>
              <a:t>How to repair: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圆角矩形 6"/>
          <p:cNvSpPr/>
          <p:nvPr/>
        </p:nvSpPr>
        <p:spPr bwMode="auto">
          <a:xfrm>
            <a:off x="1691410" y="2652983"/>
            <a:ext cx="1584146" cy="8382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cs typeface="Times New Roman" pitchFamily="18" charset="0"/>
              </a:rPr>
              <a:t>Proxy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6" name="云形 7"/>
          <p:cNvSpPr/>
          <p:nvPr/>
        </p:nvSpPr>
        <p:spPr bwMode="auto">
          <a:xfrm>
            <a:off x="4740454" y="1600200"/>
            <a:ext cx="2209800" cy="609600"/>
          </a:xfrm>
          <a:prstGeom prst="cloud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   Cloud 1</a:t>
            </a:r>
          </a:p>
        </p:txBody>
      </p:sp>
      <p:sp>
        <p:nvSpPr>
          <p:cNvPr id="7" name="云形 8"/>
          <p:cNvSpPr/>
          <p:nvPr/>
        </p:nvSpPr>
        <p:spPr bwMode="auto">
          <a:xfrm>
            <a:off x="4740454" y="2362200"/>
            <a:ext cx="2209800" cy="609600"/>
          </a:xfrm>
          <a:prstGeom prst="cloud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   Cloud 2</a:t>
            </a:r>
          </a:p>
        </p:txBody>
      </p:sp>
      <p:sp>
        <p:nvSpPr>
          <p:cNvPr id="8" name="云形 9"/>
          <p:cNvSpPr/>
          <p:nvPr/>
        </p:nvSpPr>
        <p:spPr bwMode="auto">
          <a:xfrm>
            <a:off x="4740454" y="3124200"/>
            <a:ext cx="2209800" cy="609600"/>
          </a:xfrm>
          <a:prstGeom prst="cloud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   Cloud 3</a:t>
            </a:r>
          </a:p>
        </p:txBody>
      </p:sp>
      <p:sp>
        <p:nvSpPr>
          <p:cNvPr id="9" name="云形 10"/>
          <p:cNvSpPr/>
          <p:nvPr/>
        </p:nvSpPr>
        <p:spPr bwMode="auto">
          <a:xfrm>
            <a:off x="4740454" y="3962400"/>
            <a:ext cx="2209800" cy="609600"/>
          </a:xfrm>
          <a:prstGeom prst="cloud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   Cloud 4</a:t>
            </a:r>
          </a:p>
        </p:txBody>
      </p:sp>
      <p:cxnSp>
        <p:nvCxnSpPr>
          <p:cNvPr id="10" name="直接连接符 12"/>
          <p:cNvCxnSpPr>
            <a:stCxn id="5" idx="3"/>
            <a:endCxn id="7" idx="2"/>
          </p:cNvCxnSpPr>
          <p:nvPr/>
        </p:nvCxnSpPr>
        <p:spPr bwMode="auto">
          <a:xfrm flipV="1">
            <a:off x="3275556" y="2667000"/>
            <a:ext cx="1471752" cy="4050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接连接符 13"/>
          <p:cNvCxnSpPr>
            <a:stCxn id="5" idx="3"/>
            <a:endCxn id="8" idx="2"/>
          </p:cNvCxnSpPr>
          <p:nvPr/>
        </p:nvCxnSpPr>
        <p:spPr bwMode="auto">
          <a:xfrm>
            <a:off x="3275556" y="3072083"/>
            <a:ext cx="1471752" cy="3569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直接连接符 14"/>
          <p:cNvCxnSpPr>
            <a:stCxn id="5" idx="3"/>
            <a:endCxn id="9" idx="2"/>
          </p:cNvCxnSpPr>
          <p:nvPr/>
        </p:nvCxnSpPr>
        <p:spPr bwMode="auto">
          <a:xfrm>
            <a:off x="3275556" y="3072083"/>
            <a:ext cx="1471752" cy="11951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云形 43"/>
          <p:cNvSpPr/>
          <p:nvPr/>
        </p:nvSpPr>
        <p:spPr bwMode="auto">
          <a:xfrm>
            <a:off x="1692454" y="4572000"/>
            <a:ext cx="2209800" cy="609600"/>
          </a:xfrm>
          <a:prstGeom prst="cloud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   Cloud 5</a:t>
            </a:r>
          </a:p>
        </p:txBody>
      </p:sp>
      <p:cxnSp>
        <p:nvCxnSpPr>
          <p:cNvPr id="14" name="直接连接符 44"/>
          <p:cNvCxnSpPr>
            <a:stCxn id="5" idx="2"/>
            <a:endCxn id="13" idx="3"/>
          </p:cNvCxnSpPr>
          <p:nvPr/>
        </p:nvCxnSpPr>
        <p:spPr bwMode="auto">
          <a:xfrm>
            <a:off x="2483483" y="3491183"/>
            <a:ext cx="313871" cy="111567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矩形 47"/>
          <p:cNvSpPr/>
          <p:nvPr/>
        </p:nvSpPr>
        <p:spPr bwMode="auto">
          <a:xfrm>
            <a:off x="4359454" y="2286000"/>
            <a:ext cx="3048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6" name="矩形 48"/>
          <p:cNvSpPr/>
          <p:nvPr/>
        </p:nvSpPr>
        <p:spPr bwMode="auto">
          <a:xfrm>
            <a:off x="1997254" y="4191000"/>
            <a:ext cx="304800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矩形 49"/>
          <p:cNvSpPr/>
          <p:nvPr/>
        </p:nvSpPr>
        <p:spPr bwMode="auto">
          <a:xfrm>
            <a:off x="1844854" y="3733800"/>
            <a:ext cx="304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矩形 50"/>
          <p:cNvSpPr/>
          <p:nvPr/>
        </p:nvSpPr>
        <p:spPr bwMode="auto">
          <a:xfrm>
            <a:off x="4511854" y="2971800"/>
            <a:ext cx="304800" cy="3048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矩形 51"/>
          <p:cNvSpPr/>
          <p:nvPr/>
        </p:nvSpPr>
        <p:spPr bwMode="auto">
          <a:xfrm>
            <a:off x="4588054" y="3733800"/>
            <a:ext cx="304800" cy="304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0" name="直接箭头连接符 53"/>
          <p:cNvCxnSpPr/>
          <p:nvPr/>
        </p:nvCxnSpPr>
        <p:spPr bwMode="auto">
          <a:xfrm rot="10800000" flipV="1">
            <a:off x="3826054" y="2514600"/>
            <a:ext cx="457200" cy="152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接箭头连接符 56"/>
          <p:cNvCxnSpPr/>
          <p:nvPr/>
        </p:nvCxnSpPr>
        <p:spPr bwMode="auto">
          <a:xfrm rot="10800000">
            <a:off x="3978454" y="3019962"/>
            <a:ext cx="457200" cy="10424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接箭头连接符 58"/>
          <p:cNvCxnSpPr/>
          <p:nvPr/>
        </p:nvCxnSpPr>
        <p:spPr bwMode="auto">
          <a:xfrm rot="10800000">
            <a:off x="4130854" y="3581400"/>
            <a:ext cx="38100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接箭头连接符 60"/>
          <p:cNvCxnSpPr/>
          <p:nvPr/>
        </p:nvCxnSpPr>
        <p:spPr bwMode="auto">
          <a:xfrm rot="16200000" flipH="1">
            <a:off x="2113368" y="3998685"/>
            <a:ext cx="558800" cy="18142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矩形 63"/>
          <p:cNvSpPr/>
          <p:nvPr/>
        </p:nvSpPr>
        <p:spPr bwMode="auto">
          <a:xfrm>
            <a:off x="6400800" y="4755178"/>
            <a:ext cx="3048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矩形 64"/>
          <p:cNvSpPr/>
          <p:nvPr/>
        </p:nvSpPr>
        <p:spPr bwMode="auto">
          <a:xfrm>
            <a:off x="7010400" y="4755178"/>
            <a:ext cx="304800" cy="3048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6" name="矩形 65"/>
          <p:cNvSpPr/>
          <p:nvPr/>
        </p:nvSpPr>
        <p:spPr bwMode="auto">
          <a:xfrm>
            <a:off x="7603946" y="4755178"/>
            <a:ext cx="304800" cy="304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27908" y="4736068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  <a:cs typeface="Times New Roman" pitchFamily="18" charset="0"/>
              </a:rPr>
              <a:t>Repair traffic = </a:t>
            </a:r>
            <a:endParaRPr lang="en-US" b="1" dirty="0">
              <a:latin typeface="+mn-lt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45454" y="4736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cs typeface="Times New Roman" pitchFamily="18" charset="0"/>
              </a:rPr>
              <a:t>＋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39000" y="4736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cs typeface="Times New Roman" pitchFamily="18" charset="0"/>
              </a:rPr>
              <a:t>＋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  <p:sp>
        <p:nvSpPr>
          <p:cNvPr id="30" name="&quot;No&quot; Symbol 29"/>
          <p:cNvSpPr/>
          <p:nvPr/>
        </p:nvSpPr>
        <p:spPr bwMode="auto">
          <a:xfrm>
            <a:off x="4637608" y="1600200"/>
            <a:ext cx="510492" cy="533400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304800" y="5257800"/>
            <a:ext cx="8534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Goal: </a:t>
            </a:r>
            <a:r>
              <a:rPr lang="en-US" b="1" i="1" dirty="0" smtClean="0">
                <a:solidFill>
                  <a:srgbClr val="FF0000"/>
                </a:solidFill>
              </a:rPr>
              <a:t>minimize repair traffic</a:t>
            </a:r>
          </a:p>
          <a:p>
            <a:pPr lvl="1"/>
            <a:r>
              <a:rPr lang="en-US" dirty="0" smtClean="0"/>
              <a:t>Repair traffic: amount of data read from surviving clouds</a:t>
            </a:r>
          </a:p>
          <a:p>
            <a:pPr lvl="1"/>
            <a:r>
              <a:rPr lang="en-US" dirty="0" smtClean="0"/>
              <a:t>Hence minimize monetary cost due to data migration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0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Reed Solomon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472" y="5151437"/>
            <a:ext cx="8229600" cy="1249363"/>
          </a:xfrm>
        </p:spPr>
        <p:txBody>
          <a:bodyPr/>
          <a:lstStyle/>
          <a:p>
            <a:r>
              <a:rPr lang="en-US" sz="2400" dirty="0" smtClean="0"/>
              <a:t>Conventional repair:</a:t>
            </a:r>
          </a:p>
          <a:p>
            <a:pPr lvl="1"/>
            <a:r>
              <a:rPr lang="en-US" sz="2000" dirty="0" smtClean="0"/>
              <a:t>Repair whole file and reconstruct data in new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圆角矩形 79"/>
          <p:cNvSpPr/>
          <p:nvPr/>
        </p:nvSpPr>
        <p:spPr bwMode="auto">
          <a:xfrm>
            <a:off x="1066800" y="19050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矩形 80"/>
          <p:cNvSpPr/>
          <p:nvPr/>
        </p:nvSpPr>
        <p:spPr bwMode="auto">
          <a:xfrm>
            <a:off x="1313543" y="1937658"/>
            <a:ext cx="1199147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7" name="圆角矩形 92"/>
          <p:cNvSpPr/>
          <p:nvPr/>
        </p:nvSpPr>
        <p:spPr bwMode="auto">
          <a:xfrm>
            <a:off x="3581400" y="2819400"/>
            <a:ext cx="28956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圆角矩形 97"/>
          <p:cNvSpPr/>
          <p:nvPr/>
        </p:nvSpPr>
        <p:spPr bwMode="auto">
          <a:xfrm>
            <a:off x="1066800" y="25146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圆角矩形 100"/>
          <p:cNvSpPr/>
          <p:nvPr/>
        </p:nvSpPr>
        <p:spPr bwMode="auto">
          <a:xfrm>
            <a:off x="1066800" y="31242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圆角矩形 103"/>
          <p:cNvSpPr/>
          <p:nvPr/>
        </p:nvSpPr>
        <p:spPr bwMode="auto">
          <a:xfrm>
            <a:off x="1066800" y="37338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矩形 119"/>
          <p:cNvSpPr/>
          <p:nvPr/>
        </p:nvSpPr>
        <p:spPr bwMode="auto">
          <a:xfrm>
            <a:off x="1299029" y="2558142"/>
            <a:ext cx="1199147" cy="42454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2" name="矩形 120"/>
          <p:cNvSpPr/>
          <p:nvPr/>
        </p:nvSpPr>
        <p:spPr bwMode="auto">
          <a:xfrm>
            <a:off x="1295399" y="3167742"/>
            <a:ext cx="1199147" cy="42454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</a:t>
            </a:r>
          </a:p>
        </p:txBody>
      </p:sp>
      <p:sp>
        <p:nvSpPr>
          <p:cNvPr id="13" name="矩形 121"/>
          <p:cNvSpPr/>
          <p:nvPr/>
        </p:nvSpPr>
        <p:spPr bwMode="auto">
          <a:xfrm>
            <a:off x="1299029" y="3777342"/>
            <a:ext cx="1199147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A+2B</a:t>
            </a:r>
          </a:p>
        </p:txBody>
      </p:sp>
      <p:sp>
        <p:nvSpPr>
          <p:cNvPr id="14" name="矩形 122"/>
          <p:cNvSpPr/>
          <p:nvPr/>
        </p:nvSpPr>
        <p:spPr bwMode="auto">
          <a:xfrm>
            <a:off x="3733800" y="297180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5" name="矩形 123"/>
          <p:cNvSpPr/>
          <p:nvPr/>
        </p:nvSpPr>
        <p:spPr bwMode="auto">
          <a:xfrm>
            <a:off x="3730170" y="358140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</a:t>
            </a:r>
          </a:p>
        </p:txBody>
      </p:sp>
      <p:sp>
        <p:nvSpPr>
          <p:cNvPr id="16" name="矩形 124"/>
          <p:cNvSpPr/>
          <p:nvPr/>
        </p:nvSpPr>
        <p:spPr bwMode="auto">
          <a:xfrm>
            <a:off x="5257800" y="327660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7" name="矩形 126"/>
          <p:cNvSpPr/>
          <p:nvPr/>
        </p:nvSpPr>
        <p:spPr bwMode="auto">
          <a:xfrm>
            <a:off x="7601855" y="3294744"/>
            <a:ext cx="1147011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cxnSp>
        <p:nvCxnSpPr>
          <p:cNvPr id="18" name="直接箭头连接符 135"/>
          <p:cNvCxnSpPr>
            <a:stCxn id="11" idx="3"/>
            <a:endCxn id="14" idx="1"/>
          </p:cNvCxnSpPr>
          <p:nvPr/>
        </p:nvCxnSpPr>
        <p:spPr bwMode="auto">
          <a:xfrm>
            <a:off x="2498176" y="2770413"/>
            <a:ext cx="1235624" cy="41365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矩形 149"/>
          <p:cNvSpPr/>
          <p:nvPr/>
        </p:nvSpPr>
        <p:spPr bwMode="auto">
          <a:xfrm>
            <a:off x="3861521" y="182880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20" name="矩形 150"/>
          <p:cNvSpPr/>
          <p:nvPr/>
        </p:nvSpPr>
        <p:spPr bwMode="auto">
          <a:xfrm>
            <a:off x="3861521" y="2253342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66635" y="17526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of </a:t>
            </a:r>
          </a:p>
          <a:p>
            <a:r>
              <a:rPr lang="en-US" dirty="0" smtClean="0"/>
              <a:t>size M</a:t>
            </a:r>
            <a:endParaRPr lang="en-US" dirty="0"/>
          </a:p>
        </p:txBody>
      </p:sp>
      <p:sp>
        <p:nvSpPr>
          <p:cNvPr id="22" name="圆角矩形 163"/>
          <p:cNvSpPr/>
          <p:nvPr/>
        </p:nvSpPr>
        <p:spPr bwMode="auto">
          <a:xfrm>
            <a:off x="7391400" y="3243942"/>
            <a:ext cx="16764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3" name="直接箭头连接符 168"/>
          <p:cNvCxnSpPr>
            <a:stCxn id="14" idx="3"/>
          </p:cNvCxnSpPr>
          <p:nvPr/>
        </p:nvCxnSpPr>
        <p:spPr bwMode="auto">
          <a:xfrm>
            <a:off x="4724400" y="3184071"/>
            <a:ext cx="457200" cy="24492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接箭头连接符 171"/>
          <p:cNvCxnSpPr>
            <a:stCxn id="15" idx="3"/>
          </p:cNvCxnSpPr>
          <p:nvPr/>
        </p:nvCxnSpPr>
        <p:spPr bwMode="auto">
          <a:xfrm flipV="1">
            <a:off x="4720770" y="3505200"/>
            <a:ext cx="460830" cy="28847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152400" y="19812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" y="25908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" y="32004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2400" y="38100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sp>
        <p:nvSpPr>
          <p:cNvPr id="29" name="右箭头 207"/>
          <p:cNvSpPr/>
          <p:nvPr/>
        </p:nvSpPr>
        <p:spPr bwMode="auto">
          <a:xfrm>
            <a:off x="6553200" y="3276600"/>
            <a:ext cx="762000" cy="4084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直接箭头连接符 216"/>
          <p:cNvCxnSpPr>
            <a:stCxn id="12" idx="3"/>
            <a:endCxn id="15" idx="1"/>
          </p:cNvCxnSpPr>
          <p:nvPr/>
        </p:nvCxnSpPr>
        <p:spPr bwMode="auto">
          <a:xfrm>
            <a:off x="2494546" y="3380013"/>
            <a:ext cx="1235624" cy="41365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38800" y="2438400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Proxy</a:t>
            </a:r>
            <a:endParaRPr lang="en-US" b="1" dirty="0"/>
          </a:p>
        </p:txBody>
      </p:sp>
      <p:sp>
        <p:nvSpPr>
          <p:cNvPr id="35" name="横卷形 78"/>
          <p:cNvSpPr/>
          <p:nvPr/>
        </p:nvSpPr>
        <p:spPr bwMode="auto">
          <a:xfrm>
            <a:off x="6477000" y="1524000"/>
            <a:ext cx="2590800" cy="1033272"/>
          </a:xfrm>
          <a:prstGeom prst="horizontalScroll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Reed Solomon codes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Repair traffic = </a:t>
            </a:r>
            <a:r>
              <a:rPr lang="en-US" b="1" dirty="0" smtClean="0">
                <a:solidFill>
                  <a:srgbClr val="C00000"/>
                </a:solidFill>
              </a:rPr>
              <a:t>M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493" y="1819275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4042162" y="441960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n = 4, k = 2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Regenerating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706563"/>
          </a:xfrm>
        </p:spPr>
        <p:txBody>
          <a:bodyPr/>
          <a:lstStyle/>
          <a:p>
            <a:r>
              <a:rPr lang="en-US" sz="2400" dirty="0" smtClean="0"/>
              <a:t>Repair in regenerating codes:</a:t>
            </a:r>
          </a:p>
          <a:p>
            <a:pPr lvl="1"/>
            <a:r>
              <a:rPr lang="en-US" sz="2000" dirty="0" smtClean="0"/>
              <a:t>Downloads one chunk from each node (instead of whole file)</a:t>
            </a:r>
          </a:p>
          <a:p>
            <a:pPr lvl="1"/>
            <a:r>
              <a:rPr lang="en-US" sz="2000" dirty="0" smtClean="0"/>
              <a:t>Repair traffic: save 25% for (n=4,k=2), while same storage size</a:t>
            </a:r>
          </a:p>
          <a:p>
            <a:pPr lvl="1"/>
            <a:r>
              <a:rPr lang="en-US" sz="2000" dirty="0"/>
              <a:t>Using </a:t>
            </a:r>
            <a:r>
              <a:rPr lang="en-US" sz="2000" dirty="0">
                <a:solidFill>
                  <a:srgbClr val="FF0000"/>
                </a:solidFill>
              </a:rPr>
              <a:t>network coding</a:t>
            </a:r>
            <a:r>
              <a:rPr lang="en-US" sz="2000" dirty="0"/>
              <a:t>: encode chunks in storage nodes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矩形 107"/>
          <p:cNvSpPr/>
          <p:nvPr/>
        </p:nvSpPr>
        <p:spPr bwMode="auto">
          <a:xfrm>
            <a:off x="1266371" y="1937658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7" name="矩形 109"/>
          <p:cNvSpPr/>
          <p:nvPr/>
        </p:nvSpPr>
        <p:spPr bwMode="auto">
          <a:xfrm>
            <a:off x="1266371" y="2166258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8" name="矩形 111"/>
          <p:cNvSpPr/>
          <p:nvPr/>
        </p:nvSpPr>
        <p:spPr bwMode="auto">
          <a:xfrm>
            <a:off x="1266371" y="2547258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9" name="矩形 112"/>
          <p:cNvSpPr/>
          <p:nvPr/>
        </p:nvSpPr>
        <p:spPr bwMode="auto">
          <a:xfrm>
            <a:off x="1266371" y="2775858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10" name="矩形 114"/>
          <p:cNvSpPr/>
          <p:nvPr/>
        </p:nvSpPr>
        <p:spPr bwMode="auto">
          <a:xfrm>
            <a:off x="1266371" y="3156858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11" name="矩形 115"/>
          <p:cNvSpPr/>
          <p:nvPr/>
        </p:nvSpPr>
        <p:spPr bwMode="auto">
          <a:xfrm>
            <a:off x="1266371" y="3385458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B+D</a:t>
            </a:r>
          </a:p>
        </p:txBody>
      </p:sp>
      <p:sp>
        <p:nvSpPr>
          <p:cNvPr id="12" name="矩形 117"/>
          <p:cNvSpPr/>
          <p:nvPr/>
        </p:nvSpPr>
        <p:spPr bwMode="auto">
          <a:xfrm>
            <a:off x="1266371" y="3766458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A+D</a:t>
            </a:r>
          </a:p>
        </p:txBody>
      </p:sp>
      <p:sp>
        <p:nvSpPr>
          <p:cNvPr id="13" name="矩形 118"/>
          <p:cNvSpPr/>
          <p:nvPr/>
        </p:nvSpPr>
        <p:spPr bwMode="auto">
          <a:xfrm>
            <a:off x="1266371" y="3995058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B+C+D</a:t>
            </a:r>
          </a:p>
        </p:txBody>
      </p:sp>
      <p:sp>
        <p:nvSpPr>
          <p:cNvPr id="14" name="圆角矩形 127"/>
          <p:cNvSpPr/>
          <p:nvPr/>
        </p:nvSpPr>
        <p:spPr bwMode="auto">
          <a:xfrm>
            <a:off x="3552372" y="2895600"/>
            <a:ext cx="29718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流程图: 或者 133"/>
          <p:cNvSpPr/>
          <p:nvPr/>
        </p:nvSpPr>
        <p:spPr bwMode="auto">
          <a:xfrm>
            <a:off x="2467466" y="3854124"/>
            <a:ext cx="307848" cy="307848"/>
          </a:xfrm>
          <a:prstGeom prst="flowChartOr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矩形 138"/>
          <p:cNvSpPr/>
          <p:nvPr/>
        </p:nvSpPr>
        <p:spPr bwMode="auto">
          <a:xfrm>
            <a:off x="3810000" y="31242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7" name="矩形 139"/>
          <p:cNvSpPr/>
          <p:nvPr/>
        </p:nvSpPr>
        <p:spPr bwMode="auto">
          <a:xfrm>
            <a:off x="3810000" y="35052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18" name="矩形 140"/>
          <p:cNvSpPr/>
          <p:nvPr/>
        </p:nvSpPr>
        <p:spPr bwMode="auto">
          <a:xfrm>
            <a:off x="3810000" y="38862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A+B+C</a:t>
            </a:r>
          </a:p>
        </p:txBody>
      </p:sp>
      <p:cxnSp>
        <p:nvCxnSpPr>
          <p:cNvPr id="19" name="直接箭头连接符 142"/>
          <p:cNvCxnSpPr>
            <a:stCxn id="8" idx="3"/>
            <a:endCxn id="16" idx="1"/>
          </p:cNvCxnSpPr>
          <p:nvPr/>
        </p:nvCxnSpPr>
        <p:spPr bwMode="auto">
          <a:xfrm>
            <a:off x="2465518" y="2661558"/>
            <a:ext cx="1344482" cy="576942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44"/>
          <p:cNvCxnSpPr>
            <a:stCxn id="10" idx="3"/>
            <a:endCxn id="17" idx="1"/>
          </p:cNvCxnSpPr>
          <p:nvPr/>
        </p:nvCxnSpPr>
        <p:spPr bwMode="auto">
          <a:xfrm>
            <a:off x="2465518" y="3271158"/>
            <a:ext cx="1344482" cy="348342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直接箭头连接符 146"/>
          <p:cNvCxnSpPr>
            <a:stCxn id="15" idx="6"/>
            <a:endCxn id="18" idx="1"/>
          </p:cNvCxnSpPr>
          <p:nvPr/>
        </p:nvCxnSpPr>
        <p:spPr bwMode="auto">
          <a:xfrm flipV="1">
            <a:off x="2775314" y="4000500"/>
            <a:ext cx="1034686" cy="754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矩形 147"/>
          <p:cNvSpPr/>
          <p:nvPr/>
        </p:nvSpPr>
        <p:spPr bwMode="auto">
          <a:xfrm>
            <a:off x="5257800" y="3367314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23" name="矩形 148"/>
          <p:cNvSpPr/>
          <p:nvPr/>
        </p:nvSpPr>
        <p:spPr bwMode="auto">
          <a:xfrm>
            <a:off x="5257800" y="3595914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24" name="矩形 155"/>
          <p:cNvSpPr/>
          <p:nvPr/>
        </p:nvSpPr>
        <p:spPr bwMode="auto">
          <a:xfrm>
            <a:off x="3832493" y="18288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25" name="矩形 156"/>
          <p:cNvSpPr/>
          <p:nvPr/>
        </p:nvSpPr>
        <p:spPr bwMode="auto">
          <a:xfrm>
            <a:off x="3832493" y="20574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26" name="矩形 157"/>
          <p:cNvSpPr/>
          <p:nvPr/>
        </p:nvSpPr>
        <p:spPr bwMode="auto">
          <a:xfrm>
            <a:off x="3832493" y="22860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27" name="矩形 158"/>
          <p:cNvSpPr/>
          <p:nvPr/>
        </p:nvSpPr>
        <p:spPr bwMode="auto">
          <a:xfrm>
            <a:off x="3832493" y="25146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28" name="矩形 160"/>
          <p:cNvSpPr/>
          <p:nvPr/>
        </p:nvSpPr>
        <p:spPr bwMode="auto">
          <a:xfrm>
            <a:off x="7619999" y="3370944"/>
            <a:ext cx="1147011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29" name="矩形 161"/>
          <p:cNvSpPr/>
          <p:nvPr/>
        </p:nvSpPr>
        <p:spPr bwMode="auto">
          <a:xfrm>
            <a:off x="7619999" y="3599544"/>
            <a:ext cx="1147011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30" name="圆角矩形 164"/>
          <p:cNvSpPr/>
          <p:nvPr/>
        </p:nvSpPr>
        <p:spPr bwMode="auto">
          <a:xfrm>
            <a:off x="1037772" y="19050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圆角矩形 165"/>
          <p:cNvSpPr/>
          <p:nvPr/>
        </p:nvSpPr>
        <p:spPr bwMode="auto">
          <a:xfrm>
            <a:off x="1037772" y="25146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圆角矩形 166"/>
          <p:cNvSpPr/>
          <p:nvPr/>
        </p:nvSpPr>
        <p:spPr bwMode="auto">
          <a:xfrm>
            <a:off x="1037772" y="31242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圆角矩形 167"/>
          <p:cNvSpPr/>
          <p:nvPr/>
        </p:nvSpPr>
        <p:spPr bwMode="auto">
          <a:xfrm>
            <a:off x="1037772" y="37338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" name="直接箭头连接符 174"/>
          <p:cNvCxnSpPr>
            <a:stCxn id="17" idx="3"/>
          </p:cNvCxnSpPr>
          <p:nvPr/>
        </p:nvCxnSpPr>
        <p:spPr bwMode="auto">
          <a:xfrm flipV="1">
            <a:off x="4800600" y="3581400"/>
            <a:ext cx="351972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直接箭头连接符 175"/>
          <p:cNvCxnSpPr>
            <a:stCxn id="16" idx="3"/>
          </p:cNvCxnSpPr>
          <p:nvPr/>
        </p:nvCxnSpPr>
        <p:spPr bwMode="auto">
          <a:xfrm>
            <a:off x="4800600" y="3238500"/>
            <a:ext cx="351972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接箭头连接符 186"/>
          <p:cNvCxnSpPr>
            <a:stCxn id="18" idx="3"/>
          </p:cNvCxnSpPr>
          <p:nvPr/>
        </p:nvCxnSpPr>
        <p:spPr bwMode="auto">
          <a:xfrm flipV="1">
            <a:off x="4800600" y="3810000"/>
            <a:ext cx="351972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123372" y="19812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23372" y="25908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23372" y="32004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23372" y="38100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sp>
        <p:nvSpPr>
          <p:cNvPr id="41" name="圆角矩形 206"/>
          <p:cNvSpPr/>
          <p:nvPr/>
        </p:nvSpPr>
        <p:spPr bwMode="auto">
          <a:xfrm>
            <a:off x="7391400" y="3338286"/>
            <a:ext cx="16764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右箭头 208"/>
          <p:cNvSpPr/>
          <p:nvPr/>
        </p:nvSpPr>
        <p:spPr bwMode="auto">
          <a:xfrm>
            <a:off x="6582228" y="3401568"/>
            <a:ext cx="762000" cy="4084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47684" y="1792069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of </a:t>
            </a:r>
          </a:p>
          <a:p>
            <a:r>
              <a:rPr lang="en-US" dirty="0" smtClean="0"/>
              <a:t>size M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638800" y="2514600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Proxy</a:t>
            </a:r>
            <a:endParaRPr lang="en-US" b="1" dirty="0"/>
          </a:p>
        </p:txBody>
      </p:sp>
      <p:sp>
        <p:nvSpPr>
          <p:cNvPr id="46" name="横卷形 81"/>
          <p:cNvSpPr/>
          <p:nvPr/>
        </p:nvSpPr>
        <p:spPr bwMode="auto">
          <a:xfrm>
            <a:off x="6477000" y="1524000"/>
            <a:ext cx="2590800" cy="1033272"/>
          </a:xfrm>
          <a:prstGeom prst="horizontalScroll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Regenerating codes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Repair traffic = </a:t>
            </a:r>
            <a:r>
              <a:rPr lang="en-US" b="1" dirty="0" smtClean="0">
                <a:solidFill>
                  <a:srgbClr val="C00000"/>
                </a:solidFill>
              </a:rPr>
              <a:t>0.75M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42162" y="441960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n = 4, k = 2</a:t>
            </a:r>
            <a:endParaRPr lang="en-US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678" y="1851025"/>
            <a:ext cx="5238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15200" y="835223"/>
            <a:ext cx="16482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</a:t>
            </a:r>
            <a:r>
              <a:rPr lang="en-US" sz="1400" dirty="0" err="1" smtClean="0"/>
              <a:t>Dimakis</a:t>
            </a:r>
            <a:r>
              <a:rPr lang="en-US" sz="1400" dirty="0" smtClean="0"/>
              <a:t> et al.’10]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88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458200" cy="4830763"/>
          </a:xfrm>
        </p:spPr>
        <p:txBody>
          <a:bodyPr/>
          <a:lstStyle/>
          <a:p>
            <a:pPr eaLnBrk="1" hangingPunct="1"/>
            <a:r>
              <a:rPr lang="en-US" dirty="0"/>
              <a:t>Theoretical analysis</a:t>
            </a:r>
          </a:p>
          <a:p>
            <a:pPr lvl="1" eaLnBrk="1" hangingPunct="1"/>
            <a:r>
              <a:rPr lang="en-US" dirty="0"/>
              <a:t>Regenerating codes </a:t>
            </a:r>
            <a:r>
              <a:rPr lang="en-US" sz="1600" dirty="0" smtClean="0"/>
              <a:t>[</a:t>
            </a:r>
            <a:r>
              <a:rPr lang="en-US" sz="1600" dirty="0" err="1" smtClean="0"/>
              <a:t>Dimakis</a:t>
            </a:r>
            <a:r>
              <a:rPr lang="en-US" sz="1600" dirty="0" smtClean="0"/>
              <a:t> </a:t>
            </a:r>
            <a:r>
              <a:rPr lang="en-US" sz="1600" dirty="0"/>
              <a:t>et al. </a:t>
            </a:r>
            <a:r>
              <a:rPr lang="en-US" sz="1600" dirty="0" smtClean="0"/>
              <a:t>’10]</a:t>
            </a:r>
            <a:r>
              <a:rPr lang="en-US" dirty="0" smtClean="0"/>
              <a:t> </a:t>
            </a:r>
            <a:r>
              <a:rPr lang="en-US" dirty="0"/>
              <a:t>exploit the optimal trade-off between storage and repair traffic.</a:t>
            </a:r>
          </a:p>
          <a:p>
            <a:pPr eaLnBrk="1" hangingPunct="1"/>
            <a:r>
              <a:rPr lang="en-US" dirty="0" smtClean="0"/>
              <a:t>Empirical </a:t>
            </a:r>
            <a:r>
              <a:rPr lang="en-US" dirty="0"/>
              <a:t>studies </a:t>
            </a:r>
          </a:p>
          <a:p>
            <a:pPr lvl="1"/>
            <a:r>
              <a:rPr lang="en-US" dirty="0"/>
              <a:t>e.g</a:t>
            </a:r>
            <a:r>
              <a:rPr lang="en-US" dirty="0" smtClean="0"/>
              <a:t>., </a:t>
            </a:r>
            <a:r>
              <a:rPr lang="en-US" sz="1600" dirty="0" smtClean="0"/>
              <a:t>[</a:t>
            </a:r>
            <a:r>
              <a:rPr lang="en-US" sz="1600" dirty="0" err="1" smtClean="0"/>
              <a:t>Gkantsidis</a:t>
            </a:r>
            <a:r>
              <a:rPr lang="en-US" sz="1600" dirty="0" smtClean="0"/>
              <a:t> &amp; Rodriguez ’05], [</a:t>
            </a:r>
            <a:r>
              <a:rPr lang="en-US" sz="1600" dirty="0" err="1" smtClean="0"/>
              <a:t>Dunimuco</a:t>
            </a:r>
            <a:r>
              <a:rPr lang="en-US" sz="1600" dirty="0" smtClean="0"/>
              <a:t> &amp; </a:t>
            </a:r>
            <a:r>
              <a:rPr lang="en-US" sz="1600" dirty="0" err="1" smtClean="0"/>
              <a:t>Biersack</a:t>
            </a:r>
            <a:r>
              <a:rPr lang="en-US" sz="1600" dirty="0" smtClean="0"/>
              <a:t> ’09], [</a:t>
            </a:r>
            <a:r>
              <a:rPr lang="en-US" sz="1600" dirty="0" err="1" smtClean="0"/>
              <a:t>Martalo</a:t>
            </a:r>
            <a:r>
              <a:rPr lang="en-US" sz="1600" dirty="0" smtClean="0"/>
              <a:t> </a:t>
            </a:r>
            <a:r>
              <a:rPr lang="en-US" sz="1600" dirty="0"/>
              <a:t>et </a:t>
            </a:r>
            <a:r>
              <a:rPr lang="en-US" sz="1600" dirty="0" smtClean="0"/>
              <a:t>al. ’11]</a:t>
            </a:r>
            <a:r>
              <a:rPr lang="en-US" sz="1800" dirty="0" smtClean="0"/>
              <a:t> 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Evaluate </a:t>
            </a:r>
            <a:r>
              <a:rPr lang="en-US" dirty="0"/>
              <a:t>random linear </a:t>
            </a:r>
            <a:r>
              <a:rPr lang="en-US" dirty="0" smtClean="0"/>
              <a:t>codes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ased on simulations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sz="2400" dirty="0" smtClean="0"/>
              <a:t>Multiple cloud storage</a:t>
            </a:r>
          </a:p>
          <a:p>
            <a:pPr lvl="1"/>
            <a:r>
              <a:rPr lang="en-US" sz="2000" dirty="0" smtClean="0"/>
              <a:t>e.g., HAIL </a:t>
            </a:r>
            <a:r>
              <a:rPr lang="en-US" sz="1600" dirty="0" smtClean="0"/>
              <a:t>[Bowers et al. ’09]</a:t>
            </a:r>
            <a:r>
              <a:rPr lang="en-US" sz="2000" dirty="0" smtClean="0"/>
              <a:t>, RACS </a:t>
            </a:r>
            <a:r>
              <a:rPr lang="en-US" sz="1600" dirty="0" smtClean="0"/>
              <a:t>[Abu-</a:t>
            </a:r>
            <a:r>
              <a:rPr lang="en-US" sz="1600" dirty="0" err="1" smtClean="0"/>
              <a:t>Libdeh</a:t>
            </a:r>
            <a:r>
              <a:rPr lang="en-US" sz="1600" dirty="0" smtClean="0"/>
              <a:t> et al. ’10]</a:t>
            </a:r>
            <a:r>
              <a:rPr lang="en-US" sz="2000" dirty="0" smtClean="0"/>
              <a:t>, DEPSKY </a:t>
            </a:r>
            <a:r>
              <a:rPr lang="en-US" sz="1600" dirty="0" smtClean="0"/>
              <a:t>[</a:t>
            </a:r>
            <a:r>
              <a:rPr lang="en-US" sz="1600" dirty="0" err="1" smtClean="0"/>
              <a:t>Bessani</a:t>
            </a:r>
            <a:r>
              <a:rPr lang="en-US" sz="1600" dirty="0" smtClean="0"/>
              <a:t> et al. ’11]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Based on erasure codes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44963"/>
          </a:xfrm>
        </p:spPr>
        <p:txBody>
          <a:bodyPr/>
          <a:lstStyle/>
          <a:p>
            <a:pPr eaLnBrk="1" hangingPunct="1"/>
            <a:r>
              <a:rPr lang="en-US" dirty="0"/>
              <a:t>Implementation of </a:t>
            </a:r>
            <a:r>
              <a:rPr lang="en-US" dirty="0" smtClean="0"/>
              <a:t>regenerating codes </a:t>
            </a:r>
            <a:r>
              <a:rPr lang="en-US" dirty="0"/>
              <a:t>in </a:t>
            </a:r>
            <a:r>
              <a:rPr lang="en-US" dirty="0" smtClean="0"/>
              <a:t>multiple cloud </a:t>
            </a:r>
            <a:r>
              <a:rPr lang="en-US" dirty="0"/>
              <a:t>storage:</a:t>
            </a:r>
          </a:p>
          <a:p>
            <a:pPr lvl="1" eaLnBrk="1" hangingPunct="1"/>
            <a:r>
              <a:rPr lang="en-US" dirty="0">
                <a:solidFill>
                  <a:srgbClr val="3333CC"/>
                </a:solidFill>
              </a:rPr>
              <a:t>Can we </a:t>
            </a:r>
            <a:r>
              <a:rPr lang="en-US" dirty="0" smtClean="0">
                <a:solidFill>
                  <a:srgbClr val="3333CC"/>
                </a:solidFill>
              </a:rPr>
              <a:t>eliminate encoding/decoding operations in storage nodes (clouds)? </a:t>
            </a:r>
            <a:endParaRPr lang="en-US" dirty="0">
              <a:solidFill>
                <a:srgbClr val="3333CC"/>
              </a:solidFill>
            </a:endParaRPr>
          </a:p>
          <a:p>
            <a:pPr lvl="2" eaLnBrk="1" hangingPunct="1"/>
            <a:r>
              <a:rPr lang="en-US" dirty="0" smtClean="0"/>
              <a:t>Only </a:t>
            </a:r>
            <a:r>
              <a:rPr lang="en-US" dirty="0"/>
              <a:t>standard </a:t>
            </a:r>
            <a:r>
              <a:rPr lang="en-US" dirty="0" smtClean="0"/>
              <a:t>read/write interfaces would suffice</a:t>
            </a:r>
            <a:endParaRPr lang="en-US" dirty="0"/>
          </a:p>
          <a:p>
            <a:pPr lvl="1" eaLnBrk="1" hangingPunct="1"/>
            <a:r>
              <a:rPr lang="en-US" dirty="0">
                <a:solidFill>
                  <a:srgbClr val="3333CC"/>
                </a:solidFill>
              </a:rPr>
              <a:t>Can we support </a:t>
            </a:r>
            <a:r>
              <a:rPr lang="en-US" dirty="0" smtClean="0">
                <a:solidFill>
                  <a:srgbClr val="3333CC"/>
                </a:solidFill>
              </a:rPr>
              <a:t>basic upload/download operations </a:t>
            </a:r>
            <a:r>
              <a:rPr lang="en-US" dirty="0">
                <a:solidFill>
                  <a:srgbClr val="3333CC"/>
                </a:solidFill>
              </a:rPr>
              <a:t>with </a:t>
            </a:r>
            <a:r>
              <a:rPr lang="en-US" dirty="0" smtClean="0">
                <a:solidFill>
                  <a:srgbClr val="3333CC"/>
                </a:solidFill>
              </a:rPr>
              <a:t>regenerating </a:t>
            </a:r>
            <a:r>
              <a:rPr lang="en-US" dirty="0">
                <a:solidFill>
                  <a:srgbClr val="3333CC"/>
                </a:solidFill>
              </a:rPr>
              <a:t>codes?</a:t>
            </a:r>
          </a:p>
          <a:p>
            <a:pPr lvl="1" eaLnBrk="1" hangingPunct="1"/>
            <a:r>
              <a:rPr lang="en-US" dirty="0" smtClean="0">
                <a:solidFill>
                  <a:srgbClr val="3333CC"/>
                </a:solidFill>
              </a:rPr>
              <a:t>Can </a:t>
            </a:r>
            <a:r>
              <a:rPr lang="en-US" dirty="0">
                <a:solidFill>
                  <a:srgbClr val="3333CC"/>
                </a:solidFill>
              </a:rPr>
              <a:t>we support the repair function with </a:t>
            </a:r>
            <a:r>
              <a:rPr lang="en-US" dirty="0" smtClean="0">
                <a:solidFill>
                  <a:srgbClr val="3333CC"/>
                </a:solidFill>
              </a:rPr>
              <a:t>regenerating </a:t>
            </a:r>
            <a:r>
              <a:rPr lang="en-US" dirty="0">
                <a:solidFill>
                  <a:srgbClr val="3333CC"/>
                </a:solidFill>
              </a:rPr>
              <a:t>codes?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sz="2400" dirty="0" smtClean="0"/>
              <a:t>Build </a:t>
            </a:r>
            <a:r>
              <a:rPr lang="en-US" sz="2400" b="1" dirty="0" err="1" smtClean="0">
                <a:solidFill>
                  <a:srgbClr val="FF0000"/>
                </a:solidFill>
              </a:rPr>
              <a:t>NCCloud</a:t>
            </a:r>
            <a:r>
              <a:rPr lang="en-US" sz="2400" dirty="0" smtClean="0"/>
              <a:t>, </a:t>
            </a:r>
            <a:r>
              <a:rPr lang="en-US" sz="2400" dirty="0"/>
              <a:t>a </a:t>
            </a:r>
            <a:r>
              <a:rPr lang="en-US" sz="2400" dirty="0" smtClean="0"/>
              <a:t>proxy-based storage </a:t>
            </a:r>
            <a:r>
              <a:rPr lang="en-US" sz="2400" dirty="0"/>
              <a:t>system that applies regenerating codes </a:t>
            </a:r>
            <a:r>
              <a:rPr lang="en-US" sz="2400" dirty="0" smtClean="0"/>
              <a:t>in </a:t>
            </a:r>
            <a:r>
              <a:rPr lang="en-US" sz="2400" dirty="0"/>
              <a:t>multiple-cloud </a:t>
            </a:r>
            <a:r>
              <a:rPr lang="en-US" sz="2400" dirty="0" smtClean="0"/>
              <a:t>storage</a:t>
            </a:r>
          </a:p>
          <a:p>
            <a:r>
              <a:rPr lang="en-US" sz="2400" dirty="0" smtClean="0"/>
              <a:t>Design goals:</a:t>
            </a:r>
          </a:p>
          <a:p>
            <a:pPr lvl="1"/>
            <a:r>
              <a:rPr lang="en-US" sz="2000" dirty="0" smtClean="0"/>
              <a:t>Propose an implementable design of </a:t>
            </a:r>
            <a:r>
              <a:rPr lang="en-US" sz="2000" dirty="0">
                <a:solidFill>
                  <a:srgbClr val="FF0000"/>
                </a:solidFill>
              </a:rPr>
              <a:t>functional </a:t>
            </a:r>
            <a:r>
              <a:rPr lang="en-US" sz="2000" dirty="0" smtClean="0">
                <a:solidFill>
                  <a:srgbClr val="FF0000"/>
                </a:solidFill>
              </a:rPr>
              <a:t>minimum-storage regenerating </a:t>
            </a:r>
            <a:r>
              <a:rPr lang="en-US" sz="2000" dirty="0">
                <a:solidFill>
                  <a:srgbClr val="FF0000"/>
                </a:solidFill>
              </a:rPr>
              <a:t>(F-MSR)</a:t>
            </a:r>
            <a:r>
              <a:rPr lang="en-US" sz="2000" dirty="0"/>
              <a:t> </a:t>
            </a:r>
            <a:r>
              <a:rPr lang="en-US" sz="2000" dirty="0" smtClean="0"/>
              <a:t>code</a:t>
            </a:r>
          </a:p>
          <a:p>
            <a:pPr lvl="1"/>
            <a:r>
              <a:rPr lang="en-US" sz="2000" dirty="0" smtClean="0"/>
              <a:t>Support </a:t>
            </a:r>
            <a:r>
              <a:rPr lang="en-US" sz="2000" dirty="0"/>
              <a:t>basic </a:t>
            </a:r>
            <a:r>
              <a:rPr lang="en-US" sz="2000" dirty="0" smtClean="0"/>
              <a:t>read/write operations </a:t>
            </a:r>
            <a:r>
              <a:rPr lang="en-US" sz="2000" dirty="0"/>
              <a:t>and the repair </a:t>
            </a:r>
            <a:r>
              <a:rPr lang="en-US" sz="2000" dirty="0" smtClean="0"/>
              <a:t>function</a:t>
            </a:r>
          </a:p>
          <a:p>
            <a:pPr lvl="1"/>
            <a:r>
              <a:rPr lang="en-US" sz="2000" dirty="0" smtClean="0"/>
              <a:t>Preserve storage overhead as in MDS codes, while reducing repair traffic</a:t>
            </a:r>
          </a:p>
          <a:p>
            <a:r>
              <a:rPr lang="en-US" sz="2400" dirty="0" smtClean="0"/>
              <a:t>Implement and evaluate </a:t>
            </a:r>
            <a:r>
              <a:rPr lang="en-US" sz="2400" dirty="0" err="1" smtClean="0"/>
              <a:t>NCCloud</a:t>
            </a:r>
            <a:r>
              <a:rPr lang="en-US" sz="2400" dirty="0" smtClean="0"/>
              <a:t> in real storage setting</a:t>
            </a:r>
          </a:p>
          <a:p>
            <a:pPr lvl="1"/>
            <a:r>
              <a:rPr lang="en-US" sz="2000" dirty="0" smtClean="0"/>
              <a:t>focus on double-fault tolerance (k = n-2)</a:t>
            </a:r>
          </a:p>
          <a:p>
            <a:pPr lvl="1"/>
            <a:r>
              <a:rPr lang="en-US" sz="2000" dirty="0" smtClean="0"/>
              <a:t>focus on single-fault recovery</a:t>
            </a:r>
          </a:p>
          <a:p>
            <a:pPr lvl="1"/>
            <a:r>
              <a:rPr lang="en-US" sz="2000" dirty="0" smtClean="0"/>
              <a:t>built on FUSE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2879</TotalTime>
  <Words>1348</Words>
  <Application>Microsoft Office PowerPoint</Application>
  <PresentationFormat>On-screen Show (4:3)</PresentationFormat>
  <Paragraphs>351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NCCloud: Applying Network Coding for the Storage Repair in a Cloud-of-Clouds</vt:lpstr>
      <vt:lpstr>Cloud Storage</vt:lpstr>
      <vt:lpstr>Multiple-Cloud Storage</vt:lpstr>
      <vt:lpstr>Repairing a Failed Cloud</vt:lpstr>
      <vt:lpstr>Reed Solomon Codes</vt:lpstr>
      <vt:lpstr>Regenerating Codes</vt:lpstr>
      <vt:lpstr>Related Work</vt:lpstr>
      <vt:lpstr>Challenges</vt:lpstr>
      <vt:lpstr>Our Work</vt:lpstr>
      <vt:lpstr>F-MSR: Key Idea</vt:lpstr>
      <vt:lpstr>F-MSR: Key Idea</vt:lpstr>
      <vt:lpstr>NCCloud: Upload</vt:lpstr>
      <vt:lpstr>NCCloud: Download</vt:lpstr>
      <vt:lpstr>NCCloud: Iterative Repair</vt:lpstr>
      <vt:lpstr>NCCloud: Iterative Repair</vt:lpstr>
      <vt:lpstr>Cost Analysis</vt:lpstr>
      <vt:lpstr>Experiments</vt:lpstr>
      <vt:lpstr>Response time: Local Cloud</vt:lpstr>
      <vt:lpstr>Response time: Commercial Cloud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356</cp:revision>
  <cp:lastPrinted>1601-01-01T00:00:00Z</cp:lastPrinted>
  <dcterms:created xsi:type="dcterms:W3CDTF">1601-01-01T00:00:00Z</dcterms:created>
  <dcterms:modified xsi:type="dcterms:W3CDTF">2012-02-18T14:20:20Z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