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8.xml" ContentType="application/vnd.openxmlformats-officedocument.presentationml.notesSlide+xml"/>
  <Override PartName="/ppt/tags/tag14.xml" ContentType="application/vnd.openxmlformats-officedocument.presentationml.tags+xml"/>
  <Override PartName="/ppt/notesSlides/notesSlide9.xml" ContentType="application/vnd.openxmlformats-officedocument.presentationml.notesSlide+xml"/>
  <Override PartName="/ppt/tags/tag15.xml" ContentType="application/vnd.openxmlformats-officedocument.presentationml.tags+xml"/>
  <Override PartName="/ppt/notesSlides/notesSlide10.xml" ContentType="application/vnd.openxmlformats-officedocument.presentationml.notesSlide+xml"/>
  <Override PartName="/ppt/tags/tag16.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sldIdLst>
    <p:sldId id="256" r:id="rId2"/>
    <p:sldId id="281" r:id="rId3"/>
    <p:sldId id="283" r:id="rId4"/>
    <p:sldId id="282" r:id="rId5"/>
    <p:sldId id="285" r:id="rId6"/>
    <p:sldId id="289" r:id="rId7"/>
    <p:sldId id="287" r:id="rId8"/>
    <p:sldId id="288" r:id="rId9"/>
    <p:sldId id="311" r:id="rId10"/>
    <p:sldId id="290" r:id="rId11"/>
    <p:sldId id="291" r:id="rId12"/>
    <p:sldId id="292" r:id="rId13"/>
    <p:sldId id="294" r:id="rId14"/>
    <p:sldId id="302" r:id="rId15"/>
    <p:sldId id="303" r:id="rId16"/>
    <p:sldId id="304" r:id="rId17"/>
    <p:sldId id="305" r:id="rId18"/>
    <p:sldId id="299" r:id="rId19"/>
    <p:sldId id="306" r:id="rId20"/>
    <p:sldId id="307" r:id="rId21"/>
    <p:sldId id="296" r:id="rId22"/>
    <p:sldId id="308" r:id="rId23"/>
    <p:sldId id="310" r:id="rId24"/>
    <p:sldId id="297" r:id="rId25"/>
    <p:sldId id="301" r:id="rId26"/>
    <p:sldId id="276"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3399"/>
    <a:srgbClr val="0000FF"/>
    <a:srgbClr val="0066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59" autoAdjust="0"/>
    <p:restoredTop sz="77224" autoAdjust="0"/>
  </p:normalViewPr>
  <p:slideViewPr>
    <p:cSldViewPr>
      <p:cViewPr varScale="1">
        <p:scale>
          <a:sx n="70" d="100"/>
          <a:sy n="70" d="100"/>
        </p:scale>
        <p:origin x="-134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5" Type="http://schemas.openxmlformats.org/officeDocument/2006/relationships/image" Target="../media/image10.wmf"/><Relationship Id="rId4"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11.wmf"/><Relationship Id="rId5" Type="http://schemas.openxmlformats.org/officeDocument/2006/relationships/image" Target="../media/image13.wmf"/><Relationship Id="rId4"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en-US" altLang="zh-CN"/>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5243BC90-A2BB-47FD-A4B0-EAA7823F7B54}" type="datetimeFigureOut">
              <a:rPr lang="en-US" altLang="zh-CN"/>
              <a:pPr>
                <a:defRPr/>
              </a:pPr>
              <a:t>8/31/2013</a:t>
            </a:fld>
            <a:endParaRPr lang="en-US" altLang="zh-C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en-US" altLang="zh-C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BCC57BF4-6408-45C3-B7C5-66536DE18C82}" type="slidenum">
              <a:rPr lang="en-US" altLang="zh-CN"/>
              <a:pPr>
                <a:defRPr/>
              </a:pPr>
              <a:t>‹#›</a:t>
            </a:fld>
            <a:endParaRPr lang="en-US" altLang="zh-CN"/>
          </a:p>
        </p:txBody>
      </p:sp>
    </p:spTree>
    <p:extLst>
      <p:ext uri="{BB962C8B-B14F-4D97-AF65-F5344CB8AC3E}">
        <p14:creationId xmlns:p14="http://schemas.microsoft.com/office/powerpoint/2010/main" val="41595574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CC57BF4-6408-45C3-B7C5-66536DE18C82}" type="slidenum">
              <a:rPr lang="en-US" altLang="zh-CN" smtClean="0"/>
              <a:pPr>
                <a:defRPr/>
              </a:pPr>
              <a:t>1</a:t>
            </a:fld>
            <a:endParaRPr lang="en-US" altLang="zh-CN"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smtClean="0"/>
              <a:t>Symbol </a:t>
            </a:r>
            <a:r>
              <a:rPr lang="en-US" altLang="zh-CN" dirty="0" err="1" smtClean="0"/>
              <a:t>aphabet</a:t>
            </a:r>
            <a:endParaRPr lang="zh-CN" altLang="en-US" dirty="0"/>
          </a:p>
        </p:txBody>
      </p:sp>
      <p:sp>
        <p:nvSpPr>
          <p:cNvPr id="4" name="Slide Number Placeholder 3"/>
          <p:cNvSpPr>
            <a:spLocks noGrp="1"/>
          </p:cNvSpPr>
          <p:nvPr>
            <p:ph type="sldNum" sz="quarter" idx="10"/>
          </p:nvPr>
        </p:nvSpPr>
        <p:spPr/>
        <p:txBody>
          <a:bodyPr/>
          <a:lstStyle/>
          <a:p>
            <a:pPr>
              <a:defRPr/>
            </a:pPr>
            <a:fld id="{BCC57BF4-6408-45C3-B7C5-66536DE18C82}" type="slidenum">
              <a:rPr lang="en-US" altLang="zh-CN" smtClean="0"/>
              <a:pPr>
                <a:defRPr/>
              </a:pPr>
              <a:t>22</a:t>
            </a:fld>
            <a:endParaRPr lang="en-US" altLang="zh-CN"/>
          </a:p>
        </p:txBody>
      </p:sp>
    </p:spTree>
    <p:extLst>
      <p:ext uri="{BB962C8B-B14F-4D97-AF65-F5344CB8AC3E}">
        <p14:creationId xmlns:p14="http://schemas.microsoft.com/office/powerpoint/2010/main" val="38182641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smtClean="0"/>
              <a:t>除了上述的一些经典例子，拟阵论在网络编码研究中还有一些其他的应用，比如</a:t>
            </a:r>
            <a:endParaRPr lang="en-US" altLang="zh-CN" dirty="0" smtClean="0"/>
          </a:p>
          <a:p>
            <a:endParaRPr lang="en-US" altLang="zh-CN" dirty="0" smtClean="0"/>
          </a:p>
          <a:p>
            <a:endParaRPr lang="en-US" altLang="zh-CN" dirty="0" smtClean="0"/>
          </a:p>
          <a:p>
            <a:endParaRPr lang="en-US" altLang="zh-CN" dirty="0" smtClean="0"/>
          </a:p>
          <a:p>
            <a:r>
              <a:rPr lang="zh-CN" altLang="en-US" dirty="0" smtClean="0"/>
              <a:t>如果在座的老师们有兴趣进一步了解网络编码与拟阵论的联系的话，</a:t>
            </a:r>
            <a:r>
              <a:rPr lang="en-US" altLang="zh-CN" dirty="0" smtClean="0"/>
              <a:t>2011</a:t>
            </a:r>
            <a:r>
              <a:rPr lang="zh-CN" altLang="en-US" dirty="0" smtClean="0"/>
              <a:t>年</a:t>
            </a:r>
            <a:r>
              <a:rPr lang="en-US" altLang="zh-CN" dirty="0" smtClean="0"/>
              <a:t>Proceedings of the IEEE</a:t>
            </a:r>
            <a:r>
              <a:rPr lang="zh-CN" altLang="en-US" dirty="0" smtClean="0"/>
              <a:t>有一期网络编码的专刊，里面有一篇这方面的</a:t>
            </a:r>
            <a:r>
              <a:rPr lang="en-US" altLang="zh-CN" dirty="0" smtClean="0"/>
              <a:t>tutorial.</a:t>
            </a:r>
          </a:p>
          <a:p>
            <a:endParaRPr lang="zh-CN" altLang="en-US" dirty="0"/>
          </a:p>
        </p:txBody>
      </p:sp>
      <p:sp>
        <p:nvSpPr>
          <p:cNvPr id="4" name="Slide Number Placeholder 3"/>
          <p:cNvSpPr>
            <a:spLocks noGrp="1"/>
          </p:cNvSpPr>
          <p:nvPr>
            <p:ph type="sldNum" sz="quarter" idx="10"/>
          </p:nvPr>
        </p:nvSpPr>
        <p:spPr/>
        <p:txBody>
          <a:bodyPr/>
          <a:lstStyle/>
          <a:p>
            <a:pPr>
              <a:defRPr/>
            </a:pPr>
            <a:fld id="{BCC57BF4-6408-45C3-B7C5-66536DE18C82}" type="slidenum">
              <a:rPr lang="en-US" altLang="zh-CN" smtClean="0"/>
              <a:pPr>
                <a:defRPr/>
              </a:pPr>
              <a:t>25</a:t>
            </a:fld>
            <a:endParaRPr lang="en-US" altLang="zh-CN"/>
          </a:p>
        </p:txBody>
      </p:sp>
    </p:spTree>
    <p:extLst>
      <p:ext uri="{BB962C8B-B14F-4D97-AF65-F5344CB8AC3E}">
        <p14:creationId xmlns:p14="http://schemas.microsoft.com/office/powerpoint/2010/main" val="4629044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smtClean="0"/>
              <a:t>综上所述，拟阵论，这套在离散数学领域发展了近</a:t>
            </a:r>
            <a:r>
              <a:rPr lang="en-US" altLang="zh-CN" dirty="0" smtClean="0"/>
              <a:t>80</a:t>
            </a:r>
            <a:r>
              <a:rPr lang="zh-CN" altLang="en-US" dirty="0" smtClean="0"/>
              <a:t>年的理论，对于我们解决网络编码中许多基础理论问题有着很大的帮助。</a:t>
            </a:r>
            <a:endParaRPr lang="en-US" altLang="zh-CN" dirty="0" smtClean="0"/>
          </a:p>
          <a:p>
            <a:endParaRPr lang="en-US" altLang="zh-CN" dirty="0" smtClean="0"/>
          </a:p>
          <a:p>
            <a:r>
              <a:rPr lang="zh-CN" altLang="en-US" dirty="0" smtClean="0"/>
              <a:t>多谢大家。</a:t>
            </a:r>
            <a:endParaRPr lang="zh-CN" altLang="en-US" dirty="0"/>
          </a:p>
        </p:txBody>
      </p:sp>
      <p:sp>
        <p:nvSpPr>
          <p:cNvPr id="4" name="Slide Number Placeholder 3"/>
          <p:cNvSpPr>
            <a:spLocks noGrp="1"/>
          </p:cNvSpPr>
          <p:nvPr>
            <p:ph type="sldNum" sz="quarter" idx="10"/>
          </p:nvPr>
        </p:nvSpPr>
        <p:spPr/>
        <p:txBody>
          <a:bodyPr/>
          <a:lstStyle/>
          <a:p>
            <a:pPr>
              <a:defRPr/>
            </a:pPr>
            <a:fld id="{BCC57BF4-6408-45C3-B7C5-66536DE18C82}" type="slidenum">
              <a:rPr lang="en-US" altLang="zh-CN" smtClean="0"/>
              <a:pPr>
                <a:defRPr/>
              </a:pPr>
              <a:t>26</a:t>
            </a:fld>
            <a:endParaRPr lang="en-US" altLang="zh-CN"/>
          </a:p>
        </p:txBody>
      </p:sp>
    </p:spTree>
    <p:extLst>
      <p:ext uri="{BB962C8B-B14F-4D97-AF65-F5344CB8AC3E}">
        <p14:creationId xmlns:p14="http://schemas.microsoft.com/office/powerpoint/2010/main" val="23650228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zh-CN" altLang="en-US" dirty="0" smtClean="0"/>
              <a:t>数据符号</a:t>
            </a:r>
            <a:endParaRPr lang="en-US" dirty="0"/>
          </a:p>
        </p:txBody>
      </p:sp>
      <p:sp>
        <p:nvSpPr>
          <p:cNvPr id="4" name="Slide Number Placeholder 3"/>
          <p:cNvSpPr>
            <a:spLocks noGrp="1"/>
          </p:cNvSpPr>
          <p:nvPr>
            <p:ph type="sldNum" sz="quarter" idx="10"/>
          </p:nvPr>
        </p:nvSpPr>
        <p:spPr/>
        <p:txBody>
          <a:bodyPr/>
          <a:lstStyle/>
          <a:p>
            <a:pPr>
              <a:defRPr/>
            </a:pPr>
            <a:fld id="{BCC57BF4-6408-45C3-B7C5-66536DE18C82}" type="slidenum">
              <a:rPr lang="en-US" altLang="zh-CN" smtClean="0"/>
              <a:pPr>
                <a:defRPr/>
              </a:pPr>
              <a:t>2</a:t>
            </a:fld>
            <a:endParaRPr lang="en-US" altLang="zh-CN"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zh-CN" altLang="en-US" dirty="0" smtClean="0"/>
              <a:t>数据符号</a:t>
            </a:r>
            <a:endParaRPr lang="en-US" altLang="zh-CN" dirty="0" smtClean="0"/>
          </a:p>
          <a:p>
            <a:r>
              <a:rPr lang="zh-CN" altLang="en-US" dirty="0" smtClean="0"/>
              <a:t>编码向量</a:t>
            </a:r>
            <a:endParaRPr lang="en-US" altLang="zh-CN" dirty="0" smtClean="0"/>
          </a:p>
          <a:p>
            <a:endParaRPr lang="en-US" dirty="0" smtClean="0"/>
          </a:p>
          <a:p>
            <a:r>
              <a:rPr lang="zh-CN" altLang="en-US" dirty="0" smtClean="0"/>
              <a:t>最基本的任务是使某一些特定的边上面的编码向量保持线性独立性，以便成功解码。</a:t>
            </a:r>
            <a:endParaRPr lang="en-US" dirty="0"/>
          </a:p>
        </p:txBody>
      </p:sp>
      <p:sp>
        <p:nvSpPr>
          <p:cNvPr id="4" name="Slide Number Placeholder 3"/>
          <p:cNvSpPr>
            <a:spLocks noGrp="1"/>
          </p:cNvSpPr>
          <p:nvPr>
            <p:ph type="sldNum" sz="quarter" idx="10"/>
          </p:nvPr>
        </p:nvSpPr>
        <p:spPr/>
        <p:txBody>
          <a:bodyPr/>
          <a:lstStyle/>
          <a:p>
            <a:pPr>
              <a:defRPr/>
            </a:pPr>
            <a:fld id="{BCC57BF4-6408-45C3-B7C5-66536DE18C82}" type="slidenum">
              <a:rPr lang="en-US" altLang="zh-CN" smtClean="0"/>
              <a:pPr>
                <a:defRPr/>
              </a:pPr>
              <a:t>3</a:t>
            </a:fld>
            <a:endParaRPr lang="en-US" altLang="zh-CN"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zh-CN" altLang="en-US" dirty="0" smtClean="0"/>
              <a:t>可能在坐的一些不是专门从事理论研究的老师们对这个词还比较陌生。</a:t>
            </a:r>
            <a:endParaRPr lang="en-US" altLang="zh-CN" dirty="0" smtClean="0"/>
          </a:p>
          <a:p>
            <a:r>
              <a:rPr lang="zh-CN" altLang="en-US" dirty="0" smtClean="0"/>
              <a:t>下面就先让我来</a:t>
            </a:r>
            <a:r>
              <a:rPr lang="zh-CN" altLang="en-US" baseline="0" dirty="0" smtClean="0"/>
              <a:t>分析一下</a:t>
            </a:r>
            <a:r>
              <a:rPr lang="en-US" altLang="zh-CN" baseline="0" dirty="0" err="1" smtClean="0"/>
              <a:t>matroid</a:t>
            </a:r>
            <a:r>
              <a:rPr lang="zh-CN" altLang="en-US" baseline="0" dirty="0" smtClean="0"/>
              <a:t>这个英文单词的构词法。</a:t>
            </a:r>
            <a:endParaRPr lang="en-US" dirty="0"/>
          </a:p>
        </p:txBody>
      </p:sp>
      <p:sp>
        <p:nvSpPr>
          <p:cNvPr id="4" name="Slide Number Placeholder 3"/>
          <p:cNvSpPr>
            <a:spLocks noGrp="1"/>
          </p:cNvSpPr>
          <p:nvPr>
            <p:ph type="sldNum" sz="quarter" idx="10"/>
          </p:nvPr>
        </p:nvSpPr>
        <p:spPr/>
        <p:txBody>
          <a:bodyPr/>
          <a:lstStyle/>
          <a:p>
            <a:pPr>
              <a:defRPr/>
            </a:pPr>
            <a:fld id="{BCC57BF4-6408-45C3-B7C5-66536DE18C82}" type="slidenum">
              <a:rPr lang="en-US" altLang="zh-CN" smtClean="0"/>
              <a:pPr>
                <a:defRPr/>
              </a:pPr>
              <a:t>4</a:t>
            </a:fld>
            <a:endParaRPr lang="en-US" altLang="zh-CN"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zh-CN" altLang="en-US" dirty="0" smtClean="0"/>
              <a:t>从拟阵的构词法不难发现，拟阵这个概念</a:t>
            </a:r>
            <a:r>
              <a:rPr lang="en-US" altLang="zh-CN" dirty="0" smtClean="0"/>
              <a:t>generalize</a:t>
            </a:r>
            <a:r>
              <a:rPr lang="zh-CN" altLang="en-US" dirty="0" smtClean="0"/>
              <a:t>了矩阵里列向量或者行向量之间的线性独立性关系。</a:t>
            </a:r>
            <a:endParaRPr lang="en-US" altLang="zh-CN" dirty="0" smtClean="0"/>
          </a:p>
          <a:p>
            <a:endParaRPr lang="en-US" altLang="zh-CN" dirty="0" smtClean="0"/>
          </a:p>
          <a:p>
            <a:r>
              <a:rPr lang="zh-CN" altLang="en-US" dirty="0" smtClean="0"/>
              <a:t>所以拟阵论也就是关于独立性结构的一套抽象理论</a:t>
            </a:r>
            <a:r>
              <a:rPr lang="en-US" altLang="zh-CN" dirty="0" smtClean="0"/>
              <a:t>.</a:t>
            </a:r>
            <a:endParaRPr lang="en-US" dirty="0"/>
          </a:p>
        </p:txBody>
      </p:sp>
      <p:sp>
        <p:nvSpPr>
          <p:cNvPr id="4" name="Slide Number Placeholder 3"/>
          <p:cNvSpPr>
            <a:spLocks noGrp="1"/>
          </p:cNvSpPr>
          <p:nvPr>
            <p:ph type="sldNum" sz="quarter" idx="10"/>
          </p:nvPr>
        </p:nvSpPr>
        <p:spPr/>
        <p:txBody>
          <a:bodyPr/>
          <a:lstStyle/>
          <a:p>
            <a:pPr>
              <a:defRPr/>
            </a:pPr>
            <a:fld id="{BCC57BF4-6408-45C3-B7C5-66536DE18C82}" type="slidenum">
              <a:rPr lang="en-US" altLang="zh-CN" smtClean="0"/>
              <a:pPr>
                <a:defRPr/>
              </a:pPr>
              <a:t>5</a:t>
            </a:fld>
            <a:endParaRPr lang="en-US" altLang="zh-CN"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zh-CN" altLang="en-US" dirty="0" smtClean="0"/>
              <a:t>对于一个给给定的集合</a:t>
            </a:r>
            <a:r>
              <a:rPr lang="en-US" altLang="zh-CN" dirty="0" smtClean="0"/>
              <a:t>E</a:t>
            </a:r>
            <a:r>
              <a:rPr lang="zh-CN" altLang="en-US" dirty="0" smtClean="0"/>
              <a:t>，一个拟阵结构将这个集合</a:t>
            </a:r>
            <a:r>
              <a:rPr lang="en-US" altLang="zh-CN" dirty="0" smtClean="0"/>
              <a:t>E</a:t>
            </a:r>
            <a:r>
              <a:rPr lang="zh-CN" altLang="en-US" dirty="0" smtClean="0"/>
              <a:t>当中的全部子集归类为独立性子集或者非独立性子集，并且此种划分满足三个条件：</a:t>
            </a:r>
            <a:endParaRPr lang="en-US" altLang="zh-CN" dirty="0" smtClean="0"/>
          </a:p>
          <a:p>
            <a:r>
              <a:rPr lang="zh-CN" altLang="en-US" dirty="0" smtClean="0"/>
              <a:t>空子集一定是拟阵独立的；</a:t>
            </a:r>
            <a:endParaRPr lang="en-US" altLang="zh-CN" dirty="0" smtClean="0"/>
          </a:p>
          <a:p>
            <a:r>
              <a:rPr lang="zh-CN" altLang="en-US" dirty="0" smtClean="0"/>
              <a:t>每一个独立子集的子集依然是独立的；</a:t>
            </a:r>
            <a:endParaRPr lang="en-US" altLang="zh-CN" dirty="0" smtClean="0"/>
          </a:p>
          <a:p>
            <a:r>
              <a:rPr lang="zh-CN" altLang="en-US" dirty="0" smtClean="0"/>
              <a:t>增大公理：对于</a:t>
            </a:r>
            <a:r>
              <a:rPr lang="en-US" altLang="zh-CN" dirty="0" smtClean="0"/>
              <a:t>E</a:t>
            </a:r>
            <a:r>
              <a:rPr lang="zh-CN" altLang="en-US" dirty="0" smtClean="0"/>
              <a:t>当中两个独立集合</a:t>
            </a:r>
            <a:r>
              <a:rPr lang="en-US" altLang="zh-CN" dirty="0" smtClean="0"/>
              <a:t>I1</a:t>
            </a:r>
            <a:r>
              <a:rPr lang="zh-CN" altLang="en-US" dirty="0" smtClean="0"/>
              <a:t>和</a:t>
            </a:r>
            <a:r>
              <a:rPr lang="en-US" altLang="zh-CN" dirty="0" smtClean="0"/>
              <a:t>I2</a:t>
            </a:r>
            <a:r>
              <a:rPr lang="zh-CN" altLang="en-US" dirty="0" smtClean="0"/>
              <a:t>，如果</a:t>
            </a:r>
            <a:r>
              <a:rPr lang="en-US" altLang="zh-CN" dirty="0" smtClean="0"/>
              <a:t>I1</a:t>
            </a:r>
            <a:r>
              <a:rPr lang="zh-CN" altLang="en-US" dirty="0" smtClean="0"/>
              <a:t>里的元素少于</a:t>
            </a:r>
            <a:r>
              <a:rPr lang="en-US" altLang="zh-CN" dirty="0" smtClean="0"/>
              <a:t>I2</a:t>
            </a:r>
            <a:r>
              <a:rPr lang="zh-CN" altLang="en-US" dirty="0" smtClean="0"/>
              <a:t>中的，那么一定有一个在</a:t>
            </a:r>
            <a:r>
              <a:rPr lang="en-US" altLang="zh-CN" dirty="0" smtClean="0"/>
              <a:t>I2</a:t>
            </a:r>
            <a:r>
              <a:rPr lang="zh-CN" altLang="en-US" dirty="0" smtClean="0"/>
              <a:t>中，但是不在</a:t>
            </a:r>
            <a:r>
              <a:rPr lang="en-US" altLang="zh-CN" dirty="0" smtClean="0"/>
              <a:t>I1</a:t>
            </a:r>
            <a:r>
              <a:rPr lang="zh-CN" altLang="en-US" dirty="0" smtClean="0"/>
              <a:t>中的元素</a:t>
            </a:r>
            <a:r>
              <a:rPr lang="en-US" altLang="zh-CN" dirty="0" smtClean="0"/>
              <a:t>e</a:t>
            </a:r>
            <a:r>
              <a:rPr lang="zh-CN" altLang="en-US" dirty="0" smtClean="0"/>
              <a:t>，当将这个元素添加到独立子集</a:t>
            </a:r>
            <a:r>
              <a:rPr lang="en-US" altLang="zh-CN" dirty="0" smtClean="0"/>
              <a:t>I1</a:t>
            </a:r>
            <a:r>
              <a:rPr lang="zh-CN" altLang="en-US" smtClean="0"/>
              <a:t>中时，新的子集依旧是拟阵独立的。</a:t>
            </a:r>
            <a:endParaRPr lang="en-US" dirty="0"/>
          </a:p>
        </p:txBody>
      </p:sp>
      <p:sp>
        <p:nvSpPr>
          <p:cNvPr id="4" name="Slide Number Placeholder 3"/>
          <p:cNvSpPr>
            <a:spLocks noGrp="1"/>
          </p:cNvSpPr>
          <p:nvPr>
            <p:ph type="sldNum" sz="quarter" idx="10"/>
          </p:nvPr>
        </p:nvSpPr>
        <p:spPr/>
        <p:txBody>
          <a:bodyPr/>
          <a:lstStyle/>
          <a:p>
            <a:pPr>
              <a:defRPr/>
            </a:pPr>
            <a:fld id="{BCC57BF4-6408-45C3-B7C5-66536DE18C82}" type="slidenum">
              <a:rPr lang="en-US" altLang="zh-CN" smtClean="0"/>
              <a:pPr>
                <a:defRPr/>
              </a:pPr>
              <a:t>6</a:t>
            </a:fld>
            <a:endParaRPr lang="en-US" altLang="zh-CN"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dirty="0"/>
          </a:p>
        </p:txBody>
      </p:sp>
      <p:sp>
        <p:nvSpPr>
          <p:cNvPr id="4" name="Slide Number Placeholder 3"/>
          <p:cNvSpPr>
            <a:spLocks noGrp="1"/>
          </p:cNvSpPr>
          <p:nvPr>
            <p:ph type="sldNum" sz="quarter" idx="10"/>
          </p:nvPr>
        </p:nvSpPr>
        <p:spPr/>
        <p:txBody>
          <a:bodyPr/>
          <a:lstStyle/>
          <a:p>
            <a:pPr>
              <a:defRPr/>
            </a:pPr>
            <a:fld id="{BCC57BF4-6408-45C3-B7C5-66536DE18C82}" type="slidenum">
              <a:rPr lang="en-US" altLang="zh-CN" smtClean="0"/>
              <a:pPr>
                <a:defRPr/>
              </a:pPr>
              <a:t>14</a:t>
            </a:fld>
            <a:endParaRPr lang="en-US" altLang="zh-CN"/>
          </a:p>
        </p:txBody>
      </p:sp>
    </p:spTree>
    <p:extLst>
      <p:ext uri="{BB962C8B-B14F-4D97-AF65-F5344CB8AC3E}">
        <p14:creationId xmlns:p14="http://schemas.microsoft.com/office/powerpoint/2010/main" val="26894115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dirty="0"/>
          </a:p>
        </p:txBody>
      </p:sp>
      <p:sp>
        <p:nvSpPr>
          <p:cNvPr id="4" name="Slide Number Placeholder 3"/>
          <p:cNvSpPr>
            <a:spLocks noGrp="1"/>
          </p:cNvSpPr>
          <p:nvPr>
            <p:ph type="sldNum" sz="quarter" idx="10"/>
          </p:nvPr>
        </p:nvSpPr>
        <p:spPr/>
        <p:txBody>
          <a:bodyPr/>
          <a:lstStyle/>
          <a:p>
            <a:pPr>
              <a:defRPr/>
            </a:pPr>
            <a:fld id="{BCC57BF4-6408-45C3-B7C5-66536DE18C82}" type="slidenum">
              <a:rPr lang="en-US" altLang="zh-CN" smtClean="0"/>
              <a:pPr>
                <a:defRPr/>
              </a:pPr>
              <a:t>20</a:t>
            </a:fld>
            <a:endParaRPr lang="en-US" altLang="zh-CN"/>
          </a:p>
        </p:txBody>
      </p:sp>
    </p:spTree>
    <p:extLst>
      <p:ext uri="{BB962C8B-B14F-4D97-AF65-F5344CB8AC3E}">
        <p14:creationId xmlns:p14="http://schemas.microsoft.com/office/powerpoint/2010/main" val="2593880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dirty="0"/>
          </a:p>
        </p:txBody>
      </p:sp>
      <p:sp>
        <p:nvSpPr>
          <p:cNvPr id="4" name="Slide Number Placeholder 3"/>
          <p:cNvSpPr>
            <a:spLocks noGrp="1"/>
          </p:cNvSpPr>
          <p:nvPr>
            <p:ph type="sldNum" sz="quarter" idx="10"/>
          </p:nvPr>
        </p:nvSpPr>
        <p:spPr/>
        <p:txBody>
          <a:bodyPr/>
          <a:lstStyle/>
          <a:p>
            <a:pPr>
              <a:defRPr/>
            </a:pPr>
            <a:fld id="{BCC57BF4-6408-45C3-B7C5-66536DE18C82}" type="slidenum">
              <a:rPr lang="en-US" altLang="zh-CN" smtClean="0"/>
              <a:pPr>
                <a:defRPr/>
              </a:pPr>
              <a:t>21</a:t>
            </a:fld>
            <a:endParaRPr lang="en-US" altLang="zh-CN"/>
          </a:p>
        </p:txBody>
      </p:sp>
    </p:spTree>
    <p:extLst>
      <p:ext uri="{BB962C8B-B14F-4D97-AF65-F5344CB8AC3E}">
        <p14:creationId xmlns:p14="http://schemas.microsoft.com/office/powerpoint/2010/main" val="3130742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F0321DB-F6A9-46E9-9EDB-DE38D966FA9B}" type="datetime1">
              <a:rPr lang="en-US" altLang="zh-CN" smtClean="0"/>
              <a:t>8/31/2013</a:t>
            </a:fld>
            <a:endParaRPr lang="en-US" altLang="zh-CN"/>
          </a:p>
        </p:txBody>
      </p:sp>
      <p:sp>
        <p:nvSpPr>
          <p:cNvPr id="5" name="Footer Placeholder 4"/>
          <p:cNvSpPr>
            <a:spLocks noGrp="1"/>
          </p:cNvSpPr>
          <p:nvPr>
            <p:ph type="ftr" sz="quarter" idx="11"/>
          </p:nvPr>
        </p:nvSpPr>
        <p:spPr/>
        <p:txBody>
          <a:bodyPr/>
          <a:lstStyle>
            <a:lvl1pPr>
              <a:defRPr/>
            </a:lvl1pPr>
          </a:lstStyle>
          <a:p>
            <a:pPr>
              <a:defRPr/>
            </a:pPr>
            <a:r>
              <a:rPr lang="de-DE" smtClean="0"/>
              <a:t>LNCs based on Eisenstein Integers</a:t>
            </a:r>
            <a:endParaRPr lang="en-US"/>
          </a:p>
        </p:txBody>
      </p:sp>
      <p:sp>
        <p:nvSpPr>
          <p:cNvPr id="6" name="Slide Number Placeholder 5"/>
          <p:cNvSpPr>
            <a:spLocks noGrp="1"/>
          </p:cNvSpPr>
          <p:nvPr>
            <p:ph type="sldNum" sz="quarter" idx="12"/>
          </p:nvPr>
        </p:nvSpPr>
        <p:spPr/>
        <p:txBody>
          <a:bodyPr/>
          <a:lstStyle>
            <a:lvl1pPr>
              <a:defRPr/>
            </a:lvl1pPr>
          </a:lstStyle>
          <a:p>
            <a:pPr>
              <a:defRPr/>
            </a:pPr>
            <a:fld id="{59D113D8-FFAF-49FE-A2D0-735E67BCDA59}" type="slidenum">
              <a:rPr lang="en-US" altLang="zh-CN"/>
              <a:pPr>
                <a:defRPr/>
              </a:pPr>
              <a:t>‹#›</a:t>
            </a:fld>
            <a:endParaRPr lang="en-US" altLang="zh-CN"/>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778098"/>
          </a:xfrm>
        </p:spPr>
        <p:txBody>
          <a:bodyPr>
            <a:normAutofit/>
          </a:bodyPr>
          <a:lstStyle>
            <a:lvl1pPr>
              <a:defRPr sz="3200" b="0">
                <a:solidFill>
                  <a:srgbClr val="333399"/>
                </a:solidFill>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124744"/>
            <a:ext cx="8229600" cy="5112568"/>
          </a:xfrm>
        </p:spPr>
        <p:txBody>
          <a:bodyPr/>
          <a:lstStyle>
            <a:lvl1pPr marL="0" indent="0">
              <a:lnSpc>
                <a:spcPct val="120000"/>
              </a:lnSpc>
              <a:buNone/>
              <a:defRPr sz="2400">
                <a:latin typeface="Times New Roman" pitchFamily="18" charset="0"/>
                <a:cs typeface="Times New Roman" pitchFamily="18" charset="0"/>
              </a:defRPr>
            </a:lvl1pPr>
            <a:lvl2pPr marL="357188" indent="-357188">
              <a:lnSpc>
                <a:spcPct val="120000"/>
              </a:lnSpc>
              <a:buSzPct val="70000"/>
              <a:buFont typeface="Wingdings" pitchFamily="2" charset="2"/>
              <a:buChar char="n"/>
              <a:defRPr sz="2400">
                <a:latin typeface="Times New Roman" pitchFamily="18" charset="0"/>
                <a:cs typeface="Times New Roman" pitchFamily="18" charset="0"/>
              </a:defRPr>
            </a:lvl2pPr>
            <a:lvl3pPr marL="636588" indent="-279400">
              <a:lnSpc>
                <a:spcPct val="120000"/>
              </a:lnSpc>
              <a:buSzPct val="60000"/>
              <a:buFont typeface="Wingdings" pitchFamily="2" charset="2"/>
              <a:buChar char="l"/>
              <a:defRPr sz="2400">
                <a:latin typeface="Times New Roman" pitchFamily="18" charset="0"/>
                <a:cs typeface="Times New Roman" pitchFamily="18" charset="0"/>
              </a:defRPr>
            </a:lvl3pPr>
            <a:lvl4pPr marL="893763" indent="-257175">
              <a:defRPr sz="2400">
                <a:latin typeface="Times New Roman" pitchFamily="18" charset="0"/>
                <a:cs typeface="Times New Roman" pitchFamily="18" charset="0"/>
              </a:defRPr>
            </a:lvl4pPr>
            <a:lvl5pPr marL="984250" indent="-269875" defTabSz="984250">
              <a:defRPr sz="2400">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0"/>
          </p:nvPr>
        </p:nvSpPr>
        <p:spPr>
          <a:xfrm>
            <a:off x="6659563" y="6356350"/>
            <a:ext cx="2027237" cy="365125"/>
          </a:xfrm>
        </p:spPr>
        <p:txBody>
          <a:bodyPr/>
          <a:lstStyle>
            <a:lvl1pPr>
              <a:defRPr/>
            </a:lvl1pPr>
          </a:lstStyle>
          <a:p>
            <a:pPr>
              <a:defRPr/>
            </a:pPr>
            <a:fld id="{E856EBEC-7BE2-4B15-88BC-F34BB066B340}" type="slidenum">
              <a:rPr lang="en-US" altLang="zh-CN"/>
              <a:pPr>
                <a:defRPr/>
              </a:pPr>
              <a:t>‹#›</a:t>
            </a:fld>
            <a:endParaRPr lang="en-US" altLang="zh-CN"/>
          </a:p>
        </p:txBody>
      </p:sp>
      <p:sp>
        <p:nvSpPr>
          <p:cNvPr id="5" name="Date Placeholder 3"/>
          <p:cNvSpPr>
            <a:spLocks noGrp="1"/>
          </p:cNvSpPr>
          <p:nvPr>
            <p:ph type="dt" sz="half" idx="11"/>
          </p:nvPr>
        </p:nvSpPr>
        <p:spPr/>
        <p:txBody>
          <a:bodyPr/>
          <a:lstStyle>
            <a:lvl1pPr>
              <a:defRPr/>
            </a:lvl1pPr>
          </a:lstStyle>
          <a:p>
            <a:pPr>
              <a:defRPr/>
            </a:pPr>
            <a:fld id="{82334243-5ADB-4F31-BEE7-18AA7AD2A4B5}" type="datetime1">
              <a:rPr lang="en-US" altLang="zh-CN" smtClean="0"/>
              <a:t>8/31/2013</a:t>
            </a:fld>
            <a:endParaRPr lang="en-US" altLang="zh-CN"/>
          </a:p>
        </p:txBody>
      </p:sp>
      <p:sp>
        <p:nvSpPr>
          <p:cNvPr id="6" name="Footer Placeholder 4"/>
          <p:cNvSpPr>
            <a:spLocks noGrp="1"/>
          </p:cNvSpPr>
          <p:nvPr>
            <p:ph type="ftr" sz="quarter" idx="12"/>
          </p:nvPr>
        </p:nvSpPr>
        <p:spPr/>
        <p:txBody>
          <a:bodyPr/>
          <a:lstStyle>
            <a:lvl1pPr>
              <a:defRPr/>
            </a:lvl1pPr>
          </a:lstStyle>
          <a:p>
            <a:pPr>
              <a:defRPr/>
            </a:pPr>
            <a:r>
              <a:rPr lang="de-DE" smtClean="0"/>
              <a:t>LNCs based on Eisenstein Integers</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p:txBody>
          <a:bodyPr/>
          <a:lstStyle>
            <a:lvl1pPr>
              <a:defRPr/>
            </a:lvl1pPr>
          </a:lstStyle>
          <a:p>
            <a:pPr>
              <a:defRPr/>
            </a:pPr>
            <a:fld id="{EAADB222-AD82-4E65-8E1C-F429131D112E}" type="slidenum">
              <a:rPr lang="en-US" altLang="zh-CN"/>
              <a:pPr>
                <a:defRPr/>
              </a:pPr>
              <a:t>‹#›</a:t>
            </a:fld>
            <a:endParaRPr lang="en-US" altLang="zh-CN"/>
          </a:p>
        </p:txBody>
      </p:sp>
      <p:sp>
        <p:nvSpPr>
          <p:cNvPr id="5" name="Date Placeholder 3"/>
          <p:cNvSpPr>
            <a:spLocks noGrp="1"/>
          </p:cNvSpPr>
          <p:nvPr>
            <p:ph type="dt" sz="half" idx="11"/>
          </p:nvPr>
        </p:nvSpPr>
        <p:spPr/>
        <p:txBody>
          <a:bodyPr/>
          <a:lstStyle>
            <a:lvl1pPr>
              <a:defRPr/>
            </a:lvl1pPr>
          </a:lstStyle>
          <a:p>
            <a:pPr>
              <a:defRPr/>
            </a:pPr>
            <a:fld id="{10F31CED-FADA-4FAA-9EC8-07DE6E907970}" type="datetime1">
              <a:rPr lang="en-US" altLang="zh-CN" smtClean="0"/>
              <a:t>8/31/2013</a:t>
            </a:fld>
            <a:endParaRPr lang="en-US" altLang="zh-CN"/>
          </a:p>
        </p:txBody>
      </p:sp>
      <p:sp>
        <p:nvSpPr>
          <p:cNvPr id="6" name="Footer Placeholder 4"/>
          <p:cNvSpPr>
            <a:spLocks noGrp="1"/>
          </p:cNvSpPr>
          <p:nvPr>
            <p:ph type="ftr" sz="quarter" idx="12"/>
          </p:nvPr>
        </p:nvSpPr>
        <p:spPr/>
        <p:txBody>
          <a:bodyPr/>
          <a:lstStyle>
            <a:lvl1pPr>
              <a:defRPr/>
            </a:lvl1pPr>
          </a:lstStyle>
          <a:p>
            <a:pPr>
              <a:defRPr/>
            </a:pPr>
            <a:r>
              <a:rPr lang="de-DE" smtClean="0"/>
              <a:t>LNCs based on Eisenstein Integers</a:t>
            </a:r>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a:normAutofit/>
          </a:bodyPr>
          <a:lstStyle>
            <a:lvl1pPr algn="ctr" rtl="0" eaLnBrk="0" fontAlgn="base" hangingPunct="0">
              <a:spcBef>
                <a:spcPct val="0"/>
              </a:spcBef>
              <a:spcAft>
                <a:spcPct val="0"/>
              </a:spcAft>
              <a:defRPr lang="en-US" sz="3600" b="0" kern="1200" dirty="0">
                <a:solidFill>
                  <a:srgbClr val="333399"/>
                </a:solidFill>
                <a:effectLst>
                  <a:outerShdw blurRad="38100" dist="38100" dir="2700000" algn="tl">
                    <a:srgbClr val="000000">
                      <a:alpha val="43137"/>
                    </a:srgbClr>
                  </a:outerShdw>
                </a:effectLst>
                <a:latin typeface="+mj-lt"/>
                <a:ea typeface="+mj-ea"/>
                <a:cs typeface="+mj-cs"/>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a:defRPr/>
            </a:lvl1pPr>
          </a:lstStyle>
          <a:p>
            <a:pPr>
              <a:defRPr/>
            </a:pPr>
            <a:fld id="{844FA90A-6084-4F5A-B3EA-98DD62FFEF49}" type="slidenum">
              <a:rPr lang="en-US" altLang="zh-CN"/>
              <a:pPr>
                <a:defRPr/>
              </a:pPr>
              <a:t>‹#›</a:t>
            </a:fld>
            <a:endParaRPr lang="en-US" altLang="zh-CN"/>
          </a:p>
        </p:txBody>
      </p:sp>
      <p:sp>
        <p:nvSpPr>
          <p:cNvPr id="6" name="Date Placeholder 3"/>
          <p:cNvSpPr>
            <a:spLocks noGrp="1"/>
          </p:cNvSpPr>
          <p:nvPr>
            <p:ph type="dt" sz="half" idx="11"/>
          </p:nvPr>
        </p:nvSpPr>
        <p:spPr/>
        <p:txBody>
          <a:bodyPr/>
          <a:lstStyle>
            <a:lvl1pPr>
              <a:defRPr/>
            </a:lvl1pPr>
          </a:lstStyle>
          <a:p>
            <a:pPr>
              <a:defRPr/>
            </a:pPr>
            <a:fld id="{206E7C86-F610-450F-8293-FBFD5CDC6CA8}" type="datetime1">
              <a:rPr lang="en-US" altLang="zh-CN" smtClean="0"/>
              <a:t>8/31/2013</a:t>
            </a:fld>
            <a:endParaRPr lang="en-US" altLang="zh-CN"/>
          </a:p>
        </p:txBody>
      </p:sp>
      <p:sp>
        <p:nvSpPr>
          <p:cNvPr id="7" name="Footer Placeholder 4"/>
          <p:cNvSpPr>
            <a:spLocks noGrp="1"/>
          </p:cNvSpPr>
          <p:nvPr>
            <p:ph type="ftr" sz="quarter" idx="12"/>
          </p:nvPr>
        </p:nvSpPr>
        <p:spPr/>
        <p:txBody>
          <a:bodyPr/>
          <a:lstStyle>
            <a:lvl1pPr>
              <a:defRPr/>
            </a:lvl1pPr>
          </a:lstStyle>
          <a:p>
            <a:pPr>
              <a:defRPr/>
            </a:pPr>
            <a:r>
              <a:rPr lang="de-DE" smtClean="0"/>
              <a:t>LNCs based on Eisenstein Integers</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a:normAutofit/>
          </a:bodyPr>
          <a:lstStyle>
            <a:lvl1pPr algn="ctr" rtl="0" eaLnBrk="0" fontAlgn="base" hangingPunct="0">
              <a:spcBef>
                <a:spcPct val="0"/>
              </a:spcBef>
              <a:spcAft>
                <a:spcPct val="0"/>
              </a:spcAft>
              <a:defRPr lang="en-US" sz="3600" b="0" kern="1200">
                <a:solidFill>
                  <a:srgbClr val="333399"/>
                </a:solidFill>
                <a:effectLst>
                  <a:outerShdw blurRad="38100" dist="38100" dir="2700000" algn="tl">
                    <a:srgbClr val="000000">
                      <a:alpha val="43137"/>
                    </a:srgbClr>
                  </a:outerShdw>
                </a:effectLst>
                <a:latin typeface="+mj-lt"/>
                <a:ea typeface="+mj-ea"/>
                <a:cs typeface="+mj-cs"/>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p:txBody>
          <a:bodyPr/>
          <a:lstStyle>
            <a:lvl1pPr>
              <a:defRPr/>
            </a:lvl1pPr>
          </a:lstStyle>
          <a:p>
            <a:pPr>
              <a:defRPr/>
            </a:pPr>
            <a:fld id="{50E1CCB1-98BE-4C56-8F30-60128987AC0C}" type="slidenum">
              <a:rPr lang="en-US" altLang="zh-CN"/>
              <a:pPr>
                <a:defRPr/>
              </a:pPr>
              <a:t>‹#›</a:t>
            </a:fld>
            <a:endParaRPr lang="en-US" altLang="zh-CN"/>
          </a:p>
        </p:txBody>
      </p:sp>
      <p:sp>
        <p:nvSpPr>
          <p:cNvPr id="8" name="Date Placeholder 3"/>
          <p:cNvSpPr>
            <a:spLocks noGrp="1"/>
          </p:cNvSpPr>
          <p:nvPr>
            <p:ph type="dt" sz="half" idx="11"/>
          </p:nvPr>
        </p:nvSpPr>
        <p:spPr/>
        <p:txBody>
          <a:bodyPr/>
          <a:lstStyle>
            <a:lvl1pPr>
              <a:defRPr/>
            </a:lvl1pPr>
          </a:lstStyle>
          <a:p>
            <a:pPr>
              <a:defRPr/>
            </a:pPr>
            <a:fld id="{76AF9603-024A-4A65-9B9B-2802FB81CA1E}" type="datetime1">
              <a:rPr lang="en-US" altLang="zh-CN" smtClean="0"/>
              <a:t>8/31/2013</a:t>
            </a:fld>
            <a:endParaRPr lang="en-US" altLang="zh-CN"/>
          </a:p>
        </p:txBody>
      </p:sp>
      <p:sp>
        <p:nvSpPr>
          <p:cNvPr id="9" name="Footer Placeholder 4"/>
          <p:cNvSpPr>
            <a:spLocks noGrp="1"/>
          </p:cNvSpPr>
          <p:nvPr>
            <p:ph type="ftr" sz="quarter" idx="12"/>
          </p:nvPr>
        </p:nvSpPr>
        <p:spPr/>
        <p:txBody>
          <a:bodyPr/>
          <a:lstStyle>
            <a:lvl1pPr>
              <a:defRPr/>
            </a:lvl1pPr>
          </a:lstStyle>
          <a:p>
            <a:pPr>
              <a:defRPr/>
            </a:pPr>
            <a:r>
              <a:rPr lang="de-DE" smtClean="0"/>
              <a:t>LNCs based on Eisenstein Integers</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CN" dirty="0"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pPr>
              <a:defRPr/>
            </a:pPr>
            <a:fld id="{1B7620A4-6F89-43F4-832D-6081CAB16E0B}" type="datetime1">
              <a:rPr lang="en-US" altLang="zh-CN" smtClean="0"/>
              <a:t>8/31/2013</a:t>
            </a:fld>
            <a:endParaRPr lang="en-US" altLang="zh-C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de-DE" smtClean="0"/>
              <a:t>LNCs based on Eisenstein Integers</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pPr>
              <a:defRPr/>
            </a:pPr>
            <a:fld id="{979C3682-85D4-4055-91EF-231F76DEA434}"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10.wmf"/><Relationship Id="rId3" Type="http://schemas.openxmlformats.org/officeDocument/2006/relationships/slideLayout" Target="../slideLayouts/slideLayout2.xml"/><Relationship Id="rId7" Type="http://schemas.openxmlformats.org/officeDocument/2006/relationships/image" Target="../media/image7.wmf"/><Relationship Id="rId12" Type="http://schemas.openxmlformats.org/officeDocument/2006/relationships/oleObject" Target="../embeddings/oleObject5.bin"/><Relationship Id="rId2" Type="http://schemas.openxmlformats.org/officeDocument/2006/relationships/tags" Target="../tags/tag9.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9.wmf"/><Relationship Id="rId5" Type="http://schemas.openxmlformats.org/officeDocument/2006/relationships/image" Target="../media/image6.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8.wmf"/></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8.bin"/><Relationship Id="rId13" Type="http://schemas.openxmlformats.org/officeDocument/2006/relationships/image" Target="../media/image13.wmf"/><Relationship Id="rId3" Type="http://schemas.openxmlformats.org/officeDocument/2006/relationships/slideLayout" Target="../slideLayouts/slideLayout2.xml"/><Relationship Id="rId7" Type="http://schemas.openxmlformats.org/officeDocument/2006/relationships/image" Target="../media/image7.wmf"/><Relationship Id="rId12" Type="http://schemas.openxmlformats.org/officeDocument/2006/relationships/oleObject" Target="../embeddings/oleObject10.bin"/><Relationship Id="rId2" Type="http://schemas.openxmlformats.org/officeDocument/2006/relationships/tags" Target="../tags/tag10.xml"/><Relationship Id="rId1" Type="http://schemas.openxmlformats.org/officeDocument/2006/relationships/vmlDrawing" Target="../drawings/vmlDrawing2.vml"/><Relationship Id="rId6" Type="http://schemas.openxmlformats.org/officeDocument/2006/relationships/oleObject" Target="../embeddings/oleObject7.bin"/><Relationship Id="rId11" Type="http://schemas.openxmlformats.org/officeDocument/2006/relationships/image" Target="../media/image12.wmf"/><Relationship Id="rId5" Type="http://schemas.openxmlformats.org/officeDocument/2006/relationships/image" Target="../media/image11.wmf"/><Relationship Id="rId10" Type="http://schemas.openxmlformats.org/officeDocument/2006/relationships/oleObject" Target="../embeddings/oleObject9.bin"/><Relationship Id="rId4" Type="http://schemas.openxmlformats.org/officeDocument/2006/relationships/oleObject" Target="../embeddings/oleObject6.bin"/><Relationship Id="rId9" Type="http://schemas.openxmlformats.org/officeDocument/2006/relationships/image" Target="../media/image8.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1.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14.png"/></Relationships>
</file>

<file path=ppt/slides/_rels/slide2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4.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685800"/>
            <a:ext cx="7772400" cy="1285875"/>
          </a:xfrm>
        </p:spPr>
        <p:txBody>
          <a:bodyPr>
            <a:noAutofit/>
          </a:bodyPr>
          <a:lstStyle/>
          <a:p>
            <a:pPr eaLnBrk="1" hangingPunct="1">
              <a:lnSpc>
                <a:spcPct val="120000"/>
              </a:lnSpc>
              <a:spcBef>
                <a:spcPts val="600"/>
              </a:spcBef>
              <a:defRPr/>
            </a:pPr>
            <a:r>
              <a:rPr lang="en-US" altLang="zh-TW" sz="3200" dirty="0" smtClean="0">
                <a:solidFill>
                  <a:srgbClr val="333399"/>
                </a:solidFill>
                <a:effectLst>
                  <a:outerShdw blurRad="38100" dist="38100" dir="2700000" algn="tl">
                    <a:srgbClr val="C0C0C0"/>
                  </a:outerShdw>
                </a:effectLst>
                <a:latin typeface="Comic Sans MS" pitchFamily="66" charset="0"/>
              </a:rPr>
              <a:t>Connections between </a:t>
            </a:r>
            <a:br>
              <a:rPr lang="en-US" altLang="zh-TW" sz="3200" dirty="0" smtClean="0">
                <a:solidFill>
                  <a:srgbClr val="333399"/>
                </a:solidFill>
                <a:effectLst>
                  <a:outerShdw blurRad="38100" dist="38100" dir="2700000" algn="tl">
                    <a:srgbClr val="C0C0C0"/>
                  </a:outerShdw>
                </a:effectLst>
                <a:latin typeface="Comic Sans MS" pitchFamily="66" charset="0"/>
              </a:rPr>
            </a:br>
            <a:r>
              <a:rPr lang="en-US" altLang="zh-TW" sz="3200" dirty="0" smtClean="0">
                <a:solidFill>
                  <a:srgbClr val="333399"/>
                </a:solidFill>
                <a:effectLst>
                  <a:outerShdw blurRad="38100" dist="38100" dir="2700000" algn="tl">
                    <a:srgbClr val="C0C0C0"/>
                  </a:outerShdw>
                </a:effectLst>
                <a:latin typeface="Comic Sans MS" pitchFamily="66" charset="0"/>
              </a:rPr>
              <a:t>Network Coding and </a:t>
            </a:r>
            <a:r>
              <a:rPr lang="en-US" altLang="zh-TW" sz="3200" dirty="0" err="1" smtClean="0">
                <a:solidFill>
                  <a:srgbClr val="333399"/>
                </a:solidFill>
                <a:effectLst>
                  <a:outerShdw blurRad="38100" dist="38100" dir="2700000" algn="tl">
                    <a:srgbClr val="C0C0C0"/>
                  </a:outerShdw>
                </a:effectLst>
                <a:latin typeface="Comic Sans MS" pitchFamily="66" charset="0"/>
              </a:rPr>
              <a:t>Matroid</a:t>
            </a:r>
            <a:r>
              <a:rPr lang="en-US" altLang="zh-TW" sz="3200" dirty="0" smtClean="0">
                <a:solidFill>
                  <a:srgbClr val="333399"/>
                </a:solidFill>
                <a:effectLst>
                  <a:outerShdw blurRad="38100" dist="38100" dir="2700000" algn="tl">
                    <a:srgbClr val="C0C0C0"/>
                  </a:outerShdw>
                </a:effectLst>
                <a:latin typeface="Comic Sans MS" pitchFamily="66" charset="0"/>
              </a:rPr>
              <a:t> Theory </a:t>
            </a:r>
            <a:endParaRPr lang="en-US" altLang="zh-CN" sz="3200" dirty="0" smtClean="0">
              <a:solidFill>
                <a:srgbClr val="333399"/>
              </a:solidFill>
            </a:endParaRPr>
          </a:p>
        </p:txBody>
      </p:sp>
      <p:sp>
        <p:nvSpPr>
          <p:cNvPr id="3" name="Subtitle 2"/>
          <p:cNvSpPr>
            <a:spLocks noGrp="1"/>
          </p:cNvSpPr>
          <p:nvPr>
            <p:ph type="subTitle" idx="1"/>
          </p:nvPr>
        </p:nvSpPr>
        <p:spPr>
          <a:xfrm>
            <a:off x="428625" y="3203848"/>
            <a:ext cx="8215313" cy="1368152"/>
          </a:xfrm>
        </p:spPr>
        <p:txBody>
          <a:bodyPr>
            <a:normAutofit/>
          </a:bodyPr>
          <a:lstStyle/>
          <a:p>
            <a:pPr eaLnBrk="1" hangingPunct="1">
              <a:lnSpc>
                <a:spcPct val="120000"/>
              </a:lnSpc>
              <a:defRPr/>
            </a:pPr>
            <a:r>
              <a:rPr lang="en-US" altLang="zh-TW" sz="2000" b="1" dirty="0" err="1" smtClean="0">
                <a:solidFill>
                  <a:srgbClr val="111111"/>
                </a:solidFill>
                <a:effectLst>
                  <a:outerShdw blurRad="38100" dist="38100" dir="2700000" algn="tl">
                    <a:srgbClr val="C0C0C0"/>
                  </a:outerShdw>
                </a:effectLst>
                <a:latin typeface="Comic Sans MS" pitchFamily="66" charset="0"/>
              </a:rPr>
              <a:t>Qifu</a:t>
            </a:r>
            <a:r>
              <a:rPr lang="en-US" altLang="zh-TW" sz="2000" b="1" dirty="0" smtClean="0">
                <a:solidFill>
                  <a:srgbClr val="111111"/>
                </a:solidFill>
                <a:effectLst>
                  <a:outerShdw blurRad="38100" dist="38100" dir="2700000" algn="tl">
                    <a:srgbClr val="C0C0C0"/>
                  </a:outerShdw>
                </a:effectLst>
                <a:latin typeface="Comic Sans MS" pitchFamily="66" charset="0"/>
              </a:rPr>
              <a:t> Sun</a:t>
            </a:r>
            <a:endParaRPr lang="en-US" altLang="zh-TW" sz="2000" dirty="0" smtClean="0">
              <a:solidFill>
                <a:srgbClr val="111111"/>
              </a:solidFill>
              <a:effectLst>
                <a:outerShdw blurRad="38100" dist="38100" dir="2700000" algn="tl">
                  <a:srgbClr val="C0C0C0"/>
                </a:outerShdw>
              </a:effectLst>
              <a:latin typeface="Comic Sans MS" pitchFamily="66" charset="0"/>
            </a:endParaRPr>
          </a:p>
          <a:p>
            <a:pPr eaLnBrk="1" hangingPunct="1">
              <a:lnSpc>
                <a:spcPct val="120000"/>
              </a:lnSpc>
              <a:spcBef>
                <a:spcPts val="1800"/>
              </a:spcBef>
              <a:defRPr/>
            </a:pPr>
            <a:r>
              <a:rPr lang="en-US" altLang="zh-TW" sz="2000" dirty="0" smtClean="0">
                <a:solidFill>
                  <a:srgbClr val="111111"/>
                </a:solidFill>
                <a:effectLst>
                  <a:outerShdw blurRad="38100" dist="38100" dir="2700000" algn="tl">
                    <a:srgbClr val="C0C0C0"/>
                  </a:outerShdw>
                </a:effectLst>
                <a:latin typeface="Comic Sans MS" pitchFamily="66" charset="0"/>
              </a:rPr>
              <a:t>Institute of Network Coding (Shenzhen), CUHK </a:t>
            </a:r>
            <a:endParaRPr lang="zh-TW" altLang="zh-CN" sz="2000" dirty="0" smtClean="0">
              <a:solidFill>
                <a:srgbClr val="111111"/>
              </a:solidFill>
              <a:effectLst>
                <a:outerShdw blurRad="38100" dist="38100" dir="2700000" algn="tl">
                  <a:srgbClr val="C0C0C0"/>
                </a:outerShdw>
              </a:effectLst>
              <a:latin typeface="Comic Sans MS" pitchFamily="66" charset="0"/>
            </a:endParaRPr>
          </a:p>
        </p:txBody>
      </p:sp>
      <p:pic>
        <p:nvPicPr>
          <p:cNvPr id="49153" name="Picture 1"/>
          <p:cNvPicPr>
            <a:picLocks noChangeAspect="1" noChangeArrowheads="1"/>
          </p:cNvPicPr>
          <p:nvPr/>
        </p:nvPicPr>
        <p:blipFill>
          <a:blip r:embed="rId3" cstate="print"/>
          <a:srcRect/>
          <a:stretch>
            <a:fillRect/>
          </a:stretch>
        </p:blipFill>
        <p:spPr bwMode="auto">
          <a:xfrm>
            <a:off x="395536" y="5445224"/>
            <a:ext cx="1368152" cy="1033289"/>
          </a:xfrm>
          <a:prstGeom prst="rect">
            <a:avLst/>
          </a:prstGeom>
          <a:noFill/>
          <a:ln w="9525">
            <a:noFill/>
            <a:miter lim="800000"/>
            <a:headEnd/>
            <a:tailEnd/>
          </a:ln>
        </p:spPr>
      </p:pic>
      <p:pic>
        <p:nvPicPr>
          <p:cNvPr id="6" name="Picture 7" descr="C:\Users\fong\Desktop\thumbnail1.jpg"/>
          <p:cNvPicPr>
            <a:picLocks noChangeAspect="1" noChangeArrowheads="1"/>
          </p:cNvPicPr>
          <p:nvPr/>
        </p:nvPicPr>
        <p:blipFill>
          <a:blip r:embed="rId4" cstate="print"/>
          <a:srcRect/>
          <a:stretch>
            <a:fillRect/>
          </a:stretch>
        </p:blipFill>
        <p:spPr bwMode="auto">
          <a:xfrm>
            <a:off x="7380312" y="5517232"/>
            <a:ext cx="1247056" cy="865345"/>
          </a:xfrm>
          <a:prstGeom prst="rect">
            <a:avLst/>
          </a:prstGeom>
          <a:noFill/>
          <a:ln w="9525">
            <a:noFill/>
            <a:miter lim="800000"/>
            <a:headEnd/>
            <a:tailEnd/>
          </a:ln>
        </p:spPr>
      </p:pic>
      <p:sp>
        <p:nvSpPr>
          <p:cNvPr id="8" name="Subtitle 2"/>
          <p:cNvSpPr txBox="1">
            <a:spLocks/>
          </p:cNvSpPr>
          <p:nvPr/>
        </p:nvSpPr>
        <p:spPr bwMode="auto">
          <a:xfrm>
            <a:off x="2555776" y="5715000"/>
            <a:ext cx="3960440" cy="6915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eaLnBrk="0" fontAlgn="base" hangingPunct="0">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eaLnBrk="1" hangingPunct="1">
              <a:lnSpc>
                <a:spcPct val="120000"/>
              </a:lnSpc>
              <a:defRPr/>
            </a:pPr>
            <a:r>
              <a:rPr lang="en-US" altLang="zh-TW" sz="1800" dirty="0" smtClean="0">
                <a:solidFill>
                  <a:srgbClr val="111111"/>
                </a:solidFill>
                <a:effectLst>
                  <a:outerShdw blurRad="38100" dist="38100" dir="2700000" algn="tl">
                    <a:srgbClr val="C0C0C0"/>
                  </a:outerShdw>
                </a:effectLst>
                <a:latin typeface="Comic Sans MS" pitchFamily="66" charset="0"/>
              </a:rPr>
              <a:t>30, Aug., 2013</a:t>
            </a:r>
          </a:p>
        </p:txBody>
      </p:sp>
    </p:spTree>
  </p:cSld>
  <p:clrMapOvr>
    <a:masterClrMapping/>
  </p:clrMapOvr>
  <mc:AlternateContent xmlns:mc="http://schemas.openxmlformats.org/markup-compatibility/2006" xmlns:p14="http://schemas.microsoft.com/office/powerpoint/2010/main">
    <mc:Choice Requires="p14">
      <p:transition spd="slow" p14:dur="2000" advTm="24602"/>
    </mc:Choice>
    <mc:Fallback xmlns="">
      <p:transition spd="slow" advTm="24602"/>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Examples of </a:t>
            </a:r>
            <a:r>
              <a:rPr lang="en-US" altLang="zh-CN" dirty="0" err="1" smtClean="0"/>
              <a:t>Matroids</a:t>
            </a:r>
            <a:endParaRPr lang="zh-CN" altLang="en-US" dirty="0"/>
          </a:p>
        </p:txBody>
      </p:sp>
      <p:sp>
        <p:nvSpPr>
          <p:cNvPr id="5" name="Content Placeholder 4"/>
          <p:cNvSpPr>
            <a:spLocks noGrp="1"/>
          </p:cNvSpPr>
          <p:nvPr>
            <p:ph idx="1"/>
          </p:nvPr>
        </p:nvSpPr>
        <p:spPr>
          <a:xfrm>
            <a:off x="457200" y="1124744"/>
            <a:ext cx="8229600" cy="1600438"/>
          </a:xfrm>
          <a:prstGeom prst="rect">
            <a:avLst/>
          </a:prstGeom>
        </p:spPr>
        <p:txBody>
          <a:bodyPr wrap="square">
            <a:spAutoFit/>
          </a:bodyPr>
          <a:lstStyle/>
          <a:p>
            <a:pPr eaLnBrk="1" hangingPunct="1">
              <a:lnSpc>
                <a:spcPct val="110000"/>
              </a:lnSpc>
            </a:pPr>
            <a:r>
              <a:rPr lang="en-US" altLang="zh-CN" sz="2800" dirty="0"/>
              <a:t>Given a</a:t>
            </a:r>
            <a:r>
              <a:rPr lang="en-US" altLang="zh-CN" sz="2800" dirty="0">
                <a:solidFill>
                  <a:srgbClr val="333399"/>
                </a:solidFill>
              </a:rPr>
              <a:t> ground set </a:t>
            </a:r>
            <a:r>
              <a:rPr lang="en-US" altLang="zh-CN" sz="2800" i="1" dirty="0">
                <a:solidFill>
                  <a:srgbClr val="333399"/>
                </a:solidFill>
              </a:rPr>
              <a:t>E</a:t>
            </a:r>
            <a:r>
              <a:rPr lang="en-US" altLang="zh-CN" sz="2800" dirty="0"/>
              <a:t>, a </a:t>
            </a:r>
            <a:r>
              <a:rPr lang="en-US" altLang="zh-CN" sz="2800" dirty="0" err="1">
                <a:solidFill>
                  <a:srgbClr val="FF0000"/>
                </a:solidFill>
              </a:rPr>
              <a:t>matroid</a:t>
            </a:r>
            <a:r>
              <a:rPr lang="en-US" altLang="zh-CN" sz="2800" dirty="0">
                <a:solidFill>
                  <a:srgbClr val="FF0000"/>
                </a:solidFill>
              </a:rPr>
              <a:t> </a:t>
            </a:r>
            <a:r>
              <a:rPr lang="en-US" altLang="zh-CN" sz="2800" dirty="0"/>
              <a:t>classifies </a:t>
            </a:r>
            <a:r>
              <a:rPr lang="en-US" altLang="zh-CN" sz="2800" dirty="0">
                <a:solidFill>
                  <a:srgbClr val="333399"/>
                </a:solidFill>
              </a:rPr>
              <a:t>all subsets </a:t>
            </a:r>
            <a:r>
              <a:rPr lang="en-US" altLang="zh-CN" sz="2800" dirty="0"/>
              <a:t>in </a:t>
            </a:r>
            <a:r>
              <a:rPr lang="en-US" altLang="zh-CN" sz="2800" i="1" dirty="0">
                <a:solidFill>
                  <a:srgbClr val="333399"/>
                </a:solidFill>
              </a:rPr>
              <a:t>E </a:t>
            </a:r>
            <a:r>
              <a:rPr lang="en-US" altLang="zh-CN" sz="2800" dirty="0"/>
              <a:t>as either</a:t>
            </a:r>
            <a:r>
              <a:rPr lang="en-US" altLang="zh-CN" sz="2800" dirty="0">
                <a:solidFill>
                  <a:srgbClr val="FF0000"/>
                </a:solidFill>
              </a:rPr>
              <a:t> independent </a:t>
            </a:r>
            <a:r>
              <a:rPr lang="en-US" altLang="zh-CN" sz="2800" dirty="0"/>
              <a:t>or </a:t>
            </a:r>
            <a:r>
              <a:rPr lang="en-US" altLang="zh-CN" sz="2800" dirty="0">
                <a:solidFill>
                  <a:srgbClr val="FF0000"/>
                </a:solidFill>
              </a:rPr>
              <a:t>dependent</a:t>
            </a:r>
            <a:r>
              <a:rPr lang="en-US" altLang="zh-CN" sz="2800" dirty="0" smtClean="0"/>
              <a:t>.</a:t>
            </a:r>
            <a:endParaRPr lang="en-US" altLang="zh-CN" sz="2800" dirty="0" smtClean="0">
              <a:latin typeface="Times New Roman" pitchFamily="18" charset="0"/>
            </a:endParaRPr>
          </a:p>
          <a:p>
            <a:pPr lvl="1" eaLnBrk="1" hangingPunct="1">
              <a:lnSpc>
                <a:spcPct val="110000"/>
              </a:lnSpc>
            </a:pPr>
            <a:r>
              <a:rPr lang="en-US" altLang="zh-CN" sz="2800" dirty="0" smtClean="0"/>
              <a:t>Graphic </a:t>
            </a:r>
            <a:r>
              <a:rPr lang="en-US" altLang="zh-CN" sz="2800" dirty="0" err="1" smtClean="0"/>
              <a:t>Matroid</a:t>
            </a:r>
            <a:r>
              <a:rPr lang="en-US" altLang="zh-CN" sz="2800" dirty="0" smtClean="0"/>
              <a:t>:</a:t>
            </a:r>
            <a:endParaRPr lang="en-US" altLang="zh-CN" sz="2800" dirty="0" smtClean="0">
              <a:solidFill>
                <a:srgbClr val="FF0000"/>
              </a:solidFill>
              <a:latin typeface="Times New Roman" pitchFamily="18" charset="0"/>
            </a:endParaRPr>
          </a:p>
        </p:txBody>
      </p:sp>
      <p:grpSp>
        <p:nvGrpSpPr>
          <p:cNvPr id="30" name="Group 4"/>
          <p:cNvGrpSpPr>
            <a:grpSpLocks/>
          </p:cNvGrpSpPr>
          <p:nvPr/>
        </p:nvGrpSpPr>
        <p:grpSpPr bwMode="auto">
          <a:xfrm>
            <a:off x="3200400" y="3101975"/>
            <a:ext cx="2590800" cy="2536825"/>
            <a:chOff x="312" y="2066"/>
            <a:chExt cx="1632" cy="1598"/>
          </a:xfrm>
        </p:grpSpPr>
        <p:grpSp>
          <p:nvGrpSpPr>
            <p:cNvPr id="31" name="Group 5"/>
            <p:cNvGrpSpPr>
              <a:grpSpLocks/>
            </p:cNvGrpSpPr>
            <p:nvPr/>
          </p:nvGrpSpPr>
          <p:grpSpPr bwMode="auto">
            <a:xfrm>
              <a:off x="576" y="2352"/>
              <a:ext cx="1008" cy="1008"/>
              <a:chOff x="576" y="2352"/>
              <a:chExt cx="1008" cy="1008"/>
            </a:xfrm>
          </p:grpSpPr>
          <p:sp>
            <p:nvSpPr>
              <p:cNvPr id="37" name="Line 6"/>
              <p:cNvSpPr>
                <a:spLocks noChangeShapeType="1"/>
              </p:cNvSpPr>
              <p:nvPr/>
            </p:nvSpPr>
            <p:spPr bwMode="auto">
              <a:xfrm>
                <a:off x="576" y="2352"/>
                <a:ext cx="0"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sz="2200" b="1">
                  <a:latin typeface="Times New Roman" pitchFamily="18" charset="0"/>
                  <a:cs typeface="Times New Roman" pitchFamily="18" charset="0"/>
                </a:endParaRPr>
              </a:p>
            </p:txBody>
          </p:sp>
          <p:sp>
            <p:nvSpPr>
              <p:cNvPr id="38" name="Line 7"/>
              <p:cNvSpPr>
                <a:spLocks noChangeShapeType="1"/>
              </p:cNvSpPr>
              <p:nvPr/>
            </p:nvSpPr>
            <p:spPr bwMode="auto">
              <a:xfrm>
                <a:off x="576" y="2352"/>
                <a:ext cx="100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sz="2200">
                  <a:latin typeface="Times New Roman" pitchFamily="18" charset="0"/>
                  <a:cs typeface="Times New Roman" pitchFamily="18" charset="0"/>
                </a:endParaRPr>
              </a:p>
            </p:txBody>
          </p:sp>
          <p:sp>
            <p:nvSpPr>
              <p:cNvPr id="39" name="Line 8"/>
              <p:cNvSpPr>
                <a:spLocks noChangeShapeType="1"/>
              </p:cNvSpPr>
              <p:nvPr/>
            </p:nvSpPr>
            <p:spPr bwMode="auto">
              <a:xfrm>
                <a:off x="1584" y="2352"/>
                <a:ext cx="0" cy="1008"/>
              </a:xfrm>
              <a:prstGeom prst="line">
                <a:avLst/>
              </a:prstGeom>
              <a:noFill/>
              <a:ln w="9525">
                <a:solidFill>
                  <a:schemeClr val="tx1"/>
                </a:solidFill>
                <a:round/>
                <a:headEnd type="oval" w="med" len="med"/>
                <a:tailEnd type="oval" w="med" len="med"/>
              </a:ln>
              <a:extLst>
                <a:ext uri="{909E8E84-426E-40DD-AFC4-6F175D3DCCD1}">
                  <a14:hiddenFill xmlns:a14="http://schemas.microsoft.com/office/drawing/2010/main">
                    <a:noFill/>
                  </a14:hiddenFill>
                </a:ext>
              </a:extLst>
            </p:spPr>
            <p:txBody>
              <a:bodyPr/>
              <a:lstStyle/>
              <a:p>
                <a:endParaRPr lang="zh-CN" altLang="en-US" sz="2200">
                  <a:latin typeface="Times New Roman" pitchFamily="18" charset="0"/>
                  <a:cs typeface="Times New Roman" pitchFamily="18" charset="0"/>
                </a:endParaRPr>
              </a:p>
            </p:txBody>
          </p:sp>
          <p:sp>
            <p:nvSpPr>
              <p:cNvPr id="40" name="Line 9"/>
              <p:cNvSpPr>
                <a:spLocks noChangeShapeType="1"/>
              </p:cNvSpPr>
              <p:nvPr/>
            </p:nvSpPr>
            <p:spPr bwMode="auto">
              <a:xfrm>
                <a:off x="576" y="3360"/>
                <a:ext cx="1008" cy="0"/>
              </a:xfrm>
              <a:prstGeom prst="line">
                <a:avLst/>
              </a:prstGeom>
              <a:noFill/>
              <a:ln w="9525">
                <a:solidFill>
                  <a:schemeClr val="tx1"/>
                </a:solidFill>
                <a:round/>
                <a:headEnd type="oval" w="med" len="med"/>
                <a:tailEnd type="oval" w="med" len="med"/>
              </a:ln>
              <a:extLst>
                <a:ext uri="{909E8E84-426E-40DD-AFC4-6F175D3DCCD1}">
                  <a14:hiddenFill xmlns:a14="http://schemas.microsoft.com/office/drawing/2010/main">
                    <a:noFill/>
                  </a14:hiddenFill>
                </a:ext>
              </a:extLst>
            </p:spPr>
            <p:txBody>
              <a:bodyPr/>
              <a:lstStyle/>
              <a:p>
                <a:endParaRPr lang="zh-CN" altLang="en-US" sz="2200" b="1">
                  <a:latin typeface="Times New Roman" pitchFamily="18" charset="0"/>
                  <a:cs typeface="Times New Roman" pitchFamily="18" charset="0"/>
                </a:endParaRPr>
              </a:p>
            </p:txBody>
          </p:sp>
          <p:sp>
            <p:nvSpPr>
              <p:cNvPr id="41" name="Line 10"/>
              <p:cNvSpPr>
                <a:spLocks noChangeShapeType="1"/>
              </p:cNvSpPr>
              <p:nvPr/>
            </p:nvSpPr>
            <p:spPr bwMode="auto">
              <a:xfrm>
                <a:off x="576" y="2352"/>
                <a:ext cx="1008" cy="1008"/>
              </a:xfrm>
              <a:prstGeom prst="line">
                <a:avLst/>
              </a:prstGeom>
              <a:noFill/>
              <a:ln w="9525">
                <a:solidFill>
                  <a:schemeClr val="tx1"/>
                </a:solidFill>
                <a:round/>
                <a:headEnd type="oval" w="med" len="med"/>
                <a:tailEnd type="oval" w="med" len="med"/>
              </a:ln>
              <a:extLst>
                <a:ext uri="{909E8E84-426E-40DD-AFC4-6F175D3DCCD1}">
                  <a14:hiddenFill xmlns:a14="http://schemas.microsoft.com/office/drawing/2010/main">
                    <a:noFill/>
                  </a14:hiddenFill>
                </a:ext>
              </a:extLst>
            </p:spPr>
            <p:txBody>
              <a:bodyPr/>
              <a:lstStyle/>
              <a:p>
                <a:endParaRPr lang="zh-CN" altLang="en-US" sz="2200" b="1">
                  <a:latin typeface="Times New Roman" pitchFamily="18" charset="0"/>
                  <a:cs typeface="Times New Roman" pitchFamily="18" charset="0"/>
                </a:endParaRPr>
              </a:p>
            </p:txBody>
          </p:sp>
        </p:grpSp>
        <p:sp>
          <p:nvSpPr>
            <p:cNvPr id="32" name="Text Box 11"/>
            <p:cNvSpPr txBox="1">
              <a:spLocks noChangeArrowheads="1"/>
            </p:cNvSpPr>
            <p:nvPr/>
          </p:nvSpPr>
          <p:spPr bwMode="auto">
            <a:xfrm>
              <a:off x="312" y="2673"/>
              <a:ext cx="264"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TW" sz="2200" i="1" dirty="0" smtClean="0">
                  <a:solidFill>
                    <a:srgbClr val="FF0000"/>
                  </a:solidFill>
                  <a:latin typeface="Times New Roman" pitchFamily="18" charset="0"/>
                  <a:cs typeface="Times New Roman" pitchFamily="18" charset="0"/>
                </a:rPr>
                <a:t>e</a:t>
              </a:r>
              <a:r>
                <a:rPr lang="en-US" altLang="zh-TW" sz="2200" baseline="-25000" dirty="0" smtClean="0">
                  <a:solidFill>
                    <a:srgbClr val="FF0000"/>
                  </a:solidFill>
                  <a:latin typeface="Times New Roman" pitchFamily="18" charset="0"/>
                  <a:cs typeface="Times New Roman" pitchFamily="18" charset="0"/>
                </a:rPr>
                <a:t>1</a:t>
              </a:r>
              <a:endParaRPr lang="en-US" altLang="zh-TW" sz="2200" baseline="-25000" dirty="0">
                <a:solidFill>
                  <a:srgbClr val="FF0000"/>
                </a:solidFill>
                <a:latin typeface="Times New Roman" pitchFamily="18" charset="0"/>
                <a:cs typeface="Times New Roman" pitchFamily="18" charset="0"/>
              </a:endParaRPr>
            </a:p>
          </p:txBody>
        </p:sp>
        <p:sp>
          <p:nvSpPr>
            <p:cNvPr id="33" name="Text Box 12"/>
            <p:cNvSpPr txBox="1">
              <a:spLocks noChangeArrowheads="1"/>
            </p:cNvSpPr>
            <p:nvPr/>
          </p:nvSpPr>
          <p:spPr bwMode="auto">
            <a:xfrm>
              <a:off x="960" y="2066"/>
              <a:ext cx="288"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TW" sz="2200" i="1" dirty="0" smtClean="0">
                  <a:latin typeface="Times New Roman" pitchFamily="18" charset="0"/>
                  <a:cs typeface="Times New Roman" pitchFamily="18" charset="0"/>
                </a:rPr>
                <a:t>e</a:t>
              </a:r>
              <a:r>
                <a:rPr lang="en-US" altLang="zh-TW" sz="2200" baseline="-25000" dirty="0" smtClean="0">
                  <a:latin typeface="Times New Roman" pitchFamily="18" charset="0"/>
                  <a:cs typeface="Times New Roman" pitchFamily="18" charset="0"/>
                </a:rPr>
                <a:t>2</a:t>
              </a:r>
              <a:endParaRPr lang="en-US" altLang="zh-TW" sz="2200" baseline="-25000" dirty="0">
                <a:latin typeface="Times New Roman" pitchFamily="18" charset="0"/>
                <a:cs typeface="Times New Roman" pitchFamily="18" charset="0"/>
              </a:endParaRPr>
            </a:p>
          </p:txBody>
        </p:sp>
        <p:sp>
          <p:nvSpPr>
            <p:cNvPr id="34" name="Text Box 13"/>
            <p:cNvSpPr txBox="1">
              <a:spLocks noChangeArrowheads="1"/>
            </p:cNvSpPr>
            <p:nvPr/>
          </p:nvSpPr>
          <p:spPr bwMode="auto">
            <a:xfrm>
              <a:off x="1632" y="2673"/>
              <a:ext cx="312"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TW" sz="2200" i="1" dirty="0" smtClean="0">
                  <a:latin typeface="Times New Roman" pitchFamily="18" charset="0"/>
                  <a:cs typeface="Times New Roman" pitchFamily="18" charset="0"/>
                </a:rPr>
                <a:t>e</a:t>
              </a:r>
              <a:r>
                <a:rPr lang="en-US" altLang="zh-TW" sz="2200" baseline="-25000" dirty="0" smtClean="0">
                  <a:latin typeface="Times New Roman" pitchFamily="18" charset="0"/>
                  <a:cs typeface="Times New Roman" pitchFamily="18" charset="0"/>
                </a:rPr>
                <a:t>3</a:t>
              </a:r>
              <a:endParaRPr lang="en-US" altLang="zh-TW" sz="2200" baseline="-25000" dirty="0">
                <a:latin typeface="Times New Roman" pitchFamily="18" charset="0"/>
                <a:cs typeface="Times New Roman" pitchFamily="18" charset="0"/>
              </a:endParaRPr>
            </a:p>
          </p:txBody>
        </p:sp>
        <p:sp>
          <p:nvSpPr>
            <p:cNvPr id="35" name="Text Box 14"/>
            <p:cNvSpPr txBox="1">
              <a:spLocks noChangeArrowheads="1"/>
            </p:cNvSpPr>
            <p:nvPr/>
          </p:nvSpPr>
          <p:spPr bwMode="auto">
            <a:xfrm>
              <a:off x="984" y="3393"/>
              <a:ext cx="360"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TW" sz="2200" i="1" dirty="0">
                  <a:solidFill>
                    <a:srgbClr val="FF0000"/>
                  </a:solidFill>
                  <a:latin typeface="Times New Roman" pitchFamily="18" charset="0"/>
                  <a:cs typeface="Times New Roman" pitchFamily="18" charset="0"/>
                </a:rPr>
                <a:t>e</a:t>
              </a:r>
              <a:r>
                <a:rPr lang="en-US" altLang="zh-TW" sz="2200" baseline="-25000" dirty="0" smtClean="0">
                  <a:solidFill>
                    <a:srgbClr val="FF0000"/>
                  </a:solidFill>
                  <a:latin typeface="Times New Roman" pitchFamily="18" charset="0"/>
                  <a:cs typeface="Times New Roman" pitchFamily="18" charset="0"/>
                </a:rPr>
                <a:t>4</a:t>
              </a:r>
              <a:endParaRPr lang="en-US" altLang="zh-TW" sz="2200" baseline="-25000" dirty="0">
                <a:solidFill>
                  <a:srgbClr val="FF0000"/>
                </a:solidFill>
                <a:latin typeface="Times New Roman" pitchFamily="18" charset="0"/>
                <a:cs typeface="Times New Roman" pitchFamily="18" charset="0"/>
              </a:endParaRPr>
            </a:p>
          </p:txBody>
        </p:sp>
        <p:sp>
          <p:nvSpPr>
            <p:cNvPr id="36" name="Text Box 15"/>
            <p:cNvSpPr txBox="1">
              <a:spLocks noChangeArrowheads="1"/>
            </p:cNvSpPr>
            <p:nvPr/>
          </p:nvSpPr>
          <p:spPr bwMode="auto">
            <a:xfrm>
              <a:off x="1120" y="2665"/>
              <a:ext cx="288"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TW" sz="2200" dirty="0" smtClean="0">
                  <a:solidFill>
                    <a:srgbClr val="FF0000"/>
                  </a:solidFill>
                  <a:latin typeface="Times New Roman" pitchFamily="18" charset="0"/>
                  <a:cs typeface="Times New Roman" pitchFamily="18" charset="0"/>
                </a:rPr>
                <a:t>e</a:t>
              </a:r>
              <a:r>
                <a:rPr lang="en-US" altLang="zh-TW" sz="2200" baseline="-25000" dirty="0" smtClean="0">
                  <a:solidFill>
                    <a:srgbClr val="FF0000"/>
                  </a:solidFill>
                  <a:latin typeface="Times New Roman" pitchFamily="18" charset="0"/>
                  <a:cs typeface="Times New Roman" pitchFamily="18" charset="0"/>
                </a:rPr>
                <a:t>5</a:t>
              </a:r>
              <a:endParaRPr lang="en-US" altLang="zh-TW" sz="2200" baseline="-25000" dirty="0">
                <a:solidFill>
                  <a:srgbClr val="FF0000"/>
                </a:solidFill>
                <a:latin typeface="Times New Roman" pitchFamily="18" charset="0"/>
                <a:cs typeface="Times New Roman" pitchFamily="18" charset="0"/>
              </a:endParaRPr>
            </a:p>
          </p:txBody>
        </p:sp>
      </p:grpSp>
      <p:sp>
        <p:nvSpPr>
          <p:cNvPr id="21" name="Rectangle 20"/>
          <p:cNvSpPr/>
          <p:nvPr/>
        </p:nvSpPr>
        <p:spPr>
          <a:xfrm>
            <a:off x="2933700" y="2693313"/>
            <a:ext cx="2628900" cy="430887"/>
          </a:xfrm>
          <a:prstGeom prst="rect">
            <a:avLst/>
          </a:prstGeom>
        </p:spPr>
        <p:txBody>
          <a:bodyPr wrap="square">
            <a:spAutoFit/>
          </a:bodyPr>
          <a:lstStyle/>
          <a:p>
            <a:r>
              <a:rPr lang="en-US" altLang="zh-CN" sz="2200" i="1" dirty="0" smtClean="0">
                <a:solidFill>
                  <a:srgbClr val="333399"/>
                </a:solidFill>
                <a:latin typeface="Times New Roman" pitchFamily="18" charset="0"/>
              </a:rPr>
              <a:t>E = </a:t>
            </a:r>
            <a:r>
              <a:rPr lang="en-US" altLang="zh-CN" sz="2200" dirty="0" smtClean="0">
                <a:solidFill>
                  <a:srgbClr val="333399"/>
                </a:solidFill>
                <a:latin typeface="Times New Roman" pitchFamily="18" charset="0"/>
              </a:rPr>
              <a:t>{</a:t>
            </a:r>
            <a:r>
              <a:rPr lang="en-US" altLang="zh-CN" sz="2200" i="1" dirty="0" smtClean="0">
                <a:solidFill>
                  <a:srgbClr val="333399"/>
                </a:solidFill>
                <a:latin typeface="Times New Roman" pitchFamily="18" charset="0"/>
              </a:rPr>
              <a:t>e</a:t>
            </a:r>
            <a:r>
              <a:rPr lang="en-US" altLang="zh-CN" sz="2200" baseline="-25000" dirty="0" smtClean="0">
                <a:solidFill>
                  <a:srgbClr val="333399"/>
                </a:solidFill>
                <a:latin typeface="Times New Roman" pitchFamily="18" charset="0"/>
              </a:rPr>
              <a:t>1</a:t>
            </a:r>
            <a:r>
              <a:rPr lang="en-US" altLang="zh-CN" sz="2200" dirty="0" smtClean="0">
                <a:solidFill>
                  <a:srgbClr val="333399"/>
                </a:solidFill>
                <a:latin typeface="Times New Roman" pitchFamily="18" charset="0"/>
              </a:rPr>
              <a:t>, </a:t>
            </a:r>
            <a:r>
              <a:rPr lang="en-US" altLang="zh-CN" sz="2200" i="1" dirty="0" smtClean="0">
                <a:solidFill>
                  <a:srgbClr val="333399"/>
                </a:solidFill>
                <a:latin typeface="Times New Roman" pitchFamily="18" charset="0"/>
              </a:rPr>
              <a:t>e</a:t>
            </a:r>
            <a:r>
              <a:rPr lang="en-US" altLang="zh-CN" sz="2200" baseline="-25000" dirty="0" smtClean="0">
                <a:solidFill>
                  <a:srgbClr val="333399"/>
                </a:solidFill>
                <a:latin typeface="Times New Roman" pitchFamily="18" charset="0"/>
              </a:rPr>
              <a:t>2</a:t>
            </a:r>
            <a:r>
              <a:rPr lang="en-US" altLang="zh-CN" sz="2200" dirty="0" smtClean="0">
                <a:solidFill>
                  <a:srgbClr val="333399"/>
                </a:solidFill>
                <a:latin typeface="Times New Roman" pitchFamily="18" charset="0"/>
              </a:rPr>
              <a:t>, </a:t>
            </a:r>
            <a:r>
              <a:rPr lang="en-US" altLang="zh-CN" sz="2200" i="1" dirty="0" smtClean="0">
                <a:solidFill>
                  <a:srgbClr val="333399"/>
                </a:solidFill>
                <a:latin typeface="Times New Roman" pitchFamily="18" charset="0"/>
              </a:rPr>
              <a:t>e</a:t>
            </a:r>
            <a:r>
              <a:rPr lang="en-US" altLang="zh-CN" sz="2200" baseline="-25000" dirty="0" smtClean="0">
                <a:solidFill>
                  <a:srgbClr val="333399"/>
                </a:solidFill>
                <a:latin typeface="Times New Roman" pitchFamily="18" charset="0"/>
              </a:rPr>
              <a:t>3</a:t>
            </a:r>
            <a:r>
              <a:rPr lang="en-US" altLang="zh-CN" sz="2200" dirty="0" smtClean="0">
                <a:solidFill>
                  <a:srgbClr val="333399"/>
                </a:solidFill>
                <a:latin typeface="Times New Roman" pitchFamily="18" charset="0"/>
              </a:rPr>
              <a:t>, </a:t>
            </a:r>
            <a:r>
              <a:rPr lang="en-US" altLang="zh-CN" sz="2200" i="1" dirty="0" smtClean="0">
                <a:solidFill>
                  <a:srgbClr val="333399"/>
                </a:solidFill>
                <a:latin typeface="Times New Roman" pitchFamily="18" charset="0"/>
              </a:rPr>
              <a:t>e</a:t>
            </a:r>
            <a:r>
              <a:rPr lang="en-US" altLang="zh-CN" sz="2200" baseline="-25000" dirty="0" smtClean="0">
                <a:solidFill>
                  <a:srgbClr val="333399"/>
                </a:solidFill>
                <a:latin typeface="Times New Roman" pitchFamily="18" charset="0"/>
              </a:rPr>
              <a:t>4</a:t>
            </a:r>
            <a:r>
              <a:rPr lang="en-US" altLang="zh-CN" sz="2200" dirty="0" smtClean="0">
                <a:solidFill>
                  <a:srgbClr val="333399"/>
                </a:solidFill>
                <a:latin typeface="Times New Roman" pitchFamily="18" charset="0"/>
              </a:rPr>
              <a:t>, </a:t>
            </a:r>
            <a:r>
              <a:rPr lang="en-US" altLang="zh-CN" sz="2200" i="1" dirty="0" smtClean="0">
                <a:solidFill>
                  <a:srgbClr val="333399"/>
                </a:solidFill>
                <a:latin typeface="Times New Roman" pitchFamily="18" charset="0"/>
              </a:rPr>
              <a:t>e</a:t>
            </a:r>
            <a:r>
              <a:rPr lang="en-US" altLang="zh-CN" sz="2200" baseline="-25000" dirty="0" smtClean="0">
                <a:solidFill>
                  <a:srgbClr val="333399"/>
                </a:solidFill>
                <a:latin typeface="Times New Roman" pitchFamily="18" charset="0"/>
              </a:rPr>
              <a:t>5</a:t>
            </a:r>
            <a:r>
              <a:rPr lang="en-US" altLang="zh-CN" sz="2200" dirty="0" smtClean="0">
                <a:solidFill>
                  <a:srgbClr val="333399"/>
                </a:solidFill>
                <a:latin typeface="Times New Roman" pitchFamily="18" charset="0"/>
              </a:rPr>
              <a:t>}</a:t>
            </a:r>
            <a:endParaRPr lang="zh-CN" altLang="en-US" sz="2200" dirty="0">
              <a:solidFill>
                <a:srgbClr val="333399"/>
              </a:solidFill>
            </a:endParaRPr>
          </a:p>
        </p:txBody>
      </p:sp>
      <p:sp>
        <p:nvSpPr>
          <p:cNvPr id="3" name="Slide Number Placeholder 2"/>
          <p:cNvSpPr>
            <a:spLocks noGrp="1"/>
          </p:cNvSpPr>
          <p:nvPr>
            <p:ph type="sldNum" sz="quarter" idx="10"/>
          </p:nvPr>
        </p:nvSpPr>
        <p:spPr/>
        <p:txBody>
          <a:bodyPr/>
          <a:lstStyle/>
          <a:p>
            <a:pPr>
              <a:defRPr/>
            </a:pPr>
            <a:fld id="{E856EBEC-7BE2-4B15-88BC-F34BB066B340}" type="slidenum">
              <a:rPr lang="en-US" altLang="zh-CN" smtClean="0"/>
              <a:pPr>
                <a:defRPr/>
              </a:pPr>
              <a:t>10</a:t>
            </a:fld>
            <a:endParaRPr lang="en-US" altLang="zh-CN"/>
          </a:p>
        </p:txBody>
      </p:sp>
      <p:sp>
        <p:nvSpPr>
          <p:cNvPr id="19" name="Rectangle 18"/>
          <p:cNvSpPr/>
          <p:nvPr/>
        </p:nvSpPr>
        <p:spPr>
          <a:xfrm>
            <a:off x="2133600" y="5791200"/>
            <a:ext cx="5753100" cy="523220"/>
          </a:xfrm>
          <a:prstGeom prst="rect">
            <a:avLst/>
          </a:prstGeom>
        </p:spPr>
        <p:txBody>
          <a:bodyPr wrap="square">
            <a:spAutoFit/>
          </a:bodyPr>
          <a:lstStyle/>
          <a:p>
            <a:r>
              <a:rPr lang="en-US" altLang="zh-CN" sz="2800" dirty="0" smtClean="0">
                <a:solidFill>
                  <a:srgbClr val="FF0000"/>
                </a:solidFill>
                <a:latin typeface="Times New Roman" pitchFamily="18" charset="0"/>
                <a:cs typeface="Times New Roman" pitchFamily="18" charset="0"/>
              </a:rPr>
              <a:t>Independence = Not contain cycles</a:t>
            </a:r>
            <a:endParaRPr lang="zh-CN" altLang="en-US" dirty="0">
              <a:solidFill>
                <a:srgbClr val="FF0000"/>
              </a:solidFill>
            </a:endParaRPr>
          </a:p>
        </p:txBody>
      </p:sp>
    </p:spTree>
    <p:extLst>
      <p:ext uri="{BB962C8B-B14F-4D97-AF65-F5344CB8AC3E}">
        <p14:creationId xmlns:p14="http://schemas.microsoft.com/office/powerpoint/2010/main" val="1927884669"/>
      </p:ext>
    </p:extLst>
  </p:cSld>
  <p:clrMapOvr>
    <a:masterClrMapping/>
  </p:clrMapOvr>
  <mc:AlternateContent xmlns:mc="http://schemas.openxmlformats.org/markup-compatibility/2006" xmlns:p14="http://schemas.microsoft.com/office/powerpoint/2010/main">
    <mc:Choice Requires="p14">
      <p:transition spd="slow" p14:dur="2000" advTm="16702"/>
    </mc:Choice>
    <mc:Fallback xmlns="">
      <p:transition spd="slow" advTm="16702"/>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Examples of </a:t>
            </a:r>
            <a:r>
              <a:rPr lang="en-US" altLang="zh-CN" dirty="0" err="1" smtClean="0"/>
              <a:t>Matroids</a:t>
            </a:r>
            <a:endParaRPr lang="zh-CN" altLang="en-US" dirty="0"/>
          </a:p>
        </p:txBody>
      </p:sp>
      <p:sp>
        <p:nvSpPr>
          <p:cNvPr id="5" name="Content Placeholder 4"/>
          <p:cNvSpPr>
            <a:spLocks noGrp="1"/>
          </p:cNvSpPr>
          <p:nvPr>
            <p:ph idx="1"/>
          </p:nvPr>
        </p:nvSpPr>
        <p:spPr>
          <a:xfrm>
            <a:off x="457200" y="1124744"/>
            <a:ext cx="8229600" cy="1600438"/>
          </a:xfrm>
          <a:prstGeom prst="rect">
            <a:avLst/>
          </a:prstGeom>
        </p:spPr>
        <p:txBody>
          <a:bodyPr wrap="square">
            <a:spAutoFit/>
          </a:bodyPr>
          <a:lstStyle/>
          <a:p>
            <a:pPr eaLnBrk="1" hangingPunct="1">
              <a:lnSpc>
                <a:spcPct val="110000"/>
              </a:lnSpc>
            </a:pPr>
            <a:r>
              <a:rPr lang="en-US" altLang="zh-CN" sz="2800" dirty="0"/>
              <a:t>Given a</a:t>
            </a:r>
            <a:r>
              <a:rPr lang="en-US" altLang="zh-CN" sz="2800" dirty="0">
                <a:solidFill>
                  <a:srgbClr val="333399"/>
                </a:solidFill>
              </a:rPr>
              <a:t> ground set </a:t>
            </a:r>
            <a:r>
              <a:rPr lang="en-US" altLang="zh-CN" sz="2800" i="1" dirty="0">
                <a:solidFill>
                  <a:srgbClr val="333399"/>
                </a:solidFill>
              </a:rPr>
              <a:t>E</a:t>
            </a:r>
            <a:r>
              <a:rPr lang="en-US" altLang="zh-CN" sz="2800" dirty="0"/>
              <a:t>, a </a:t>
            </a:r>
            <a:r>
              <a:rPr lang="en-US" altLang="zh-CN" sz="2800" dirty="0" err="1">
                <a:solidFill>
                  <a:srgbClr val="FF0000"/>
                </a:solidFill>
              </a:rPr>
              <a:t>matroid</a:t>
            </a:r>
            <a:r>
              <a:rPr lang="en-US" altLang="zh-CN" sz="2800" dirty="0">
                <a:solidFill>
                  <a:srgbClr val="FF0000"/>
                </a:solidFill>
              </a:rPr>
              <a:t> </a:t>
            </a:r>
            <a:r>
              <a:rPr lang="en-US" altLang="zh-CN" sz="2800" dirty="0"/>
              <a:t>classifies </a:t>
            </a:r>
            <a:r>
              <a:rPr lang="en-US" altLang="zh-CN" sz="2800" dirty="0">
                <a:solidFill>
                  <a:srgbClr val="333399"/>
                </a:solidFill>
              </a:rPr>
              <a:t>all subsets </a:t>
            </a:r>
            <a:r>
              <a:rPr lang="en-US" altLang="zh-CN" sz="2800" dirty="0"/>
              <a:t>in </a:t>
            </a:r>
            <a:r>
              <a:rPr lang="en-US" altLang="zh-CN" sz="2800" i="1" dirty="0">
                <a:solidFill>
                  <a:srgbClr val="333399"/>
                </a:solidFill>
              </a:rPr>
              <a:t>E </a:t>
            </a:r>
            <a:r>
              <a:rPr lang="en-US" altLang="zh-CN" sz="2800" dirty="0"/>
              <a:t>as either</a:t>
            </a:r>
            <a:r>
              <a:rPr lang="en-US" altLang="zh-CN" sz="2800" dirty="0">
                <a:solidFill>
                  <a:srgbClr val="FF0000"/>
                </a:solidFill>
              </a:rPr>
              <a:t> independent </a:t>
            </a:r>
            <a:r>
              <a:rPr lang="en-US" altLang="zh-CN" sz="2800" dirty="0"/>
              <a:t>or </a:t>
            </a:r>
            <a:r>
              <a:rPr lang="en-US" altLang="zh-CN" sz="2800" dirty="0">
                <a:solidFill>
                  <a:srgbClr val="FF0000"/>
                </a:solidFill>
              </a:rPr>
              <a:t>dependent</a:t>
            </a:r>
            <a:r>
              <a:rPr lang="en-US" altLang="zh-CN" sz="2800" dirty="0" smtClean="0"/>
              <a:t>.</a:t>
            </a:r>
            <a:endParaRPr lang="en-US" altLang="zh-CN" sz="2800" dirty="0" smtClean="0">
              <a:latin typeface="Times New Roman" pitchFamily="18" charset="0"/>
            </a:endParaRPr>
          </a:p>
          <a:p>
            <a:pPr lvl="1" eaLnBrk="1" hangingPunct="1">
              <a:lnSpc>
                <a:spcPct val="110000"/>
              </a:lnSpc>
            </a:pPr>
            <a:r>
              <a:rPr lang="en-US" altLang="zh-CN" sz="2800" dirty="0" smtClean="0"/>
              <a:t>Graphic </a:t>
            </a:r>
            <a:r>
              <a:rPr lang="en-US" altLang="zh-CN" sz="2800" dirty="0" err="1" smtClean="0"/>
              <a:t>Matroid</a:t>
            </a:r>
            <a:r>
              <a:rPr lang="en-US" altLang="zh-CN" sz="2800" dirty="0" smtClean="0"/>
              <a:t>:</a:t>
            </a:r>
            <a:endParaRPr lang="en-US" altLang="zh-CN" sz="2800" dirty="0" smtClean="0">
              <a:solidFill>
                <a:srgbClr val="FF0000"/>
              </a:solidFill>
              <a:latin typeface="Times New Roman" pitchFamily="18" charset="0"/>
            </a:endParaRPr>
          </a:p>
        </p:txBody>
      </p:sp>
      <p:grpSp>
        <p:nvGrpSpPr>
          <p:cNvPr id="30" name="Group 4"/>
          <p:cNvGrpSpPr>
            <a:grpSpLocks/>
          </p:cNvGrpSpPr>
          <p:nvPr/>
        </p:nvGrpSpPr>
        <p:grpSpPr bwMode="auto">
          <a:xfrm>
            <a:off x="3200400" y="3101975"/>
            <a:ext cx="2590800" cy="2536825"/>
            <a:chOff x="312" y="2066"/>
            <a:chExt cx="1632" cy="1598"/>
          </a:xfrm>
        </p:grpSpPr>
        <p:grpSp>
          <p:nvGrpSpPr>
            <p:cNvPr id="31" name="Group 5"/>
            <p:cNvGrpSpPr>
              <a:grpSpLocks/>
            </p:cNvGrpSpPr>
            <p:nvPr/>
          </p:nvGrpSpPr>
          <p:grpSpPr bwMode="auto">
            <a:xfrm>
              <a:off x="576" y="2352"/>
              <a:ext cx="1008" cy="1008"/>
              <a:chOff x="576" y="2352"/>
              <a:chExt cx="1008" cy="1008"/>
            </a:xfrm>
          </p:grpSpPr>
          <p:sp>
            <p:nvSpPr>
              <p:cNvPr id="37" name="Line 6"/>
              <p:cNvSpPr>
                <a:spLocks noChangeShapeType="1"/>
              </p:cNvSpPr>
              <p:nvPr/>
            </p:nvSpPr>
            <p:spPr bwMode="auto">
              <a:xfrm>
                <a:off x="576" y="2352"/>
                <a:ext cx="0"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sz="2200" b="1">
                  <a:latin typeface="Times New Roman" pitchFamily="18" charset="0"/>
                  <a:cs typeface="Times New Roman" pitchFamily="18" charset="0"/>
                </a:endParaRPr>
              </a:p>
            </p:txBody>
          </p:sp>
          <p:sp>
            <p:nvSpPr>
              <p:cNvPr id="38" name="Line 7"/>
              <p:cNvSpPr>
                <a:spLocks noChangeShapeType="1"/>
              </p:cNvSpPr>
              <p:nvPr/>
            </p:nvSpPr>
            <p:spPr bwMode="auto">
              <a:xfrm>
                <a:off x="576" y="2352"/>
                <a:ext cx="100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sz="2200">
                  <a:latin typeface="Times New Roman" pitchFamily="18" charset="0"/>
                  <a:cs typeface="Times New Roman" pitchFamily="18" charset="0"/>
                </a:endParaRPr>
              </a:p>
            </p:txBody>
          </p:sp>
          <p:sp>
            <p:nvSpPr>
              <p:cNvPr id="39" name="Line 8"/>
              <p:cNvSpPr>
                <a:spLocks noChangeShapeType="1"/>
              </p:cNvSpPr>
              <p:nvPr/>
            </p:nvSpPr>
            <p:spPr bwMode="auto">
              <a:xfrm>
                <a:off x="1584" y="2352"/>
                <a:ext cx="0" cy="1008"/>
              </a:xfrm>
              <a:prstGeom prst="line">
                <a:avLst/>
              </a:prstGeom>
              <a:noFill/>
              <a:ln w="9525">
                <a:solidFill>
                  <a:schemeClr val="tx1"/>
                </a:solidFill>
                <a:round/>
                <a:headEnd type="oval" w="med" len="med"/>
                <a:tailEnd type="oval" w="med" len="med"/>
              </a:ln>
              <a:extLst>
                <a:ext uri="{909E8E84-426E-40DD-AFC4-6F175D3DCCD1}">
                  <a14:hiddenFill xmlns:a14="http://schemas.microsoft.com/office/drawing/2010/main">
                    <a:noFill/>
                  </a14:hiddenFill>
                </a:ext>
              </a:extLst>
            </p:spPr>
            <p:txBody>
              <a:bodyPr/>
              <a:lstStyle/>
              <a:p>
                <a:endParaRPr lang="zh-CN" altLang="en-US" sz="2200">
                  <a:latin typeface="Times New Roman" pitchFamily="18" charset="0"/>
                  <a:cs typeface="Times New Roman" pitchFamily="18" charset="0"/>
                </a:endParaRPr>
              </a:p>
            </p:txBody>
          </p:sp>
          <p:sp>
            <p:nvSpPr>
              <p:cNvPr id="40" name="Line 9"/>
              <p:cNvSpPr>
                <a:spLocks noChangeShapeType="1"/>
              </p:cNvSpPr>
              <p:nvPr/>
            </p:nvSpPr>
            <p:spPr bwMode="auto">
              <a:xfrm>
                <a:off x="576" y="3360"/>
                <a:ext cx="1008" cy="0"/>
              </a:xfrm>
              <a:prstGeom prst="line">
                <a:avLst/>
              </a:prstGeom>
              <a:noFill/>
              <a:ln w="9525">
                <a:solidFill>
                  <a:schemeClr val="tx1"/>
                </a:solidFill>
                <a:round/>
                <a:headEnd type="oval" w="med" len="med"/>
                <a:tailEnd type="oval" w="med" len="med"/>
              </a:ln>
              <a:extLst>
                <a:ext uri="{909E8E84-426E-40DD-AFC4-6F175D3DCCD1}">
                  <a14:hiddenFill xmlns:a14="http://schemas.microsoft.com/office/drawing/2010/main">
                    <a:noFill/>
                  </a14:hiddenFill>
                </a:ext>
              </a:extLst>
            </p:spPr>
            <p:txBody>
              <a:bodyPr/>
              <a:lstStyle/>
              <a:p>
                <a:endParaRPr lang="zh-CN" altLang="en-US" sz="2200" b="1">
                  <a:latin typeface="Times New Roman" pitchFamily="18" charset="0"/>
                  <a:cs typeface="Times New Roman" pitchFamily="18" charset="0"/>
                </a:endParaRPr>
              </a:p>
            </p:txBody>
          </p:sp>
          <p:sp>
            <p:nvSpPr>
              <p:cNvPr id="41" name="Line 10"/>
              <p:cNvSpPr>
                <a:spLocks noChangeShapeType="1"/>
              </p:cNvSpPr>
              <p:nvPr/>
            </p:nvSpPr>
            <p:spPr bwMode="auto">
              <a:xfrm>
                <a:off x="576" y="2352"/>
                <a:ext cx="1008" cy="1008"/>
              </a:xfrm>
              <a:prstGeom prst="line">
                <a:avLst/>
              </a:prstGeom>
              <a:noFill/>
              <a:ln w="9525">
                <a:solidFill>
                  <a:schemeClr val="tx1"/>
                </a:solidFill>
                <a:round/>
                <a:headEnd type="oval" w="med" len="med"/>
                <a:tailEnd type="oval" w="med" len="med"/>
              </a:ln>
              <a:extLst>
                <a:ext uri="{909E8E84-426E-40DD-AFC4-6F175D3DCCD1}">
                  <a14:hiddenFill xmlns:a14="http://schemas.microsoft.com/office/drawing/2010/main">
                    <a:noFill/>
                  </a14:hiddenFill>
                </a:ext>
              </a:extLst>
            </p:spPr>
            <p:txBody>
              <a:bodyPr/>
              <a:lstStyle/>
              <a:p>
                <a:endParaRPr lang="zh-CN" altLang="en-US" sz="2200" b="1">
                  <a:latin typeface="Times New Roman" pitchFamily="18" charset="0"/>
                  <a:cs typeface="Times New Roman" pitchFamily="18" charset="0"/>
                </a:endParaRPr>
              </a:p>
            </p:txBody>
          </p:sp>
        </p:grpSp>
        <p:sp>
          <p:nvSpPr>
            <p:cNvPr id="32" name="Text Box 11"/>
            <p:cNvSpPr txBox="1">
              <a:spLocks noChangeArrowheads="1"/>
            </p:cNvSpPr>
            <p:nvPr/>
          </p:nvSpPr>
          <p:spPr bwMode="auto">
            <a:xfrm>
              <a:off x="312" y="2673"/>
              <a:ext cx="264"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TW" sz="2200" i="1" dirty="0" smtClean="0">
                  <a:solidFill>
                    <a:srgbClr val="FF0000"/>
                  </a:solidFill>
                  <a:latin typeface="Times New Roman" pitchFamily="18" charset="0"/>
                  <a:cs typeface="Times New Roman" pitchFamily="18" charset="0"/>
                </a:rPr>
                <a:t>e</a:t>
              </a:r>
              <a:r>
                <a:rPr lang="en-US" altLang="zh-TW" sz="2200" baseline="-25000" dirty="0" smtClean="0">
                  <a:solidFill>
                    <a:srgbClr val="FF0000"/>
                  </a:solidFill>
                  <a:latin typeface="Times New Roman" pitchFamily="18" charset="0"/>
                  <a:cs typeface="Times New Roman" pitchFamily="18" charset="0"/>
                </a:rPr>
                <a:t>1</a:t>
              </a:r>
              <a:endParaRPr lang="en-US" altLang="zh-TW" sz="2200" baseline="-25000" dirty="0">
                <a:solidFill>
                  <a:srgbClr val="FF0000"/>
                </a:solidFill>
                <a:latin typeface="Times New Roman" pitchFamily="18" charset="0"/>
                <a:cs typeface="Times New Roman" pitchFamily="18" charset="0"/>
              </a:endParaRPr>
            </a:p>
          </p:txBody>
        </p:sp>
        <p:sp>
          <p:nvSpPr>
            <p:cNvPr id="33" name="Text Box 12"/>
            <p:cNvSpPr txBox="1">
              <a:spLocks noChangeArrowheads="1"/>
            </p:cNvSpPr>
            <p:nvPr/>
          </p:nvSpPr>
          <p:spPr bwMode="auto">
            <a:xfrm>
              <a:off x="960" y="2066"/>
              <a:ext cx="288"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TW" sz="2200" i="1" dirty="0" smtClean="0">
                  <a:solidFill>
                    <a:srgbClr val="FF0000"/>
                  </a:solidFill>
                  <a:latin typeface="Times New Roman" pitchFamily="18" charset="0"/>
                  <a:cs typeface="Times New Roman" pitchFamily="18" charset="0"/>
                </a:rPr>
                <a:t>e</a:t>
              </a:r>
              <a:r>
                <a:rPr lang="en-US" altLang="zh-TW" sz="2200" baseline="-25000" dirty="0" smtClean="0">
                  <a:solidFill>
                    <a:srgbClr val="FF0000"/>
                  </a:solidFill>
                  <a:latin typeface="Times New Roman" pitchFamily="18" charset="0"/>
                  <a:cs typeface="Times New Roman" pitchFamily="18" charset="0"/>
                </a:rPr>
                <a:t>2</a:t>
              </a:r>
              <a:endParaRPr lang="en-US" altLang="zh-TW" sz="2200" baseline="-25000" dirty="0">
                <a:solidFill>
                  <a:srgbClr val="FF0000"/>
                </a:solidFill>
                <a:latin typeface="Times New Roman" pitchFamily="18" charset="0"/>
                <a:cs typeface="Times New Roman" pitchFamily="18" charset="0"/>
              </a:endParaRPr>
            </a:p>
          </p:txBody>
        </p:sp>
        <p:sp>
          <p:nvSpPr>
            <p:cNvPr id="34" name="Text Box 13"/>
            <p:cNvSpPr txBox="1">
              <a:spLocks noChangeArrowheads="1"/>
            </p:cNvSpPr>
            <p:nvPr/>
          </p:nvSpPr>
          <p:spPr bwMode="auto">
            <a:xfrm>
              <a:off x="1632" y="2673"/>
              <a:ext cx="312"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TW" sz="2200" i="1" dirty="0" smtClean="0">
                  <a:solidFill>
                    <a:srgbClr val="FF0000"/>
                  </a:solidFill>
                  <a:latin typeface="Times New Roman" pitchFamily="18" charset="0"/>
                  <a:cs typeface="Times New Roman" pitchFamily="18" charset="0"/>
                </a:rPr>
                <a:t>e</a:t>
              </a:r>
              <a:r>
                <a:rPr lang="en-US" altLang="zh-TW" sz="2200" baseline="-25000" dirty="0" smtClean="0">
                  <a:solidFill>
                    <a:srgbClr val="FF0000"/>
                  </a:solidFill>
                  <a:latin typeface="Times New Roman" pitchFamily="18" charset="0"/>
                  <a:cs typeface="Times New Roman" pitchFamily="18" charset="0"/>
                </a:rPr>
                <a:t>3</a:t>
              </a:r>
              <a:endParaRPr lang="en-US" altLang="zh-TW" sz="2200" baseline="-25000" dirty="0">
                <a:solidFill>
                  <a:srgbClr val="FF0000"/>
                </a:solidFill>
                <a:latin typeface="Times New Roman" pitchFamily="18" charset="0"/>
                <a:cs typeface="Times New Roman" pitchFamily="18" charset="0"/>
              </a:endParaRPr>
            </a:p>
          </p:txBody>
        </p:sp>
        <p:sp>
          <p:nvSpPr>
            <p:cNvPr id="35" name="Text Box 14"/>
            <p:cNvSpPr txBox="1">
              <a:spLocks noChangeArrowheads="1"/>
            </p:cNvSpPr>
            <p:nvPr/>
          </p:nvSpPr>
          <p:spPr bwMode="auto">
            <a:xfrm>
              <a:off x="984" y="3393"/>
              <a:ext cx="360"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TW" sz="2200" i="1" dirty="0">
                  <a:solidFill>
                    <a:srgbClr val="FF0000"/>
                  </a:solidFill>
                  <a:latin typeface="Times New Roman" pitchFamily="18" charset="0"/>
                  <a:cs typeface="Times New Roman" pitchFamily="18" charset="0"/>
                </a:rPr>
                <a:t>e</a:t>
              </a:r>
              <a:r>
                <a:rPr lang="en-US" altLang="zh-TW" sz="2200" baseline="-25000" dirty="0" smtClean="0">
                  <a:solidFill>
                    <a:srgbClr val="FF0000"/>
                  </a:solidFill>
                  <a:latin typeface="Times New Roman" pitchFamily="18" charset="0"/>
                  <a:cs typeface="Times New Roman" pitchFamily="18" charset="0"/>
                </a:rPr>
                <a:t>4</a:t>
              </a:r>
              <a:endParaRPr lang="en-US" altLang="zh-TW" sz="2200" baseline="-25000" dirty="0">
                <a:solidFill>
                  <a:srgbClr val="FF0000"/>
                </a:solidFill>
                <a:latin typeface="Times New Roman" pitchFamily="18" charset="0"/>
                <a:cs typeface="Times New Roman" pitchFamily="18" charset="0"/>
              </a:endParaRPr>
            </a:p>
          </p:txBody>
        </p:sp>
        <p:sp>
          <p:nvSpPr>
            <p:cNvPr id="36" name="Text Box 15"/>
            <p:cNvSpPr txBox="1">
              <a:spLocks noChangeArrowheads="1"/>
            </p:cNvSpPr>
            <p:nvPr/>
          </p:nvSpPr>
          <p:spPr bwMode="auto">
            <a:xfrm>
              <a:off x="1120" y="2665"/>
              <a:ext cx="288"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TW" sz="2200" dirty="0" smtClean="0">
                  <a:latin typeface="Times New Roman" pitchFamily="18" charset="0"/>
                  <a:cs typeface="Times New Roman" pitchFamily="18" charset="0"/>
                </a:rPr>
                <a:t>e</a:t>
              </a:r>
              <a:r>
                <a:rPr lang="en-US" altLang="zh-TW" sz="2200" baseline="-25000" dirty="0" smtClean="0">
                  <a:latin typeface="Times New Roman" pitchFamily="18" charset="0"/>
                  <a:cs typeface="Times New Roman" pitchFamily="18" charset="0"/>
                </a:rPr>
                <a:t>5</a:t>
              </a:r>
              <a:endParaRPr lang="en-US" altLang="zh-TW" sz="2200" baseline="-25000" dirty="0">
                <a:latin typeface="Times New Roman" pitchFamily="18" charset="0"/>
                <a:cs typeface="Times New Roman" pitchFamily="18" charset="0"/>
              </a:endParaRPr>
            </a:p>
          </p:txBody>
        </p:sp>
      </p:grpSp>
      <p:sp>
        <p:nvSpPr>
          <p:cNvPr id="21" name="Rectangle 20"/>
          <p:cNvSpPr/>
          <p:nvPr/>
        </p:nvSpPr>
        <p:spPr>
          <a:xfrm>
            <a:off x="2933700" y="2693313"/>
            <a:ext cx="2628900" cy="430887"/>
          </a:xfrm>
          <a:prstGeom prst="rect">
            <a:avLst/>
          </a:prstGeom>
        </p:spPr>
        <p:txBody>
          <a:bodyPr wrap="square">
            <a:spAutoFit/>
          </a:bodyPr>
          <a:lstStyle/>
          <a:p>
            <a:r>
              <a:rPr lang="en-US" altLang="zh-CN" sz="2200" i="1" dirty="0" smtClean="0">
                <a:solidFill>
                  <a:srgbClr val="333399"/>
                </a:solidFill>
                <a:latin typeface="Times New Roman" pitchFamily="18" charset="0"/>
              </a:rPr>
              <a:t>E = </a:t>
            </a:r>
            <a:r>
              <a:rPr lang="en-US" altLang="zh-CN" sz="2200" dirty="0" smtClean="0">
                <a:solidFill>
                  <a:srgbClr val="333399"/>
                </a:solidFill>
                <a:latin typeface="Times New Roman" pitchFamily="18" charset="0"/>
              </a:rPr>
              <a:t>{</a:t>
            </a:r>
            <a:r>
              <a:rPr lang="en-US" altLang="zh-CN" sz="2200" i="1" dirty="0" smtClean="0">
                <a:solidFill>
                  <a:srgbClr val="333399"/>
                </a:solidFill>
                <a:latin typeface="Times New Roman" pitchFamily="18" charset="0"/>
              </a:rPr>
              <a:t>e</a:t>
            </a:r>
            <a:r>
              <a:rPr lang="en-US" altLang="zh-CN" sz="2200" baseline="-25000" dirty="0" smtClean="0">
                <a:solidFill>
                  <a:srgbClr val="333399"/>
                </a:solidFill>
                <a:latin typeface="Times New Roman" pitchFamily="18" charset="0"/>
              </a:rPr>
              <a:t>1</a:t>
            </a:r>
            <a:r>
              <a:rPr lang="en-US" altLang="zh-CN" sz="2200" dirty="0" smtClean="0">
                <a:solidFill>
                  <a:srgbClr val="333399"/>
                </a:solidFill>
                <a:latin typeface="Times New Roman" pitchFamily="18" charset="0"/>
              </a:rPr>
              <a:t>, </a:t>
            </a:r>
            <a:r>
              <a:rPr lang="en-US" altLang="zh-CN" sz="2200" i="1" dirty="0" smtClean="0">
                <a:solidFill>
                  <a:srgbClr val="333399"/>
                </a:solidFill>
                <a:latin typeface="Times New Roman" pitchFamily="18" charset="0"/>
              </a:rPr>
              <a:t>e</a:t>
            </a:r>
            <a:r>
              <a:rPr lang="en-US" altLang="zh-CN" sz="2200" baseline="-25000" dirty="0" smtClean="0">
                <a:solidFill>
                  <a:srgbClr val="333399"/>
                </a:solidFill>
                <a:latin typeface="Times New Roman" pitchFamily="18" charset="0"/>
              </a:rPr>
              <a:t>2</a:t>
            </a:r>
            <a:r>
              <a:rPr lang="en-US" altLang="zh-CN" sz="2200" dirty="0" smtClean="0">
                <a:solidFill>
                  <a:srgbClr val="333399"/>
                </a:solidFill>
                <a:latin typeface="Times New Roman" pitchFamily="18" charset="0"/>
              </a:rPr>
              <a:t>, </a:t>
            </a:r>
            <a:r>
              <a:rPr lang="en-US" altLang="zh-CN" sz="2200" i="1" dirty="0" smtClean="0">
                <a:solidFill>
                  <a:srgbClr val="333399"/>
                </a:solidFill>
                <a:latin typeface="Times New Roman" pitchFamily="18" charset="0"/>
              </a:rPr>
              <a:t>e</a:t>
            </a:r>
            <a:r>
              <a:rPr lang="en-US" altLang="zh-CN" sz="2200" baseline="-25000" dirty="0" smtClean="0">
                <a:solidFill>
                  <a:srgbClr val="333399"/>
                </a:solidFill>
                <a:latin typeface="Times New Roman" pitchFamily="18" charset="0"/>
              </a:rPr>
              <a:t>3</a:t>
            </a:r>
            <a:r>
              <a:rPr lang="en-US" altLang="zh-CN" sz="2200" dirty="0" smtClean="0">
                <a:solidFill>
                  <a:srgbClr val="333399"/>
                </a:solidFill>
                <a:latin typeface="Times New Roman" pitchFamily="18" charset="0"/>
              </a:rPr>
              <a:t>, </a:t>
            </a:r>
            <a:r>
              <a:rPr lang="en-US" altLang="zh-CN" sz="2200" i="1" dirty="0" smtClean="0">
                <a:solidFill>
                  <a:srgbClr val="333399"/>
                </a:solidFill>
                <a:latin typeface="Times New Roman" pitchFamily="18" charset="0"/>
              </a:rPr>
              <a:t>e</a:t>
            </a:r>
            <a:r>
              <a:rPr lang="en-US" altLang="zh-CN" sz="2200" baseline="-25000" dirty="0" smtClean="0">
                <a:solidFill>
                  <a:srgbClr val="333399"/>
                </a:solidFill>
                <a:latin typeface="Times New Roman" pitchFamily="18" charset="0"/>
              </a:rPr>
              <a:t>4</a:t>
            </a:r>
            <a:r>
              <a:rPr lang="en-US" altLang="zh-CN" sz="2200" dirty="0" smtClean="0">
                <a:solidFill>
                  <a:srgbClr val="333399"/>
                </a:solidFill>
                <a:latin typeface="Times New Roman" pitchFamily="18" charset="0"/>
              </a:rPr>
              <a:t>, </a:t>
            </a:r>
            <a:r>
              <a:rPr lang="en-US" altLang="zh-CN" sz="2200" i="1" dirty="0" smtClean="0">
                <a:solidFill>
                  <a:srgbClr val="333399"/>
                </a:solidFill>
                <a:latin typeface="Times New Roman" pitchFamily="18" charset="0"/>
              </a:rPr>
              <a:t>e</a:t>
            </a:r>
            <a:r>
              <a:rPr lang="en-US" altLang="zh-CN" sz="2200" baseline="-25000" dirty="0" smtClean="0">
                <a:solidFill>
                  <a:srgbClr val="333399"/>
                </a:solidFill>
                <a:latin typeface="Times New Roman" pitchFamily="18" charset="0"/>
              </a:rPr>
              <a:t>5</a:t>
            </a:r>
            <a:r>
              <a:rPr lang="en-US" altLang="zh-CN" sz="2200" dirty="0" smtClean="0">
                <a:solidFill>
                  <a:srgbClr val="333399"/>
                </a:solidFill>
                <a:latin typeface="Times New Roman" pitchFamily="18" charset="0"/>
              </a:rPr>
              <a:t>}</a:t>
            </a:r>
            <a:endParaRPr lang="zh-CN" altLang="en-US" sz="2200" dirty="0">
              <a:solidFill>
                <a:srgbClr val="333399"/>
              </a:solidFill>
            </a:endParaRPr>
          </a:p>
        </p:txBody>
      </p:sp>
      <p:sp>
        <p:nvSpPr>
          <p:cNvPr id="3" name="Slide Number Placeholder 2"/>
          <p:cNvSpPr>
            <a:spLocks noGrp="1"/>
          </p:cNvSpPr>
          <p:nvPr>
            <p:ph type="sldNum" sz="quarter" idx="10"/>
          </p:nvPr>
        </p:nvSpPr>
        <p:spPr/>
        <p:txBody>
          <a:bodyPr/>
          <a:lstStyle/>
          <a:p>
            <a:pPr>
              <a:defRPr/>
            </a:pPr>
            <a:fld id="{E856EBEC-7BE2-4B15-88BC-F34BB066B340}" type="slidenum">
              <a:rPr lang="en-US" altLang="zh-CN" smtClean="0"/>
              <a:pPr>
                <a:defRPr/>
              </a:pPr>
              <a:t>11</a:t>
            </a:fld>
            <a:endParaRPr lang="en-US" altLang="zh-CN"/>
          </a:p>
        </p:txBody>
      </p:sp>
      <p:sp>
        <p:nvSpPr>
          <p:cNvPr id="19" name="Rectangle 18"/>
          <p:cNvSpPr/>
          <p:nvPr/>
        </p:nvSpPr>
        <p:spPr>
          <a:xfrm>
            <a:off x="2133600" y="5791200"/>
            <a:ext cx="5753100" cy="523220"/>
          </a:xfrm>
          <a:prstGeom prst="rect">
            <a:avLst/>
          </a:prstGeom>
        </p:spPr>
        <p:txBody>
          <a:bodyPr wrap="square">
            <a:spAutoFit/>
          </a:bodyPr>
          <a:lstStyle/>
          <a:p>
            <a:r>
              <a:rPr lang="en-US" altLang="zh-CN" sz="2800" dirty="0" smtClean="0">
                <a:solidFill>
                  <a:srgbClr val="FF0000"/>
                </a:solidFill>
                <a:latin typeface="Times New Roman" pitchFamily="18" charset="0"/>
                <a:cs typeface="Times New Roman" pitchFamily="18" charset="0"/>
              </a:rPr>
              <a:t>Independence = Not contain cycles</a:t>
            </a:r>
            <a:endParaRPr lang="zh-CN" altLang="en-US" dirty="0">
              <a:solidFill>
                <a:srgbClr val="FF0000"/>
              </a:solidFill>
            </a:endParaRPr>
          </a:p>
        </p:txBody>
      </p:sp>
    </p:spTree>
    <p:extLst>
      <p:ext uri="{BB962C8B-B14F-4D97-AF65-F5344CB8AC3E}">
        <p14:creationId xmlns:p14="http://schemas.microsoft.com/office/powerpoint/2010/main" val="1532946498"/>
      </p:ext>
    </p:extLst>
  </p:cSld>
  <p:clrMapOvr>
    <a:masterClrMapping/>
  </p:clrMapOvr>
  <mc:AlternateContent xmlns:mc="http://schemas.openxmlformats.org/markup-compatibility/2006" xmlns:p14="http://schemas.microsoft.com/office/powerpoint/2010/main">
    <mc:Choice Requires="p14">
      <p:transition spd="slow" p14:dur="2000" advTm="29205"/>
    </mc:Choice>
    <mc:Fallback xmlns="">
      <p:transition spd="slow" advTm="29205"/>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Examples of </a:t>
            </a:r>
            <a:r>
              <a:rPr lang="en-US" altLang="zh-CN" dirty="0" err="1" smtClean="0"/>
              <a:t>Matroids</a:t>
            </a:r>
            <a:endParaRPr lang="zh-CN" altLang="en-US" dirty="0"/>
          </a:p>
        </p:txBody>
      </p:sp>
      <p:sp>
        <p:nvSpPr>
          <p:cNvPr id="5" name="Content Placeholder 4"/>
          <p:cNvSpPr>
            <a:spLocks noGrp="1"/>
          </p:cNvSpPr>
          <p:nvPr>
            <p:ph idx="1"/>
          </p:nvPr>
        </p:nvSpPr>
        <p:spPr>
          <a:xfrm>
            <a:off x="457200" y="1124744"/>
            <a:ext cx="8229600" cy="1600438"/>
          </a:xfrm>
          <a:prstGeom prst="rect">
            <a:avLst/>
          </a:prstGeom>
        </p:spPr>
        <p:txBody>
          <a:bodyPr wrap="square">
            <a:spAutoFit/>
          </a:bodyPr>
          <a:lstStyle/>
          <a:p>
            <a:pPr eaLnBrk="1" hangingPunct="1">
              <a:lnSpc>
                <a:spcPct val="110000"/>
              </a:lnSpc>
            </a:pPr>
            <a:r>
              <a:rPr lang="en-US" altLang="zh-CN" sz="2800" dirty="0"/>
              <a:t>Given a</a:t>
            </a:r>
            <a:r>
              <a:rPr lang="en-US" altLang="zh-CN" sz="2800" dirty="0">
                <a:solidFill>
                  <a:srgbClr val="333399"/>
                </a:solidFill>
              </a:rPr>
              <a:t> ground set </a:t>
            </a:r>
            <a:r>
              <a:rPr lang="en-US" altLang="zh-CN" sz="2800" i="1" dirty="0">
                <a:solidFill>
                  <a:srgbClr val="333399"/>
                </a:solidFill>
              </a:rPr>
              <a:t>E</a:t>
            </a:r>
            <a:r>
              <a:rPr lang="en-US" altLang="zh-CN" sz="2800" dirty="0"/>
              <a:t>, a </a:t>
            </a:r>
            <a:r>
              <a:rPr lang="en-US" altLang="zh-CN" sz="2800" dirty="0" err="1">
                <a:solidFill>
                  <a:srgbClr val="FF0000"/>
                </a:solidFill>
              </a:rPr>
              <a:t>matroid</a:t>
            </a:r>
            <a:r>
              <a:rPr lang="en-US" altLang="zh-CN" sz="2800" dirty="0">
                <a:solidFill>
                  <a:srgbClr val="FF0000"/>
                </a:solidFill>
              </a:rPr>
              <a:t> </a:t>
            </a:r>
            <a:r>
              <a:rPr lang="en-US" altLang="zh-CN" sz="2800" dirty="0"/>
              <a:t>classifies </a:t>
            </a:r>
            <a:r>
              <a:rPr lang="en-US" altLang="zh-CN" sz="2800" dirty="0">
                <a:solidFill>
                  <a:srgbClr val="333399"/>
                </a:solidFill>
              </a:rPr>
              <a:t>all subsets </a:t>
            </a:r>
            <a:r>
              <a:rPr lang="en-US" altLang="zh-CN" sz="2800" dirty="0"/>
              <a:t>in </a:t>
            </a:r>
            <a:r>
              <a:rPr lang="en-US" altLang="zh-CN" sz="2800" i="1" dirty="0">
                <a:solidFill>
                  <a:srgbClr val="333399"/>
                </a:solidFill>
              </a:rPr>
              <a:t>E </a:t>
            </a:r>
            <a:r>
              <a:rPr lang="en-US" altLang="zh-CN" sz="2800" dirty="0"/>
              <a:t>as either</a:t>
            </a:r>
            <a:r>
              <a:rPr lang="en-US" altLang="zh-CN" sz="2800" dirty="0">
                <a:solidFill>
                  <a:srgbClr val="FF0000"/>
                </a:solidFill>
              </a:rPr>
              <a:t> independent </a:t>
            </a:r>
            <a:r>
              <a:rPr lang="en-US" altLang="zh-CN" sz="2800" dirty="0"/>
              <a:t>or </a:t>
            </a:r>
            <a:r>
              <a:rPr lang="en-US" altLang="zh-CN" sz="2800" dirty="0">
                <a:solidFill>
                  <a:srgbClr val="FF0000"/>
                </a:solidFill>
              </a:rPr>
              <a:t>dependent</a:t>
            </a:r>
            <a:r>
              <a:rPr lang="en-US" altLang="zh-CN" sz="2800" dirty="0"/>
              <a:t>.</a:t>
            </a:r>
            <a:endParaRPr lang="en-US" altLang="zh-CN" sz="2800" dirty="0" smtClean="0">
              <a:latin typeface="Times New Roman" pitchFamily="18" charset="0"/>
            </a:endParaRPr>
          </a:p>
          <a:p>
            <a:pPr lvl="1" eaLnBrk="1" hangingPunct="1">
              <a:lnSpc>
                <a:spcPct val="110000"/>
              </a:lnSpc>
            </a:pPr>
            <a:r>
              <a:rPr lang="en-US" altLang="zh-CN" sz="2800" dirty="0" smtClean="0"/>
              <a:t>Transversal </a:t>
            </a:r>
            <a:r>
              <a:rPr lang="en-US" altLang="zh-CN" sz="2800" dirty="0" err="1" smtClean="0"/>
              <a:t>Matroid</a:t>
            </a:r>
            <a:r>
              <a:rPr lang="en-US" altLang="zh-CN" sz="2800" dirty="0" smtClean="0"/>
              <a:t>:</a:t>
            </a:r>
            <a:endParaRPr lang="en-US" altLang="zh-CN" sz="2800" dirty="0" smtClean="0">
              <a:solidFill>
                <a:srgbClr val="FF0000"/>
              </a:solidFill>
              <a:latin typeface="Times New Roman" pitchFamily="18" charset="0"/>
            </a:endParaRPr>
          </a:p>
        </p:txBody>
      </p:sp>
      <p:grpSp>
        <p:nvGrpSpPr>
          <p:cNvPr id="7" name="Group 6"/>
          <p:cNvGrpSpPr/>
          <p:nvPr/>
        </p:nvGrpSpPr>
        <p:grpSpPr>
          <a:xfrm>
            <a:off x="2971750" y="2705100"/>
            <a:ext cx="762000" cy="2716887"/>
            <a:chOff x="2133600" y="3048000"/>
            <a:chExt cx="762000" cy="2716887"/>
          </a:xfrm>
        </p:grpSpPr>
        <p:sp>
          <p:nvSpPr>
            <p:cNvPr id="25" name="Text Box 11"/>
            <p:cNvSpPr txBox="1">
              <a:spLocks noChangeArrowheads="1"/>
            </p:cNvSpPr>
            <p:nvPr/>
          </p:nvSpPr>
          <p:spPr bwMode="auto">
            <a:xfrm>
              <a:off x="2133600" y="3048000"/>
              <a:ext cx="762000" cy="430887"/>
            </a:xfrm>
            <a:prstGeom prst="rect">
              <a:avLst/>
            </a:prstGeom>
            <a:noFill/>
            <a:ln w="9525">
              <a:noFill/>
              <a:miter lim="800000"/>
              <a:headEnd/>
              <a:tailEnd/>
            </a:ln>
          </p:spPr>
          <p:txBody>
            <a:bodyPr>
              <a:spAutoFit/>
            </a:bodyPr>
            <a:lstStyle/>
            <a:p>
              <a:pPr>
                <a:spcBef>
                  <a:spcPct val="50000"/>
                </a:spcBef>
              </a:pPr>
              <a:r>
                <a:rPr lang="en-US" altLang="zh-TW" sz="2200" dirty="0" smtClean="0">
                  <a:latin typeface="Times New Roman" pitchFamily="18" charset="0"/>
                  <a:cs typeface="Times New Roman" pitchFamily="18" charset="0"/>
                </a:rPr>
                <a:t>Boys</a:t>
              </a:r>
              <a:endParaRPr lang="en-US" altLang="zh-TW" sz="2200" dirty="0">
                <a:latin typeface="Times New Roman" pitchFamily="18" charset="0"/>
                <a:cs typeface="Times New Roman" pitchFamily="18" charset="0"/>
              </a:endParaRPr>
            </a:p>
          </p:txBody>
        </p:sp>
        <p:sp>
          <p:nvSpPr>
            <p:cNvPr id="46" name="Text Box 12"/>
            <p:cNvSpPr txBox="1">
              <a:spLocks noChangeArrowheads="1"/>
            </p:cNvSpPr>
            <p:nvPr/>
          </p:nvSpPr>
          <p:spPr bwMode="auto">
            <a:xfrm>
              <a:off x="2343150" y="4191000"/>
              <a:ext cx="381000" cy="430887"/>
            </a:xfrm>
            <a:prstGeom prst="rect">
              <a:avLst/>
            </a:prstGeom>
            <a:noFill/>
            <a:ln w="9525">
              <a:noFill/>
              <a:miter lim="800000"/>
              <a:headEnd/>
              <a:tailEnd/>
            </a:ln>
          </p:spPr>
          <p:txBody>
            <a:bodyPr>
              <a:spAutoFit/>
            </a:bodyPr>
            <a:lstStyle/>
            <a:p>
              <a:pPr>
                <a:spcBef>
                  <a:spcPct val="50000"/>
                </a:spcBef>
              </a:pPr>
              <a:r>
                <a:rPr lang="en-US" altLang="zh-TW" sz="2200" dirty="0" smtClean="0">
                  <a:latin typeface="Times New Roman" pitchFamily="18" charset="0"/>
                  <a:cs typeface="Times New Roman" pitchFamily="18" charset="0"/>
                </a:rPr>
                <a:t>a</a:t>
              </a:r>
              <a:endParaRPr lang="en-US" altLang="zh-TW" sz="2200" dirty="0">
                <a:latin typeface="Times New Roman" pitchFamily="18" charset="0"/>
                <a:cs typeface="Times New Roman" pitchFamily="18" charset="0"/>
              </a:endParaRPr>
            </a:p>
          </p:txBody>
        </p:sp>
        <p:sp>
          <p:nvSpPr>
            <p:cNvPr id="47" name="Text Box 13"/>
            <p:cNvSpPr txBox="1">
              <a:spLocks noChangeArrowheads="1"/>
            </p:cNvSpPr>
            <p:nvPr/>
          </p:nvSpPr>
          <p:spPr bwMode="auto">
            <a:xfrm>
              <a:off x="2343150" y="4765953"/>
              <a:ext cx="381000" cy="430887"/>
            </a:xfrm>
            <a:prstGeom prst="rect">
              <a:avLst/>
            </a:prstGeom>
            <a:noFill/>
            <a:ln w="9525">
              <a:noFill/>
              <a:miter lim="800000"/>
              <a:headEnd/>
              <a:tailEnd/>
            </a:ln>
          </p:spPr>
          <p:txBody>
            <a:bodyPr>
              <a:spAutoFit/>
            </a:bodyPr>
            <a:lstStyle/>
            <a:p>
              <a:pPr>
                <a:spcBef>
                  <a:spcPct val="50000"/>
                </a:spcBef>
              </a:pPr>
              <a:r>
                <a:rPr lang="en-US" altLang="zh-TW" sz="2200" dirty="0" smtClean="0">
                  <a:latin typeface="Times New Roman" pitchFamily="18" charset="0"/>
                  <a:cs typeface="Times New Roman" pitchFamily="18" charset="0"/>
                </a:rPr>
                <a:t>b</a:t>
              </a:r>
              <a:endParaRPr lang="en-US" altLang="zh-TW" sz="2200" dirty="0">
                <a:latin typeface="Times New Roman" pitchFamily="18" charset="0"/>
                <a:cs typeface="Times New Roman" pitchFamily="18" charset="0"/>
              </a:endParaRPr>
            </a:p>
          </p:txBody>
        </p:sp>
        <p:sp>
          <p:nvSpPr>
            <p:cNvPr id="48" name="Text Box 14"/>
            <p:cNvSpPr txBox="1">
              <a:spLocks noChangeArrowheads="1"/>
            </p:cNvSpPr>
            <p:nvPr/>
          </p:nvSpPr>
          <p:spPr bwMode="auto">
            <a:xfrm>
              <a:off x="2343150" y="5334000"/>
              <a:ext cx="381000" cy="430887"/>
            </a:xfrm>
            <a:prstGeom prst="rect">
              <a:avLst/>
            </a:prstGeom>
            <a:noFill/>
            <a:ln w="9525">
              <a:noFill/>
              <a:miter lim="800000"/>
              <a:headEnd/>
              <a:tailEnd/>
            </a:ln>
          </p:spPr>
          <p:txBody>
            <a:bodyPr>
              <a:spAutoFit/>
            </a:bodyPr>
            <a:lstStyle/>
            <a:p>
              <a:pPr>
                <a:spcBef>
                  <a:spcPct val="50000"/>
                </a:spcBef>
              </a:pPr>
              <a:r>
                <a:rPr lang="en-US" altLang="zh-TW" sz="2200" dirty="0" smtClean="0">
                  <a:latin typeface="Times New Roman" pitchFamily="18" charset="0"/>
                  <a:cs typeface="Times New Roman" pitchFamily="18" charset="0"/>
                </a:rPr>
                <a:t>c</a:t>
              </a:r>
              <a:endParaRPr lang="en-US" altLang="zh-TW" sz="2200" dirty="0">
                <a:latin typeface="Times New Roman" pitchFamily="18" charset="0"/>
                <a:cs typeface="Times New Roman" pitchFamily="18" charset="0"/>
              </a:endParaRPr>
            </a:p>
          </p:txBody>
        </p:sp>
      </p:grpSp>
      <p:grpSp>
        <p:nvGrpSpPr>
          <p:cNvPr id="8" name="Group 7"/>
          <p:cNvGrpSpPr/>
          <p:nvPr/>
        </p:nvGrpSpPr>
        <p:grpSpPr>
          <a:xfrm>
            <a:off x="5010100" y="2705100"/>
            <a:ext cx="1085850" cy="3384550"/>
            <a:chOff x="4171950" y="3048000"/>
            <a:chExt cx="1085850" cy="3384550"/>
          </a:xfrm>
        </p:grpSpPr>
        <p:sp>
          <p:nvSpPr>
            <p:cNvPr id="24" name="Text Box 10"/>
            <p:cNvSpPr txBox="1">
              <a:spLocks noChangeArrowheads="1"/>
            </p:cNvSpPr>
            <p:nvPr/>
          </p:nvSpPr>
          <p:spPr bwMode="auto">
            <a:xfrm>
              <a:off x="4171950" y="3048000"/>
              <a:ext cx="1085850" cy="430887"/>
            </a:xfrm>
            <a:prstGeom prst="rect">
              <a:avLst/>
            </a:prstGeom>
            <a:noFill/>
            <a:ln w="9525">
              <a:noFill/>
              <a:miter lim="800000"/>
              <a:headEnd/>
              <a:tailEnd/>
            </a:ln>
          </p:spPr>
          <p:txBody>
            <a:bodyPr wrap="square">
              <a:spAutoFit/>
            </a:bodyPr>
            <a:lstStyle/>
            <a:p>
              <a:pPr>
                <a:spcBef>
                  <a:spcPct val="50000"/>
                </a:spcBef>
              </a:pPr>
              <a:r>
                <a:rPr lang="en-US" altLang="zh-TW" sz="2200" dirty="0" smtClean="0">
                  <a:latin typeface="Times New Roman" pitchFamily="18" charset="0"/>
                  <a:cs typeface="Times New Roman" pitchFamily="18" charset="0"/>
                </a:rPr>
                <a:t>Girls</a:t>
              </a:r>
              <a:endParaRPr lang="en-US" altLang="zh-TW" sz="2200" dirty="0">
                <a:latin typeface="Times New Roman" pitchFamily="18" charset="0"/>
                <a:cs typeface="Times New Roman" pitchFamily="18" charset="0"/>
              </a:endParaRPr>
            </a:p>
          </p:txBody>
        </p:sp>
        <p:sp>
          <p:nvSpPr>
            <p:cNvPr id="26" name="Text Box 12"/>
            <p:cNvSpPr txBox="1">
              <a:spLocks noChangeArrowheads="1"/>
            </p:cNvSpPr>
            <p:nvPr/>
          </p:nvSpPr>
          <p:spPr bwMode="auto">
            <a:xfrm>
              <a:off x="4360545" y="3581400"/>
              <a:ext cx="381000" cy="430887"/>
            </a:xfrm>
            <a:prstGeom prst="rect">
              <a:avLst/>
            </a:prstGeom>
            <a:noFill/>
            <a:ln w="9525">
              <a:noFill/>
              <a:miter lim="800000"/>
              <a:headEnd/>
              <a:tailEnd/>
            </a:ln>
          </p:spPr>
          <p:txBody>
            <a:bodyPr>
              <a:spAutoFit/>
            </a:bodyPr>
            <a:lstStyle/>
            <a:p>
              <a:pPr>
                <a:spcBef>
                  <a:spcPct val="50000"/>
                </a:spcBef>
              </a:pPr>
              <a:r>
                <a:rPr lang="en-US" altLang="zh-TW" sz="2200" dirty="0">
                  <a:latin typeface="Times New Roman" pitchFamily="18" charset="0"/>
                  <a:cs typeface="Times New Roman" pitchFamily="18" charset="0"/>
                </a:rPr>
                <a:t>1</a:t>
              </a:r>
            </a:p>
          </p:txBody>
        </p:sp>
        <p:sp>
          <p:nvSpPr>
            <p:cNvPr id="27" name="Text Box 13"/>
            <p:cNvSpPr txBox="1">
              <a:spLocks noChangeArrowheads="1"/>
            </p:cNvSpPr>
            <p:nvPr/>
          </p:nvSpPr>
          <p:spPr bwMode="auto">
            <a:xfrm>
              <a:off x="4360545" y="4191000"/>
              <a:ext cx="381000" cy="430887"/>
            </a:xfrm>
            <a:prstGeom prst="rect">
              <a:avLst/>
            </a:prstGeom>
            <a:noFill/>
            <a:ln w="9525">
              <a:noFill/>
              <a:miter lim="800000"/>
              <a:headEnd/>
              <a:tailEnd/>
            </a:ln>
          </p:spPr>
          <p:txBody>
            <a:bodyPr>
              <a:spAutoFit/>
            </a:bodyPr>
            <a:lstStyle/>
            <a:p>
              <a:pPr>
                <a:spcBef>
                  <a:spcPct val="50000"/>
                </a:spcBef>
              </a:pPr>
              <a:r>
                <a:rPr lang="en-US" altLang="zh-TW" sz="2200" dirty="0">
                  <a:latin typeface="Times New Roman" pitchFamily="18" charset="0"/>
                  <a:cs typeface="Times New Roman" pitchFamily="18" charset="0"/>
                </a:rPr>
                <a:t>2</a:t>
              </a:r>
            </a:p>
          </p:txBody>
        </p:sp>
        <p:sp>
          <p:nvSpPr>
            <p:cNvPr id="28" name="Text Box 14"/>
            <p:cNvSpPr txBox="1">
              <a:spLocks noChangeArrowheads="1"/>
            </p:cNvSpPr>
            <p:nvPr/>
          </p:nvSpPr>
          <p:spPr bwMode="auto">
            <a:xfrm>
              <a:off x="4360545" y="4765953"/>
              <a:ext cx="381000" cy="430887"/>
            </a:xfrm>
            <a:prstGeom prst="rect">
              <a:avLst/>
            </a:prstGeom>
            <a:noFill/>
            <a:ln w="9525">
              <a:noFill/>
              <a:miter lim="800000"/>
              <a:headEnd/>
              <a:tailEnd/>
            </a:ln>
          </p:spPr>
          <p:txBody>
            <a:bodyPr>
              <a:spAutoFit/>
            </a:bodyPr>
            <a:lstStyle/>
            <a:p>
              <a:pPr>
                <a:spcBef>
                  <a:spcPct val="50000"/>
                </a:spcBef>
              </a:pPr>
              <a:r>
                <a:rPr lang="en-US" altLang="zh-TW" sz="2200" dirty="0" smtClean="0">
                  <a:latin typeface="Times New Roman" pitchFamily="18" charset="0"/>
                  <a:cs typeface="Times New Roman" pitchFamily="18" charset="0"/>
                </a:rPr>
                <a:t>3</a:t>
              </a:r>
              <a:endParaRPr lang="en-US" altLang="zh-TW" sz="2200" dirty="0">
                <a:latin typeface="Times New Roman" pitchFamily="18" charset="0"/>
                <a:cs typeface="Times New Roman" pitchFamily="18" charset="0"/>
              </a:endParaRPr>
            </a:p>
          </p:txBody>
        </p:sp>
        <p:sp>
          <p:nvSpPr>
            <p:cNvPr id="49" name="Text Box 14"/>
            <p:cNvSpPr txBox="1">
              <a:spLocks noChangeArrowheads="1"/>
            </p:cNvSpPr>
            <p:nvPr/>
          </p:nvSpPr>
          <p:spPr bwMode="auto">
            <a:xfrm>
              <a:off x="4360545" y="5379363"/>
              <a:ext cx="381000" cy="430887"/>
            </a:xfrm>
            <a:prstGeom prst="rect">
              <a:avLst/>
            </a:prstGeom>
            <a:noFill/>
            <a:ln w="9525">
              <a:noFill/>
              <a:miter lim="800000"/>
              <a:headEnd/>
              <a:tailEnd/>
            </a:ln>
          </p:spPr>
          <p:txBody>
            <a:bodyPr>
              <a:spAutoFit/>
            </a:bodyPr>
            <a:lstStyle/>
            <a:p>
              <a:pPr>
                <a:spcBef>
                  <a:spcPct val="50000"/>
                </a:spcBef>
              </a:pPr>
              <a:r>
                <a:rPr lang="en-US" altLang="zh-TW" sz="2200" dirty="0" smtClean="0">
                  <a:latin typeface="Times New Roman" pitchFamily="18" charset="0"/>
                  <a:cs typeface="Times New Roman" pitchFamily="18" charset="0"/>
                </a:rPr>
                <a:t>4</a:t>
              </a:r>
              <a:endParaRPr lang="en-US" altLang="zh-TW" sz="2200" dirty="0">
                <a:latin typeface="Times New Roman" pitchFamily="18" charset="0"/>
                <a:cs typeface="Times New Roman" pitchFamily="18" charset="0"/>
              </a:endParaRPr>
            </a:p>
          </p:txBody>
        </p:sp>
        <p:sp>
          <p:nvSpPr>
            <p:cNvPr id="50" name="Text Box 14"/>
            <p:cNvSpPr txBox="1">
              <a:spLocks noChangeArrowheads="1"/>
            </p:cNvSpPr>
            <p:nvPr/>
          </p:nvSpPr>
          <p:spPr bwMode="auto">
            <a:xfrm>
              <a:off x="4360545" y="6001663"/>
              <a:ext cx="381000" cy="430887"/>
            </a:xfrm>
            <a:prstGeom prst="rect">
              <a:avLst/>
            </a:prstGeom>
            <a:noFill/>
            <a:ln w="9525">
              <a:noFill/>
              <a:miter lim="800000"/>
              <a:headEnd/>
              <a:tailEnd/>
            </a:ln>
          </p:spPr>
          <p:txBody>
            <a:bodyPr>
              <a:spAutoFit/>
            </a:bodyPr>
            <a:lstStyle/>
            <a:p>
              <a:pPr>
                <a:spcBef>
                  <a:spcPct val="50000"/>
                </a:spcBef>
              </a:pPr>
              <a:r>
                <a:rPr lang="en-US" altLang="zh-TW" sz="2200" dirty="0" smtClean="0">
                  <a:latin typeface="Times New Roman" pitchFamily="18" charset="0"/>
                  <a:cs typeface="Times New Roman" pitchFamily="18" charset="0"/>
                </a:rPr>
                <a:t>5</a:t>
              </a:r>
              <a:endParaRPr lang="en-US" altLang="zh-TW" sz="2200" dirty="0">
                <a:latin typeface="Times New Roman" pitchFamily="18" charset="0"/>
                <a:cs typeface="Times New Roman" pitchFamily="18" charset="0"/>
              </a:endParaRPr>
            </a:p>
          </p:txBody>
        </p:sp>
      </p:grpSp>
      <p:sp>
        <p:nvSpPr>
          <p:cNvPr id="4" name="Oval 3"/>
          <p:cNvSpPr/>
          <p:nvPr/>
        </p:nvSpPr>
        <p:spPr>
          <a:xfrm>
            <a:off x="3638500" y="4603726"/>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Oval 50"/>
          <p:cNvSpPr/>
          <p:nvPr/>
        </p:nvSpPr>
        <p:spPr>
          <a:xfrm>
            <a:off x="3638500" y="4077671"/>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Oval 51"/>
          <p:cNvSpPr/>
          <p:nvPr/>
        </p:nvSpPr>
        <p:spPr>
          <a:xfrm>
            <a:off x="3657550" y="5200650"/>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Oval 52"/>
          <p:cNvSpPr/>
          <p:nvPr/>
        </p:nvSpPr>
        <p:spPr>
          <a:xfrm>
            <a:off x="4997400" y="3415843"/>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Oval 53"/>
          <p:cNvSpPr/>
          <p:nvPr/>
        </p:nvSpPr>
        <p:spPr>
          <a:xfrm>
            <a:off x="5003750" y="4032250"/>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Oval 54"/>
          <p:cNvSpPr/>
          <p:nvPr/>
        </p:nvSpPr>
        <p:spPr>
          <a:xfrm>
            <a:off x="5016450" y="4610100"/>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Oval 55"/>
          <p:cNvSpPr/>
          <p:nvPr/>
        </p:nvSpPr>
        <p:spPr>
          <a:xfrm>
            <a:off x="5029150" y="5232400"/>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Oval 56"/>
          <p:cNvSpPr/>
          <p:nvPr/>
        </p:nvSpPr>
        <p:spPr>
          <a:xfrm>
            <a:off x="5035500" y="5829300"/>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 name="Group 2"/>
          <p:cNvGrpSpPr/>
          <p:nvPr/>
        </p:nvGrpSpPr>
        <p:grpSpPr>
          <a:xfrm>
            <a:off x="3676600" y="3455074"/>
            <a:ext cx="1295400" cy="666226"/>
            <a:chOff x="3676600" y="3455074"/>
            <a:chExt cx="1295400" cy="666226"/>
          </a:xfrm>
        </p:grpSpPr>
        <p:sp>
          <p:nvSpPr>
            <p:cNvPr id="19" name="Line 6"/>
            <p:cNvSpPr>
              <a:spLocks noChangeShapeType="1"/>
            </p:cNvSpPr>
            <p:nvPr/>
          </p:nvSpPr>
          <p:spPr bwMode="auto">
            <a:xfrm flipV="1">
              <a:off x="3676600" y="3455074"/>
              <a:ext cx="1295400" cy="666225"/>
            </a:xfrm>
            <a:prstGeom prst="line">
              <a:avLst/>
            </a:prstGeom>
            <a:noFill/>
            <a:ln w="9525">
              <a:solidFill>
                <a:schemeClr val="tx1"/>
              </a:solidFill>
              <a:round/>
              <a:headEnd type="none" w="lg" len="lg"/>
              <a:tailEnd type="triangle" w="lg" len="lg"/>
            </a:ln>
          </p:spPr>
          <p:txBody>
            <a:bodyPr/>
            <a:lstStyle/>
            <a:p>
              <a:endParaRPr lang="en-US" sz="2200">
                <a:latin typeface="Times New Roman" pitchFamily="18" charset="0"/>
                <a:cs typeface="Times New Roman" pitchFamily="18" charset="0"/>
              </a:endParaRPr>
            </a:p>
          </p:txBody>
        </p:sp>
        <p:sp>
          <p:nvSpPr>
            <p:cNvPr id="20" name="Line 7"/>
            <p:cNvSpPr>
              <a:spLocks noChangeShapeType="1"/>
            </p:cNvSpPr>
            <p:nvPr/>
          </p:nvSpPr>
          <p:spPr bwMode="auto">
            <a:xfrm flipV="1">
              <a:off x="3676600" y="4077672"/>
              <a:ext cx="1295400" cy="43628"/>
            </a:xfrm>
            <a:prstGeom prst="line">
              <a:avLst/>
            </a:prstGeom>
            <a:noFill/>
            <a:ln w="9525">
              <a:solidFill>
                <a:schemeClr val="tx1"/>
              </a:solidFill>
              <a:round/>
              <a:headEnd type="none" w="lg" len="lg"/>
              <a:tailEnd type="triangle" w="lg" len="lg"/>
            </a:ln>
          </p:spPr>
          <p:txBody>
            <a:bodyPr/>
            <a:lstStyle/>
            <a:p>
              <a:endParaRPr lang="en-US" sz="2200">
                <a:latin typeface="Times New Roman" pitchFamily="18" charset="0"/>
                <a:cs typeface="Times New Roman" pitchFamily="18" charset="0"/>
              </a:endParaRPr>
            </a:p>
          </p:txBody>
        </p:sp>
      </p:grpSp>
      <p:grpSp>
        <p:nvGrpSpPr>
          <p:cNvPr id="11" name="Group 10"/>
          <p:cNvGrpSpPr/>
          <p:nvPr/>
        </p:nvGrpSpPr>
        <p:grpSpPr>
          <a:xfrm>
            <a:off x="3714700" y="4147521"/>
            <a:ext cx="1301750" cy="1726685"/>
            <a:chOff x="3714700" y="4147521"/>
            <a:chExt cx="1301750" cy="1726685"/>
          </a:xfrm>
        </p:grpSpPr>
        <p:sp>
          <p:nvSpPr>
            <p:cNvPr id="43" name="Line 8"/>
            <p:cNvSpPr>
              <a:spLocks noChangeShapeType="1"/>
            </p:cNvSpPr>
            <p:nvPr/>
          </p:nvSpPr>
          <p:spPr bwMode="auto">
            <a:xfrm flipV="1">
              <a:off x="3714700" y="4147521"/>
              <a:ext cx="1295400" cy="1066636"/>
            </a:xfrm>
            <a:prstGeom prst="line">
              <a:avLst/>
            </a:prstGeom>
            <a:noFill/>
            <a:ln w="9525">
              <a:solidFill>
                <a:schemeClr val="tx1"/>
              </a:solidFill>
              <a:round/>
              <a:headEnd type="none" w="lg" len="lg"/>
              <a:tailEnd type="triangle" w="lg" len="lg"/>
            </a:ln>
          </p:spPr>
          <p:txBody>
            <a:bodyPr/>
            <a:lstStyle/>
            <a:p>
              <a:endParaRPr lang="en-US" sz="2200">
                <a:latin typeface="Times New Roman" pitchFamily="18" charset="0"/>
                <a:cs typeface="Times New Roman" pitchFamily="18" charset="0"/>
              </a:endParaRPr>
            </a:p>
          </p:txBody>
        </p:sp>
        <p:sp>
          <p:nvSpPr>
            <p:cNvPr id="44" name="Line 9"/>
            <p:cNvSpPr>
              <a:spLocks noChangeShapeType="1"/>
            </p:cNvSpPr>
            <p:nvPr/>
          </p:nvSpPr>
          <p:spPr bwMode="auto">
            <a:xfrm>
              <a:off x="3740100" y="5283235"/>
              <a:ext cx="1276350" cy="590971"/>
            </a:xfrm>
            <a:prstGeom prst="line">
              <a:avLst/>
            </a:prstGeom>
            <a:noFill/>
            <a:ln w="9525">
              <a:solidFill>
                <a:schemeClr val="tx1"/>
              </a:solidFill>
              <a:round/>
              <a:headEnd type="none" w="lg" len="lg"/>
              <a:tailEnd type="triangle" w="lg" len="lg"/>
            </a:ln>
          </p:spPr>
          <p:txBody>
            <a:bodyPr/>
            <a:lstStyle/>
            <a:p>
              <a:endParaRPr lang="en-US" sz="2200">
                <a:latin typeface="Times New Roman" pitchFamily="18" charset="0"/>
                <a:cs typeface="Times New Roman" pitchFamily="18" charset="0"/>
              </a:endParaRPr>
            </a:p>
          </p:txBody>
        </p:sp>
      </p:grpSp>
      <p:grpSp>
        <p:nvGrpSpPr>
          <p:cNvPr id="6" name="Group 5"/>
          <p:cNvGrpSpPr/>
          <p:nvPr/>
        </p:nvGrpSpPr>
        <p:grpSpPr>
          <a:xfrm>
            <a:off x="3676600" y="3455074"/>
            <a:ext cx="1339850" cy="1796832"/>
            <a:chOff x="3676600" y="3455074"/>
            <a:chExt cx="1339850" cy="1796832"/>
          </a:xfrm>
        </p:grpSpPr>
        <p:sp>
          <p:nvSpPr>
            <p:cNvPr id="22" name="Line 8"/>
            <p:cNvSpPr>
              <a:spLocks noChangeShapeType="1"/>
            </p:cNvSpPr>
            <p:nvPr/>
          </p:nvSpPr>
          <p:spPr bwMode="auto">
            <a:xfrm flipV="1">
              <a:off x="3676600" y="3455074"/>
              <a:ext cx="1295400" cy="1199543"/>
            </a:xfrm>
            <a:prstGeom prst="line">
              <a:avLst/>
            </a:prstGeom>
            <a:noFill/>
            <a:ln w="9525">
              <a:solidFill>
                <a:schemeClr val="tx1"/>
              </a:solidFill>
              <a:round/>
              <a:headEnd type="none" w="lg" len="lg"/>
              <a:tailEnd type="triangle" w="lg" len="lg"/>
            </a:ln>
          </p:spPr>
          <p:txBody>
            <a:bodyPr/>
            <a:lstStyle/>
            <a:p>
              <a:endParaRPr lang="en-US" sz="2200">
                <a:latin typeface="Times New Roman" pitchFamily="18" charset="0"/>
                <a:cs typeface="Times New Roman" pitchFamily="18" charset="0"/>
              </a:endParaRPr>
            </a:p>
          </p:txBody>
        </p:sp>
        <p:sp>
          <p:nvSpPr>
            <p:cNvPr id="23" name="Line 9"/>
            <p:cNvSpPr>
              <a:spLocks noChangeShapeType="1"/>
            </p:cNvSpPr>
            <p:nvPr/>
          </p:nvSpPr>
          <p:spPr bwMode="auto">
            <a:xfrm>
              <a:off x="3714700" y="4680839"/>
              <a:ext cx="1301750" cy="571067"/>
            </a:xfrm>
            <a:prstGeom prst="line">
              <a:avLst/>
            </a:prstGeom>
            <a:noFill/>
            <a:ln w="9525">
              <a:solidFill>
                <a:schemeClr val="tx1"/>
              </a:solidFill>
              <a:round/>
              <a:headEnd type="none" w="lg" len="lg"/>
              <a:tailEnd type="triangle" w="lg" len="lg"/>
            </a:ln>
          </p:spPr>
          <p:txBody>
            <a:bodyPr/>
            <a:lstStyle/>
            <a:p>
              <a:endParaRPr lang="en-US" sz="2200">
                <a:latin typeface="Times New Roman" pitchFamily="18" charset="0"/>
                <a:cs typeface="Times New Roman" pitchFamily="18" charset="0"/>
              </a:endParaRPr>
            </a:p>
          </p:txBody>
        </p:sp>
        <p:sp>
          <p:nvSpPr>
            <p:cNvPr id="58" name="Line 9"/>
            <p:cNvSpPr>
              <a:spLocks noChangeShapeType="1"/>
            </p:cNvSpPr>
            <p:nvPr/>
          </p:nvSpPr>
          <p:spPr bwMode="auto">
            <a:xfrm>
              <a:off x="3753644" y="4654617"/>
              <a:ext cx="1243756" cy="9483"/>
            </a:xfrm>
            <a:prstGeom prst="line">
              <a:avLst/>
            </a:prstGeom>
            <a:noFill/>
            <a:ln w="9525">
              <a:solidFill>
                <a:schemeClr val="tx1"/>
              </a:solidFill>
              <a:round/>
              <a:headEnd type="none" w="lg" len="lg"/>
              <a:tailEnd type="triangle" w="lg" len="lg"/>
            </a:ln>
          </p:spPr>
          <p:txBody>
            <a:bodyPr/>
            <a:lstStyle/>
            <a:p>
              <a:endParaRPr lang="en-US" sz="2200">
                <a:latin typeface="Times New Roman" pitchFamily="18" charset="0"/>
                <a:cs typeface="Times New Roman" pitchFamily="18" charset="0"/>
              </a:endParaRPr>
            </a:p>
          </p:txBody>
        </p:sp>
      </p:grpSp>
      <p:grpSp>
        <p:nvGrpSpPr>
          <p:cNvPr id="9" name="Group 8"/>
          <p:cNvGrpSpPr/>
          <p:nvPr/>
        </p:nvGrpSpPr>
        <p:grpSpPr>
          <a:xfrm>
            <a:off x="4381450" y="2705100"/>
            <a:ext cx="2019350" cy="430887"/>
            <a:chOff x="3543300" y="3048000"/>
            <a:chExt cx="2019350" cy="430887"/>
          </a:xfrm>
        </p:grpSpPr>
        <p:sp>
          <p:nvSpPr>
            <p:cNvPr id="29" name="Text Box 10"/>
            <p:cNvSpPr txBox="1">
              <a:spLocks noChangeArrowheads="1"/>
            </p:cNvSpPr>
            <p:nvPr/>
          </p:nvSpPr>
          <p:spPr bwMode="auto">
            <a:xfrm>
              <a:off x="3543300" y="3048000"/>
              <a:ext cx="800150" cy="430887"/>
            </a:xfrm>
            <a:prstGeom prst="rect">
              <a:avLst/>
            </a:prstGeom>
            <a:noFill/>
            <a:ln w="9525">
              <a:noFill/>
              <a:miter lim="800000"/>
              <a:headEnd/>
              <a:tailEnd/>
            </a:ln>
          </p:spPr>
          <p:txBody>
            <a:bodyPr wrap="square">
              <a:spAutoFit/>
            </a:bodyPr>
            <a:lstStyle/>
            <a:p>
              <a:pPr>
                <a:spcBef>
                  <a:spcPct val="50000"/>
                </a:spcBef>
              </a:pPr>
              <a:r>
                <a:rPr lang="en-US" altLang="zh-TW" sz="2200" i="1" dirty="0" smtClean="0">
                  <a:solidFill>
                    <a:srgbClr val="333399"/>
                  </a:solidFill>
                  <a:latin typeface="Times New Roman" pitchFamily="18" charset="0"/>
                  <a:cs typeface="Times New Roman" pitchFamily="18" charset="0"/>
                </a:rPr>
                <a:t>E</a:t>
              </a:r>
              <a:r>
                <a:rPr lang="en-US" altLang="zh-TW" sz="2200" dirty="0" smtClean="0">
                  <a:solidFill>
                    <a:srgbClr val="333399"/>
                  </a:solidFill>
                  <a:latin typeface="Times New Roman" pitchFamily="18" charset="0"/>
                  <a:cs typeface="Times New Roman" pitchFamily="18" charset="0"/>
                </a:rPr>
                <a:t> </a:t>
              </a:r>
              <a:r>
                <a:rPr lang="en-US" altLang="zh-TW" sz="2200" dirty="0">
                  <a:solidFill>
                    <a:srgbClr val="333399"/>
                  </a:solidFill>
                  <a:latin typeface="Times New Roman" pitchFamily="18" charset="0"/>
                  <a:cs typeface="Times New Roman" pitchFamily="18" charset="0"/>
                </a:rPr>
                <a:t>= </a:t>
              </a:r>
              <a:r>
                <a:rPr lang="en-US" altLang="zh-TW" sz="2200" dirty="0" smtClean="0">
                  <a:solidFill>
                    <a:srgbClr val="333399"/>
                  </a:solidFill>
                  <a:latin typeface="Times New Roman" pitchFamily="18" charset="0"/>
                  <a:cs typeface="Times New Roman" pitchFamily="18" charset="0"/>
                </a:rPr>
                <a:t>{</a:t>
              </a:r>
              <a:endParaRPr lang="en-US" altLang="zh-TW" sz="2200" dirty="0">
                <a:solidFill>
                  <a:srgbClr val="333399"/>
                </a:solidFill>
                <a:latin typeface="Times New Roman" pitchFamily="18" charset="0"/>
                <a:cs typeface="Times New Roman" pitchFamily="18" charset="0"/>
              </a:endParaRPr>
            </a:p>
          </p:txBody>
        </p:sp>
        <p:sp>
          <p:nvSpPr>
            <p:cNvPr id="59" name="Text Box 10"/>
            <p:cNvSpPr txBox="1">
              <a:spLocks noChangeArrowheads="1"/>
            </p:cNvSpPr>
            <p:nvPr/>
          </p:nvSpPr>
          <p:spPr bwMode="auto">
            <a:xfrm>
              <a:off x="4800600" y="3048000"/>
              <a:ext cx="762050" cy="430887"/>
            </a:xfrm>
            <a:prstGeom prst="rect">
              <a:avLst/>
            </a:prstGeom>
            <a:noFill/>
            <a:ln w="9525">
              <a:noFill/>
              <a:miter lim="800000"/>
              <a:headEnd/>
              <a:tailEnd/>
            </a:ln>
          </p:spPr>
          <p:txBody>
            <a:bodyPr wrap="square">
              <a:spAutoFit/>
            </a:bodyPr>
            <a:lstStyle/>
            <a:p>
              <a:pPr>
                <a:spcBef>
                  <a:spcPct val="50000"/>
                </a:spcBef>
              </a:pPr>
              <a:r>
                <a:rPr lang="en-US" altLang="zh-CN" sz="2200" dirty="0" smtClean="0">
                  <a:solidFill>
                    <a:srgbClr val="333399"/>
                  </a:solidFill>
                  <a:latin typeface="Times New Roman" pitchFamily="18" charset="0"/>
                  <a:cs typeface="Times New Roman" pitchFamily="18" charset="0"/>
                </a:rPr>
                <a:t>}</a:t>
              </a:r>
              <a:endParaRPr lang="en-US" altLang="zh-TW" sz="2200" dirty="0">
                <a:solidFill>
                  <a:srgbClr val="333399"/>
                </a:solidFill>
                <a:latin typeface="Times New Roman" pitchFamily="18" charset="0"/>
                <a:cs typeface="Times New Roman" pitchFamily="18" charset="0"/>
              </a:endParaRPr>
            </a:p>
          </p:txBody>
        </p:sp>
      </p:grpSp>
      <p:sp>
        <p:nvSpPr>
          <p:cNvPr id="61" name="Rectangle 60"/>
          <p:cNvSpPr/>
          <p:nvPr/>
        </p:nvSpPr>
        <p:spPr>
          <a:xfrm>
            <a:off x="1943100" y="6096000"/>
            <a:ext cx="5143500" cy="523220"/>
          </a:xfrm>
          <a:prstGeom prst="rect">
            <a:avLst/>
          </a:prstGeom>
        </p:spPr>
        <p:txBody>
          <a:bodyPr wrap="square">
            <a:spAutoFit/>
          </a:bodyPr>
          <a:lstStyle/>
          <a:p>
            <a:r>
              <a:rPr lang="en-US" altLang="zh-CN" sz="2800" dirty="0" smtClean="0">
                <a:solidFill>
                  <a:srgbClr val="FF0000"/>
                </a:solidFill>
                <a:latin typeface="Times New Roman" pitchFamily="18" charset="0"/>
                <a:cs typeface="Times New Roman" pitchFamily="18" charset="0"/>
              </a:rPr>
              <a:t>Independence = </a:t>
            </a:r>
            <a:r>
              <a:rPr lang="en-US" altLang="zh-CN" sz="2800" dirty="0" err="1" smtClean="0">
                <a:solidFill>
                  <a:srgbClr val="FF0000"/>
                </a:solidFill>
                <a:latin typeface="Times New Roman" pitchFamily="18" charset="0"/>
                <a:cs typeface="Times New Roman" pitchFamily="18" charset="0"/>
              </a:rPr>
              <a:t>matchable</a:t>
            </a:r>
            <a:r>
              <a:rPr lang="en-US" altLang="zh-CN" sz="2800" dirty="0" smtClean="0">
                <a:solidFill>
                  <a:srgbClr val="FF0000"/>
                </a:solidFill>
                <a:latin typeface="Times New Roman" pitchFamily="18" charset="0"/>
                <a:cs typeface="Times New Roman" pitchFamily="18" charset="0"/>
              </a:rPr>
              <a:t> to boys</a:t>
            </a:r>
            <a:endParaRPr lang="zh-CN" altLang="en-US" dirty="0">
              <a:solidFill>
                <a:srgbClr val="FF0000"/>
              </a:solidFill>
            </a:endParaRPr>
          </a:p>
        </p:txBody>
      </p:sp>
      <p:sp>
        <p:nvSpPr>
          <p:cNvPr id="10" name="Slide Number Placeholder 9"/>
          <p:cNvSpPr>
            <a:spLocks noGrp="1"/>
          </p:cNvSpPr>
          <p:nvPr>
            <p:ph type="sldNum" sz="quarter" idx="10"/>
          </p:nvPr>
        </p:nvSpPr>
        <p:spPr/>
        <p:txBody>
          <a:bodyPr/>
          <a:lstStyle/>
          <a:p>
            <a:pPr>
              <a:defRPr/>
            </a:pPr>
            <a:fld id="{E856EBEC-7BE2-4B15-88BC-F34BB066B340}" type="slidenum">
              <a:rPr lang="en-US" altLang="zh-CN" smtClean="0"/>
              <a:pPr>
                <a:defRPr/>
              </a:pPr>
              <a:t>12</a:t>
            </a:fld>
            <a:endParaRPr lang="en-US" altLang="zh-CN"/>
          </a:p>
        </p:txBody>
      </p:sp>
    </p:spTree>
    <p:custDataLst>
      <p:tags r:id="rId1"/>
    </p:custDataLst>
    <p:extLst>
      <p:ext uri="{BB962C8B-B14F-4D97-AF65-F5344CB8AC3E}">
        <p14:creationId xmlns:p14="http://schemas.microsoft.com/office/powerpoint/2010/main" val="1220766309"/>
      </p:ext>
    </p:extLst>
  </p:cSld>
  <p:clrMapOvr>
    <a:masterClrMapping/>
  </p:clrMapOvr>
  <mc:AlternateContent xmlns:mc="http://schemas.openxmlformats.org/markup-compatibility/2006" xmlns:p14="http://schemas.microsoft.com/office/powerpoint/2010/main">
    <mc:Choice Requires="p14">
      <p:transition spd="slow" p14:dur="2000" advTm="151697"/>
    </mc:Choice>
    <mc:Fallback xmlns="">
      <p:transition spd="slow" advTm="1516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1000"/>
                                        <p:tgtEl>
                                          <p:spTgt spid="6"/>
                                        </p:tgtEl>
                                      </p:cBhvr>
                                    </p:animEffect>
                                  </p:childTnLst>
                                </p:cTn>
                              </p:par>
                            </p:childTnLst>
                          </p:cTn>
                        </p:par>
                        <p:par>
                          <p:cTn id="12" fill="hold">
                            <p:stCondLst>
                              <p:cond delay="2000"/>
                            </p:stCondLst>
                            <p:childTnLst>
                              <p:par>
                                <p:cTn id="13" presetID="22" presetClass="entr" presetSubtype="8" fill="hold"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left)">
                                      <p:cBhvr>
                                        <p:cTn id="15" dur="10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9"/>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Examples of </a:t>
            </a:r>
            <a:r>
              <a:rPr lang="en-US" altLang="zh-CN" dirty="0" err="1" smtClean="0"/>
              <a:t>Matroids</a:t>
            </a:r>
            <a:endParaRPr lang="zh-CN" altLang="en-US" dirty="0"/>
          </a:p>
        </p:txBody>
      </p:sp>
      <p:sp>
        <p:nvSpPr>
          <p:cNvPr id="5" name="Content Placeholder 4"/>
          <p:cNvSpPr>
            <a:spLocks noGrp="1"/>
          </p:cNvSpPr>
          <p:nvPr>
            <p:ph idx="1"/>
          </p:nvPr>
        </p:nvSpPr>
        <p:spPr>
          <a:xfrm>
            <a:off x="457200" y="1124744"/>
            <a:ext cx="8229600" cy="1600438"/>
          </a:xfrm>
          <a:prstGeom prst="rect">
            <a:avLst/>
          </a:prstGeom>
        </p:spPr>
        <p:txBody>
          <a:bodyPr wrap="square">
            <a:spAutoFit/>
          </a:bodyPr>
          <a:lstStyle/>
          <a:p>
            <a:pPr eaLnBrk="1" hangingPunct="1">
              <a:lnSpc>
                <a:spcPct val="110000"/>
              </a:lnSpc>
            </a:pPr>
            <a:r>
              <a:rPr lang="en-US" altLang="zh-CN" sz="2800" dirty="0"/>
              <a:t>Given a</a:t>
            </a:r>
            <a:r>
              <a:rPr lang="en-US" altLang="zh-CN" sz="2800" dirty="0">
                <a:solidFill>
                  <a:srgbClr val="333399"/>
                </a:solidFill>
              </a:rPr>
              <a:t> ground set </a:t>
            </a:r>
            <a:r>
              <a:rPr lang="en-US" altLang="zh-CN" sz="2800" i="1" dirty="0">
                <a:solidFill>
                  <a:srgbClr val="333399"/>
                </a:solidFill>
              </a:rPr>
              <a:t>E</a:t>
            </a:r>
            <a:r>
              <a:rPr lang="en-US" altLang="zh-CN" sz="2800" dirty="0"/>
              <a:t>, a </a:t>
            </a:r>
            <a:r>
              <a:rPr lang="en-US" altLang="zh-CN" sz="2800" dirty="0" err="1">
                <a:solidFill>
                  <a:srgbClr val="FF0000"/>
                </a:solidFill>
              </a:rPr>
              <a:t>matroid</a:t>
            </a:r>
            <a:r>
              <a:rPr lang="en-US" altLang="zh-CN" sz="2800" dirty="0">
                <a:solidFill>
                  <a:srgbClr val="FF0000"/>
                </a:solidFill>
              </a:rPr>
              <a:t> </a:t>
            </a:r>
            <a:r>
              <a:rPr lang="en-US" altLang="zh-CN" sz="2800" dirty="0"/>
              <a:t>classifies </a:t>
            </a:r>
            <a:r>
              <a:rPr lang="en-US" altLang="zh-CN" sz="2800" dirty="0">
                <a:solidFill>
                  <a:srgbClr val="333399"/>
                </a:solidFill>
              </a:rPr>
              <a:t>all subsets </a:t>
            </a:r>
            <a:r>
              <a:rPr lang="en-US" altLang="zh-CN" sz="2800" dirty="0"/>
              <a:t>in </a:t>
            </a:r>
            <a:r>
              <a:rPr lang="en-US" altLang="zh-CN" sz="2800" i="1" dirty="0">
                <a:solidFill>
                  <a:srgbClr val="333399"/>
                </a:solidFill>
              </a:rPr>
              <a:t>E </a:t>
            </a:r>
            <a:r>
              <a:rPr lang="en-US" altLang="zh-CN" sz="2800" dirty="0"/>
              <a:t>as either</a:t>
            </a:r>
            <a:r>
              <a:rPr lang="en-US" altLang="zh-CN" sz="2800" dirty="0">
                <a:solidFill>
                  <a:srgbClr val="FF0000"/>
                </a:solidFill>
              </a:rPr>
              <a:t> independent </a:t>
            </a:r>
            <a:r>
              <a:rPr lang="en-US" altLang="zh-CN" sz="2800" dirty="0"/>
              <a:t>or </a:t>
            </a:r>
            <a:r>
              <a:rPr lang="en-US" altLang="zh-CN" sz="2800" dirty="0">
                <a:solidFill>
                  <a:srgbClr val="FF0000"/>
                </a:solidFill>
              </a:rPr>
              <a:t>dependent</a:t>
            </a:r>
            <a:r>
              <a:rPr lang="en-US" altLang="zh-CN" sz="2800" dirty="0" smtClean="0"/>
              <a:t>.</a:t>
            </a:r>
            <a:endParaRPr lang="en-US" altLang="zh-CN" sz="2800" dirty="0" smtClean="0">
              <a:latin typeface="Times New Roman" pitchFamily="18" charset="0"/>
            </a:endParaRPr>
          </a:p>
          <a:p>
            <a:pPr lvl="1" eaLnBrk="1" hangingPunct="1">
              <a:lnSpc>
                <a:spcPct val="110000"/>
              </a:lnSpc>
            </a:pPr>
            <a:r>
              <a:rPr lang="en-US" altLang="zh-CN" sz="2800" dirty="0" smtClean="0"/>
              <a:t>Transversal </a:t>
            </a:r>
            <a:r>
              <a:rPr lang="en-US" altLang="zh-CN" sz="2800" dirty="0" err="1" smtClean="0"/>
              <a:t>Matroid</a:t>
            </a:r>
            <a:r>
              <a:rPr lang="en-US" altLang="zh-CN" sz="2800" dirty="0" smtClean="0"/>
              <a:t>:</a:t>
            </a:r>
            <a:endParaRPr lang="en-US" altLang="zh-CN" sz="2800" dirty="0" smtClean="0">
              <a:solidFill>
                <a:srgbClr val="FF0000"/>
              </a:solidFill>
              <a:latin typeface="Times New Roman" pitchFamily="18" charset="0"/>
            </a:endParaRPr>
          </a:p>
        </p:txBody>
      </p:sp>
      <p:grpSp>
        <p:nvGrpSpPr>
          <p:cNvPr id="7" name="Group 6"/>
          <p:cNvGrpSpPr/>
          <p:nvPr/>
        </p:nvGrpSpPr>
        <p:grpSpPr>
          <a:xfrm>
            <a:off x="2971750" y="2705100"/>
            <a:ext cx="762000" cy="2716887"/>
            <a:chOff x="2133600" y="3048000"/>
            <a:chExt cx="762000" cy="2716887"/>
          </a:xfrm>
        </p:grpSpPr>
        <p:sp>
          <p:nvSpPr>
            <p:cNvPr id="25" name="Text Box 11"/>
            <p:cNvSpPr txBox="1">
              <a:spLocks noChangeArrowheads="1"/>
            </p:cNvSpPr>
            <p:nvPr/>
          </p:nvSpPr>
          <p:spPr bwMode="auto">
            <a:xfrm>
              <a:off x="2133600" y="3048000"/>
              <a:ext cx="762000" cy="430887"/>
            </a:xfrm>
            <a:prstGeom prst="rect">
              <a:avLst/>
            </a:prstGeom>
            <a:noFill/>
            <a:ln w="9525">
              <a:noFill/>
              <a:miter lim="800000"/>
              <a:headEnd/>
              <a:tailEnd/>
            </a:ln>
          </p:spPr>
          <p:txBody>
            <a:bodyPr>
              <a:spAutoFit/>
            </a:bodyPr>
            <a:lstStyle/>
            <a:p>
              <a:pPr>
                <a:spcBef>
                  <a:spcPct val="50000"/>
                </a:spcBef>
              </a:pPr>
              <a:r>
                <a:rPr lang="en-US" altLang="zh-TW" sz="2200" dirty="0" smtClean="0">
                  <a:latin typeface="Times New Roman" pitchFamily="18" charset="0"/>
                  <a:cs typeface="Times New Roman" pitchFamily="18" charset="0"/>
                </a:rPr>
                <a:t>Boys</a:t>
              </a:r>
              <a:endParaRPr lang="en-US" altLang="zh-TW" sz="2200" dirty="0">
                <a:latin typeface="Times New Roman" pitchFamily="18" charset="0"/>
                <a:cs typeface="Times New Roman" pitchFamily="18" charset="0"/>
              </a:endParaRPr>
            </a:p>
          </p:txBody>
        </p:sp>
        <p:sp>
          <p:nvSpPr>
            <p:cNvPr id="46" name="Text Box 12"/>
            <p:cNvSpPr txBox="1">
              <a:spLocks noChangeArrowheads="1"/>
            </p:cNvSpPr>
            <p:nvPr/>
          </p:nvSpPr>
          <p:spPr bwMode="auto">
            <a:xfrm>
              <a:off x="2343150" y="4191000"/>
              <a:ext cx="381000" cy="430887"/>
            </a:xfrm>
            <a:prstGeom prst="rect">
              <a:avLst/>
            </a:prstGeom>
            <a:noFill/>
            <a:ln w="9525">
              <a:noFill/>
              <a:miter lim="800000"/>
              <a:headEnd/>
              <a:tailEnd/>
            </a:ln>
          </p:spPr>
          <p:txBody>
            <a:bodyPr>
              <a:spAutoFit/>
            </a:bodyPr>
            <a:lstStyle/>
            <a:p>
              <a:pPr>
                <a:spcBef>
                  <a:spcPct val="50000"/>
                </a:spcBef>
              </a:pPr>
              <a:r>
                <a:rPr lang="en-US" altLang="zh-TW" sz="2200" dirty="0" smtClean="0">
                  <a:latin typeface="Times New Roman" pitchFamily="18" charset="0"/>
                  <a:cs typeface="Times New Roman" pitchFamily="18" charset="0"/>
                </a:rPr>
                <a:t>a</a:t>
              </a:r>
              <a:endParaRPr lang="en-US" altLang="zh-TW" sz="2200" dirty="0">
                <a:latin typeface="Times New Roman" pitchFamily="18" charset="0"/>
                <a:cs typeface="Times New Roman" pitchFamily="18" charset="0"/>
              </a:endParaRPr>
            </a:p>
          </p:txBody>
        </p:sp>
        <p:sp>
          <p:nvSpPr>
            <p:cNvPr id="47" name="Text Box 13"/>
            <p:cNvSpPr txBox="1">
              <a:spLocks noChangeArrowheads="1"/>
            </p:cNvSpPr>
            <p:nvPr/>
          </p:nvSpPr>
          <p:spPr bwMode="auto">
            <a:xfrm>
              <a:off x="2343150" y="4765953"/>
              <a:ext cx="381000" cy="430887"/>
            </a:xfrm>
            <a:prstGeom prst="rect">
              <a:avLst/>
            </a:prstGeom>
            <a:noFill/>
            <a:ln w="9525">
              <a:noFill/>
              <a:miter lim="800000"/>
              <a:headEnd/>
              <a:tailEnd/>
            </a:ln>
          </p:spPr>
          <p:txBody>
            <a:bodyPr>
              <a:spAutoFit/>
            </a:bodyPr>
            <a:lstStyle/>
            <a:p>
              <a:pPr>
                <a:spcBef>
                  <a:spcPct val="50000"/>
                </a:spcBef>
              </a:pPr>
              <a:r>
                <a:rPr lang="en-US" altLang="zh-TW" sz="2200" dirty="0" smtClean="0">
                  <a:latin typeface="Times New Roman" pitchFamily="18" charset="0"/>
                  <a:cs typeface="Times New Roman" pitchFamily="18" charset="0"/>
                </a:rPr>
                <a:t>b</a:t>
              </a:r>
              <a:endParaRPr lang="en-US" altLang="zh-TW" sz="2200" dirty="0">
                <a:latin typeface="Times New Roman" pitchFamily="18" charset="0"/>
                <a:cs typeface="Times New Roman" pitchFamily="18" charset="0"/>
              </a:endParaRPr>
            </a:p>
          </p:txBody>
        </p:sp>
        <p:sp>
          <p:nvSpPr>
            <p:cNvPr id="48" name="Text Box 14"/>
            <p:cNvSpPr txBox="1">
              <a:spLocks noChangeArrowheads="1"/>
            </p:cNvSpPr>
            <p:nvPr/>
          </p:nvSpPr>
          <p:spPr bwMode="auto">
            <a:xfrm>
              <a:off x="2343150" y="5334000"/>
              <a:ext cx="381000" cy="430887"/>
            </a:xfrm>
            <a:prstGeom prst="rect">
              <a:avLst/>
            </a:prstGeom>
            <a:noFill/>
            <a:ln w="9525">
              <a:noFill/>
              <a:miter lim="800000"/>
              <a:headEnd/>
              <a:tailEnd/>
            </a:ln>
          </p:spPr>
          <p:txBody>
            <a:bodyPr>
              <a:spAutoFit/>
            </a:bodyPr>
            <a:lstStyle/>
            <a:p>
              <a:pPr>
                <a:spcBef>
                  <a:spcPct val="50000"/>
                </a:spcBef>
              </a:pPr>
              <a:r>
                <a:rPr lang="en-US" altLang="zh-TW" sz="2200" dirty="0" smtClean="0">
                  <a:latin typeface="Times New Roman" pitchFamily="18" charset="0"/>
                  <a:cs typeface="Times New Roman" pitchFamily="18" charset="0"/>
                </a:rPr>
                <a:t>c</a:t>
              </a:r>
              <a:endParaRPr lang="en-US" altLang="zh-TW" sz="2200" dirty="0">
                <a:latin typeface="Times New Roman" pitchFamily="18" charset="0"/>
                <a:cs typeface="Times New Roman" pitchFamily="18" charset="0"/>
              </a:endParaRPr>
            </a:p>
          </p:txBody>
        </p:sp>
      </p:grpSp>
      <p:grpSp>
        <p:nvGrpSpPr>
          <p:cNvPr id="8" name="Group 7"/>
          <p:cNvGrpSpPr/>
          <p:nvPr/>
        </p:nvGrpSpPr>
        <p:grpSpPr>
          <a:xfrm>
            <a:off x="5010100" y="2705100"/>
            <a:ext cx="1085850" cy="3384550"/>
            <a:chOff x="4171950" y="3048000"/>
            <a:chExt cx="1085850" cy="3384550"/>
          </a:xfrm>
        </p:grpSpPr>
        <p:sp>
          <p:nvSpPr>
            <p:cNvPr id="24" name="Text Box 10"/>
            <p:cNvSpPr txBox="1">
              <a:spLocks noChangeArrowheads="1"/>
            </p:cNvSpPr>
            <p:nvPr/>
          </p:nvSpPr>
          <p:spPr bwMode="auto">
            <a:xfrm>
              <a:off x="4171950" y="3048000"/>
              <a:ext cx="1085850" cy="430887"/>
            </a:xfrm>
            <a:prstGeom prst="rect">
              <a:avLst/>
            </a:prstGeom>
            <a:noFill/>
            <a:ln w="9525">
              <a:noFill/>
              <a:miter lim="800000"/>
              <a:headEnd/>
              <a:tailEnd/>
            </a:ln>
          </p:spPr>
          <p:txBody>
            <a:bodyPr wrap="square">
              <a:spAutoFit/>
            </a:bodyPr>
            <a:lstStyle/>
            <a:p>
              <a:pPr>
                <a:spcBef>
                  <a:spcPct val="50000"/>
                </a:spcBef>
              </a:pPr>
              <a:r>
                <a:rPr lang="en-US" altLang="zh-TW" sz="2200" dirty="0" smtClean="0">
                  <a:latin typeface="Times New Roman" pitchFamily="18" charset="0"/>
                  <a:cs typeface="Times New Roman" pitchFamily="18" charset="0"/>
                </a:rPr>
                <a:t>Girls</a:t>
              </a:r>
              <a:endParaRPr lang="en-US" altLang="zh-TW" sz="2200" dirty="0">
                <a:latin typeface="Times New Roman" pitchFamily="18" charset="0"/>
                <a:cs typeface="Times New Roman" pitchFamily="18" charset="0"/>
              </a:endParaRPr>
            </a:p>
          </p:txBody>
        </p:sp>
        <p:sp>
          <p:nvSpPr>
            <p:cNvPr id="26" name="Text Box 12"/>
            <p:cNvSpPr txBox="1">
              <a:spLocks noChangeArrowheads="1"/>
            </p:cNvSpPr>
            <p:nvPr/>
          </p:nvSpPr>
          <p:spPr bwMode="auto">
            <a:xfrm>
              <a:off x="4360545" y="3581400"/>
              <a:ext cx="381000" cy="430887"/>
            </a:xfrm>
            <a:prstGeom prst="rect">
              <a:avLst/>
            </a:prstGeom>
            <a:noFill/>
            <a:ln w="9525">
              <a:noFill/>
              <a:miter lim="800000"/>
              <a:headEnd/>
              <a:tailEnd/>
            </a:ln>
          </p:spPr>
          <p:txBody>
            <a:bodyPr>
              <a:spAutoFit/>
            </a:bodyPr>
            <a:lstStyle/>
            <a:p>
              <a:pPr>
                <a:spcBef>
                  <a:spcPct val="50000"/>
                </a:spcBef>
              </a:pPr>
              <a:r>
                <a:rPr lang="en-US" altLang="zh-TW" sz="2200" dirty="0">
                  <a:latin typeface="Times New Roman" pitchFamily="18" charset="0"/>
                  <a:cs typeface="Times New Roman" pitchFamily="18" charset="0"/>
                </a:rPr>
                <a:t>1</a:t>
              </a:r>
            </a:p>
          </p:txBody>
        </p:sp>
        <p:sp>
          <p:nvSpPr>
            <p:cNvPr id="27" name="Text Box 13"/>
            <p:cNvSpPr txBox="1">
              <a:spLocks noChangeArrowheads="1"/>
            </p:cNvSpPr>
            <p:nvPr/>
          </p:nvSpPr>
          <p:spPr bwMode="auto">
            <a:xfrm>
              <a:off x="4360545" y="4191000"/>
              <a:ext cx="381000" cy="430887"/>
            </a:xfrm>
            <a:prstGeom prst="rect">
              <a:avLst/>
            </a:prstGeom>
            <a:noFill/>
            <a:ln w="9525">
              <a:noFill/>
              <a:miter lim="800000"/>
              <a:headEnd/>
              <a:tailEnd/>
            </a:ln>
          </p:spPr>
          <p:txBody>
            <a:bodyPr>
              <a:spAutoFit/>
            </a:bodyPr>
            <a:lstStyle/>
            <a:p>
              <a:pPr>
                <a:spcBef>
                  <a:spcPct val="50000"/>
                </a:spcBef>
              </a:pPr>
              <a:r>
                <a:rPr lang="en-US" altLang="zh-TW" sz="2200" dirty="0">
                  <a:solidFill>
                    <a:srgbClr val="FF0000"/>
                  </a:solidFill>
                  <a:latin typeface="Times New Roman" pitchFamily="18" charset="0"/>
                  <a:cs typeface="Times New Roman" pitchFamily="18" charset="0"/>
                </a:rPr>
                <a:t>2</a:t>
              </a:r>
            </a:p>
          </p:txBody>
        </p:sp>
        <p:sp>
          <p:nvSpPr>
            <p:cNvPr id="28" name="Text Box 14"/>
            <p:cNvSpPr txBox="1">
              <a:spLocks noChangeArrowheads="1"/>
            </p:cNvSpPr>
            <p:nvPr/>
          </p:nvSpPr>
          <p:spPr bwMode="auto">
            <a:xfrm>
              <a:off x="4360545" y="4765953"/>
              <a:ext cx="381000" cy="430887"/>
            </a:xfrm>
            <a:prstGeom prst="rect">
              <a:avLst/>
            </a:prstGeom>
            <a:noFill/>
            <a:ln w="9525">
              <a:noFill/>
              <a:miter lim="800000"/>
              <a:headEnd/>
              <a:tailEnd/>
            </a:ln>
          </p:spPr>
          <p:txBody>
            <a:bodyPr>
              <a:spAutoFit/>
            </a:bodyPr>
            <a:lstStyle/>
            <a:p>
              <a:pPr>
                <a:spcBef>
                  <a:spcPct val="50000"/>
                </a:spcBef>
              </a:pPr>
              <a:r>
                <a:rPr lang="en-US" altLang="zh-TW" sz="2200" dirty="0" smtClean="0">
                  <a:latin typeface="Times New Roman" pitchFamily="18" charset="0"/>
                  <a:cs typeface="Times New Roman" pitchFamily="18" charset="0"/>
                </a:rPr>
                <a:t>3</a:t>
              </a:r>
              <a:endParaRPr lang="en-US" altLang="zh-TW" sz="2200" dirty="0">
                <a:latin typeface="Times New Roman" pitchFamily="18" charset="0"/>
                <a:cs typeface="Times New Roman" pitchFamily="18" charset="0"/>
              </a:endParaRPr>
            </a:p>
          </p:txBody>
        </p:sp>
        <p:sp>
          <p:nvSpPr>
            <p:cNvPr id="49" name="Text Box 14"/>
            <p:cNvSpPr txBox="1">
              <a:spLocks noChangeArrowheads="1"/>
            </p:cNvSpPr>
            <p:nvPr/>
          </p:nvSpPr>
          <p:spPr bwMode="auto">
            <a:xfrm>
              <a:off x="4360545" y="5379363"/>
              <a:ext cx="381000" cy="430887"/>
            </a:xfrm>
            <a:prstGeom prst="rect">
              <a:avLst/>
            </a:prstGeom>
            <a:noFill/>
            <a:ln w="9525">
              <a:noFill/>
              <a:miter lim="800000"/>
              <a:headEnd/>
              <a:tailEnd/>
            </a:ln>
          </p:spPr>
          <p:txBody>
            <a:bodyPr>
              <a:spAutoFit/>
            </a:bodyPr>
            <a:lstStyle/>
            <a:p>
              <a:pPr>
                <a:spcBef>
                  <a:spcPct val="50000"/>
                </a:spcBef>
              </a:pPr>
              <a:r>
                <a:rPr lang="en-US" altLang="zh-TW" sz="2200" dirty="0" smtClean="0">
                  <a:latin typeface="Times New Roman" pitchFamily="18" charset="0"/>
                  <a:cs typeface="Times New Roman" pitchFamily="18" charset="0"/>
                </a:rPr>
                <a:t>4</a:t>
              </a:r>
              <a:endParaRPr lang="en-US" altLang="zh-TW" sz="2200" dirty="0">
                <a:latin typeface="Times New Roman" pitchFamily="18" charset="0"/>
                <a:cs typeface="Times New Roman" pitchFamily="18" charset="0"/>
              </a:endParaRPr>
            </a:p>
          </p:txBody>
        </p:sp>
        <p:sp>
          <p:nvSpPr>
            <p:cNvPr id="50" name="Text Box 14"/>
            <p:cNvSpPr txBox="1">
              <a:spLocks noChangeArrowheads="1"/>
            </p:cNvSpPr>
            <p:nvPr/>
          </p:nvSpPr>
          <p:spPr bwMode="auto">
            <a:xfrm>
              <a:off x="4360545" y="6001663"/>
              <a:ext cx="381000" cy="430887"/>
            </a:xfrm>
            <a:prstGeom prst="rect">
              <a:avLst/>
            </a:prstGeom>
            <a:noFill/>
            <a:ln w="9525">
              <a:noFill/>
              <a:miter lim="800000"/>
              <a:headEnd/>
              <a:tailEnd/>
            </a:ln>
          </p:spPr>
          <p:txBody>
            <a:bodyPr>
              <a:spAutoFit/>
            </a:bodyPr>
            <a:lstStyle/>
            <a:p>
              <a:pPr>
                <a:spcBef>
                  <a:spcPct val="50000"/>
                </a:spcBef>
              </a:pPr>
              <a:r>
                <a:rPr lang="en-US" altLang="zh-TW" sz="2200" dirty="0" smtClean="0">
                  <a:solidFill>
                    <a:srgbClr val="FF0000"/>
                  </a:solidFill>
                  <a:latin typeface="Times New Roman" pitchFamily="18" charset="0"/>
                  <a:cs typeface="Times New Roman" pitchFamily="18" charset="0"/>
                </a:rPr>
                <a:t>5</a:t>
              </a:r>
              <a:endParaRPr lang="en-US" altLang="zh-TW" sz="2200" dirty="0">
                <a:solidFill>
                  <a:srgbClr val="FF0000"/>
                </a:solidFill>
                <a:latin typeface="Times New Roman" pitchFamily="18" charset="0"/>
                <a:cs typeface="Times New Roman" pitchFamily="18" charset="0"/>
              </a:endParaRPr>
            </a:p>
          </p:txBody>
        </p:sp>
      </p:grpSp>
      <p:sp>
        <p:nvSpPr>
          <p:cNvPr id="4" name="Oval 3"/>
          <p:cNvSpPr/>
          <p:nvPr/>
        </p:nvSpPr>
        <p:spPr>
          <a:xfrm>
            <a:off x="3638500" y="4603726"/>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Oval 50"/>
          <p:cNvSpPr/>
          <p:nvPr/>
        </p:nvSpPr>
        <p:spPr>
          <a:xfrm>
            <a:off x="3638500" y="4077671"/>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Oval 51"/>
          <p:cNvSpPr/>
          <p:nvPr/>
        </p:nvSpPr>
        <p:spPr>
          <a:xfrm>
            <a:off x="3657550" y="5200650"/>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Oval 52"/>
          <p:cNvSpPr/>
          <p:nvPr/>
        </p:nvSpPr>
        <p:spPr>
          <a:xfrm>
            <a:off x="4997400" y="3415843"/>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Oval 53"/>
          <p:cNvSpPr/>
          <p:nvPr/>
        </p:nvSpPr>
        <p:spPr>
          <a:xfrm>
            <a:off x="5003750" y="4032250"/>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Oval 54"/>
          <p:cNvSpPr/>
          <p:nvPr/>
        </p:nvSpPr>
        <p:spPr>
          <a:xfrm>
            <a:off x="5016450" y="4610100"/>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Oval 55"/>
          <p:cNvSpPr/>
          <p:nvPr/>
        </p:nvSpPr>
        <p:spPr>
          <a:xfrm>
            <a:off x="5029150" y="5232400"/>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Oval 56"/>
          <p:cNvSpPr/>
          <p:nvPr/>
        </p:nvSpPr>
        <p:spPr>
          <a:xfrm>
            <a:off x="5035500" y="5829300"/>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0" name="Group 9"/>
          <p:cNvGrpSpPr/>
          <p:nvPr/>
        </p:nvGrpSpPr>
        <p:grpSpPr>
          <a:xfrm>
            <a:off x="3676600" y="3455074"/>
            <a:ext cx="1339850" cy="2419132"/>
            <a:chOff x="2838450" y="3797974"/>
            <a:chExt cx="1339850" cy="2419132"/>
          </a:xfrm>
        </p:grpSpPr>
        <p:sp>
          <p:nvSpPr>
            <p:cNvPr id="19" name="Line 6"/>
            <p:cNvSpPr>
              <a:spLocks noChangeShapeType="1"/>
            </p:cNvSpPr>
            <p:nvPr/>
          </p:nvSpPr>
          <p:spPr bwMode="auto">
            <a:xfrm flipV="1">
              <a:off x="2838450" y="3797974"/>
              <a:ext cx="1295400" cy="666225"/>
            </a:xfrm>
            <a:prstGeom prst="line">
              <a:avLst/>
            </a:prstGeom>
            <a:noFill/>
            <a:ln w="9525">
              <a:solidFill>
                <a:schemeClr val="tx1"/>
              </a:solidFill>
              <a:round/>
              <a:headEnd type="none" w="lg" len="lg"/>
              <a:tailEnd type="triangle" w="lg" len="lg"/>
            </a:ln>
          </p:spPr>
          <p:txBody>
            <a:bodyPr/>
            <a:lstStyle/>
            <a:p>
              <a:endParaRPr lang="en-US" sz="2200">
                <a:latin typeface="Times New Roman" pitchFamily="18" charset="0"/>
                <a:cs typeface="Times New Roman" pitchFamily="18" charset="0"/>
              </a:endParaRPr>
            </a:p>
          </p:txBody>
        </p:sp>
        <p:sp>
          <p:nvSpPr>
            <p:cNvPr id="20" name="Line 7"/>
            <p:cNvSpPr>
              <a:spLocks noChangeShapeType="1"/>
            </p:cNvSpPr>
            <p:nvPr/>
          </p:nvSpPr>
          <p:spPr bwMode="auto">
            <a:xfrm flipV="1">
              <a:off x="2838450" y="4420572"/>
              <a:ext cx="1295400" cy="43628"/>
            </a:xfrm>
            <a:prstGeom prst="line">
              <a:avLst/>
            </a:prstGeom>
            <a:noFill/>
            <a:ln w="9525">
              <a:solidFill>
                <a:schemeClr val="tx1"/>
              </a:solidFill>
              <a:round/>
              <a:headEnd type="none" w="lg" len="lg"/>
              <a:tailEnd type="triangle" w="lg" len="lg"/>
            </a:ln>
          </p:spPr>
          <p:txBody>
            <a:bodyPr/>
            <a:lstStyle/>
            <a:p>
              <a:endParaRPr lang="en-US" sz="2200">
                <a:latin typeface="Times New Roman" pitchFamily="18" charset="0"/>
                <a:cs typeface="Times New Roman" pitchFamily="18" charset="0"/>
              </a:endParaRPr>
            </a:p>
          </p:txBody>
        </p:sp>
        <p:sp>
          <p:nvSpPr>
            <p:cNvPr id="22" name="Line 8"/>
            <p:cNvSpPr>
              <a:spLocks noChangeShapeType="1"/>
            </p:cNvSpPr>
            <p:nvPr/>
          </p:nvSpPr>
          <p:spPr bwMode="auto">
            <a:xfrm flipV="1">
              <a:off x="2838450" y="3797974"/>
              <a:ext cx="1295400" cy="1199543"/>
            </a:xfrm>
            <a:prstGeom prst="line">
              <a:avLst/>
            </a:prstGeom>
            <a:noFill/>
            <a:ln w="9525">
              <a:solidFill>
                <a:schemeClr val="tx1"/>
              </a:solidFill>
              <a:round/>
              <a:headEnd type="none" w="lg" len="lg"/>
              <a:tailEnd type="triangle" w="lg" len="lg"/>
            </a:ln>
          </p:spPr>
          <p:txBody>
            <a:bodyPr/>
            <a:lstStyle/>
            <a:p>
              <a:endParaRPr lang="en-US" sz="2200">
                <a:latin typeface="Times New Roman" pitchFamily="18" charset="0"/>
                <a:cs typeface="Times New Roman" pitchFamily="18" charset="0"/>
              </a:endParaRPr>
            </a:p>
          </p:txBody>
        </p:sp>
        <p:sp>
          <p:nvSpPr>
            <p:cNvPr id="23" name="Line 9"/>
            <p:cNvSpPr>
              <a:spLocks noChangeShapeType="1"/>
            </p:cNvSpPr>
            <p:nvPr/>
          </p:nvSpPr>
          <p:spPr bwMode="auto">
            <a:xfrm>
              <a:off x="2876550" y="5023739"/>
              <a:ext cx="1301750" cy="571067"/>
            </a:xfrm>
            <a:prstGeom prst="line">
              <a:avLst/>
            </a:prstGeom>
            <a:noFill/>
            <a:ln w="9525">
              <a:solidFill>
                <a:schemeClr val="tx1"/>
              </a:solidFill>
              <a:round/>
              <a:headEnd type="none" w="lg" len="lg"/>
              <a:tailEnd type="triangle" w="lg" len="lg"/>
            </a:ln>
          </p:spPr>
          <p:txBody>
            <a:bodyPr/>
            <a:lstStyle/>
            <a:p>
              <a:endParaRPr lang="en-US" sz="2200">
                <a:latin typeface="Times New Roman" pitchFamily="18" charset="0"/>
                <a:cs typeface="Times New Roman" pitchFamily="18" charset="0"/>
              </a:endParaRPr>
            </a:p>
          </p:txBody>
        </p:sp>
        <p:sp>
          <p:nvSpPr>
            <p:cNvPr id="43" name="Line 8"/>
            <p:cNvSpPr>
              <a:spLocks noChangeShapeType="1"/>
            </p:cNvSpPr>
            <p:nvPr/>
          </p:nvSpPr>
          <p:spPr bwMode="auto">
            <a:xfrm flipV="1">
              <a:off x="2876550" y="4490421"/>
              <a:ext cx="1295400" cy="1066636"/>
            </a:xfrm>
            <a:prstGeom prst="line">
              <a:avLst/>
            </a:prstGeom>
            <a:noFill/>
            <a:ln w="9525">
              <a:solidFill>
                <a:schemeClr val="tx1"/>
              </a:solidFill>
              <a:round/>
              <a:headEnd type="none" w="lg" len="lg"/>
              <a:tailEnd type="triangle" w="lg" len="lg"/>
            </a:ln>
          </p:spPr>
          <p:txBody>
            <a:bodyPr/>
            <a:lstStyle/>
            <a:p>
              <a:endParaRPr lang="en-US" sz="2200">
                <a:latin typeface="Times New Roman" pitchFamily="18" charset="0"/>
                <a:cs typeface="Times New Roman" pitchFamily="18" charset="0"/>
              </a:endParaRPr>
            </a:p>
          </p:txBody>
        </p:sp>
        <p:sp>
          <p:nvSpPr>
            <p:cNvPr id="44" name="Line 9"/>
            <p:cNvSpPr>
              <a:spLocks noChangeShapeType="1"/>
            </p:cNvSpPr>
            <p:nvPr/>
          </p:nvSpPr>
          <p:spPr bwMode="auto">
            <a:xfrm>
              <a:off x="2901950" y="5626135"/>
              <a:ext cx="1276350" cy="590971"/>
            </a:xfrm>
            <a:prstGeom prst="line">
              <a:avLst/>
            </a:prstGeom>
            <a:noFill/>
            <a:ln w="9525">
              <a:solidFill>
                <a:schemeClr val="tx1"/>
              </a:solidFill>
              <a:round/>
              <a:headEnd type="none" w="lg" len="lg"/>
              <a:tailEnd type="triangle" w="lg" len="lg"/>
            </a:ln>
          </p:spPr>
          <p:txBody>
            <a:bodyPr/>
            <a:lstStyle/>
            <a:p>
              <a:endParaRPr lang="en-US" sz="2200">
                <a:latin typeface="Times New Roman" pitchFamily="18" charset="0"/>
                <a:cs typeface="Times New Roman" pitchFamily="18" charset="0"/>
              </a:endParaRPr>
            </a:p>
          </p:txBody>
        </p:sp>
        <p:sp>
          <p:nvSpPr>
            <p:cNvPr id="58" name="Line 9"/>
            <p:cNvSpPr>
              <a:spLocks noChangeShapeType="1"/>
            </p:cNvSpPr>
            <p:nvPr/>
          </p:nvSpPr>
          <p:spPr bwMode="auto">
            <a:xfrm>
              <a:off x="2915494" y="4997517"/>
              <a:ext cx="1243756" cy="9483"/>
            </a:xfrm>
            <a:prstGeom prst="line">
              <a:avLst/>
            </a:prstGeom>
            <a:noFill/>
            <a:ln w="9525">
              <a:solidFill>
                <a:schemeClr val="tx1"/>
              </a:solidFill>
              <a:round/>
              <a:headEnd type="none" w="lg" len="lg"/>
              <a:tailEnd type="triangle" w="lg" len="lg"/>
            </a:ln>
          </p:spPr>
          <p:txBody>
            <a:bodyPr/>
            <a:lstStyle/>
            <a:p>
              <a:endParaRPr lang="en-US" sz="2200">
                <a:latin typeface="Times New Roman" pitchFamily="18" charset="0"/>
                <a:cs typeface="Times New Roman" pitchFamily="18" charset="0"/>
              </a:endParaRPr>
            </a:p>
          </p:txBody>
        </p:sp>
      </p:grpSp>
      <p:grpSp>
        <p:nvGrpSpPr>
          <p:cNvPr id="9" name="Group 8"/>
          <p:cNvGrpSpPr/>
          <p:nvPr/>
        </p:nvGrpSpPr>
        <p:grpSpPr>
          <a:xfrm>
            <a:off x="4381450" y="2705100"/>
            <a:ext cx="2019350" cy="430887"/>
            <a:chOff x="3543300" y="3048000"/>
            <a:chExt cx="2019350" cy="430887"/>
          </a:xfrm>
        </p:grpSpPr>
        <p:sp>
          <p:nvSpPr>
            <p:cNvPr id="29" name="Text Box 10"/>
            <p:cNvSpPr txBox="1">
              <a:spLocks noChangeArrowheads="1"/>
            </p:cNvSpPr>
            <p:nvPr/>
          </p:nvSpPr>
          <p:spPr bwMode="auto">
            <a:xfrm>
              <a:off x="3543300" y="3048000"/>
              <a:ext cx="800150" cy="430887"/>
            </a:xfrm>
            <a:prstGeom prst="rect">
              <a:avLst/>
            </a:prstGeom>
            <a:noFill/>
            <a:ln w="9525">
              <a:noFill/>
              <a:miter lim="800000"/>
              <a:headEnd/>
              <a:tailEnd/>
            </a:ln>
          </p:spPr>
          <p:txBody>
            <a:bodyPr wrap="square">
              <a:spAutoFit/>
            </a:bodyPr>
            <a:lstStyle/>
            <a:p>
              <a:pPr>
                <a:spcBef>
                  <a:spcPct val="50000"/>
                </a:spcBef>
              </a:pPr>
              <a:r>
                <a:rPr lang="en-US" altLang="zh-TW" sz="2200" i="1" dirty="0" smtClean="0">
                  <a:latin typeface="Times New Roman" pitchFamily="18" charset="0"/>
                  <a:cs typeface="Times New Roman" pitchFamily="18" charset="0"/>
                </a:rPr>
                <a:t>E</a:t>
              </a:r>
              <a:r>
                <a:rPr lang="en-US" altLang="zh-TW" sz="2200" dirty="0" smtClean="0">
                  <a:latin typeface="Times New Roman" pitchFamily="18" charset="0"/>
                  <a:cs typeface="Times New Roman" pitchFamily="18" charset="0"/>
                </a:rPr>
                <a:t> </a:t>
              </a:r>
              <a:r>
                <a:rPr lang="en-US" altLang="zh-TW" sz="2200" dirty="0">
                  <a:latin typeface="Times New Roman" pitchFamily="18" charset="0"/>
                  <a:cs typeface="Times New Roman" pitchFamily="18" charset="0"/>
                </a:rPr>
                <a:t>= </a:t>
              </a:r>
              <a:r>
                <a:rPr lang="en-US" altLang="zh-TW" sz="2200" dirty="0" smtClean="0">
                  <a:latin typeface="Times New Roman" pitchFamily="18" charset="0"/>
                  <a:cs typeface="Times New Roman" pitchFamily="18" charset="0"/>
                </a:rPr>
                <a:t>{</a:t>
              </a:r>
              <a:endParaRPr lang="en-US" altLang="zh-TW" sz="2200" dirty="0">
                <a:latin typeface="Times New Roman" pitchFamily="18" charset="0"/>
                <a:cs typeface="Times New Roman" pitchFamily="18" charset="0"/>
              </a:endParaRPr>
            </a:p>
          </p:txBody>
        </p:sp>
        <p:sp>
          <p:nvSpPr>
            <p:cNvPr id="59" name="Text Box 10"/>
            <p:cNvSpPr txBox="1">
              <a:spLocks noChangeArrowheads="1"/>
            </p:cNvSpPr>
            <p:nvPr/>
          </p:nvSpPr>
          <p:spPr bwMode="auto">
            <a:xfrm>
              <a:off x="4800600" y="3048000"/>
              <a:ext cx="762050" cy="430887"/>
            </a:xfrm>
            <a:prstGeom prst="rect">
              <a:avLst/>
            </a:prstGeom>
            <a:noFill/>
            <a:ln w="9525">
              <a:noFill/>
              <a:miter lim="800000"/>
              <a:headEnd/>
              <a:tailEnd/>
            </a:ln>
          </p:spPr>
          <p:txBody>
            <a:bodyPr wrap="square">
              <a:spAutoFit/>
            </a:bodyPr>
            <a:lstStyle/>
            <a:p>
              <a:pPr>
                <a:spcBef>
                  <a:spcPct val="50000"/>
                </a:spcBef>
              </a:pPr>
              <a:r>
                <a:rPr lang="en-US" altLang="zh-CN" sz="2200" dirty="0" smtClean="0">
                  <a:latin typeface="Times New Roman" pitchFamily="18" charset="0"/>
                  <a:cs typeface="Times New Roman" pitchFamily="18" charset="0"/>
                </a:rPr>
                <a:t>}</a:t>
              </a:r>
              <a:endParaRPr lang="en-US" altLang="zh-TW" sz="2200" dirty="0">
                <a:latin typeface="Times New Roman" pitchFamily="18" charset="0"/>
                <a:cs typeface="Times New Roman" pitchFamily="18" charset="0"/>
              </a:endParaRPr>
            </a:p>
          </p:txBody>
        </p:sp>
      </p:grpSp>
      <p:sp>
        <p:nvSpPr>
          <p:cNvPr id="36" name="Rectangle 35"/>
          <p:cNvSpPr/>
          <p:nvPr/>
        </p:nvSpPr>
        <p:spPr>
          <a:xfrm>
            <a:off x="1943100" y="6096000"/>
            <a:ext cx="5143500" cy="523220"/>
          </a:xfrm>
          <a:prstGeom prst="rect">
            <a:avLst/>
          </a:prstGeom>
        </p:spPr>
        <p:txBody>
          <a:bodyPr wrap="square">
            <a:spAutoFit/>
          </a:bodyPr>
          <a:lstStyle/>
          <a:p>
            <a:r>
              <a:rPr lang="en-US" altLang="zh-CN" sz="2800" dirty="0" smtClean="0">
                <a:solidFill>
                  <a:srgbClr val="FF0000"/>
                </a:solidFill>
                <a:latin typeface="Times New Roman" pitchFamily="18" charset="0"/>
                <a:cs typeface="Times New Roman" pitchFamily="18" charset="0"/>
              </a:rPr>
              <a:t>Independence = </a:t>
            </a:r>
            <a:r>
              <a:rPr lang="en-US" altLang="zh-CN" sz="2800" dirty="0" err="1" smtClean="0">
                <a:solidFill>
                  <a:srgbClr val="FF0000"/>
                </a:solidFill>
                <a:latin typeface="Times New Roman" pitchFamily="18" charset="0"/>
                <a:cs typeface="Times New Roman" pitchFamily="18" charset="0"/>
              </a:rPr>
              <a:t>matchable</a:t>
            </a:r>
            <a:r>
              <a:rPr lang="en-US" altLang="zh-CN" sz="2800" dirty="0" smtClean="0">
                <a:solidFill>
                  <a:srgbClr val="FF0000"/>
                </a:solidFill>
                <a:latin typeface="Times New Roman" pitchFamily="18" charset="0"/>
                <a:cs typeface="Times New Roman" pitchFamily="18" charset="0"/>
              </a:rPr>
              <a:t> to boys</a:t>
            </a:r>
            <a:endParaRPr lang="zh-CN" altLang="en-US" dirty="0">
              <a:solidFill>
                <a:srgbClr val="FF0000"/>
              </a:solidFill>
            </a:endParaRPr>
          </a:p>
        </p:txBody>
      </p:sp>
      <p:sp>
        <p:nvSpPr>
          <p:cNvPr id="3" name="Slide Number Placeholder 2"/>
          <p:cNvSpPr>
            <a:spLocks noGrp="1"/>
          </p:cNvSpPr>
          <p:nvPr>
            <p:ph type="sldNum" sz="quarter" idx="10"/>
          </p:nvPr>
        </p:nvSpPr>
        <p:spPr/>
        <p:txBody>
          <a:bodyPr/>
          <a:lstStyle/>
          <a:p>
            <a:pPr>
              <a:defRPr/>
            </a:pPr>
            <a:fld id="{E856EBEC-7BE2-4B15-88BC-F34BB066B340}" type="slidenum">
              <a:rPr lang="en-US" altLang="zh-CN" smtClean="0"/>
              <a:pPr>
                <a:defRPr/>
              </a:pPr>
              <a:t>13</a:t>
            </a:fld>
            <a:endParaRPr lang="en-US" altLang="zh-CN"/>
          </a:p>
        </p:txBody>
      </p:sp>
    </p:spTree>
    <p:extLst>
      <p:ext uri="{BB962C8B-B14F-4D97-AF65-F5344CB8AC3E}">
        <p14:creationId xmlns:p14="http://schemas.microsoft.com/office/powerpoint/2010/main" val="743321323"/>
      </p:ext>
    </p:extLst>
  </p:cSld>
  <p:clrMapOvr>
    <a:masterClrMapping/>
  </p:clrMapOvr>
  <mc:AlternateContent xmlns:mc="http://schemas.openxmlformats.org/markup-compatibility/2006" xmlns:p14="http://schemas.microsoft.com/office/powerpoint/2010/main">
    <mc:Choice Requires="p14">
      <p:transition spd="slow" p14:dur="2000" advTm="5984"/>
    </mc:Choice>
    <mc:Fallback xmlns="">
      <p:transition spd="slow" advTm="5984"/>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Examples of </a:t>
            </a:r>
            <a:r>
              <a:rPr lang="en-US" altLang="zh-CN" dirty="0" err="1" smtClean="0"/>
              <a:t>Matroids</a:t>
            </a:r>
            <a:endParaRPr lang="zh-CN" altLang="en-US" dirty="0"/>
          </a:p>
        </p:txBody>
      </p:sp>
      <p:sp>
        <p:nvSpPr>
          <p:cNvPr id="5" name="Content Placeholder 4"/>
          <p:cNvSpPr>
            <a:spLocks noGrp="1"/>
          </p:cNvSpPr>
          <p:nvPr>
            <p:ph idx="1"/>
          </p:nvPr>
        </p:nvSpPr>
        <p:spPr>
          <a:xfrm>
            <a:off x="457200" y="1124744"/>
            <a:ext cx="8229600" cy="1600438"/>
          </a:xfrm>
          <a:prstGeom prst="rect">
            <a:avLst/>
          </a:prstGeom>
        </p:spPr>
        <p:txBody>
          <a:bodyPr wrap="square">
            <a:spAutoFit/>
          </a:bodyPr>
          <a:lstStyle/>
          <a:p>
            <a:pPr eaLnBrk="1" hangingPunct="1">
              <a:lnSpc>
                <a:spcPct val="110000"/>
              </a:lnSpc>
            </a:pPr>
            <a:r>
              <a:rPr lang="en-US" altLang="zh-CN" sz="2800" dirty="0"/>
              <a:t>Given a</a:t>
            </a:r>
            <a:r>
              <a:rPr lang="en-US" altLang="zh-CN" sz="2800" dirty="0">
                <a:solidFill>
                  <a:srgbClr val="333399"/>
                </a:solidFill>
              </a:rPr>
              <a:t> ground set </a:t>
            </a:r>
            <a:r>
              <a:rPr lang="en-US" altLang="zh-CN" sz="2800" i="1" dirty="0">
                <a:solidFill>
                  <a:srgbClr val="333399"/>
                </a:solidFill>
              </a:rPr>
              <a:t>E</a:t>
            </a:r>
            <a:r>
              <a:rPr lang="en-US" altLang="zh-CN" sz="2800" dirty="0"/>
              <a:t>, a </a:t>
            </a:r>
            <a:r>
              <a:rPr lang="en-US" altLang="zh-CN" sz="2800" dirty="0" err="1">
                <a:solidFill>
                  <a:srgbClr val="FF0000"/>
                </a:solidFill>
              </a:rPr>
              <a:t>matroid</a:t>
            </a:r>
            <a:r>
              <a:rPr lang="en-US" altLang="zh-CN" sz="2800" dirty="0">
                <a:solidFill>
                  <a:srgbClr val="FF0000"/>
                </a:solidFill>
              </a:rPr>
              <a:t> </a:t>
            </a:r>
            <a:r>
              <a:rPr lang="en-US" altLang="zh-CN" sz="2800" dirty="0"/>
              <a:t>classifies </a:t>
            </a:r>
            <a:r>
              <a:rPr lang="en-US" altLang="zh-CN" sz="2800" dirty="0">
                <a:solidFill>
                  <a:srgbClr val="333399"/>
                </a:solidFill>
              </a:rPr>
              <a:t>all subsets </a:t>
            </a:r>
            <a:r>
              <a:rPr lang="en-US" altLang="zh-CN" sz="2800" dirty="0"/>
              <a:t>in </a:t>
            </a:r>
            <a:r>
              <a:rPr lang="en-US" altLang="zh-CN" sz="2800" i="1" dirty="0">
                <a:solidFill>
                  <a:srgbClr val="333399"/>
                </a:solidFill>
              </a:rPr>
              <a:t>E </a:t>
            </a:r>
            <a:r>
              <a:rPr lang="en-US" altLang="zh-CN" sz="2800" dirty="0"/>
              <a:t>as either</a:t>
            </a:r>
            <a:r>
              <a:rPr lang="en-US" altLang="zh-CN" sz="2800" dirty="0">
                <a:solidFill>
                  <a:srgbClr val="FF0000"/>
                </a:solidFill>
              </a:rPr>
              <a:t> independent </a:t>
            </a:r>
            <a:r>
              <a:rPr lang="en-US" altLang="zh-CN" sz="2800" dirty="0"/>
              <a:t>or </a:t>
            </a:r>
            <a:r>
              <a:rPr lang="en-US" altLang="zh-CN" sz="2800" dirty="0">
                <a:solidFill>
                  <a:srgbClr val="FF0000"/>
                </a:solidFill>
              </a:rPr>
              <a:t>dependent</a:t>
            </a:r>
            <a:r>
              <a:rPr lang="en-US" altLang="zh-CN" sz="2800" dirty="0" smtClean="0"/>
              <a:t>.</a:t>
            </a:r>
            <a:endParaRPr lang="en-US" altLang="zh-CN" sz="2800" dirty="0" smtClean="0">
              <a:latin typeface="Times New Roman" pitchFamily="18" charset="0"/>
            </a:endParaRPr>
          </a:p>
          <a:p>
            <a:pPr lvl="1" eaLnBrk="1" hangingPunct="1">
              <a:lnSpc>
                <a:spcPct val="110000"/>
              </a:lnSpc>
            </a:pPr>
            <a:r>
              <a:rPr lang="en-US" altLang="zh-CN" sz="2800" dirty="0" smtClean="0"/>
              <a:t>Transversal </a:t>
            </a:r>
            <a:r>
              <a:rPr lang="en-US" altLang="zh-CN" sz="2800" dirty="0" err="1" smtClean="0"/>
              <a:t>Matroid</a:t>
            </a:r>
            <a:r>
              <a:rPr lang="en-US" altLang="zh-CN" sz="2800" dirty="0" smtClean="0"/>
              <a:t>:</a:t>
            </a:r>
            <a:endParaRPr lang="en-US" altLang="zh-CN" sz="2800" dirty="0" smtClean="0">
              <a:solidFill>
                <a:srgbClr val="FF0000"/>
              </a:solidFill>
              <a:latin typeface="Times New Roman" pitchFamily="18" charset="0"/>
            </a:endParaRPr>
          </a:p>
        </p:txBody>
      </p:sp>
      <p:grpSp>
        <p:nvGrpSpPr>
          <p:cNvPr id="7" name="Group 6"/>
          <p:cNvGrpSpPr/>
          <p:nvPr/>
        </p:nvGrpSpPr>
        <p:grpSpPr>
          <a:xfrm>
            <a:off x="2971750" y="2707005"/>
            <a:ext cx="762000" cy="2716887"/>
            <a:chOff x="2133600" y="3048000"/>
            <a:chExt cx="762000" cy="2716887"/>
          </a:xfrm>
        </p:grpSpPr>
        <p:sp>
          <p:nvSpPr>
            <p:cNvPr id="25" name="Text Box 11"/>
            <p:cNvSpPr txBox="1">
              <a:spLocks noChangeArrowheads="1"/>
            </p:cNvSpPr>
            <p:nvPr/>
          </p:nvSpPr>
          <p:spPr bwMode="auto">
            <a:xfrm>
              <a:off x="2133600" y="3048000"/>
              <a:ext cx="762000" cy="430887"/>
            </a:xfrm>
            <a:prstGeom prst="rect">
              <a:avLst/>
            </a:prstGeom>
            <a:noFill/>
            <a:ln w="9525">
              <a:noFill/>
              <a:miter lim="800000"/>
              <a:headEnd/>
              <a:tailEnd/>
            </a:ln>
          </p:spPr>
          <p:txBody>
            <a:bodyPr>
              <a:spAutoFit/>
            </a:bodyPr>
            <a:lstStyle/>
            <a:p>
              <a:pPr>
                <a:spcBef>
                  <a:spcPct val="50000"/>
                </a:spcBef>
              </a:pPr>
              <a:r>
                <a:rPr lang="en-US" altLang="zh-TW" sz="2200" dirty="0" smtClean="0">
                  <a:latin typeface="Times New Roman" pitchFamily="18" charset="0"/>
                  <a:cs typeface="Times New Roman" pitchFamily="18" charset="0"/>
                </a:rPr>
                <a:t>Boys</a:t>
              </a:r>
              <a:endParaRPr lang="en-US" altLang="zh-TW" sz="2200" dirty="0">
                <a:latin typeface="Times New Roman" pitchFamily="18" charset="0"/>
                <a:cs typeface="Times New Roman" pitchFamily="18" charset="0"/>
              </a:endParaRPr>
            </a:p>
          </p:txBody>
        </p:sp>
        <p:sp>
          <p:nvSpPr>
            <p:cNvPr id="46" name="Text Box 12"/>
            <p:cNvSpPr txBox="1">
              <a:spLocks noChangeArrowheads="1"/>
            </p:cNvSpPr>
            <p:nvPr/>
          </p:nvSpPr>
          <p:spPr bwMode="auto">
            <a:xfrm>
              <a:off x="2343150" y="4191000"/>
              <a:ext cx="381000" cy="430887"/>
            </a:xfrm>
            <a:prstGeom prst="rect">
              <a:avLst/>
            </a:prstGeom>
            <a:noFill/>
            <a:ln w="9525">
              <a:noFill/>
              <a:miter lim="800000"/>
              <a:headEnd/>
              <a:tailEnd/>
            </a:ln>
          </p:spPr>
          <p:txBody>
            <a:bodyPr>
              <a:spAutoFit/>
            </a:bodyPr>
            <a:lstStyle/>
            <a:p>
              <a:pPr>
                <a:spcBef>
                  <a:spcPct val="50000"/>
                </a:spcBef>
              </a:pPr>
              <a:r>
                <a:rPr lang="en-US" altLang="zh-TW" sz="2200" dirty="0" smtClean="0">
                  <a:latin typeface="Times New Roman" pitchFamily="18" charset="0"/>
                  <a:cs typeface="Times New Roman" pitchFamily="18" charset="0"/>
                </a:rPr>
                <a:t>a</a:t>
              </a:r>
              <a:endParaRPr lang="en-US" altLang="zh-TW" sz="2200" dirty="0">
                <a:latin typeface="Times New Roman" pitchFamily="18" charset="0"/>
                <a:cs typeface="Times New Roman" pitchFamily="18" charset="0"/>
              </a:endParaRPr>
            </a:p>
          </p:txBody>
        </p:sp>
        <p:sp>
          <p:nvSpPr>
            <p:cNvPr id="47" name="Text Box 13"/>
            <p:cNvSpPr txBox="1">
              <a:spLocks noChangeArrowheads="1"/>
            </p:cNvSpPr>
            <p:nvPr/>
          </p:nvSpPr>
          <p:spPr bwMode="auto">
            <a:xfrm>
              <a:off x="2343150" y="4765953"/>
              <a:ext cx="381000" cy="430887"/>
            </a:xfrm>
            <a:prstGeom prst="rect">
              <a:avLst/>
            </a:prstGeom>
            <a:noFill/>
            <a:ln w="9525">
              <a:noFill/>
              <a:miter lim="800000"/>
              <a:headEnd/>
              <a:tailEnd/>
            </a:ln>
          </p:spPr>
          <p:txBody>
            <a:bodyPr>
              <a:spAutoFit/>
            </a:bodyPr>
            <a:lstStyle/>
            <a:p>
              <a:pPr>
                <a:spcBef>
                  <a:spcPct val="50000"/>
                </a:spcBef>
              </a:pPr>
              <a:r>
                <a:rPr lang="en-US" altLang="zh-TW" sz="2200" dirty="0" smtClean="0">
                  <a:latin typeface="Times New Roman" pitchFamily="18" charset="0"/>
                  <a:cs typeface="Times New Roman" pitchFamily="18" charset="0"/>
                </a:rPr>
                <a:t>b</a:t>
              </a:r>
              <a:endParaRPr lang="en-US" altLang="zh-TW" sz="2200" dirty="0">
                <a:latin typeface="Times New Roman" pitchFamily="18" charset="0"/>
                <a:cs typeface="Times New Roman" pitchFamily="18" charset="0"/>
              </a:endParaRPr>
            </a:p>
          </p:txBody>
        </p:sp>
        <p:sp>
          <p:nvSpPr>
            <p:cNvPr id="48" name="Text Box 14"/>
            <p:cNvSpPr txBox="1">
              <a:spLocks noChangeArrowheads="1"/>
            </p:cNvSpPr>
            <p:nvPr/>
          </p:nvSpPr>
          <p:spPr bwMode="auto">
            <a:xfrm>
              <a:off x="2343150" y="5334000"/>
              <a:ext cx="381000" cy="430887"/>
            </a:xfrm>
            <a:prstGeom prst="rect">
              <a:avLst/>
            </a:prstGeom>
            <a:noFill/>
            <a:ln w="9525">
              <a:noFill/>
              <a:miter lim="800000"/>
              <a:headEnd/>
              <a:tailEnd/>
            </a:ln>
          </p:spPr>
          <p:txBody>
            <a:bodyPr>
              <a:spAutoFit/>
            </a:bodyPr>
            <a:lstStyle/>
            <a:p>
              <a:pPr>
                <a:spcBef>
                  <a:spcPct val="50000"/>
                </a:spcBef>
              </a:pPr>
              <a:r>
                <a:rPr lang="en-US" altLang="zh-TW" sz="2200" dirty="0" smtClean="0">
                  <a:latin typeface="Times New Roman" pitchFamily="18" charset="0"/>
                  <a:cs typeface="Times New Roman" pitchFamily="18" charset="0"/>
                </a:rPr>
                <a:t>c</a:t>
              </a:r>
              <a:endParaRPr lang="en-US" altLang="zh-TW" sz="2200" dirty="0">
                <a:latin typeface="Times New Roman" pitchFamily="18" charset="0"/>
                <a:cs typeface="Times New Roman" pitchFamily="18" charset="0"/>
              </a:endParaRPr>
            </a:p>
          </p:txBody>
        </p:sp>
      </p:grpSp>
      <p:grpSp>
        <p:nvGrpSpPr>
          <p:cNvPr id="8" name="Group 7"/>
          <p:cNvGrpSpPr/>
          <p:nvPr/>
        </p:nvGrpSpPr>
        <p:grpSpPr>
          <a:xfrm>
            <a:off x="5010100" y="2707005"/>
            <a:ext cx="1085850" cy="3384550"/>
            <a:chOff x="4171950" y="3048000"/>
            <a:chExt cx="1085850" cy="3384550"/>
          </a:xfrm>
        </p:grpSpPr>
        <p:sp>
          <p:nvSpPr>
            <p:cNvPr id="24" name="Text Box 10"/>
            <p:cNvSpPr txBox="1">
              <a:spLocks noChangeArrowheads="1"/>
            </p:cNvSpPr>
            <p:nvPr/>
          </p:nvSpPr>
          <p:spPr bwMode="auto">
            <a:xfrm>
              <a:off x="4171950" y="3048000"/>
              <a:ext cx="1085850" cy="430887"/>
            </a:xfrm>
            <a:prstGeom prst="rect">
              <a:avLst/>
            </a:prstGeom>
            <a:noFill/>
            <a:ln w="9525">
              <a:noFill/>
              <a:miter lim="800000"/>
              <a:headEnd/>
              <a:tailEnd/>
            </a:ln>
          </p:spPr>
          <p:txBody>
            <a:bodyPr wrap="square">
              <a:spAutoFit/>
            </a:bodyPr>
            <a:lstStyle/>
            <a:p>
              <a:pPr>
                <a:spcBef>
                  <a:spcPct val="50000"/>
                </a:spcBef>
              </a:pPr>
              <a:r>
                <a:rPr lang="en-US" altLang="zh-TW" sz="2200" dirty="0" smtClean="0">
                  <a:latin typeface="Times New Roman" pitchFamily="18" charset="0"/>
                  <a:cs typeface="Times New Roman" pitchFamily="18" charset="0"/>
                </a:rPr>
                <a:t>Girls</a:t>
              </a:r>
              <a:endParaRPr lang="en-US" altLang="zh-TW" sz="2200" dirty="0">
                <a:latin typeface="Times New Roman" pitchFamily="18" charset="0"/>
                <a:cs typeface="Times New Roman" pitchFamily="18" charset="0"/>
              </a:endParaRPr>
            </a:p>
          </p:txBody>
        </p:sp>
        <p:sp>
          <p:nvSpPr>
            <p:cNvPr id="26" name="Text Box 12"/>
            <p:cNvSpPr txBox="1">
              <a:spLocks noChangeArrowheads="1"/>
            </p:cNvSpPr>
            <p:nvPr/>
          </p:nvSpPr>
          <p:spPr bwMode="auto">
            <a:xfrm>
              <a:off x="4360545" y="3581400"/>
              <a:ext cx="381000" cy="430887"/>
            </a:xfrm>
            <a:prstGeom prst="rect">
              <a:avLst/>
            </a:prstGeom>
            <a:noFill/>
            <a:ln w="9525">
              <a:noFill/>
              <a:miter lim="800000"/>
              <a:headEnd/>
              <a:tailEnd/>
            </a:ln>
          </p:spPr>
          <p:txBody>
            <a:bodyPr>
              <a:spAutoFit/>
            </a:bodyPr>
            <a:lstStyle/>
            <a:p>
              <a:pPr>
                <a:spcBef>
                  <a:spcPct val="50000"/>
                </a:spcBef>
              </a:pPr>
              <a:r>
                <a:rPr lang="en-US" altLang="zh-TW" sz="2200" dirty="0">
                  <a:latin typeface="Times New Roman" pitchFamily="18" charset="0"/>
                  <a:cs typeface="Times New Roman" pitchFamily="18" charset="0"/>
                </a:rPr>
                <a:t>1</a:t>
              </a:r>
            </a:p>
          </p:txBody>
        </p:sp>
        <p:sp>
          <p:nvSpPr>
            <p:cNvPr id="27" name="Text Box 13"/>
            <p:cNvSpPr txBox="1">
              <a:spLocks noChangeArrowheads="1"/>
            </p:cNvSpPr>
            <p:nvPr/>
          </p:nvSpPr>
          <p:spPr bwMode="auto">
            <a:xfrm>
              <a:off x="4360545" y="4191000"/>
              <a:ext cx="381000" cy="430887"/>
            </a:xfrm>
            <a:prstGeom prst="rect">
              <a:avLst/>
            </a:prstGeom>
            <a:noFill/>
            <a:ln w="9525">
              <a:noFill/>
              <a:miter lim="800000"/>
              <a:headEnd/>
              <a:tailEnd/>
            </a:ln>
          </p:spPr>
          <p:txBody>
            <a:bodyPr>
              <a:spAutoFit/>
            </a:bodyPr>
            <a:lstStyle/>
            <a:p>
              <a:pPr>
                <a:spcBef>
                  <a:spcPct val="50000"/>
                </a:spcBef>
              </a:pPr>
              <a:r>
                <a:rPr lang="en-US" altLang="zh-TW" sz="2200" dirty="0">
                  <a:latin typeface="Times New Roman" pitchFamily="18" charset="0"/>
                  <a:cs typeface="Times New Roman" pitchFamily="18" charset="0"/>
                </a:rPr>
                <a:t>2</a:t>
              </a:r>
            </a:p>
          </p:txBody>
        </p:sp>
        <p:sp>
          <p:nvSpPr>
            <p:cNvPr id="28" name="Text Box 14"/>
            <p:cNvSpPr txBox="1">
              <a:spLocks noChangeArrowheads="1"/>
            </p:cNvSpPr>
            <p:nvPr/>
          </p:nvSpPr>
          <p:spPr bwMode="auto">
            <a:xfrm>
              <a:off x="4360545" y="4765953"/>
              <a:ext cx="381000" cy="430887"/>
            </a:xfrm>
            <a:prstGeom prst="rect">
              <a:avLst/>
            </a:prstGeom>
            <a:noFill/>
            <a:ln w="9525">
              <a:noFill/>
              <a:miter lim="800000"/>
              <a:headEnd/>
              <a:tailEnd/>
            </a:ln>
          </p:spPr>
          <p:txBody>
            <a:bodyPr>
              <a:spAutoFit/>
            </a:bodyPr>
            <a:lstStyle/>
            <a:p>
              <a:pPr>
                <a:spcBef>
                  <a:spcPct val="50000"/>
                </a:spcBef>
              </a:pPr>
              <a:r>
                <a:rPr lang="en-US" altLang="zh-TW" sz="2200" dirty="0" smtClean="0">
                  <a:solidFill>
                    <a:srgbClr val="FF0000"/>
                  </a:solidFill>
                  <a:latin typeface="Times New Roman" pitchFamily="18" charset="0"/>
                  <a:cs typeface="Times New Roman" pitchFamily="18" charset="0"/>
                </a:rPr>
                <a:t>3</a:t>
              </a:r>
              <a:endParaRPr lang="en-US" altLang="zh-TW" sz="2200" dirty="0">
                <a:solidFill>
                  <a:srgbClr val="FF0000"/>
                </a:solidFill>
                <a:latin typeface="Times New Roman" pitchFamily="18" charset="0"/>
                <a:cs typeface="Times New Roman" pitchFamily="18" charset="0"/>
              </a:endParaRPr>
            </a:p>
          </p:txBody>
        </p:sp>
        <p:sp>
          <p:nvSpPr>
            <p:cNvPr id="49" name="Text Box 14"/>
            <p:cNvSpPr txBox="1">
              <a:spLocks noChangeArrowheads="1"/>
            </p:cNvSpPr>
            <p:nvPr/>
          </p:nvSpPr>
          <p:spPr bwMode="auto">
            <a:xfrm>
              <a:off x="4360545" y="5379363"/>
              <a:ext cx="381000" cy="430887"/>
            </a:xfrm>
            <a:prstGeom prst="rect">
              <a:avLst/>
            </a:prstGeom>
            <a:noFill/>
            <a:ln w="9525">
              <a:noFill/>
              <a:miter lim="800000"/>
              <a:headEnd/>
              <a:tailEnd/>
            </a:ln>
          </p:spPr>
          <p:txBody>
            <a:bodyPr>
              <a:spAutoFit/>
            </a:bodyPr>
            <a:lstStyle/>
            <a:p>
              <a:pPr>
                <a:spcBef>
                  <a:spcPct val="50000"/>
                </a:spcBef>
              </a:pPr>
              <a:r>
                <a:rPr lang="en-US" altLang="zh-TW" sz="2200" dirty="0" smtClean="0">
                  <a:solidFill>
                    <a:srgbClr val="FF0000"/>
                  </a:solidFill>
                  <a:latin typeface="Times New Roman" pitchFamily="18" charset="0"/>
                  <a:cs typeface="Times New Roman" pitchFamily="18" charset="0"/>
                </a:rPr>
                <a:t>4</a:t>
              </a:r>
              <a:endParaRPr lang="en-US" altLang="zh-TW" sz="2200" dirty="0">
                <a:solidFill>
                  <a:srgbClr val="FF0000"/>
                </a:solidFill>
                <a:latin typeface="Times New Roman" pitchFamily="18" charset="0"/>
                <a:cs typeface="Times New Roman" pitchFamily="18" charset="0"/>
              </a:endParaRPr>
            </a:p>
          </p:txBody>
        </p:sp>
        <p:sp>
          <p:nvSpPr>
            <p:cNvPr id="50" name="Text Box 14"/>
            <p:cNvSpPr txBox="1">
              <a:spLocks noChangeArrowheads="1"/>
            </p:cNvSpPr>
            <p:nvPr/>
          </p:nvSpPr>
          <p:spPr bwMode="auto">
            <a:xfrm>
              <a:off x="4360545" y="6001663"/>
              <a:ext cx="381000" cy="430887"/>
            </a:xfrm>
            <a:prstGeom prst="rect">
              <a:avLst/>
            </a:prstGeom>
            <a:noFill/>
            <a:ln w="9525">
              <a:noFill/>
              <a:miter lim="800000"/>
              <a:headEnd/>
              <a:tailEnd/>
            </a:ln>
          </p:spPr>
          <p:txBody>
            <a:bodyPr>
              <a:spAutoFit/>
            </a:bodyPr>
            <a:lstStyle/>
            <a:p>
              <a:pPr>
                <a:spcBef>
                  <a:spcPct val="50000"/>
                </a:spcBef>
              </a:pPr>
              <a:r>
                <a:rPr lang="en-US" altLang="zh-TW" sz="2200" dirty="0" smtClean="0">
                  <a:latin typeface="Times New Roman" pitchFamily="18" charset="0"/>
                  <a:cs typeface="Times New Roman" pitchFamily="18" charset="0"/>
                </a:rPr>
                <a:t>5</a:t>
              </a:r>
              <a:endParaRPr lang="en-US" altLang="zh-TW" sz="2200" dirty="0">
                <a:latin typeface="Times New Roman" pitchFamily="18" charset="0"/>
                <a:cs typeface="Times New Roman" pitchFamily="18" charset="0"/>
              </a:endParaRPr>
            </a:p>
          </p:txBody>
        </p:sp>
      </p:grpSp>
      <p:sp>
        <p:nvSpPr>
          <p:cNvPr id="4" name="Oval 3"/>
          <p:cNvSpPr/>
          <p:nvPr/>
        </p:nvSpPr>
        <p:spPr>
          <a:xfrm>
            <a:off x="3638500" y="4605631"/>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Oval 50"/>
          <p:cNvSpPr/>
          <p:nvPr/>
        </p:nvSpPr>
        <p:spPr>
          <a:xfrm>
            <a:off x="3638500" y="4079576"/>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Oval 51"/>
          <p:cNvSpPr/>
          <p:nvPr/>
        </p:nvSpPr>
        <p:spPr>
          <a:xfrm>
            <a:off x="3657550" y="5202555"/>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Oval 52"/>
          <p:cNvSpPr/>
          <p:nvPr/>
        </p:nvSpPr>
        <p:spPr>
          <a:xfrm>
            <a:off x="4997400" y="3417748"/>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Oval 53"/>
          <p:cNvSpPr/>
          <p:nvPr/>
        </p:nvSpPr>
        <p:spPr>
          <a:xfrm>
            <a:off x="5003750" y="4034155"/>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Oval 54"/>
          <p:cNvSpPr/>
          <p:nvPr/>
        </p:nvSpPr>
        <p:spPr>
          <a:xfrm>
            <a:off x="5016450" y="4612005"/>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Oval 55"/>
          <p:cNvSpPr/>
          <p:nvPr/>
        </p:nvSpPr>
        <p:spPr>
          <a:xfrm>
            <a:off x="5029150" y="5234305"/>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Oval 56"/>
          <p:cNvSpPr/>
          <p:nvPr/>
        </p:nvSpPr>
        <p:spPr>
          <a:xfrm>
            <a:off x="5035500" y="5831205"/>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0" name="Group 9"/>
          <p:cNvGrpSpPr/>
          <p:nvPr/>
        </p:nvGrpSpPr>
        <p:grpSpPr>
          <a:xfrm>
            <a:off x="3676600" y="3456979"/>
            <a:ext cx="1339850" cy="2419132"/>
            <a:chOff x="2838450" y="3797974"/>
            <a:chExt cx="1339850" cy="2419132"/>
          </a:xfrm>
        </p:grpSpPr>
        <p:sp>
          <p:nvSpPr>
            <p:cNvPr id="19" name="Line 6"/>
            <p:cNvSpPr>
              <a:spLocks noChangeShapeType="1"/>
            </p:cNvSpPr>
            <p:nvPr/>
          </p:nvSpPr>
          <p:spPr bwMode="auto">
            <a:xfrm flipV="1">
              <a:off x="2838450" y="3797974"/>
              <a:ext cx="1295400" cy="666225"/>
            </a:xfrm>
            <a:prstGeom prst="line">
              <a:avLst/>
            </a:prstGeom>
            <a:noFill/>
            <a:ln w="9525">
              <a:solidFill>
                <a:schemeClr val="tx1"/>
              </a:solidFill>
              <a:round/>
              <a:headEnd type="none" w="lg" len="lg"/>
              <a:tailEnd type="triangle" w="lg" len="lg"/>
            </a:ln>
          </p:spPr>
          <p:txBody>
            <a:bodyPr/>
            <a:lstStyle/>
            <a:p>
              <a:endParaRPr lang="en-US" sz="2200">
                <a:latin typeface="Times New Roman" pitchFamily="18" charset="0"/>
                <a:cs typeface="Times New Roman" pitchFamily="18" charset="0"/>
              </a:endParaRPr>
            </a:p>
          </p:txBody>
        </p:sp>
        <p:sp>
          <p:nvSpPr>
            <p:cNvPr id="20" name="Line 7"/>
            <p:cNvSpPr>
              <a:spLocks noChangeShapeType="1"/>
            </p:cNvSpPr>
            <p:nvPr/>
          </p:nvSpPr>
          <p:spPr bwMode="auto">
            <a:xfrm flipV="1">
              <a:off x="2838450" y="4420572"/>
              <a:ext cx="1295400" cy="43628"/>
            </a:xfrm>
            <a:prstGeom prst="line">
              <a:avLst/>
            </a:prstGeom>
            <a:noFill/>
            <a:ln w="9525">
              <a:solidFill>
                <a:schemeClr val="tx1"/>
              </a:solidFill>
              <a:round/>
              <a:headEnd type="none" w="lg" len="lg"/>
              <a:tailEnd type="triangle" w="lg" len="lg"/>
            </a:ln>
          </p:spPr>
          <p:txBody>
            <a:bodyPr/>
            <a:lstStyle/>
            <a:p>
              <a:endParaRPr lang="en-US" sz="2200">
                <a:latin typeface="Times New Roman" pitchFamily="18" charset="0"/>
                <a:cs typeface="Times New Roman" pitchFamily="18" charset="0"/>
              </a:endParaRPr>
            </a:p>
          </p:txBody>
        </p:sp>
        <p:sp>
          <p:nvSpPr>
            <p:cNvPr id="22" name="Line 8"/>
            <p:cNvSpPr>
              <a:spLocks noChangeShapeType="1"/>
            </p:cNvSpPr>
            <p:nvPr/>
          </p:nvSpPr>
          <p:spPr bwMode="auto">
            <a:xfrm flipV="1">
              <a:off x="2838450" y="3797974"/>
              <a:ext cx="1295400" cy="1199543"/>
            </a:xfrm>
            <a:prstGeom prst="line">
              <a:avLst/>
            </a:prstGeom>
            <a:noFill/>
            <a:ln w="9525">
              <a:solidFill>
                <a:schemeClr val="tx1"/>
              </a:solidFill>
              <a:round/>
              <a:headEnd type="none" w="lg" len="lg"/>
              <a:tailEnd type="triangle" w="lg" len="lg"/>
            </a:ln>
          </p:spPr>
          <p:txBody>
            <a:bodyPr/>
            <a:lstStyle/>
            <a:p>
              <a:endParaRPr lang="en-US" sz="2200">
                <a:latin typeface="Times New Roman" pitchFamily="18" charset="0"/>
                <a:cs typeface="Times New Roman" pitchFamily="18" charset="0"/>
              </a:endParaRPr>
            </a:p>
          </p:txBody>
        </p:sp>
        <p:sp>
          <p:nvSpPr>
            <p:cNvPr id="23" name="Line 9"/>
            <p:cNvSpPr>
              <a:spLocks noChangeShapeType="1"/>
            </p:cNvSpPr>
            <p:nvPr/>
          </p:nvSpPr>
          <p:spPr bwMode="auto">
            <a:xfrm>
              <a:off x="2876550" y="5023739"/>
              <a:ext cx="1301750" cy="571067"/>
            </a:xfrm>
            <a:prstGeom prst="line">
              <a:avLst/>
            </a:prstGeom>
            <a:noFill/>
            <a:ln w="9525">
              <a:solidFill>
                <a:schemeClr val="tx1"/>
              </a:solidFill>
              <a:round/>
              <a:headEnd type="none" w="lg" len="lg"/>
              <a:tailEnd type="triangle" w="lg" len="lg"/>
            </a:ln>
          </p:spPr>
          <p:txBody>
            <a:bodyPr/>
            <a:lstStyle/>
            <a:p>
              <a:endParaRPr lang="en-US" sz="2200">
                <a:latin typeface="Times New Roman" pitchFamily="18" charset="0"/>
                <a:cs typeface="Times New Roman" pitchFamily="18" charset="0"/>
              </a:endParaRPr>
            </a:p>
          </p:txBody>
        </p:sp>
        <p:sp>
          <p:nvSpPr>
            <p:cNvPr id="43" name="Line 8"/>
            <p:cNvSpPr>
              <a:spLocks noChangeShapeType="1"/>
            </p:cNvSpPr>
            <p:nvPr/>
          </p:nvSpPr>
          <p:spPr bwMode="auto">
            <a:xfrm flipV="1">
              <a:off x="2876550" y="4490421"/>
              <a:ext cx="1295400" cy="1066636"/>
            </a:xfrm>
            <a:prstGeom prst="line">
              <a:avLst/>
            </a:prstGeom>
            <a:noFill/>
            <a:ln w="9525">
              <a:solidFill>
                <a:schemeClr val="tx1"/>
              </a:solidFill>
              <a:round/>
              <a:headEnd type="none" w="lg" len="lg"/>
              <a:tailEnd type="triangle" w="lg" len="lg"/>
            </a:ln>
          </p:spPr>
          <p:txBody>
            <a:bodyPr/>
            <a:lstStyle/>
            <a:p>
              <a:endParaRPr lang="en-US" sz="2200">
                <a:latin typeface="Times New Roman" pitchFamily="18" charset="0"/>
                <a:cs typeface="Times New Roman" pitchFamily="18" charset="0"/>
              </a:endParaRPr>
            </a:p>
          </p:txBody>
        </p:sp>
        <p:sp>
          <p:nvSpPr>
            <p:cNvPr id="44" name="Line 9"/>
            <p:cNvSpPr>
              <a:spLocks noChangeShapeType="1"/>
            </p:cNvSpPr>
            <p:nvPr/>
          </p:nvSpPr>
          <p:spPr bwMode="auto">
            <a:xfrm>
              <a:off x="2901950" y="5626135"/>
              <a:ext cx="1276350" cy="590971"/>
            </a:xfrm>
            <a:prstGeom prst="line">
              <a:avLst/>
            </a:prstGeom>
            <a:noFill/>
            <a:ln w="9525">
              <a:solidFill>
                <a:schemeClr val="tx1"/>
              </a:solidFill>
              <a:round/>
              <a:headEnd type="none" w="lg" len="lg"/>
              <a:tailEnd type="triangle" w="lg" len="lg"/>
            </a:ln>
          </p:spPr>
          <p:txBody>
            <a:bodyPr/>
            <a:lstStyle/>
            <a:p>
              <a:endParaRPr lang="en-US" sz="2200">
                <a:latin typeface="Times New Roman" pitchFamily="18" charset="0"/>
                <a:cs typeface="Times New Roman" pitchFamily="18" charset="0"/>
              </a:endParaRPr>
            </a:p>
          </p:txBody>
        </p:sp>
        <p:sp>
          <p:nvSpPr>
            <p:cNvPr id="58" name="Line 9"/>
            <p:cNvSpPr>
              <a:spLocks noChangeShapeType="1"/>
            </p:cNvSpPr>
            <p:nvPr/>
          </p:nvSpPr>
          <p:spPr bwMode="auto">
            <a:xfrm>
              <a:off x="2915494" y="4997517"/>
              <a:ext cx="1243756" cy="9483"/>
            </a:xfrm>
            <a:prstGeom prst="line">
              <a:avLst/>
            </a:prstGeom>
            <a:noFill/>
            <a:ln w="9525">
              <a:solidFill>
                <a:schemeClr val="tx1"/>
              </a:solidFill>
              <a:round/>
              <a:headEnd type="none" w="lg" len="lg"/>
              <a:tailEnd type="triangle" w="lg" len="lg"/>
            </a:ln>
          </p:spPr>
          <p:txBody>
            <a:bodyPr/>
            <a:lstStyle/>
            <a:p>
              <a:endParaRPr lang="en-US" sz="2200">
                <a:latin typeface="Times New Roman" pitchFamily="18" charset="0"/>
                <a:cs typeface="Times New Roman" pitchFamily="18" charset="0"/>
              </a:endParaRPr>
            </a:p>
          </p:txBody>
        </p:sp>
      </p:grpSp>
      <p:grpSp>
        <p:nvGrpSpPr>
          <p:cNvPr id="9" name="Group 8"/>
          <p:cNvGrpSpPr/>
          <p:nvPr/>
        </p:nvGrpSpPr>
        <p:grpSpPr>
          <a:xfrm>
            <a:off x="4381450" y="2707005"/>
            <a:ext cx="2019350" cy="430887"/>
            <a:chOff x="3543300" y="3048000"/>
            <a:chExt cx="2019350" cy="430887"/>
          </a:xfrm>
        </p:grpSpPr>
        <p:sp>
          <p:nvSpPr>
            <p:cNvPr id="29" name="Text Box 10"/>
            <p:cNvSpPr txBox="1">
              <a:spLocks noChangeArrowheads="1"/>
            </p:cNvSpPr>
            <p:nvPr/>
          </p:nvSpPr>
          <p:spPr bwMode="auto">
            <a:xfrm>
              <a:off x="3543300" y="3048000"/>
              <a:ext cx="800150" cy="430887"/>
            </a:xfrm>
            <a:prstGeom prst="rect">
              <a:avLst/>
            </a:prstGeom>
            <a:noFill/>
            <a:ln w="9525">
              <a:noFill/>
              <a:miter lim="800000"/>
              <a:headEnd/>
              <a:tailEnd/>
            </a:ln>
          </p:spPr>
          <p:txBody>
            <a:bodyPr wrap="square">
              <a:spAutoFit/>
            </a:bodyPr>
            <a:lstStyle/>
            <a:p>
              <a:pPr>
                <a:spcBef>
                  <a:spcPct val="50000"/>
                </a:spcBef>
              </a:pPr>
              <a:r>
                <a:rPr lang="en-US" altLang="zh-TW" sz="2200" i="1" dirty="0" smtClean="0">
                  <a:solidFill>
                    <a:srgbClr val="333399"/>
                  </a:solidFill>
                  <a:latin typeface="Times New Roman" pitchFamily="18" charset="0"/>
                  <a:cs typeface="Times New Roman" pitchFamily="18" charset="0"/>
                </a:rPr>
                <a:t>E</a:t>
              </a:r>
              <a:r>
                <a:rPr lang="en-US" altLang="zh-TW" sz="2200" dirty="0" smtClean="0">
                  <a:solidFill>
                    <a:srgbClr val="333399"/>
                  </a:solidFill>
                  <a:latin typeface="Times New Roman" pitchFamily="18" charset="0"/>
                  <a:cs typeface="Times New Roman" pitchFamily="18" charset="0"/>
                </a:rPr>
                <a:t> </a:t>
              </a:r>
              <a:r>
                <a:rPr lang="en-US" altLang="zh-TW" sz="2200" dirty="0">
                  <a:solidFill>
                    <a:srgbClr val="333399"/>
                  </a:solidFill>
                  <a:latin typeface="Times New Roman" pitchFamily="18" charset="0"/>
                  <a:cs typeface="Times New Roman" pitchFamily="18" charset="0"/>
                </a:rPr>
                <a:t>= </a:t>
              </a:r>
              <a:r>
                <a:rPr lang="en-US" altLang="zh-TW" sz="2200" dirty="0" smtClean="0">
                  <a:solidFill>
                    <a:srgbClr val="333399"/>
                  </a:solidFill>
                  <a:latin typeface="Times New Roman" pitchFamily="18" charset="0"/>
                  <a:cs typeface="Times New Roman" pitchFamily="18" charset="0"/>
                </a:rPr>
                <a:t>{</a:t>
              </a:r>
              <a:endParaRPr lang="en-US" altLang="zh-TW" sz="2200" dirty="0">
                <a:solidFill>
                  <a:srgbClr val="333399"/>
                </a:solidFill>
                <a:latin typeface="Times New Roman" pitchFamily="18" charset="0"/>
                <a:cs typeface="Times New Roman" pitchFamily="18" charset="0"/>
              </a:endParaRPr>
            </a:p>
          </p:txBody>
        </p:sp>
        <p:sp>
          <p:nvSpPr>
            <p:cNvPr id="59" name="Text Box 10"/>
            <p:cNvSpPr txBox="1">
              <a:spLocks noChangeArrowheads="1"/>
            </p:cNvSpPr>
            <p:nvPr/>
          </p:nvSpPr>
          <p:spPr bwMode="auto">
            <a:xfrm>
              <a:off x="4800600" y="3048000"/>
              <a:ext cx="762050" cy="430887"/>
            </a:xfrm>
            <a:prstGeom prst="rect">
              <a:avLst/>
            </a:prstGeom>
            <a:noFill/>
            <a:ln w="9525">
              <a:noFill/>
              <a:miter lim="800000"/>
              <a:headEnd/>
              <a:tailEnd/>
            </a:ln>
          </p:spPr>
          <p:txBody>
            <a:bodyPr wrap="square">
              <a:spAutoFit/>
            </a:bodyPr>
            <a:lstStyle/>
            <a:p>
              <a:pPr>
                <a:spcBef>
                  <a:spcPct val="50000"/>
                </a:spcBef>
              </a:pPr>
              <a:r>
                <a:rPr lang="en-US" altLang="zh-CN" sz="2200" dirty="0" smtClean="0">
                  <a:solidFill>
                    <a:srgbClr val="333399"/>
                  </a:solidFill>
                  <a:latin typeface="Times New Roman" pitchFamily="18" charset="0"/>
                  <a:cs typeface="Times New Roman" pitchFamily="18" charset="0"/>
                </a:rPr>
                <a:t>}</a:t>
              </a:r>
              <a:endParaRPr lang="en-US" altLang="zh-TW" sz="2200" dirty="0">
                <a:solidFill>
                  <a:srgbClr val="333399"/>
                </a:solidFill>
                <a:latin typeface="Times New Roman" pitchFamily="18" charset="0"/>
                <a:cs typeface="Times New Roman" pitchFamily="18" charset="0"/>
              </a:endParaRPr>
            </a:p>
          </p:txBody>
        </p:sp>
      </p:grpSp>
      <p:sp>
        <p:nvSpPr>
          <p:cNvPr id="60" name="Rectangle 59"/>
          <p:cNvSpPr/>
          <p:nvPr/>
        </p:nvSpPr>
        <p:spPr>
          <a:xfrm>
            <a:off x="1943100" y="6096000"/>
            <a:ext cx="5143500" cy="523220"/>
          </a:xfrm>
          <a:prstGeom prst="rect">
            <a:avLst/>
          </a:prstGeom>
        </p:spPr>
        <p:txBody>
          <a:bodyPr wrap="square">
            <a:spAutoFit/>
          </a:bodyPr>
          <a:lstStyle/>
          <a:p>
            <a:r>
              <a:rPr lang="en-US" altLang="zh-CN" sz="2800" dirty="0" smtClean="0">
                <a:solidFill>
                  <a:srgbClr val="FF0000"/>
                </a:solidFill>
                <a:latin typeface="Times New Roman" pitchFamily="18" charset="0"/>
                <a:cs typeface="Times New Roman" pitchFamily="18" charset="0"/>
              </a:rPr>
              <a:t>Independence = </a:t>
            </a:r>
            <a:r>
              <a:rPr lang="en-US" altLang="zh-CN" sz="2800" dirty="0" err="1" smtClean="0">
                <a:solidFill>
                  <a:srgbClr val="FF0000"/>
                </a:solidFill>
                <a:latin typeface="Times New Roman" pitchFamily="18" charset="0"/>
                <a:cs typeface="Times New Roman" pitchFamily="18" charset="0"/>
              </a:rPr>
              <a:t>matchable</a:t>
            </a:r>
            <a:r>
              <a:rPr lang="en-US" altLang="zh-CN" sz="2800" dirty="0" smtClean="0">
                <a:solidFill>
                  <a:srgbClr val="FF0000"/>
                </a:solidFill>
                <a:latin typeface="Times New Roman" pitchFamily="18" charset="0"/>
                <a:cs typeface="Times New Roman" pitchFamily="18" charset="0"/>
              </a:rPr>
              <a:t> to boys</a:t>
            </a:r>
            <a:endParaRPr lang="zh-CN" altLang="en-US" dirty="0">
              <a:solidFill>
                <a:srgbClr val="FF0000"/>
              </a:solidFill>
            </a:endParaRPr>
          </a:p>
        </p:txBody>
      </p:sp>
      <p:sp>
        <p:nvSpPr>
          <p:cNvPr id="3" name="Slide Number Placeholder 2"/>
          <p:cNvSpPr>
            <a:spLocks noGrp="1"/>
          </p:cNvSpPr>
          <p:nvPr>
            <p:ph type="sldNum" sz="quarter" idx="10"/>
          </p:nvPr>
        </p:nvSpPr>
        <p:spPr/>
        <p:txBody>
          <a:bodyPr/>
          <a:lstStyle/>
          <a:p>
            <a:pPr>
              <a:defRPr/>
            </a:pPr>
            <a:fld id="{E856EBEC-7BE2-4B15-88BC-F34BB066B340}" type="slidenum">
              <a:rPr lang="en-US" altLang="zh-CN" smtClean="0"/>
              <a:pPr>
                <a:defRPr/>
              </a:pPr>
              <a:t>14</a:t>
            </a:fld>
            <a:endParaRPr lang="en-US" altLang="zh-CN"/>
          </a:p>
        </p:txBody>
      </p:sp>
      <p:sp>
        <p:nvSpPr>
          <p:cNvPr id="6" name="Rectangle 5"/>
          <p:cNvSpPr/>
          <p:nvPr/>
        </p:nvSpPr>
        <p:spPr>
          <a:xfrm>
            <a:off x="5867400" y="3962400"/>
            <a:ext cx="2568002" cy="830997"/>
          </a:xfrm>
          <a:prstGeom prst="rect">
            <a:avLst/>
          </a:prstGeom>
        </p:spPr>
        <p:txBody>
          <a:bodyPr wrap="square">
            <a:spAutoFit/>
          </a:bodyPr>
          <a:lstStyle/>
          <a:p>
            <a:pPr algn="ctr"/>
            <a:r>
              <a:rPr lang="en-US" altLang="zh-CN" sz="2400" dirty="0" smtClean="0">
                <a:solidFill>
                  <a:srgbClr val="333399"/>
                </a:solidFill>
                <a:latin typeface="Times New Roman" pitchFamily="18" charset="0"/>
                <a:cs typeface="Times New Roman" pitchFamily="18" charset="0"/>
              </a:rPr>
              <a:t>A </a:t>
            </a:r>
            <a:r>
              <a:rPr lang="en-US" altLang="zh-CN" sz="2400" dirty="0" err="1" smtClean="0">
                <a:solidFill>
                  <a:srgbClr val="333399"/>
                </a:solidFill>
                <a:latin typeface="Times New Roman" pitchFamily="18" charset="0"/>
                <a:cs typeface="Times New Roman" pitchFamily="18" charset="0"/>
              </a:rPr>
              <a:t>matroid</a:t>
            </a:r>
            <a:r>
              <a:rPr lang="en-US" altLang="zh-CN" sz="2400" dirty="0" smtClean="0">
                <a:solidFill>
                  <a:srgbClr val="333399"/>
                </a:solidFill>
                <a:latin typeface="Times New Roman" pitchFamily="18" charset="0"/>
                <a:cs typeface="Times New Roman" pitchFamily="18" charset="0"/>
              </a:rPr>
              <a:t> structure on a network</a:t>
            </a:r>
            <a:endParaRPr lang="zh-CN" alt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908935182"/>
      </p:ext>
    </p:extLst>
  </p:cSld>
  <p:clrMapOvr>
    <a:masterClrMapping/>
  </p:clrMapOvr>
  <mc:AlternateContent xmlns:mc="http://schemas.openxmlformats.org/markup-compatibility/2006" xmlns:p14="http://schemas.microsoft.com/office/powerpoint/2010/main">
    <mc:Choice Requires="p14">
      <p:transition spd="slow" p14:dur="2000" advTm="3980"/>
    </mc:Choice>
    <mc:Fallback xmlns="">
      <p:transition spd="slow" advTm="398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Vector Representation of </a:t>
            </a:r>
            <a:r>
              <a:rPr lang="en-US" altLang="zh-CN" dirty="0" err="1" smtClean="0"/>
              <a:t>Matroids</a:t>
            </a:r>
            <a:endParaRPr lang="zh-CN" altLang="en-US" dirty="0"/>
          </a:p>
        </p:txBody>
      </p:sp>
      <p:sp>
        <p:nvSpPr>
          <p:cNvPr id="5" name="Content Placeholder 4"/>
          <p:cNvSpPr>
            <a:spLocks noGrp="1"/>
          </p:cNvSpPr>
          <p:nvPr>
            <p:ph idx="1"/>
          </p:nvPr>
        </p:nvSpPr>
        <p:spPr>
          <a:xfrm>
            <a:off x="457200" y="1124744"/>
            <a:ext cx="8382000" cy="2074414"/>
          </a:xfrm>
          <a:prstGeom prst="rect">
            <a:avLst/>
          </a:prstGeom>
        </p:spPr>
        <p:txBody>
          <a:bodyPr wrap="square">
            <a:spAutoFit/>
          </a:bodyPr>
          <a:lstStyle/>
          <a:p>
            <a:pPr lvl="1" eaLnBrk="1" hangingPunct="1">
              <a:lnSpc>
                <a:spcPct val="110000"/>
              </a:lnSpc>
            </a:pPr>
            <a:r>
              <a:rPr lang="en-US" altLang="zh-CN" sz="2800" dirty="0" smtClean="0"/>
              <a:t>Both graphic and transversal </a:t>
            </a:r>
            <a:r>
              <a:rPr lang="en-US" altLang="zh-CN" sz="2800" dirty="0" err="1" smtClean="0"/>
              <a:t>matroids</a:t>
            </a:r>
            <a:r>
              <a:rPr lang="en-US" altLang="zh-CN" sz="2800" dirty="0" smtClean="0"/>
              <a:t> have </a:t>
            </a:r>
            <a:r>
              <a:rPr lang="en-US" altLang="zh-CN" sz="2800" dirty="0" smtClean="0">
                <a:solidFill>
                  <a:srgbClr val="333399"/>
                </a:solidFill>
              </a:rPr>
              <a:t>vector representations</a:t>
            </a:r>
            <a:r>
              <a:rPr lang="en-US" altLang="zh-CN" sz="2800" dirty="0" smtClean="0"/>
              <a:t>, </a:t>
            </a:r>
            <a:r>
              <a:rPr lang="en-US" altLang="zh-CN" sz="2800" i="1" dirty="0" smtClean="0"/>
              <a:t>i.e.</a:t>
            </a:r>
            <a:r>
              <a:rPr lang="en-US" altLang="zh-CN" sz="2800" dirty="0" smtClean="0"/>
              <a:t>, </a:t>
            </a:r>
          </a:p>
          <a:p>
            <a:pPr marL="365125" lvl="1" indent="0" eaLnBrk="1" hangingPunct="1">
              <a:lnSpc>
                <a:spcPct val="110000"/>
              </a:lnSpc>
              <a:buNone/>
            </a:pPr>
            <a:r>
              <a:rPr lang="en-US" altLang="zh-CN" sz="2800" dirty="0" smtClean="0"/>
              <a:t>their </a:t>
            </a:r>
            <a:r>
              <a:rPr lang="en-US" altLang="zh-CN" sz="2800" dirty="0" smtClean="0">
                <a:solidFill>
                  <a:srgbClr val="333399"/>
                </a:solidFill>
              </a:rPr>
              <a:t>independence</a:t>
            </a:r>
            <a:r>
              <a:rPr lang="en-US" altLang="zh-CN" sz="2800" dirty="0" smtClean="0"/>
              <a:t> structure can be represented by </a:t>
            </a:r>
            <a:r>
              <a:rPr lang="en-US" altLang="zh-CN" sz="2800" dirty="0" smtClean="0">
                <a:solidFill>
                  <a:srgbClr val="333399"/>
                </a:solidFill>
              </a:rPr>
              <a:t>linear independence </a:t>
            </a:r>
            <a:r>
              <a:rPr lang="en-US" altLang="zh-CN" sz="2800" dirty="0" smtClean="0"/>
              <a:t>among vectors.</a:t>
            </a:r>
          </a:p>
        </p:txBody>
      </p:sp>
      <p:grpSp>
        <p:nvGrpSpPr>
          <p:cNvPr id="37" name="Group 4"/>
          <p:cNvGrpSpPr>
            <a:grpSpLocks/>
          </p:cNvGrpSpPr>
          <p:nvPr/>
        </p:nvGrpSpPr>
        <p:grpSpPr bwMode="auto">
          <a:xfrm>
            <a:off x="3140075" y="3455905"/>
            <a:ext cx="2895600" cy="2790056"/>
            <a:chOff x="312" y="2066"/>
            <a:chExt cx="1632" cy="1569"/>
          </a:xfrm>
        </p:grpSpPr>
        <p:grpSp>
          <p:nvGrpSpPr>
            <p:cNvPr id="38" name="Group 5"/>
            <p:cNvGrpSpPr>
              <a:grpSpLocks/>
            </p:cNvGrpSpPr>
            <p:nvPr/>
          </p:nvGrpSpPr>
          <p:grpSpPr bwMode="auto">
            <a:xfrm>
              <a:off x="576" y="2352"/>
              <a:ext cx="1008" cy="1008"/>
              <a:chOff x="576" y="2352"/>
              <a:chExt cx="1008" cy="1008"/>
            </a:xfrm>
          </p:grpSpPr>
          <p:sp>
            <p:nvSpPr>
              <p:cNvPr id="61" name="Line 6"/>
              <p:cNvSpPr>
                <a:spLocks noChangeShapeType="1"/>
              </p:cNvSpPr>
              <p:nvPr/>
            </p:nvSpPr>
            <p:spPr bwMode="auto">
              <a:xfrm>
                <a:off x="576" y="2352"/>
                <a:ext cx="0"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sz="2200" b="1">
                  <a:latin typeface="Times New Roman" pitchFamily="18" charset="0"/>
                  <a:cs typeface="Times New Roman" pitchFamily="18" charset="0"/>
                </a:endParaRPr>
              </a:p>
            </p:txBody>
          </p:sp>
          <p:sp>
            <p:nvSpPr>
              <p:cNvPr id="62" name="Line 7"/>
              <p:cNvSpPr>
                <a:spLocks noChangeShapeType="1"/>
              </p:cNvSpPr>
              <p:nvPr/>
            </p:nvSpPr>
            <p:spPr bwMode="auto">
              <a:xfrm>
                <a:off x="576" y="2352"/>
                <a:ext cx="100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sz="2200">
                  <a:latin typeface="Times New Roman" pitchFamily="18" charset="0"/>
                  <a:cs typeface="Times New Roman" pitchFamily="18" charset="0"/>
                </a:endParaRPr>
              </a:p>
            </p:txBody>
          </p:sp>
          <p:sp>
            <p:nvSpPr>
              <p:cNvPr id="63" name="Line 8"/>
              <p:cNvSpPr>
                <a:spLocks noChangeShapeType="1"/>
              </p:cNvSpPr>
              <p:nvPr/>
            </p:nvSpPr>
            <p:spPr bwMode="auto">
              <a:xfrm>
                <a:off x="1584" y="2352"/>
                <a:ext cx="0" cy="1008"/>
              </a:xfrm>
              <a:prstGeom prst="line">
                <a:avLst/>
              </a:prstGeom>
              <a:noFill/>
              <a:ln w="9525">
                <a:solidFill>
                  <a:schemeClr val="tx1"/>
                </a:solidFill>
                <a:round/>
                <a:headEnd type="oval" w="med" len="med"/>
                <a:tailEnd type="oval" w="med" len="med"/>
              </a:ln>
              <a:extLst>
                <a:ext uri="{909E8E84-426E-40DD-AFC4-6F175D3DCCD1}">
                  <a14:hiddenFill xmlns:a14="http://schemas.microsoft.com/office/drawing/2010/main">
                    <a:noFill/>
                  </a14:hiddenFill>
                </a:ext>
              </a:extLst>
            </p:spPr>
            <p:txBody>
              <a:bodyPr/>
              <a:lstStyle/>
              <a:p>
                <a:endParaRPr lang="zh-CN" altLang="en-US" sz="2200">
                  <a:latin typeface="Times New Roman" pitchFamily="18" charset="0"/>
                  <a:cs typeface="Times New Roman" pitchFamily="18" charset="0"/>
                </a:endParaRPr>
              </a:p>
            </p:txBody>
          </p:sp>
          <p:sp>
            <p:nvSpPr>
              <p:cNvPr id="64" name="Line 9"/>
              <p:cNvSpPr>
                <a:spLocks noChangeShapeType="1"/>
              </p:cNvSpPr>
              <p:nvPr/>
            </p:nvSpPr>
            <p:spPr bwMode="auto">
              <a:xfrm>
                <a:off x="576" y="3360"/>
                <a:ext cx="1008" cy="0"/>
              </a:xfrm>
              <a:prstGeom prst="line">
                <a:avLst/>
              </a:prstGeom>
              <a:noFill/>
              <a:ln w="9525">
                <a:solidFill>
                  <a:schemeClr val="tx1"/>
                </a:solidFill>
                <a:round/>
                <a:headEnd type="oval" w="med" len="med"/>
                <a:tailEnd type="oval" w="med" len="med"/>
              </a:ln>
              <a:extLst>
                <a:ext uri="{909E8E84-426E-40DD-AFC4-6F175D3DCCD1}">
                  <a14:hiddenFill xmlns:a14="http://schemas.microsoft.com/office/drawing/2010/main">
                    <a:noFill/>
                  </a14:hiddenFill>
                </a:ext>
              </a:extLst>
            </p:spPr>
            <p:txBody>
              <a:bodyPr/>
              <a:lstStyle/>
              <a:p>
                <a:endParaRPr lang="zh-CN" altLang="en-US" sz="2200" b="1">
                  <a:latin typeface="Times New Roman" pitchFamily="18" charset="0"/>
                  <a:cs typeface="Times New Roman" pitchFamily="18" charset="0"/>
                </a:endParaRPr>
              </a:p>
            </p:txBody>
          </p:sp>
          <p:sp>
            <p:nvSpPr>
              <p:cNvPr id="65" name="Line 10"/>
              <p:cNvSpPr>
                <a:spLocks noChangeShapeType="1"/>
              </p:cNvSpPr>
              <p:nvPr/>
            </p:nvSpPr>
            <p:spPr bwMode="auto">
              <a:xfrm>
                <a:off x="576" y="2352"/>
                <a:ext cx="1008" cy="1008"/>
              </a:xfrm>
              <a:prstGeom prst="line">
                <a:avLst/>
              </a:prstGeom>
              <a:noFill/>
              <a:ln w="9525">
                <a:solidFill>
                  <a:schemeClr val="tx1"/>
                </a:solidFill>
                <a:round/>
                <a:headEnd type="oval" w="med" len="med"/>
                <a:tailEnd type="oval" w="med" len="med"/>
              </a:ln>
              <a:extLst>
                <a:ext uri="{909E8E84-426E-40DD-AFC4-6F175D3DCCD1}">
                  <a14:hiddenFill xmlns:a14="http://schemas.microsoft.com/office/drawing/2010/main">
                    <a:noFill/>
                  </a14:hiddenFill>
                </a:ext>
              </a:extLst>
            </p:spPr>
            <p:txBody>
              <a:bodyPr/>
              <a:lstStyle/>
              <a:p>
                <a:endParaRPr lang="zh-CN" altLang="en-US" sz="2200" b="1">
                  <a:latin typeface="Times New Roman" pitchFamily="18" charset="0"/>
                  <a:cs typeface="Times New Roman" pitchFamily="18" charset="0"/>
                </a:endParaRPr>
              </a:p>
            </p:txBody>
          </p:sp>
        </p:grpSp>
        <p:sp>
          <p:nvSpPr>
            <p:cNvPr id="39" name="Text Box 11"/>
            <p:cNvSpPr txBox="1">
              <a:spLocks noChangeArrowheads="1"/>
            </p:cNvSpPr>
            <p:nvPr/>
          </p:nvSpPr>
          <p:spPr bwMode="auto">
            <a:xfrm>
              <a:off x="312" y="2673"/>
              <a:ext cx="264"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TW" sz="2200" i="1" dirty="0" smtClean="0">
                  <a:latin typeface="Times New Roman" pitchFamily="18" charset="0"/>
                  <a:cs typeface="Times New Roman" pitchFamily="18" charset="0"/>
                </a:rPr>
                <a:t>e</a:t>
              </a:r>
              <a:r>
                <a:rPr lang="en-US" altLang="zh-TW" sz="2200" baseline="-25000" dirty="0" smtClean="0">
                  <a:latin typeface="Times New Roman" pitchFamily="18" charset="0"/>
                  <a:cs typeface="Times New Roman" pitchFamily="18" charset="0"/>
                </a:rPr>
                <a:t>1</a:t>
              </a:r>
              <a:endParaRPr lang="en-US" altLang="zh-TW" sz="2200" baseline="-25000" dirty="0">
                <a:latin typeface="Times New Roman" pitchFamily="18" charset="0"/>
                <a:cs typeface="Times New Roman" pitchFamily="18" charset="0"/>
              </a:endParaRPr>
            </a:p>
          </p:txBody>
        </p:sp>
        <p:sp>
          <p:nvSpPr>
            <p:cNvPr id="40" name="Text Box 12"/>
            <p:cNvSpPr txBox="1">
              <a:spLocks noChangeArrowheads="1"/>
            </p:cNvSpPr>
            <p:nvPr/>
          </p:nvSpPr>
          <p:spPr bwMode="auto">
            <a:xfrm>
              <a:off x="960" y="2066"/>
              <a:ext cx="288"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TW" sz="2200" i="1" dirty="0" smtClean="0">
                  <a:latin typeface="Times New Roman" pitchFamily="18" charset="0"/>
                  <a:cs typeface="Times New Roman" pitchFamily="18" charset="0"/>
                </a:rPr>
                <a:t>e</a:t>
              </a:r>
              <a:r>
                <a:rPr lang="en-US" altLang="zh-TW" sz="2200" baseline="-25000" dirty="0" smtClean="0">
                  <a:latin typeface="Times New Roman" pitchFamily="18" charset="0"/>
                  <a:cs typeface="Times New Roman" pitchFamily="18" charset="0"/>
                </a:rPr>
                <a:t>2</a:t>
              </a:r>
              <a:endParaRPr lang="en-US" altLang="zh-TW" sz="2200" baseline="-25000" dirty="0">
                <a:latin typeface="Times New Roman" pitchFamily="18" charset="0"/>
                <a:cs typeface="Times New Roman" pitchFamily="18" charset="0"/>
              </a:endParaRPr>
            </a:p>
          </p:txBody>
        </p:sp>
        <p:sp>
          <p:nvSpPr>
            <p:cNvPr id="41" name="Text Box 13"/>
            <p:cNvSpPr txBox="1">
              <a:spLocks noChangeArrowheads="1"/>
            </p:cNvSpPr>
            <p:nvPr/>
          </p:nvSpPr>
          <p:spPr bwMode="auto">
            <a:xfrm>
              <a:off x="1632" y="2673"/>
              <a:ext cx="312"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TW" sz="2200" i="1" dirty="0" smtClean="0">
                  <a:latin typeface="Times New Roman" pitchFamily="18" charset="0"/>
                  <a:cs typeface="Times New Roman" pitchFamily="18" charset="0"/>
                </a:rPr>
                <a:t>e</a:t>
              </a:r>
              <a:r>
                <a:rPr lang="en-US" altLang="zh-TW" sz="2200" baseline="-25000" dirty="0" smtClean="0">
                  <a:latin typeface="Times New Roman" pitchFamily="18" charset="0"/>
                  <a:cs typeface="Times New Roman" pitchFamily="18" charset="0"/>
                </a:rPr>
                <a:t>3</a:t>
              </a:r>
              <a:endParaRPr lang="en-US" altLang="zh-TW" sz="2200" baseline="-25000" dirty="0">
                <a:latin typeface="Times New Roman" pitchFamily="18" charset="0"/>
                <a:cs typeface="Times New Roman" pitchFamily="18" charset="0"/>
              </a:endParaRPr>
            </a:p>
          </p:txBody>
        </p:sp>
        <p:sp>
          <p:nvSpPr>
            <p:cNvPr id="42" name="Text Box 14"/>
            <p:cNvSpPr txBox="1">
              <a:spLocks noChangeArrowheads="1"/>
            </p:cNvSpPr>
            <p:nvPr/>
          </p:nvSpPr>
          <p:spPr bwMode="auto">
            <a:xfrm>
              <a:off x="984" y="3393"/>
              <a:ext cx="360"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TW" sz="2200" i="1" dirty="0">
                  <a:latin typeface="Times New Roman" pitchFamily="18" charset="0"/>
                  <a:cs typeface="Times New Roman" pitchFamily="18" charset="0"/>
                </a:rPr>
                <a:t>e</a:t>
              </a:r>
              <a:r>
                <a:rPr lang="en-US" altLang="zh-TW" sz="2200" baseline="-25000" dirty="0" smtClean="0">
                  <a:latin typeface="Times New Roman" pitchFamily="18" charset="0"/>
                  <a:cs typeface="Times New Roman" pitchFamily="18" charset="0"/>
                </a:rPr>
                <a:t>4</a:t>
              </a:r>
              <a:endParaRPr lang="en-US" altLang="zh-TW" sz="2200" baseline="-25000" dirty="0">
                <a:latin typeface="Times New Roman" pitchFamily="18" charset="0"/>
                <a:cs typeface="Times New Roman" pitchFamily="18" charset="0"/>
              </a:endParaRPr>
            </a:p>
          </p:txBody>
        </p:sp>
        <p:sp>
          <p:nvSpPr>
            <p:cNvPr id="45" name="Text Box 15"/>
            <p:cNvSpPr txBox="1">
              <a:spLocks noChangeArrowheads="1"/>
            </p:cNvSpPr>
            <p:nvPr/>
          </p:nvSpPr>
          <p:spPr bwMode="auto">
            <a:xfrm>
              <a:off x="1120" y="2665"/>
              <a:ext cx="288"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TW" sz="2200" dirty="0" smtClean="0">
                  <a:latin typeface="Times New Roman" pitchFamily="18" charset="0"/>
                  <a:cs typeface="Times New Roman" pitchFamily="18" charset="0"/>
                </a:rPr>
                <a:t>e</a:t>
              </a:r>
              <a:r>
                <a:rPr lang="en-US" altLang="zh-TW" sz="2200" baseline="-25000" dirty="0" smtClean="0">
                  <a:latin typeface="Times New Roman" pitchFamily="18" charset="0"/>
                  <a:cs typeface="Times New Roman" pitchFamily="18" charset="0"/>
                </a:rPr>
                <a:t>5</a:t>
              </a:r>
              <a:endParaRPr lang="en-US" altLang="zh-TW" sz="2200" baseline="-25000" dirty="0">
                <a:latin typeface="Times New Roman" pitchFamily="18" charset="0"/>
                <a:cs typeface="Times New Roman" pitchFamily="18" charset="0"/>
              </a:endParaRPr>
            </a:p>
          </p:txBody>
        </p:sp>
      </p:grpSp>
      <p:sp>
        <p:nvSpPr>
          <p:cNvPr id="3" name="Slide Number Placeholder 2"/>
          <p:cNvSpPr>
            <a:spLocks noGrp="1"/>
          </p:cNvSpPr>
          <p:nvPr>
            <p:ph type="sldNum" sz="quarter" idx="10"/>
          </p:nvPr>
        </p:nvSpPr>
        <p:spPr/>
        <p:txBody>
          <a:bodyPr/>
          <a:lstStyle/>
          <a:p>
            <a:pPr>
              <a:defRPr/>
            </a:pPr>
            <a:fld id="{E856EBEC-7BE2-4B15-88BC-F34BB066B340}" type="slidenum">
              <a:rPr lang="en-US" altLang="zh-CN" smtClean="0"/>
              <a:pPr>
                <a:defRPr/>
              </a:pPr>
              <a:t>15</a:t>
            </a:fld>
            <a:endParaRPr lang="en-US" altLang="zh-CN"/>
          </a:p>
        </p:txBody>
      </p:sp>
      <p:grpSp>
        <p:nvGrpSpPr>
          <p:cNvPr id="7" name="Group 6"/>
          <p:cNvGrpSpPr/>
          <p:nvPr/>
        </p:nvGrpSpPr>
        <p:grpSpPr>
          <a:xfrm>
            <a:off x="2667000" y="3200400"/>
            <a:ext cx="3590925" cy="3455905"/>
            <a:chOff x="2727325" y="3402095"/>
            <a:chExt cx="3590925" cy="3455905"/>
          </a:xfrm>
        </p:grpSpPr>
        <p:graphicFrame>
          <p:nvGraphicFramePr>
            <p:cNvPr id="4" name="Object 3"/>
            <p:cNvGraphicFramePr>
              <a:graphicFrameLocks noChangeAspect="1"/>
            </p:cNvGraphicFramePr>
            <p:nvPr>
              <p:extLst>
                <p:ext uri="{D42A27DB-BD31-4B8C-83A1-F6EECF244321}">
                  <p14:modId xmlns:p14="http://schemas.microsoft.com/office/powerpoint/2010/main" val="2467903443"/>
                </p:ext>
              </p:extLst>
            </p:nvPr>
          </p:nvGraphicFramePr>
          <p:xfrm>
            <a:off x="2727325" y="4754418"/>
            <a:ext cx="444500" cy="808182"/>
          </p:xfrm>
          <a:graphic>
            <a:graphicData uri="http://schemas.openxmlformats.org/presentationml/2006/ole">
              <mc:AlternateContent xmlns:mc="http://schemas.openxmlformats.org/markup-compatibility/2006">
                <mc:Choice xmlns:v="urn:schemas-microsoft-com:vml" Requires="v">
                  <p:oleObj spid="_x0000_s1891" name="Equation" r:id="rId4" imgW="139680" imgH="253800" progId="Equation.DSMT4">
                    <p:embed/>
                  </p:oleObj>
                </mc:Choice>
                <mc:Fallback>
                  <p:oleObj name="Equation" r:id="rId4" imgW="139680" imgH="253800" progId="Equation.DSMT4">
                    <p:embed/>
                    <p:pic>
                      <p:nvPicPr>
                        <p:cNvPr id="0" name=""/>
                        <p:cNvPicPr/>
                        <p:nvPr/>
                      </p:nvPicPr>
                      <p:blipFill>
                        <a:blip r:embed="rId5"/>
                        <a:stretch>
                          <a:fillRect/>
                        </a:stretch>
                      </p:blipFill>
                      <p:spPr>
                        <a:xfrm>
                          <a:off x="2727325" y="4754418"/>
                          <a:ext cx="444500" cy="808182"/>
                        </a:xfrm>
                        <a:prstGeom prst="rect">
                          <a:avLst/>
                        </a:prstGeom>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1424991633"/>
                </p:ext>
              </p:extLst>
            </p:nvPr>
          </p:nvGraphicFramePr>
          <p:xfrm>
            <a:off x="3918511" y="3402095"/>
            <a:ext cx="444500" cy="808182"/>
          </p:xfrm>
          <a:graphic>
            <a:graphicData uri="http://schemas.openxmlformats.org/presentationml/2006/ole">
              <mc:AlternateContent xmlns:mc="http://schemas.openxmlformats.org/markup-compatibility/2006">
                <mc:Choice xmlns:v="urn:schemas-microsoft-com:vml" Requires="v">
                  <p:oleObj spid="_x0000_s1892" name="Equation" r:id="rId6" imgW="139680" imgH="253800" progId="Equation.DSMT4">
                    <p:embed/>
                  </p:oleObj>
                </mc:Choice>
                <mc:Fallback>
                  <p:oleObj name="Equation" r:id="rId6" imgW="139680" imgH="253800" progId="Equation.DSMT4">
                    <p:embed/>
                    <p:pic>
                      <p:nvPicPr>
                        <p:cNvPr id="0" name=""/>
                        <p:cNvPicPr/>
                        <p:nvPr/>
                      </p:nvPicPr>
                      <p:blipFill>
                        <a:blip r:embed="rId7"/>
                        <a:stretch>
                          <a:fillRect/>
                        </a:stretch>
                      </p:blipFill>
                      <p:spPr>
                        <a:xfrm>
                          <a:off x="3918511" y="3402095"/>
                          <a:ext cx="444500" cy="808182"/>
                        </a:xfrm>
                        <a:prstGeom prst="rect">
                          <a:avLst/>
                        </a:prstGeom>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4078635794"/>
                </p:ext>
              </p:extLst>
            </p:nvPr>
          </p:nvGraphicFramePr>
          <p:xfrm>
            <a:off x="5873750" y="4760278"/>
            <a:ext cx="444500" cy="808182"/>
          </p:xfrm>
          <a:graphic>
            <a:graphicData uri="http://schemas.openxmlformats.org/presentationml/2006/ole">
              <mc:AlternateContent xmlns:mc="http://schemas.openxmlformats.org/markup-compatibility/2006">
                <mc:Choice xmlns:v="urn:schemas-microsoft-com:vml" Requires="v">
                  <p:oleObj spid="_x0000_s1893" name="Equation" r:id="rId8" imgW="139680" imgH="253800" progId="Equation.DSMT4">
                    <p:embed/>
                  </p:oleObj>
                </mc:Choice>
                <mc:Fallback>
                  <p:oleObj name="Equation" r:id="rId8" imgW="139680" imgH="253800" progId="Equation.DSMT4">
                    <p:embed/>
                    <p:pic>
                      <p:nvPicPr>
                        <p:cNvPr id="0" name=""/>
                        <p:cNvPicPr/>
                        <p:nvPr/>
                      </p:nvPicPr>
                      <p:blipFill>
                        <a:blip r:embed="rId9"/>
                        <a:stretch>
                          <a:fillRect/>
                        </a:stretch>
                      </p:blipFill>
                      <p:spPr>
                        <a:xfrm>
                          <a:off x="5873750" y="4760278"/>
                          <a:ext cx="444500" cy="808182"/>
                        </a:xfrm>
                        <a:prstGeom prst="rect">
                          <a:avLst/>
                        </a:prstGeom>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2618564873"/>
                </p:ext>
              </p:extLst>
            </p:nvPr>
          </p:nvGraphicFramePr>
          <p:xfrm>
            <a:off x="3898900" y="6049818"/>
            <a:ext cx="444500" cy="808182"/>
          </p:xfrm>
          <a:graphic>
            <a:graphicData uri="http://schemas.openxmlformats.org/presentationml/2006/ole">
              <mc:AlternateContent xmlns:mc="http://schemas.openxmlformats.org/markup-compatibility/2006">
                <mc:Choice xmlns:v="urn:schemas-microsoft-com:vml" Requires="v">
                  <p:oleObj spid="_x0000_s1894" name="Equation" r:id="rId10" imgW="139680" imgH="253800" progId="Equation.DSMT4">
                    <p:embed/>
                  </p:oleObj>
                </mc:Choice>
                <mc:Fallback>
                  <p:oleObj name="Equation" r:id="rId10" imgW="139680" imgH="253800" progId="Equation.DSMT4">
                    <p:embed/>
                    <p:pic>
                      <p:nvPicPr>
                        <p:cNvPr id="0" name=""/>
                        <p:cNvPicPr/>
                        <p:nvPr/>
                      </p:nvPicPr>
                      <p:blipFill>
                        <a:blip r:embed="rId11"/>
                        <a:stretch>
                          <a:fillRect/>
                        </a:stretch>
                      </p:blipFill>
                      <p:spPr>
                        <a:xfrm>
                          <a:off x="3898900" y="6049818"/>
                          <a:ext cx="444500" cy="808182"/>
                        </a:xfrm>
                        <a:prstGeom prst="rect">
                          <a:avLst/>
                        </a:prstGeom>
                      </p:spPr>
                    </p:pic>
                  </p:oleObj>
                </mc:Fallback>
              </mc:AlternateContent>
            </a:graphicData>
          </a:graphic>
        </p:graphicFrame>
        <p:graphicFrame>
          <p:nvGraphicFramePr>
            <p:cNvPr id="22" name="Object 21"/>
            <p:cNvGraphicFramePr>
              <a:graphicFrameLocks noChangeAspect="1"/>
            </p:cNvGraphicFramePr>
            <p:nvPr>
              <p:extLst>
                <p:ext uri="{D42A27DB-BD31-4B8C-83A1-F6EECF244321}">
                  <p14:modId xmlns:p14="http://schemas.microsoft.com/office/powerpoint/2010/main" val="2914221017"/>
                </p:ext>
              </p:extLst>
            </p:nvPr>
          </p:nvGraphicFramePr>
          <p:xfrm>
            <a:off x="3905624" y="4764442"/>
            <a:ext cx="444500" cy="808182"/>
          </p:xfrm>
          <a:graphic>
            <a:graphicData uri="http://schemas.openxmlformats.org/presentationml/2006/ole">
              <mc:AlternateContent xmlns:mc="http://schemas.openxmlformats.org/markup-compatibility/2006">
                <mc:Choice xmlns:v="urn:schemas-microsoft-com:vml" Requires="v">
                  <p:oleObj spid="_x0000_s1895" name="Equation" r:id="rId12" imgW="139680" imgH="253800" progId="Equation.DSMT4">
                    <p:embed/>
                  </p:oleObj>
                </mc:Choice>
                <mc:Fallback>
                  <p:oleObj name="Equation" r:id="rId12" imgW="139680" imgH="253800" progId="Equation.DSMT4">
                    <p:embed/>
                    <p:pic>
                      <p:nvPicPr>
                        <p:cNvPr id="0" name=""/>
                        <p:cNvPicPr/>
                        <p:nvPr/>
                      </p:nvPicPr>
                      <p:blipFill>
                        <a:blip r:embed="rId13"/>
                        <a:stretch>
                          <a:fillRect/>
                        </a:stretch>
                      </p:blipFill>
                      <p:spPr>
                        <a:xfrm>
                          <a:off x="3905624" y="4764442"/>
                          <a:ext cx="444500" cy="808182"/>
                        </a:xfrm>
                        <a:prstGeom prst="rect">
                          <a:avLst/>
                        </a:prstGeom>
                      </p:spPr>
                    </p:pic>
                  </p:oleObj>
                </mc:Fallback>
              </mc:AlternateContent>
            </a:graphicData>
          </a:graphic>
        </p:graphicFrame>
      </p:grpSp>
    </p:spTree>
    <p:custDataLst>
      <p:tags r:id="rId2"/>
    </p:custDataLst>
    <p:extLst>
      <p:ext uri="{BB962C8B-B14F-4D97-AF65-F5344CB8AC3E}">
        <p14:creationId xmlns:p14="http://schemas.microsoft.com/office/powerpoint/2010/main" val="3777762390"/>
      </p:ext>
    </p:extLst>
  </p:cSld>
  <p:clrMapOvr>
    <a:masterClrMapping/>
  </p:clrMapOvr>
  <mc:AlternateContent xmlns:mc="http://schemas.openxmlformats.org/markup-compatibility/2006" xmlns:p14="http://schemas.microsoft.com/office/powerpoint/2010/main">
    <mc:Choice Requires="p14">
      <p:transition spd="slow" p14:dur="2000" advTm="2553"/>
    </mc:Choice>
    <mc:Fallback xmlns="">
      <p:transition spd="slow" advTm="255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Vector Representation of </a:t>
            </a:r>
            <a:r>
              <a:rPr lang="en-US" altLang="zh-CN" dirty="0" err="1" smtClean="0"/>
              <a:t>Matroids</a:t>
            </a:r>
            <a:endParaRPr lang="zh-CN" altLang="en-US" dirty="0"/>
          </a:p>
        </p:txBody>
      </p:sp>
      <p:grpSp>
        <p:nvGrpSpPr>
          <p:cNvPr id="37" name="Group 4"/>
          <p:cNvGrpSpPr>
            <a:grpSpLocks/>
          </p:cNvGrpSpPr>
          <p:nvPr/>
        </p:nvGrpSpPr>
        <p:grpSpPr bwMode="auto">
          <a:xfrm>
            <a:off x="3140075" y="3455905"/>
            <a:ext cx="2895600" cy="2790056"/>
            <a:chOff x="312" y="2066"/>
            <a:chExt cx="1632" cy="1569"/>
          </a:xfrm>
        </p:grpSpPr>
        <p:grpSp>
          <p:nvGrpSpPr>
            <p:cNvPr id="38" name="Group 5"/>
            <p:cNvGrpSpPr>
              <a:grpSpLocks/>
            </p:cNvGrpSpPr>
            <p:nvPr/>
          </p:nvGrpSpPr>
          <p:grpSpPr bwMode="auto">
            <a:xfrm>
              <a:off x="576" y="2352"/>
              <a:ext cx="1008" cy="1008"/>
              <a:chOff x="576" y="2352"/>
              <a:chExt cx="1008" cy="1008"/>
            </a:xfrm>
          </p:grpSpPr>
          <p:sp>
            <p:nvSpPr>
              <p:cNvPr id="61" name="Line 6"/>
              <p:cNvSpPr>
                <a:spLocks noChangeShapeType="1"/>
              </p:cNvSpPr>
              <p:nvPr/>
            </p:nvSpPr>
            <p:spPr bwMode="auto">
              <a:xfrm>
                <a:off x="576" y="2352"/>
                <a:ext cx="0"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sz="2200" b="1">
                  <a:latin typeface="Times New Roman" pitchFamily="18" charset="0"/>
                  <a:cs typeface="Times New Roman" pitchFamily="18" charset="0"/>
                </a:endParaRPr>
              </a:p>
            </p:txBody>
          </p:sp>
          <p:sp>
            <p:nvSpPr>
              <p:cNvPr id="62" name="Line 7"/>
              <p:cNvSpPr>
                <a:spLocks noChangeShapeType="1"/>
              </p:cNvSpPr>
              <p:nvPr/>
            </p:nvSpPr>
            <p:spPr bwMode="auto">
              <a:xfrm>
                <a:off x="576" y="2352"/>
                <a:ext cx="100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sz="2200">
                  <a:latin typeface="Times New Roman" pitchFamily="18" charset="0"/>
                  <a:cs typeface="Times New Roman" pitchFamily="18" charset="0"/>
                </a:endParaRPr>
              </a:p>
            </p:txBody>
          </p:sp>
          <p:sp>
            <p:nvSpPr>
              <p:cNvPr id="63" name="Line 8"/>
              <p:cNvSpPr>
                <a:spLocks noChangeShapeType="1"/>
              </p:cNvSpPr>
              <p:nvPr/>
            </p:nvSpPr>
            <p:spPr bwMode="auto">
              <a:xfrm>
                <a:off x="1584" y="2352"/>
                <a:ext cx="0" cy="1008"/>
              </a:xfrm>
              <a:prstGeom prst="line">
                <a:avLst/>
              </a:prstGeom>
              <a:noFill/>
              <a:ln w="9525">
                <a:solidFill>
                  <a:schemeClr val="tx1"/>
                </a:solidFill>
                <a:round/>
                <a:headEnd type="oval" w="med" len="med"/>
                <a:tailEnd type="oval" w="med" len="med"/>
              </a:ln>
              <a:extLst>
                <a:ext uri="{909E8E84-426E-40DD-AFC4-6F175D3DCCD1}">
                  <a14:hiddenFill xmlns:a14="http://schemas.microsoft.com/office/drawing/2010/main">
                    <a:noFill/>
                  </a14:hiddenFill>
                </a:ext>
              </a:extLst>
            </p:spPr>
            <p:txBody>
              <a:bodyPr/>
              <a:lstStyle/>
              <a:p>
                <a:endParaRPr lang="zh-CN" altLang="en-US" sz="2200">
                  <a:latin typeface="Times New Roman" pitchFamily="18" charset="0"/>
                  <a:cs typeface="Times New Roman" pitchFamily="18" charset="0"/>
                </a:endParaRPr>
              </a:p>
            </p:txBody>
          </p:sp>
          <p:sp>
            <p:nvSpPr>
              <p:cNvPr id="64" name="Line 9"/>
              <p:cNvSpPr>
                <a:spLocks noChangeShapeType="1"/>
              </p:cNvSpPr>
              <p:nvPr/>
            </p:nvSpPr>
            <p:spPr bwMode="auto">
              <a:xfrm>
                <a:off x="576" y="3360"/>
                <a:ext cx="1008" cy="0"/>
              </a:xfrm>
              <a:prstGeom prst="line">
                <a:avLst/>
              </a:prstGeom>
              <a:noFill/>
              <a:ln w="9525">
                <a:solidFill>
                  <a:schemeClr val="tx1"/>
                </a:solidFill>
                <a:round/>
                <a:headEnd type="oval" w="med" len="med"/>
                <a:tailEnd type="oval" w="med" len="med"/>
              </a:ln>
              <a:extLst>
                <a:ext uri="{909E8E84-426E-40DD-AFC4-6F175D3DCCD1}">
                  <a14:hiddenFill xmlns:a14="http://schemas.microsoft.com/office/drawing/2010/main">
                    <a:noFill/>
                  </a14:hiddenFill>
                </a:ext>
              </a:extLst>
            </p:spPr>
            <p:txBody>
              <a:bodyPr/>
              <a:lstStyle/>
              <a:p>
                <a:endParaRPr lang="zh-CN" altLang="en-US" sz="2200" b="1">
                  <a:latin typeface="Times New Roman" pitchFamily="18" charset="0"/>
                  <a:cs typeface="Times New Roman" pitchFamily="18" charset="0"/>
                </a:endParaRPr>
              </a:p>
            </p:txBody>
          </p:sp>
          <p:sp>
            <p:nvSpPr>
              <p:cNvPr id="65" name="Line 10"/>
              <p:cNvSpPr>
                <a:spLocks noChangeShapeType="1"/>
              </p:cNvSpPr>
              <p:nvPr/>
            </p:nvSpPr>
            <p:spPr bwMode="auto">
              <a:xfrm>
                <a:off x="576" y="2352"/>
                <a:ext cx="1008" cy="1008"/>
              </a:xfrm>
              <a:prstGeom prst="line">
                <a:avLst/>
              </a:prstGeom>
              <a:noFill/>
              <a:ln w="9525">
                <a:solidFill>
                  <a:schemeClr val="tx1"/>
                </a:solidFill>
                <a:round/>
                <a:headEnd type="oval" w="med" len="med"/>
                <a:tailEnd type="oval" w="med" len="med"/>
              </a:ln>
              <a:extLst>
                <a:ext uri="{909E8E84-426E-40DD-AFC4-6F175D3DCCD1}">
                  <a14:hiddenFill xmlns:a14="http://schemas.microsoft.com/office/drawing/2010/main">
                    <a:noFill/>
                  </a14:hiddenFill>
                </a:ext>
              </a:extLst>
            </p:spPr>
            <p:txBody>
              <a:bodyPr/>
              <a:lstStyle/>
              <a:p>
                <a:endParaRPr lang="zh-CN" altLang="en-US" sz="2200" b="1">
                  <a:latin typeface="Times New Roman" pitchFamily="18" charset="0"/>
                  <a:cs typeface="Times New Roman" pitchFamily="18" charset="0"/>
                </a:endParaRPr>
              </a:p>
            </p:txBody>
          </p:sp>
        </p:grpSp>
        <p:sp>
          <p:nvSpPr>
            <p:cNvPr id="39" name="Text Box 11"/>
            <p:cNvSpPr txBox="1">
              <a:spLocks noChangeArrowheads="1"/>
            </p:cNvSpPr>
            <p:nvPr/>
          </p:nvSpPr>
          <p:spPr bwMode="auto">
            <a:xfrm>
              <a:off x="312" y="2673"/>
              <a:ext cx="264"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TW" sz="2200" i="1" dirty="0" smtClean="0">
                  <a:solidFill>
                    <a:srgbClr val="FF0000"/>
                  </a:solidFill>
                  <a:latin typeface="Times New Roman" pitchFamily="18" charset="0"/>
                  <a:cs typeface="Times New Roman" pitchFamily="18" charset="0"/>
                </a:rPr>
                <a:t>e</a:t>
              </a:r>
              <a:r>
                <a:rPr lang="en-US" altLang="zh-TW" sz="2200" baseline="-25000" dirty="0" smtClean="0">
                  <a:solidFill>
                    <a:srgbClr val="FF0000"/>
                  </a:solidFill>
                  <a:latin typeface="Times New Roman" pitchFamily="18" charset="0"/>
                  <a:cs typeface="Times New Roman" pitchFamily="18" charset="0"/>
                </a:rPr>
                <a:t>1</a:t>
              </a:r>
              <a:endParaRPr lang="en-US" altLang="zh-TW" sz="2200" baseline="-25000" dirty="0">
                <a:solidFill>
                  <a:srgbClr val="FF0000"/>
                </a:solidFill>
                <a:latin typeface="Times New Roman" pitchFamily="18" charset="0"/>
                <a:cs typeface="Times New Roman" pitchFamily="18" charset="0"/>
              </a:endParaRPr>
            </a:p>
          </p:txBody>
        </p:sp>
        <p:sp>
          <p:nvSpPr>
            <p:cNvPr id="40" name="Text Box 12"/>
            <p:cNvSpPr txBox="1">
              <a:spLocks noChangeArrowheads="1"/>
            </p:cNvSpPr>
            <p:nvPr/>
          </p:nvSpPr>
          <p:spPr bwMode="auto">
            <a:xfrm>
              <a:off x="960" y="2066"/>
              <a:ext cx="288"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TW" sz="2200" i="1" dirty="0" smtClean="0">
                  <a:latin typeface="Times New Roman" pitchFamily="18" charset="0"/>
                  <a:cs typeface="Times New Roman" pitchFamily="18" charset="0"/>
                </a:rPr>
                <a:t>e</a:t>
              </a:r>
              <a:r>
                <a:rPr lang="en-US" altLang="zh-TW" sz="2200" baseline="-25000" dirty="0" smtClean="0">
                  <a:latin typeface="Times New Roman" pitchFamily="18" charset="0"/>
                  <a:cs typeface="Times New Roman" pitchFamily="18" charset="0"/>
                </a:rPr>
                <a:t>2</a:t>
              </a:r>
              <a:endParaRPr lang="en-US" altLang="zh-TW" sz="2200" baseline="-25000" dirty="0">
                <a:latin typeface="Times New Roman" pitchFamily="18" charset="0"/>
                <a:cs typeface="Times New Roman" pitchFamily="18" charset="0"/>
              </a:endParaRPr>
            </a:p>
          </p:txBody>
        </p:sp>
        <p:sp>
          <p:nvSpPr>
            <p:cNvPr id="41" name="Text Box 13"/>
            <p:cNvSpPr txBox="1">
              <a:spLocks noChangeArrowheads="1"/>
            </p:cNvSpPr>
            <p:nvPr/>
          </p:nvSpPr>
          <p:spPr bwMode="auto">
            <a:xfrm>
              <a:off x="1632" y="2673"/>
              <a:ext cx="312"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TW" sz="2200" i="1" dirty="0" smtClean="0">
                  <a:latin typeface="Times New Roman" pitchFamily="18" charset="0"/>
                  <a:cs typeface="Times New Roman" pitchFamily="18" charset="0"/>
                </a:rPr>
                <a:t>e</a:t>
              </a:r>
              <a:r>
                <a:rPr lang="en-US" altLang="zh-TW" sz="2200" baseline="-25000" dirty="0" smtClean="0">
                  <a:latin typeface="Times New Roman" pitchFamily="18" charset="0"/>
                  <a:cs typeface="Times New Roman" pitchFamily="18" charset="0"/>
                </a:rPr>
                <a:t>3</a:t>
              </a:r>
              <a:endParaRPr lang="en-US" altLang="zh-TW" sz="2200" baseline="-25000" dirty="0">
                <a:latin typeface="Times New Roman" pitchFamily="18" charset="0"/>
                <a:cs typeface="Times New Roman" pitchFamily="18" charset="0"/>
              </a:endParaRPr>
            </a:p>
          </p:txBody>
        </p:sp>
        <p:sp>
          <p:nvSpPr>
            <p:cNvPr id="42" name="Text Box 14"/>
            <p:cNvSpPr txBox="1">
              <a:spLocks noChangeArrowheads="1"/>
            </p:cNvSpPr>
            <p:nvPr/>
          </p:nvSpPr>
          <p:spPr bwMode="auto">
            <a:xfrm>
              <a:off x="984" y="3393"/>
              <a:ext cx="360"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TW" sz="2200" i="1" dirty="0">
                  <a:solidFill>
                    <a:srgbClr val="FF0000"/>
                  </a:solidFill>
                  <a:latin typeface="Times New Roman" pitchFamily="18" charset="0"/>
                  <a:cs typeface="Times New Roman" pitchFamily="18" charset="0"/>
                </a:rPr>
                <a:t>e</a:t>
              </a:r>
              <a:r>
                <a:rPr lang="en-US" altLang="zh-TW" sz="2200" baseline="-25000" dirty="0" smtClean="0">
                  <a:solidFill>
                    <a:srgbClr val="FF0000"/>
                  </a:solidFill>
                  <a:latin typeface="Times New Roman" pitchFamily="18" charset="0"/>
                  <a:cs typeface="Times New Roman" pitchFamily="18" charset="0"/>
                </a:rPr>
                <a:t>4</a:t>
              </a:r>
              <a:endParaRPr lang="en-US" altLang="zh-TW" sz="2200" baseline="-25000" dirty="0">
                <a:solidFill>
                  <a:srgbClr val="FF0000"/>
                </a:solidFill>
                <a:latin typeface="Times New Roman" pitchFamily="18" charset="0"/>
                <a:cs typeface="Times New Roman" pitchFamily="18" charset="0"/>
              </a:endParaRPr>
            </a:p>
          </p:txBody>
        </p:sp>
        <p:sp>
          <p:nvSpPr>
            <p:cNvPr id="45" name="Text Box 15"/>
            <p:cNvSpPr txBox="1">
              <a:spLocks noChangeArrowheads="1"/>
            </p:cNvSpPr>
            <p:nvPr/>
          </p:nvSpPr>
          <p:spPr bwMode="auto">
            <a:xfrm>
              <a:off x="1120" y="2665"/>
              <a:ext cx="288"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TW" sz="2200" dirty="0" smtClean="0">
                  <a:solidFill>
                    <a:srgbClr val="FF0000"/>
                  </a:solidFill>
                  <a:latin typeface="Times New Roman" pitchFamily="18" charset="0"/>
                  <a:cs typeface="Times New Roman" pitchFamily="18" charset="0"/>
                </a:rPr>
                <a:t>e</a:t>
              </a:r>
              <a:r>
                <a:rPr lang="en-US" altLang="zh-TW" sz="2200" baseline="-25000" dirty="0" smtClean="0">
                  <a:solidFill>
                    <a:srgbClr val="FF0000"/>
                  </a:solidFill>
                  <a:latin typeface="Times New Roman" pitchFamily="18" charset="0"/>
                  <a:cs typeface="Times New Roman" pitchFamily="18" charset="0"/>
                </a:rPr>
                <a:t>5</a:t>
              </a:r>
              <a:endParaRPr lang="en-US" altLang="zh-TW" sz="2200" baseline="-25000" dirty="0">
                <a:solidFill>
                  <a:srgbClr val="FF0000"/>
                </a:solidFill>
                <a:latin typeface="Times New Roman" pitchFamily="18" charset="0"/>
                <a:cs typeface="Times New Roman" pitchFamily="18" charset="0"/>
              </a:endParaRPr>
            </a:p>
          </p:txBody>
        </p:sp>
      </p:grpSp>
      <p:sp>
        <p:nvSpPr>
          <p:cNvPr id="3" name="Slide Number Placeholder 2"/>
          <p:cNvSpPr>
            <a:spLocks noGrp="1"/>
          </p:cNvSpPr>
          <p:nvPr>
            <p:ph type="sldNum" sz="quarter" idx="10"/>
          </p:nvPr>
        </p:nvSpPr>
        <p:spPr/>
        <p:txBody>
          <a:bodyPr/>
          <a:lstStyle/>
          <a:p>
            <a:pPr>
              <a:defRPr/>
            </a:pPr>
            <a:fld id="{E856EBEC-7BE2-4B15-88BC-F34BB066B340}" type="slidenum">
              <a:rPr lang="en-US" altLang="zh-CN" smtClean="0"/>
              <a:pPr>
                <a:defRPr/>
              </a:pPr>
              <a:t>16</a:t>
            </a:fld>
            <a:endParaRPr lang="en-US" altLang="zh-CN"/>
          </a:p>
        </p:txBody>
      </p:sp>
      <p:grpSp>
        <p:nvGrpSpPr>
          <p:cNvPr id="7" name="Group 6"/>
          <p:cNvGrpSpPr/>
          <p:nvPr/>
        </p:nvGrpSpPr>
        <p:grpSpPr>
          <a:xfrm>
            <a:off x="2667000" y="3200400"/>
            <a:ext cx="3590925" cy="3455905"/>
            <a:chOff x="2727325" y="3472435"/>
            <a:chExt cx="3590925" cy="3455905"/>
          </a:xfrm>
        </p:grpSpPr>
        <p:graphicFrame>
          <p:nvGraphicFramePr>
            <p:cNvPr id="4" name="Object 3"/>
            <p:cNvGraphicFramePr>
              <a:graphicFrameLocks noChangeAspect="1"/>
            </p:cNvGraphicFramePr>
            <p:nvPr>
              <p:extLst>
                <p:ext uri="{D42A27DB-BD31-4B8C-83A1-F6EECF244321}">
                  <p14:modId xmlns:p14="http://schemas.microsoft.com/office/powerpoint/2010/main" val="2802997631"/>
                </p:ext>
              </p:extLst>
            </p:nvPr>
          </p:nvGraphicFramePr>
          <p:xfrm>
            <a:off x="2727325" y="4824758"/>
            <a:ext cx="444500" cy="808182"/>
          </p:xfrm>
          <a:graphic>
            <a:graphicData uri="http://schemas.openxmlformats.org/presentationml/2006/ole">
              <mc:AlternateContent xmlns:mc="http://schemas.openxmlformats.org/markup-compatibility/2006">
                <mc:Choice xmlns:v="urn:schemas-microsoft-com:vml" Requires="v">
                  <p:oleObj spid="_x0000_s3909" name="Equation" r:id="rId4" imgW="139680" imgH="253800" progId="Equation.DSMT4">
                    <p:embed/>
                  </p:oleObj>
                </mc:Choice>
                <mc:Fallback>
                  <p:oleObj name="Equation" r:id="rId4" imgW="139680" imgH="253800" progId="Equation.DSMT4">
                    <p:embed/>
                    <p:pic>
                      <p:nvPicPr>
                        <p:cNvPr id="0" name=""/>
                        <p:cNvPicPr/>
                        <p:nvPr/>
                      </p:nvPicPr>
                      <p:blipFill>
                        <a:blip r:embed="rId5"/>
                        <a:stretch>
                          <a:fillRect/>
                        </a:stretch>
                      </p:blipFill>
                      <p:spPr>
                        <a:xfrm>
                          <a:off x="2727325" y="4824758"/>
                          <a:ext cx="444500" cy="808182"/>
                        </a:xfrm>
                        <a:prstGeom prst="rect">
                          <a:avLst/>
                        </a:prstGeom>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2711052594"/>
                </p:ext>
              </p:extLst>
            </p:nvPr>
          </p:nvGraphicFramePr>
          <p:xfrm>
            <a:off x="3918511" y="3472435"/>
            <a:ext cx="444500" cy="808182"/>
          </p:xfrm>
          <a:graphic>
            <a:graphicData uri="http://schemas.openxmlformats.org/presentationml/2006/ole">
              <mc:AlternateContent xmlns:mc="http://schemas.openxmlformats.org/markup-compatibility/2006">
                <mc:Choice xmlns:v="urn:schemas-microsoft-com:vml" Requires="v">
                  <p:oleObj spid="_x0000_s3910" name="Equation" r:id="rId6" imgW="139680" imgH="253800" progId="Equation.DSMT4">
                    <p:embed/>
                  </p:oleObj>
                </mc:Choice>
                <mc:Fallback>
                  <p:oleObj name="Equation" r:id="rId6" imgW="139680" imgH="253800" progId="Equation.DSMT4">
                    <p:embed/>
                    <p:pic>
                      <p:nvPicPr>
                        <p:cNvPr id="0" name=""/>
                        <p:cNvPicPr/>
                        <p:nvPr/>
                      </p:nvPicPr>
                      <p:blipFill>
                        <a:blip r:embed="rId7"/>
                        <a:stretch>
                          <a:fillRect/>
                        </a:stretch>
                      </p:blipFill>
                      <p:spPr>
                        <a:xfrm>
                          <a:off x="3918511" y="3472435"/>
                          <a:ext cx="444500" cy="808182"/>
                        </a:xfrm>
                        <a:prstGeom prst="rect">
                          <a:avLst/>
                        </a:prstGeom>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544067296"/>
                </p:ext>
              </p:extLst>
            </p:nvPr>
          </p:nvGraphicFramePr>
          <p:xfrm>
            <a:off x="5873750" y="4830618"/>
            <a:ext cx="444500" cy="808182"/>
          </p:xfrm>
          <a:graphic>
            <a:graphicData uri="http://schemas.openxmlformats.org/presentationml/2006/ole">
              <mc:AlternateContent xmlns:mc="http://schemas.openxmlformats.org/markup-compatibility/2006">
                <mc:Choice xmlns:v="urn:schemas-microsoft-com:vml" Requires="v">
                  <p:oleObj spid="_x0000_s3911" name="Equation" r:id="rId8" imgW="139680" imgH="253800" progId="Equation.DSMT4">
                    <p:embed/>
                  </p:oleObj>
                </mc:Choice>
                <mc:Fallback>
                  <p:oleObj name="Equation" r:id="rId8" imgW="139680" imgH="253800" progId="Equation.DSMT4">
                    <p:embed/>
                    <p:pic>
                      <p:nvPicPr>
                        <p:cNvPr id="0" name=""/>
                        <p:cNvPicPr/>
                        <p:nvPr/>
                      </p:nvPicPr>
                      <p:blipFill>
                        <a:blip r:embed="rId9"/>
                        <a:stretch>
                          <a:fillRect/>
                        </a:stretch>
                      </p:blipFill>
                      <p:spPr>
                        <a:xfrm>
                          <a:off x="5873750" y="4830618"/>
                          <a:ext cx="444500" cy="808182"/>
                        </a:xfrm>
                        <a:prstGeom prst="rect">
                          <a:avLst/>
                        </a:prstGeom>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1656247005"/>
                </p:ext>
              </p:extLst>
            </p:nvPr>
          </p:nvGraphicFramePr>
          <p:xfrm>
            <a:off x="3898900" y="6120158"/>
            <a:ext cx="444500" cy="808182"/>
          </p:xfrm>
          <a:graphic>
            <a:graphicData uri="http://schemas.openxmlformats.org/presentationml/2006/ole">
              <mc:AlternateContent xmlns:mc="http://schemas.openxmlformats.org/markup-compatibility/2006">
                <mc:Choice xmlns:v="urn:schemas-microsoft-com:vml" Requires="v">
                  <p:oleObj spid="_x0000_s3912" name="Equation" r:id="rId10" imgW="139680" imgH="253800" progId="Equation.DSMT4">
                    <p:embed/>
                  </p:oleObj>
                </mc:Choice>
                <mc:Fallback>
                  <p:oleObj name="Equation" r:id="rId10" imgW="139680" imgH="253800" progId="Equation.DSMT4">
                    <p:embed/>
                    <p:pic>
                      <p:nvPicPr>
                        <p:cNvPr id="0" name=""/>
                        <p:cNvPicPr/>
                        <p:nvPr/>
                      </p:nvPicPr>
                      <p:blipFill>
                        <a:blip r:embed="rId11"/>
                        <a:stretch>
                          <a:fillRect/>
                        </a:stretch>
                      </p:blipFill>
                      <p:spPr>
                        <a:xfrm>
                          <a:off x="3898900" y="6120158"/>
                          <a:ext cx="444500" cy="808182"/>
                        </a:xfrm>
                        <a:prstGeom prst="rect">
                          <a:avLst/>
                        </a:prstGeom>
                      </p:spPr>
                    </p:pic>
                  </p:oleObj>
                </mc:Fallback>
              </mc:AlternateContent>
            </a:graphicData>
          </a:graphic>
        </p:graphicFrame>
        <p:graphicFrame>
          <p:nvGraphicFramePr>
            <p:cNvPr id="22" name="Object 21"/>
            <p:cNvGraphicFramePr>
              <a:graphicFrameLocks noChangeAspect="1"/>
            </p:cNvGraphicFramePr>
            <p:nvPr>
              <p:extLst>
                <p:ext uri="{D42A27DB-BD31-4B8C-83A1-F6EECF244321}">
                  <p14:modId xmlns:p14="http://schemas.microsoft.com/office/powerpoint/2010/main" val="423845893"/>
                </p:ext>
              </p:extLst>
            </p:nvPr>
          </p:nvGraphicFramePr>
          <p:xfrm>
            <a:off x="3905624" y="4834782"/>
            <a:ext cx="444500" cy="808182"/>
          </p:xfrm>
          <a:graphic>
            <a:graphicData uri="http://schemas.openxmlformats.org/presentationml/2006/ole">
              <mc:AlternateContent xmlns:mc="http://schemas.openxmlformats.org/markup-compatibility/2006">
                <mc:Choice xmlns:v="urn:schemas-microsoft-com:vml" Requires="v">
                  <p:oleObj spid="_x0000_s3913" name="Equation" r:id="rId12" imgW="139680" imgH="253800" progId="Equation.DSMT4">
                    <p:embed/>
                  </p:oleObj>
                </mc:Choice>
                <mc:Fallback>
                  <p:oleObj name="Equation" r:id="rId12" imgW="139680" imgH="253800" progId="Equation.DSMT4">
                    <p:embed/>
                    <p:pic>
                      <p:nvPicPr>
                        <p:cNvPr id="0" name=""/>
                        <p:cNvPicPr/>
                        <p:nvPr/>
                      </p:nvPicPr>
                      <p:blipFill>
                        <a:blip r:embed="rId13"/>
                        <a:stretch>
                          <a:fillRect/>
                        </a:stretch>
                      </p:blipFill>
                      <p:spPr>
                        <a:xfrm>
                          <a:off x="3905624" y="4834782"/>
                          <a:ext cx="444500" cy="808182"/>
                        </a:xfrm>
                        <a:prstGeom prst="rect">
                          <a:avLst/>
                        </a:prstGeom>
                      </p:spPr>
                    </p:pic>
                  </p:oleObj>
                </mc:Fallback>
              </mc:AlternateContent>
            </a:graphicData>
          </a:graphic>
        </p:graphicFrame>
      </p:grpSp>
      <p:sp>
        <p:nvSpPr>
          <p:cNvPr id="24" name="Content Placeholder 4"/>
          <p:cNvSpPr>
            <a:spLocks noGrp="1"/>
          </p:cNvSpPr>
          <p:nvPr>
            <p:ph idx="1"/>
          </p:nvPr>
        </p:nvSpPr>
        <p:spPr>
          <a:xfrm>
            <a:off x="457200" y="1124744"/>
            <a:ext cx="8382000" cy="2074414"/>
          </a:xfrm>
          <a:prstGeom prst="rect">
            <a:avLst/>
          </a:prstGeom>
        </p:spPr>
        <p:txBody>
          <a:bodyPr wrap="square">
            <a:spAutoFit/>
          </a:bodyPr>
          <a:lstStyle/>
          <a:p>
            <a:pPr lvl="1" eaLnBrk="1" hangingPunct="1">
              <a:lnSpc>
                <a:spcPct val="110000"/>
              </a:lnSpc>
            </a:pPr>
            <a:r>
              <a:rPr lang="en-US" altLang="zh-CN" sz="2800" dirty="0" smtClean="0"/>
              <a:t>Both graphic and transversal </a:t>
            </a:r>
            <a:r>
              <a:rPr lang="en-US" altLang="zh-CN" sz="2800" dirty="0" err="1" smtClean="0"/>
              <a:t>matroids</a:t>
            </a:r>
            <a:r>
              <a:rPr lang="en-US" altLang="zh-CN" sz="2800" dirty="0" smtClean="0"/>
              <a:t> have </a:t>
            </a:r>
            <a:r>
              <a:rPr lang="en-US" altLang="zh-CN" sz="2800" dirty="0" smtClean="0">
                <a:solidFill>
                  <a:srgbClr val="333399"/>
                </a:solidFill>
              </a:rPr>
              <a:t>vector representations</a:t>
            </a:r>
            <a:r>
              <a:rPr lang="en-US" altLang="zh-CN" sz="2800" dirty="0" smtClean="0"/>
              <a:t>, </a:t>
            </a:r>
            <a:r>
              <a:rPr lang="en-US" altLang="zh-CN" sz="2800" i="1" dirty="0" smtClean="0"/>
              <a:t>i.e.</a:t>
            </a:r>
            <a:r>
              <a:rPr lang="en-US" altLang="zh-CN" sz="2800" dirty="0" smtClean="0"/>
              <a:t>, </a:t>
            </a:r>
          </a:p>
          <a:p>
            <a:pPr marL="365125" lvl="1" indent="0" eaLnBrk="1" hangingPunct="1">
              <a:lnSpc>
                <a:spcPct val="110000"/>
              </a:lnSpc>
              <a:buNone/>
            </a:pPr>
            <a:r>
              <a:rPr lang="en-US" altLang="zh-CN" sz="2800" dirty="0" smtClean="0"/>
              <a:t>their </a:t>
            </a:r>
            <a:r>
              <a:rPr lang="en-US" altLang="zh-CN" sz="2800" dirty="0" smtClean="0">
                <a:solidFill>
                  <a:srgbClr val="333399"/>
                </a:solidFill>
              </a:rPr>
              <a:t>independence</a:t>
            </a:r>
            <a:r>
              <a:rPr lang="en-US" altLang="zh-CN" sz="2800" dirty="0" smtClean="0"/>
              <a:t> structure can be represented by </a:t>
            </a:r>
            <a:r>
              <a:rPr lang="en-US" altLang="zh-CN" sz="2800" dirty="0" smtClean="0">
                <a:solidFill>
                  <a:srgbClr val="333399"/>
                </a:solidFill>
              </a:rPr>
              <a:t>linear independence </a:t>
            </a:r>
            <a:r>
              <a:rPr lang="en-US" altLang="zh-CN" sz="2800" dirty="0" smtClean="0"/>
              <a:t>among vectors.</a:t>
            </a:r>
          </a:p>
        </p:txBody>
      </p:sp>
    </p:spTree>
    <p:custDataLst>
      <p:tags r:id="rId2"/>
    </p:custDataLst>
    <p:extLst>
      <p:ext uri="{BB962C8B-B14F-4D97-AF65-F5344CB8AC3E}">
        <p14:creationId xmlns:p14="http://schemas.microsoft.com/office/powerpoint/2010/main" val="11504028"/>
      </p:ext>
    </p:extLst>
  </p:cSld>
  <p:clrMapOvr>
    <a:masterClrMapping/>
  </p:clrMapOvr>
  <mc:AlternateContent xmlns:mc="http://schemas.openxmlformats.org/markup-compatibility/2006" xmlns:p14="http://schemas.microsoft.com/office/powerpoint/2010/main">
    <mc:Choice Requires="p14">
      <p:transition spd="slow" p14:dur="2000" advTm="71397"/>
    </mc:Choice>
    <mc:Fallback xmlns="">
      <p:transition spd="slow" advTm="71397"/>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CN" altLang="en-US"/>
          </a:p>
        </p:txBody>
      </p:sp>
      <p:sp>
        <p:nvSpPr>
          <p:cNvPr id="4" name="Slide Number Placeholder 3"/>
          <p:cNvSpPr>
            <a:spLocks noGrp="1"/>
          </p:cNvSpPr>
          <p:nvPr>
            <p:ph type="sldNum" sz="quarter" idx="10"/>
          </p:nvPr>
        </p:nvSpPr>
        <p:spPr/>
        <p:txBody>
          <a:bodyPr/>
          <a:lstStyle/>
          <a:p>
            <a:pPr>
              <a:defRPr/>
            </a:pPr>
            <a:fld id="{E856EBEC-7BE2-4B15-88BC-F34BB066B340}" type="slidenum">
              <a:rPr lang="en-US" altLang="zh-CN" smtClean="0"/>
              <a:pPr>
                <a:defRPr/>
              </a:pPr>
              <a:t>17</a:t>
            </a:fld>
            <a:endParaRPr lang="en-US" altLang="zh-CN"/>
          </a:p>
        </p:txBody>
      </p:sp>
      <p:sp>
        <p:nvSpPr>
          <p:cNvPr id="5" name="Content Placeholder 4"/>
          <p:cNvSpPr>
            <a:spLocks noGrp="1"/>
          </p:cNvSpPr>
          <p:nvPr>
            <p:ph idx="1"/>
          </p:nvPr>
        </p:nvSpPr>
        <p:spPr>
          <a:xfrm>
            <a:off x="381000" y="2438400"/>
            <a:ext cx="3883968" cy="875432"/>
          </a:xfrm>
          <a:prstGeom prst="rect">
            <a:avLst/>
          </a:prstGeom>
        </p:spPr>
        <p:txBody>
          <a:bodyPr wrap="square">
            <a:spAutoFit/>
          </a:bodyPr>
          <a:lstStyle/>
          <a:p>
            <a:pPr lvl="1" eaLnBrk="1" hangingPunct="1">
              <a:lnSpc>
                <a:spcPct val="110000"/>
              </a:lnSpc>
            </a:pPr>
            <a:r>
              <a:rPr lang="en-US" altLang="zh-CN" dirty="0" smtClean="0">
                <a:solidFill>
                  <a:srgbClr val="333399"/>
                </a:solidFill>
              </a:rPr>
              <a:t>Network (Graph), linear codes</a:t>
            </a:r>
          </a:p>
        </p:txBody>
      </p:sp>
      <p:sp>
        <p:nvSpPr>
          <p:cNvPr id="6" name="Title 1"/>
          <p:cNvSpPr txBox="1">
            <a:spLocks/>
          </p:cNvSpPr>
          <p:nvPr/>
        </p:nvSpPr>
        <p:spPr bwMode="auto">
          <a:xfrm>
            <a:off x="4802832" y="1063371"/>
            <a:ext cx="4112568" cy="12858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3200" b="0" kern="1200">
                <a:solidFill>
                  <a:srgbClr val="333399"/>
                </a:solidFill>
                <a:effectLst>
                  <a:outerShdw blurRad="38100" dist="38100" dir="2700000" algn="tl">
                    <a:srgbClr val="000000">
                      <a:alpha val="43137"/>
                    </a:srgbClr>
                  </a:outerShdw>
                </a:effectLst>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lnSpc>
                <a:spcPct val="120000"/>
              </a:lnSpc>
              <a:spcBef>
                <a:spcPts val="600"/>
              </a:spcBef>
              <a:defRPr/>
            </a:pPr>
            <a:r>
              <a:rPr lang="en-US" altLang="zh-TW" sz="2800" dirty="0" err="1" smtClean="0">
                <a:effectLst>
                  <a:outerShdw blurRad="38100" dist="38100" dir="2700000" algn="tl">
                    <a:srgbClr val="C0C0C0"/>
                  </a:outerShdw>
                </a:effectLst>
                <a:latin typeface="Comic Sans MS" pitchFamily="66" charset="0"/>
              </a:rPr>
              <a:t>Matroid</a:t>
            </a:r>
            <a:r>
              <a:rPr lang="en-US" altLang="zh-TW" sz="2800" dirty="0" smtClean="0">
                <a:effectLst>
                  <a:outerShdw blurRad="38100" dist="38100" dir="2700000" algn="tl">
                    <a:srgbClr val="C0C0C0"/>
                  </a:outerShdw>
                </a:effectLst>
                <a:latin typeface="Comic Sans MS" pitchFamily="66" charset="0"/>
              </a:rPr>
              <a:t> Theory </a:t>
            </a:r>
            <a:endParaRPr lang="en-US" altLang="zh-CN" sz="2800" dirty="0" smtClean="0"/>
          </a:p>
        </p:txBody>
      </p:sp>
      <p:sp>
        <p:nvSpPr>
          <p:cNvPr id="7" name="Content Placeholder 4"/>
          <p:cNvSpPr txBox="1">
            <a:spLocks/>
          </p:cNvSpPr>
          <p:nvPr/>
        </p:nvSpPr>
        <p:spPr bwMode="auto">
          <a:xfrm>
            <a:off x="4648200" y="2418472"/>
            <a:ext cx="4267200" cy="1281698"/>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lvl1pPr marL="0" indent="0" algn="l" rtl="0" eaLnBrk="0" fontAlgn="base" hangingPunct="0">
              <a:lnSpc>
                <a:spcPct val="120000"/>
              </a:lnSpc>
              <a:spcBef>
                <a:spcPct val="20000"/>
              </a:spcBef>
              <a:spcAft>
                <a:spcPct val="0"/>
              </a:spcAft>
              <a:buFont typeface="Arial" charset="0"/>
              <a:buNone/>
              <a:defRPr sz="2400" kern="1200">
                <a:solidFill>
                  <a:schemeClr val="tx1"/>
                </a:solidFill>
                <a:latin typeface="Times New Roman" pitchFamily="18" charset="0"/>
                <a:ea typeface="+mn-ea"/>
                <a:cs typeface="Times New Roman" pitchFamily="18" charset="0"/>
              </a:defRPr>
            </a:lvl1pPr>
            <a:lvl2pPr marL="357188" indent="-357188" algn="l" rtl="0" eaLnBrk="0" fontAlgn="base" hangingPunct="0">
              <a:lnSpc>
                <a:spcPct val="120000"/>
              </a:lnSpc>
              <a:spcBef>
                <a:spcPct val="20000"/>
              </a:spcBef>
              <a:spcAft>
                <a:spcPct val="0"/>
              </a:spcAft>
              <a:buSzPct val="70000"/>
              <a:buFont typeface="Wingdings" pitchFamily="2" charset="2"/>
              <a:buChar char="n"/>
              <a:defRPr sz="2400" kern="1200">
                <a:solidFill>
                  <a:schemeClr val="tx1"/>
                </a:solidFill>
                <a:latin typeface="Times New Roman" pitchFamily="18" charset="0"/>
                <a:ea typeface="+mn-ea"/>
                <a:cs typeface="Times New Roman" pitchFamily="18" charset="0"/>
              </a:defRPr>
            </a:lvl2pPr>
            <a:lvl3pPr marL="636588" indent="-279400" algn="l" rtl="0" eaLnBrk="0" fontAlgn="base" hangingPunct="0">
              <a:lnSpc>
                <a:spcPct val="120000"/>
              </a:lnSpc>
              <a:spcBef>
                <a:spcPct val="20000"/>
              </a:spcBef>
              <a:spcAft>
                <a:spcPct val="0"/>
              </a:spcAft>
              <a:buSzPct val="60000"/>
              <a:buFont typeface="Wingdings" pitchFamily="2" charset="2"/>
              <a:buChar char="l"/>
              <a:defRPr sz="2400" kern="1200">
                <a:solidFill>
                  <a:schemeClr val="tx1"/>
                </a:solidFill>
                <a:latin typeface="Times New Roman" pitchFamily="18" charset="0"/>
                <a:ea typeface="+mn-ea"/>
                <a:cs typeface="Times New Roman" pitchFamily="18" charset="0"/>
              </a:defRPr>
            </a:lvl3pPr>
            <a:lvl4pPr marL="893763" indent="-257175" algn="l"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4pPr>
            <a:lvl5pPr marL="984250" indent="-269875" algn="l" defTabSz="984250"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eaLnBrk="1" hangingPunct="1">
              <a:lnSpc>
                <a:spcPct val="110000"/>
              </a:lnSpc>
            </a:pPr>
            <a:r>
              <a:rPr lang="en-US" altLang="zh-CN" dirty="0" smtClean="0"/>
              <a:t>Abstraction </a:t>
            </a:r>
            <a:r>
              <a:rPr lang="en-US" altLang="zh-CN" dirty="0"/>
              <a:t>of various notions of central importance </a:t>
            </a:r>
            <a:r>
              <a:rPr lang="en-US" altLang="zh-CN" dirty="0" smtClean="0"/>
              <a:t>in </a:t>
            </a:r>
            <a:r>
              <a:rPr lang="en-US" altLang="zh-CN" dirty="0" smtClean="0">
                <a:solidFill>
                  <a:srgbClr val="333399"/>
                </a:solidFill>
              </a:rPr>
              <a:t>graph theory </a:t>
            </a:r>
            <a:r>
              <a:rPr lang="en-US" altLang="zh-CN" dirty="0" smtClean="0"/>
              <a:t>and </a:t>
            </a:r>
            <a:r>
              <a:rPr lang="en-US" altLang="zh-CN" dirty="0" smtClean="0">
                <a:solidFill>
                  <a:srgbClr val="333399"/>
                </a:solidFill>
              </a:rPr>
              <a:t>linear algebra</a:t>
            </a:r>
            <a:endParaRPr lang="en-US" altLang="zh-CN" dirty="0" smtClean="0">
              <a:solidFill>
                <a:srgbClr val="FF0000"/>
              </a:solidFill>
            </a:endParaRPr>
          </a:p>
        </p:txBody>
      </p:sp>
      <p:sp>
        <p:nvSpPr>
          <p:cNvPr id="8" name="Title 1"/>
          <p:cNvSpPr txBox="1">
            <a:spLocks/>
          </p:cNvSpPr>
          <p:nvPr/>
        </p:nvSpPr>
        <p:spPr bwMode="auto">
          <a:xfrm>
            <a:off x="-76200" y="1066800"/>
            <a:ext cx="4648200" cy="12858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3200" b="0" kern="1200">
                <a:solidFill>
                  <a:srgbClr val="333399"/>
                </a:solidFill>
                <a:effectLst>
                  <a:outerShdw blurRad="38100" dist="38100" dir="2700000" algn="tl">
                    <a:srgbClr val="000000">
                      <a:alpha val="43137"/>
                    </a:srgbClr>
                  </a:outerShdw>
                </a:effectLst>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lnSpc>
                <a:spcPct val="120000"/>
              </a:lnSpc>
              <a:spcBef>
                <a:spcPts val="600"/>
              </a:spcBef>
              <a:defRPr/>
            </a:pPr>
            <a:r>
              <a:rPr lang="en-US" altLang="zh-TW" sz="2800" dirty="0" smtClean="0">
                <a:effectLst>
                  <a:outerShdw blurRad="38100" dist="38100" dir="2700000" algn="tl">
                    <a:srgbClr val="C0C0C0"/>
                  </a:outerShdw>
                </a:effectLst>
                <a:latin typeface="Comic Sans MS" pitchFamily="66" charset="0"/>
              </a:rPr>
              <a:t>Linear Network Coding </a:t>
            </a:r>
            <a:endParaRPr lang="en-US" altLang="zh-CN" sz="2800" dirty="0" smtClean="0"/>
          </a:p>
        </p:txBody>
      </p:sp>
      <p:sp>
        <p:nvSpPr>
          <p:cNvPr id="9" name="Content Placeholder 4"/>
          <p:cNvSpPr txBox="1">
            <a:spLocks/>
          </p:cNvSpPr>
          <p:nvPr/>
        </p:nvSpPr>
        <p:spPr bwMode="auto">
          <a:xfrm>
            <a:off x="382116" y="3733800"/>
            <a:ext cx="3883968" cy="469167"/>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lvl1pPr marL="0" indent="0" algn="l" rtl="0" eaLnBrk="0" fontAlgn="base" hangingPunct="0">
              <a:lnSpc>
                <a:spcPct val="120000"/>
              </a:lnSpc>
              <a:spcBef>
                <a:spcPct val="20000"/>
              </a:spcBef>
              <a:spcAft>
                <a:spcPct val="0"/>
              </a:spcAft>
              <a:buFont typeface="Arial" charset="0"/>
              <a:buNone/>
              <a:defRPr sz="2400" kern="1200">
                <a:solidFill>
                  <a:schemeClr val="tx1"/>
                </a:solidFill>
                <a:latin typeface="Times New Roman" pitchFamily="18" charset="0"/>
                <a:ea typeface="+mn-ea"/>
                <a:cs typeface="Times New Roman" pitchFamily="18" charset="0"/>
              </a:defRPr>
            </a:lvl1pPr>
            <a:lvl2pPr marL="357188" indent="-357188" algn="l" rtl="0" eaLnBrk="0" fontAlgn="base" hangingPunct="0">
              <a:lnSpc>
                <a:spcPct val="120000"/>
              </a:lnSpc>
              <a:spcBef>
                <a:spcPct val="20000"/>
              </a:spcBef>
              <a:spcAft>
                <a:spcPct val="0"/>
              </a:spcAft>
              <a:buSzPct val="70000"/>
              <a:buFont typeface="Wingdings" pitchFamily="2" charset="2"/>
              <a:buChar char="n"/>
              <a:defRPr sz="2400" kern="1200">
                <a:solidFill>
                  <a:schemeClr val="tx1"/>
                </a:solidFill>
                <a:latin typeface="Times New Roman" pitchFamily="18" charset="0"/>
                <a:ea typeface="+mn-ea"/>
                <a:cs typeface="Times New Roman" pitchFamily="18" charset="0"/>
              </a:defRPr>
            </a:lvl2pPr>
            <a:lvl3pPr marL="636588" indent="-279400" algn="l" rtl="0" eaLnBrk="0" fontAlgn="base" hangingPunct="0">
              <a:lnSpc>
                <a:spcPct val="120000"/>
              </a:lnSpc>
              <a:spcBef>
                <a:spcPct val="20000"/>
              </a:spcBef>
              <a:spcAft>
                <a:spcPct val="0"/>
              </a:spcAft>
              <a:buSzPct val="60000"/>
              <a:buFont typeface="Wingdings" pitchFamily="2" charset="2"/>
              <a:buChar char="l"/>
              <a:defRPr sz="2400" kern="1200">
                <a:solidFill>
                  <a:schemeClr val="tx1"/>
                </a:solidFill>
                <a:latin typeface="Times New Roman" pitchFamily="18" charset="0"/>
                <a:ea typeface="+mn-ea"/>
                <a:cs typeface="Times New Roman" pitchFamily="18" charset="0"/>
              </a:defRPr>
            </a:lvl3pPr>
            <a:lvl4pPr marL="893763" indent="-257175" algn="l"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4pPr>
            <a:lvl5pPr marL="984250" indent="-269875" algn="l" defTabSz="984250"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eaLnBrk="1" hangingPunct="1">
              <a:lnSpc>
                <a:spcPct val="110000"/>
              </a:lnSpc>
            </a:pPr>
            <a:r>
              <a:rPr lang="en-US" altLang="zh-CN" dirty="0" smtClean="0"/>
              <a:t>Founded in 1998</a:t>
            </a:r>
          </a:p>
        </p:txBody>
      </p:sp>
      <p:sp>
        <p:nvSpPr>
          <p:cNvPr id="10" name="Content Placeholder 4"/>
          <p:cNvSpPr txBox="1">
            <a:spLocks/>
          </p:cNvSpPr>
          <p:nvPr/>
        </p:nvSpPr>
        <p:spPr bwMode="auto">
          <a:xfrm>
            <a:off x="4648200" y="3756544"/>
            <a:ext cx="4267200" cy="469167"/>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lvl1pPr marL="0" indent="0" algn="l" rtl="0" eaLnBrk="0" fontAlgn="base" hangingPunct="0">
              <a:lnSpc>
                <a:spcPct val="120000"/>
              </a:lnSpc>
              <a:spcBef>
                <a:spcPct val="20000"/>
              </a:spcBef>
              <a:spcAft>
                <a:spcPct val="0"/>
              </a:spcAft>
              <a:buFont typeface="Arial" charset="0"/>
              <a:buNone/>
              <a:defRPr sz="2400" kern="1200">
                <a:solidFill>
                  <a:schemeClr val="tx1"/>
                </a:solidFill>
                <a:latin typeface="Times New Roman" pitchFamily="18" charset="0"/>
                <a:ea typeface="+mn-ea"/>
                <a:cs typeface="Times New Roman" pitchFamily="18" charset="0"/>
              </a:defRPr>
            </a:lvl1pPr>
            <a:lvl2pPr marL="357188" indent="-357188" algn="l" rtl="0" eaLnBrk="0" fontAlgn="base" hangingPunct="0">
              <a:lnSpc>
                <a:spcPct val="120000"/>
              </a:lnSpc>
              <a:spcBef>
                <a:spcPct val="20000"/>
              </a:spcBef>
              <a:spcAft>
                <a:spcPct val="0"/>
              </a:spcAft>
              <a:buSzPct val="70000"/>
              <a:buFont typeface="Wingdings" pitchFamily="2" charset="2"/>
              <a:buChar char="n"/>
              <a:defRPr sz="2400" kern="1200">
                <a:solidFill>
                  <a:schemeClr val="tx1"/>
                </a:solidFill>
                <a:latin typeface="Times New Roman" pitchFamily="18" charset="0"/>
                <a:ea typeface="+mn-ea"/>
                <a:cs typeface="Times New Roman" pitchFamily="18" charset="0"/>
              </a:defRPr>
            </a:lvl2pPr>
            <a:lvl3pPr marL="636588" indent="-279400" algn="l" rtl="0" eaLnBrk="0" fontAlgn="base" hangingPunct="0">
              <a:lnSpc>
                <a:spcPct val="120000"/>
              </a:lnSpc>
              <a:spcBef>
                <a:spcPct val="20000"/>
              </a:spcBef>
              <a:spcAft>
                <a:spcPct val="0"/>
              </a:spcAft>
              <a:buSzPct val="60000"/>
              <a:buFont typeface="Wingdings" pitchFamily="2" charset="2"/>
              <a:buChar char="l"/>
              <a:defRPr sz="2400" kern="1200">
                <a:solidFill>
                  <a:schemeClr val="tx1"/>
                </a:solidFill>
                <a:latin typeface="Times New Roman" pitchFamily="18" charset="0"/>
                <a:ea typeface="+mn-ea"/>
                <a:cs typeface="Times New Roman" pitchFamily="18" charset="0"/>
              </a:defRPr>
            </a:lvl3pPr>
            <a:lvl4pPr marL="893763" indent="-257175" algn="l"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4pPr>
            <a:lvl5pPr marL="984250" indent="-269875" algn="l" defTabSz="984250"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eaLnBrk="1" hangingPunct="1">
              <a:lnSpc>
                <a:spcPct val="110000"/>
              </a:lnSpc>
            </a:pPr>
            <a:r>
              <a:rPr lang="en-US" altLang="zh-CN" dirty="0" smtClean="0"/>
              <a:t>Founded in 1935</a:t>
            </a:r>
          </a:p>
        </p:txBody>
      </p:sp>
    </p:spTree>
    <p:extLst>
      <p:ext uri="{BB962C8B-B14F-4D97-AF65-F5344CB8AC3E}">
        <p14:creationId xmlns:p14="http://schemas.microsoft.com/office/powerpoint/2010/main" val="619511348"/>
      </p:ext>
    </p:extLst>
  </p:cSld>
  <p:clrMapOvr>
    <a:masterClrMapping/>
  </p:clrMapOvr>
  <mc:AlternateContent xmlns:mc="http://schemas.openxmlformats.org/markup-compatibility/2006" xmlns:p14="http://schemas.microsoft.com/office/powerpoint/2010/main">
    <mc:Choice Requires="p14">
      <p:transition spd="slow" p14:dur="2000" advTm="95239"/>
    </mc:Choice>
    <mc:Fallback xmlns="">
      <p:transition spd="slow" advTm="95239"/>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First Connection of </a:t>
            </a:r>
            <a:r>
              <a:rPr lang="en-US" altLang="zh-CN" dirty="0"/>
              <a:t>NC </a:t>
            </a:r>
            <a:r>
              <a:rPr lang="en-US" altLang="zh-CN" dirty="0" smtClean="0"/>
              <a:t>and </a:t>
            </a:r>
            <a:r>
              <a:rPr lang="en-US" altLang="zh-CN" dirty="0" err="1" smtClean="0"/>
              <a:t>Matroid</a:t>
            </a:r>
            <a:r>
              <a:rPr lang="en-US" altLang="zh-CN" dirty="0" smtClean="0"/>
              <a:t> Theory</a:t>
            </a:r>
            <a:endParaRPr lang="zh-CN" altLang="en-US" dirty="0"/>
          </a:p>
        </p:txBody>
      </p:sp>
      <p:sp>
        <p:nvSpPr>
          <p:cNvPr id="5" name="Content Placeholder 4"/>
          <p:cNvSpPr>
            <a:spLocks noGrp="1"/>
          </p:cNvSpPr>
          <p:nvPr>
            <p:ph idx="1"/>
          </p:nvPr>
        </p:nvSpPr>
        <p:spPr>
          <a:xfrm>
            <a:off x="381000" y="990600"/>
            <a:ext cx="8382000" cy="1311128"/>
          </a:xfrm>
          <a:prstGeom prst="rect">
            <a:avLst/>
          </a:prstGeom>
        </p:spPr>
        <p:txBody>
          <a:bodyPr wrap="square">
            <a:spAutoFit/>
          </a:bodyPr>
          <a:lstStyle/>
          <a:p>
            <a:pPr eaLnBrk="1" hangingPunct="1">
              <a:lnSpc>
                <a:spcPct val="110000"/>
              </a:lnSpc>
            </a:pPr>
            <a:r>
              <a:rPr lang="en-US" altLang="zh-CN" b="1" dirty="0" smtClean="0"/>
              <a:t>Fundamental Theorem of LNC. </a:t>
            </a:r>
            <a:r>
              <a:rPr lang="en-US" altLang="zh-CN" dirty="0" smtClean="0"/>
              <a:t>For an acyclic single-source multicast network, there is a </a:t>
            </a:r>
            <a:r>
              <a:rPr lang="en-US" altLang="zh-CN" i="1" dirty="0" smtClean="0">
                <a:solidFill>
                  <a:srgbClr val="333399"/>
                </a:solidFill>
              </a:rPr>
              <a:t>linear network coding</a:t>
            </a:r>
            <a:r>
              <a:rPr lang="en-US" altLang="zh-CN" dirty="0" smtClean="0">
                <a:solidFill>
                  <a:srgbClr val="333399"/>
                </a:solidFill>
              </a:rPr>
              <a:t> </a:t>
            </a:r>
            <a:r>
              <a:rPr lang="en-US" altLang="zh-CN" dirty="0" smtClean="0"/>
              <a:t>(LNC) solution to achieve the multicast rate.</a:t>
            </a:r>
            <a:endParaRPr lang="en-US" altLang="zh-CN" dirty="0" smtClean="0">
              <a:solidFill>
                <a:srgbClr val="FF0000"/>
              </a:solidFill>
            </a:endParaRPr>
          </a:p>
        </p:txBody>
      </p:sp>
      <p:sp>
        <p:nvSpPr>
          <p:cNvPr id="38" name="Content Placeholder 4"/>
          <p:cNvSpPr txBox="1">
            <a:spLocks/>
          </p:cNvSpPr>
          <p:nvPr/>
        </p:nvSpPr>
        <p:spPr bwMode="auto">
          <a:xfrm>
            <a:off x="381000" y="2272605"/>
            <a:ext cx="8458200" cy="134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lvl1pPr marL="0" indent="0" algn="l" rtl="0" eaLnBrk="0" fontAlgn="base" hangingPunct="0">
              <a:lnSpc>
                <a:spcPct val="120000"/>
              </a:lnSpc>
              <a:spcBef>
                <a:spcPct val="20000"/>
              </a:spcBef>
              <a:spcAft>
                <a:spcPct val="0"/>
              </a:spcAft>
              <a:buFont typeface="Arial" charset="0"/>
              <a:buNone/>
              <a:defRPr sz="2400" kern="1200">
                <a:solidFill>
                  <a:schemeClr val="tx1"/>
                </a:solidFill>
                <a:latin typeface="Times New Roman" pitchFamily="18" charset="0"/>
                <a:ea typeface="+mn-ea"/>
                <a:cs typeface="Times New Roman" pitchFamily="18" charset="0"/>
              </a:defRPr>
            </a:lvl1pPr>
            <a:lvl2pPr marL="357188" indent="-357188" algn="l" rtl="0" eaLnBrk="0" fontAlgn="base" hangingPunct="0">
              <a:lnSpc>
                <a:spcPct val="120000"/>
              </a:lnSpc>
              <a:spcBef>
                <a:spcPct val="20000"/>
              </a:spcBef>
              <a:spcAft>
                <a:spcPct val="0"/>
              </a:spcAft>
              <a:buSzPct val="70000"/>
              <a:buFont typeface="Wingdings" pitchFamily="2" charset="2"/>
              <a:buChar char="n"/>
              <a:defRPr sz="2400" kern="1200">
                <a:solidFill>
                  <a:schemeClr val="tx1"/>
                </a:solidFill>
                <a:latin typeface="Times New Roman" pitchFamily="18" charset="0"/>
                <a:ea typeface="+mn-ea"/>
                <a:cs typeface="Times New Roman" pitchFamily="18" charset="0"/>
              </a:defRPr>
            </a:lvl2pPr>
            <a:lvl3pPr marL="636588" indent="-279400" algn="l" rtl="0" eaLnBrk="0" fontAlgn="base" hangingPunct="0">
              <a:lnSpc>
                <a:spcPct val="120000"/>
              </a:lnSpc>
              <a:spcBef>
                <a:spcPct val="20000"/>
              </a:spcBef>
              <a:spcAft>
                <a:spcPct val="0"/>
              </a:spcAft>
              <a:buSzPct val="60000"/>
              <a:buFont typeface="Wingdings" pitchFamily="2" charset="2"/>
              <a:buChar char="l"/>
              <a:defRPr sz="2400" kern="1200">
                <a:solidFill>
                  <a:schemeClr val="tx1"/>
                </a:solidFill>
                <a:latin typeface="Times New Roman" pitchFamily="18" charset="0"/>
                <a:ea typeface="+mn-ea"/>
                <a:cs typeface="Times New Roman" pitchFamily="18" charset="0"/>
              </a:defRPr>
            </a:lvl3pPr>
            <a:lvl4pPr marL="893763" indent="-257175" algn="l"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4pPr>
            <a:lvl5pPr marL="984250" indent="-269875" algn="l" defTabSz="984250"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eaLnBrk="1" hangingPunct="1">
              <a:lnSpc>
                <a:spcPct val="110000"/>
              </a:lnSpc>
            </a:pPr>
            <a:r>
              <a:rPr lang="en-US" altLang="zh-CN" dirty="0" smtClean="0"/>
              <a:t>The first proof </a:t>
            </a:r>
            <a:r>
              <a:rPr lang="en-US" altLang="zh-CN" sz="2000" dirty="0" smtClean="0"/>
              <a:t>[LYC’03]</a:t>
            </a:r>
            <a:r>
              <a:rPr lang="en-US" altLang="zh-CN" dirty="0" smtClean="0"/>
              <a:t> is by showing the existence of a </a:t>
            </a:r>
            <a:r>
              <a:rPr lang="en-US" altLang="zh-CN" i="1" dirty="0" smtClean="0"/>
              <a:t>generic LNC</a:t>
            </a:r>
            <a:r>
              <a:rPr lang="en-US" altLang="zh-CN" dirty="0" smtClean="0"/>
              <a:t>. </a:t>
            </a:r>
          </a:p>
          <a:p>
            <a:pPr lvl="1" eaLnBrk="1" hangingPunct="1">
              <a:lnSpc>
                <a:spcPct val="110000"/>
              </a:lnSpc>
              <a:spcBef>
                <a:spcPts val="300"/>
              </a:spcBef>
            </a:pPr>
            <a:r>
              <a:rPr lang="en-US" altLang="zh-CN" sz="2000" dirty="0"/>
              <a:t>[</a:t>
            </a:r>
            <a:r>
              <a:rPr lang="en-US" altLang="zh-CN" sz="2000" dirty="0" smtClean="0"/>
              <a:t>SLH’08]</a:t>
            </a:r>
            <a:r>
              <a:rPr lang="en-US" altLang="zh-CN" sz="2000" dirty="0" smtClean="0">
                <a:solidFill>
                  <a:srgbClr val="333399"/>
                </a:solidFill>
              </a:rPr>
              <a:t> </a:t>
            </a:r>
            <a:r>
              <a:rPr lang="en-US" altLang="zh-CN" dirty="0" smtClean="0"/>
              <a:t>A </a:t>
            </a:r>
            <a:r>
              <a:rPr lang="en-US" altLang="zh-CN" dirty="0" smtClean="0">
                <a:solidFill>
                  <a:srgbClr val="333399"/>
                </a:solidFill>
              </a:rPr>
              <a:t>generic LNC </a:t>
            </a:r>
            <a:r>
              <a:rPr lang="en-US" altLang="zh-CN" dirty="0" smtClean="0"/>
              <a:t>= a </a:t>
            </a:r>
            <a:r>
              <a:rPr lang="en-US" altLang="zh-CN" dirty="0" smtClean="0">
                <a:solidFill>
                  <a:srgbClr val="333399"/>
                </a:solidFill>
              </a:rPr>
              <a:t>vector representation </a:t>
            </a:r>
            <a:r>
              <a:rPr lang="en-US" altLang="zh-CN" dirty="0" smtClean="0"/>
              <a:t>of a </a:t>
            </a:r>
            <a:r>
              <a:rPr lang="en-US" altLang="zh-CN" i="1" dirty="0" err="1" smtClean="0">
                <a:solidFill>
                  <a:srgbClr val="333399"/>
                </a:solidFill>
              </a:rPr>
              <a:t>gammoid</a:t>
            </a:r>
            <a:r>
              <a:rPr lang="en-US" altLang="zh-CN" dirty="0" smtClean="0"/>
              <a:t>. </a:t>
            </a:r>
            <a:endParaRPr lang="en-US" altLang="zh-CN" sz="2000" dirty="0" smtClean="0">
              <a:solidFill>
                <a:srgbClr val="333399"/>
              </a:solidFill>
            </a:endParaRPr>
          </a:p>
        </p:txBody>
      </p:sp>
      <p:grpSp>
        <p:nvGrpSpPr>
          <p:cNvPr id="37" name="Group 36"/>
          <p:cNvGrpSpPr/>
          <p:nvPr/>
        </p:nvGrpSpPr>
        <p:grpSpPr>
          <a:xfrm>
            <a:off x="5105350" y="3638490"/>
            <a:ext cx="3124200" cy="3219510"/>
            <a:chOff x="5105350" y="3638490"/>
            <a:chExt cx="3124200" cy="3219510"/>
          </a:xfrm>
        </p:grpSpPr>
        <p:grpSp>
          <p:nvGrpSpPr>
            <p:cNvPr id="6" name="Group 5"/>
            <p:cNvGrpSpPr/>
            <p:nvPr/>
          </p:nvGrpSpPr>
          <p:grpSpPr>
            <a:xfrm>
              <a:off x="5105350" y="3638490"/>
              <a:ext cx="762000" cy="2551847"/>
              <a:chOff x="2133600" y="3213040"/>
              <a:chExt cx="762000" cy="2551847"/>
            </a:xfrm>
          </p:grpSpPr>
          <p:sp>
            <p:nvSpPr>
              <p:cNvPr id="7" name="Text Box 11"/>
              <p:cNvSpPr txBox="1">
                <a:spLocks noChangeArrowheads="1"/>
              </p:cNvSpPr>
              <p:nvPr/>
            </p:nvSpPr>
            <p:spPr bwMode="auto">
              <a:xfrm>
                <a:off x="2133600" y="3213040"/>
                <a:ext cx="762000" cy="400110"/>
              </a:xfrm>
              <a:prstGeom prst="rect">
                <a:avLst/>
              </a:prstGeom>
              <a:noFill/>
              <a:ln w="9525">
                <a:noFill/>
                <a:miter lim="800000"/>
                <a:headEnd/>
                <a:tailEnd/>
              </a:ln>
            </p:spPr>
            <p:txBody>
              <a:bodyPr>
                <a:spAutoFit/>
              </a:bodyPr>
              <a:lstStyle/>
              <a:p>
                <a:pPr>
                  <a:spcBef>
                    <a:spcPct val="50000"/>
                  </a:spcBef>
                </a:pPr>
                <a:r>
                  <a:rPr lang="en-US" altLang="zh-TW" sz="2000" dirty="0" smtClean="0">
                    <a:latin typeface="Times New Roman" pitchFamily="18" charset="0"/>
                    <a:cs typeface="Times New Roman" pitchFamily="18" charset="0"/>
                  </a:rPr>
                  <a:t>Boys</a:t>
                </a:r>
                <a:endParaRPr lang="en-US" altLang="zh-TW" sz="2000" dirty="0">
                  <a:latin typeface="Times New Roman" pitchFamily="18" charset="0"/>
                  <a:cs typeface="Times New Roman" pitchFamily="18" charset="0"/>
                </a:endParaRPr>
              </a:p>
            </p:txBody>
          </p:sp>
          <p:sp>
            <p:nvSpPr>
              <p:cNvPr id="8" name="Text Box 12"/>
              <p:cNvSpPr txBox="1">
                <a:spLocks noChangeArrowheads="1"/>
              </p:cNvSpPr>
              <p:nvPr/>
            </p:nvSpPr>
            <p:spPr bwMode="auto">
              <a:xfrm>
                <a:off x="2343150" y="4191000"/>
                <a:ext cx="381000" cy="430887"/>
              </a:xfrm>
              <a:prstGeom prst="rect">
                <a:avLst/>
              </a:prstGeom>
              <a:noFill/>
              <a:ln w="9525">
                <a:noFill/>
                <a:miter lim="800000"/>
                <a:headEnd/>
                <a:tailEnd/>
              </a:ln>
            </p:spPr>
            <p:txBody>
              <a:bodyPr>
                <a:spAutoFit/>
              </a:bodyPr>
              <a:lstStyle/>
              <a:p>
                <a:pPr>
                  <a:spcBef>
                    <a:spcPct val="50000"/>
                  </a:spcBef>
                </a:pPr>
                <a:r>
                  <a:rPr lang="en-US" altLang="zh-TW" sz="2200" dirty="0" smtClean="0">
                    <a:latin typeface="Times New Roman" pitchFamily="18" charset="0"/>
                    <a:cs typeface="Times New Roman" pitchFamily="18" charset="0"/>
                  </a:rPr>
                  <a:t>a</a:t>
                </a:r>
                <a:endParaRPr lang="en-US" altLang="zh-TW" sz="2200" dirty="0">
                  <a:latin typeface="Times New Roman" pitchFamily="18" charset="0"/>
                  <a:cs typeface="Times New Roman" pitchFamily="18" charset="0"/>
                </a:endParaRPr>
              </a:p>
            </p:txBody>
          </p:sp>
          <p:sp>
            <p:nvSpPr>
              <p:cNvPr id="9" name="Text Box 13"/>
              <p:cNvSpPr txBox="1">
                <a:spLocks noChangeArrowheads="1"/>
              </p:cNvSpPr>
              <p:nvPr/>
            </p:nvSpPr>
            <p:spPr bwMode="auto">
              <a:xfrm>
                <a:off x="2343150" y="4765953"/>
                <a:ext cx="381000" cy="430887"/>
              </a:xfrm>
              <a:prstGeom prst="rect">
                <a:avLst/>
              </a:prstGeom>
              <a:noFill/>
              <a:ln w="9525">
                <a:noFill/>
                <a:miter lim="800000"/>
                <a:headEnd/>
                <a:tailEnd/>
              </a:ln>
            </p:spPr>
            <p:txBody>
              <a:bodyPr>
                <a:spAutoFit/>
              </a:bodyPr>
              <a:lstStyle/>
              <a:p>
                <a:pPr>
                  <a:spcBef>
                    <a:spcPct val="50000"/>
                  </a:spcBef>
                </a:pPr>
                <a:r>
                  <a:rPr lang="en-US" altLang="zh-TW" sz="2200" dirty="0" smtClean="0">
                    <a:latin typeface="Times New Roman" pitchFamily="18" charset="0"/>
                    <a:cs typeface="Times New Roman" pitchFamily="18" charset="0"/>
                  </a:rPr>
                  <a:t>b</a:t>
                </a:r>
                <a:endParaRPr lang="en-US" altLang="zh-TW" sz="2200" dirty="0">
                  <a:latin typeface="Times New Roman" pitchFamily="18" charset="0"/>
                  <a:cs typeface="Times New Roman" pitchFamily="18" charset="0"/>
                </a:endParaRPr>
              </a:p>
            </p:txBody>
          </p:sp>
          <p:sp>
            <p:nvSpPr>
              <p:cNvPr id="10" name="Text Box 14"/>
              <p:cNvSpPr txBox="1">
                <a:spLocks noChangeArrowheads="1"/>
              </p:cNvSpPr>
              <p:nvPr/>
            </p:nvSpPr>
            <p:spPr bwMode="auto">
              <a:xfrm>
                <a:off x="2343150" y="5334000"/>
                <a:ext cx="381000" cy="430887"/>
              </a:xfrm>
              <a:prstGeom prst="rect">
                <a:avLst/>
              </a:prstGeom>
              <a:noFill/>
              <a:ln w="9525">
                <a:noFill/>
                <a:miter lim="800000"/>
                <a:headEnd/>
                <a:tailEnd/>
              </a:ln>
            </p:spPr>
            <p:txBody>
              <a:bodyPr>
                <a:spAutoFit/>
              </a:bodyPr>
              <a:lstStyle/>
              <a:p>
                <a:pPr>
                  <a:spcBef>
                    <a:spcPct val="50000"/>
                  </a:spcBef>
                </a:pPr>
                <a:r>
                  <a:rPr lang="en-US" altLang="zh-TW" sz="2200" dirty="0" smtClean="0">
                    <a:latin typeface="Times New Roman" pitchFamily="18" charset="0"/>
                    <a:cs typeface="Times New Roman" pitchFamily="18" charset="0"/>
                  </a:rPr>
                  <a:t>c</a:t>
                </a:r>
                <a:endParaRPr lang="en-US" altLang="zh-TW" sz="2200" dirty="0">
                  <a:latin typeface="Times New Roman" pitchFamily="18" charset="0"/>
                  <a:cs typeface="Times New Roman" pitchFamily="18" charset="0"/>
                </a:endParaRPr>
              </a:p>
            </p:txBody>
          </p:sp>
        </p:grpSp>
        <p:grpSp>
          <p:nvGrpSpPr>
            <p:cNvPr id="11" name="Group 10"/>
            <p:cNvGrpSpPr/>
            <p:nvPr/>
          </p:nvGrpSpPr>
          <p:grpSpPr>
            <a:xfrm>
              <a:off x="7143700" y="3638490"/>
              <a:ext cx="1085850" cy="3219510"/>
              <a:chOff x="4171950" y="3213040"/>
              <a:chExt cx="1085850" cy="3219510"/>
            </a:xfrm>
          </p:grpSpPr>
          <p:sp>
            <p:nvSpPr>
              <p:cNvPr id="12" name="Text Box 10"/>
              <p:cNvSpPr txBox="1">
                <a:spLocks noChangeArrowheads="1"/>
              </p:cNvSpPr>
              <p:nvPr/>
            </p:nvSpPr>
            <p:spPr bwMode="auto">
              <a:xfrm>
                <a:off x="4171950" y="3213040"/>
                <a:ext cx="1085850" cy="400110"/>
              </a:xfrm>
              <a:prstGeom prst="rect">
                <a:avLst/>
              </a:prstGeom>
              <a:noFill/>
              <a:ln w="9525">
                <a:noFill/>
                <a:miter lim="800000"/>
                <a:headEnd/>
                <a:tailEnd/>
              </a:ln>
            </p:spPr>
            <p:txBody>
              <a:bodyPr wrap="square">
                <a:spAutoFit/>
              </a:bodyPr>
              <a:lstStyle/>
              <a:p>
                <a:pPr>
                  <a:spcBef>
                    <a:spcPct val="50000"/>
                  </a:spcBef>
                </a:pPr>
                <a:r>
                  <a:rPr lang="en-US" altLang="zh-TW" sz="2000" dirty="0" smtClean="0">
                    <a:latin typeface="Times New Roman" pitchFamily="18" charset="0"/>
                    <a:cs typeface="Times New Roman" pitchFamily="18" charset="0"/>
                  </a:rPr>
                  <a:t>Girls</a:t>
                </a:r>
                <a:endParaRPr lang="en-US" altLang="zh-TW" sz="2000" dirty="0">
                  <a:latin typeface="Times New Roman" pitchFamily="18" charset="0"/>
                  <a:cs typeface="Times New Roman" pitchFamily="18" charset="0"/>
                </a:endParaRPr>
              </a:p>
            </p:txBody>
          </p:sp>
          <p:sp>
            <p:nvSpPr>
              <p:cNvPr id="13" name="Text Box 12"/>
              <p:cNvSpPr txBox="1">
                <a:spLocks noChangeArrowheads="1"/>
              </p:cNvSpPr>
              <p:nvPr/>
            </p:nvSpPr>
            <p:spPr bwMode="auto">
              <a:xfrm>
                <a:off x="4360545" y="3581400"/>
                <a:ext cx="381000" cy="430887"/>
              </a:xfrm>
              <a:prstGeom prst="rect">
                <a:avLst/>
              </a:prstGeom>
              <a:noFill/>
              <a:ln w="9525">
                <a:noFill/>
                <a:miter lim="800000"/>
                <a:headEnd/>
                <a:tailEnd/>
              </a:ln>
            </p:spPr>
            <p:txBody>
              <a:bodyPr>
                <a:spAutoFit/>
              </a:bodyPr>
              <a:lstStyle/>
              <a:p>
                <a:pPr>
                  <a:spcBef>
                    <a:spcPct val="50000"/>
                  </a:spcBef>
                </a:pPr>
                <a:r>
                  <a:rPr lang="en-US" altLang="zh-TW" sz="2200" dirty="0">
                    <a:latin typeface="Times New Roman" pitchFamily="18" charset="0"/>
                    <a:cs typeface="Times New Roman" pitchFamily="18" charset="0"/>
                  </a:rPr>
                  <a:t>1</a:t>
                </a:r>
              </a:p>
            </p:txBody>
          </p:sp>
          <p:sp>
            <p:nvSpPr>
              <p:cNvPr id="14" name="Text Box 13"/>
              <p:cNvSpPr txBox="1">
                <a:spLocks noChangeArrowheads="1"/>
              </p:cNvSpPr>
              <p:nvPr/>
            </p:nvSpPr>
            <p:spPr bwMode="auto">
              <a:xfrm>
                <a:off x="4360545" y="4191000"/>
                <a:ext cx="381000" cy="430887"/>
              </a:xfrm>
              <a:prstGeom prst="rect">
                <a:avLst/>
              </a:prstGeom>
              <a:noFill/>
              <a:ln w="9525">
                <a:noFill/>
                <a:miter lim="800000"/>
                <a:headEnd/>
                <a:tailEnd/>
              </a:ln>
            </p:spPr>
            <p:txBody>
              <a:bodyPr>
                <a:spAutoFit/>
              </a:bodyPr>
              <a:lstStyle/>
              <a:p>
                <a:pPr>
                  <a:spcBef>
                    <a:spcPct val="50000"/>
                  </a:spcBef>
                </a:pPr>
                <a:r>
                  <a:rPr lang="en-US" altLang="zh-TW" sz="2200" dirty="0">
                    <a:latin typeface="Times New Roman" pitchFamily="18" charset="0"/>
                    <a:cs typeface="Times New Roman" pitchFamily="18" charset="0"/>
                  </a:rPr>
                  <a:t>2</a:t>
                </a:r>
              </a:p>
            </p:txBody>
          </p:sp>
          <p:sp>
            <p:nvSpPr>
              <p:cNvPr id="15" name="Text Box 14"/>
              <p:cNvSpPr txBox="1">
                <a:spLocks noChangeArrowheads="1"/>
              </p:cNvSpPr>
              <p:nvPr/>
            </p:nvSpPr>
            <p:spPr bwMode="auto">
              <a:xfrm>
                <a:off x="4360545" y="4765953"/>
                <a:ext cx="381000" cy="430887"/>
              </a:xfrm>
              <a:prstGeom prst="rect">
                <a:avLst/>
              </a:prstGeom>
              <a:noFill/>
              <a:ln w="9525">
                <a:noFill/>
                <a:miter lim="800000"/>
                <a:headEnd/>
                <a:tailEnd/>
              </a:ln>
            </p:spPr>
            <p:txBody>
              <a:bodyPr>
                <a:spAutoFit/>
              </a:bodyPr>
              <a:lstStyle/>
              <a:p>
                <a:pPr>
                  <a:spcBef>
                    <a:spcPct val="50000"/>
                  </a:spcBef>
                </a:pPr>
                <a:r>
                  <a:rPr lang="en-US" altLang="zh-TW" sz="2200" dirty="0" smtClean="0">
                    <a:latin typeface="Times New Roman" pitchFamily="18" charset="0"/>
                    <a:cs typeface="Times New Roman" pitchFamily="18" charset="0"/>
                  </a:rPr>
                  <a:t>3</a:t>
                </a:r>
                <a:endParaRPr lang="en-US" altLang="zh-TW" sz="2200" dirty="0">
                  <a:latin typeface="Times New Roman" pitchFamily="18" charset="0"/>
                  <a:cs typeface="Times New Roman" pitchFamily="18" charset="0"/>
                </a:endParaRPr>
              </a:p>
            </p:txBody>
          </p:sp>
          <p:sp>
            <p:nvSpPr>
              <p:cNvPr id="16" name="Text Box 14"/>
              <p:cNvSpPr txBox="1">
                <a:spLocks noChangeArrowheads="1"/>
              </p:cNvSpPr>
              <p:nvPr/>
            </p:nvSpPr>
            <p:spPr bwMode="auto">
              <a:xfrm>
                <a:off x="4360545" y="5379363"/>
                <a:ext cx="381000" cy="430887"/>
              </a:xfrm>
              <a:prstGeom prst="rect">
                <a:avLst/>
              </a:prstGeom>
              <a:noFill/>
              <a:ln w="9525">
                <a:noFill/>
                <a:miter lim="800000"/>
                <a:headEnd/>
                <a:tailEnd/>
              </a:ln>
            </p:spPr>
            <p:txBody>
              <a:bodyPr>
                <a:spAutoFit/>
              </a:bodyPr>
              <a:lstStyle/>
              <a:p>
                <a:pPr>
                  <a:spcBef>
                    <a:spcPct val="50000"/>
                  </a:spcBef>
                </a:pPr>
                <a:r>
                  <a:rPr lang="en-US" altLang="zh-TW" sz="2200" dirty="0" smtClean="0">
                    <a:latin typeface="Times New Roman" pitchFamily="18" charset="0"/>
                    <a:cs typeface="Times New Roman" pitchFamily="18" charset="0"/>
                  </a:rPr>
                  <a:t>4</a:t>
                </a:r>
                <a:endParaRPr lang="en-US" altLang="zh-TW" sz="2200" dirty="0">
                  <a:latin typeface="Times New Roman" pitchFamily="18" charset="0"/>
                  <a:cs typeface="Times New Roman" pitchFamily="18" charset="0"/>
                </a:endParaRPr>
              </a:p>
            </p:txBody>
          </p:sp>
          <p:sp>
            <p:nvSpPr>
              <p:cNvPr id="17" name="Text Box 14"/>
              <p:cNvSpPr txBox="1">
                <a:spLocks noChangeArrowheads="1"/>
              </p:cNvSpPr>
              <p:nvPr/>
            </p:nvSpPr>
            <p:spPr bwMode="auto">
              <a:xfrm>
                <a:off x="4360545" y="6001663"/>
                <a:ext cx="381000" cy="430887"/>
              </a:xfrm>
              <a:prstGeom prst="rect">
                <a:avLst/>
              </a:prstGeom>
              <a:noFill/>
              <a:ln w="9525">
                <a:noFill/>
                <a:miter lim="800000"/>
                <a:headEnd/>
                <a:tailEnd/>
              </a:ln>
            </p:spPr>
            <p:txBody>
              <a:bodyPr>
                <a:spAutoFit/>
              </a:bodyPr>
              <a:lstStyle/>
              <a:p>
                <a:pPr>
                  <a:spcBef>
                    <a:spcPct val="50000"/>
                  </a:spcBef>
                </a:pPr>
                <a:r>
                  <a:rPr lang="en-US" altLang="zh-TW" sz="2200" dirty="0" smtClean="0">
                    <a:latin typeface="Times New Roman" pitchFamily="18" charset="0"/>
                    <a:cs typeface="Times New Roman" pitchFamily="18" charset="0"/>
                  </a:rPr>
                  <a:t>5</a:t>
                </a:r>
                <a:endParaRPr lang="en-US" altLang="zh-TW" sz="2200" dirty="0">
                  <a:latin typeface="Times New Roman" pitchFamily="18" charset="0"/>
                  <a:cs typeface="Times New Roman" pitchFamily="18" charset="0"/>
                </a:endParaRPr>
              </a:p>
            </p:txBody>
          </p:sp>
        </p:grpSp>
        <p:sp>
          <p:nvSpPr>
            <p:cNvPr id="18" name="Oval 17"/>
            <p:cNvSpPr/>
            <p:nvPr/>
          </p:nvSpPr>
          <p:spPr>
            <a:xfrm>
              <a:off x="5772100" y="5372076"/>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Oval 18"/>
            <p:cNvSpPr/>
            <p:nvPr/>
          </p:nvSpPr>
          <p:spPr>
            <a:xfrm>
              <a:off x="5772100" y="4846021"/>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Oval 19"/>
            <p:cNvSpPr/>
            <p:nvPr/>
          </p:nvSpPr>
          <p:spPr>
            <a:xfrm>
              <a:off x="5791150" y="5969000"/>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Oval 20"/>
            <p:cNvSpPr/>
            <p:nvPr/>
          </p:nvSpPr>
          <p:spPr>
            <a:xfrm>
              <a:off x="7131000" y="4184193"/>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Oval 21"/>
            <p:cNvSpPr/>
            <p:nvPr/>
          </p:nvSpPr>
          <p:spPr>
            <a:xfrm>
              <a:off x="7137350" y="4800600"/>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Oval 22"/>
            <p:cNvSpPr/>
            <p:nvPr/>
          </p:nvSpPr>
          <p:spPr>
            <a:xfrm>
              <a:off x="7150050" y="5378450"/>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Oval 23"/>
            <p:cNvSpPr/>
            <p:nvPr/>
          </p:nvSpPr>
          <p:spPr>
            <a:xfrm>
              <a:off x="7162750" y="6000750"/>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Oval 24"/>
            <p:cNvSpPr/>
            <p:nvPr/>
          </p:nvSpPr>
          <p:spPr>
            <a:xfrm>
              <a:off x="7169100" y="6597650"/>
              <a:ext cx="108000" cy="108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6" name="Group 25"/>
            <p:cNvGrpSpPr/>
            <p:nvPr/>
          </p:nvGrpSpPr>
          <p:grpSpPr>
            <a:xfrm>
              <a:off x="5810200" y="4223424"/>
              <a:ext cx="1339850" cy="2419132"/>
              <a:chOff x="2838450" y="3797974"/>
              <a:chExt cx="1339850" cy="2419132"/>
            </a:xfrm>
          </p:grpSpPr>
          <p:sp>
            <p:nvSpPr>
              <p:cNvPr id="27" name="Line 6"/>
              <p:cNvSpPr>
                <a:spLocks noChangeShapeType="1"/>
              </p:cNvSpPr>
              <p:nvPr/>
            </p:nvSpPr>
            <p:spPr bwMode="auto">
              <a:xfrm flipV="1">
                <a:off x="2838450" y="3797974"/>
                <a:ext cx="1295400" cy="666225"/>
              </a:xfrm>
              <a:prstGeom prst="line">
                <a:avLst/>
              </a:prstGeom>
              <a:noFill/>
              <a:ln w="9525">
                <a:solidFill>
                  <a:schemeClr val="tx1"/>
                </a:solidFill>
                <a:round/>
                <a:headEnd type="none" w="lg" len="lg"/>
                <a:tailEnd type="triangle" w="lg" len="lg"/>
              </a:ln>
            </p:spPr>
            <p:txBody>
              <a:bodyPr/>
              <a:lstStyle/>
              <a:p>
                <a:endParaRPr lang="en-US" sz="2200">
                  <a:latin typeface="Times New Roman" pitchFamily="18" charset="0"/>
                  <a:cs typeface="Times New Roman" pitchFamily="18" charset="0"/>
                </a:endParaRPr>
              </a:p>
            </p:txBody>
          </p:sp>
          <p:sp>
            <p:nvSpPr>
              <p:cNvPr id="28" name="Line 7"/>
              <p:cNvSpPr>
                <a:spLocks noChangeShapeType="1"/>
              </p:cNvSpPr>
              <p:nvPr/>
            </p:nvSpPr>
            <p:spPr bwMode="auto">
              <a:xfrm flipV="1">
                <a:off x="2838450" y="4420572"/>
                <a:ext cx="1295400" cy="43628"/>
              </a:xfrm>
              <a:prstGeom prst="line">
                <a:avLst/>
              </a:prstGeom>
              <a:noFill/>
              <a:ln w="9525">
                <a:solidFill>
                  <a:schemeClr val="tx1"/>
                </a:solidFill>
                <a:round/>
                <a:headEnd type="none" w="lg" len="lg"/>
                <a:tailEnd type="triangle" w="lg" len="lg"/>
              </a:ln>
            </p:spPr>
            <p:txBody>
              <a:bodyPr/>
              <a:lstStyle/>
              <a:p>
                <a:endParaRPr lang="en-US" sz="2200">
                  <a:latin typeface="Times New Roman" pitchFamily="18" charset="0"/>
                  <a:cs typeface="Times New Roman" pitchFamily="18" charset="0"/>
                </a:endParaRPr>
              </a:p>
            </p:txBody>
          </p:sp>
          <p:sp>
            <p:nvSpPr>
              <p:cNvPr id="29" name="Line 8"/>
              <p:cNvSpPr>
                <a:spLocks noChangeShapeType="1"/>
              </p:cNvSpPr>
              <p:nvPr/>
            </p:nvSpPr>
            <p:spPr bwMode="auto">
              <a:xfrm flipV="1">
                <a:off x="2838450" y="3797974"/>
                <a:ext cx="1295400" cy="1199543"/>
              </a:xfrm>
              <a:prstGeom prst="line">
                <a:avLst/>
              </a:prstGeom>
              <a:noFill/>
              <a:ln w="9525">
                <a:solidFill>
                  <a:schemeClr val="tx1"/>
                </a:solidFill>
                <a:round/>
                <a:headEnd type="none" w="lg" len="lg"/>
                <a:tailEnd type="triangle" w="lg" len="lg"/>
              </a:ln>
            </p:spPr>
            <p:txBody>
              <a:bodyPr/>
              <a:lstStyle/>
              <a:p>
                <a:endParaRPr lang="en-US" sz="2200">
                  <a:latin typeface="Times New Roman" pitchFamily="18" charset="0"/>
                  <a:cs typeface="Times New Roman" pitchFamily="18" charset="0"/>
                </a:endParaRPr>
              </a:p>
            </p:txBody>
          </p:sp>
          <p:sp>
            <p:nvSpPr>
              <p:cNvPr id="30" name="Line 9"/>
              <p:cNvSpPr>
                <a:spLocks noChangeShapeType="1"/>
              </p:cNvSpPr>
              <p:nvPr/>
            </p:nvSpPr>
            <p:spPr bwMode="auto">
              <a:xfrm>
                <a:off x="2876550" y="5023739"/>
                <a:ext cx="1301750" cy="571067"/>
              </a:xfrm>
              <a:prstGeom prst="line">
                <a:avLst/>
              </a:prstGeom>
              <a:noFill/>
              <a:ln w="9525">
                <a:solidFill>
                  <a:schemeClr val="tx1"/>
                </a:solidFill>
                <a:round/>
                <a:headEnd type="none" w="lg" len="lg"/>
                <a:tailEnd type="triangle" w="lg" len="lg"/>
              </a:ln>
            </p:spPr>
            <p:txBody>
              <a:bodyPr/>
              <a:lstStyle/>
              <a:p>
                <a:endParaRPr lang="en-US" sz="2200">
                  <a:latin typeface="Times New Roman" pitchFamily="18" charset="0"/>
                  <a:cs typeface="Times New Roman" pitchFamily="18" charset="0"/>
                </a:endParaRPr>
              </a:p>
            </p:txBody>
          </p:sp>
          <p:sp>
            <p:nvSpPr>
              <p:cNvPr id="31" name="Line 8"/>
              <p:cNvSpPr>
                <a:spLocks noChangeShapeType="1"/>
              </p:cNvSpPr>
              <p:nvPr/>
            </p:nvSpPr>
            <p:spPr bwMode="auto">
              <a:xfrm flipV="1">
                <a:off x="2876550" y="4490421"/>
                <a:ext cx="1295400" cy="1066636"/>
              </a:xfrm>
              <a:prstGeom prst="line">
                <a:avLst/>
              </a:prstGeom>
              <a:noFill/>
              <a:ln w="9525">
                <a:solidFill>
                  <a:schemeClr val="tx1"/>
                </a:solidFill>
                <a:round/>
                <a:headEnd type="none" w="lg" len="lg"/>
                <a:tailEnd type="triangle" w="lg" len="lg"/>
              </a:ln>
            </p:spPr>
            <p:txBody>
              <a:bodyPr/>
              <a:lstStyle/>
              <a:p>
                <a:endParaRPr lang="en-US" sz="2200">
                  <a:latin typeface="Times New Roman" pitchFamily="18" charset="0"/>
                  <a:cs typeface="Times New Roman" pitchFamily="18" charset="0"/>
                </a:endParaRPr>
              </a:p>
            </p:txBody>
          </p:sp>
          <p:sp>
            <p:nvSpPr>
              <p:cNvPr id="32" name="Line 9"/>
              <p:cNvSpPr>
                <a:spLocks noChangeShapeType="1"/>
              </p:cNvSpPr>
              <p:nvPr/>
            </p:nvSpPr>
            <p:spPr bwMode="auto">
              <a:xfrm>
                <a:off x="2901950" y="5626135"/>
                <a:ext cx="1276350" cy="590971"/>
              </a:xfrm>
              <a:prstGeom prst="line">
                <a:avLst/>
              </a:prstGeom>
              <a:noFill/>
              <a:ln w="9525">
                <a:solidFill>
                  <a:schemeClr val="tx1"/>
                </a:solidFill>
                <a:round/>
                <a:headEnd type="none" w="lg" len="lg"/>
                <a:tailEnd type="triangle" w="lg" len="lg"/>
              </a:ln>
            </p:spPr>
            <p:txBody>
              <a:bodyPr/>
              <a:lstStyle/>
              <a:p>
                <a:endParaRPr lang="en-US" sz="2200">
                  <a:latin typeface="Times New Roman" pitchFamily="18" charset="0"/>
                  <a:cs typeface="Times New Roman" pitchFamily="18" charset="0"/>
                </a:endParaRPr>
              </a:p>
            </p:txBody>
          </p:sp>
          <p:sp>
            <p:nvSpPr>
              <p:cNvPr id="33" name="Line 9"/>
              <p:cNvSpPr>
                <a:spLocks noChangeShapeType="1"/>
              </p:cNvSpPr>
              <p:nvPr/>
            </p:nvSpPr>
            <p:spPr bwMode="auto">
              <a:xfrm>
                <a:off x="2915494" y="4997517"/>
                <a:ext cx="1243756" cy="9483"/>
              </a:xfrm>
              <a:prstGeom prst="line">
                <a:avLst/>
              </a:prstGeom>
              <a:noFill/>
              <a:ln w="9525">
                <a:solidFill>
                  <a:schemeClr val="tx1"/>
                </a:solidFill>
                <a:round/>
                <a:headEnd type="none" w="lg" len="lg"/>
                <a:tailEnd type="triangle" w="lg" len="lg"/>
              </a:ln>
            </p:spPr>
            <p:txBody>
              <a:bodyPr/>
              <a:lstStyle/>
              <a:p>
                <a:endParaRPr lang="en-US" sz="2200">
                  <a:latin typeface="Times New Roman" pitchFamily="18" charset="0"/>
                  <a:cs typeface="Times New Roman" pitchFamily="18" charset="0"/>
                </a:endParaRPr>
              </a:p>
            </p:txBody>
          </p:sp>
        </p:grpSp>
      </p:grpSp>
      <p:grpSp>
        <p:nvGrpSpPr>
          <p:cNvPr id="34" name="Group 33"/>
          <p:cNvGrpSpPr/>
          <p:nvPr/>
        </p:nvGrpSpPr>
        <p:grpSpPr>
          <a:xfrm>
            <a:off x="6515050" y="3638490"/>
            <a:ext cx="2019350" cy="400110"/>
            <a:chOff x="3543300" y="3048000"/>
            <a:chExt cx="2019350" cy="400110"/>
          </a:xfrm>
        </p:grpSpPr>
        <p:sp>
          <p:nvSpPr>
            <p:cNvPr id="35" name="Text Box 10"/>
            <p:cNvSpPr txBox="1">
              <a:spLocks noChangeArrowheads="1"/>
            </p:cNvSpPr>
            <p:nvPr/>
          </p:nvSpPr>
          <p:spPr bwMode="auto">
            <a:xfrm>
              <a:off x="3543300" y="3048000"/>
              <a:ext cx="800150" cy="400110"/>
            </a:xfrm>
            <a:prstGeom prst="rect">
              <a:avLst/>
            </a:prstGeom>
            <a:noFill/>
            <a:ln w="9525">
              <a:noFill/>
              <a:miter lim="800000"/>
              <a:headEnd/>
              <a:tailEnd/>
            </a:ln>
          </p:spPr>
          <p:txBody>
            <a:bodyPr wrap="square">
              <a:spAutoFit/>
            </a:bodyPr>
            <a:lstStyle/>
            <a:p>
              <a:pPr>
                <a:spcBef>
                  <a:spcPct val="50000"/>
                </a:spcBef>
              </a:pPr>
              <a:r>
                <a:rPr lang="en-US" altLang="zh-TW" sz="2000" i="1" dirty="0" smtClean="0">
                  <a:latin typeface="Times New Roman" pitchFamily="18" charset="0"/>
                  <a:cs typeface="Times New Roman" pitchFamily="18" charset="0"/>
                </a:rPr>
                <a:t>E</a:t>
              </a:r>
              <a:r>
                <a:rPr lang="en-US" altLang="zh-TW" sz="2000" dirty="0" smtClean="0">
                  <a:latin typeface="Times New Roman" pitchFamily="18" charset="0"/>
                  <a:cs typeface="Times New Roman" pitchFamily="18" charset="0"/>
                </a:rPr>
                <a:t> </a:t>
              </a:r>
              <a:r>
                <a:rPr lang="en-US" altLang="zh-TW" sz="2000" dirty="0">
                  <a:latin typeface="Times New Roman" pitchFamily="18" charset="0"/>
                  <a:cs typeface="Times New Roman" pitchFamily="18" charset="0"/>
                </a:rPr>
                <a:t>= </a:t>
              </a:r>
              <a:r>
                <a:rPr lang="en-US" altLang="zh-TW" sz="2000" dirty="0" smtClean="0">
                  <a:latin typeface="Times New Roman" pitchFamily="18" charset="0"/>
                  <a:cs typeface="Times New Roman" pitchFamily="18" charset="0"/>
                </a:rPr>
                <a:t>{</a:t>
              </a:r>
              <a:endParaRPr lang="en-US" altLang="zh-TW" sz="2000" dirty="0">
                <a:latin typeface="Times New Roman" pitchFamily="18" charset="0"/>
                <a:cs typeface="Times New Roman" pitchFamily="18" charset="0"/>
              </a:endParaRPr>
            </a:p>
          </p:txBody>
        </p:sp>
        <p:sp>
          <p:nvSpPr>
            <p:cNvPr id="36" name="Text Box 10"/>
            <p:cNvSpPr txBox="1">
              <a:spLocks noChangeArrowheads="1"/>
            </p:cNvSpPr>
            <p:nvPr/>
          </p:nvSpPr>
          <p:spPr bwMode="auto">
            <a:xfrm>
              <a:off x="4800600" y="3048000"/>
              <a:ext cx="762050" cy="400110"/>
            </a:xfrm>
            <a:prstGeom prst="rect">
              <a:avLst/>
            </a:prstGeom>
            <a:noFill/>
            <a:ln w="9525">
              <a:noFill/>
              <a:miter lim="800000"/>
              <a:headEnd/>
              <a:tailEnd/>
            </a:ln>
          </p:spPr>
          <p:txBody>
            <a:bodyPr wrap="square">
              <a:spAutoFit/>
            </a:bodyPr>
            <a:lstStyle/>
            <a:p>
              <a:pPr>
                <a:spcBef>
                  <a:spcPct val="50000"/>
                </a:spcBef>
              </a:pPr>
              <a:r>
                <a:rPr lang="en-US" altLang="zh-CN" sz="2000" dirty="0" smtClean="0">
                  <a:latin typeface="Times New Roman" pitchFamily="18" charset="0"/>
                  <a:cs typeface="Times New Roman" pitchFamily="18" charset="0"/>
                </a:rPr>
                <a:t>}</a:t>
              </a:r>
              <a:endParaRPr lang="en-US" altLang="zh-TW" sz="2000" dirty="0">
                <a:latin typeface="Times New Roman" pitchFamily="18" charset="0"/>
                <a:cs typeface="Times New Roman" pitchFamily="18" charset="0"/>
              </a:endParaRPr>
            </a:p>
          </p:txBody>
        </p:sp>
      </p:grpSp>
      <p:sp>
        <p:nvSpPr>
          <p:cNvPr id="3" name="Rectangle 2"/>
          <p:cNvSpPr/>
          <p:nvPr/>
        </p:nvSpPr>
        <p:spPr>
          <a:xfrm>
            <a:off x="838200" y="4095751"/>
            <a:ext cx="4476700" cy="461665"/>
          </a:xfrm>
          <a:prstGeom prst="rect">
            <a:avLst/>
          </a:prstGeom>
        </p:spPr>
        <p:txBody>
          <a:bodyPr wrap="square">
            <a:spAutoFit/>
          </a:bodyPr>
          <a:lstStyle/>
          <a:p>
            <a:r>
              <a:rPr lang="en-US" altLang="zh-CN" sz="2400" b="1" i="1" dirty="0" err="1" smtClean="0">
                <a:solidFill>
                  <a:srgbClr val="333399"/>
                </a:solidFill>
                <a:latin typeface="Times New Roman" pitchFamily="18" charset="0"/>
                <a:cs typeface="Times New Roman" pitchFamily="18" charset="0"/>
              </a:rPr>
              <a:t>Gammoid</a:t>
            </a:r>
            <a:r>
              <a:rPr lang="en-US" altLang="zh-CN" sz="2400" b="1" i="1" dirty="0" smtClean="0">
                <a:solidFill>
                  <a:srgbClr val="333399"/>
                </a:solidFill>
                <a:latin typeface="Times New Roman" pitchFamily="18" charset="0"/>
                <a:cs typeface="Times New Roman" pitchFamily="18" charset="0"/>
              </a:rPr>
              <a:t> = </a:t>
            </a:r>
            <a:r>
              <a:rPr lang="en-US" altLang="zh-CN" sz="2400" b="1" i="1" dirty="0" err="1" smtClean="0">
                <a:solidFill>
                  <a:srgbClr val="333399"/>
                </a:solidFill>
                <a:latin typeface="Times New Roman" pitchFamily="18" charset="0"/>
                <a:cs typeface="Times New Roman" pitchFamily="18" charset="0"/>
              </a:rPr>
              <a:t>matroid</a:t>
            </a:r>
            <a:r>
              <a:rPr lang="en-US" altLang="zh-CN" sz="2400" b="1" i="1" dirty="0" smtClean="0">
                <a:solidFill>
                  <a:srgbClr val="333399"/>
                </a:solidFill>
                <a:latin typeface="Times New Roman" pitchFamily="18" charset="0"/>
                <a:cs typeface="Times New Roman" pitchFamily="18" charset="0"/>
              </a:rPr>
              <a:t> dual of </a:t>
            </a:r>
            <a:endParaRPr lang="zh-CN" altLang="en-US" sz="2400" b="1"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pPr>
              <a:defRPr/>
            </a:pPr>
            <a:fld id="{E856EBEC-7BE2-4B15-88BC-F34BB066B340}" type="slidenum">
              <a:rPr lang="en-US" altLang="zh-CN" smtClean="0"/>
              <a:pPr>
                <a:defRPr/>
              </a:pPr>
              <a:t>18</a:t>
            </a:fld>
            <a:endParaRPr lang="en-US" altLang="zh-CN"/>
          </a:p>
        </p:txBody>
      </p:sp>
      <p:sp>
        <p:nvSpPr>
          <p:cNvPr id="39" name="Rectangle 38"/>
          <p:cNvSpPr/>
          <p:nvPr/>
        </p:nvSpPr>
        <p:spPr>
          <a:xfrm>
            <a:off x="2396196" y="4567535"/>
            <a:ext cx="2947987" cy="461665"/>
          </a:xfrm>
          <a:prstGeom prst="rect">
            <a:avLst/>
          </a:prstGeom>
        </p:spPr>
        <p:txBody>
          <a:bodyPr wrap="square">
            <a:spAutoFit/>
          </a:bodyPr>
          <a:lstStyle/>
          <a:p>
            <a:pPr lvl="0"/>
            <a:r>
              <a:rPr lang="en-US" altLang="zh-CN" sz="2400" b="1" i="1" dirty="0">
                <a:solidFill>
                  <a:srgbClr val="333399"/>
                </a:solidFill>
                <a:latin typeface="Times New Roman" pitchFamily="18" charset="0"/>
                <a:cs typeface="Times New Roman" pitchFamily="18" charset="0"/>
              </a:rPr>
              <a:t>transversal </a:t>
            </a:r>
            <a:r>
              <a:rPr lang="en-US" altLang="zh-CN" sz="2400" b="1" i="1" dirty="0" err="1">
                <a:solidFill>
                  <a:srgbClr val="333399"/>
                </a:solidFill>
                <a:latin typeface="Times New Roman" pitchFamily="18" charset="0"/>
                <a:cs typeface="Times New Roman" pitchFamily="18" charset="0"/>
              </a:rPr>
              <a:t>matroid</a:t>
            </a:r>
            <a:r>
              <a:rPr lang="en-US" altLang="zh-CN" sz="2400" b="1" i="1" dirty="0">
                <a:solidFill>
                  <a:srgbClr val="333399"/>
                </a:solidFill>
                <a:latin typeface="Times New Roman" pitchFamily="18" charset="0"/>
                <a:cs typeface="Times New Roman" pitchFamily="18" charset="0"/>
              </a:rPr>
              <a:t> </a:t>
            </a:r>
            <a:endParaRPr lang="zh-CN" altLang="en-US" sz="2400" b="1" dirty="0">
              <a:solidFill>
                <a:prstClr val="black"/>
              </a:solidFill>
              <a:latin typeface="Times New Roman" pitchFamily="18" charset="0"/>
              <a:cs typeface="Times New Roman" pitchFamily="18" charset="0"/>
            </a:endParaRPr>
          </a:p>
        </p:txBody>
      </p:sp>
    </p:spTree>
    <p:custDataLst>
      <p:tags r:id="rId1"/>
    </p:custDataLst>
    <p:extLst>
      <p:ext uri="{BB962C8B-B14F-4D97-AF65-F5344CB8AC3E}">
        <p14:creationId xmlns:p14="http://schemas.microsoft.com/office/powerpoint/2010/main" val="761746905"/>
      </p:ext>
    </p:extLst>
  </p:cSld>
  <p:clrMapOvr>
    <a:masterClrMapping/>
  </p:clrMapOvr>
  <mc:AlternateContent xmlns:mc="http://schemas.openxmlformats.org/markup-compatibility/2006" xmlns:p14="http://schemas.microsoft.com/office/powerpoint/2010/main">
    <mc:Choice Requires="p14">
      <p:transition spd="slow" p14:dur="2000" advTm="227897"/>
    </mc:Choice>
    <mc:Fallback xmlns="">
      <p:transition spd="slow" advTm="2278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Application </a:t>
            </a:r>
            <a:r>
              <a:rPr lang="en-US" altLang="zh-CN" dirty="0"/>
              <a:t>of </a:t>
            </a:r>
            <a:r>
              <a:rPr lang="en-US" altLang="zh-CN" dirty="0" err="1"/>
              <a:t>Matroid</a:t>
            </a:r>
            <a:r>
              <a:rPr lang="en-US" altLang="zh-CN" dirty="0"/>
              <a:t> Theory to </a:t>
            </a:r>
            <a:r>
              <a:rPr lang="en-US" altLang="zh-CN" dirty="0" smtClean="0"/>
              <a:t>NC (1)</a:t>
            </a:r>
            <a:endParaRPr lang="zh-CN" altLang="en-US" dirty="0"/>
          </a:p>
        </p:txBody>
      </p:sp>
      <p:sp>
        <p:nvSpPr>
          <p:cNvPr id="5" name="Content Placeholder 4"/>
          <p:cNvSpPr>
            <a:spLocks noGrp="1"/>
          </p:cNvSpPr>
          <p:nvPr>
            <p:ph idx="1"/>
          </p:nvPr>
        </p:nvSpPr>
        <p:spPr>
          <a:xfrm>
            <a:off x="381000" y="990600"/>
            <a:ext cx="8382000" cy="1311128"/>
          </a:xfrm>
          <a:prstGeom prst="rect">
            <a:avLst/>
          </a:prstGeom>
        </p:spPr>
        <p:txBody>
          <a:bodyPr wrap="square">
            <a:spAutoFit/>
          </a:bodyPr>
          <a:lstStyle/>
          <a:p>
            <a:pPr eaLnBrk="1" hangingPunct="1">
              <a:lnSpc>
                <a:spcPct val="110000"/>
              </a:lnSpc>
            </a:pPr>
            <a:r>
              <a:rPr lang="en-US" altLang="zh-CN" b="1" dirty="0" smtClean="0"/>
              <a:t>Fundamental Theorem of LNC. </a:t>
            </a:r>
            <a:r>
              <a:rPr lang="en-US" altLang="zh-CN" dirty="0" smtClean="0"/>
              <a:t>For an </a:t>
            </a:r>
            <a:r>
              <a:rPr lang="en-US" altLang="zh-CN" dirty="0" smtClean="0">
                <a:solidFill>
                  <a:srgbClr val="333399"/>
                </a:solidFill>
              </a:rPr>
              <a:t>acyclic</a:t>
            </a:r>
            <a:r>
              <a:rPr lang="en-US" altLang="zh-CN" dirty="0" smtClean="0"/>
              <a:t> single-source multicast network, there is a </a:t>
            </a:r>
            <a:r>
              <a:rPr lang="en-US" altLang="zh-CN" i="1" dirty="0" smtClean="0">
                <a:solidFill>
                  <a:srgbClr val="333399"/>
                </a:solidFill>
              </a:rPr>
              <a:t>linear network coding</a:t>
            </a:r>
            <a:r>
              <a:rPr lang="en-US" altLang="zh-CN" dirty="0" smtClean="0">
                <a:solidFill>
                  <a:srgbClr val="333399"/>
                </a:solidFill>
              </a:rPr>
              <a:t> </a:t>
            </a:r>
            <a:r>
              <a:rPr lang="en-US" altLang="zh-CN" dirty="0" smtClean="0"/>
              <a:t>(LNC) solution to achieve the multicast rate.</a:t>
            </a:r>
            <a:endParaRPr lang="en-US" altLang="zh-CN" dirty="0" smtClean="0">
              <a:solidFill>
                <a:srgbClr val="FF0000"/>
              </a:solidFill>
            </a:endParaRPr>
          </a:p>
        </p:txBody>
      </p:sp>
      <p:sp>
        <p:nvSpPr>
          <p:cNvPr id="38" name="Content Placeholder 4"/>
          <p:cNvSpPr txBox="1">
            <a:spLocks/>
          </p:cNvSpPr>
          <p:nvPr/>
        </p:nvSpPr>
        <p:spPr bwMode="auto">
          <a:xfrm>
            <a:off x="381000" y="2272605"/>
            <a:ext cx="8458200" cy="9048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lvl1pPr marL="0" indent="0" algn="l" rtl="0" eaLnBrk="0" fontAlgn="base" hangingPunct="0">
              <a:lnSpc>
                <a:spcPct val="120000"/>
              </a:lnSpc>
              <a:spcBef>
                <a:spcPct val="20000"/>
              </a:spcBef>
              <a:spcAft>
                <a:spcPct val="0"/>
              </a:spcAft>
              <a:buFont typeface="Arial" charset="0"/>
              <a:buNone/>
              <a:defRPr sz="2400" kern="1200">
                <a:solidFill>
                  <a:schemeClr val="tx1"/>
                </a:solidFill>
                <a:latin typeface="Times New Roman" pitchFamily="18" charset="0"/>
                <a:ea typeface="+mn-ea"/>
                <a:cs typeface="Times New Roman" pitchFamily="18" charset="0"/>
              </a:defRPr>
            </a:lvl1pPr>
            <a:lvl2pPr marL="357188" indent="-357188" algn="l" rtl="0" eaLnBrk="0" fontAlgn="base" hangingPunct="0">
              <a:lnSpc>
                <a:spcPct val="120000"/>
              </a:lnSpc>
              <a:spcBef>
                <a:spcPct val="20000"/>
              </a:spcBef>
              <a:spcAft>
                <a:spcPct val="0"/>
              </a:spcAft>
              <a:buSzPct val="70000"/>
              <a:buFont typeface="Wingdings" pitchFamily="2" charset="2"/>
              <a:buChar char="n"/>
              <a:defRPr sz="2400" kern="1200">
                <a:solidFill>
                  <a:schemeClr val="tx1"/>
                </a:solidFill>
                <a:latin typeface="Times New Roman" pitchFamily="18" charset="0"/>
                <a:ea typeface="+mn-ea"/>
                <a:cs typeface="Times New Roman" pitchFamily="18" charset="0"/>
              </a:defRPr>
            </a:lvl2pPr>
            <a:lvl3pPr marL="636588" indent="-279400" algn="l" rtl="0" eaLnBrk="0" fontAlgn="base" hangingPunct="0">
              <a:lnSpc>
                <a:spcPct val="120000"/>
              </a:lnSpc>
              <a:spcBef>
                <a:spcPct val="20000"/>
              </a:spcBef>
              <a:spcAft>
                <a:spcPct val="0"/>
              </a:spcAft>
              <a:buSzPct val="60000"/>
              <a:buFont typeface="Wingdings" pitchFamily="2" charset="2"/>
              <a:buChar char="l"/>
              <a:defRPr sz="2400" kern="1200">
                <a:solidFill>
                  <a:schemeClr val="tx1"/>
                </a:solidFill>
                <a:latin typeface="Times New Roman" pitchFamily="18" charset="0"/>
                <a:ea typeface="+mn-ea"/>
                <a:cs typeface="Times New Roman" pitchFamily="18" charset="0"/>
              </a:defRPr>
            </a:lvl3pPr>
            <a:lvl4pPr marL="893763" indent="-257175" algn="l"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4pPr>
            <a:lvl5pPr marL="984250" indent="-269875" algn="l" defTabSz="984250"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eaLnBrk="1" hangingPunct="1">
              <a:lnSpc>
                <a:spcPct val="110000"/>
              </a:lnSpc>
            </a:pPr>
            <a:r>
              <a:rPr lang="en-US" altLang="zh-CN" sz="2000" dirty="0" smtClean="0"/>
              <a:t>[</a:t>
            </a:r>
            <a:r>
              <a:rPr lang="en-US" altLang="zh-CN" sz="2000" dirty="0" err="1" smtClean="0"/>
              <a:t>Jaggi</a:t>
            </a:r>
            <a:r>
              <a:rPr lang="en-US" altLang="zh-CN" sz="2000" dirty="0" smtClean="0"/>
              <a:t> et al’05][LSB’09]</a:t>
            </a:r>
            <a:r>
              <a:rPr lang="en-US" altLang="zh-CN" dirty="0" smtClean="0"/>
              <a:t> Based on a topological order of nodes, efficient algorithms are designed to establish an LNC solution. </a:t>
            </a:r>
          </a:p>
        </p:txBody>
      </p:sp>
      <p:sp>
        <p:nvSpPr>
          <p:cNvPr id="4" name="Slide Number Placeholder 3"/>
          <p:cNvSpPr>
            <a:spLocks noGrp="1"/>
          </p:cNvSpPr>
          <p:nvPr>
            <p:ph type="sldNum" sz="quarter" idx="10"/>
          </p:nvPr>
        </p:nvSpPr>
        <p:spPr/>
        <p:txBody>
          <a:bodyPr/>
          <a:lstStyle/>
          <a:p>
            <a:pPr>
              <a:defRPr/>
            </a:pPr>
            <a:fld id="{E856EBEC-7BE2-4B15-88BC-F34BB066B340}" type="slidenum">
              <a:rPr lang="en-US" altLang="zh-CN" smtClean="0"/>
              <a:pPr>
                <a:defRPr/>
              </a:pPr>
              <a:t>19</a:t>
            </a:fld>
            <a:endParaRPr lang="en-US" altLang="zh-CN"/>
          </a:p>
        </p:txBody>
      </p:sp>
    </p:spTree>
    <p:custDataLst>
      <p:tags r:id="rId1"/>
    </p:custDataLst>
    <p:extLst>
      <p:ext uri="{BB962C8B-B14F-4D97-AF65-F5344CB8AC3E}">
        <p14:creationId xmlns:p14="http://schemas.microsoft.com/office/powerpoint/2010/main" val="1759562276"/>
      </p:ext>
    </p:extLst>
  </p:cSld>
  <p:clrMapOvr>
    <a:masterClrMapping/>
  </p:clrMapOvr>
  <mc:AlternateContent xmlns:mc="http://schemas.openxmlformats.org/markup-compatibility/2006" xmlns:p14="http://schemas.microsoft.com/office/powerpoint/2010/main">
    <mc:Choice Requires="p14">
      <p:transition spd="slow" p14:dur="2000" advTm="50780"/>
    </mc:Choice>
    <mc:Fallback xmlns="">
      <p:transition spd="slow" advTm="5078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685800"/>
            <a:ext cx="7772400" cy="1285875"/>
          </a:xfrm>
        </p:spPr>
        <p:txBody>
          <a:bodyPr>
            <a:noAutofit/>
          </a:bodyPr>
          <a:lstStyle/>
          <a:p>
            <a:pPr eaLnBrk="1" hangingPunct="1">
              <a:lnSpc>
                <a:spcPct val="120000"/>
              </a:lnSpc>
              <a:spcBef>
                <a:spcPts val="600"/>
              </a:spcBef>
              <a:defRPr/>
            </a:pPr>
            <a:r>
              <a:rPr lang="en-US" altLang="zh-TW" sz="3200" dirty="0" smtClean="0">
                <a:solidFill>
                  <a:srgbClr val="333399"/>
                </a:solidFill>
                <a:effectLst>
                  <a:outerShdw blurRad="38100" dist="38100" dir="2700000" algn="tl">
                    <a:srgbClr val="C0C0C0"/>
                  </a:outerShdw>
                </a:effectLst>
                <a:latin typeface="Comic Sans MS" pitchFamily="66" charset="0"/>
              </a:rPr>
              <a:t>Connections between </a:t>
            </a:r>
            <a:br>
              <a:rPr lang="en-US" altLang="zh-TW" sz="3200" dirty="0" smtClean="0">
                <a:solidFill>
                  <a:srgbClr val="333399"/>
                </a:solidFill>
                <a:effectLst>
                  <a:outerShdw blurRad="38100" dist="38100" dir="2700000" algn="tl">
                    <a:srgbClr val="C0C0C0"/>
                  </a:outerShdw>
                </a:effectLst>
                <a:latin typeface="Comic Sans MS" pitchFamily="66" charset="0"/>
              </a:rPr>
            </a:br>
            <a:r>
              <a:rPr lang="en-US" altLang="zh-TW" sz="3200" dirty="0" smtClean="0">
                <a:solidFill>
                  <a:srgbClr val="FF0000"/>
                </a:solidFill>
                <a:effectLst>
                  <a:outerShdw blurRad="38100" dist="38100" dir="2700000" algn="tl">
                    <a:srgbClr val="C0C0C0"/>
                  </a:outerShdw>
                </a:effectLst>
                <a:latin typeface="Comic Sans MS" pitchFamily="66" charset="0"/>
              </a:rPr>
              <a:t>Network Coding </a:t>
            </a:r>
            <a:r>
              <a:rPr lang="en-US" altLang="zh-TW" sz="3200" dirty="0" smtClean="0">
                <a:solidFill>
                  <a:srgbClr val="333399"/>
                </a:solidFill>
                <a:effectLst>
                  <a:outerShdw blurRad="38100" dist="38100" dir="2700000" algn="tl">
                    <a:srgbClr val="C0C0C0"/>
                  </a:outerShdw>
                </a:effectLst>
                <a:latin typeface="Comic Sans MS" pitchFamily="66" charset="0"/>
              </a:rPr>
              <a:t>and </a:t>
            </a:r>
            <a:r>
              <a:rPr lang="en-US" altLang="zh-TW" sz="3200" dirty="0" err="1" smtClean="0">
                <a:solidFill>
                  <a:srgbClr val="333399"/>
                </a:solidFill>
                <a:effectLst>
                  <a:outerShdw blurRad="38100" dist="38100" dir="2700000" algn="tl">
                    <a:srgbClr val="C0C0C0"/>
                  </a:outerShdw>
                </a:effectLst>
                <a:latin typeface="Comic Sans MS" pitchFamily="66" charset="0"/>
              </a:rPr>
              <a:t>Matroid</a:t>
            </a:r>
            <a:r>
              <a:rPr lang="en-US" altLang="zh-TW" sz="3200" dirty="0" smtClean="0">
                <a:solidFill>
                  <a:srgbClr val="333399"/>
                </a:solidFill>
                <a:effectLst>
                  <a:outerShdw blurRad="38100" dist="38100" dir="2700000" algn="tl">
                    <a:srgbClr val="C0C0C0"/>
                  </a:outerShdw>
                </a:effectLst>
                <a:latin typeface="Comic Sans MS" pitchFamily="66" charset="0"/>
              </a:rPr>
              <a:t> Theory </a:t>
            </a:r>
            <a:endParaRPr lang="en-US" altLang="zh-CN" sz="3200" dirty="0" smtClean="0">
              <a:solidFill>
                <a:srgbClr val="333399"/>
              </a:solidFill>
            </a:endParaRPr>
          </a:p>
        </p:txBody>
      </p:sp>
      <p:grpSp>
        <p:nvGrpSpPr>
          <p:cNvPr id="6" name="Group 5"/>
          <p:cNvGrpSpPr/>
          <p:nvPr/>
        </p:nvGrpSpPr>
        <p:grpSpPr>
          <a:xfrm>
            <a:off x="4921781" y="2133600"/>
            <a:ext cx="3231619" cy="4073542"/>
            <a:chOff x="4921781" y="1719185"/>
            <a:chExt cx="3231619" cy="4073542"/>
          </a:xfrm>
        </p:grpSpPr>
        <p:sp>
          <p:nvSpPr>
            <p:cNvPr id="10" name="Rectangle 9"/>
            <p:cNvSpPr/>
            <p:nvPr/>
          </p:nvSpPr>
          <p:spPr>
            <a:xfrm>
              <a:off x="6072701" y="1719185"/>
              <a:ext cx="926071" cy="484748"/>
            </a:xfrm>
            <a:prstGeom prst="rect">
              <a:avLst/>
            </a:prstGeom>
          </p:spPr>
          <p:txBody>
            <a:bodyPr wrap="none">
              <a:spAutoFit/>
            </a:bodyPr>
            <a:lstStyle/>
            <a:p>
              <a:r>
                <a:rPr lang="en-US" altLang="zh-TW" sz="2400" dirty="0" smtClean="0">
                  <a:solidFill>
                    <a:srgbClr val="FF0000"/>
                  </a:solidFill>
                  <a:effectLst>
                    <a:outerShdw blurRad="38100" dist="38100" dir="2700000" algn="tl">
                      <a:srgbClr val="C0C0C0"/>
                    </a:outerShdw>
                  </a:effectLst>
                  <a:latin typeface="Comic Sans MS" pitchFamily="66" charset="0"/>
                  <a:cs typeface="+mj-cs"/>
                </a:rPr>
                <a:t>Code</a:t>
              </a:r>
              <a:endParaRPr lang="zh-CN" altLang="en-US" sz="14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21781" y="2252668"/>
              <a:ext cx="3231619" cy="35400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1" name="Group 10"/>
          <p:cNvGrpSpPr>
            <a:grpSpLocks noChangeAspect="1"/>
          </p:cNvGrpSpPr>
          <p:nvPr/>
        </p:nvGrpSpPr>
        <p:grpSpPr>
          <a:xfrm>
            <a:off x="422472" y="2182252"/>
            <a:ext cx="3236858" cy="3936606"/>
            <a:chOff x="422475" y="2021112"/>
            <a:chExt cx="3082725" cy="3749153"/>
          </a:xfrm>
        </p:grpSpPr>
        <p:pic>
          <p:nvPicPr>
            <p:cNvPr id="1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2475" y="2514600"/>
              <a:ext cx="3082725" cy="3255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Rectangle 12"/>
            <p:cNvSpPr/>
            <p:nvPr/>
          </p:nvSpPr>
          <p:spPr>
            <a:xfrm>
              <a:off x="745835" y="2021112"/>
              <a:ext cx="2478091" cy="439681"/>
            </a:xfrm>
            <a:prstGeom prst="rect">
              <a:avLst/>
            </a:prstGeom>
          </p:spPr>
          <p:txBody>
            <a:bodyPr wrap="none">
              <a:spAutoFit/>
            </a:bodyPr>
            <a:lstStyle/>
            <a:p>
              <a:r>
                <a:rPr lang="en-US" altLang="zh-TW" sz="2400" dirty="0" smtClean="0">
                  <a:solidFill>
                    <a:srgbClr val="FF0000"/>
                  </a:solidFill>
                  <a:effectLst>
                    <a:outerShdw blurRad="38100" dist="38100" dir="2700000" algn="tl">
                      <a:srgbClr val="C0C0C0"/>
                    </a:outerShdw>
                  </a:effectLst>
                  <a:latin typeface="Comic Sans MS" pitchFamily="66" charset="0"/>
                  <a:cs typeface="+mj-cs"/>
                </a:rPr>
                <a:t>Network (Graph)</a:t>
              </a:r>
              <a:endParaRPr lang="zh-CN" altLang="en-US" sz="1400" dirty="0"/>
            </a:p>
          </p:txBody>
        </p:sp>
      </p:grpSp>
      <p:sp>
        <p:nvSpPr>
          <p:cNvPr id="9" name="Slide Number Placeholder 3"/>
          <p:cNvSpPr>
            <a:spLocks noGrp="1"/>
          </p:cNvSpPr>
          <p:nvPr>
            <p:ph type="sldNum" sz="quarter" idx="10"/>
          </p:nvPr>
        </p:nvSpPr>
        <p:spPr>
          <a:xfrm>
            <a:off x="6659563" y="6356350"/>
            <a:ext cx="2027237" cy="365125"/>
          </a:xfrm>
        </p:spPr>
        <p:txBody>
          <a:bodyPr/>
          <a:lstStyle/>
          <a:p>
            <a:pPr algn="r">
              <a:defRPr/>
            </a:pPr>
            <a:fld id="{E856EBEC-7BE2-4B15-88BC-F34BB066B340}" type="slidenum">
              <a:rPr lang="en-US" altLang="zh-CN" smtClean="0"/>
              <a:pPr algn="r">
                <a:defRPr/>
              </a:pPr>
              <a:t>2</a:t>
            </a:fld>
            <a:endParaRPr lang="en-US" altLang="zh-CN"/>
          </a:p>
        </p:txBody>
      </p:sp>
    </p:spTree>
    <p:custDataLst>
      <p:tags r:id="rId1"/>
    </p:custDataLst>
    <p:extLst>
      <p:ext uri="{BB962C8B-B14F-4D97-AF65-F5344CB8AC3E}">
        <p14:creationId xmlns:p14="http://schemas.microsoft.com/office/powerpoint/2010/main" val="2189975521"/>
      </p:ext>
    </p:extLst>
  </p:cSld>
  <p:clrMapOvr>
    <a:masterClrMapping/>
  </p:clrMapOvr>
  <mc:AlternateContent xmlns:mc="http://schemas.openxmlformats.org/markup-compatibility/2006" xmlns:p14="http://schemas.microsoft.com/office/powerpoint/2010/main">
    <mc:Choice Requires="p14">
      <p:transition spd="slow" p14:dur="2000" advTm="71749"/>
    </mc:Choice>
    <mc:Fallback xmlns="">
      <p:transition spd="slow" advTm="7174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Application </a:t>
            </a:r>
            <a:r>
              <a:rPr lang="en-US" altLang="zh-CN" dirty="0"/>
              <a:t>of </a:t>
            </a:r>
            <a:r>
              <a:rPr lang="en-US" altLang="zh-CN" dirty="0" err="1"/>
              <a:t>Matroid</a:t>
            </a:r>
            <a:r>
              <a:rPr lang="en-US" altLang="zh-CN" dirty="0"/>
              <a:t> Theory to </a:t>
            </a:r>
            <a:r>
              <a:rPr lang="en-US" altLang="zh-CN" dirty="0" smtClean="0"/>
              <a:t>NC (1)</a:t>
            </a:r>
            <a:endParaRPr lang="zh-CN" altLang="en-US" dirty="0"/>
          </a:p>
        </p:txBody>
      </p:sp>
      <p:sp>
        <p:nvSpPr>
          <p:cNvPr id="5" name="Content Placeholder 4"/>
          <p:cNvSpPr>
            <a:spLocks noGrp="1"/>
          </p:cNvSpPr>
          <p:nvPr>
            <p:ph idx="1"/>
          </p:nvPr>
        </p:nvSpPr>
        <p:spPr>
          <a:xfrm>
            <a:off x="381000" y="990600"/>
            <a:ext cx="8382000" cy="1311128"/>
          </a:xfrm>
          <a:prstGeom prst="rect">
            <a:avLst/>
          </a:prstGeom>
        </p:spPr>
        <p:txBody>
          <a:bodyPr wrap="square">
            <a:spAutoFit/>
          </a:bodyPr>
          <a:lstStyle/>
          <a:p>
            <a:pPr eaLnBrk="1" hangingPunct="1">
              <a:lnSpc>
                <a:spcPct val="110000"/>
              </a:lnSpc>
            </a:pPr>
            <a:r>
              <a:rPr lang="en-US" altLang="zh-CN" b="1" dirty="0" smtClean="0"/>
              <a:t>Fundamental Theorem of LNC. </a:t>
            </a:r>
            <a:r>
              <a:rPr lang="en-US" altLang="zh-CN" dirty="0" smtClean="0"/>
              <a:t>For an </a:t>
            </a:r>
            <a:r>
              <a:rPr lang="en-US" altLang="zh-CN" dirty="0" smtClean="0">
                <a:solidFill>
                  <a:srgbClr val="333399"/>
                </a:solidFill>
              </a:rPr>
              <a:t>acyclic</a:t>
            </a:r>
            <a:r>
              <a:rPr lang="en-US" altLang="zh-CN" dirty="0" smtClean="0"/>
              <a:t> single-source multicast network, there is a </a:t>
            </a:r>
            <a:r>
              <a:rPr lang="en-US" altLang="zh-CN" i="1" dirty="0" smtClean="0">
                <a:solidFill>
                  <a:srgbClr val="333399"/>
                </a:solidFill>
              </a:rPr>
              <a:t>linear network coding</a:t>
            </a:r>
            <a:r>
              <a:rPr lang="en-US" altLang="zh-CN" dirty="0" smtClean="0">
                <a:solidFill>
                  <a:srgbClr val="333399"/>
                </a:solidFill>
              </a:rPr>
              <a:t> </a:t>
            </a:r>
            <a:r>
              <a:rPr lang="en-US" altLang="zh-CN" dirty="0" smtClean="0"/>
              <a:t>(LNC) solution to achieve the multicast rate.</a:t>
            </a:r>
            <a:endParaRPr lang="en-US" altLang="zh-CN" dirty="0" smtClean="0">
              <a:solidFill>
                <a:srgbClr val="FF0000"/>
              </a:solidFill>
            </a:endParaRPr>
          </a:p>
        </p:txBody>
      </p:sp>
      <p:sp>
        <p:nvSpPr>
          <p:cNvPr id="38" name="Content Placeholder 4"/>
          <p:cNvSpPr txBox="1">
            <a:spLocks/>
          </p:cNvSpPr>
          <p:nvPr/>
        </p:nvSpPr>
        <p:spPr bwMode="auto">
          <a:xfrm>
            <a:off x="381000" y="2272605"/>
            <a:ext cx="8458200" cy="9048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lvl1pPr marL="0" indent="0" algn="l" rtl="0" eaLnBrk="0" fontAlgn="base" hangingPunct="0">
              <a:lnSpc>
                <a:spcPct val="120000"/>
              </a:lnSpc>
              <a:spcBef>
                <a:spcPct val="20000"/>
              </a:spcBef>
              <a:spcAft>
                <a:spcPct val="0"/>
              </a:spcAft>
              <a:buFont typeface="Arial" charset="0"/>
              <a:buNone/>
              <a:defRPr sz="2400" kern="1200">
                <a:solidFill>
                  <a:schemeClr val="tx1"/>
                </a:solidFill>
                <a:latin typeface="Times New Roman" pitchFamily="18" charset="0"/>
                <a:ea typeface="+mn-ea"/>
                <a:cs typeface="Times New Roman" pitchFamily="18" charset="0"/>
              </a:defRPr>
            </a:lvl1pPr>
            <a:lvl2pPr marL="357188" indent="-357188" algn="l" rtl="0" eaLnBrk="0" fontAlgn="base" hangingPunct="0">
              <a:lnSpc>
                <a:spcPct val="120000"/>
              </a:lnSpc>
              <a:spcBef>
                <a:spcPct val="20000"/>
              </a:spcBef>
              <a:spcAft>
                <a:spcPct val="0"/>
              </a:spcAft>
              <a:buSzPct val="70000"/>
              <a:buFont typeface="Wingdings" pitchFamily="2" charset="2"/>
              <a:buChar char="n"/>
              <a:defRPr sz="2400" kern="1200">
                <a:solidFill>
                  <a:schemeClr val="tx1"/>
                </a:solidFill>
                <a:latin typeface="Times New Roman" pitchFamily="18" charset="0"/>
                <a:ea typeface="+mn-ea"/>
                <a:cs typeface="Times New Roman" pitchFamily="18" charset="0"/>
              </a:defRPr>
            </a:lvl2pPr>
            <a:lvl3pPr marL="636588" indent="-279400" algn="l" rtl="0" eaLnBrk="0" fontAlgn="base" hangingPunct="0">
              <a:lnSpc>
                <a:spcPct val="120000"/>
              </a:lnSpc>
              <a:spcBef>
                <a:spcPct val="20000"/>
              </a:spcBef>
              <a:spcAft>
                <a:spcPct val="0"/>
              </a:spcAft>
              <a:buSzPct val="60000"/>
              <a:buFont typeface="Wingdings" pitchFamily="2" charset="2"/>
              <a:buChar char="l"/>
              <a:defRPr sz="2400" kern="1200">
                <a:solidFill>
                  <a:schemeClr val="tx1"/>
                </a:solidFill>
                <a:latin typeface="Times New Roman" pitchFamily="18" charset="0"/>
                <a:ea typeface="+mn-ea"/>
                <a:cs typeface="Times New Roman" pitchFamily="18" charset="0"/>
              </a:defRPr>
            </a:lvl3pPr>
            <a:lvl4pPr marL="893763" indent="-257175" algn="l"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4pPr>
            <a:lvl5pPr marL="984250" indent="-269875" algn="l" defTabSz="984250"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eaLnBrk="1" hangingPunct="1">
              <a:lnSpc>
                <a:spcPct val="110000"/>
              </a:lnSpc>
            </a:pPr>
            <a:r>
              <a:rPr lang="en-US" altLang="zh-CN" sz="2000" dirty="0" smtClean="0"/>
              <a:t>[</a:t>
            </a:r>
            <a:r>
              <a:rPr lang="en-US" altLang="zh-CN" sz="2000" dirty="0" err="1" smtClean="0"/>
              <a:t>Jaggi</a:t>
            </a:r>
            <a:r>
              <a:rPr lang="en-US" altLang="zh-CN" sz="2000" dirty="0" smtClean="0"/>
              <a:t> et al’05][LSB’09]</a:t>
            </a:r>
            <a:r>
              <a:rPr lang="en-US" altLang="zh-CN" dirty="0" smtClean="0"/>
              <a:t> Based on a </a:t>
            </a:r>
            <a:r>
              <a:rPr lang="en-US" altLang="zh-CN" dirty="0" smtClean="0">
                <a:solidFill>
                  <a:srgbClr val="333399"/>
                </a:solidFill>
              </a:rPr>
              <a:t>topological order of nodes</a:t>
            </a:r>
            <a:r>
              <a:rPr lang="en-US" altLang="zh-CN" dirty="0" smtClean="0"/>
              <a:t>, efficient algorithms are designed to establish an LNC solution. </a:t>
            </a:r>
          </a:p>
        </p:txBody>
      </p:sp>
      <p:sp>
        <p:nvSpPr>
          <p:cNvPr id="4" name="Slide Number Placeholder 3"/>
          <p:cNvSpPr>
            <a:spLocks noGrp="1"/>
          </p:cNvSpPr>
          <p:nvPr>
            <p:ph type="sldNum" sz="quarter" idx="10"/>
          </p:nvPr>
        </p:nvSpPr>
        <p:spPr/>
        <p:txBody>
          <a:bodyPr/>
          <a:lstStyle/>
          <a:p>
            <a:pPr>
              <a:defRPr/>
            </a:pPr>
            <a:fld id="{E856EBEC-7BE2-4B15-88BC-F34BB066B340}" type="slidenum">
              <a:rPr lang="en-US" altLang="zh-CN" smtClean="0"/>
              <a:pPr>
                <a:defRPr/>
              </a:pPr>
              <a:t>20</a:t>
            </a:fld>
            <a:endParaRPr lang="en-US" altLang="zh-CN"/>
          </a:p>
        </p:txBody>
      </p:sp>
      <p:sp>
        <p:nvSpPr>
          <p:cNvPr id="7" name="Content Placeholder 4"/>
          <p:cNvSpPr txBox="1">
            <a:spLocks/>
          </p:cNvSpPr>
          <p:nvPr/>
        </p:nvSpPr>
        <p:spPr bwMode="auto">
          <a:xfrm>
            <a:off x="3810000" y="3352800"/>
            <a:ext cx="4800600" cy="498598"/>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lvl1pPr marL="0" indent="0" algn="l" rtl="0" eaLnBrk="0" fontAlgn="base" hangingPunct="0">
              <a:lnSpc>
                <a:spcPct val="120000"/>
              </a:lnSpc>
              <a:spcBef>
                <a:spcPct val="20000"/>
              </a:spcBef>
              <a:spcAft>
                <a:spcPct val="0"/>
              </a:spcAft>
              <a:buFont typeface="Arial" charset="0"/>
              <a:buNone/>
              <a:defRPr sz="2400" kern="1200">
                <a:solidFill>
                  <a:schemeClr val="tx1"/>
                </a:solidFill>
                <a:latin typeface="Times New Roman" pitchFamily="18" charset="0"/>
                <a:ea typeface="+mn-ea"/>
                <a:cs typeface="Times New Roman" pitchFamily="18" charset="0"/>
              </a:defRPr>
            </a:lvl1pPr>
            <a:lvl2pPr marL="357188" indent="-357188" algn="l" rtl="0" eaLnBrk="0" fontAlgn="base" hangingPunct="0">
              <a:lnSpc>
                <a:spcPct val="120000"/>
              </a:lnSpc>
              <a:spcBef>
                <a:spcPct val="20000"/>
              </a:spcBef>
              <a:spcAft>
                <a:spcPct val="0"/>
              </a:spcAft>
              <a:buSzPct val="70000"/>
              <a:buFont typeface="Wingdings" pitchFamily="2" charset="2"/>
              <a:buChar char="n"/>
              <a:defRPr sz="2400" kern="1200">
                <a:solidFill>
                  <a:schemeClr val="tx1"/>
                </a:solidFill>
                <a:latin typeface="Times New Roman" pitchFamily="18" charset="0"/>
                <a:ea typeface="+mn-ea"/>
                <a:cs typeface="Times New Roman" pitchFamily="18" charset="0"/>
              </a:defRPr>
            </a:lvl2pPr>
            <a:lvl3pPr marL="636588" indent="-279400" algn="l" rtl="0" eaLnBrk="0" fontAlgn="base" hangingPunct="0">
              <a:lnSpc>
                <a:spcPct val="120000"/>
              </a:lnSpc>
              <a:spcBef>
                <a:spcPct val="20000"/>
              </a:spcBef>
              <a:spcAft>
                <a:spcPct val="0"/>
              </a:spcAft>
              <a:buSzPct val="60000"/>
              <a:buFont typeface="Wingdings" pitchFamily="2" charset="2"/>
              <a:buChar char="l"/>
              <a:defRPr sz="2400" kern="1200">
                <a:solidFill>
                  <a:schemeClr val="tx1"/>
                </a:solidFill>
                <a:latin typeface="Times New Roman" pitchFamily="18" charset="0"/>
                <a:ea typeface="+mn-ea"/>
                <a:cs typeface="Times New Roman" pitchFamily="18" charset="0"/>
              </a:defRPr>
            </a:lvl3pPr>
            <a:lvl4pPr marL="893763" indent="-257175" algn="l"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4pPr>
            <a:lvl5pPr marL="984250" indent="-269875" algn="l" defTabSz="984250"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eaLnBrk="1" hangingPunct="1">
              <a:lnSpc>
                <a:spcPct val="110000"/>
              </a:lnSpc>
              <a:buNone/>
            </a:pPr>
            <a:r>
              <a:rPr lang="en-US" altLang="zh-CN" dirty="0" smtClean="0"/>
              <a:t>// Not applicable to cyclic networks. </a:t>
            </a:r>
          </a:p>
        </p:txBody>
      </p:sp>
      <p:sp>
        <p:nvSpPr>
          <p:cNvPr id="8" name="Content Placeholder 4"/>
          <p:cNvSpPr txBox="1">
            <a:spLocks/>
          </p:cNvSpPr>
          <p:nvPr/>
        </p:nvSpPr>
        <p:spPr bwMode="auto">
          <a:xfrm>
            <a:off x="381000" y="3962400"/>
            <a:ext cx="8382000" cy="13111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lvl1pPr marL="0" indent="0" algn="l" rtl="0" eaLnBrk="0" fontAlgn="base" hangingPunct="0">
              <a:lnSpc>
                <a:spcPct val="120000"/>
              </a:lnSpc>
              <a:spcBef>
                <a:spcPct val="20000"/>
              </a:spcBef>
              <a:spcAft>
                <a:spcPct val="0"/>
              </a:spcAft>
              <a:buFont typeface="Arial" charset="0"/>
              <a:buNone/>
              <a:defRPr sz="2400" kern="1200">
                <a:solidFill>
                  <a:schemeClr val="tx1"/>
                </a:solidFill>
                <a:latin typeface="Times New Roman" pitchFamily="18" charset="0"/>
                <a:ea typeface="+mn-ea"/>
                <a:cs typeface="Times New Roman" pitchFamily="18" charset="0"/>
              </a:defRPr>
            </a:lvl1pPr>
            <a:lvl2pPr marL="357188" indent="-357188" algn="l" rtl="0" eaLnBrk="0" fontAlgn="base" hangingPunct="0">
              <a:lnSpc>
                <a:spcPct val="120000"/>
              </a:lnSpc>
              <a:spcBef>
                <a:spcPct val="20000"/>
              </a:spcBef>
              <a:spcAft>
                <a:spcPct val="0"/>
              </a:spcAft>
              <a:buSzPct val="70000"/>
              <a:buFont typeface="Wingdings" pitchFamily="2" charset="2"/>
              <a:buChar char="n"/>
              <a:defRPr sz="2400" kern="1200">
                <a:solidFill>
                  <a:schemeClr val="tx1"/>
                </a:solidFill>
                <a:latin typeface="Times New Roman" pitchFamily="18" charset="0"/>
                <a:ea typeface="+mn-ea"/>
                <a:cs typeface="Times New Roman" pitchFamily="18" charset="0"/>
              </a:defRPr>
            </a:lvl2pPr>
            <a:lvl3pPr marL="636588" indent="-279400" algn="l" rtl="0" eaLnBrk="0" fontAlgn="base" hangingPunct="0">
              <a:lnSpc>
                <a:spcPct val="120000"/>
              </a:lnSpc>
              <a:spcBef>
                <a:spcPct val="20000"/>
              </a:spcBef>
              <a:spcAft>
                <a:spcPct val="0"/>
              </a:spcAft>
              <a:buSzPct val="60000"/>
              <a:buFont typeface="Wingdings" pitchFamily="2" charset="2"/>
              <a:buChar char="l"/>
              <a:defRPr sz="2400" kern="1200">
                <a:solidFill>
                  <a:schemeClr val="tx1"/>
                </a:solidFill>
                <a:latin typeface="Times New Roman" pitchFamily="18" charset="0"/>
                <a:ea typeface="+mn-ea"/>
                <a:cs typeface="Times New Roman" pitchFamily="18" charset="0"/>
              </a:defRPr>
            </a:lvl3pPr>
            <a:lvl4pPr marL="893763" indent="-257175" algn="l"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4pPr>
            <a:lvl5pPr marL="984250" indent="-269875" algn="l" defTabSz="984250"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eaLnBrk="1" hangingPunct="1">
              <a:lnSpc>
                <a:spcPct val="110000"/>
              </a:lnSpc>
            </a:pPr>
            <a:r>
              <a:rPr lang="en-US" altLang="zh-CN" sz="2000" dirty="0"/>
              <a:t>[LS’11</a:t>
            </a:r>
            <a:r>
              <a:rPr lang="en-US" altLang="zh-CN" sz="2000" dirty="0" smtClean="0"/>
              <a:t>] </a:t>
            </a:r>
            <a:r>
              <a:rPr lang="en-US" altLang="zh-CN" dirty="0" smtClean="0"/>
              <a:t>Motivated by </a:t>
            </a:r>
            <a:r>
              <a:rPr lang="en-US" altLang="zh-CN" dirty="0" smtClean="0">
                <a:solidFill>
                  <a:srgbClr val="333399"/>
                </a:solidFill>
              </a:rPr>
              <a:t>duality theorems in </a:t>
            </a:r>
            <a:r>
              <a:rPr lang="en-US" altLang="zh-CN" dirty="0" err="1" smtClean="0">
                <a:solidFill>
                  <a:srgbClr val="333399"/>
                </a:solidFill>
              </a:rPr>
              <a:t>matroids</a:t>
            </a:r>
            <a:r>
              <a:rPr lang="en-US" altLang="zh-CN" dirty="0" smtClean="0"/>
              <a:t>, a general method is designed </a:t>
            </a:r>
            <a:r>
              <a:rPr lang="en-US" altLang="zh-CN" dirty="0" err="1" smtClean="0"/>
              <a:t>s.t.</a:t>
            </a:r>
            <a:r>
              <a:rPr lang="en-US" altLang="zh-CN" dirty="0" smtClean="0"/>
              <a:t> </a:t>
            </a:r>
            <a:r>
              <a:rPr lang="en-US" altLang="zh-CN" i="1" dirty="0" smtClean="0"/>
              <a:t>every</a:t>
            </a:r>
            <a:r>
              <a:rPr lang="en-US" altLang="zh-CN" dirty="0" smtClean="0"/>
              <a:t> acyclic algorithm can be adapted to </a:t>
            </a:r>
            <a:r>
              <a:rPr lang="en-US" altLang="zh-CN" dirty="0" smtClean="0">
                <a:solidFill>
                  <a:srgbClr val="333399"/>
                </a:solidFill>
              </a:rPr>
              <a:t>cyclic</a:t>
            </a:r>
            <a:r>
              <a:rPr lang="en-US" altLang="zh-CN" dirty="0" smtClean="0"/>
              <a:t> networks. </a:t>
            </a:r>
            <a:endParaRPr lang="en-US" altLang="zh-CN" dirty="0" smtClean="0">
              <a:solidFill>
                <a:srgbClr val="FF0000"/>
              </a:solidFill>
            </a:endParaRPr>
          </a:p>
        </p:txBody>
      </p:sp>
      <p:sp>
        <p:nvSpPr>
          <p:cNvPr id="9" name="Content Placeholder 4"/>
          <p:cNvSpPr txBox="1">
            <a:spLocks/>
          </p:cNvSpPr>
          <p:nvPr/>
        </p:nvSpPr>
        <p:spPr bwMode="auto">
          <a:xfrm>
            <a:off x="373966" y="5486400"/>
            <a:ext cx="8382000" cy="9048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lvl1pPr marL="0" indent="0" algn="l" rtl="0" eaLnBrk="0" fontAlgn="base" hangingPunct="0">
              <a:lnSpc>
                <a:spcPct val="120000"/>
              </a:lnSpc>
              <a:spcBef>
                <a:spcPct val="20000"/>
              </a:spcBef>
              <a:spcAft>
                <a:spcPct val="0"/>
              </a:spcAft>
              <a:buFont typeface="Arial" charset="0"/>
              <a:buNone/>
              <a:defRPr sz="2400" kern="1200">
                <a:solidFill>
                  <a:schemeClr val="tx1"/>
                </a:solidFill>
                <a:latin typeface="Times New Roman" pitchFamily="18" charset="0"/>
                <a:ea typeface="+mn-ea"/>
                <a:cs typeface="Times New Roman" pitchFamily="18" charset="0"/>
              </a:defRPr>
            </a:lvl1pPr>
            <a:lvl2pPr marL="357188" indent="-357188" algn="l" rtl="0" eaLnBrk="0" fontAlgn="base" hangingPunct="0">
              <a:lnSpc>
                <a:spcPct val="120000"/>
              </a:lnSpc>
              <a:spcBef>
                <a:spcPct val="20000"/>
              </a:spcBef>
              <a:spcAft>
                <a:spcPct val="0"/>
              </a:spcAft>
              <a:buSzPct val="70000"/>
              <a:buFont typeface="Wingdings" pitchFamily="2" charset="2"/>
              <a:buChar char="n"/>
              <a:defRPr sz="2400" kern="1200">
                <a:solidFill>
                  <a:schemeClr val="tx1"/>
                </a:solidFill>
                <a:latin typeface="Times New Roman" pitchFamily="18" charset="0"/>
                <a:ea typeface="+mn-ea"/>
                <a:cs typeface="Times New Roman" pitchFamily="18" charset="0"/>
              </a:defRPr>
            </a:lvl2pPr>
            <a:lvl3pPr marL="636588" indent="-279400" algn="l" rtl="0" eaLnBrk="0" fontAlgn="base" hangingPunct="0">
              <a:lnSpc>
                <a:spcPct val="120000"/>
              </a:lnSpc>
              <a:spcBef>
                <a:spcPct val="20000"/>
              </a:spcBef>
              <a:spcAft>
                <a:spcPct val="0"/>
              </a:spcAft>
              <a:buSzPct val="60000"/>
              <a:buFont typeface="Wingdings" pitchFamily="2" charset="2"/>
              <a:buChar char="l"/>
              <a:defRPr sz="2400" kern="1200">
                <a:solidFill>
                  <a:schemeClr val="tx1"/>
                </a:solidFill>
                <a:latin typeface="Times New Roman" pitchFamily="18" charset="0"/>
                <a:ea typeface="+mn-ea"/>
                <a:cs typeface="Times New Roman" pitchFamily="18" charset="0"/>
              </a:defRPr>
            </a:lvl3pPr>
            <a:lvl4pPr marL="893763" indent="-257175" algn="l"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4pPr>
            <a:lvl5pPr marL="984250" indent="-269875" algn="l" defTabSz="984250"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eaLnBrk="1" hangingPunct="1">
              <a:lnSpc>
                <a:spcPct val="110000"/>
              </a:lnSpc>
            </a:pPr>
            <a:r>
              <a:rPr lang="en-US" altLang="zh-CN" dirty="0" smtClean="0"/>
              <a:t>Based on </a:t>
            </a:r>
            <a:r>
              <a:rPr lang="en-US" altLang="zh-CN" dirty="0" err="1" smtClean="0">
                <a:solidFill>
                  <a:srgbClr val="333399"/>
                </a:solidFill>
              </a:rPr>
              <a:t>matroid</a:t>
            </a:r>
            <a:r>
              <a:rPr lang="en-US" altLang="zh-CN" dirty="0" smtClean="0">
                <a:solidFill>
                  <a:srgbClr val="333399"/>
                </a:solidFill>
              </a:rPr>
              <a:t> union theorems</a:t>
            </a:r>
            <a:r>
              <a:rPr lang="en-US" altLang="zh-CN" dirty="0" smtClean="0"/>
              <a:t>, a matrix completion algorithm is devised </a:t>
            </a:r>
            <a:r>
              <a:rPr lang="en-US" altLang="zh-CN" sz="2000" dirty="0" smtClean="0"/>
              <a:t>[HKM’05] </a:t>
            </a:r>
            <a:r>
              <a:rPr lang="en-US" altLang="zh-CN" dirty="0" smtClean="0"/>
              <a:t>to efficiently find a LNC solution.</a:t>
            </a:r>
            <a:endParaRPr lang="en-US" altLang="zh-CN" dirty="0" smtClean="0">
              <a:solidFill>
                <a:srgbClr val="FF0000"/>
              </a:solidFill>
            </a:endParaRPr>
          </a:p>
        </p:txBody>
      </p:sp>
    </p:spTree>
    <p:custDataLst>
      <p:tags r:id="rId1"/>
    </p:custDataLst>
    <p:extLst>
      <p:ext uri="{BB962C8B-B14F-4D97-AF65-F5344CB8AC3E}">
        <p14:creationId xmlns:p14="http://schemas.microsoft.com/office/powerpoint/2010/main" val="3448954495"/>
      </p:ext>
    </p:extLst>
  </p:cSld>
  <p:clrMapOvr>
    <a:masterClrMapping/>
  </p:clrMapOvr>
  <mc:AlternateContent xmlns:mc="http://schemas.openxmlformats.org/markup-compatibility/2006" xmlns:p14="http://schemas.microsoft.com/office/powerpoint/2010/main">
    <mc:Choice Requires="p14">
      <p:transition spd="slow" p14:dur="2000" advTm="100849"/>
    </mc:Choice>
    <mc:Fallback xmlns="">
      <p:transition spd="slow" advTm="10084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Application of </a:t>
            </a:r>
            <a:r>
              <a:rPr lang="en-US" altLang="zh-CN" dirty="0" err="1" smtClean="0"/>
              <a:t>Matroid</a:t>
            </a:r>
            <a:r>
              <a:rPr lang="en-US" altLang="zh-CN" dirty="0"/>
              <a:t> </a:t>
            </a:r>
            <a:r>
              <a:rPr lang="en-US" altLang="zh-CN" dirty="0" smtClean="0"/>
              <a:t>Theory to NC (2)</a:t>
            </a:r>
            <a:endParaRPr lang="zh-CN" altLang="en-US" dirty="0"/>
          </a:p>
        </p:txBody>
      </p:sp>
      <p:sp>
        <p:nvSpPr>
          <p:cNvPr id="5" name="Content Placeholder 4"/>
          <p:cNvSpPr>
            <a:spLocks noGrp="1"/>
          </p:cNvSpPr>
          <p:nvPr>
            <p:ph idx="1"/>
          </p:nvPr>
        </p:nvSpPr>
        <p:spPr>
          <a:xfrm>
            <a:off x="381000" y="990600"/>
            <a:ext cx="8382000" cy="1311128"/>
          </a:xfrm>
          <a:prstGeom prst="rect">
            <a:avLst/>
          </a:prstGeom>
        </p:spPr>
        <p:txBody>
          <a:bodyPr wrap="square">
            <a:spAutoFit/>
          </a:bodyPr>
          <a:lstStyle/>
          <a:p>
            <a:pPr eaLnBrk="1" hangingPunct="1">
              <a:lnSpc>
                <a:spcPct val="110000"/>
              </a:lnSpc>
            </a:pPr>
            <a:r>
              <a:rPr lang="en-US" altLang="zh-CN" b="1" dirty="0" smtClean="0"/>
              <a:t>Fundamental Theorem of LNC. </a:t>
            </a:r>
            <a:r>
              <a:rPr lang="en-US" altLang="zh-CN" dirty="0" smtClean="0"/>
              <a:t>For an acyclic </a:t>
            </a:r>
            <a:r>
              <a:rPr lang="en-US" altLang="zh-CN" dirty="0" smtClean="0">
                <a:solidFill>
                  <a:srgbClr val="333399"/>
                </a:solidFill>
              </a:rPr>
              <a:t>single-source multicast network</a:t>
            </a:r>
            <a:r>
              <a:rPr lang="en-US" altLang="zh-CN" dirty="0" smtClean="0"/>
              <a:t>, there is a </a:t>
            </a:r>
            <a:r>
              <a:rPr lang="en-US" altLang="zh-CN" i="1" dirty="0" smtClean="0"/>
              <a:t>linear network coding</a:t>
            </a:r>
            <a:r>
              <a:rPr lang="en-US" altLang="zh-CN" dirty="0" smtClean="0"/>
              <a:t> (LNC) solution to achieve the multicast rate.</a:t>
            </a:r>
            <a:endParaRPr lang="en-US" altLang="zh-CN" dirty="0" smtClean="0">
              <a:solidFill>
                <a:srgbClr val="FF0000"/>
              </a:solidFill>
            </a:endParaRPr>
          </a:p>
        </p:txBody>
      </p:sp>
      <p:sp>
        <p:nvSpPr>
          <p:cNvPr id="38" name="Content Placeholder 4"/>
          <p:cNvSpPr txBox="1">
            <a:spLocks/>
          </p:cNvSpPr>
          <p:nvPr/>
        </p:nvSpPr>
        <p:spPr bwMode="auto">
          <a:xfrm>
            <a:off x="381000" y="2743200"/>
            <a:ext cx="8382000" cy="9048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lvl1pPr marL="0" indent="0" algn="l" rtl="0" eaLnBrk="0" fontAlgn="base" hangingPunct="0">
              <a:lnSpc>
                <a:spcPct val="120000"/>
              </a:lnSpc>
              <a:spcBef>
                <a:spcPct val="20000"/>
              </a:spcBef>
              <a:spcAft>
                <a:spcPct val="0"/>
              </a:spcAft>
              <a:buFont typeface="Arial" charset="0"/>
              <a:buNone/>
              <a:defRPr sz="2400" kern="1200">
                <a:solidFill>
                  <a:schemeClr val="tx1"/>
                </a:solidFill>
                <a:latin typeface="Times New Roman" pitchFamily="18" charset="0"/>
                <a:ea typeface="+mn-ea"/>
                <a:cs typeface="Times New Roman" pitchFamily="18" charset="0"/>
              </a:defRPr>
            </a:lvl1pPr>
            <a:lvl2pPr marL="357188" indent="-357188" algn="l" rtl="0" eaLnBrk="0" fontAlgn="base" hangingPunct="0">
              <a:lnSpc>
                <a:spcPct val="120000"/>
              </a:lnSpc>
              <a:spcBef>
                <a:spcPct val="20000"/>
              </a:spcBef>
              <a:spcAft>
                <a:spcPct val="0"/>
              </a:spcAft>
              <a:buSzPct val="70000"/>
              <a:buFont typeface="Wingdings" pitchFamily="2" charset="2"/>
              <a:buChar char="n"/>
              <a:defRPr sz="2400" kern="1200">
                <a:solidFill>
                  <a:schemeClr val="tx1"/>
                </a:solidFill>
                <a:latin typeface="Times New Roman" pitchFamily="18" charset="0"/>
                <a:ea typeface="+mn-ea"/>
                <a:cs typeface="Times New Roman" pitchFamily="18" charset="0"/>
              </a:defRPr>
            </a:lvl2pPr>
            <a:lvl3pPr marL="636588" indent="-279400" algn="l" rtl="0" eaLnBrk="0" fontAlgn="base" hangingPunct="0">
              <a:lnSpc>
                <a:spcPct val="120000"/>
              </a:lnSpc>
              <a:spcBef>
                <a:spcPct val="20000"/>
              </a:spcBef>
              <a:spcAft>
                <a:spcPct val="0"/>
              </a:spcAft>
              <a:buSzPct val="60000"/>
              <a:buFont typeface="Wingdings" pitchFamily="2" charset="2"/>
              <a:buChar char="l"/>
              <a:defRPr sz="2400" kern="1200">
                <a:solidFill>
                  <a:schemeClr val="tx1"/>
                </a:solidFill>
                <a:latin typeface="Times New Roman" pitchFamily="18" charset="0"/>
                <a:ea typeface="+mn-ea"/>
                <a:cs typeface="Times New Roman" pitchFamily="18" charset="0"/>
              </a:defRPr>
            </a:lvl3pPr>
            <a:lvl4pPr marL="893763" indent="-257175" algn="l"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4pPr>
            <a:lvl5pPr marL="984250" indent="-269875" algn="l" defTabSz="984250"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eaLnBrk="1" hangingPunct="1">
              <a:lnSpc>
                <a:spcPct val="110000"/>
              </a:lnSpc>
              <a:buNone/>
            </a:pPr>
            <a:r>
              <a:rPr lang="en-US" altLang="zh-CN" dirty="0" smtClean="0"/>
              <a:t>It was once a popular conjecture that </a:t>
            </a:r>
            <a:r>
              <a:rPr lang="en-US" altLang="zh-CN" dirty="0" smtClean="0">
                <a:solidFill>
                  <a:srgbClr val="333399"/>
                </a:solidFill>
              </a:rPr>
              <a:t>LNC suffices to achieve multicast rates in a multi-source multicast network. </a:t>
            </a:r>
          </a:p>
        </p:txBody>
      </p:sp>
      <p:sp>
        <p:nvSpPr>
          <p:cNvPr id="39" name="Content Placeholder 4"/>
          <p:cNvSpPr txBox="1">
            <a:spLocks/>
          </p:cNvSpPr>
          <p:nvPr/>
        </p:nvSpPr>
        <p:spPr bwMode="auto">
          <a:xfrm>
            <a:off x="381000" y="4114800"/>
            <a:ext cx="8382000" cy="9048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lvl1pPr marL="0" indent="0" algn="l" rtl="0" eaLnBrk="0" fontAlgn="base" hangingPunct="0">
              <a:lnSpc>
                <a:spcPct val="120000"/>
              </a:lnSpc>
              <a:spcBef>
                <a:spcPct val="20000"/>
              </a:spcBef>
              <a:spcAft>
                <a:spcPct val="0"/>
              </a:spcAft>
              <a:buFont typeface="Arial" charset="0"/>
              <a:buNone/>
              <a:defRPr sz="2400" kern="1200">
                <a:solidFill>
                  <a:schemeClr val="tx1"/>
                </a:solidFill>
                <a:latin typeface="Times New Roman" pitchFamily="18" charset="0"/>
                <a:ea typeface="+mn-ea"/>
                <a:cs typeface="Times New Roman" pitchFamily="18" charset="0"/>
              </a:defRPr>
            </a:lvl1pPr>
            <a:lvl2pPr marL="357188" indent="-357188" algn="l" rtl="0" eaLnBrk="0" fontAlgn="base" hangingPunct="0">
              <a:lnSpc>
                <a:spcPct val="120000"/>
              </a:lnSpc>
              <a:spcBef>
                <a:spcPct val="20000"/>
              </a:spcBef>
              <a:spcAft>
                <a:spcPct val="0"/>
              </a:spcAft>
              <a:buSzPct val="70000"/>
              <a:buFont typeface="Wingdings" pitchFamily="2" charset="2"/>
              <a:buChar char="n"/>
              <a:defRPr sz="2400" kern="1200">
                <a:solidFill>
                  <a:schemeClr val="tx1"/>
                </a:solidFill>
                <a:latin typeface="Times New Roman" pitchFamily="18" charset="0"/>
                <a:ea typeface="+mn-ea"/>
                <a:cs typeface="Times New Roman" pitchFamily="18" charset="0"/>
              </a:defRPr>
            </a:lvl2pPr>
            <a:lvl3pPr marL="636588" indent="-279400" algn="l" rtl="0" eaLnBrk="0" fontAlgn="base" hangingPunct="0">
              <a:lnSpc>
                <a:spcPct val="120000"/>
              </a:lnSpc>
              <a:spcBef>
                <a:spcPct val="20000"/>
              </a:spcBef>
              <a:spcAft>
                <a:spcPct val="0"/>
              </a:spcAft>
              <a:buSzPct val="60000"/>
              <a:buFont typeface="Wingdings" pitchFamily="2" charset="2"/>
              <a:buChar char="l"/>
              <a:defRPr sz="2400" kern="1200">
                <a:solidFill>
                  <a:schemeClr val="tx1"/>
                </a:solidFill>
                <a:latin typeface="Times New Roman" pitchFamily="18" charset="0"/>
                <a:ea typeface="+mn-ea"/>
                <a:cs typeface="Times New Roman" pitchFamily="18" charset="0"/>
              </a:defRPr>
            </a:lvl3pPr>
            <a:lvl4pPr marL="893763" indent="-257175" algn="l"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4pPr>
            <a:lvl5pPr marL="984250" indent="-269875" algn="l" defTabSz="984250"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lnSpc>
                <a:spcPct val="110000"/>
              </a:lnSpc>
            </a:pPr>
            <a:r>
              <a:rPr lang="en-US" altLang="zh-CN" dirty="0" smtClean="0"/>
              <a:t>The first example to show the negative answer </a:t>
            </a:r>
            <a:r>
              <a:rPr lang="en-US" altLang="zh-CN" sz="2000" dirty="0" smtClean="0"/>
              <a:t>[DFZ’05] </a:t>
            </a:r>
            <a:r>
              <a:rPr lang="en-US" altLang="zh-CN" dirty="0" smtClean="0"/>
              <a:t>utilizes the special properties of </a:t>
            </a:r>
            <a:r>
              <a:rPr lang="en-US" altLang="zh-CN" dirty="0" err="1" smtClean="0">
                <a:solidFill>
                  <a:srgbClr val="333399"/>
                </a:solidFill>
              </a:rPr>
              <a:t>Fano</a:t>
            </a:r>
            <a:r>
              <a:rPr lang="en-US" altLang="zh-CN" dirty="0" smtClean="0">
                <a:solidFill>
                  <a:srgbClr val="333399"/>
                </a:solidFill>
              </a:rPr>
              <a:t> and Non-</a:t>
            </a:r>
            <a:r>
              <a:rPr lang="en-US" altLang="zh-CN" dirty="0" err="1" smtClean="0">
                <a:solidFill>
                  <a:srgbClr val="333399"/>
                </a:solidFill>
              </a:rPr>
              <a:t>Fano</a:t>
            </a:r>
            <a:r>
              <a:rPr lang="en-US" altLang="zh-CN" dirty="0" smtClean="0">
                <a:solidFill>
                  <a:srgbClr val="333399"/>
                </a:solidFill>
              </a:rPr>
              <a:t> </a:t>
            </a:r>
            <a:r>
              <a:rPr lang="en-US" altLang="zh-CN" dirty="0" err="1" smtClean="0">
                <a:solidFill>
                  <a:srgbClr val="333399"/>
                </a:solidFill>
              </a:rPr>
              <a:t>matroids</a:t>
            </a:r>
            <a:r>
              <a:rPr lang="en-US" altLang="zh-CN" dirty="0" smtClean="0"/>
              <a:t>. </a:t>
            </a:r>
            <a:endParaRPr lang="en-US" altLang="zh-CN" dirty="0" smtClean="0">
              <a:solidFill>
                <a:srgbClr val="FF0000"/>
              </a:solidFill>
            </a:endParaRPr>
          </a:p>
        </p:txBody>
      </p:sp>
      <p:sp>
        <p:nvSpPr>
          <p:cNvPr id="3" name="Slide Number Placeholder 2"/>
          <p:cNvSpPr>
            <a:spLocks noGrp="1"/>
          </p:cNvSpPr>
          <p:nvPr>
            <p:ph type="sldNum" sz="quarter" idx="10"/>
          </p:nvPr>
        </p:nvSpPr>
        <p:spPr/>
        <p:txBody>
          <a:bodyPr/>
          <a:lstStyle/>
          <a:p>
            <a:pPr>
              <a:defRPr/>
            </a:pPr>
            <a:fld id="{E856EBEC-7BE2-4B15-88BC-F34BB066B340}" type="slidenum">
              <a:rPr lang="en-US" altLang="zh-CN" smtClean="0"/>
              <a:pPr>
                <a:defRPr/>
              </a:pPr>
              <a:t>21</a:t>
            </a:fld>
            <a:endParaRPr lang="en-US" altLang="zh-CN"/>
          </a:p>
        </p:txBody>
      </p:sp>
    </p:spTree>
    <p:custDataLst>
      <p:tags r:id="rId1"/>
    </p:custDataLst>
    <p:extLst>
      <p:ext uri="{BB962C8B-B14F-4D97-AF65-F5344CB8AC3E}">
        <p14:creationId xmlns:p14="http://schemas.microsoft.com/office/powerpoint/2010/main" val="1700012837"/>
      </p:ext>
    </p:extLst>
  </p:cSld>
  <p:clrMapOvr>
    <a:masterClrMapping/>
  </p:clrMapOvr>
  <mc:AlternateContent xmlns:mc="http://schemas.openxmlformats.org/markup-compatibility/2006" xmlns:p14="http://schemas.microsoft.com/office/powerpoint/2010/main">
    <mc:Choice Requires="p14">
      <p:transition spd="slow" p14:dur="2000" advTm="160828"/>
    </mc:Choice>
    <mc:Fallback xmlns="">
      <p:transition spd="slow" advTm="16082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Application of </a:t>
            </a:r>
            <a:r>
              <a:rPr lang="en-US" altLang="zh-CN" dirty="0" err="1" smtClean="0"/>
              <a:t>Matroid</a:t>
            </a:r>
            <a:r>
              <a:rPr lang="en-US" altLang="zh-CN" dirty="0"/>
              <a:t> </a:t>
            </a:r>
            <a:r>
              <a:rPr lang="en-US" altLang="zh-CN" dirty="0" smtClean="0"/>
              <a:t>Theory to NC (2)</a:t>
            </a:r>
            <a:endParaRPr lang="zh-CN" altLang="en-US" dirty="0"/>
          </a:p>
        </p:txBody>
      </p:sp>
      <p:sp>
        <p:nvSpPr>
          <p:cNvPr id="4" name="Slide Number Placeholder 3"/>
          <p:cNvSpPr>
            <a:spLocks noGrp="1"/>
          </p:cNvSpPr>
          <p:nvPr>
            <p:ph type="sldNum" sz="quarter" idx="10"/>
          </p:nvPr>
        </p:nvSpPr>
        <p:spPr/>
        <p:txBody>
          <a:bodyPr/>
          <a:lstStyle/>
          <a:p>
            <a:pPr>
              <a:defRPr/>
            </a:pPr>
            <a:fld id="{E856EBEC-7BE2-4B15-88BC-F34BB066B340}" type="slidenum">
              <a:rPr lang="en-US" altLang="zh-CN" smtClean="0"/>
              <a:pPr>
                <a:defRPr/>
              </a:pPr>
              <a:t>22</a:t>
            </a:fld>
            <a:endParaRPr lang="en-US" altLang="zh-CN"/>
          </a:p>
        </p:txBody>
      </p:sp>
      <p:sp>
        <p:nvSpPr>
          <p:cNvPr id="5" name="Rectangle 4"/>
          <p:cNvSpPr/>
          <p:nvPr/>
        </p:nvSpPr>
        <p:spPr>
          <a:xfrm>
            <a:off x="457200" y="2667000"/>
            <a:ext cx="2108269" cy="523220"/>
          </a:xfrm>
          <a:prstGeom prst="rect">
            <a:avLst/>
          </a:prstGeom>
        </p:spPr>
        <p:txBody>
          <a:bodyPr wrap="none">
            <a:spAutoFit/>
          </a:bodyPr>
          <a:lstStyle/>
          <a:p>
            <a:r>
              <a:rPr lang="en-US" altLang="zh-CN" sz="2800" dirty="0" err="1">
                <a:solidFill>
                  <a:srgbClr val="333399"/>
                </a:solidFill>
                <a:latin typeface="Times New Roman" pitchFamily="18" charset="0"/>
                <a:cs typeface="Times New Roman" pitchFamily="18" charset="0"/>
              </a:rPr>
              <a:t>Fano</a:t>
            </a:r>
            <a:r>
              <a:rPr lang="en-US" altLang="zh-CN" sz="2800" dirty="0">
                <a:solidFill>
                  <a:srgbClr val="333399"/>
                </a:solidFill>
                <a:latin typeface="Times New Roman" pitchFamily="18" charset="0"/>
                <a:cs typeface="Times New Roman" pitchFamily="18" charset="0"/>
              </a:rPr>
              <a:t> </a:t>
            </a:r>
            <a:r>
              <a:rPr lang="en-US" altLang="zh-CN" sz="2800" dirty="0" err="1" smtClean="0">
                <a:solidFill>
                  <a:srgbClr val="333399"/>
                </a:solidFill>
                <a:latin typeface="Times New Roman" pitchFamily="18" charset="0"/>
                <a:cs typeface="Times New Roman" pitchFamily="18" charset="0"/>
              </a:rPr>
              <a:t>matroid</a:t>
            </a:r>
            <a:endParaRPr lang="zh-CN" altLang="en-US" sz="2800" dirty="0">
              <a:latin typeface="Times New Roman" pitchFamily="18" charset="0"/>
              <a:cs typeface="Times New Roman" pitchFamily="18" charset="0"/>
            </a:endParaRPr>
          </a:p>
        </p:txBody>
      </p:sp>
      <p:grpSp>
        <p:nvGrpSpPr>
          <p:cNvPr id="6" name="Group 5"/>
          <p:cNvGrpSpPr/>
          <p:nvPr/>
        </p:nvGrpSpPr>
        <p:grpSpPr>
          <a:xfrm>
            <a:off x="2971800" y="928221"/>
            <a:ext cx="3505200" cy="5615491"/>
            <a:chOff x="2971800" y="928221"/>
            <a:chExt cx="3505200" cy="5615491"/>
          </a:xfrm>
        </p:grpSpPr>
        <p:pic>
          <p:nvPicPr>
            <p:cNvPr id="4098"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33800" y="928221"/>
              <a:ext cx="2743200" cy="5615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AutoShape 36"/>
            <p:cNvSpPr>
              <a:spLocks noChangeArrowheads="1"/>
            </p:cNvSpPr>
            <p:nvPr/>
          </p:nvSpPr>
          <p:spPr bwMode="auto">
            <a:xfrm>
              <a:off x="2971800" y="2747665"/>
              <a:ext cx="533400" cy="381000"/>
            </a:xfrm>
            <a:prstGeom prst="rightArrow">
              <a:avLst>
                <a:gd name="adj1" fmla="val 50000"/>
                <a:gd name="adj2" fmla="val 55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
        <p:nvSpPr>
          <p:cNvPr id="31" name="Rectangle 30"/>
          <p:cNvSpPr/>
          <p:nvPr/>
        </p:nvSpPr>
        <p:spPr>
          <a:xfrm>
            <a:off x="457200" y="3401568"/>
            <a:ext cx="2712212" cy="830997"/>
          </a:xfrm>
          <a:prstGeom prst="rect">
            <a:avLst/>
          </a:prstGeom>
        </p:spPr>
        <p:txBody>
          <a:bodyPr wrap="square">
            <a:spAutoFit/>
          </a:bodyPr>
          <a:lstStyle/>
          <a:p>
            <a:r>
              <a:rPr lang="en-US" altLang="zh-CN" sz="2400" dirty="0" smtClean="0">
                <a:latin typeface="Times New Roman" pitchFamily="18" charset="0"/>
                <a:cs typeface="Times New Roman" pitchFamily="18" charset="0"/>
              </a:rPr>
              <a:t>Vector representable only over GF(2</a:t>
            </a:r>
            <a:r>
              <a:rPr lang="en-US" altLang="zh-CN" sz="2400" baseline="30000" dirty="0" smtClean="0">
                <a:latin typeface="Times New Roman" pitchFamily="18" charset="0"/>
                <a:cs typeface="Times New Roman" pitchFamily="18" charset="0"/>
              </a:rPr>
              <a:t>m</a:t>
            </a:r>
            <a:r>
              <a:rPr lang="en-US" altLang="zh-CN" sz="2400" dirty="0" smtClean="0">
                <a:latin typeface="Times New Roman" pitchFamily="18" charset="0"/>
                <a:cs typeface="Times New Roman" pitchFamily="18" charset="0"/>
              </a:rPr>
              <a:t>)</a:t>
            </a:r>
            <a:endParaRPr lang="zh-CN" altLang="en-US" sz="2400" dirty="0">
              <a:latin typeface="Times New Roman" pitchFamily="18" charset="0"/>
              <a:cs typeface="Times New Roman" pitchFamily="18" charset="0"/>
            </a:endParaRPr>
          </a:p>
        </p:txBody>
      </p:sp>
      <p:sp>
        <p:nvSpPr>
          <p:cNvPr id="32" name="Rectangle 31"/>
          <p:cNvSpPr/>
          <p:nvPr/>
        </p:nvSpPr>
        <p:spPr>
          <a:xfrm>
            <a:off x="6629400" y="2773740"/>
            <a:ext cx="2480564" cy="1569660"/>
          </a:xfrm>
          <a:prstGeom prst="rect">
            <a:avLst/>
          </a:prstGeom>
        </p:spPr>
        <p:txBody>
          <a:bodyPr wrap="square">
            <a:spAutoFit/>
          </a:bodyPr>
          <a:lstStyle/>
          <a:p>
            <a:r>
              <a:rPr lang="en-US" altLang="zh-CN" sz="2400" dirty="0" smtClean="0">
                <a:latin typeface="Times New Roman" pitchFamily="18" charset="0"/>
                <a:cs typeface="Times New Roman" pitchFamily="18" charset="0"/>
              </a:rPr>
              <a:t>An LNC solution  only when </a:t>
            </a:r>
          </a:p>
          <a:p>
            <a:r>
              <a:rPr lang="en-US" altLang="zh-CN" sz="2400" dirty="0" smtClean="0">
                <a:solidFill>
                  <a:srgbClr val="333399"/>
                </a:solidFill>
                <a:latin typeface="Times New Roman" pitchFamily="18" charset="0"/>
                <a:cs typeface="Times New Roman" pitchFamily="18" charset="0"/>
              </a:rPr>
              <a:t>symbol field = GF(2</a:t>
            </a:r>
            <a:r>
              <a:rPr lang="en-US" altLang="zh-CN" sz="2400" baseline="30000" dirty="0" smtClean="0">
                <a:solidFill>
                  <a:srgbClr val="333399"/>
                </a:solidFill>
                <a:latin typeface="Times New Roman" pitchFamily="18" charset="0"/>
                <a:cs typeface="Times New Roman" pitchFamily="18" charset="0"/>
              </a:rPr>
              <a:t>m</a:t>
            </a:r>
            <a:r>
              <a:rPr lang="en-US" altLang="zh-CN" sz="2400" dirty="0" smtClean="0">
                <a:solidFill>
                  <a:srgbClr val="333399"/>
                </a:solidFill>
                <a:latin typeface="Times New Roman" pitchFamily="18" charset="0"/>
                <a:cs typeface="Times New Roman" pitchFamily="18" charset="0"/>
              </a:rPr>
              <a:t>)</a:t>
            </a:r>
            <a:endParaRPr lang="zh-CN" altLang="en-US" sz="2400" dirty="0">
              <a:solidFill>
                <a:srgbClr val="333399"/>
              </a:solidFill>
              <a:latin typeface="Times New Roman" pitchFamily="18" charset="0"/>
              <a:cs typeface="Times New Roman" pitchFamily="18" charset="0"/>
            </a:endParaRPr>
          </a:p>
        </p:txBody>
      </p:sp>
    </p:spTree>
    <p:custDataLst>
      <p:tags r:id="rId1"/>
    </p:custDataLst>
    <p:extLst>
      <p:ext uri="{BB962C8B-B14F-4D97-AF65-F5344CB8AC3E}">
        <p14:creationId xmlns:p14="http://schemas.microsoft.com/office/powerpoint/2010/main" val="1470526056"/>
      </p:ext>
    </p:extLst>
  </p:cSld>
  <p:clrMapOvr>
    <a:masterClrMapping/>
  </p:clrMapOvr>
  <mc:AlternateContent xmlns:mc="http://schemas.openxmlformats.org/markup-compatibility/2006" xmlns:p14="http://schemas.microsoft.com/office/powerpoint/2010/main">
    <mc:Choice Requires="p14">
      <p:transition spd="slow" p14:dur="2000" advTm="86452"/>
    </mc:Choice>
    <mc:Fallback xmlns="">
      <p:transition spd="slow" advTm="8645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Application of </a:t>
            </a:r>
            <a:r>
              <a:rPr lang="en-US" altLang="zh-CN" dirty="0" err="1" smtClean="0"/>
              <a:t>Matroid</a:t>
            </a:r>
            <a:r>
              <a:rPr lang="en-US" altLang="zh-CN" dirty="0"/>
              <a:t> </a:t>
            </a:r>
            <a:r>
              <a:rPr lang="en-US" altLang="zh-CN" dirty="0" smtClean="0"/>
              <a:t>Theory to NC (2)</a:t>
            </a:r>
            <a:endParaRPr lang="zh-CN" altLang="en-US" dirty="0"/>
          </a:p>
        </p:txBody>
      </p:sp>
      <p:sp>
        <p:nvSpPr>
          <p:cNvPr id="4" name="Slide Number Placeholder 3"/>
          <p:cNvSpPr>
            <a:spLocks noGrp="1"/>
          </p:cNvSpPr>
          <p:nvPr>
            <p:ph type="sldNum" sz="quarter" idx="10"/>
          </p:nvPr>
        </p:nvSpPr>
        <p:spPr/>
        <p:txBody>
          <a:bodyPr/>
          <a:lstStyle/>
          <a:p>
            <a:pPr>
              <a:defRPr/>
            </a:pPr>
            <a:fld id="{E856EBEC-7BE2-4B15-88BC-F34BB066B340}" type="slidenum">
              <a:rPr lang="en-US" altLang="zh-CN" smtClean="0"/>
              <a:pPr>
                <a:defRPr/>
              </a:pPr>
              <a:t>23</a:t>
            </a:fld>
            <a:endParaRPr lang="en-US" altLang="zh-CN"/>
          </a:p>
        </p:txBody>
      </p:sp>
      <p:sp>
        <p:nvSpPr>
          <p:cNvPr id="5" name="Rectangle 4"/>
          <p:cNvSpPr/>
          <p:nvPr/>
        </p:nvSpPr>
        <p:spPr>
          <a:xfrm>
            <a:off x="228600" y="2667000"/>
            <a:ext cx="2847254" cy="523220"/>
          </a:xfrm>
          <a:prstGeom prst="rect">
            <a:avLst/>
          </a:prstGeom>
        </p:spPr>
        <p:txBody>
          <a:bodyPr wrap="none">
            <a:spAutoFit/>
          </a:bodyPr>
          <a:lstStyle/>
          <a:p>
            <a:r>
              <a:rPr lang="en-US" altLang="zh-CN" sz="2800" dirty="0" smtClean="0">
                <a:solidFill>
                  <a:srgbClr val="333399"/>
                </a:solidFill>
                <a:latin typeface="Times New Roman" pitchFamily="18" charset="0"/>
                <a:cs typeface="Times New Roman" pitchFamily="18" charset="0"/>
              </a:rPr>
              <a:t>Non-</a:t>
            </a:r>
            <a:r>
              <a:rPr lang="en-US" altLang="zh-CN" sz="2800" dirty="0" err="1" smtClean="0">
                <a:solidFill>
                  <a:srgbClr val="333399"/>
                </a:solidFill>
                <a:latin typeface="Times New Roman" pitchFamily="18" charset="0"/>
                <a:cs typeface="Times New Roman" pitchFamily="18" charset="0"/>
              </a:rPr>
              <a:t>Fano</a:t>
            </a:r>
            <a:r>
              <a:rPr lang="en-US" altLang="zh-CN" sz="2800" dirty="0" smtClean="0">
                <a:solidFill>
                  <a:srgbClr val="333399"/>
                </a:solidFill>
                <a:latin typeface="Times New Roman" pitchFamily="18" charset="0"/>
                <a:cs typeface="Times New Roman" pitchFamily="18" charset="0"/>
              </a:rPr>
              <a:t> </a:t>
            </a:r>
            <a:r>
              <a:rPr lang="en-US" altLang="zh-CN" sz="2800" dirty="0" err="1" smtClean="0">
                <a:solidFill>
                  <a:srgbClr val="333399"/>
                </a:solidFill>
                <a:latin typeface="Times New Roman" pitchFamily="18" charset="0"/>
                <a:cs typeface="Times New Roman" pitchFamily="18" charset="0"/>
              </a:rPr>
              <a:t>matroid</a:t>
            </a:r>
            <a:endParaRPr lang="zh-CN" altLang="en-US" sz="2800" dirty="0">
              <a:latin typeface="Times New Roman" pitchFamily="18" charset="0"/>
              <a:cs typeface="Times New Roman" pitchFamily="18" charset="0"/>
            </a:endParaRPr>
          </a:p>
        </p:txBody>
      </p:sp>
      <p:sp>
        <p:nvSpPr>
          <p:cNvPr id="31" name="Rectangle 30"/>
          <p:cNvSpPr/>
          <p:nvPr/>
        </p:nvSpPr>
        <p:spPr>
          <a:xfrm>
            <a:off x="228600" y="3429000"/>
            <a:ext cx="3505200" cy="830997"/>
          </a:xfrm>
          <a:prstGeom prst="rect">
            <a:avLst/>
          </a:prstGeom>
        </p:spPr>
        <p:txBody>
          <a:bodyPr wrap="square">
            <a:spAutoFit/>
          </a:bodyPr>
          <a:lstStyle/>
          <a:p>
            <a:r>
              <a:rPr lang="en-US" altLang="zh-CN" sz="2400" dirty="0" smtClean="0">
                <a:latin typeface="Times New Roman" pitchFamily="18" charset="0"/>
                <a:cs typeface="Times New Roman" pitchFamily="18" charset="0"/>
              </a:rPr>
              <a:t>Vector representable only over a Field </a:t>
            </a:r>
            <a:r>
              <a:rPr lang="en-US" altLang="zh-CN" sz="2400" dirty="0" smtClean="0">
                <a:solidFill>
                  <a:srgbClr val="333399"/>
                </a:solidFill>
                <a:latin typeface="Times New Roman" pitchFamily="18" charset="0"/>
                <a:cs typeface="Times New Roman" pitchFamily="18" charset="0"/>
                <a:sym typeface="Symbol"/>
              </a:rPr>
              <a:t></a:t>
            </a:r>
            <a:r>
              <a:rPr lang="en-US" altLang="zh-CN" sz="2400" dirty="0" smtClean="0">
                <a:latin typeface="Times New Roman" pitchFamily="18" charset="0"/>
                <a:cs typeface="Times New Roman" pitchFamily="18" charset="0"/>
                <a:sym typeface="Symbol"/>
              </a:rPr>
              <a:t> </a:t>
            </a:r>
            <a:r>
              <a:rPr lang="en-US" altLang="zh-CN" sz="2400" dirty="0" smtClean="0">
                <a:latin typeface="Times New Roman" pitchFamily="18" charset="0"/>
                <a:cs typeface="Times New Roman" pitchFamily="18" charset="0"/>
              </a:rPr>
              <a:t>GF(2</a:t>
            </a:r>
            <a:r>
              <a:rPr lang="en-US" altLang="zh-CN" sz="2400" baseline="30000" dirty="0" smtClean="0">
                <a:latin typeface="Times New Roman" pitchFamily="18" charset="0"/>
                <a:cs typeface="Times New Roman" pitchFamily="18" charset="0"/>
              </a:rPr>
              <a:t>m</a:t>
            </a:r>
            <a:r>
              <a:rPr lang="en-US" altLang="zh-CN" sz="2400" dirty="0" smtClean="0">
                <a:latin typeface="Times New Roman" pitchFamily="18" charset="0"/>
                <a:cs typeface="Times New Roman" pitchFamily="18" charset="0"/>
              </a:rPr>
              <a:t>)</a:t>
            </a:r>
            <a:endParaRPr lang="zh-CN" altLang="en-US" sz="2400" dirty="0">
              <a:latin typeface="Times New Roman" pitchFamily="18" charset="0"/>
              <a:cs typeface="Times New Roman" pitchFamily="18" charset="0"/>
            </a:endParaRPr>
          </a:p>
        </p:txBody>
      </p:sp>
      <p:grpSp>
        <p:nvGrpSpPr>
          <p:cNvPr id="3" name="Group 2"/>
          <p:cNvGrpSpPr/>
          <p:nvPr/>
        </p:nvGrpSpPr>
        <p:grpSpPr>
          <a:xfrm>
            <a:off x="3200400" y="838200"/>
            <a:ext cx="4038600" cy="5886450"/>
            <a:chOff x="3200400" y="838200"/>
            <a:chExt cx="4038600" cy="5886450"/>
          </a:xfrm>
        </p:grpSpPr>
        <p:sp>
          <p:nvSpPr>
            <p:cNvPr id="30" name="AutoShape 36"/>
            <p:cNvSpPr>
              <a:spLocks noChangeArrowheads="1"/>
            </p:cNvSpPr>
            <p:nvPr/>
          </p:nvSpPr>
          <p:spPr bwMode="auto">
            <a:xfrm>
              <a:off x="3200400" y="2747665"/>
              <a:ext cx="533400" cy="381000"/>
            </a:xfrm>
            <a:prstGeom prst="rightArrow">
              <a:avLst>
                <a:gd name="adj1" fmla="val 50000"/>
                <a:gd name="adj2" fmla="val 55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9" name="Picture 5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2581275" y="2066925"/>
              <a:ext cx="588645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2" name="Rectangle 31"/>
          <p:cNvSpPr/>
          <p:nvPr/>
        </p:nvSpPr>
        <p:spPr>
          <a:xfrm>
            <a:off x="6629400" y="2743200"/>
            <a:ext cx="2480564" cy="1569660"/>
          </a:xfrm>
          <a:prstGeom prst="rect">
            <a:avLst/>
          </a:prstGeom>
        </p:spPr>
        <p:txBody>
          <a:bodyPr wrap="square">
            <a:spAutoFit/>
          </a:bodyPr>
          <a:lstStyle/>
          <a:p>
            <a:r>
              <a:rPr lang="en-US" altLang="zh-CN" sz="2400" dirty="0" smtClean="0">
                <a:latin typeface="Times New Roman" pitchFamily="18" charset="0"/>
                <a:cs typeface="Times New Roman" pitchFamily="18" charset="0"/>
              </a:rPr>
              <a:t>An LNC solution  only when </a:t>
            </a:r>
          </a:p>
          <a:p>
            <a:r>
              <a:rPr lang="en-US" altLang="zh-CN" sz="2400" dirty="0" smtClean="0">
                <a:solidFill>
                  <a:srgbClr val="333399"/>
                </a:solidFill>
                <a:latin typeface="Times New Roman" pitchFamily="18" charset="0"/>
                <a:cs typeface="Times New Roman" pitchFamily="18" charset="0"/>
              </a:rPr>
              <a:t>symbol field </a:t>
            </a:r>
            <a:r>
              <a:rPr lang="en-US" altLang="zh-CN" sz="2400" b="1" dirty="0" smtClean="0">
                <a:solidFill>
                  <a:srgbClr val="333399"/>
                </a:solidFill>
                <a:latin typeface="Times New Roman" pitchFamily="18" charset="0"/>
                <a:cs typeface="Times New Roman" pitchFamily="18" charset="0"/>
                <a:sym typeface="Symbol"/>
              </a:rPr>
              <a:t> </a:t>
            </a:r>
            <a:r>
              <a:rPr lang="en-US" altLang="zh-CN" sz="2400" dirty="0" smtClean="0">
                <a:solidFill>
                  <a:srgbClr val="333399"/>
                </a:solidFill>
                <a:latin typeface="Times New Roman" pitchFamily="18" charset="0"/>
                <a:cs typeface="Times New Roman" pitchFamily="18" charset="0"/>
              </a:rPr>
              <a:t>GF(2</a:t>
            </a:r>
            <a:r>
              <a:rPr lang="en-US" altLang="zh-CN" sz="2400" baseline="30000" dirty="0" smtClean="0">
                <a:solidFill>
                  <a:srgbClr val="333399"/>
                </a:solidFill>
                <a:latin typeface="Times New Roman" pitchFamily="18" charset="0"/>
                <a:cs typeface="Times New Roman" pitchFamily="18" charset="0"/>
              </a:rPr>
              <a:t>m</a:t>
            </a:r>
            <a:r>
              <a:rPr lang="en-US" altLang="zh-CN" sz="2400" dirty="0" smtClean="0">
                <a:solidFill>
                  <a:srgbClr val="333399"/>
                </a:solidFill>
                <a:latin typeface="Times New Roman" pitchFamily="18" charset="0"/>
                <a:cs typeface="Times New Roman" pitchFamily="18" charset="0"/>
              </a:rPr>
              <a:t>)</a:t>
            </a:r>
            <a:endParaRPr lang="zh-CN" altLang="en-US" sz="2400" dirty="0">
              <a:solidFill>
                <a:srgbClr val="333399"/>
              </a:solidFill>
              <a:latin typeface="Times New Roman" pitchFamily="18" charset="0"/>
              <a:cs typeface="Times New Roman" pitchFamily="18" charset="0"/>
            </a:endParaRPr>
          </a:p>
        </p:txBody>
      </p:sp>
    </p:spTree>
    <p:custDataLst>
      <p:tags r:id="rId1"/>
    </p:custDataLst>
    <p:extLst>
      <p:ext uri="{BB962C8B-B14F-4D97-AF65-F5344CB8AC3E}">
        <p14:creationId xmlns:p14="http://schemas.microsoft.com/office/powerpoint/2010/main" val="2734262659"/>
      </p:ext>
    </p:extLst>
  </p:cSld>
  <p:clrMapOvr>
    <a:masterClrMapping/>
  </p:clrMapOvr>
  <mc:AlternateContent xmlns:mc="http://schemas.openxmlformats.org/markup-compatibility/2006" xmlns:p14="http://schemas.microsoft.com/office/powerpoint/2010/main">
    <mc:Choice Requires="p14">
      <p:transition spd="slow" p14:dur="2000" advTm="48862"/>
    </mc:Choice>
    <mc:Fallback xmlns="">
      <p:transition spd="slow" advTm="4886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785426"/>
            <a:ext cx="7415784" cy="5310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altLang="zh-CN" dirty="0" smtClean="0"/>
              <a:t>Application of </a:t>
            </a:r>
            <a:r>
              <a:rPr lang="en-US" altLang="zh-CN" dirty="0" err="1" smtClean="0"/>
              <a:t>Matroid</a:t>
            </a:r>
            <a:r>
              <a:rPr lang="en-US" altLang="zh-CN" dirty="0"/>
              <a:t> </a:t>
            </a:r>
            <a:r>
              <a:rPr lang="en-US" altLang="zh-CN" dirty="0" smtClean="0"/>
              <a:t>Theory to NC (2)</a:t>
            </a:r>
            <a:endParaRPr lang="zh-CN" altLang="en-US" dirty="0"/>
          </a:p>
        </p:txBody>
      </p:sp>
      <p:sp>
        <p:nvSpPr>
          <p:cNvPr id="4" name="Slide Number Placeholder 3"/>
          <p:cNvSpPr>
            <a:spLocks noGrp="1"/>
          </p:cNvSpPr>
          <p:nvPr>
            <p:ph type="sldNum" sz="quarter" idx="10"/>
          </p:nvPr>
        </p:nvSpPr>
        <p:spPr/>
        <p:txBody>
          <a:bodyPr/>
          <a:lstStyle/>
          <a:p>
            <a:pPr>
              <a:defRPr/>
            </a:pPr>
            <a:fld id="{E856EBEC-7BE2-4B15-88BC-F34BB066B340}" type="slidenum">
              <a:rPr lang="en-US" altLang="zh-CN" smtClean="0"/>
              <a:pPr>
                <a:defRPr/>
              </a:pPr>
              <a:t>24</a:t>
            </a:fld>
            <a:endParaRPr lang="en-US" altLang="zh-CN"/>
          </a:p>
        </p:txBody>
      </p:sp>
      <p:sp>
        <p:nvSpPr>
          <p:cNvPr id="32" name="Rectangle 31"/>
          <p:cNvSpPr/>
          <p:nvPr/>
        </p:nvSpPr>
        <p:spPr>
          <a:xfrm>
            <a:off x="914400" y="6041784"/>
            <a:ext cx="7303025" cy="523220"/>
          </a:xfrm>
          <a:prstGeom prst="rect">
            <a:avLst/>
          </a:prstGeom>
        </p:spPr>
        <p:txBody>
          <a:bodyPr wrap="none">
            <a:spAutoFit/>
          </a:bodyPr>
          <a:lstStyle/>
          <a:p>
            <a:r>
              <a:rPr lang="en-US" altLang="zh-CN" sz="2800" dirty="0" smtClean="0">
                <a:solidFill>
                  <a:srgbClr val="333399"/>
                </a:solidFill>
                <a:latin typeface="Times New Roman" pitchFamily="18" charset="0"/>
                <a:cs typeface="Times New Roman" pitchFamily="18" charset="0"/>
              </a:rPr>
              <a:t>A network with NC solution but no LNC solution</a:t>
            </a:r>
            <a:endParaRPr lang="zh-CN" alt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121772754"/>
      </p:ext>
    </p:extLst>
  </p:cSld>
  <p:clrMapOvr>
    <a:masterClrMapping/>
  </p:clrMapOvr>
  <mc:AlternateContent xmlns:mc="http://schemas.openxmlformats.org/markup-compatibility/2006" xmlns:p14="http://schemas.microsoft.com/office/powerpoint/2010/main">
    <mc:Choice Requires="p14">
      <p:transition spd="slow" p14:dur="2000" advTm="2113"/>
    </mc:Choice>
    <mc:Fallback xmlns="">
      <p:transition spd="slow" advTm="2113"/>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Other Applications of </a:t>
            </a:r>
            <a:r>
              <a:rPr lang="en-US" altLang="zh-CN" dirty="0" err="1" smtClean="0"/>
              <a:t>Matroid</a:t>
            </a:r>
            <a:r>
              <a:rPr lang="en-US" altLang="zh-CN" dirty="0"/>
              <a:t> </a:t>
            </a:r>
            <a:r>
              <a:rPr lang="en-US" altLang="zh-CN" dirty="0" smtClean="0"/>
              <a:t>Theory to NC</a:t>
            </a:r>
            <a:endParaRPr lang="zh-CN" altLang="en-US" dirty="0"/>
          </a:p>
        </p:txBody>
      </p:sp>
      <p:sp>
        <p:nvSpPr>
          <p:cNvPr id="5" name="Content Placeholder 4"/>
          <p:cNvSpPr>
            <a:spLocks noGrp="1"/>
          </p:cNvSpPr>
          <p:nvPr>
            <p:ph idx="1"/>
          </p:nvPr>
        </p:nvSpPr>
        <p:spPr>
          <a:xfrm>
            <a:off x="381000" y="990600"/>
            <a:ext cx="8382000" cy="3650230"/>
          </a:xfrm>
          <a:prstGeom prst="rect">
            <a:avLst/>
          </a:prstGeom>
        </p:spPr>
        <p:txBody>
          <a:bodyPr wrap="square">
            <a:spAutoFit/>
          </a:bodyPr>
          <a:lstStyle/>
          <a:p>
            <a:pPr lvl="1" eaLnBrk="1" hangingPunct="1">
              <a:lnSpc>
                <a:spcPct val="110000"/>
              </a:lnSpc>
              <a:spcBef>
                <a:spcPts val="600"/>
              </a:spcBef>
              <a:spcAft>
                <a:spcPts val="600"/>
              </a:spcAft>
            </a:pPr>
            <a:r>
              <a:rPr lang="en-US" altLang="zh-CN" sz="2000" dirty="0" smtClean="0"/>
              <a:t>[RSG’10]</a:t>
            </a:r>
            <a:r>
              <a:rPr lang="en-US" altLang="zh-CN" dirty="0" smtClean="0"/>
              <a:t> </a:t>
            </a:r>
            <a:r>
              <a:rPr lang="en-US" altLang="zh-CN" dirty="0" err="1" smtClean="0"/>
              <a:t>Matroid</a:t>
            </a:r>
            <a:r>
              <a:rPr lang="en-US" altLang="zh-CN" dirty="0" smtClean="0"/>
              <a:t> structure helps to connect NC problems with </a:t>
            </a:r>
            <a:r>
              <a:rPr lang="en-US" altLang="zh-CN" i="1" dirty="0" smtClean="0"/>
              <a:t>index coding</a:t>
            </a:r>
            <a:r>
              <a:rPr lang="en-US" altLang="zh-CN" dirty="0" smtClean="0"/>
              <a:t> problems.</a:t>
            </a:r>
          </a:p>
          <a:p>
            <a:pPr lvl="1">
              <a:lnSpc>
                <a:spcPct val="110000"/>
              </a:lnSpc>
              <a:spcBef>
                <a:spcPts val="600"/>
              </a:spcBef>
              <a:spcAft>
                <a:spcPts val="600"/>
              </a:spcAft>
            </a:pPr>
            <a:r>
              <a:rPr lang="en-US" altLang="zh-CN" sz="2000" dirty="0"/>
              <a:t>[</a:t>
            </a:r>
            <a:r>
              <a:rPr lang="en-US" altLang="zh-CN" sz="2000" dirty="0" smtClean="0"/>
              <a:t>DFZ’07</a:t>
            </a:r>
            <a:r>
              <a:rPr lang="en-US" altLang="zh-CN" sz="2000" dirty="0"/>
              <a:t>] </a:t>
            </a:r>
            <a:r>
              <a:rPr lang="en-US" altLang="zh-CN" i="1" dirty="0" err="1" smtClean="0"/>
              <a:t>Vámos</a:t>
            </a:r>
            <a:r>
              <a:rPr lang="en-US" altLang="zh-CN" dirty="0" smtClean="0"/>
              <a:t> </a:t>
            </a:r>
            <a:r>
              <a:rPr lang="en-US" altLang="zh-CN" i="1" dirty="0" err="1"/>
              <a:t>matroid</a:t>
            </a:r>
            <a:r>
              <a:rPr lang="en-US" altLang="zh-CN" dirty="0"/>
              <a:t> helps to show the insufficiency of Shannon type information inequality for </a:t>
            </a:r>
            <a:r>
              <a:rPr lang="en-US" altLang="zh-CN" dirty="0" smtClean="0"/>
              <a:t>characterizing general NC capacities</a:t>
            </a:r>
            <a:r>
              <a:rPr lang="en-US" altLang="zh-CN" dirty="0"/>
              <a:t>.</a:t>
            </a:r>
          </a:p>
          <a:p>
            <a:pPr lvl="1">
              <a:lnSpc>
                <a:spcPct val="110000"/>
              </a:lnSpc>
              <a:spcBef>
                <a:spcPts val="600"/>
              </a:spcBef>
              <a:spcAft>
                <a:spcPts val="600"/>
              </a:spcAft>
            </a:pPr>
            <a:r>
              <a:rPr lang="en-US" altLang="zh-CN" sz="2000" dirty="0"/>
              <a:t>[</a:t>
            </a:r>
            <a:r>
              <a:rPr lang="en-US" altLang="zh-CN" sz="2000" dirty="0" smtClean="0"/>
              <a:t>DFZ’07</a:t>
            </a:r>
            <a:r>
              <a:rPr lang="en-US" altLang="zh-CN" sz="2000" dirty="0"/>
              <a:t>] </a:t>
            </a:r>
            <a:r>
              <a:rPr lang="en-US" altLang="zh-CN" dirty="0" err="1" smtClean="0"/>
              <a:t>Matroid</a:t>
            </a:r>
            <a:r>
              <a:rPr lang="en-US" altLang="zh-CN" dirty="0" smtClean="0"/>
              <a:t> structure </a:t>
            </a:r>
            <a:r>
              <a:rPr lang="en-US" altLang="zh-CN" dirty="0"/>
              <a:t>helps to turn the solvability problem of a polynomial collection into the </a:t>
            </a:r>
            <a:r>
              <a:rPr lang="en-US" altLang="zh-CN" dirty="0" smtClean="0"/>
              <a:t>NC solvability </a:t>
            </a:r>
            <a:r>
              <a:rPr lang="en-US" altLang="zh-CN" dirty="0"/>
              <a:t>of a </a:t>
            </a:r>
            <a:r>
              <a:rPr lang="en-US" altLang="zh-CN" i="1" dirty="0" err="1"/>
              <a:t>matroidal</a:t>
            </a:r>
            <a:r>
              <a:rPr lang="en-US" altLang="zh-CN" i="1" dirty="0"/>
              <a:t> network</a:t>
            </a:r>
            <a:r>
              <a:rPr lang="en-US" altLang="zh-CN" dirty="0" smtClean="0"/>
              <a:t>.</a:t>
            </a:r>
            <a:endParaRPr lang="en-US" altLang="zh-CN" dirty="0"/>
          </a:p>
        </p:txBody>
      </p:sp>
      <p:sp>
        <p:nvSpPr>
          <p:cNvPr id="6" name="Content Placeholder 4"/>
          <p:cNvSpPr txBox="1">
            <a:spLocks/>
          </p:cNvSpPr>
          <p:nvPr/>
        </p:nvSpPr>
        <p:spPr bwMode="auto">
          <a:xfrm rot="5400000">
            <a:off x="4229100" y="4480560"/>
            <a:ext cx="762000" cy="5319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lvl1pPr marL="0" indent="0" algn="l" rtl="0" eaLnBrk="0" fontAlgn="base" hangingPunct="0">
              <a:lnSpc>
                <a:spcPct val="120000"/>
              </a:lnSpc>
              <a:spcBef>
                <a:spcPct val="20000"/>
              </a:spcBef>
              <a:spcAft>
                <a:spcPct val="0"/>
              </a:spcAft>
              <a:buFont typeface="Arial" charset="0"/>
              <a:buNone/>
              <a:defRPr sz="2400" kern="1200">
                <a:solidFill>
                  <a:schemeClr val="tx1"/>
                </a:solidFill>
                <a:latin typeface="Times New Roman" pitchFamily="18" charset="0"/>
                <a:ea typeface="+mn-ea"/>
                <a:cs typeface="Times New Roman" pitchFamily="18" charset="0"/>
              </a:defRPr>
            </a:lvl1pPr>
            <a:lvl2pPr marL="357188" indent="-357188" algn="l" rtl="0" eaLnBrk="0" fontAlgn="base" hangingPunct="0">
              <a:lnSpc>
                <a:spcPct val="120000"/>
              </a:lnSpc>
              <a:spcBef>
                <a:spcPct val="20000"/>
              </a:spcBef>
              <a:spcAft>
                <a:spcPct val="0"/>
              </a:spcAft>
              <a:buSzPct val="70000"/>
              <a:buFont typeface="Wingdings" pitchFamily="2" charset="2"/>
              <a:buChar char="n"/>
              <a:defRPr sz="2400" kern="1200">
                <a:solidFill>
                  <a:schemeClr val="tx1"/>
                </a:solidFill>
                <a:latin typeface="Times New Roman" pitchFamily="18" charset="0"/>
                <a:ea typeface="+mn-ea"/>
                <a:cs typeface="Times New Roman" pitchFamily="18" charset="0"/>
              </a:defRPr>
            </a:lvl2pPr>
            <a:lvl3pPr marL="636588" indent="-279400" algn="l" rtl="0" eaLnBrk="0" fontAlgn="base" hangingPunct="0">
              <a:lnSpc>
                <a:spcPct val="120000"/>
              </a:lnSpc>
              <a:spcBef>
                <a:spcPct val="20000"/>
              </a:spcBef>
              <a:spcAft>
                <a:spcPct val="0"/>
              </a:spcAft>
              <a:buSzPct val="60000"/>
              <a:buFont typeface="Wingdings" pitchFamily="2" charset="2"/>
              <a:buChar char="l"/>
              <a:defRPr sz="2400" kern="1200">
                <a:solidFill>
                  <a:schemeClr val="tx1"/>
                </a:solidFill>
                <a:latin typeface="Times New Roman" pitchFamily="18" charset="0"/>
                <a:ea typeface="+mn-ea"/>
                <a:cs typeface="Times New Roman" pitchFamily="18" charset="0"/>
              </a:defRPr>
            </a:lvl3pPr>
            <a:lvl4pPr marL="893763" indent="-257175" algn="l"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4pPr>
            <a:lvl5pPr marL="984250" indent="-269875" algn="l" defTabSz="984250"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eaLnBrk="1" hangingPunct="1">
              <a:lnSpc>
                <a:spcPct val="110000"/>
              </a:lnSpc>
              <a:spcBef>
                <a:spcPts val="600"/>
              </a:spcBef>
              <a:spcAft>
                <a:spcPts val="600"/>
              </a:spcAft>
              <a:buNone/>
            </a:pPr>
            <a:r>
              <a:rPr lang="en-US" altLang="zh-CN" sz="2800" dirty="0" smtClean="0"/>
              <a:t> …</a:t>
            </a:r>
            <a:endParaRPr lang="en-US" altLang="zh-CN" sz="2800" dirty="0"/>
          </a:p>
        </p:txBody>
      </p:sp>
      <p:sp>
        <p:nvSpPr>
          <p:cNvPr id="7" name="Content Placeholder 4"/>
          <p:cNvSpPr txBox="1">
            <a:spLocks/>
          </p:cNvSpPr>
          <p:nvPr/>
        </p:nvSpPr>
        <p:spPr bwMode="auto">
          <a:xfrm>
            <a:off x="533400" y="5191137"/>
            <a:ext cx="8153400" cy="9048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lvl1pPr marL="0" indent="0" algn="l" rtl="0" eaLnBrk="0" fontAlgn="base" hangingPunct="0">
              <a:lnSpc>
                <a:spcPct val="120000"/>
              </a:lnSpc>
              <a:spcBef>
                <a:spcPct val="20000"/>
              </a:spcBef>
              <a:spcAft>
                <a:spcPct val="0"/>
              </a:spcAft>
              <a:buFont typeface="Arial" charset="0"/>
              <a:buNone/>
              <a:defRPr sz="2400" kern="1200">
                <a:solidFill>
                  <a:schemeClr val="tx1"/>
                </a:solidFill>
                <a:latin typeface="Times New Roman" pitchFamily="18" charset="0"/>
                <a:ea typeface="+mn-ea"/>
                <a:cs typeface="Times New Roman" pitchFamily="18" charset="0"/>
              </a:defRPr>
            </a:lvl1pPr>
            <a:lvl2pPr marL="357188" indent="-357188" algn="l" rtl="0" eaLnBrk="0" fontAlgn="base" hangingPunct="0">
              <a:lnSpc>
                <a:spcPct val="120000"/>
              </a:lnSpc>
              <a:spcBef>
                <a:spcPct val="20000"/>
              </a:spcBef>
              <a:spcAft>
                <a:spcPct val="0"/>
              </a:spcAft>
              <a:buSzPct val="70000"/>
              <a:buFont typeface="Wingdings" pitchFamily="2" charset="2"/>
              <a:buChar char="n"/>
              <a:defRPr sz="2400" kern="1200">
                <a:solidFill>
                  <a:schemeClr val="tx1"/>
                </a:solidFill>
                <a:latin typeface="Times New Roman" pitchFamily="18" charset="0"/>
                <a:ea typeface="+mn-ea"/>
                <a:cs typeface="Times New Roman" pitchFamily="18" charset="0"/>
              </a:defRPr>
            </a:lvl2pPr>
            <a:lvl3pPr marL="636588" indent="-279400" algn="l" rtl="0" eaLnBrk="0" fontAlgn="base" hangingPunct="0">
              <a:lnSpc>
                <a:spcPct val="120000"/>
              </a:lnSpc>
              <a:spcBef>
                <a:spcPct val="20000"/>
              </a:spcBef>
              <a:spcAft>
                <a:spcPct val="0"/>
              </a:spcAft>
              <a:buSzPct val="60000"/>
              <a:buFont typeface="Wingdings" pitchFamily="2" charset="2"/>
              <a:buChar char="l"/>
              <a:defRPr sz="2400" kern="1200">
                <a:solidFill>
                  <a:schemeClr val="tx1"/>
                </a:solidFill>
                <a:latin typeface="Times New Roman" pitchFamily="18" charset="0"/>
                <a:ea typeface="+mn-ea"/>
                <a:cs typeface="Times New Roman" pitchFamily="18" charset="0"/>
              </a:defRPr>
            </a:lvl3pPr>
            <a:lvl4pPr marL="893763" indent="-257175" algn="l"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4pPr>
            <a:lvl5pPr marL="984250" indent="-269875" algn="l" defTabSz="984250"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eaLnBrk="1" hangingPunct="1">
              <a:lnSpc>
                <a:spcPct val="110000"/>
              </a:lnSpc>
              <a:spcBef>
                <a:spcPts val="600"/>
              </a:spcBef>
              <a:spcAft>
                <a:spcPts val="600"/>
              </a:spcAft>
              <a:buNone/>
            </a:pPr>
            <a:r>
              <a:rPr lang="en-US" altLang="zh-CN" dirty="0" smtClean="0"/>
              <a:t>Dougherty, </a:t>
            </a:r>
            <a:r>
              <a:rPr lang="en-US" altLang="zh-CN" dirty="0" err="1" smtClean="0"/>
              <a:t>Freiling</a:t>
            </a:r>
            <a:r>
              <a:rPr lang="en-US" altLang="zh-CN" dirty="0" smtClean="0"/>
              <a:t>, and </a:t>
            </a:r>
            <a:r>
              <a:rPr lang="en-US" altLang="zh-CN" dirty="0" err="1" smtClean="0"/>
              <a:t>Zeger</a:t>
            </a:r>
            <a:r>
              <a:rPr lang="en-US" altLang="zh-CN" dirty="0" smtClean="0"/>
              <a:t>, “Network coding and </a:t>
            </a:r>
            <a:r>
              <a:rPr lang="en-US" altLang="zh-CN" dirty="0" err="1" smtClean="0"/>
              <a:t>matroid</a:t>
            </a:r>
            <a:r>
              <a:rPr lang="en-US" altLang="zh-CN" dirty="0" smtClean="0"/>
              <a:t> theory,” </a:t>
            </a:r>
            <a:r>
              <a:rPr lang="en-US" altLang="zh-CN" i="1" dirty="0" smtClean="0"/>
              <a:t>Proceedings of the IEEE</a:t>
            </a:r>
            <a:r>
              <a:rPr lang="en-US" altLang="zh-CN" dirty="0" smtClean="0"/>
              <a:t>, vol. 99, no. 3, 2011. </a:t>
            </a:r>
            <a:endParaRPr lang="en-US" altLang="zh-CN" dirty="0"/>
          </a:p>
        </p:txBody>
      </p:sp>
      <p:sp>
        <p:nvSpPr>
          <p:cNvPr id="3" name="Slide Number Placeholder 2"/>
          <p:cNvSpPr>
            <a:spLocks noGrp="1"/>
          </p:cNvSpPr>
          <p:nvPr>
            <p:ph type="sldNum" sz="quarter" idx="10"/>
          </p:nvPr>
        </p:nvSpPr>
        <p:spPr/>
        <p:txBody>
          <a:bodyPr/>
          <a:lstStyle/>
          <a:p>
            <a:pPr>
              <a:defRPr/>
            </a:pPr>
            <a:fld id="{E856EBEC-7BE2-4B15-88BC-F34BB066B340}" type="slidenum">
              <a:rPr lang="en-US" altLang="zh-CN" smtClean="0"/>
              <a:pPr>
                <a:defRPr/>
              </a:pPr>
              <a:t>25</a:t>
            </a:fld>
            <a:endParaRPr lang="en-US" altLang="zh-CN"/>
          </a:p>
        </p:txBody>
      </p:sp>
    </p:spTree>
    <p:extLst>
      <p:ext uri="{BB962C8B-B14F-4D97-AF65-F5344CB8AC3E}">
        <p14:creationId xmlns:p14="http://schemas.microsoft.com/office/powerpoint/2010/main" val="766158561"/>
      </p:ext>
    </p:extLst>
  </p:cSld>
  <p:clrMapOvr>
    <a:masterClrMapping/>
  </p:clrMapOvr>
  <mc:AlternateContent xmlns:mc="http://schemas.openxmlformats.org/markup-compatibility/2006" xmlns:p14="http://schemas.microsoft.com/office/powerpoint/2010/main">
    <mc:Choice Requires="p14">
      <p:transition spd="slow" p14:dur="2000" advTm="1925"/>
    </mc:Choice>
    <mc:Fallback xmlns="">
      <p:transition spd="slow" advTm="1925"/>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6"/>
          <p:cNvSpPr txBox="1">
            <a:spLocks/>
          </p:cNvSpPr>
          <p:nvPr/>
        </p:nvSpPr>
        <p:spPr bwMode="auto">
          <a:xfrm>
            <a:off x="323528" y="4343400"/>
            <a:ext cx="8229600" cy="779462"/>
          </a:xfrm>
          <a:prstGeom prst="rect">
            <a:avLst/>
          </a:prstGeom>
          <a:noFill/>
          <a:ln w="9525">
            <a:noFill/>
            <a:miter lim="800000"/>
            <a:headEnd/>
            <a:tailEnd/>
          </a:ln>
        </p:spPr>
        <p:txBody>
          <a:bodyPr anchor="ctr">
            <a:noAutofit/>
          </a:bodyPr>
          <a:lstStyle/>
          <a:p>
            <a:pPr algn="ctr" eaLnBrk="0" hangingPunct="0">
              <a:defRPr/>
            </a:pPr>
            <a:r>
              <a:rPr lang="en-US" sz="6000" i="1" dirty="0">
                <a:solidFill>
                  <a:srgbClr val="333399"/>
                </a:solidFill>
                <a:effectLst>
                  <a:outerShdw blurRad="38100" dist="38100" dir="2700000" algn="tl">
                    <a:srgbClr val="000000">
                      <a:alpha val="43137"/>
                    </a:srgbClr>
                  </a:outerShdw>
                </a:effectLst>
                <a:latin typeface="Comic Sans MS" pitchFamily="66" charset="0"/>
                <a:ea typeface="+mj-ea"/>
                <a:cs typeface="+mj-cs"/>
              </a:rPr>
              <a:t>Thank </a:t>
            </a:r>
            <a:r>
              <a:rPr lang="en-US" sz="6000" i="1" dirty="0" smtClean="0">
                <a:solidFill>
                  <a:srgbClr val="333399"/>
                </a:solidFill>
                <a:effectLst>
                  <a:outerShdw blurRad="38100" dist="38100" dir="2700000" algn="tl">
                    <a:srgbClr val="000000">
                      <a:alpha val="43137"/>
                    </a:srgbClr>
                  </a:outerShdw>
                </a:effectLst>
                <a:latin typeface="Comic Sans MS" pitchFamily="66" charset="0"/>
                <a:ea typeface="+mj-ea"/>
                <a:cs typeface="+mj-cs"/>
              </a:rPr>
              <a:t>you !</a:t>
            </a:r>
            <a:endParaRPr lang="en-US" sz="6000" i="1" dirty="0">
              <a:solidFill>
                <a:srgbClr val="333399"/>
              </a:solidFill>
              <a:effectLst>
                <a:outerShdw blurRad="38100" dist="38100" dir="2700000" algn="tl">
                  <a:srgbClr val="000000">
                    <a:alpha val="43137"/>
                  </a:srgbClr>
                </a:outerShdw>
              </a:effectLst>
              <a:latin typeface="Comic Sans MS" pitchFamily="66" charset="0"/>
              <a:ea typeface="+mj-ea"/>
              <a:cs typeface="+mj-cs"/>
            </a:endParaRPr>
          </a:p>
        </p:txBody>
      </p:sp>
      <p:sp>
        <p:nvSpPr>
          <p:cNvPr id="3" name="Slide Number Placeholder 2"/>
          <p:cNvSpPr>
            <a:spLocks noGrp="1"/>
          </p:cNvSpPr>
          <p:nvPr>
            <p:ph type="sldNum" sz="quarter" idx="10"/>
          </p:nvPr>
        </p:nvSpPr>
        <p:spPr/>
        <p:txBody>
          <a:bodyPr/>
          <a:lstStyle/>
          <a:p>
            <a:pPr>
              <a:defRPr/>
            </a:pPr>
            <a:fld id="{E856EBEC-7BE2-4B15-88BC-F34BB066B340}" type="slidenum">
              <a:rPr lang="en-US" altLang="zh-CN" smtClean="0"/>
              <a:pPr>
                <a:defRPr/>
              </a:pPr>
              <a:t>26</a:t>
            </a:fld>
            <a:endParaRPr lang="en-US" altLang="zh-CN"/>
          </a:p>
        </p:txBody>
      </p:sp>
      <p:sp>
        <p:nvSpPr>
          <p:cNvPr id="4" name="Content Placeholder 4"/>
          <p:cNvSpPr txBox="1">
            <a:spLocks/>
          </p:cNvSpPr>
          <p:nvPr/>
        </p:nvSpPr>
        <p:spPr bwMode="auto">
          <a:xfrm>
            <a:off x="533400" y="1905000"/>
            <a:ext cx="8019728" cy="1148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lvl1pPr marL="0" indent="0" algn="l" rtl="0" eaLnBrk="0" fontAlgn="base" hangingPunct="0">
              <a:lnSpc>
                <a:spcPct val="120000"/>
              </a:lnSpc>
              <a:spcBef>
                <a:spcPct val="20000"/>
              </a:spcBef>
              <a:spcAft>
                <a:spcPct val="0"/>
              </a:spcAft>
              <a:buFont typeface="Arial" charset="0"/>
              <a:buNone/>
              <a:defRPr sz="2400" kern="1200">
                <a:solidFill>
                  <a:schemeClr val="tx1"/>
                </a:solidFill>
                <a:latin typeface="Times New Roman" pitchFamily="18" charset="0"/>
                <a:ea typeface="+mn-ea"/>
                <a:cs typeface="Times New Roman" pitchFamily="18" charset="0"/>
              </a:defRPr>
            </a:lvl1pPr>
            <a:lvl2pPr marL="357188" indent="-357188" algn="l" rtl="0" eaLnBrk="0" fontAlgn="base" hangingPunct="0">
              <a:lnSpc>
                <a:spcPct val="120000"/>
              </a:lnSpc>
              <a:spcBef>
                <a:spcPct val="20000"/>
              </a:spcBef>
              <a:spcAft>
                <a:spcPct val="0"/>
              </a:spcAft>
              <a:buSzPct val="70000"/>
              <a:buFont typeface="Wingdings" pitchFamily="2" charset="2"/>
              <a:buChar char="n"/>
              <a:defRPr sz="2400" kern="1200">
                <a:solidFill>
                  <a:schemeClr val="tx1"/>
                </a:solidFill>
                <a:latin typeface="Times New Roman" pitchFamily="18" charset="0"/>
                <a:ea typeface="+mn-ea"/>
                <a:cs typeface="Times New Roman" pitchFamily="18" charset="0"/>
              </a:defRPr>
            </a:lvl2pPr>
            <a:lvl3pPr marL="636588" indent="-279400" algn="l" rtl="0" eaLnBrk="0" fontAlgn="base" hangingPunct="0">
              <a:lnSpc>
                <a:spcPct val="120000"/>
              </a:lnSpc>
              <a:spcBef>
                <a:spcPct val="20000"/>
              </a:spcBef>
              <a:spcAft>
                <a:spcPct val="0"/>
              </a:spcAft>
              <a:buSzPct val="60000"/>
              <a:buFont typeface="Wingdings" pitchFamily="2" charset="2"/>
              <a:buChar char="l"/>
              <a:defRPr sz="2400" kern="1200">
                <a:solidFill>
                  <a:schemeClr val="tx1"/>
                </a:solidFill>
                <a:latin typeface="Times New Roman" pitchFamily="18" charset="0"/>
                <a:ea typeface="+mn-ea"/>
                <a:cs typeface="Times New Roman" pitchFamily="18" charset="0"/>
              </a:defRPr>
            </a:lvl3pPr>
            <a:lvl4pPr marL="893763" indent="-257175" algn="l"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4pPr>
            <a:lvl5pPr marL="984250" indent="-269875" algn="l" defTabSz="984250"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algn="ctr" eaLnBrk="1" hangingPunct="1">
              <a:lnSpc>
                <a:spcPct val="110000"/>
              </a:lnSpc>
              <a:spcBef>
                <a:spcPts val="600"/>
              </a:spcBef>
              <a:spcAft>
                <a:spcPts val="600"/>
              </a:spcAft>
              <a:buNone/>
            </a:pPr>
            <a:r>
              <a:rPr lang="en-US" altLang="zh-CN" sz="3200" dirty="0" smtClean="0">
                <a:solidFill>
                  <a:srgbClr val="333399"/>
                </a:solidFill>
                <a:effectLst>
                  <a:outerShdw blurRad="38100" dist="38100" dir="2700000" algn="tl">
                    <a:srgbClr val="000000">
                      <a:alpha val="43137"/>
                    </a:srgbClr>
                  </a:outerShdw>
                </a:effectLst>
                <a:latin typeface="+mj-lt"/>
              </a:rPr>
              <a:t>80-year old </a:t>
            </a:r>
            <a:r>
              <a:rPr lang="en-US" altLang="zh-CN" sz="3200" dirty="0" err="1" smtClean="0">
                <a:solidFill>
                  <a:srgbClr val="333399"/>
                </a:solidFill>
                <a:effectLst>
                  <a:outerShdw blurRad="38100" dist="38100" dir="2700000" algn="tl">
                    <a:srgbClr val="000000">
                      <a:alpha val="43137"/>
                    </a:srgbClr>
                  </a:outerShdw>
                </a:effectLst>
                <a:latin typeface="+mj-lt"/>
              </a:rPr>
              <a:t>matroid</a:t>
            </a:r>
            <a:r>
              <a:rPr lang="en-US" altLang="zh-CN" sz="3200" dirty="0" smtClean="0">
                <a:solidFill>
                  <a:srgbClr val="333399"/>
                </a:solidFill>
                <a:effectLst>
                  <a:outerShdw blurRad="38100" dist="38100" dir="2700000" algn="tl">
                    <a:srgbClr val="000000">
                      <a:alpha val="43137"/>
                    </a:srgbClr>
                  </a:outerShdw>
                </a:effectLst>
                <a:latin typeface="+mj-lt"/>
              </a:rPr>
              <a:t> theory is very helpful to solve fundamental problems in NC theory. </a:t>
            </a:r>
            <a:endParaRPr lang="en-US" altLang="zh-CN" sz="3200" dirty="0">
              <a:solidFill>
                <a:srgbClr val="333399"/>
              </a:solidFill>
              <a:effectLst>
                <a:outerShdw blurRad="38100" dist="38100" dir="2700000" algn="tl">
                  <a:srgbClr val="000000">
                    <a:alpha val="43137"/>
                  </a:srgbClr>
                </a:outerShdw>
              </a:effectLst>
              <a:latin typeface="+mj-lt"/>
            </a:endParaRPr>
          </a:p>
        </p:txBody>
      </p:sp>
    </p:spTree>
  </p:cSld>
  <p:clrMapOvr>
    <a:masterClrMapping/>
  </p:clrMapOvr>
  <mc:AlternateContent xmlns:mc="http://schemas.openxmlformats.org/markup-compatibility/2006" xmlns:p14="http://schemas.microsoft.com/office/powerpoint/2010/main">
    <mc:Choice Requires="p14">
      <p:transition spd="slow" p14:dur="2000" advTm="34843"/>
    </mc:Choice>
    <mc:Fallback xmlns="">
      <p:transition spd="slow" advTm="3484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685800"/>
            <a:ext cx="7772400" cy="1285875"/>
          </a:xfrm>
        </p:spPr>
        <p:txBody>
          <a:bodyPr>
            <a:noAutofit/>
          </a:bodyPr>
          <a:lstStyle/>
          <a:p>
            <a:pPr eaLnBrk="1" hangingPunct="1">
              <a:lnSpc>
                <a:spcPct val="120000"/>
              </a:lnSpc>
              <a:spcBef>
                <a:spcPts val="600"/>
              </a:spcBef>
              <a:defRPr/>
            </a:pPr>
            <a:r>
              <a:rPr lang="en-US" altLang="zh-TW" sz="3200" dirty="0" smtClean="0">
                <a:solidFill>
                  <a:srgbClr val="333399"/>
                </a:solidFill>
                <a:effectLst>
                  <a:outerShdw blurRad="38100" dist="38100" dir="2700000" algn="tl">
                    <a:srgbClr val="C0C0C0"/>
                  </a:outerShdw>
                </a:effectLst>
                <a:latin typeface="Comic Sans MS" pitchFamily="66" charset="0"/>
              </a:rPr>
              <a:t>Connections between </a:t>
            </a:r>
            <a:br>
              <a:rPr lang="en-US" altLang="zh-TW" sz="3200" dirty="0" smtClean="0">
                <a:solidFill>
                  <a:srgbClr val="333399"/>
                </a:solidFill>
                <a:effectLst>
                  <a:outerShdw blurRad="38100" dist="38100" dir="2700000" algn="tl">
                    <a:srgbClr val="C0C0C0"/>
                  </a:outerShdw>
                </a:effectLst>
                <a:latin typeface="Comic Sans MS" pitchFamily="66" charset="0"/>
              </a:rPr>
            </a:br>
            <a:r>
              <a:rPr lang="en-US" altLang="zh-TW" sz="3200" dirty="0" smtClean="0">
                <a:solidFill>
                  <a:srgbClr val="FF0000"/>
                </a:solidFill>
                <a:effectLst>
                  <a:outerShdw blurRad="38100" dist="38100" dir="2700000" algn="tl">
                    <a:srgbClr val="C0C0C0"/>
                  </a:outerShdw>
                </a:effectLst>
                <a:latin typeface="Comic Sans MS" pitchFamily="66" charset="0"/>
              </a:rPr>
              <a:t>Network Coding </a:t>
            </a:r>
            <a:r>
              <a:rPr lang="en-US" altLang="zh-TW" sz="3200" dirty="0" smtClean="0">
                <a:solidFill>
                  <a:srgbClr val="333399"/>
                </a:solidFill>
                <a:effectLst>
                  <a:outerShdw blurRad="38100" dist="38100" dir="2700000" algn="tl">
                    <a:srgbClr val="C0C0C0"/>
                  </a:outerShdw>
                </a:effectLst>
                <a:latin typeface="Comic Sans MS" pitchFamily="66" charset="0"/>
              </a:rPr>
              <a:t>and </a:t>
            </a:r>
            <a:r>
              <a:rPr lang="en-US" altLang="zh-TW" sz="3200" dirty="0" err="1" smtClean="0">
                <a:solidFill>
                  <a:srgbClr val="333399"/>
                </a:solidFill>
                <a:effectLst>
                  <a:outerShdw blurRad="38100" dist="38100" dir="2700000" algn="tl">
                    <a:srgbClr val="C0C0C0"/>
                  </a:outerShdw>
                </a:effectLst>
                <a:latin typeface="Comic Sans MS" pitchFamily="66" charset="0"/>
              </a:rPr>
              <a:t>Matroid</a:t>
            </a:r>
            <a:r>
              <a:rPr lang="en-US" altLang="zh-TW" sz="3200" dirty="0" smtClean="0">
                <a:solidFill>
                  <a:srgbClr val="333399"/>
                </a:solidFill>
                <a:effectLst>
                  <a:outerShdw blurRad="38100" dist="38100" dir="2700000" algn="tl">
                    <a:srgbClr val="C0C0C0"/>
                  </a:outerShdw>
                </a:effectLst>
                <a:latin typeface="Comic Sans MS" pitchFamily="66" charset="0"/>
              </a:rPr>
              <a:t> Theory </a:t>
            </a:r>
            <a:endParaRPr lang="en-US" altLang="zh-CN" sz="3200" dirty="0" smtClean="0">
              <a:solidFill>
                <a:srgbClr val="333399"/>
              </a:solidFill>
            </a:endParaRPr>
          </a:p>
        </p:txBody>
      </p:sp>
      <p:sp>
        <p:nvSpPr>
          <p:cNvPr id="10" name="Rectangle 9"/>
          <p:cNvSpPr/>
          <p:nvPr/>
        </p:nvSpPr>
        <p:spPr>
          <a:xfrm>
            <a:off x="5562600" y="2133600"/>
            <a:ext cx="1981200" cy="461665"/>
          </a:xfrm>
          <a:prstGeom prst="rect">
            <a:avLst/>
          </a:prstGeom>
        </p:spPr>
        <p:txBody>
          <a:bodyPr wrap="square">
            <a:spAutoFit/>
          </a:bodyPr>
          <a:lstStyle/>
          <a:p>
            <a:r>
              <a:rPr lang="en-US" altLang="zh-TW" sz="2400" dirty="0" smtClean="0">
                <a:solidFill>
                  <a:srgbClr val="FF0000"/>
                </a:solidFill>
                <a:effectLst>
                  <a:outerShdw blurRad="38100" dist="38100" dir="2700000" algn="tl">
                    <a:srgbClr val="C0C0C0"/>
                  </a:outerShdw>
                </a:effectLst>
                <a:latin typeface="Comic Sans MS" pitchFamily="66" charset="0"/>
                <a:cs typeface="+mj-cs"/>
              </a:rPr>
              <a:t>Linear Code</a:t>
            </a:r>
            <a:endParaRPr lang="zh-CN" altLang="en-US" sz="1400" dirty="0"/>
          </a:p>
        </p:txBody>
      </p:sp>
      <p:pic>
        <p:nvPicPr>
          <p:cNvPr id="3" name="Picture 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21200" y="2674200"/>
            <a:ext cx="3273679" cy="35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3"/>
          <p:cNvSpPr/>
          <p:nvPr/>
        </p:nvSpPr>
        <p:spPr>
          <a:xfrm rot="19170439">
            <a:off x="5153674" y="4329759"/>
            <a:ext cx="1006678" cy="1981492"/>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noFill/>
            </a:endParaRPr>
          </a:p>
        </p:txBody>
      </p:sp>
      <p:sp>
        <p:nvSpPr>
          <p:cNvPr id="13" name="Rectangle 12"/>
          <p:cNvSpPr/>
          <p:nvPr/>
        </p:nvSpPr>
        <p:spPr>
          <a:xfrm>
            <a:off x="4114800" y="6197600"/>
            <a:ext cx="2720739" cy="400110"/>
          </a:xfrm>
          <a:prstGeom prst="rect">
            <a:avLst/>
          </a:prstGeom>
        </p:spPr>
        <p:txBody>
          <a:bodyPr wrap="square">
            <a:spAutoFit/>
          </a:bodyPr>
          <a:lstStyle/>
          <a:p>
            <a:r>
              <a:rPr lang="en-US" altLang="zh-TW" sz="2000" dirty="0" smtClean="0">
                <a:solidFill>
                  <a:srgbClr val="FF0000"/>
                </a:solidFill>
                <a:latin typeface="Comic Sans MS" pitchFamily="66" charset="0"/>
                <a:cs typeface="+mj-cs"/>
              </a:rPr>
              <a:t>Linear independence</a:t>
            </a:r>
            <a:endParaRPr lang="zh-CN" altLang="en-US" sz="1200" dirty="0"/>
          </a:p>
        </p:txBody>
      </p:sp>
      <p:grpSp>
        <p:nvGrpSpPr>
          <p:cNvPr id="14" name="Group 13"/>
          <p:cNvGrpSpPr>
            <a:grpSpLocks noChangeAspect="1"/>
          </p:cNvGrpSpPr>
          <p:nvPr/>
        </p:nvGrpSpPr>
        <p:grpSpPr>
          <a:xfrm>
            <a:off x="422472" y="2182252"/>
            <a:ext cx="3236858" cy="3936606"/>
            <a:chOff x="422475" y="2021112"/>
            <a:chExt cx="3082725" cy="3749153"/>
          </a:xfrm>
        </p:grpSpPr>
        <p:pic>
          <p:nvPicPr>
            <p:cNvPr id="15"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2475" y="2514600"/>
              <a:ext cx="3082725" cy="3255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Rectangle 15"/>
            <p:cNvSpPr/>
            <p:nvPr/>
          </p:nvSpPr>
          <p:spPr>
            <a:xfrm>
              <a:off x="745835" y="2021112"/>
              <a:ext cx="2478091" cy="439681"/>
            </a:xfrm>
            <a:prstGeom prst="rect">
              <a:avLst/>
            </a:prstGeom>
          </p:spPr>
          <p:txBody>
            <a:bodyPr wrap="none">
              <a:spAutoFit/>
            </a:bodyPr>
            <a:lstStyle/>
            <a:p>
              <a:r>
                <a:rPr lang="en-US" altLang="zh-TW" sz="2400" dirty="0" smtClean="0">
                  <a:solidFill>
                    <a:srgbClr val="FF0000"/>
                  </a:solidFill>
                  <a:effectLst>
                    <a:outerShdw blurRad="38100" dist="38100" dir="2700000" algn="tl">
                      <a:srgbClr val="C0C0C0"/>
                    </a:outerShdw>
                  </a:effectLst>
                  <a:latin typeface="Comic Sans MS" pitchFamily="66" charset="0"/>
                  <a:cs typeface="+mj-cs"/>
                </a:rPr>
                <a:t>Network (Graph)</a:t>
              </a:r>
              <a:endParaRPr lang="zh-CN" altLang="en-US" sz="1400" dirty="0"/>
            </a:p>
          </p:txBody>
        </p:sp>
      </p:grpSp>
      <p:sp>
        <p:nvSpPr>
          <p:cNvPr id="11" name="Slide Number Placeholder 3"/>
          <p:cNvSpPr>
            <a:spLocks noGrp="1"/>
          </p:cNvSpPr>
          <p:nvPr>
            <p:ph type="sldNum" sz="quarter" idx="10"/>
          </p:nvPr>
        </p:nvSpPr>
        <p:spPr>
          <a:xfrm>
            <a:off x="6659563" y="6356350"/>
            <a:ext cx="2027237" cy="365125"/>
          </a:xfrm>
        </p:spPr>
        <p:txBody>
          <a:bodyPr/>
          <a:lstStyle/>
          <a:p>
            <a:pPr algn="r">
              <a:defRPr/>
            </a:pPr>
            <a:fld id="{E856EBEC-7BE2-4B15-88BC-F34BB066B340}" type="slidenum">
              <a:rPr lang="en-US" altLang="zh-CN" smtClean="0"/>
              <a:pPr algn="r">
                <a:defRPr/>
              </a:pPr>
              <a:t>3</a:t>
            </a:fld>
            <a:endParaRPr lang="en-US" altLang="zh-CN"/>
          </a:p>
        </p:txBody>
      </p:sp>
    </p:spTree>
    <p:custDataLst>
      <p:tags r:id="rId1"/>
    </p:custDataLst>
    <p:extLst>
      <p:ext uri="{BB962C8B-B14F-4D97-AF65-F5344CB8AC3E}">
        <p14:creationId xmlns:p14="http://schemas.microsoft.com/office/powerpoint/2010/main" val="1864342401"/>
      </p:ext>
    </p:extLst>
  </p:cSld>
  <p:clrMapOvr>
    <a:masterClrMapping/>
  </p:clrMapOvr>
  <mc:AlternateContent xmlns:mc="http://schemas.openxmlformats.org/markup-compatibility/2006" xmlns:p14="http://schemas.microsoft.com/office/powerpoint/2010/main">
    <mc:Choice Requires="p14">
      <p:transition spd="slow" p14:dur="2000" advTm="97037"/>
    </mc:Choice>
    <mc:Fallback xmlns="">
      <p:transition spd="slow" advTm="9703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26" presetClass="emph" presetSubtype="0" repeatCount="3000" fill="hold" grpId="0" nodeType="withEffect">
                                  <p:stCondLst>
                                    <p:cond delay="0"/>
                                  </p:stCondLst>
                                  <p:childTnLst>
                                    <p:animEffect transition="out" filter="fade">
                                      <p:cBhvr>
                                        <p:cTn id="8" dur="500" tmFilter="0, 0; .2, .5; .8, .5; 1, 0"/>
                                        <p:tgtEl>
                                          <p:spTgt spid="4"/>
                                        </p:tgtEl>
                                      </p:cBhvr>
                                    </p:animEffect>
                                    <p:animScale>
                                      <p:cBhvr>
                                        <p:cTn id="9" dur="250" autoRev="1" fill="hold"/>
                                        <p:tgtEl>
                                          <p:spTgt spid="4"/>
                                        </p:tgtEl>
                                      </p:cBhvr>
                                      <p:by x="105000" y="105000"/>
                                    </p:animScale>
                                  </p:childTnLst>
                                </p:cTn>
                              </p:par>
                            </p:childTnLst>
                          </p:cTn>
                        </p:par>
                        <p:par>
                          <p:cTn id="10" fill="hold">
                            <p:stCondLst>
                              <p:cond delay="1500"/>
                            </p:stCondLst>
                            <p:childTnLst>
                              <p:par>
                                <p:cTn id="11" presetID="1" presetClass="entr" presetSubtype="0" fill="hold" grpId="0" nodeType="after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239791" y="1905000"/>
            <a:ext cx="1111202" cy="646331"/>
          </a:xfrm>
          <a:prstGeom prst="rect">
            <a:avLst/>
          </a:prstGeom>
        </p:spPr>
        <p:txBody>
          <a:bodyPr wrap="none">
            <a:spAutoFit/>
          </a:bodyPr>
          <a:lstStyle/>
          <a:p>
            <a:r>
              <a:rPr lang="zh-CN" altLang="en-US" sz="3600" b="1" dirty="0" smtClean="0">
                <a:solidFill>
                  <a:srgbClr val="FF0000"/>
                </a:solidFill>
              </a:rPr>
              <a:t>拟阵</a:t>
            </a:r>
            <a:endParaRPr lang="zh-CN" altLang="en-US" sz="3600" b="1" dirty="0">
              <a:solidFill>
                <a:srgbClr val="FF0000"/>
              </a:solidFill>
            </a:endParaRPr>
          </a:p>
        </p:txBody>
      </p:sp>
      <p:sp>
        <p:nvSpPr>
          <p:cNvPr id="7" name="Rectangle 6"/>
          <p:cNvSpPr/>
          <p:nvPr/>
        </p:nvSpPr>
        <p:spPr>
          <a:xfrm>
            <a:off x="4413130" y="3301425"/>
            <a:ext cx="1008609" cy="584775"/>
          </a:xfrm>
          <a:prstGeom prst="rect">
            <a:avLst/>
          </a:prstGeom>
        </p:spPr>
        <p:txBody>
          <a:bodyPr wrap="none">
            <a:spAutoFit/>
          </a:bodyPr>
          <a:lstStyle/>
          <a:p>
            <a:r>
              <a:rPr lang="zh-CN" altLang="en-US" sz="3200" b="1" dirty="0" smtClean="0">
                <a:solidFill>
                  <a:srgbClr val="FF0000"/>
                </a:solidFill>
              </a:rPr>
              <a:t>矩阵</a:t>
            </a:r>
            <a:endParaRPr lang="zh-CN" altLang="en-US" sz="3200" b="1" dirty="0">
              <a:solidFill>
                <a:srgbClr val="FF0000"/>
              </a:solidFill>
            </a:endParaRPr>
          </a:p>
        </p:txBody>
      </p:sp>
      <p:sp>
        <p:nvSpPr>
          <p:cNvPr id="8" name="Title 1"/>
          <p:cNvSpPr>
            <a:spLocks noGrp="1"/>
          </p:cNvSpPr>
          <p:nvPr>
            <p:ph type="ctrTitle"/>
          </p:nvPr>
        </p:nvSpPr>
        <p:spPr>
          <a:xfrm>
            <a:off x="683568" y="685800"/>
            <a:ext cx="7772400" cy="1285875"/>
          </a:xfrm>
        </p:spPr>
        <p:txBody>
          <a:bodyPr>
            <a:noAutofit/>
          </a:bodyPr>
          <a:lstStyle/>
          <a:p>
            <a:pPr eaLnBrk="1" hangingPunct="1">
              <a:lnSpc>
                <a:spcPct val="120000"/>
              </a:lnSpc>
              <a:spcBef>
                <a:spcPts val="600"/>
              </a:spcBef>
              <a:defRPr/>
            </a:pPr>
            <a:r>
              <a:rPr lang="en-US" altLang="zh-TW" sz="3200" dirty="0" smtClean="0">
                <a:solidFill>
                  <a:srgbClr val="333399"/>
                </a:solidFill>
                <a:effectLst>
                  <a:outerShdw blurRad="38100" dist="38100" dir="2700000" algn="tl">
                    <a:srgbClr val="C0C0C0"/>
                  </a:outerShdw>
                </a:effectLst>
                <a:latin typeface="Comic Sans MS" pitchFamily="66" charset="0"/>
              </a:rPr>
              <a:t>Connections between </a:t>
            </a:r>
            <a:br>
              <a:rPr lang="en-US" altLang="zh-TW" sz="3200" dirty="0" smtClean="0">
                <a:solidFill>
                  <a:srgbClr val="333399"/>
                </a:solidFill>
                <a:effectLst>
                  <a:outerShdw blurRad="38100" dist="38100" dir="2700000" algn="tl">
                    <a:srgbClr val="C0C0C0"/>
                  </a:outerShdw>
                </a:effectLst>
                <a:latin typeface="Comic Sans MS" pitchFamily="66" charset="0"/>
              </a:rPr>
            </a:br>
            <a:r>
              <a:rPr lang="en-US" altLang="zh-TW" sz="3200" dirty="0">
                <a:solidFill>
                  <a:srgbClr val="333399"/>
                </a:solidFill>
                <a:effectLst>
                  <a:outerShdw blurRad="38100" dist="38100" dir="2700000" algn="tl">
                    <a:srgbClr val="C0C0C0"/>
                  </a:outerShdw>
                </a:effectLst>
                <a:latin typeface="Comic Sans MS" pitchFamily="66" charset="0"/>
              </a:rPr>
              <a:t>Network Coding </a:t>
            </a:r>
            <a:r>
              <a:rPr lang="en-US" altLang="zh-TW" sz="3200" dirty="0" smtClean="0">
                <a:solidFill>
                  <a:srgbClr val="333399"/>
                </a:solidFill>
                <a:effectLst>
                  <a:outerShdw blurRad="38100" dist="38100" dir="2700000" algn="tl">
                    <a:srgbClr val="C0C0C0"/>
                  </a:outerShdw>
                </a:effectLst>
                <a:latin typeface="Comic Sans MS" pitchFamily="66" charset="0"/>
              </a:rPr>
              <a:t>and </a:t>
            </a:r>
            <a:r>
              <a:rPr lang="en-US" altLang="zh-TW" sz="3200" dirty="0" err="1" smtClean="0">
                <a:solidFill>
                  <a:srgbClr val="FF0000"/>
                </a:solidFill>
                <a:effectLst>
                  <a:outerShdw blurRad="38100" dist="38100" dir="2700000" algn="tl">
                    <a:srgbClr val="C0C0C0"/>
                  </a:outerShdw>
                </a:effectLst>
                <a:latin typeface="Comic Sans MS" pitchFamily="66" charset="0"/>
              </a:rPr>
              <a:t>Matroid</a:t>
            </a:r>
            <a:r>
              <a:rPr lang="en-US" altLang="zh-TW" sz="3200" dirty="0" smtClean="0">
                <a:solidFill>
                  <a:srgbClr val="FF0000"/>
                </a:solidFill>
                <a:effectLst>
                  <a:outerShdw blurRad="38100" dist="38100" dir="2700000" algn="tl">
                    <a:srgbClr val="C0C0C0"/>
                  </a:outerShdw>
                </a:effectLst>
                <a:latin typeface="Comic Sans MS" pitchFamily="66" charset="0"/>
              </a:rPr>
              <a:t> </a:t>
            </a:r>
            <a:r>
              <a:rPr lang="en-US" altLang="zh-TW" sz="3200" dirty="0" smtClean="0">
                <a:solidFill>
                  <a:srgbClr val="333399"/>
                </a:solidFill>
                <a:effectLst>
                  <a:outerShdw blurRad="38100" dist="38100" dir="2700000" algn="tl">
                    <a:srgbClr val="C0C0C0"/>
                  </a:outerShdw>
                </a:effectLst>
                <a:latin typeface="Comic Sans MS" pitchFamily="66" charset="0"/>
              </a:rPr>
              <a:t>Theory </a:t>
            </a:r>
            <a:endParaRPr lang="en-US" altLang="zh-CN" sz="3200" dirty="0" smtClean="0">
              <a:solidFill>
                <a:srgbClr val="333399"/>
              </a:solidFill>
            </a:endParaRPr>
          </a:p>
        </p:txBody>
      </p:sp>
      <p:grpSp>
        <p:nvGrpSpPr>
          <p:cNvPr id="11" name="Group 10"/>
          <p:cNvGrpSpPr/>
          <p:nvPr/>
        </p:nvGrpSpPr>
        <p:grpSpPr>
          <a:xfrm>
            <a:off x="4343400" y="2615625"/>
            <a:ext cx="2900671" cy="584775"/>
            <a:chOff x="4185929" y="2615625"/>
            <a:chExt cx="2900671" cy="584775"/>
          </a:xfrm>
        </p:grpSpPr>
        <p:sp>
          <p:nvSpPr>
            <p:cNvPr id="3" name="Rectangle 2"/>
            <p:cNvSpPr/>
            <p:nvPr/>
          </p:nvSpPr>
          <p:spPr>
            <a:xfrm>
              <a:off x="4185929" y="2615625"/>
              <a:ext cx="1148071" cy="584775"/>
            </a:xfrm>
            <a:prstGeom prst="rect">
              <a:avLst/>
            </a:prstGeom>
          </p:spPr>
          <p:txBody>
            <a:bodyPr wrap="none">
              <a:spAutoFit/>
            </a:bodyPr>
            <a:lstStyle/>
            <a:p>
              <a:r>
                <a:rPr lang="en-US" altLang="zh-TW" sz="3200" dirty="0" err="1" smtClean="0">
                  <a:solidFill>
                    <a:srgbClr val="FF0000"/>
                  </a:solidFill>
                  <a:effectLst>
                    <a:outerShdw blurRad="38100" dist="38100" dir="2700000" algn="tl">
                      <a:srgbClr val="C0C0C0"/>
                    </a:outerShdw>
                  </a:effectLst>
                  <a:latin typeface="Comic Sans MS" pitchFamily="66" charset="0"/>
                  <a:cs typeface="+mj-cs"/>
                </a:rPr>
                <a:t>Matr</a:t>
              </a:r>
              <a:endParaRPr lang="zh-CN" altLang="en-US" dirty="0"/>
            </a:p>
          </p:txBody>
        </p:sp>
        <p:sp>
          <p:nvSpPr>
            <p:cNvPr id="5" name="Rectangle 4"/>
            <p:cNvSpPr/>
            <p:nvPr/>
          </p:nvSpPr>
          <p:spPr>
            <a:xfrm>
              <a:off x="6206231" y="2615625"/>
              <a:ext cx="880369" cy="584775"/>
            </a:xfrm>
            <a:prstGeom prst="rect">
              <a:avLst/>
            </a:prstGeom>
          </p:spPr>
          <p:txBody>
            <a:bodyPr wrap="none">
              <a:spAutoFit/>
            </a:bodyPr>
            <a:lstStyle/>
            <a:p>
              <a:r>
                <a:rPr lang="en-US" altLang="zh-TW" sz="3200" dirty="0" err="1" smtClean="0">
                  <a:solidFill>
                    <a:srgbClr val="FF0000"/>
                  </a:solidFill>
                  <a:effectLst>
                    <a:outerShdw blurRad="38100" dist="38100" dir="2700000" algn="tl">
                      <a:srgbClr val="C0C0C0"/>
                    </a:outerShdw>
                  </a:effectLst>
                  <a:latin typeface="Comic Sans MS" pitchFamily="66" charset="0"/>
                  <a:cs typeface="+mj-cs"/>
                </a:rPr>
                <a:t>oid</a:t>
              </a:r>
              <a:r>
                <a:rPr lang="en-US" altLang="zh-TW" sz="3200" dirty="0" smtClean="0">
                  <a:solidFill>
                    <a:srgbClr val="FF0000"/>
                  </a:solidFill>
                  <a:effectLst>
                    <a:outerShdw blurRad="38100" dist="38100" dir="2700000" algn="tl">
                      <a:srgbClr val="C0C0C0"/>
                    </a:outerShdw>
                  </a:effectLst>
                  <a:latin typeface="Comic Sans MS" pitchFamily="66" charset="0"/>
                  <a:cs typeface="+mj-cs"/>
                </a:rPr>
                <a:t> </a:t>
              </a:r>
              <a:endParaRPr lang="zh-CN" altLang="en-US" dirty="0"/>
            </a:p>
          </p:txBody>
        </p:sp>
        <p:sp>
          <p:nvSpPr>
            <p:cNvPr id="9" name="Rectangle 8"/>
            <p:cNvSpPr/>
            <p:nvPr/>
          </p:nvSpPr>
          <p:spPr>
            <a:xfrm>
              <a:off x="5410200" y="2615625"/>
              <a:ext cx="636713" cy="584775"/>
            </a:xfrm>
            <a:prstGeom prst="rect">
              <a:avLst/>
            </a:prstGeom>
          </p:spPr>
          <p:txBody>
            <a:bodyPr wrap="none">
              <a:spAutoFit/>
            </a:bodyPr>
            <a:lstStyle/>
            <a:p>
              <a:r>
                <a:rPr lang="en-US" altLang="zh-TW" sz="3200" dirty="0" smtClean="0">
                  <a:solidFill>
                    <a:srgbClr val="FF0000"/>
                  </a:solidFill>
                  <a:effectLst>
                    <a:outerShdw blurRad="38100" dist="38100" dir="2700000" algn="tl">
                      <a:srgbClr val="C0C0C0"/>
                    </a:outerShdw>
                  </a:effectLst>
                  <a:latin typeface="Comic Sans MS" pitchFamily="66" charset="0"/>
                  <a:cs typeface="+mj-cs"/>
                  <a:sym typeface="Symbol"/>
                </a:rPr>
                <a:t></a:t>
              </a:r>
              <a:r>
                <a:rPr lang="en-US" altLang="zh-TW" sz="3200" dirty="0" smtClean="0">
                  <a:solidFill>
                    <a:srgbClr val="FF0000"/>
                  </a:solidFill>
                  <a:effectLst>
                    <a:outerShdw blurRad="38100" dist="38100" dir="2700000" algn="tl">
                      <a:srgbClr val="C0C0C0"/>
                    </a:outerShdw>
                  </a:effectLst>
                  <a:latin typeface="Comic Sans MS" pitchFamily="66" charset="0"/>
                  <a:cs typeface="+mj-cs"/>
                </a:rPr>
                <a:t> </a:t>
              </a:r>
              <a:endParaRPr lang="zh-CN" altLang="en-US" dirty="0"/>
            </a:p>
          </p:txBody>
        </p:sp>
      </p:grpSp>
      <p:sp>
        <p:nvSpPr>
          <p:cNvPr id="10" name="Rectangle 9"/>
          <p:cNvSpPr/>
          <p:nvPr/>
        </p:nvSpPr>
        <p:spPr>
          <a:xfrm>
            <a:off x="6101071" y="3287777"/>
            <a:ext cx="1420582" cy="584775"/>
          </a:xfrm>
          <a:prstGeom prst="rect">
            <a:avLst/>
          </a:prstGeom>
        </p:spPr>
        <p:txBody>
          <a:bodyPr wrap="none">
            <a:spAutoFit/>
          </a:bodyPr>
          <a:lstStyle/>
          <a:p>
            <a:r>
              <a:rPr lang="zh-CN" altLang="en-US" sz="3200" b="1" dirty="0" smtClean="0">
                <a:solidFill>
                  <a:srgbClr val="FF0000"/>
                </a:solidFill>
              </a:rPr>
              <a:t>似、像</a:t>
            </a:r>
            <a:endParaRPr lang="zh-CN" altLang="en-US" sz="3200" b="1" dirty="0">
              <a:solidFill>
                <a:srgbClr val="FF0000"/>
              </a:solidFill>
            </a:endParaRPr>
          </a:p>
        </p:txBody>
      </p:sp>
      <p:sp>
        <p:nvSpPr>
          <p:cNvPr id="12" name="Rectangle 11"/>
          <p:cNvSpPr/>
          <p:nvPr/>
        </p:nvSpPr>
        <p:spPr>
          <a:xfrm>
            <a:off x="5105400" y="4191000"/>
            <a:ext cx="1887055" cy="523220"/>
          </a:xfrm>
          <a:prstGeom prst="rect">
            <a:avLst/>
          </a:prstGeom>
        </p:spPr>
        <p:txBody>
          <a:bodyPr wrap="none">
            <a:spAutoFit/>
          </a:bodyPr>
          <a:lstStyle/>
          <a:p>
            <a:r>
              <a:rPr lang="en-US" altLang="zh-CN" sz="2800" dirty="0" smtClean="0"/>
              <a:t>anthrop</a:t>
            </a:r>
            <a:r>
              <a:rPr lang="en-US" altLang="zh-CN" sz="2800" dirty="0" smtClean="0">
                <a:solidFill>
                  <a:srgbClr val="FF0000"/>
                </a:solidFill>
              </a:rPr>
              <a:t>oid</a:t>
            </a:r>
            <a:endParaRPr lang="zh-CN" altLang="en-US" sz="2800" dirty="0">
              <a:solidFill>
                <a:srgbClr val="FF0000"/>
              </a:solidFill>
            </a:endParaRPr>
          </a:p>
        </p:txBody>
      </p:sp>
      <p:sp>
        <p:nvSpPr>
          <p:cNvPr id="13" name="Rectangle 12"/>
          <p:cNvSpPr/>
          <p:nvPr/>
        </p:nvSpPr>
        <p:spPr>
          <a:xfrm>
            <a:off x="7229018" y="4222788"/>
            <a:ext cx="1184940" cy="492443"/>
          </a:xfrm>
          <a:prstGeom prst="rect">
            <a:avLst/>
          </a:prstGeom>
        </p:spPr>
        <p:txBody>
          <a:bodyPr wrap="none">
            <a:spAutoFit/>
          </a:bodyPr>
          <a:lstStyle/>
          <a:p>
            <a:r>
              <a:rPr lang="zh-CN" altLang="en-US" sz="2600" dirty="0" smtClean="0">
                <a:solidFill>
                  <a:srgbClr val="FF0000"/>
                </a:solidFill>
              </a:rPr>
              <a:t>类</a:t>
            </a:r>
            <a:r>
              <a:rPr lang="zh-CN" altLang="en-US" sz="2600" dirty="0" smtClean="0"/>
              <a:t>人猿</a:t>
            </a:r>
            <a:endParaRPr lang="zh-CN" altLang="en-US" sz="2600" dirty="0"/>
          </a:p>
        </p:txBody>
      </p:sp>
      <p:sp>
        <p:nvSpPr>
          <p:cNvPr id="19" name="Rectangle 18"/>
          <p:cNvSpPr/>
          <p:nvPr/>
        </p:nvSpPr>
        <p:spPr>
          <a:xfrm>
            <a:off x="5410200" y="4829217"/>
            <a:ext cx="1566454" cy="523220"/>
          </a:xfrm>
          <a:prstGeom prst="rect">
            <a:avLst/>
          </a:prstGeom>
        </p:spPr>
        <p:txBody>
          <a:bodyPr wrap="none">
            <a:spAutoFit/>
          </a:bodyPr>
          <a:lstStyle/>
          <a:p>
            <a:r>
              <a:rPr lang="en-US" altLang="zh-CN" sz="2800" dirty="0" smtClean="0"/>
              <a:t>spher</a:t>
            </a:r>
            <a:r>
              <a:rPr lang="en-US" altLang="zh-CN" sz="2800" dirty="0" smtClean="0">
                <a:solidFill>
                  <a:srgbClr val="FF0000"/>
                </a:solidFill>
              </a:rPr>
              <a:t>oid</a:t>
            </a:r>
            <a:endParaRPr lang="zh-CN" altLang="en-US" sz="2800" dirty="0">
              <a:solidFill>
                <a:srgbClr val="FF0000"/>
              </a:solidFill>
            </a:endParaRPr>
          </a:p>
        </p:txBody>
      </p:sp>
      <p:sp>
        <p:nvSpPr>
          <p:cNvPr id="20" name="Rectangle 19"/>
          <p:cNvSpPr/>
          <p:nvPr/>
        </p:nvSpPr>
        <p:spPr>
          <a:xfrm>
            <a:off x="7231019" y="4856526"/>
            <a:ext cx="1184940" cy="492443"/>
          </a:xfrm>
          <a:prstGeom prst="rect">
            <a:avLst/>
          </a:prstGeom>
        </p:spPr>
        <p:txBody>
          <a:bodyPr wrap="none">
            <a:spAutoFit/>
          </a:bodyPr>
          <a:lstStyle/>
          <a:p>
            <a:r>
              <a:rPr lang="zh-CN" altLang="en-US" sz="2600" dirty="0"/>
              <a:t>球</a:t>
            </a:r>
            <a:r>
              <a:rPr lang="zh-CN" altLang="en-US" sz="2600" dirty="0">
                <a:solidFill>
                  <a:srgbClr val="FF0000"/>
                </a:solidFill>
              </a:rPr>
              <a:t>状</a:t>
            </a:r>
            <a:r>
              <a:rPr lang="zh-CN" altLang="en-US" sz="2600" dirty="0" smtClean="0">
                <a:solidFill>
                  <a:srgbClr val="FF0000"/>
                </a:solidFill>
              </a:rPr>
              <a:t>体</a:t>
            </a:r>
            <a:endParaRPr lang="zh-CN" altLang="en-US" sz="2600" dirty="0">
              <a:solidFill>
                <a:srgbClr val="FF0000"/>
              </a:solidFill>
            </a:endParaRPr>
          </a:p>
        </p:txBody>
      </p:sp>
      <p:sp>
        <p:nvSpPr>
          <p:cNvPr id="25" name="Rectangle 24"/>
          <p:cNvSpPr/>
          <p:nvPr/>
        </p:nvSpPr>
        <p:spPr>
          <a:xfrm>
            <a:off x="7201169" y="5486400"/>
            <a:ext cx="1184940" cy="492443"/>
          </a:xfrm>
          <a:prstGeom prst="rect">
            <a:avLst/>
          </a:prstGeom>
        </p:spPr>
        <p:txBody>
          <a:bodyPr wrap="none">
            <a:spAutoFit/>
          </a:bodyPr>
          <a:lstStyle/>
          <a:p>
            <a:r>
              <a:rPr lang="zh-CN" altLang="en-US" sz="2600" dirty="0" smtClean="0"/>
              <a:t>小行星</a:t>
            </a:r>
            <a:endParaRPr lang="zh-CN" altLang="en-US" sz="2600" dirty="0"/>
          </a:p>
        </p:txBody>
      </p:sp>
      <p:sp>
        <p:nvSpPr>
          <p:cNvPr id="29" name="Rectangle 28"/>
          <p:cNvSpPr/>
          <p:nvPr/>
        </p:nvSpPr>
        <p:spPr>
          <a:xfrm>
            <a:off x="5320297" y="5503206"/>
            <a:ext cx="1646605" cy="523220"/>
          </a:xfrm>
          <a:prstGeom prst="rect">
            <a:avLst/>
          </a:prstGeom>
        </p:spPr>
        <p:txBody>
          <a:bodyPr wrap="none">
            <a:spAutoFit/>
          </a:bodyPr>
          <a:lstStyle/>
          <a:p>
            <a:r>
              <a:rPr lang="en-US" altLang="zh-CN" sz="2800" dirty="0" smtClean="0"/>
              <a:t>planet</a:t>
            </a:r>
            <a:r>
              <a:rPr lang="en-US" altLang="zh-CN" sz="2800" dirty="0" smtClean="0">
                <a:solidFill>
                  <a:srgbClr val="FF0000"/>
                </a:solidFill>
              </a:rPr>
              <a:t>oid</a:t>
            </a:r>
            <a:endParaRPr lang="zh-CN" altLang="en-US" sz="2800" dirty="0">
              <a:solidFill>
                <a:srgbClr val="FF0000"/>
              </a:solidFill>
            </a:endParaRPr>
          </a:p>
        </p:txBody>
      </p:sp>
      <p:sp>
        <p:nvSpPr>
          <p:cNvPr id="18" name="Slide Number Placeholder 3"/>
          <p:cNvSpPr>
            <a:spLocks noGrp="1"/>
          </p:cNvSpPr>
          <p:nvPr>
            <p:ph type="sldNum" sz="quarter" idx="10"/>
          </p:nvPr>
        </p:nvSpPr>
        <p:spPr>
          <a:xfrm>
            <a:off x="6659563" y="6356350"/>
            <a:ext cx="2027237" cy="365125"/>
          </a:xfrm>
        </p:spPr>
        <p:txBody>
          <a:bodyPr/>
          <a:lstStyle/>
          <a:p>
            <a:pPr algn="r">
              <a:defRPr/>
            </a:pPr>
            <a:fld id="{E856EBEC-7BE2-4B15-88BC-F34BB066B340}" type="slidenum">
              <a:rPr lang="en-US" altLang="zh-CN" smtClean="0"/>
              <a:pPr algn="r">
                <a:defRPr/>
              </a:pPr>
              <a:t>4</a:t>
            </a:fld>
            <a:endParaRPr lang="en-US" altLang="zh-CN"/>
          </a:p>
        </p:txBody>
      </p:sp>
    </p:spTree>
    <p:custDataLst>
      <p:tags r:id="rId1"/>
    </p:custDataLst>
    <p:extLst>
      <p:ext uri="{BB962C8B-B14F-4D97-AF65-F5344CB8AC3E}">
        <p14:creationId xmlns:p14="http://schemas.microsoft.com/office/powerpoint/2010/main" val="3094470572"/>
      </p:ext>
    </p:extLst>
  </p:cSld>
  <p:clrMapOvr>
    <a:masterClrMapping/>
  </p:clrMapOvr>
  <mc:AlternateContent xmlns:mc="http://schemas.openxmlformats.org/markup-compatibility/2006" xmlns:p14="http://schemas.microsoft.com/office/powerpoint/2010/main">
    <mc:Choice Requires="p14">
      <p:transition spd="slow" p14:dur="2000" advTm="114019"/>
    </mc:Choice>
    <mc:Fallback xmlns="">
      <p:transition spd="slow" advTm="11401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dissolve">
                                      <p:cBhvr>
                                        <p:cTn id="4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0" grpId="0"/>
      <p:bldP spid="12" grpId="0"/>
      <p:bldP spid="13" grpId="0"/>
      <p:bldP spid="19" grpId="0"/>
      <p:bldP spid="20" grpId="0"/>
      <p:bldP spid="25" grpId="0"/>
      <p:bldP spid="2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239791" y="1905000"/>
            <a:ext cx="1111202" cy="646331"/>
          </a:xfrm>
          <a:prstGeom prst="rect">
            <a:avLst/>
          </a:prstGeom>
        </p:spPr>
        <p:txBody>
          <a:bodyPr wrap="none">
            <a:spAutoFit/>
          </a:bodyPr>
          <a:lstStyle/>
          <a:p>
            <a:r>
              <a:rPr lang="zh-CN" altLang="en-US" sz="3600" b="1" dirty="0" smtClean="0">
                <a:solidFill>
                  <a:srgbClr val="FF0000"/>
                </a:solidFill>
              </a:rPr>
              <a:t>拟阵</a:t>
            </a:r>
            <a:endParaRPr lang="zh-CN" altLang="en-US" sz="3600" b="1" dirty="0">
              <a:solidFill>
                <a:srgbClr val="FF0000"/>
              </a:solidFill>
            </a:endParaRPr>
          </a:p>
        </p:txBody>
      </p:sp>
      <p:sp>
        <p:nvSpPr>
          <p:cNvPr id="8" name="Title 1"/>
          <p:cNvSpPr>
            <a:spLocks noGrp="1"/>
          </p:cNvSpPr>
          <p:nvPr>
            <p:ph type="ctrTitle"/>
          </p:nvPr>
        </p:nvSpPr>
        <p:spPr>
          <a:xfrm>
            <a:off x="683568" y="685800"/>
            <a:ext cx="7772400" cy="1285875"/>
          </a:xfrm>
        </p:spPr>
        <p:txBody>
          <a:bodyPr>
            <a:noAutofit/>
          </a:bodyPr>
          <a:lstStyle/>
          <a:p>
            <a:pPr eaLnBrk="1" hangingPunct="1">
              <a:lnSpc>
                <a:spcPct val="120000"/>
              </a:lnSpc>
              <a:spcBef>
                <a:spcPts val="600"/>
              </a:spcBef>
              <a:defRPr/>
            </a:pPr>
            <a:r>
              <a:rPr lang="en-US" altLang="zh-TW" sz="3200" dirty="0" smtClean="0">
                <a:solidFill>
                  <a:srgbClr val="333399"/>
                </a:solidFill>
                <a:effectLst>
                  <a:outerShdw blurRad="38100" dist="38100" dir="2700000" algn="tl">
                    <a:srgbClr val="C0C0C0"/>
                  </a:outerShdw>
                </a:effectLst>
                <a:latin typeface="Comic Sans MS" pitchFamily="66" charset="0"/>
              </a:rPr>
              <a:t>Connections between </a:t>
            </a:r>
            <a:br>
              <a:rPr lang="en-US" altLang="zh-TW" sz="3200" dirty="0" smtClean="0">
                <a:solidFill>
                  <a:srgbClr val="333399"/>
                </a:solidFill>
                <a:effectLst>
                  <a:outerShdw blurRad="38100" dist="38100" dir="2700000" algn="tl">
                    <a:srgbClr val="C0C0C0"/>
                  </a:outerShdw>
                </a:effectLst>
                <a:latin typeface="Comic Sans MS" pitchFamily="66" charset="0"/>
              </a:rPr>
            </a:br>
            <a:r>
              <a:rPr lang="en-US" altLang="zh-TW" sz="3200" dirty="0">
                <a:solidFill>
                  <a:srgbClr val="333399"/>
                </a:solidFill>
                <a:effectLst>
                  <a:outerShdw blurRad="38100" dist="38100" dir="2700000" algn="tl">
                    <a:srgbClr val="C0C0C0"/>
                  </a:outerShdw>
                </a:effectLst>
                <a:latin typeface="Comic Sans MS" pitchFamily="66" charset="0"/>
              </a:rPr>
              <a:t>Network Coding </a:t>
            </a:r>
            <a:r>
              <a:rPr lang="en-US" altLang="zh-TW" sz="3200" dirty="0" smtClean="0">
                <a:solidFill>
                  <a:srgbClr val="333399"/>
                </a:solidFill>
                <a:effectLst>
                  <a:outerShdw blurRad="38100" dist="38100" dir="2700000" algn="tl">
                    <a:srgbClr val="C0C0C0"/>
                  </a:outerShdw>
                </a:effectLst>
                <a:latin typeface="Comic Sans MS" pitchFamily="66" charset="0"/>
              </a:rPr>
              <a:t>and </a:t>
            </a:r>
            <a:r>
              <a:rPr lang="en-US" altLang="zh-TW" sz="3200" dirty="0" err="1" smtClean="0">
                <a:solidFill>
                  <a:srgbClr val="FF0000"/>
                </a:solidFill>
                <a:effectLst>
                  <a:outerShdw blurRad="38100" dist="38100" dir="2700000" algn="tl">
                    <a:srgbClr val="C0C0C0"/>
                  </a:outerShdw>
                </a:effectLst>
                <a:latin typeface="Comic Sans MS" pitchFamily="66" charset="0"/>
              </a:rPr>
              <a:t>Matroid</a:t>
            </a:r>
            <a:r>
              <a:rPr lang="en-US" altLang="zh-TW" sz="3200" dirty="0" smtClean="0">
                <a:solidFill>
                  <a:srgbClr val="FF0000"/>
                </a:solidFill>
                <a:effectLst>
                  <a:outerShdw blurRad="38100" dist="38100" dir="2700000" algn="tl">
                    <a:srgbClr val="C0C0C0"/>
                  </a:outerShdw>
                </a:effectLst>
                <a:latin typeface="Comic Sans MS" pitchFamily="66" charset="0"/>
              </a:rPr>
              <a:t> </a:t>
            </a:r>
            <a:r>
              <a:rPr lang="en-US" altLang="zh-TW" sz="3200" dirty="0" smtClean="0">
                <a:solidFill>
                  <a:srgbClr val="333399"/>
                </a:solidFill>
                <a:effectLst>
                  <a:outerShdw blurRad="38100" dist="38100" dir="2700000" algn="tl">
                    <a:srgbClr val="C0C0C0"/>
                  </a:outerShdw>
                </a:effectLst>
                <a:latin typeface="Comic Sans MS" pitchFamily="66" charset="0"/>
              </a:rPr>
              <a:t>Theory </a:t>
            </a:r>
            <a:endParaRPr lang="en-US" altLang="zh-CN" sz="3200" dirty="0" smtClean="0">
              <a:solidFill>
                <a:srgbClr val="333399"/>
              </a:solidFill>
            </a:endParaRPr>
          </a:p>
        </p:txBody>
      </p:sp>
      <p:sp>
        <p:nvSpPr>
          <p:cNvPr id="31" name="Rectangle 30"/>
          <p:cNvSpPr/>
          <p:nvPr/>
        </p:nvSpPr>
        <p:spPr>
          <a:xfrm>
            <a:off x="419100" y="2922115"/>
            <a:ext cx="8229600" cy="1040285"/>
          </a:xfrm>
          <a:prstGeom prst="rect">
            <a:avLst/>
          </a:prstGeom>
        </p:spPr>
        <p:txBody>
          <a:bodyPr wrap="square">
            <a:spAutoFit/>
          </a:bodyPr>
          <a:lstStyle/>
          <a:p>
            <a:pPr eaLnBrk="1" hangingPunct="1">
              <a:lnSpc>
                <a:spcPct val="110000"/>
              </a:lnSpc>
            </a:pPr>
            <a:r>
              <a:rPr lang="en-US" altLang="zh-CN" sz="2800" dirty="0" smtClean="0">
                <a:latin typeface="Times New Roman" pitchFamily="18" charset="0"/>
              </a:rPr>
              <a:t>The concept of </a:t>
            </a:r>
            <a:r>
              <a:rPr lang="en-US" altLang="zh-CN" sz="2800" dirty="0" err="1" smtClean="0">
                <a:solidFill>
                  <a:srgbClr val="FF0000"/>
                </a:solidFill>
                <a:latin typeface="Times New Roman" pitchFamily="18" charset="0"/>
              </a:rPr>
              <a:t>matroid</a:t>
            </a:r>
            <a:r>
              <a:rPr lang="en-US" altLang="zh-CN" sz="2800" dirty="0" smtClean="0">
                <a:solidFill>
                  <a:srgbClr val="FF0000"/>
                </a:solidFill>
                <a:latin typeface="Times New Roman" pitchFamily="18" charset="0"/>
              </a:rPr>
              <a:t> </a:t>
            </a:r>
            <a:r>
              <a:rPr lang="en-US" altLang="zh-CN" sz="2800" dirty="0" smtClean="0">
                <a:latin typeface="Times New Roman" pitchFamily="18" charset="0"/>
              </a:rPr>
              <a:t>generalizes </a:t>
            </a:r>
            <a:r>
              <a:rPr lang="en-US" altLang="zh-CN" sz="2800" dirty="0">
                <a:latin typeface="Times New Roman" pitchFamily="18" charset="0"/>
              </a:rPr>
              <a:t>the notion of </a:t>
            </a:r>
            <a:r>
              <a:rPr lang="en-US" altLang="zh-CN" sz="2800" dirty="0">
                <a:solidFill>
                  <a:srgbClr val="FF0000"/>
                </a:solidFill>
                <a:latin typeface="Times New Roman" pitchFamily="18" charset="0"/>
              </a:rPr>
              <a:t>linear independence </a:t>
            </a:r>
            <a:r>
              <a:rPr lang="en-US" altLang="zh-CN" sz="2800" dirty="0" smtClean="0">
                <a:latin typeface="Times New Roman" pitchFamily="18" charset="0"/>
              </a:rPr>
              <a:t>among column/row vectors in a </a:t>
            </a:r>
            <a:r>
              <a:rPr lang="en-US" altLang="zh-CN" sz="2800" dirty="0" smtClean="0">
                <a:solidFill>
                  <a:srgbClr val="FF0000"/>
                </a:solidFill>
                <a:latin typeface="Times New Roman" pitchFamily="18" charset="0"/>
              </a:rPr>
              <a:t>matrix</a:t>
            </a:r>
            <a:r>
              <a:rPr lang="en-US" altLang="zh-CN" sz="2800" dirty="0" smtClean="0">
                <a:latin typeface="Times New Roman" pitchFamily="18" charset="0"/>
              </a:rPr>
              <a:t>.</a:t>
            </a:r>
            <a:endParaRPr lang="en-US" altLang="zh-CN" sz="2800" dirty="0">
              <a:latin typeface="Times New Roman" pitchFamily="18" charset="0"/>
            </a:endParaRPr>
          </a:p>
        </p:txBody>
      </p:sp>
      <p:sp>
        <p:nvSpPr>
          <p:cNvPr id="21" name="Rectangle 20"/>
          <p:cNvSpPr/>
          <p:nvPr/>
        </p:nvSpPr>
        <p:spPr>
          <a:xfrm>
            <a:off x="457200" y="4421060"/>
            <a:ext cx="8229600" cy="1040285"/>
          </a:xfrm>
          <a:prstGeom prst="rect">
            <a:avLst/>
          </a:prstGeom>
        </p:spPr>
        <p:txBody>
          <a:bodyPr wrap="square">
            <a:spAutoFit/>
          </a:bodyPr>
          <a:lstStyle/>
          <a:p>
            <a:pPr eaLnBrk="1" hangingPunct="1">
              <a:lnSpc>
                <a:spcPct val="110000"/>
              </a:lnSpc>
            </a:pPr>
            <a:r>
              <a:rPr lang="en-US" altLang="zh-CN" sz="2800" dirty="0" err="1" smtClean="0">
                <a:solidFill>
                  <a:srgbClr val="333399"/>
                </a:solidFill>
                <a:latin typeface="Times New Roman" pitchFamily="18" charset="0"/>
              </a:rPr>
              <a:t>Matroid</a:t>
            </a:r>
            <a:r>
              <a:rPr lang="en-US" altLang="zh-CN" sz="2800" dirty="0" smtClean="0">
                <a:solidFill>
                  <a:srgbClr val="333399"/>
                </a:solidFill>
                <a:latin typeface="Times New Roman" pitchFamily="18" charset="0"/>
              </a:rPr>
              <a:t> theory is an abstract theory for independence structures. </a:t>
            </a:r>
            <a:endParaRPr lang="en-US" altLang="zh-CN" sz="2800" dirty="0">
              <a:solidFill>
                <a:srgbClr val="333399"/>
              </a:solidFill>
              <a:latin typeface="Times New Roman" pitchFamily="18" charset="0"/>
            </a:endParaRPr>
          </a:p>
        </p:txBody>
      </p:sp>
      <p:sp>
        <p:nvSpPr>
          <p:cNvPr id="7" name="Slide Number Placeholder 3"/>
          <p:cNvSpPr>
            <a:spLocks noGrp="1"/>
          </p:cNvSpPr>
          <p:nvPr>
            <p:ph type="sldNum" sz="quarter" idx="10"/>
          </p:nvPr>
        </p:nvSpPr>
        <p:spPr>
          <a:xfrm>
            <a:off x="6659563" y="6356350"/>
            <a:ext cx="2027237" cy="365125"/>
          </a:xfrm>
        </p:spPr>
        <p:txBody>
          <a:bodyPr/>
          <a:lstStyle/>
          <a:p>
            <a:pPr algn="r">
              <a:defRPr/>
            </a:pPr>
            <a:fld id="{E856EBEC-7BE2-4B15-88BC-F34BB066B340}" type="slidenum">
              <a:rPr lang="en-US" altLang="zh-CN" smtClean="0"/>
              <a:pPr algn="r">
                <a:defRPr/>
              </a:pPr>
              <a:t>5</a:t>
            </a:fld>
            <a:endParaRPr lang="en-US" altLang="zh-CN"/>
          </a:p>
        </p:txBody>
      </p:sp>
    </p:spTree>
    <p:custDataLst>
      <p:tags r:id="rId1"/>
    </p:custDataLst>
    <p:extLst>
      <p:ext uri="{BB962C8B-B14F-4D97-AF65-F5344CB8AC3E}">
        <p14:creationId xmlns:p14="http://schemas.microsoft.com/office/powerpoint/2010/main" val="3138553915"/>
      </p:ext>
    </p:extLst>
  </p:cSld>
  <p:clrMapOvr>
    <a:masterClrMapping/>
  </p:clrMapOvr>
  <mc:AlternateContent xmlns:mc="http://schemas.openxmlformats.org/markup-compatibility/2006" xmlns:p14="http://schemas.microsoft.com/office/powerpoint/2010/main">
    <mc:Choice Requires="p14">
      <p:transition spd="slow" p14:dur="2000" advTm="75099"/>
    </mc:Choice>
    <mc:Fallback xmlns="">
      <p:transition spd="slow" advTm="7509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239791" y="1905000"/>
            <a:ext cx="1111202" cy="646331"/>
          </a:xfrm>
          <a:prstGeom prst="rect">
            <a:avLst/>
          </a:prstGeom>
        </p:spPr>
        <p:txBody>
          <a:bodyPr wrap="none">
            <a:spAutoFit/>
          </a:bodyPr>
          <a:lstStyle/>
          <a:p>
            <a:r>
              <a:rPr lang="zh-CN" altLang="en-US" sz="3600" b="1" dirty="0" smtClean="0">
                <a:solidFill>
                  <a:srgbClr val="FF0000"/>
                </a:solidFill>
              </a:rPr>
              <a:t>拟阵</a:t>
            </a:r>
            <a:endParaRPr lang="zh-CN" altLang="en-US" sz="3600" b="1" dirty="0">
              <a:solidFill>
                <a:srgbClr val="FF0000"/>
              </a:solidFill>
            </a:endParaRPr>
          </a:p>
        </p:txBody>
      </p:sp>
      <p:sp>
        <p:nvSpPr>
          <p:cNvPr id="8" name="Title 1"/>
          <p:cNvSpPr>
            <a:spLocks noGrp="1"/>
          </p:cNvSpPr>
          <p:nvPr>
            <p:ph type="ctrTitle"/>
          </p:nvPr>
        </p:nvSpPr>
        <p:spPr>
          <a:xfrm>
            <a:off x="683568" y="685800"/>
            <a:ext cx="7772400" cy="1285875"/>
          </a:xfrm>
        </p:spPr>
        <p:txBody>
          <a:bodyPr>
            <a:noAutofit/>
          </a:bodyPr>
          <a:lstStyle/>
          <a:p>
            <a:pPr eaLnBrk="1" hangingPunct="1">
              <a:lnSpc>
                <a:spcPct val="120000"/>
              </a:lnSpc>
              <a:spcBef>
                <a:spcPts val="600"/>
              </a:spcBef>
              <a:defRPr/>
            </a:pPr>
            <a:r>
              <a:rPr lang="en-US" altLang="zh-TW" sz="3200" dirty="0" smtClean="0">
                <a:solidFill>
                  <a:srgbClr val="333399"/>
                </a:solidFill>
                <a:effectLst>
                  <a:outerShdw blurRad="38100" dist="38100" dir="2700000" algn="tl">
                    <a:srgbClr val="C0C0C0"/>
                  </a:outerShdw>
                </a:effectLst>
                <a:latin typeface="Comic Sans MS" pitchFamily="66" charset="0"/>
              </a:rPr>
              <a:t>Connections between </a:t>
            </a:r>
            <a:br>
              <a:rPr lang="en-US" altLang="zh-TW" sz="3200" dirty="0" smtClean="0">
                <a:solidFill>
                  <a:srgbClr val="333399"/>
                </a:solidFill>
                <a:effectLst>
                  <a:outerShdw blurRad="38100" dist="38100" dir="2700000" algn="tl">
                    <a:srgbClr val="C0C0C0"/>
                  </a:outerShdw>
                </a:effectLst>
                <a:latin typeface="Comic Sans MS" pitchFamily="66" charset="0"/>
              </a:rPr>
            </a:br>
            <a:r>
              <a:rPr lang="en-US" altLang="zh-TW" sz="3200" dirty="0">
                <a:solidFill>
                  <a:srgbClr val="333399"/>
                </a:solidFill>
                <a:effectLst>
                  <a:outerShdw blurRad="38100" dist="38100" dir="2700000" algn="tl">
                    <a:srgbClr val="C0C0C0"/>
                  </a:outerShdw>
                </a:effectLst>
                <a:latin typeface="Comic Sans MS" pitchFamily="66" charset="0"/>
              </a:rPr>
              <a:t>Network Coding </a:t>
            </a:r>
            <a:r>
              <a:rPr lang="en-US" altLang="zh-TW" sz="3200" dirty="0" smtClean="0">
                <a:solidFill>
                  <a:srgbClr val="333399"/>
                </a:solidFill>
                <a:effectLst>
                  <a:outerShdw blurRad="38100" dist="38100" dir="2700000" algn="tl">
                    <a:srgbClr val="C0C0C0"/>
                  </a:outerShdw>
                </a:effectLst>
                <a:latin typeface="Comic Sans MS" pitchFamily="66" charset="0"/>
              </a:rPr>
              <a:t>and </a:t>
            </a:r>
            <a:r>
              <a:rPr lang="en-US" altLang="zh-TW" sz="3200" dirty="0" err="1" smtClean="0">
                <a:solidFill>
                  <a:srgbClr val="FF0000"/>
                </a:solidFill>
                <a:effectLst>
                  <a:outerShdw blurRad="38100" dist="38100" dir="2700000" algn="tl">
                    <a:srgbClr val="C0C0C0"/>
                  </a:outerShdw>
                </a:effectLst>
                <a:latin typeface="Comic Sans MS" pitchFamily="66" charset="0"/>
              </a:rPr>
              <a:t>Matroid</a:t>
            </a:r>
            <a:r>
              <a:rPr lang="en-US" altLang="zh-TW" sz="3200" dirty="0" smtClean="0">
                <a:solidFill>
                  <a:srgbClr val="FF0000"/>
                </a:solidFill>
                <a:effectLst>
                  <a:outerShdw blurRad="38100" dist="38100" dir="2700000" algn="tl">
                    <a:srgbClr val="C0C0C0"/>
                  </a:outerShdw>
                </a:effectLst>
                <a:latin typeface="Comic Sans MS" pitchFamily="66" charset="0"/>
              </a:rPr>
              <a:t> </a:t>
            </a:r>
            <a:r>
              <a:rPr lang="en-US" altLang="zh-TW" sz="3200" dirty="0" smtClean="0">
                <a:solidFill>
                  <a:srgbClr val="333399"/>
                </a:solidFill>
                <a:effectLst>
                  <a:outerShdw blurRad="38100" dist="38100" dir="2700000" algn="tl">
                    <a:srgbClr val="C0C0C0"/>
                  </a:outerShdw>
                </a:effectLst>
                <a:latin typeface="Comic Sans MS" pitchFamily="66" charset="0"/>
              </a:rPr>
              <a:t>Theory </a:t>
            </a:r>
            <a:endParaRPr lang="en-US" altLang="zh-CN" sz="3200" dirty="0" smtClean="0">
              <a:solidFill>
                <a:srgbClr val="333399"/>
              </a:solidFill>
            </a:endParaRPr>
          </a:p>
        </p:txBody>
      </p:sp>
      <p:sp>
        <p:nvSpPr>
          <p:cNvPr id="12" name="Rectangle 11"/>
          <p:cNvSpPr/>
          <p:nvPr/>
        </p:nvSpPr>
        <p:spPr>
          <a:xfrm>
            <a:off x="457200" y="2667000"/>
            <a:ext cx="8229600" cy="3794885"/>
          </a:xfrm>
          <a:prstGeom prst="rect">
            <a:avLst/>
          </a:prstGeom>
        </p:spPr>
        <p:txBody>
          <a:bodyPr wrap="square">
            <a:spAutoFit/>
          </a:bodyPr>
          <a:lstStyle/>
          <a:p>
            <a:pPr eaLnBrk="1" hangingPunct="1">
              <a:lnSpc>
                <a:spcPct val="110000"/>
              </a:lnSpc>
            </a:pPr>
            <a:r>
              <a:rPr lang="en-US" altLang="zh-CN" sz="2800" dirty="0" smtClean="0">
                <a:latin typeface="Times New Roman" pitchFamily="18" charset="0"/>
              </a:rPr>
              <a:t>Given a</a:t>
            </a:r>
            <a:r>
              <a:rPr lang="en-US" altLang="zh-CN" sz="2800" dirty="0" smtClean="0">
                <a:solidFill>
                  <a:srgbClr val="333399"/>
                </a:solidFill>
                <a:latin typeface="Times New Roman" pitchFamily="18" charset="0"/>
              </a:rPr>
              <a:t> ground </a:t>
            </a:r>
            <a:r>
              <a:rPr lang="en-US" altLang="zh-CN" sz="2800" dirty="0">
                <a:solidFill>
                  <a:srgbClr val="333399"/>
                </a:solidFill>
                <a:latin typeface="Times New Roman" pitchFamily="18" charset="0"/>
              </a:rPr>
              <a:t>set </a:t>
            </a:r>
            <a:r>
              <a:rPr lang="en-US" altLang="zh-CN" sz="2800" i="1" dirty="0" smtClean="0">
                <a:solidFill>
                  <a:srgbClr val="333399"/>
                </a:solidFill>
                <a:latin typeface="Times New Roman" pitchFamily="18" charset="0"/>
              </a:rPr>
              <a:t>E</a:t>
            </a:r>
            <a:r>
              <a:rPr lang="en-US" altLang="zh-CN" sz="2800" dirty="0" smtClean="0">
                <a:latin typeface="Times New Roman" pitchFamily="18" charset="0"/>
              </a:rPr>
              <a:t>, a </a:t>
            </a:r>
            <a:r>
              <a:rPr lang="en-US" altLang="zh-CN" sz="2800" dirty="0" err="1" smtClean="0">
                <a:solidFill>
                  <a:srgbClr val="FF0000"/>
                </a:solidFill>
                <a:latin typeface="Times New Roman" pitchFamily="18" charset="0"/>
              </a:rPr>
              <a:t>matroid</a:t>
            </a:r>
            <a:r>
              <a:rPr lang="en-US" altLang="zh-CN" sz="2800" dirty="0" smtClean="0">
                <a:solidFill>
                  <a:srgbClr val="FF0000"/>
                </a:solidFill>
                <a:latin typeface="Times New Roman" pitchFamily="18" charset="0"/>
              </a:rPr>
              <a:t> </a:t>
            </a:r>
            <a:r>
              <a:rPr lang="en-US" altLang="zh-CN" sz="2800" dirty="0" smtClean="0">
                <a:latin typeface="Times New Roman" pitchFamily="18" charset="0"/>
              </a:rPr>
              <a:t>classifies </a:t>
            </a:r>
            <a:r>
              <a:rPr lang="en-US" altLang="zh-CN" sz="2800" dirty="0" smtClean="0">
                <a:solidFill>
                  <a:srgbClr val="333399"/>
                </a:solidFill>
                <a:latin typeface="Times New Roman" pitchFamily="18" charset="0"/>
              </a:rPr>
              <a:t>all subsets </a:t>
            </a:r>
            <a:r>
              <a:rPr lang="en-US" altLang="zh-CN" sz="2800" dirty="0" smtClean="0">
                <a:latin typeface="Times New Roman" pitchFamily="18" charset="0"/>
              </a:rPr>
              <a:t>in </a:t>
            </a:r>
            <a:r>
              <a:rPr lang="en-US" altLang="zh-CN" sz="2800" i="1" dirty="0">
                <a:solidFill>
                  <a:srgbClr val="333399"/>
                </a:solidFill>
                <a:latin typeface="Times New Roman" pitchFamily="18" charset="0"/>
              </a:rPr>
              <a:t>E </a:t>
            </a:r>
            <a:r>
              <a:rPr lang="en-US" altLang="zh-CN" sz="2800" dirty="0" smtClean="0">
                <a:latin typeface="Times New Roman" pitchFamily="18" charset="0"/>
              </a:rPr>
              <a:t>as either</a:t>
            </a:r>
            <a:r>
              <a:rPr lang="en-US" altLang="zh-CN" sz="2800" dirty="0" smtClean="0">
                <a:solidFill>
                  <a:srgbClr val="FF0000"/>
                </a:solidFill>
                <a:latin typeface="Times New Roman" pitchFamily="18" charset="0"/>
              </a:rPr>
              <a:t> independent </a:t>
            </a:r>
            <a:r>
              <a:rPr lang="en-US" altLang="zh-CN" sz="2800" dirty="0" smtClean="0">
                <a:latin typeface="Times New Roman" pitchFamily="18" charset="0"/>
              </a:rPr>
              <a:t>or </a:t>
            </a:r>
            <a:r>
              <a:rPr lang="en-US" altLang="zh-CN" sz="2800" dirty="0" smtClean="0">
                <a:solidFill>
                  <a:srgbClr val="FF0000"/>
                </a:solidFill>
                <a:latin typeface="Times New Roman" pitchFamily="18" charset="0"/>
              </a:rPr>
              <a:t>dependent </a:t>
            </a:r>
            <a:r>
              <a:rPr lang="en-US" altLang="zh-CN" sz="2800" dirty="0" err="1" smtClean="0">
                <a:latin typeface="Times New Roman" pitchFamily="18" charset="0"/>
              </a:rPr>
              <a:t>s.t.</a:t>
            </a:r>
            <a:r>
              <a:rPr lang="en-US" altLang="zh-CN" sz="2800" dirty="0" smtClean="0">
                <a:latin typeface="Times New Roman" pitchFamily="18" charset="0"/>
              </a:rPr>
              <a:t> </a:t>
            </a:r>
          </a:p>
          <a:p>
            <a:pPr eaLnBrk="1" hangingPunct="1">
              <a:lnSpc>
                <a:spcPct val="110000"/>
              </a:lnSpc>
              <a:spcBef>
                <a:spcPts val="600"/>
              </a:spcBef>
              <a:spcAft>
                <a:spcPts val="600"/>
              </a:spcAft>
            </a:pPr>
            <a:r>
              <a:rPr lang="en-US" altLang="zh-CN" sz="2800" dirty="0" smtClean="0">
                <a:latin typeface="Times New Roman" pitchFamily="18" charset="0"/>
              </a:rPr>
              <a:t>(a) </a:t>
            </a:r>
            <a:r>
              <a:rPr lang="en-US" altLang="zh-CN" sz="2800" i="1" dirty="0" smtClean="0">
                <a:latin typeface="Times New Roman" pitchFamily="18" charset="0"/>
                <a:sym typeface="Symbol"/>
              </a:rPr>
              <a:t> </a:t>
            </a:r>
            <a:r>
              <a:rPr lang="en-US" altLang="zh-CN" sz="2800" dirty="0" smtClean="0">
                <a:latin typeface="Times New Roman" pitchFamily="18" charset="0"/>
                <a:sym typeface="Symbol"/>
              </a:rPr>
              <a:t>is independent</a:t>
            </a:r>
            <a:r>
              <a:rPr lang="en-US" altLang="zh-CN" sz="2800" i="1" dirty="0" smtClean="0">
                <a:latin typeface="Times New Roman" pitchFamily="18" charset="0"/>
                <a:sym typeface="Symbol"/>
              </a:rPr>
              <a:t>.</a:t>
            </a:r>
          </a:p>
          <a:p>
            <a:pPr>
              <a:lnSpc>
                <a:spcPct val="110000"/>
              </a:lnSpc>
              <a:spcBef>
                <a:spcPts val="600"/>
              </a:spcBef>
              <a:spcAft>
                <a:spcPts val="600"/>
              </a:spcAft>
            </a:pPr>
            <a:r>
              <a:rPr lang="en-US" altLang="zh-CN" sz="2800" dirty="0" smtClean="0">
                <a:latin typeface="Times New Roman" pitchFamily="18" charset="0"/>
              </a:rPr>
              <a:t>(b) Every subset </a:t>
            </a:r>
            <a:r>
              <a:rPr lang="en-US" altLang="zh-CN" sz="2800" dirty="0">
                <a:latin typeface="Times New Roman" pitchFamily="18" charset="0"/>
              </a:rPr>
              <a:t>of an independent set is independent</a:t>
            </a:r>
            <a:r>
              <a:rPr lang="en-US" altLang="zh-CN" sz="2800" dirty="0" smtClean="0">
                <a:latin typeface="Times New Roman" pitchFamily="18" charset="0"/>
              </a:rPr>
              <a:t>.</a:t>
            </a:r>
          </a:p>
          <a:p>
            <a:pPr>
              <a:lnSpc>
                <a:spcPct val="110000"/>
              </a:lnSpc>
              <a:spcBef>
                <a:spcPts val="600"/>
              </a:spcBef>
              <a:spcAft>
                <a:spcPts val="600"/>
              </a:spcAft>
            </a:pPr>
            <a:r>
              <a:rPr lang="en-US" altLang="zh-CN" sz="2800" dirty="0" smtClean="0">
                <a:latin typeface="Times New Roman" pitchFamily="18" charset="0"/>
              </a:rPr>
              <a:t>(c) </a:t>
            </a:r>
            <a:r>
              <a:rPr lang="en-US" altLang="zh-CN" sz="2800" dirty="0">
                <a:latin typeface="Times New Roman" pitchFamily="18" charset="0"/>
              </a:rPr>
              <a:t>(</a:t>
            </a:r>
            <a:r>
              <a:rPr lang="en-US" altLang="zh-CN" sz="2800" dirty="0" smtClean="0">
                <a:solidFill>
                  <a:srgbClr val="3333CC"/>
                </a:solidFill>
                <a:latin typeface="Times New Roman" pitchFamily="18" charset="0"/>
              </a:rPr>
              <a:t>Augmentation </a:t>
            </a:r>
            <a:r>
              <a:rPr lang="en-US" altLang="zh-CN" sz="2800" dirty="0">
                <a:solidFill>
                  <a:srgbClr val="3333CC"/>
                </a:solidFill>
                <a:latin typeface="Times New Roman" pitchFamily="18" charset="0"/>
              </a:rPr>
              <a:t>axiom</a:t>
            </a:r>
            <a:r>
              <a:rPr lang="en-US" altLang="zh-CN" sz="2800" dirty="0">
                <a:latin typeface="Times New Roman" pitchFamily="18" charset="0"/>
              </a:rPr>
              <a:t>) </a:t>
            </a:r>
            <a:r>
              <a:rPr lang="en-US" altLang="zh-CN" sz="2800" dirty="0" smtClean="0">
                <a:latin typeface="Times New Roman" pitchFamily="18" charset="0"/>
              </a:rPr>
              <a:t>For two independent sets </a:t>
            </a:r>
            <a:r>
              <a:rPr lang="en-US" altLang="zh-CN" sz="2800" i="1" dirty="0" smtClean="0">
                <a:latin typeface="Times New Roman" pitchFamily="18" charset="0"/>
              </a:rPr>
              <a:t>I</a:t>
            </a:r>
            <a:r>
              <a:rPr lang="en-US" altLang="zh-CN" sz="2800" baseline="-25000" dirty="0" smtClean="0">
                <a:latin typeface="Times New Roman" pitchFamily="18" charset="0"/>
              </a:rPr>
              <a:t>1</a:t>
            </a:r>
            <a:r>
              <a:rPr lang="en-US" altLang="zh-CN" sz="2800" dirty="0" smtClean="0">
                <a:latin typeface="Times New Roman" pitchFamily="18" charset="0"/>
              </a:rPr>
              <a:t>, </a:t>
            </a:r>
            <a:r>
              <a:rPr lang="en-US" altLang="zh-CN" sz="2800" i="1" dirty="0" smtClean="0">
                <a:latin typeface="Times New Roman" pitchFamily="18" charset="0"/>
              </a:rPr>
              <a:t>I</a:t>
            </a:r>
            <a:r>
              <a:rPr lang="en-US" altLang="zh-CN" sz="2800" baseline="-25000" dirty="0" smtClean="0">
                <a:latin typeface="Times New Roman" pitchFamily="18" charset="0"/>
              </a:rPr>
              <a:t>2</a:t>
            </a:r>
            <a:r>
              <a:rPr lang="en-US" altLang="zh-CN" sz="2800" dirty="0">
                <a:latin typeface="Times New Roman" pitchFamily="18" charset="0"/>
              </a:rPr>
              <a:t> </a:t>
            </a:r>
            <a:r>
              <a:rPr lang="en-US" altLang="zh-CN" sz="2800" dirty="0" smtClean="0">
                <a:latin typeface="Times New Roman" pitchFamily="18" charset="0"/>
              </a:rPr>
              <a:t>in </a:t>
            </a:r>
            <a:r>
              <a:rPr lang="en-US" altLang="zh-CN" sz="2800" i="1" dirty="0" smtClean="0">
                <a:latin typeface="Times New Roman" pitchFamily="18" charset="0"/>
              </a:rPr>
              <a:t>E</a:t>
            </a:r>
            <a:r>
              <a:rPr lang="en-US" altLang="zh-CN" sz="2800" dirty="0" smtClean="0">
                <a:latin typeface="Times New Roman" pitchFamily="18" charset="0"/>
              </a:rPr>
              <a:t>, if |</a:t>
            </a:r>
            <a:r>
              <a:rPr lang="en-US" altLang="zh-CN" sz="2800" i="1" dirty="0" smtClean="0">
                <a:latin typeface="Times New Roman" pitchFamily="18" charset="0"/>
              </a:rPr>
              <a:t>I</a:t>
            </a:r>
            <a:r>
              <a:rPr lang="en-US" altLang="zh-CN" sz="2800" baseline="-25000" dirty="0" smtClean="0">
                <a:latin typeface="Times New Roman" pitchFamily="18" charset="0"/>
              </a:rPr>
              <a:t>1</a:t>
            </a:r>
            <a:r>
              <a:rPr lang="en-US" altLang="zh-CN" sz="2800" dirty="0" smtClean="0">
                <a:latin typeface="Times New Roman" pitchFamily="18" charset="0"/>
              </a:rPr>
              <a:t>| &lt; |</a:t>
            </a:r>
            <a:r>
              <a:rPr lang="en-US" altLang="zh-CN" sz="2800" i="1" dirty="0" smtClean="0">
                <a:latin typeface="Times New Roman" pitchFamily="18" charset="0"/>
              </a:rPr>
              <a:t>I</a:t>
            </a:r>
            <a:r>
              <a:rPr lang="en-US" altLang="zh-CN" sz="2800" baseline="-25000" dirty="0" smtClean="0">
                <a:latin typeface="Times New Roman" pitchFamily="18" charset="0"/>
              </a:rPr>
              <a:t>2</a:t>
            </a:r>
            <a:r>
              <a:rPr lang="en-US" altLang="zh-CN" sz="2800" dirty="0" smtClean="0">
                <a:latin typeface="Times New Roman" pitchFamily="18" charset="0"/>
              </a:rPr>
              <a:t>|, then there is an </a:t>
            </a:r>
            <a:r>
              <a:rPr lang="en-US" altLang="zh-CN" sz="2800" i="1" dirty="0" smtClean="0">
                <a:latin typeface="Times New Roman" pitchFamily="18" charset="0"/>
              </a:rPr>
              <a:t>e</a:t>
            </a:r>
            <a:r>
              <a:rPr lang="en-US" altLang="zh-CN" sz="2800" dirty="0" smtClean="0">
                <a:latin typeface="Times New Roman" pitchFamily="18" charset="0"/>
              </a:rPr>
              <a:t> </a:t>
            </a:r>
            <a:r>
              <a:rPr lang="en-US" altLang="zh-CN" sz="2800" dirty="0" smtClean="0">
                <a:latin typeface="Times New Roman" pitchFamily="18" charset="0"/>
                <a:sym typeface="Symbol"/>
              </a:rPr>
              <a:t> </a:t>
            </a:r>
            <a:r>
              <a:rPr lang="en-US" altLang="zh-CN" sz="2800" i="1" dirty="0" smtClean="0">
                <a:latin typeface="Times New Roman" pitchFamily="18" charset="0"/>
              </a:rPr>
              <a:t>I</a:t>
            </a:r>
            <a:r>
              <a:rPr lang="en-US" altLang="zh-CN" sz="2800" baseline="-25000" dirty="0" smtClean="0">
                <a:latin typeface="Times New Roman" pitchFamily="18" charset="0"/>
              </a:rPr>
              <a:t>2 </a:t>
            </a:r>
            <a:r>
              <a:rPr lang="en-US" altLang="zh-CN" sz="2800" dirty="0" smtClean="0">
                <a:latin typeface="Times New Roman" pitchFamily="18" charset="0"/>
              </a:rPr>
              <a:t>\ </a:t>
            </a:r>
            <a:r>
              <a:rPr lang="en-US" altLang="zh-CN" sz="2800" i="1" dirty="0" smtClean="0">
                <a:latin typeface="Times New Roman" pitchFamily="18" charset="0"/>
              </a:rPr>
              <a:t>I</a:t>
            </a:r>
            <a:r>
              <a:rPr lang="en-US" altLang="zh-CN" sz="2800" baseline="-25000" dirty="0" smtClean="0">
                <a:latin typeface="Times New Roman" pitchFamily="18" charset="0"/>
              </a:rPr>
              <a:t>1</a:t>
            </a:r>
            <a:r>
              <a:rPr lang="en-US" altLang="zh-CN" sz="2800" dirty="0" smtClean="0">
                <a:latin typeface="Times New Roman" pitchFamily="18" charset="0"/>
              </a:rPr>
              <a:t> </a:t>
            </a:r>
            <a:r>
              <a:rPr lang="en-US" altLang="zh-CN" sz="2800" dirty="0" err="1" smtClean="0">
                <a:latin typeface="Times New Roman" pitchFamily="18" charset="0"/>
              </a:rPr>
              <a:t>s.t.</a:t>
            </a:r>
            <a:r>
              <a:rPr lang="en-US" altLang="zh-CN" sz="2800" dirty="0" smtClean="0">
                <a:latin typeface="Times New Roman" pitchFamily="18" charset="0"/>
              </a:rPr>
              <a:t> </a:t>
            </a:r>
            <a:r>
              <a:rPr lang="en-US" altLang="zh-CN" sz="2800" i="1" dirty="0" smtClean="0">
                <a:latin typeface="Times New Roman" pitchFamily="18" charset="0"/>
              </a:rPr>
              <a:t>I</a:t>
            </a:r>
            <a:r>
              <a:rPr lang="en-US" altLang="zh-CN" sz="2800" baseline="-25000" dirty="0" smtClean="0">
                <a:latin typeface="Times New Roman" pitchFamily="18" charset="0"/>
              </a:rPr>
              <a:t>1</a:t>
            </a:r>
            <a:r>
              <a:rPr lang="en-US" altLang="zh-CN" sz="2800" dirty="0" smtClean="0">
                <a:latin typeface="Times New Roman" pitchFamily="18" charset="0"/>
                <a:sym typeface="Symbol"/>
              </a:rPr>
              <a:t>{</a:t>
            </a:r>
            <a:r>
              <a:rPr lang="en-US" altLang="zh-CN" sz="2800" i="1" dirty="0" smtClean="0">
                <a:latin typeface="Times New Roman" pitchFamily="18" charset="0"/>
                <a:sym typeface="Symbol"/>
              </a:rPr>
              <a:t>e</a:t>
            </a:r>
            <a:r>
              <a:rPr lang="en-US" altLang="zh-CN" sz="2800" dirty="0" smtClean="0">
                <a:latin typeface="Times New Roman" pitchFamily="18" charset="0"/>
                <a:sym typeface="Symbol"/>
              </a:rPr>
              <a:t>} is also independent. </a:t>
            </a:r>
            <a:endParaRPr lang="en-US" altLang="zh-CN" sz="2800" dirty="0" smtClean="0">
              <a:latin typeface="Times New Roman" pitchFamily="18" charset="0"/>
            </a:endParaRPr>
          </a:p>
        </p:txBody>
      </p:sp>
      <p:sp>
        <p:nvSpPr>
          <p:cNvPr id="5" name="Slide Number Placeholder 3"/>
          <p:cNvSpPr>
            <a:spLocks noGrp="1"/>
          </p:cNvSpPr>
          <p:nvPr>
            <p:ph type="sldNum" sz="quarter" idx="10"/>
          </p:nvPr>
        </p:nvSpPr>
        <p:spPr>
          <a:xfrm>
            <a:off x="6659563" y="6356350"/>
            <a:ext cx="2027237" cy="365125"/>
          </a:xfrm>
        </p:spPr>
        <p:txBody>
          <a:bodyPr/>
          <a:lstStyle/>
          <a:p>
            <a:pPr algn="r">
              <a:defRPr/>
            </a:pPr>
            <a:fld id="{E856EBEC-7BE2-4B15-88BC-F34BB066B340}" type="slidenum">
              <a:rPr lang="en-US" altLang="zh-CN" smtClean="0"/>
              <a:pPr algn="r">
                <a:defRPr/>
              </a:pPr>
              <a:t>6</a:t>
            </a:fld>
            <a:endParaRPr lang="en-US" altLang="zh-CN"/>
          </a:p>
        </p:txBody>
      </p:sp>
    </p:spTree>
    <p:custDataLst>
      <p:tags r:id="rId1"/>
    </p:custDataLst>
    <p:extLst>
      <p:ext uri="{BB962C8B-B14F-4D97-AF65-F5344CB8AC3E}">
        <p14:creationId xmlns:p14="http://schemas.microsoft.com/office/powerpoint/2010/main" val="2206174952"/>
      </p:ext>
    </p:extLst>
  </p:cSld>
  <p:clrMapOvr>
    <a:masterClrMapping/>
  </p:clrMapOvr>
  <mc:AlternateContent xmlns:mc="http://schemas.openxmlformats.org/markup-compatibility/2006" xmlns:p14="http://schemas.microsoft.com/office/powerpoint/2010/main">
    <mc:Choice Requires="p14">
      <p:transition spd="slow" p14:dur="2000" advTm="132812"/>
    </mc:Choice>
    <mc:Fallback xmlns="">
      <p:transition spd="slow" advTm="13281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Examples of </a:t>
            </a:r>
            <a:r>
              <a:rPr lang="en-US" altLang="zh-CN" dirty="0" err="1" smtClean="0"/>
              <a:t>Matroids</a:t>
            </a:r>
            <a:endParaRPr lang="zh-CN" altLang="en-US" dirty="0"/>
          </a:p>
        </p:txBody>
      </p:sp>
      <p:sp>
        <p:nvSpPr>
          <p:cNvPr id="4" name="Slide Number Placeholder 3"/>
          <p:cNvSpPr>
            <a:spLocks noGrp="1"/>
          </p:cNvSpPr>
          <p:nvPr>
            <p:ph type="sldNum" sz="quarter" idx="10"/>
          </p:nvPr>
        </p:nvSpPr>
        <p:spPr/>
        <p:txBody>
          <a:bodyPr/>
          <a:lstStyle/>
          <a:p>
            <a:pPr>
              <a:defRPr/>
            </a:pPr>
            <a:fld id="{E856EBEC-7BE2-4B15-88BC-F34BB066B340}" type="slidenum">
              <a:rPr lang="en-US" altLang="zh-CN" smtClean="0"/>
              <a:pPr>
                <a:defRPr/>
              </a:pPr>
              <a:t>7</a:t>
            </a:fld>
            <a:endParaRPr lang="en-US" altLang="zh-CN"/>
          </a:p>
        </p:txBody>
      </p:sp>
      <p:sp>
        <p:nvSpPr>
          <p:cNvPr id="5" name="Content Placeholder 4"/>
          <p:cNvSpPr>
            <a:spLocks noGrp="1"/>
          </p:cNvSpPr>
          <p:nvPr>
            <p:ph idx="1"/>
          </p:nvPr>
        </p:nvSpPr>
        <p:spPr>
          <a:xfrm>
            <a:off x="457200" y="1124744"/>
            <a:ext cx="8229600" cy="1600438"/>
          </a:xfrm>
          <a:prstGeom prst="rect">
            <a:avLst/>
          </a:prstGeom>
        </p:spPr>
        <p:txBody>
          <a:bodyPr wrap="square">
            <a:spAutoFit/>
          </a:bodyPr>
          <a:lstStyle/>
          <a:p>
            <a:pPr eaLnBrk="1" hangingPunct="1">
              <a:lnSpc>
                <a:spcPct val="110000"/>
              </a:lnSpc>
            </a:pPr>
            <a:r>
              <a:rPr lang="en-US" altLang="zh-CN" sz="2800" dirty="0"/>
              <a:t>Given a</a:t>
            </a:r>
            <a:r>
              <a:rPr lang="en-US" altLang="zh-CN" sz="2800" dirty="0">
                <a:solidFill>
                  <a:srgbClr val="333399"/>
                </a:solidFill>
              </a:rPr>
              <a:t> ground set </a:t>
            </a:r>
            <a:r>
              <a:rPr lang="en-US" altLang="zh-CN" sz="2800" i="1" dirty="0">
                <a:solidFill>
                  <a:srgbClr val="333399"/>
                </a:solidFill>
              </a:rPr>
              <a:t>E</a:t>
            </a:r>
            <a:r>
              <a:rPr lang="en-US" altLang="zh-CN" sz="2800" dirty="0"/>
              <a:t>, a </a:t>
            </a:r>
            <a:r>
              <a:rPr lang="en-US" altLang="zh-CN" sz="2800" dirty="0" err="1">
                <a:solidFill>
                  <a:srgbClr val="FF0000"/>
                </a:solidFill>
              </a:rPr>
              <a:t>matroid</a:t>
            </a:r>
            <a:r>
              <a:rPr lang="en-US" altLang="zh-CN" sz="2800" dirty="0">
                <a:solidFill>
                  <a:srgbClr val="FF0000"/>
                </a:solidFill>
              </a:rPr>
              <a:t> </a:t>
            </a:r>
            <a:r>
              <a:rPr lang="en-US" altLang="zh-CN" sz="2800" dirty="0"/>
              <a:t>classifies </a:t>
            </a:r>
            <a:r>
              <a:rPr lang="en-US" altLang="zh-CN" sz="2800" dirty="0">
                <a:solidFill>
                  <a:srgbClr val="333399"/>
                </a:solidFill>
              </a:rPr>
              <a:t>all subsets </a:t>
            </a:r>
            <a:r>
              <a:rPr lang="en-US" altLang="zh-CN" sz="2800" dirty="0"/>
              <a:t>in </a:t>
            </a:r>
            <a:r>
              <a:rPr lang="en-US" altLang="zh-CN" sz="2800" i="1" dirty="0">
                <a:solidFill>
                  <a:srgbClr val="333399"/>
                </a:solidFill>
              </a:rPr>
              <a:t>E </a:t>
            </a:r>
            <a:r>
              <a:rPr lang="en-US" altLang="zh-CN" sz="2800" dirty="0"/>
              <a:t>as either</a:t>
            </a:r>
            <a:r>
              <a:rPr lang="en-US" altLang="zh-CN" sz="2800" dirty="0">
                <a:solidFill>
                  <a:srgbClr val="FF0000"/>
                </a:solidFill>
              </a:rPr>
              <a:t> independent </a:t>
            </a:r>
            <a:r>
              <a:rPr lang="en-US" altLang="zh-CN" sz="2800" dirty="0"/>
              <a:t>or </a:t>
            </a:r>
            <a:r>
              <a:rPr lang="en-US" altLang="zh-CN" sz="2800" dirty="0" smtClean="0">
                <a:solidFill>
                  <a:srgbClr val="FF0000"/>
                </a:solidFill>
              </a:rPr>
              <a:t>dependent</a:t>
            </a:r>
            <a:r>
              <a:rPr lang="en-US" altLang="zh-CN" sz="2800" dirty="0" smtClean="0">
                <a:latin typeface="Times New Roman" pitchFamily="18" charset="0"/>
              </a:rPr>
              <a:t>.</a:t>
            </a:r>
          </a:p>
          <a:p>
            <a:pPr lvl="1" eaLnBrk="1" hangingPunct="1">
              <a:lnSpc>
                <a:spcPct val="110000"/>
              </a:lnSpc>
            </a:pPr>
            <a:r>
              <a:rPr lang="en-US" altLang="zh-CN" sz="2800" dirty="0" smtClean="0"/>
              <a:t>Vector </a:t>
            </a:r>
            <a:r>
              <a:rPr lang="en-US" altLang="zh-CN" sz="2800" dirty="0" err="1" smtClean="0"/>
              <a:t>Matroid</a:t>
            </a:r>
            <a:r>
              <a:rPr lang="en-US" altLang="zh-CN" sz="2800" dirty="0" smtClean="0"/>
              <a:t>:</a:t>
            </a:r>
            <a:endParaRPr lang="en-US" altLang="zh-CN" sz="2800" dirty="0" smtClean="0">
              <a:solidFill>
                <a:srgbClr val="FF0000"/>
              </a:solidFill>
              <a:latin typeface="Times New Roman" pitchFamily="18" charset="0"/>
            </a:endParaRPr>
          </a:p>
        </p:txBody>
      </p:sp>
      <p:grpSp>
        <p:nvGrpSpPr>
          <p:cNvPr id="6" name="Group 25"/>
          <p:cNvGrpSpPr>
            <a:grpSpLocks/>
          </p:cNvGrpSpPr>
          <p:nvPr/>
        </p:nvGrpSpPr>
        <p:grpSpPr bwMode="auto">
          <a:xfrm>
            <a:off x="2056661" y="2889250"/>
            <a:ext cx="3810634" cy="493714"/>
            <a:chOff x="337" y="2780"/>
            <a:chExt cx="2118" cy="311"/>
          </a:xfrm>
        </p:grpSpPr>
        <p:sp>
          <p:nvSpPr>
            <p:cNvPr id="7" name="Text Box 18"/>
            <p:cNvSpPr txBox="1">
              <a:spLocks noChangeArrowheads="1"/>
            </p:cNvSpPr>
            <p:nvPr/>
          </p:nvSpPr>
          <p:spPr bwMode="auto">
            <a:xfrm>
              <a:off x="768" y="2784"/>
              <a:ext cx="288"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CN" sz="2400" i="1" dirty="0" smtClean="0">
                  <a:latin typeface="Times New Roman" pitchFamily="18" charset="0"/>
                  <a:cs typeface="Times New Roman" pitchFamily="18" charset="0"/>
                </a:rPr>
                <a:t>c</a:t>
              </a:r>
              <a:r>
                <a:rPr lang="en-US" altLang="zh-CN" sz="2400" baseline="-25000" dirty="0" smtClean="0">
                  <a:latin typeface="Times New Roman" pitchFamily="18" charset="0"/>
                  <a:cs typeface="Times New Roman" pitchFamily="18" charset="0"/>
                </a:rPr>
                <a:t>1</a:t>
              </a:r>
              <a:endParaRPr lang="en-US" altLang="zh-CN" sz="2400" baseline="-25000" dirty="0">
                <a:latin typeface="Times New Roman" pitchFamily="18" charset="0"/>
                <a:cs typeface="Times New Roman" pitchFamily="18" charset="0"/>
              </a:endParaRPr>
            </a:p>
          </p:txBody>
        </p:sp>
        <p:sp>
          <p:nvSpPr>
            <p:cNvPr id="8" name="Text Box 19"/>
            <p:cNvSpPr txBox="1">
              <a:spLocks noChangeArrowheads="1"/>
            </p:cNvSpPr>
            <p:nvPr/>
          </p:nvSpPr>
          <p:spPr bwMode="auto">
            <a:xfrm>
              <a:off x="981" y="2784"/>
              <a:ext cx="288"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CN" sz="2400" i="1" dirty="0" smtClean="0">
                  <a:latin typeface="Times New Roman" pitchFamily="18" charset="0"/>
                  <a:cs typeface="Times New Roman" pitchFamily="18" charset="0"/>
                </a:rPr>
                <a:t>c</a:t>
              </a:r>
              <a:r>
                <a:rPr lang="en-US" altLang="zh-CN" sz="2400" baseline="-25000" dirty="0" smtClean="0">
                  <a:latin typeface="Times New Roman" pitchFamily="18" charset="0"/>
                  <a:cs typeface="Times New Roman" pitchFamily="18" charset="0"/>
                </a:rPr>
                <a:t>2</a:t>
              </a:r>
              <a:endParaRPr lang="en-US" altLang="zh-CN" sz="2400" baseline="-25000" dirty="0">
                <a:latin typeface="Times New Roman" pitchFamily="18" charset="0"/>
                <a:cs typeface="Times New Roman" pitchFamily="18" charset="0"/>
              </a:endParaRPr>
            </a:p>
          </p:txBody>
        </p:sp>
        <p:sp>
          <p:nvSpPr>
            <p:cNvPr id="9" name="Text Box 20"/>
            <p:cNvSpPr txBox="1">
              <a:spLocks noChangeArrowheads="1"/>
            </p:cNvSpPr>
            <p:nvPr/>
          </p:nvSpPr>
          <p:spPr bwMode="auto">
            <a:xfrm>
              <a:off x="1421" y="2784"/>
              <a:ext cx="250"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CN" sz="2400" i="1" dirty="0" smtClean="0">
                  <a:latin typeface="Times New Roman" pitchFamily="18" charset="0"/>
                  <a:cs typeface="Times New Roman" pitchFamily="18" charset="0"/>
                </a:rPr>
                <a:t>c</a:t>
              </a:r>
              <a:r>
                <a:rPr lang="en-US" altLang="zh-CN" sz="2400" baseline="-25000" dirty="0" smtClean="0">
                  <a:latin typeface="Times New Roman" pitchFamily="18" charset="0"/>
                  <a:cs typeface="Times New Roman" pitchFamily="18" charset="0"/>
                </a:rPr>
                <a:t>4</a:t>
              </a:r>
              <a:endParaRPr lang="en-US" altLang="zh-CN" sz="2400" baseline="-25000" dirty="0">
                <a:latin typeface="Times New Roman" pitchFamily="18" charset="0"/>
                <a:cs typeface="Times New Roman" pitchFamily="18" charset="0"/>
              </a:endParaRPr>
            </a:p>
          </p:txBody>
        </p:sp>
        <p:sp>
          <p:nvSpPr>
            <p:cNvPr id="10" name="Text Box 21"/>
            <p:cNvSpPr txBox="1">
              <a:spLocks noChangeArrowheads="1"/>
            </p:cNvSpPr>
            <p:nvPr/>
          </p:nvSpPr>
          <p:spPr bwMode="auto">
            <a:xfrm>
              <a:off x="1207" y="2784"/>
              <a:ext cx="288"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CN" sz="2400" i="1" dirty="0" smtClean="0">
                  <a:latin typeface="Times New Roman" pitchFamily="18" charset="0"/>
                  <a:cs typeface="Times New Roman" pitchFamily="18" charset="0"/>
                </a:rPr>
                <a:t>c</a:t>
              </a:r>
              <a:r>
                <a:rPr lang="en-US" altLang="zh-CN" sz="2400" baseline="-25000" dirty="0" smtClean="0">
                  <a:latin typeface="Times New Roman" pitchFamily="18" charset="0"/>
                  <a:cs typeface="Times New Roman" pitchFamily="18" charset="0"/>
                </a:rPr>
                <a:t>3</a:t>
              </a:r>
              <a:endParaRPr lang="en-US" altLang="zh-CN" sz="2400" baseline="-25000" dirty="0">
                <a:latin typeface="Times New Roman" pitchFamily="18" charset="0"/>
                <a:cs typeface="Times New Roman" pitchFamily="18" charset="0"/>
              </a:endParaRPr>
            </a:p>
          </p:txBody>
        </p:sp>
        <p:sp>
          <p:nvSpPr>
            <p:cNvPr id="11" name="Text Box 22"/>
            <p:cNvSpPr txBox="1">
              <a:spLocks noChangeArrowheads="1"/>
            </p:cNvSpPr>
            <p:nvPr/>
          </p:nvSpPr>
          <p:spPr bwMode="auto">
            <a:xfrm>
              <a:off x="1871" y="2784"/>
              <a:ext cx="288"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CN" sz="2400" i="1" dirty="0" smtClean="0">
                  <a:latin typeface="Times New Roman" pitchFamily="18" charset="0"/>
                  <a:cs typeface="Times New Roman" pitchFamily="18" charset="0"/>
                </a:rPr>
                <a:t>c</a:t>
              </a:r>
              <a:r>
                <a:rPr lang="en-US" altLang="zh-CN" sz="2400" baseline="-25000" dirty="0" smtClean="0">
                  <a:latin typeface="Times New Roman" pitchFamily="18" charset="0"/>
                  <a:cs typeface="Times New Roman" pitchFamily="18" charset="0"/>
                </a:rPr>
                <a:t>6</a:t>
              </a:r>
              <a:endParaRPr lang="en-US" altLang="zh-CN" sz="2400" baseline="-25000" dirty="0">
                <a:latin typeface="Times New Roman" pitchFamily="18" charset="0"/>
                <a:cs typeface="Times New Roman" pitchFamily="18" charset="0"/>
              </a:endParaRPr>
            </a:p>
          </p:txBody>
        </p:sp>
        <p:sp>
          <p:nvSpPr>
            <p:cNvPr id="12" name="Text Box 23"/>
            <p:cNvSpPr txBox="1">
              <a:spLocks noChangeArrowheads="1"/>
            </p:cNvSpPr>
            <p:nvPr/>
          </p:nvSpPr>
          <p:spPr bwMode="auto">
            <a:xfrm>
              <a:off x="2082" y="2784"/>
              <a:ext cx="288"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CN" sz="2400" i="1" dirty="0">
                  <a:latin typeface="Times New Roman" pitchFamily="18" charset="0"/>
                  <a:cs typeface="Times New Roman" pitchFamily="18" charset="0"/>
                </a:rPr>
                <a:t>c</a:t>
              </a:r>
              <a:r>
                <a:rPr lang="en-US" altLang="zh-CN" sz="2400" baseline="-25000" dirty="0" smtClean="0">
                  <a:latin typeface="Times New Roman" pitchFamily="18" charset="0"/>
                  <a:cs typeface="Times New Roman" pitchFamily="18" charset="0"/>
                </a:rPr>
                <a:t>7</a:t>
              </a:r>
              <a:endParaRPr lang="en-US" altLang="zh-CN" sz="2400" baseline="-25000" dirty="0">
                <a:latin typeface="Times New Roman" pitchFamily="18" charset="0"/>
                <a:cs typeface="Times New Roman" pitchFamily="18" charset="0"/>
              </a:endParaRPr>
            </a:p>
          </p:txBody>
        </p:sp>
        <p:sp>
          <p:nvSpPr>
            <p:cNvPr id="13" name="Text Box 24"/>
            <p:cNvSpPr txBox="1">
              <a:spLocks noChangeArrowheads="1"/>
            </p:cNvSpPr>
            <p:nvPr/>
          </p:nvSpPr>
          <p:spPr bwMode="auto">
            <a:xfrm>
              <a:off x="1644" y="2784"/>
              <a:ext cx="288"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CN" sz="2400" i="1" dirty="0">
                  <a:latin typeface="Times New Roman" pitchFamily="18" charset="0"/>
                  <a:cs typeface="Times New Roman" pitchFamily="18" charset="0"/>
                </a:rPr>
                <a:t>c</a:t>
              </a:r>
              <a:r>
                <a:rPr lang="en-US" altLang="zh-CN" sz="2400" baseline="-25000" dirty="0" smtClean="0">
                  <a:latin typeface="Times New Roman" pitchFamily="18" charset="0"/>
                  <a:cs typeface="Times New Roman" pitchFamily="18" charset="0"/>
                </a:rPr>
                <a:t>5</a:t>
              </a:r>
              <a:endParaRPr lang="en-US" altLang="zh-CN" sz="2400" baseline="-25000" dirty="0">
                <a:latin typeface="Times New Roman" pitchFamily="18" charset="0"/>
                <a:cs typeface="Times New Roman" pitchFamily="18" charset="0"/>
              </a:endParaRPr>
            </a:p>
          </p:txBody>
        </p:sp>
        <p:sp>
          <p:nvSpPr>
            <p:cNvPr id="26" name="Text Box 18"/>
            <p:cNvSpPr txBox="1">
              <a:spLocks noChangeArrowheads="1"/>
            </p:cNvSpPr>
            <p:nvPr/>
          </p:nvSpPr>
          <p:spPr bwMode="auto">
            <a:xfrm>
              <a:off x="337" y="2800"/>
              <a:ext cx="558"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CN" sz="2400" i="1" dirty="0" smtClean="0">
                  <a:solidFill>
                    <a:srgbClr val="333399"/>
                  </a:solidFill>
                  <a:latin typeface="Times New Roman" pitchFamily="18" charset="0"/>
                  <a:cs typeface="Times New Roman" pitchFamily="18" charset="0"/>
                </a:rPr>
                <a:t>E = </a:t>
              </a:r>
              <a:r>
                <a:rPr lang="en-US" altLang="zh-CN" sz="2400" dirty="0" smtClean="0">
                  <a:solidFill>
                    <a:srgbClr val="333399"/>
                  </a:solidFill>
                  <a:latin typeface="Times New Roman" pitchFamily="18" charset="0"/>
                  <a:cs typeface="Times New Roman" pitchFamily="18" charset="0"/>
                </a:rPr>
                <a:t>{</a:t>
              </a:r>
              <a:endParaRPr lang="en-US" altLang="zh-CN" sz="2400" baseline="-25000" dirty="0">
                <a:solidFill>
                  <a:srgbClr val="333399"/>
                </a:solidFill>
                <a:latin typeface="Times New Roman" pitchFamily="18" charset="0"/>
                <a:cs typeface="Times New Roman" pitchFamily="18" charset="0"/>
              </a:endParaRPr>
            </a:p>
          </p:txBody>
        </p:sp>
        <p:sp>
          <p:nvSpPr>
            <p:cNvPr id="27" name="Text Box 23"/>
            <p:cNvSpPr txBox="1">
              <a:spLocks noChangeArrowheads="1"/>
            </p:cNvSpPr>
            <p:nvPr/>
          </p:nvSpPr>
          <p:spPr bwMode="auto">
            <a:xfrm>
              <a:off x="2311" y="2780"/>
              <a:ext cx="144"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CN" sz="2400" dirty="0" smtClean="0">
                  <a:solidFill>
                    <a:srgbClr val="333399"/>
                  </a:solidFill>
                  <a:latin typeface="Times New Roman" pitchFamily="18" charset="0"/>
                  <a:cs typeface="Times New Roman" pitchFamily="18" charset="0"/>
                </a:rPr>
                <a:t>}</a:t>
              </a:r>
              <a:endParaRPr lang="en-US" altLang="zh-CN" sz="2400" baseline="-25000" dirty="0">
                <a:solidFill>
                  <a:srgbClr val="333399"/>
                </a:solidFill>
                <a:latin typeface="Times New Roman" pitchFamily="18" charset="0"/>
                <a:cs typeface="Times New Roman" pitchFamily="18" charset="0"/>
              </a:endParaRPr>
            </a:p>
          </p:txBody>
        </p:sp>
      </p:grpSp>
      <p:grpSp>
        <p:nvGrpSpPr>
          <p:cNvPr id="28" name="Group 27"/>
          <p:cNvGrpSpPr/>
          <p:nvPr/>
        </p:nvGrpSpPr>
        <p:grpSpPr>
          <a:xfrm>
            <a:off x="2781301" y="3459165"/>
            <a:ext cx="2933064" cy="1570035"/>
            <a:chOff x="2781301" y="3230565"/>
            <a:chExt cx="2933064" cy="1570035"/>
          </a:xfrm>
        </p:grpSpPr>
        <p:grpSp>
          <p:nvGrpSpPr>
            <p:cNvPr id="14" name="Group 38"/>
            <p:cNvGrpSpPr>
              <a:grpSpLocks/>
            </p:cNvGrpSpPr>
            <p:nvPr/>
          </p:nvGrpSpPr>
          <p:grpSpPr bwMode="auto">
            <a:xfrm>
              <a:off x="2870201" y="3230565"/>
              <a:ext cx="1181100" cy="1570035"/>
              <a:chOff x="1224" y="3137"/>
              <a:chExt cx="744" cy="989"/>
            </a:xfrm>
          </p:grpSpPr>
          <p:sp>
            <p:nvSpPr>
              <p:cNvPr id="15" name="Text Box 29"/>
              <p:cNvSpPr txBox="1">
                <a:spLocks noChangeArrowheads="1"/>
              </p:cNvSpPr>
              <p:nvPr/>
            </p:nvSpPr>
            <p:spPr bwMode="auto">
              <a:xfrm>
                <a:off x="1224" y="3137"/>
                <a:ext cx="240" cy="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CN" sz="2400" dirty="0"/>
                  <a:t>1</a:t>
                </a:r>
              </a:p>
              <a:p>
                <a:pPr eaLnBrk="1" hangingPunct="1">
                  <a:spcBef>
                    <a:spcPct val="50000"/>
                  </a:spcBef>
                </a:pPr>
                <a:r>
                  <a:rPr lang="en-US" altLang="zh-CN" sz="2400" dirty="0"/>
                  <a:t>0</a:t>
                </a:r>
              </a:p>
              <a:p>
                <a:pPr eaLnBrk="1" hangingPunct="1">
                  <a:spcBef>
                    <a:spcPct val="50000"/>
                  </a:spcBef>
                </a:pPr>
                <a:r>
                  <a:rPr lang="en-US" altLang="zh-CN" sz="2400" dirty="0"/>
                  <a:t>0</a:t>
                </a:r>
              </a:p>
            </p:txBody>
          </p:sp>
          <p:sp>
            <p:nvSpPr>
              <p:cNvPr id="16" name="Text Box 30"/>
              <p:cNvSpPr txBox="1">
                <a:spLocks noChangeArrowheads="1"/>
              </p:cNvSpPr>
              <p:nvPr/>
            </p:nvSpPr>
            <p:spPr bwMode="auto">
              <a:xfrm>
                <a:off x="1488" y="3137"/>
                <a:ext cx="240" cy="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CN" sz="2400" dirty="0"/>
                  <a:t>0</a:t>
                </a:r>
              </a:p>
              <a:p>
                <a:pPr eaLnBrk="1" hangingPunct="1">
                  <a:spcBef>
                    <a:spcPct val="50000"/>
                  </a:spcBef>
                </a:pPr>
                <a:r>
                  <a:rPr lang="en-US" altLang="zh-CN" sz="2400" dirty="0"/>
                  <a:t>1</a:t>
                </a:r>
              </a:p>
              <a:p>
                <a:pPr eaLnBrk="1" hangingPunct="1">
                  <a:spcBef>
                    <a:spcPct val="50000"/>
                  </a:spcBef>
                </a:pPr>
                <a:r>
                  <a:rPr lang="en-US" altLang="zh-CN" sz="2400" dirty="0"/>
                  <a:t>0</a:t>
                </a:r>
              </a:p>
            </p:txBody>
          </p:sp>
          <p:sp>
            <p:nvSpPr>
              <p:cNvPr id="17" name="Text Box 31"/>
              <p:cNvSpPr txBox="1">
                <a:spLocks noChangeArrowheads="1"/>
              </p:cNvSpPr>
              <p:nvPr/>
            </p:nvSpPr>
            <p:spPr bwMode="auto">
              <a:xfrm>
                <a:off x="1728" y="3137"/>
                <a:ext cx="240" cy="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CN" sz="2400" dirty="0"/>
                  <a:t>0</a:t>
                </a:r>
              </a:p>
              <a:p>
                <a:pPr eaLnBrk="1" hangingPunct="1">
                  <a:spcBef>
                    <a:spcPct val="50000"/>
                  </a:spcBef>
                </a:pPr>
                <a:r>
                  <a:rPr lang="en-US" altLang="zh-CN" sz="2400" dirty="0"/>
                  <a:t>0</a:t>
                </a:r>
              </a:p>
              <a:p>
                <a:pPr eaLnBrk="1" hangingPunct="1">
                  <a:spcBef>
                    <a:spcPct val="50000"/>
                  </a:spcBef>
                </a:pPr>
                <a:r>
                  <a:rPr lang="en-US" altLang="zh-CN" sz="2400" dirty="0"/>
                  <a:t>1</a:t>
                </a:r>
              </a:p>
            </p:txBody>
          </p:sp>
        </p:grpSp>
        <p:sp>
          <p:nvSpPr>
            <p:cNvPr id="18" name="Text Box 32"/>
            <p:cNvSpPr txBox="1">
              <a:spLocks noChangeArrowheads="1"/>
            </p:cNvSpPr>
            <p:nvPr/>
          </p:nvSpPr>
          <p:spPr bwMode="auto">
            <a:xfrm>
              <a:off x="4051301" y="3230571"/>
              <a:ext cx="381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CN" sz="2400" dirty="0"/>
                <a:t>1</a:t>
              </a:r>
            </a:p>
            <a:p>
              <a:pPr eaLnBrk="1" hangingPunct="1">
                <a:spcBef>
                  <a:spcPct val="50000"/>
                </a:spcBef>
              </a:pPr>
              <a:r>
                <a:rPr lang="en-US" altLang="zh-CN" sz="2400" dirty="0"/>
                <a:t>1</a:t>
              </a:r>
            </a:p>
            <a:p>
              <a:pPr eaLnBrk="1" hangingPunct="1">
                <a:spcBef>
                  <a:spcPct val="50000"/>
                </a:spcBef>
              </a:pPr>
              <a:r>
                <a:rPr lang="en-US" altLang="zh-CN" sz="2400" dirty="0"/>
                <a:t>0</a:t>
              </a:r>
            </a:p>
          </p:txBody>
        </p:sp>
        <p:sp>
          <p:nvSpPr>
            <p:cNvPr id="19" name="Text Box 33"/>
            <p:cNvSpPr txBox="1">
              <a:spLocks noChangeArrowheads="1"/>
            </p:cNvSpPr>
            <p:nvPr/>
          </p:nvSpPr>
          <p:spPr bwMode="auto">
            <a:xfrm>
              <a:off x="4432301" y="3230571"/>
              <a:ext cx="381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CN" sz="2400" dirty="0"/>
                <a:t>1</a:t>
              </a:r>
            </a:p>
            <a:p>
              <a:pPr eaLnBrk="1" hangingPunct="1">
                <a:spcBef>
                  <a:spcPct val="50000"/>
                </a:spcBef>
              </a:pPr>
              <a:r>
                <a:rPr lang="en-US" altLang="zh-CN" sz="2400" dirty="0"/>
                <a:t>0</a:t>
              </a:r>
            </a:p>
            <a:p>
              <a:pPr eaLnBrk="1" hangingPunct="1">
                <a:spcBef>
                  <a:spcPct val="50000"/>
                </a:spcBef>
              </a:pPr>
              <a:r>
                <a:rPr lang="en-US" altLang="zh-CN" sz="2400" dirty="0"/>
                <a:t>1</a:t>
              </a:r>
            </a:p>
          </p:txBody>
        </p:sp>
        <p:sp>
          <p:nvSpPr>
            <p:cNvPr id="20" name="Text Box 34"/>
            <p:cNvSpPr txBox="1">
              <a:spLocks noChangeArrowheads="1"/>
            </p:cNvSpPr>
            <p:nvPr/>
          </p:nvSpPr>
          <p:spPr bwMode="auto">
            <a:xfrm>
              <a:off x="4838701" y="3230571"/>
              <a:ext cx="381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CN" sz="2400" dirty="0"/>
                <a:t>0</a:t>
              </a:r>
            </a:p>
            <a:p>
              <a:pPr eaLnBrk="1" hangingPunct="1">
                <a:spcBef>
                  <a:spcPct val="50000"/>
                </a:spcBef>
              </a:pPr>
              <a:r>
                <a:rPr lang="en-US" altLang="zh-CN" sz="2400" dirty="0"/>
                <a:t>1</a:t>
              </a:r>
            </a:p>
            <a:p>
              <a:pPr eaLnBrk="1" hangingPunct="1">
                <a:spcBef>
                  <a:spcPct val="50000"/>
                </a:spcBef>
              </a:pPr>
              <a:r>
                <a:rPr lang="en-US" altLang="zh-CN" sz="2400" dirty="0"/>
                <a:t>1</a:t>
              </a:r>
            </a:p>
          </p:txBody>
        </p:sp>
        <p:grpSp>
          <p:nvGrpSpPr>
            <p:cNvPr id="22" name="Group 39"/>
            <p:cNvGrpSpPr>
              <a:grpSpLocks/>
            </p:cNvGrpSpPr>
            <p:nvPr/>
          </p:nvGrpSpPr>
          <p:grpSpPr bwMode="auto">
            <a:xfrm>
              <a:off x="2781301" y="3323073"/>
              <a:ext cx="2933064" cy="1364091"/>
              <a:chOff x="1152" y="3168"/>
              <a:chExt cx="1728" cy="720"/>
            </a:xfrm>
          </p:grpSpPr>
          <p:sp>
            <p:nvSpPr>
              <p:cNvPr id="23" name="AutoShape 26"/>
              <p:cNvSpPr>
                <a:spLocks/>
              </p:cNvSpPr>
              <p:nvPr/>
            </p:nvSpPr>
            <p:spPr bwMode="auto">
              <a:xfrm>
                <a:off x="1152" y="3168"/>
                <a:ext cx="48" cy="720"/>
              </a:xfrm>
              <a:prstGeom prst="leftBracket">
                <a:avLst>
                  <a:gd name="adj" fmla="val 125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2400"/>
              </a:p>
            </p:txBody>
          </p:sp>
          <p:sp>
            <p:nvSpPr>
              <p:cNvPr id="24" name="AutoShape 37"/>
              <p:cNvSpPr>
                <a:spLocks/>
              </p:cNvSpPr>
              <p:nvPr/>
            </p:nvSpPr>
            <p:spPr bwMode="auto">
              <a:xfrm>
                <a:off x="2832" y="3168"/>
                <a:ext cx="48" cy="720"/>
              </a:xfrm>
              <a:prstGeom prst="rightBracket">
                <a:avLst>
                  <a:gd name="adj" fmla="val 125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2400"/>
              </a:p>
            </p:txBody>
          </p:sp>
        </p:grpSp>
        <p:sp>
          <p:nvSpPr>
            <p:cNvPr id="25" name="Text Box 35"/>
            <p:cNvSpPr txBox="1">
              <a:spLocks noChangeArrowheads="1"/>
            </p:cNvSpPr>
            <p:nvPr/>
          </p:nvSpPr>
          <p:spPr bwMode="auto">
            <a:xfrm>
              <a:off x="5257800" y="3230571"/>
              <a:ext cx="381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CN" sz="2400" dirty="0"/>
                <a:t>1</a:t>
              </a:r>
            </a:p>
            <a:p>
              <a:pPr eaLnBrk="1" hangingPunct="1">
                <a:spcBef>
                  <a:spcPct val="50000"/>
                </a:spcBef>
              </a:pPr>
              <a:r>
                <a:rPr lang="en-US" altLang="zh-CN" sz="2400" dirty="0"/>
                <a:t>1</a:t>
              </a:r>
            </a:p>
            <a:p>
              <a:pPr eaLnBrk="1" hangingPunct="1">
                <a:spcBef>
                  <a:spcPct val="50000"/>
                </a:spcBef>
              </a:pPr>
              <a:r>
                <a:rPr lang="en-US" altLang="zh-CN" sz="2400" dirty="0"/>
                <a:t>1</a:t>
              </a:r>
            </a:p>
          </p:txBody>
        </p:sp>
      </p:grpSp>
      <p:sp>
        <p:nvSpPr>
          <p:cNvPr id="29" name="Rectangle 28"/>
          <p:cNvSpPr/>
          <p:nvPr/>
        </p:nvSpPr>
        <p:spPr>
          <a:xfrm>
            <a:off x="1752600" y="5344180"/>
            <a:ext cx="5662359" cy="523220"/>
          </a:xfrm>
          <a:prstGeom prst="rect">
            <a:avLst/>
          </a:prstGeom>
        </p:spPr>
        <p:txBody>
          <a:bodyPr wrap="square">
            <a:spAutoFit/>
          </a:bodyPr>
          <a:lstStyle/>
          <a:p>
            <a:r>
              <a:rPr lang="en-US" altLang="zh-CN" sz="2800" dirty="0" smtClean="0">
                <a:solidFill>
                  <a:srgbClr val="FF0000"/>
                </a:solidFill>
                <a:latin typeface="Times New Roman" pitchFamily="18" charset="0"/>
                <a:cs typeface="Times New Roman" pitchFamily="18" charset="0"/>
              </a:rPr>
              <a:t>Independence = Linear independence </a:t>
            </a:r>
            <a:endParaRPr lang="zh-CN" altLang="en-US" dirty="0">
              <a:solidFill>
                <a:srgbClr val="FF0000"/>
              </a:solidFill>
            </a:endParaRPr>
          </a:p>
        </p:txBody>
      </p:sp>
    </p:spTree>
    <p:custDataLst>
      <p:tags r:id="rId1"/>
    </p:custDataLst>
    <p:extLst>
      <p:ext uri="{BB962C8B-B14F-4D97-AF65-F5344CB8AC3E}">
        <p14:creationId xmlns:p14="http://schemas.microsoft.com/office/powerpoint/2010/main" val="3990399775"/>
      </p:ext>
    </p:extLst>
  </p:cSld>
  <p:clrMapOvr>
    <a:masterClrMapping/>
  </p:clrMapOvr>
  <mc:AlternateContent xmlns:mc="http://schemas.openxmlformats.org/markup-compatibility/2006" xmlns:p14="http://schemas.microsoft.com/office/powerpoint/2010/main">
    <mc:Choice Requires="p14">
      <p:transition spd="slow" p14:dur="2000" advTm="81425"/>
    </mc:Choice>
    <mc:Fallback xmlns="">
      <p:transition spd="slow" advTm="8142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Examples of </a:t>
            </a:r>
            <a:r>
              <a:rPr lang="en-US" altLang="zh-CN" dirty="0" err="1" smtClean="0"/>
              <a:t>Matroids</a:t>
            </a:r>
            <a:endParaRPr lang="zh-CN" altLang="en-US" dirty="0"/>
          </a:p>
        </p:txBody>
      </p:sp>
      <p:sp>
        <p:nvSpPr>
          <p:cNvPr id="5" name="Content Placeholder 4"/>
          <p:cNvSpPr>
            <a:spLocks noGrp="1"/>
          </p:cNvSpPr>
          <p:nvPr>
            <p:ph idx="1"/>
          </p:nvPr>
        </p:nvSpPr>
        <p:spPr>
          <a:xfrm>
            <a:off x="457200" y="1124744"/>
            <a:ext cx="8229600" cy="1600438"/>
          </a:xfrm>
          <a:prstGeom prst="rect">
            <a:avLst/>
          </a:prstGeom>
        </p:spPr>
        <p:txBody>
          <a:bodyPr wrap="square">
            <a:spAutoFit/>
          </a:bodyPr>
          <a:lstStyle/>
          <a:p>
            <a:pPr eaLnBrk="1" hangingPunct="1">
              <a:lnSpc>
                <a:spcPct val="110000"/>
              </a:lnSpc>
            </a:pPr>
            <a:r>
              <a:rPr lang="en-US" altLang="zh-CN" sz="2800" dirty="0"/>
              <a:t>Given a</a:t>
            </a:r>
            <a:r>
              <a:rPr lang="en-US" altLang="zh-CN" sz="2800" dirty="0">
                <a:solidFill>
                  <a:srgbClr val="333399"/>
                </a:solidFill>
              </a:rPr>
              <a:t> ground set </a:t>
            </a:r>
            <a:r>
              <a:rPr lang="en-US" altLang="zh-CN" sz="2800" i="1" dirty="0">
                <a:solidFill>
                  <a:srgbClr val="333399"/>
                </a:solidFill>
              </a:rPr>
              <a:t>E</a:t>
            </a:r>
            <a:r>
              <a:rPr lang="en-US" altLang="zh-CN" sz="2800" dirty="0"/>
              <a:t>, a </a:t>
            </a:r>
            <a:r>
              <a:rPr lang="en-US" altLang="zh-CN" sz="2800" dirty="0" err="1">
                <a:solidFill>
                  <a:srgbClr val="FF0000"/>
                </a:solidFill>
              </a:rPr>
              <a:t>matroid</a:t>
            </a:r>
            <a:r>
              <a:rPr lang="en-US" altLang="zh-CN" sz="2800" dirty="0">
                <a:solidFill>
                  <a:srgbClr val="FF0000"/>
                </a:solidFill>
              </a:rPr>
              <a:t> </a:t>
            </a:r>
            <a:r>
              <a:rPr lang="en-US" altLang="zh-CN" sz="2800" dirty="0"/>
              <a:t>classifies </a:t>
            </a:r>
            <a:r>
              <a:rPr lang="en-US" altLang="zh-CN" sz="2800" dirty="0">
                <a:solidFill>
                  <a:srgbClr val="333399"/>
                </a:solidFill>
              </a:rPr>
              <a:t>all subsets </a:t>
            </a:r>
            <a:r>
              <a:rPr lang="en-US" altLang="zh-CN" sz="2800" dirty="0"/>
              <a:t>in </a:t>
            </a:r>
            <a:r>
              <a:rPr lang="en-US" altLang="zh-CN" sz="2800" i="1" dirty="0">
                <a:solidFill>
                  <a:srgbClr val="333399"/>
                </a:solidFill>
              </a:rPr>
              <a:t>E </a:t>
            </a:r>
            <a:r>
              <a:rPr lang="en-US" altLang="zh-CN" sz="2800" dirty="0"/>
              <a:t>as either</a:t>
            </a:r>
            <a:r>
              <a:rPr lang="en-US" altLang="zh-CN" sz="2800" dirty="0">
                <a:solidFill>
                  <a:srgbClr val="FF0000"/>
                </a:solidFill>
              </a:rPr>
              <a:t> independent </a:t>
            </a:r>
            <a:r>
              <a:rPr lang="en-US" altLang="zh-CN" sz="2800" dirty="0"/>
              <a:t>or </a:t>
            </a:r>
            <a:r>
              <a:rPr lang="en-US" altLang="zh-CN" sz="2800" dirty="0">
                <a:solidFill>
                  <a:srgbClr val="FF0000"/>
                </a:solidFill>
              </a:rPr>
              <a:t>dependent</a:t>
            </a:r>
            <a:r>
              <a:rPr lang="en-US" altLang="zh-CN" sz="2800" dirty="0" smtClean="0"/>
              <a:t>.</a:t>
            </a:r>
            <a:endParaRPr lang="en-US" altLang="zh-CN" sz="2800" dirty="0" smtClean="0">
              <a:latin typeface="Times New Roman" pitchFamily="18" charset="0"/>
            </a:endParaRPr>
          </a:p>
          <a:p>
            <a:pPr lvl="1" eaLnBrk="1" hangingPunct="1">
              <a:lnSpc>
                <a:spcPct val="110000"/>
              </a:lnSpc>
            </a:pPr>
            <a:r>
              <a:rPr lang="en-US" altLang="zh-CN" sz="2800" dirty="0" smtClean="0"/>
              <a:t>Graphic </a:t>
            </a:r>
            <a:r>
              <a:rPr lang="en-US" altLang="zh-CN" sz="2800" dirty="0" err="1" smtClean="0"/>
              <a:t>Matroid</a:t>
            </a:r>
            <a:r>
              <a:rPr lang="en-US" altLang="zh-CN" sz="2800" dirty="0" smtClean="0"/>
              <a:t>:</a:t>
            </a:r>
            <a:endParaRPr lang="en-US" altLang="zh-CN" sz="2800" dirty="0" smtClean="0">
              <a:solidFill>
                <a:srgbClr val="FF0000"/>
              </a:solidFill>
              <a:latin typeface="Times New Roman" pitchFamily="18" charset="0"/>
            </a:endParaRPr>
          </a:p>
        </p:txBody>
      </p:sp>
      <p:grpSp>
        <p:nvGrpSpPr>
          <p:cNvPr id="30" name="Group 4"/>
          <p:cNvGrpSpPr>
            <a:grpSpLocks/>
          </p:cNvGrpSpPr>
          <p:nvPr/>
        </p:nvGrpSpPr>
        <p:grpSpPr bwMode="auto">
          <a:xfrm>
            <a:off x="3200400" y="3101975"/>
            <a:ext cx="2590800" cy="2536825"/>
            <a:chOff x="312" y="2066"/>
            <a:chExt cx="1632" cy="1598"/>
          </a:xfrm>
        </p:grpSpPr>
        <p:grpSp>
          <p:nvGrpSpPr>
            <p:cNvPr id="31" name="Group 5"/>
            <p:cNvGrpSpPr>
              <a:grpSpLocks/>
            </p:cNvGrpSpPr>
            <p:nvPr/>
          </p:nvGrpSpPr>
          <p:grpSpPr bwMode="auto">
            <a:xfrm>
              <a:off x="576" y="2352"/>
              <a:ext cx="1008" cy="1008"/>
              <a:chOff x="576" y="2352"/>
              <a:chExt cx="1008" cy="1008"/>
            </a:xfrm>
          </p:grpSpPr>
          <p:sp>
            <p:nvSpPr>
              <p:cNvPr id="37" name="Line 6"/>
              <p:cNvSpPr>
                <a:spLocks noChangeShapeType="1"/>
              </p:cNvSpPr>
              <p:nvPr/>
            </p:nvSpPr>
            <p:spPr bwMode="auto">
              <a:xfrm>
                <a:off x="576" y="2352"/>
                <a:ext cx="0"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sz="2200">
                  <a:latin typeface="Times New Roman" pitchFamily="18" charset="0"/>
                  <a:cs typeface="Times New Roman" pitchFamily="18" charset="0"/>
                </a:endParaRPr>
              </a:p>
            </p:txBody>
          </p:sp>
          <p:sp>
            <p:nvSpPr>
              <p:cNvPr id="38" name="Line 7"/>
              <p:cNvSpPr>
                <a:spLocks noChangeShapeType="1"/>
              </p:cNvSpPr>
              <p:nvPr/>
            </p:nvSpPr>
            <p:spPr bwMode="auto">
              <a:xfrm>
                <a:off x="576" y="2352"/>
                <a:ext cx="100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sz="2200">
                  <a:latin typeface="Times New Roman" pitchFamily="18" charset="0"/>
                  <a:cs typeface="Times New Roman" pitchFamily="18" charset="0"/>
                </a:endParaRPr>
              </a:p>
            </p:txBody>
          </p:sp>
          <p:sp>
            <p:nvSpPr>
              <p:cNvPr id="39" name="Line 8"/>
              <p:cNvSpPr>
                <a:spLocks noChangeShapeType="1"/>
              </p:cNvSpPr>
              <p:nvPr/>
            </p:nvSpPr>
            <p:spPr bwMode="auto">
              <a:xfrm>
                <a:off x="1584" y="2352"/>
                <a:ext cx="0" cy="1008"/>
              </a:xfrm>
              <a:prstGeom prst="line">
                <a:avLst/>
              </a:prstGeom>
              <a:noFill/>
              <a:ln w="9525">
                <a:solidFill>
                  <a:schemeClr val="tx1"/>
                </a:solidFill>
                <a:round/>
                <a:headEnd type="oval" w="med" len="med"/>
                <a:tailEnd type="oval" w="med" len="med"/>
              </a:ln>
              <a:extLst>
                <a:ext uri="{909E8E84-426E-40DD-AFC4-6F175D3DCCD1}">
                  <a14:hiddenFill xmlns:a14="http://schemas.microsoft.com/office/drawing/2010/main">
                    <a:noFill/>
                  </a14:hiddenFill>
                </a:ext>
              </a:extLst>
            </p:spPr>
            <p:txBody>
              <a:bodyPr/>
              <a:lstStyle/>
              <a:p>
                <a:endParaRPr lang="zh-CN" altLang="en-US" sz="2200">
                  <a:latin typeface="Times New Roman" pitchFamily="18" charset="0"/>
                  <a:cs typeface="Times New Roman" pitchFamily="18" charset="0"/>
                </a:endParaRPr>
              </a:p>
            </p:txBody>
          </p:sp>
          <p:sp>
            <p:nvSpPr>
              <p:cNvPr id="40" name="Line 9"/>
              <p:cNvSpPr>
                <a:spLocks noChangeShapeType="1"/>
              </p:cNvSpPr>
              <p:nvPr/>
            </p:nvSpPr>
            <p:spPr bwMode="auto">
              <a:xfrm>
                <a:off x="576" y="3360"/>
                <a:ext cx="1008" cy="0"/>
              </a:xfrm>
              <a:prstGeom prst="line">
                <a:avLst/>
              </a:prstGeom>
              <a:noFill/>
              <a:ln w="9525">
                <a:solidFill>
                  <a:schemeClr val="tx1"/>
                </a:solidFill>
                <a:round/>
                <a:headEnd type="oval" w="med" len="med"/>
                <a:tailEnd type="oval" w="med" len="med"/>
              </a:ln>
              <a:extLst>
                <a:ext uri="{909E8E84-426E-40DD-AFC4-6F175D3DCCD1}">
                  <a14:hiddenFill xmlns:a14="http://schemas.microsoft.com/office/drawing/2010/main">
                    <a:noFill/>
                  </a14:hiddenFill>
                </a:ext>
              </a:extLst>
            </p:spPr>
            <p:txBody>
              <a:bodyPr/>
              <a:lstStyle/>
              <a:p>
                <a:endParaRPr lang="zh-CN" altLang="en-US" sz="2200">
                  <a:latin typeface="Times New Roman" pitchFamily="18" charset="0"/>
                  <a:cs typeface="Times New Roman" pitchFamily="18" charset="0"/>
                </a:endParaRPr>
              </a:p>
            </p:txBody>
          </p:sp>
          <p:sp>
            <p:nvSpPr>
              <p:cNvPr id="41" name="Line 10"/>
              <p:cNvSpPr>
                <a:spLocks noChangeShapeType="1"/>
              </p:cNvSpPr>
              <p:nvPr/>
            </p:nvSpPr>
            <p:spPr bwMode="auto">
              <a:xfrm>
                <a:off x="576" y="2352"/>
                <a:ext cx="1008" cy="1008"/>
              </a:xfrm>
              <a:prstGeom prst="line">
                <a:avLst/>
              </a:prstGeom>
              <a:noFill/>
              <a:ln w="9525">
                <a:solidFill>
                  <a:schemeClr val="tx1"/>
                </a:solidFill>
                <a:round/>
                <a:headEnd type="oval" w="med" len="med"/>
                <a:tailEnd type="oval" w="med" len="med"/>
              </a:ln>
              <a:extLst>
                <a:ext uri="{909E8E84-426E-40DD-AFC4-6F175D3DCCD1}">
                  <a14:hiddenFill xmlns:a14="http://schemas.microsoft.com/office/drawing/2010/main">
                    <a:noFill/>
                  </a14:hiddenFill>
                </a:ext>
              </a:extLst>
            </p:spPr>
            <p:txBody>
              <a:bodyPr/>
              <a:lstStyle/>
              <a:p>
                <a:endParaRPr lang="zh-CN" altLang="en-US" sz="2200">
                  <a:latin typeface="Times New Roman" pitchFamily="18" charset="0"/>
                  <a:cs typeface="Times New Roman" pitchFamily="18" charset="0"/>
                </a:endParaRPr>
              </a:p>
            </p:txBody>
          </p:sp>
        </p:grpSp>
        <p:sp>
          <p:nvSpPr>
            <p:cNvPr id="32" name="Text Box 11"/>
            <p:cNvSpPr txBox="1">
              <a:spLocks noChangeArrowheads="1"/>
            </p:cNvSpPr>
            <p:nvPr/>
          </p:nvSpPr>
          <p:spPr bwMode="auto">
            <a:xfrm>
              <a:off x="312" y="2673"/>
              <a:ext cx="264"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TW" sz="2200" i="1" dirty="0" smtClean="0">
                  <a:latin typeface="Times New Roman" pitchFamily="18" charset="0"/>
                  <a:cs typeface="Times New Roman" pitchFamily="18" charset="0"/>
                </a:rPr>
                <a:t>e</a:t>
              </a:r>
              <a:r>
                <a:rPr lang="en-US" altLang="zh-TW" sz="2200" baseline="-25000" dirty="0" smtClean="0">
                  <a:latin typeface="Times New Roman" pitchFamily="18" charset="0"/>
                  <a:cs typeface="Times New Roman" pitchFamily="18" charset="0"/>
                </a:rPr>
                <a:t>1</a:t>
              </a:r>
              <a:endParaRPr lang="en-US" altLang="zh-TW" sz="2200" baseline="-25000" dirty="0">
                <a:latin typeface="Times New Roman" pitchFamily="18" charset="0"/>
                <a:cs typeface="Times New Roman" pitchFamily="18" charset="0"/>
              </a:endParaRPr>
            </a:p>
          </p:txBody>
        </p:sp>
        <p:sp>
          <p:nvSpPr>
            <p:cNvPr id="33" name="Text Box 12"/>
            <p:cNvSpPr txBox="1">
              <a:spLocks noChangeArrowheads="1"/>
            </p:cNvSpPr>
            <p:nvPr/>
          </p:nvSpPr>
          <p:spPr bwMode="auto">
            <a:xfrm>
              <a:off x="960" y="2066"/>
              <a:ext cx="288"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TW" sz="2200" i="1" dirty="0" smtClean="0">
                  <a:latin typeface="Times New Roman" pitchFamily="18" charset="0"/>
                  <a:cs typeface="Times New Roman" pitchFamily="18" charset="0"/>
                </a:rPr>
                <a:t>e</a:t>
              </a:r>
              <a:r>
                <a:rPr lang="en-US" altLang="zh-TW" sz="2200" baseline="-25000" dirty="0" smtClean="0">
                  <a:latin typeface="Times New Roman" pitchFamily="18" charset="0"/>
                  <a:cs typeface="Times New Roman" pitchFamily="18" charset="0"/>
                </a:rPr>
                <a:t>2</a:t>
              </a:r>
              <a:endParaRPr lang="en-US" altLang="zh-TW" sz="2200" baseline="-25000" dirty="0">
                <a:latin typeface="Times New Roman" pitchFamily="18" charset="0"/>
                <a:cs typeface="Times New Roman" pitchFamily="18" charset="0"/>
              </a:endParaRPr>
            </a:p>
          </p:txBody>
        </p:sp>
        <p:sp>
          <p:nvSpPr>
            <p:cNvPr id="34" name="Text Box 13"/>
            <p:cNvSpPr txBox="1">
              <a:spLocks noChangeArrowheads="1"/>
            </p:cNvSpPr>
            <p:nvPr/>
          </p:nvSpPr>
          <p:spPr bwMode="auto">
            <a:xfrm>
              <a:off x="1632" y="2673"/>
              <a:ext cx="312"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TW" sz="2200" i="1" dirty="0" smtClean="0">
                  <a:latin typeface="Times New Roman" pitchFamily="18" charset="0"/>
                  <a:cs typeface="Times New Roman" pitchFamily="18" charset="0"/>
                </a:rPr>
                <a:t>e</a:t>
              </a:r>
              <a:r>
                <a:rPr lang="en-US" altLang="zh-TW" sz="2200" baseline="-25000" dirty="0" smtClean="0">
                  <a:latin typeface="Times New Roman" pitchFamily="18" charset="0"/>
                  <a:cs typeface="Times New Roman" pitchFamily="18" charset="0"/>
                </a:rPr>
                <a:t>3</a:t>
              </a:r>
              <a:endParaRPr lang="en-US" altLang="zh-TW" sz="2200" baseline="-25000" dirty="0">
                <a:latin typeface="Times New Roman" pitchFamily="18" charset="0"/>
                <a:cs typeface="Times New Roman" pitchFamily="18" charset="0"/>
              </a:endParaRPr>
            </a:p>
          </p:txBody>
        </p:sp>
        <p:sp>
          <p:nvSpPr>
            <p:cNvPr id="35" name="Text Box 14"/>
            <p:cNvSpPr txBox="1">
              <a:spLocks noChangeArrowheads="1"/>
            </p:cNvSpPr>
            <p:nvPr/>
          </p:nvSpPr>
          <p:spPr bwMode="auto">
            <a:xfrm>
              <a:off x="984" y="3393"/>
              <a:ext cx="360"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TW" sz="2200" i="1" dirty="0">
                  <a:latin typeface="Times New Roman" pitchFamily="18" charset="0"/>
                  <a:cs typeface="Times New Roman" pitchFamily="18" charset="0"/>
                </a:rPr>
                <a:t>e</a:t>
              </a:r>
              <a:r>
                <a:rPr lang="en-US" altLang="zh-TW" sz="2200" baseline="-25000" dirty="0" smtClean="0">
                  <a:latin typeface="Times New Roman" pitchFamily="18" charset="0"/>
                  <a:cs typeface="Times New Roman" pitchFamily="18" charset="0"/>
                </a:rPr>
                <a:t>4</a:t>
              </a:r>
              <a:endParaRPr lang="en-US" altLang="zh-TW" sz="2200" baseline="-25000" dirty="0">
                <a:latin typeface="Times New Roman" pitchFamily="18" charset="0"/>
                <a:cs typeface="Times New Roman" pitchFamily="18" charset="0"/>
              </a:endParaRPr>
            </a:p>
          </p:txBody>
        </p:sp>
        <p:sp>
          <p:nvSpPr>
            <p:cNvPr id="36" name="Text Box 15"/>
            <p:cNvSpPr txBox="1">
              <a:spLocks noChangeArrowheads="1"/>
            </p:cNvSpPr>
            <p:nvPr/>
          </p:nvSpPr>
          <p:spPr bwMode="auto">
            <a:xfrm>
              <a:off x="1120" y="2665"/>
              <a:ext cx="288"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TW" sz="2200" dirty="0" smtClean="0">
                  <a:latin typeface="Times New Roman" pitchFamily="18" charset="0"/>
                  <a:cs typeface="Times New Roman" pitchFamily="18" charset="0"/>
                </a:rPr>
                <a:t>e</a:t>
              </a:r>
              <a:r>
                <a:rPr lang="en-US" altLang="zh-TW" sz="2200" baseline="-25000" dirty="0" smtClean="0">
                  <a:latin typeface="Times New Roman" pitchFamily="18" charset="0"/>
                  <a:cs typeface="Times New Roman" pitchFamily="18" charset="0"/>
                </a:rPr>
                <a:t>5</a:t>
              </a:r>
              <a:endParaRPr lang="en-US" altLang="zh-TW" sz="2200" baseline="-25000" dirty="0">
                <a:latin typeface="Times New Roman" pitchFamily="18" charset="0"/>
                <a:cs typeface="Times New Roman" pitchFamily="18" charset="0"/>
              </a:endParaRPr>
            </a:p>
          </p:txBody>
        </p:sp>
      </p:grpSp>
      <p:sp>
        <p:nvSpPr>
          <p:cNvPr id="21" name="Rectangle 20"/>
          <p:cNvSpPr/>
          <p:nvPr/>
        </p:nvSpPr>
        <p:spPr>
          <a:xfrm>
            <a:off x="2933700" y="2693313"/>
            <a:ext cx="2628900" cy="430887"/>
          </a:xfrm>
          <a:prstGeom prst="rect">
            <a:avLst/>
          </a:prstGeom>
        </p:spPr>
        <p:txBody>
          <a:bodyPr wrap="square">
            <a:spAutoFit/>
          </a:bodyPr>
          <a:lstStyle/>
          <a:p>
            <a:r>
              <a:rPr lang="en-US" altLang="zh-CN" sz="2200" i="1" dirty="0" smtClean="0">
                <a:solidFill>
                  <a:srgbClr val="333399"/>
                </a:solidFill>
                <a:latin typeface="Times New Roman" pitchFamily="18" charset="0"/>
              </a:rPr>
              <a:t>E = </a:t>
            </a:r>
            <a:r>
              <a:rPr lang="en-US" altLang="zh-CN" sz="2200" dirty="0" smtClean="0">
                <a:solidFill>
                  <a:srgbClr val="333399"/>
                </a:solidFill>
                <a:latin typeface="Times New Roman" pitchFamily="18" charset="0"/>
              </a:rPr>
              <a:t>{</a:t>
            </a:r>
            <a:r>
              <a:rPr lang="en-US" altLang="zh-CN" sz="2200" i="1" dirty="0" smtClean="0">
                <a:solidFill>
                  <a:srgbClr val="333399"/>
                </a:solidFill>
                <a:latin typeface="Times New Roman" pitchFamily="18" charset="0"/>
              </a:rPr>
              <a:t>e</a:t>
            </a:r>
            <a:r>
              <a:rPr lang="en-US" altLang="zh-CN" sz="2200" baseline="-25000" dirty="0" smtClean="0">
                <a:solidFill>
                  <a:srgbClr val="333399"/>
                </a:solidFill>
                <a:latin typeface="Times New Roman" pitchFamily="18" charset="0"/>
              </a:rPr>
              <a:t>1</a:t>
            </a:r>
            <a:r>
              <a:rPr lang="en-US" altLang="zh-CN" sz="2200" dirty="0" smtClean="0">
                <a:solidFill>
                  <a:srgbClr val="333399"/>
                </a:solidFill>
                <a:latin typeface="Times New Roman" pitchFamily="18" charset="0"/>
              </a:rPr>
              <a:t>, </a:t>
            </a:r>
            <a:r>
              <a:rPr lang="en-US" altLang="zh-CN" sz="2200" i="1" dirty="0" smtClean="0">
                <a:solidFill>
                  <a:srgbClr val="333399"/>
                </a:solidFill>
                <a:latin typeface="Times New Roman" pitchFamily="18" charset="0"/>
              </a:rPr>
              <a:t>e</a:t>
            </a:r>
            <a:r>
              <a:rPr lang="en-US" altLang="zh-CN" sz="2200" baseline="-25000" dirty="0" smtClean="0">
                <a:solidFill>
                  <a:srgbClr val="333399"/>
                </a:solidFill>
                <a:latin typeface="Times New Roman" pitchFamily="18" charset="0"/>
              </a:rPr>
              <a:t>2</a:t>
            </a:r>
            <a:r>
              <a:rPr lang="en-US" altLang="zh-CN" sz="2200" dirty="0" smtClean="0">
                <a:solidFill>
                  <a:srgbClr val="333399"/>
                </a:solidFill>
                <a:latin typeface="Times New Roman" pitchFamily="18" charset="0"/>
              </a:rPr>
              <a:t>, </a:t>
            </a:r>
            <a:r>
              <a:rPr lang="en-US" altLang="zh-CN" sz="2200" i="1" dirty="0" smtClean="0">
                <a:solidFill>
                  <a:srgbClr val="333399"/>
                </a:solidFill>
                <a:latin typeface="Times New Roman" pitchFamily="18" charset="0"/>
              </a:rPr>
              <a:t>e</a:t>
            </a:r>
            <a:r>
              <a:rPr lang="en-US" altLang="zh-CN" sz="2200" baseline="-25000" dirty="0" smtClean="0">
                <a:solidFill>
                  <a:srgbClr val="333399"/>
                </a:solidFill>
                <a:latin typeface="Times New Roman" pitchFamily="18" charset="0"/>
              </a:rPr>
              <a:t>3</a:t>
            </a:r>
            <a:r>
              <a:rPr lang="en-US" altLang="zh-CN" sz="2200" dirty="0" smtClean="0">
                <a:solidFill>
                  <a:srgbClr val="333399"/>
                </a:solidFill>
                <a:latin typeface="Times New Roman" pitchFamily="18" charset="0"/>
              </a:rPr>
              <a:t>, </a:t>
            </a:r>
            <a:r>
              <a:rPr lang="en-US" altLang="zh-CN" sz="2200" i="1" dirty="0" smtClean="0">
                <a:solidFill>
                  <a:srgbClr val="333399"/>
                </a:solidFill>
                <a:latin typeface="Times New Roman" pitchFamily="18" charset="0"/>
              </a:rPr>
              <a:t>e</a:t>
            </a:r>
            <a:r>
              <a:rPr lang="en-US" altLang="zh-CN" sz="2200" baseline="-25000" dirty="0" smtClean="0">
                <a:solidFill>
                  <a:srgbClr val="333399"/>
                </a:solidFill>
                <a:latin typeface="Times New Roman" pitchFamily="18" charset="0"/>
              </a:rPr>
              <a:t>4</a:t>
            </a:r>
            <a:r>
              <a:rPr lang="en-US" altLang="zh-CN" sz="2200" dirty="0" smtClean="0">
                <a:solidFill>
                  <a:srgbClr val="333399"/>
                </a:solidFill>
                <a:latin typeface="Times New Roman" pitchFamily="18" charset="0"/>
              </a:rPr>
              <a:t>, </a:t>
            </a:r>
            <a:r>
              <a:rPr lang="en-US" altLang="zh-CN" sz="2200" i="1" dirty="0" smtClean="0">
                <a:solidFill>
                  <a:srgbClr val="333399"/>
                </a:solidFill>
                <a:latin typeface="Times New Roman" pitchFamily="18" charset="0"/>
              </a:rPr>
              <a:t>e</a:t>
            </a:r>
            <a:r>
              <a:rPr lang="en-US" altLang="zh-CN" sz="2200" baseline="-25000" dirty="0" smtClean="0">
                <a:solidFill>
                  <a:srgbClr val="333399"/>
                </a:solidFill>
                <a:latin typeface="Times New Roman" pitchFamily="18" charset="0"/>
              </a:rPr>
              <a:t>5</a:t>
            </a:r>
            <a:r>
              <a:rPr lang="en-US" altLang="zh-CN" sz="2200" dirty="0" smtClean="0">
                <a:solidFill>
                  <a:srgbClr val="333399"/>
                </a:solidFill>
                <a:latin typeface="Times New Roman" pitchFamily="18" charset="0"/>
              </a:rPr>
              <a:t>}</a:t>
            </a:r>
            <a:endParaRPr lang="zh-CN" altLang="en-US" sz="2200" dirty="0">
              <a:solidFill>
                <a:srgbClr val="333399"/>
              </a:solidFill>
            </a:endParaRPr>
          </a:p>
        </p:txBody>
      </p:sp>
      <p:sp>
        <p:nvSpPr>
          <p:cNvPr id="43" name="Rectangle 42"/>
          <p:cNvSpPr/>
          <p:nvPr/>
        </p:nvSpPr>
        <p:spPr>
          <a:xfrm>
            <a:off x="2133600" y="5791200"/>
            <a:ext cx="5753100" cy="523220"/>
          </a:xfrm>
          <a:prstGeom prst="rect">
            <a:avLst/>
          </a:prstGeom>
        </p:spPr>
        <p:txBody>
          <a:bodyPr wrap="square">
            <a:spAutoFit/>
          </a:bodyPr>
          <a:lstStyle/>
          <a:p>
            <a:r>
              <a:rPr lang="en-US" altLang="zh-CN" sz="2800" dirty="0" smtClean="0">
                <a:solidFill>
                  <a:srgbClr val="FF0000"/>
                </a:solidFill>
                <a:latin typeface="Times New Roman" pitchFamily="18" charset="0"/>
                <a:cs typeface="Times New Roman" pitchFamily="18" charset="0"/>
              </a:rPr>
              <a:t>Independence = Not contain cycles</a:t>
            </a:r>
            <a:endParaRPr lang="zh-CN" altLang="en-US" dirty="0">
              <a:solidFill>
                <a:srgbClr val="FF0000"/>
              </a:solidFill>
            </a:endParaRPr>
          </a:p>
        </p:txBody>
      </p:sp>
      <p:sp>
        <p:nvSpPr>
          <p:cNvPr id="3" name="Slide Number Placeholder 2"/>
          <p:cNvSpPr>
            <a:spLocks noGrp="1"/>
          </p:cNvSpPr>
          <p:nvPr>
            <p:ph type="sldNum" sz="quarter" idx="10"/>
          </p:nvPr>
        </p:nvSpPr>
        <p:spPr/>
        <p:txBody>
          <a:bodyPr/>
          <a:lstStyle/>
          <a:p>
            <a:pPr>
              <a:defRPr/>
            </a:pPr>
            <a:fld id="{E856EBEC-7BE2-4B15-88BC-F34BB066B340}" type="slidenum">
              <a:rPr lang="en-US" altLang="zh-CN" smtClean="0"/>
              <a:pPr>
                <a:defRPr/>
              </a:pPr>
              <a:t>8</a:t>
            </a:fld>
            <a:endParaRPr lang="en-US" altLang="zh-CN"/>
          </a:p>
        </p:txBody>
      </p:sp>
    </p:spTree>
    <p:custDataLst>
      <p:tags r:id="rId1"/>
    </p:custDataLst>
    <p:extLst>
      <p:ext uri="{BB962C8B-B14F-4D97-AF65-F5344CB8AC3E}">
        <p14:creationId xmlns:p14="http://schemas.microsoft.com/office/powerpoint/2010/main" val="1943037515"/>
      </p:ext>
    </p:extLst>
  </p:cSld>
  <p:clrMapOvr>
    <a:masterClrMapping/>
  </p:clrMapOvr>
  <mc:AlternateContent xmlns:mc="http://schemas.openxmlformats.org/markup-compatibility/2006" xmlns:p14="http://schemas.microsoft.com/office/powerpoint/2010/main">
    <mc:Choice Requires="p14">
      <p:transition spd="slow" p14:dur="2000" advTm="91131"/>
    </mc:Choice>
    <mc:Fallback xmlns="">
      <p:transition spd="slow" advTm="9113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4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Examples of </a:t>
            </a:r>
            <a:r>
              <a:rPr lang="en-US" altLang="zh-CN" dirty="0" err="1" smtClean="0"/>
              <a:t>Matroids</a:t>
            </a:r>
            <a:endParaRPr lang="zh-CN" altLang="en-US" dirty="0"/>
          </a:p>
        </p:txBody>
      </p:sp>
      <p:sp>
        <p:nvSpPr>
          <p:cNvPr id="5" name="Content Placeholder 4"/>
          <p:cNvSpPr>
            <a:spLocks noGrp="1"/>
          </p:cNvSpPr>
          <p:nvPr>
            <p:ph idx="1"/>
          </p:nvPr>
        </p:nvSpPr>
        <p:spPr>
          <a:xfrm>
            <a:off x="457200" y="1124744"/>
            <a:ext cx="8229600" cy="1600438"/>
          </a:xfrm>
          <a:prstGeom prst="rect">
            <a:avLst/>
          </a:prstGeom>
        </p:spPr>
        <p:txBody>
          <a:bodyPr wrap="square">
            <a:spAutoFit/>
          </a:bodyPr>
          <a:lstStyle/>
          <a:p>
            <a:pPr eaLnBrk="1" hangingPunct="1">
              <a:lnSpc>
                <a:spcPct val="110000"/>
              </a:lnSpc>
            </a:pPr>
            <a:r>
              <a:rPr lang="en-US" altLang="zh-CN" sz="2800" dirty="0"/>
              <a:t>Given a</a:t>
            </a:r>
            <a:r>
              <a:rPr lang="en-US" altLang="zh-CN" sz="2800" dirty="0">
                <a:solidFill>
                  <a:srgbClr val="333399"/>
                </a:solidFill>
              </a:rPr>
              <a:t> ground set </a:t>
            </a:r>
            <a:r>
              <a:rPr lang="en-US" altLang="zh-CN" sz="2800" i="1" dirty="0">
                <a:solidFill>
                  <a:srgbClr val="333399"/>
                </a:solidFill>
              </a:rPr>
              <a:t>E</a:t>
            </a:r>
            <a:r>
              <a:rPr lang="en-US" altLang="zh-CN" sz="2800" dirty="0"/>
              <a:t>, a </a:t>
            </a:r>
            <a:r>
              <a:rPr lang="en-US" altLang="zh-CN" sz="2800" dirty="0" err="1">
                <a:solidFill>
                  <a:srgbClr val="FF0000"/>
                </a:solidFill>
              </a:rPr>
              <a:t>matroid</a:t>
            </a:r>
            <a:r>
              <a:rPr lang="en-US" altLang="zh-CN" sz="2800" dirty="0">
                <a:solidFill>
                  <a:srgbClr val="FF0000"/>
                </a:solidFill>
              </a:rPr>
              <a:t> </a:t>
            </a:r>
            <a:r>
              <a:rPr lang="en-US" altLang="zh-CN" sz="2800" dirty="0"/>
              <a:t>classifies </a:t>
            </a:r>
            <a:r>
              <a:rPr lang="en-US" altLang="zh-CN" sz="2800" dirty="0">
                <a:solidFill>
                  <a:srgbClr val="333399"/>
                </a:solidFill>
              </a:rPr>
              <a:t>all subsets </a:t>
            </a:r>
            <a:r>
              <a:rPr lang="en-US" altLang="zh-CN" sz="2800" dirty="0"/>
              <a:t>in </a:t>
            </a:r>
            <a:r>
              <a:rPr lang="en-US" altLang="zh-CN" sz="2800" i="1" dirty="0">
                <a:solidFill>
                  <a:srgbClr val="333399"/>
                </a:solidFill>
              </a:rPr>
              <a:t>E </a:t>
            </a:r>
            <a:r>
              <a:rPr lang="en-US" altLang="zh-CN" sz="2800" dirty="0"/>
              <a:t>as either</a:t>
            </a:r>
            <a:r>
              <a:rPr lang="en-US" altLang="zh-CN" sz="2800" dirty="0">
                <a:solidFill>
                  <a:srgbClr val="FF0000"/>
                </a:solidFill>
              </a:rPr>
              <a:t> independent </a:t>
            </a:r>
            <a:r>
              <a:rPr lang="en-US" altLang="zh-CN" sz="2800" dirty="0"/>
              <a:t>or </a:t>
            </a:r>
            <a:r>
              <a:rPr lang="en-US" altLang="zh-CN" sz="2800" dirty="0">
                <a:solidFill>
                  <a:srgbClr val="FF0000"/>
                </a:solidFill>
              </a:rPr>
              <a:t>dependent</a:t>
            </a:r>
            <a:r>
              <a:rPr lang="en-US" altLang="zh-CN" sz="2800" dirty="0" smtClean="0"/>
              <a:t>.</a:t>
            </a:r>
            <a:endParaRPr lang="en-US" altLang="zh-CN" sz="2800" dirty="0" smtClean="0">
              <a:latin typeface="Times New Roman" pitchFamily="18" charset="0"/>
            </a:endParaRPr>
          </a:p>
          <a:p>
            <a:pPr lvl="1" eaLnBrk="1" hangingPunct="1">
              <a:lnSpc>
                <a:spcPct val="110000"/>
              </a:lnSpc>
            </a:pPr>
            <a:r>
              <a:rPr lang="en-US" altLang="zh-CN" sz="2800" dirty="0" smtClean="0"/>
              <a:t>Graphic </a:t>
            </a:r>
            <a:r>
              <a:rPr lang="en-US" altLang="zh-CN" sz="2800" dirty="0" err="1" smtClean="0"/>
              <a:t>Matroid</a:t>
            </a:r>
            <a:r>
              <a:rPr lang="en-US" altLang="zh-CN" sz="2800" dirty="0" smtClean="0"/>
              <a:t>:</a:t>
            </a:r>
            <a:endParaRPr lang="en-US" altLang="zh-CN" sz="2800" dirty="0" smtClean="0">
              <a:solidFill>
                <a:srgbClr val="FF0000"/>
              </a:solidFill>
              <a:latin typeface="Times New Roman" pitchFamily="18" charset="0"/>
            </a:endParaRPr>
          </a:p>
        </p:txBody>
      </p:sp>
      <p:grpSp>
        <p:nvGrpSpPr>
          <p:cNvPr id="30" name="Group 4"/>
          <p:cNvGrpSpPr>
            <a:grpSpLocks/>
          </p:cNvGrpSpPr>
          <p:nvPr/>
        </p:nvGrpSpPr>
        <p:grpSpPr bwMode="auto">
          <a:xfrm>
            <a:off x="3200400" y="3101975"/>
            <a:ext cx="2590800" cy="2536825"/>
            <a:chOff x="312" y="2066"/>
            <a:chExt cx="1632" cy="1598"/>
          </a:xfrm>
        </p:grpSpPr>
        <p:grpSp>
          <p:nvGrpSpPr>
            <p:cNvPr id="31" name="Group 5"/>
            <p:cNvGrpSpPr>
              <a:grpSpLocks/>
            </p:cNvGrpSpPr>
            <p:nvPr/>
          </p:nvGrpSpPr>
          <p:grpSpPr bwMode="auto">
            <a:xfrm>
              <a:off x="576" y="2352"/>
              <a:ext cx="1008" cy="1008"/>
              <a:chOff x="576" y="2352"/>
              <a:chExt cx="1008" cy="1008"/>
            </a:xfrm>
          </p:grpSpPr>
          <p:sp>
            <p:nvSpPr>
              <p:cNvPr id="37" name="Line 6"/>
              <p:cNvSpPr>
                <a:spLocks noChangeShapeType="1"/>
              </p:cNvSpPr>
              <p:nvPr/>
            </p:nvSpPr>
            <p:spPr bwMode="auto">
              <a:xfrm>
                <a:off x="576" y="2352"/>
                <a:ext cx="0"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sz="2200" b="1">
                  <a:latin typeface="Times New Roman" pitchFamily="18" charset="0"/>
                  <a:cs typeface="Times New Roman" pitchFamily="18" charset="0"/>
                </a:endParaRPr>
              </a:p>
            </p:txBody>
          </p:sp>
          <p:sp>
            <p:nvSpPr>
              <p:cNvPr id="38" name="Line 7"/>
              <p:cNvSpPr>
                <a:spLocks noChangeShapeType="1"/>
              </p:cNvSpPr>
              <p:nvPr/>
            </p:nvSpPr>
            <p:spPr bwMode="auto">
              <a:xfrm>
                <a:off x="576" y="2352"/>
                <a:ext cx="100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sz="2200">
                  <a:latin typeface="Times New Roman" pitchFamily="18" charset="0"/>
                  <a:cs typeface="Times New Roman" pitchFamily="18" charset="0"/>
                </a:endParaRPr>
              </a:p>
            </p:txBody>
          </p:sp>
          <p:sp>
            <p:nvSpPr>
              <p:cNvPr id="39" name="Line 8"/>
              <p:cNvSpPr>
                <a:spLocks noChangeShapeType="1"/>
              </p:cNvSpPr>
              <p:nvPr/>
            </p:nvSpPr>
            <p:spPr bwMode="auto">
              <a:xfrm>
                <a:off x="1584" y="2352"/>
                <a:ext cx="0" cy="1008"/>
              </a:xfrm>
              <a:prstGeom prst="line">
                <a:avLst/>
              </a:prstGeom>
              <a:noFill/>
              <a:ln w="9525">
                <a:solidFill>
                  <a:schemeClr val="tx1"/>
                </a:solidFill>
                <a:round/>
                <a:headEnd type="oval" w="med" len="med"/>
                <a:tailEnd type="oval" w="med" len="med"/>
              </a:ln>
              <a:extLst>
                <a:ext uri="{909E8E84-426E-40DD-AFC4-6F175D3DCCD1}">
                  <a14:hiddenFill xmlns:a14="http://schemas.microsoft.com/office/drawing/2010/main">
                    <a:noFill/>
                  </a14:hiddenFill>
                </a:ext>
              </a:extLst>
            </p:spPr>
            <p:txBody>
              <a:bodyPr/>
              <a:lstStyle/>
              <a:p>
                <a:endParaRPr lang="zh-CN" altLang="en-US" sz="2200">
                  <a:latin typeface="Times New Roman" pitchFamily="18" charset="0"/>
                  <a:cs typeface="Times New Roman" pitchFamily="18" charset="0"/>
                </a:endParaRPr>
              </a:p>
            </p:txBody>
          </p:sp>
          <p:sp>
            <p:nvSpPr>
              <p:cNvPr id="40" name="Line 9"/>
              <p:cNvSpPr>
                <a:spLocks noChangeShapeType="1"/>
              </p:cNvSpPr>
              <p:nvPr/>
            </p:nvSpPr>
            <p:spPr bwMode="auto">
              <a:xfrm>
                <a:off x="576" y="3360"/>
                <a:ext cx="1008" cy="0"/>
              </a:xfrm>
              <a:prstGeom prst="line">
                <a:avLst/>
              </a:prstGeom>
              <a:noFill/>
              <a:ln w="9525">
                <a:solidFill>
                  <a:schemeClr val="tx1"/>
                </a:solidFill>
                <a:round/>
                <a:headEnd type="oval" w="med" len="med"/>
                <a:tailEnd type="oval" w="med" len="med"/>
              </a:ln>
              <a:extLst>
                <a:ext uri="{909E8E84-426E-40DD-AFC4-6F175D3DCCD1}">
                  <a14:hiddenFill xmlns:a14="http://schemas.microsoft.com/office/drawing/2010/main">
                    <a:noFill/>
                  </a14:hiddenFill>
                </a:ext>
              </a:extLst>
            </p:spPr>
            <p:txBody>
              <a:bodyPr/>
              <a:lstStyle/>
              <a:p>
                <a:endParaRPr lang="zh-CN" altLang="en-US" sz="2200" b="1">
                  <a:latin typeface="Times New Roman" pitchFamily="18" charset="0"/>
                  <a:cs typeface="Times New Roman" pitchFamily="18" charset="0"/>
                </a:endParaRPr>
              </a:p>
            </p:txBody>
          </p:sp>
          <p:sp>
            <p:nvSpPr>
              <p:cNvPr id="41" name="Line 10"/>
              <p:cNvSpPr>
                <a:spLocks noChangeShapeType="1"/>
              </p:cNvSpPr>
              <p:nvPr/>
            </p:nvSpPr>
            <p:spPr bwMode="auto">
              <a:xfrm>
                <a:off x="576" y="2352"/>
                <a:ext cx="1008" cy="1008"/>
              </a:xfrm>
              <a:prstGeom prst="line">
                <a:avLst/>
              </a:prstGeom>
              <a:noFill/>
              <a:ln w="9525">
                <a:solidFill>
                  <a:schemeClr val="tx1"/>
                </a:solidFill>
                <a:round/>
                <a:headEnd type="oval" w="med" len="med"/>
                <a:tailEnd type="oval" w="med" len="med"/>
              </a:ln>
              <a:extLst>
                <a:ext uri="{909E8E84-426E-40DD-AFC4-6F175D3DCCD1}">
                  <a14:hiddenFill xmlns:a14="http://schemas.microsoft.com/office/drawing/2010/main">
                    <a:noFill/>
                  </a14:hiddenFill>
                </a:ext>
              </a:extLst>
            </p:spPr>
            <p:txBody>
              <a:bodyPr/>
              <a:lstStyle/>
              <a:p>
                <a:endParaRPr lang="zh-CN" altLang="en-US" sz="2200" b="1">
                  <a:latin typeface="Times New Roman" pitchFamily="18" charset="0"/>
                  <a:cs typeface="Times New Roman" pitchFamily="18" charset="0"/>
                </a:endParaRPr>
              </a:p>
            </p:txBody>
          </p:sp>
        </p:grpSp>
        <p:sp>
          <p:nvSpPr>
            <p:cNvPr id="32" name="Text Box 11"/>
            <p:cNvSpPr txBox="1">
              <a:spLocks noChangeArrowheads="1"/>
            </p:cNvSpPr>
            <p:nvPr/>
          </p:nvSpPr>
          <p:spPr bwMode="auto">
            <a:xfrm>
              <a:off x="312" y="2673"/>
              <a:ext cx="264"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TW" sz="2200" i="1" dirty="0" smtClean="0">
                  <a:solidFill>
                    <a:srgbClr val="FF0000"/>
                  </a:solidFill>
                  <a:latin typeface="Times New Roman" pitchFamily="18" charset="0"/>
                  <a:cs typeface="Times New Roman" pitchFamily="18" charset="0"/>
                </a:rPr>
                <a:t>e</a:t>
              </a:r>
              <a:r>
                <a:rPr lang="en-US" altLang="zh-TW" sz="2200" baseline="-25000" dirty="0" smtClean="0">
                  <a:solidFill>
                    <a:srgbClr val="FF0000"/>
                  </a:solidFill>
                  <a:latin typeface="Times New Roman" pitchFamily="18" charset="0"/>
                  <a:cs typeface="Times New Roman" pitchFamily="18" charset="0"/>
                </a:rPr>
                <a:t>1</a:t>
              </a:r>
              <a:endParaRPr lang="en-US" altLang="zh-TW" sz="2200" baseline="-25000" dirty="0">
                <a:solidFill>
                  <a:srgbClr val="FF0000"/>
                </a:solidFill>
                <a:latin typeface="Times New Roman" pitchFamily="18" charset="0"/>
                <a:cs typeface="Times New Roman" pitchFamily="18" charset="0"/>
              </a:endParaRPr>
            </a:p>
          </p:txBody>
        </p:sp>
        <p:sp>
          <p:nvSpPr>
            <p:cNvPr id="33" name="Text Box 12"/>
            <p:cNvSpPr txBox="1">
              <a:spLocks noChangeArrowheads="1"/>
            </p:cNvSpPr>
            <p:nvPr/>
          </p:nvSpPr>
          <p:spPr bwMode="auto">
            <a:xfrm>
              <a:off x="960" y="2066"/>
              <a:ext cx="288"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TW" sz="2200" i="1" dirty="0" smtClean="0">
                  <a:latin typeface="Times New Roman" pitchFamily="18" charset="0"/>
                  <a:cs typeface="Times New Roman" pitchFamily="18" charset="0"/>
                </a:rPr>
                <a:t>e</a:t>
              </a:r>
              <a:r>
                <a:rPr lang="en-US" altLang="zh-TW" sz="2200" baseline="-25000" dirty="0" smtClean="0">
                  <a:latin typeface="Times New Roman" pitchFamily="18" charset="0"/>
                  <a:cs typeface="Times New Roman" pitchFamily="18" charset="0"/>
                </a:rPr>
                <a:t>2</a:t>
              </a:r>
              <a:endParaRPr lang="en-US" altLang="zh-TW" sz="2200" baseline="-25000" dirty="0">
                <a:latin typeface="Times New Roman" pitchFamily="18" charset="0"/>
                <a:cs typeface="Times New Roman" pitchFamily="18" charset="0"/>
              </a:endParaRPr>
            </a:p>
          </p:txBody>
        </p:sp>
        <p:sp>
          <p:nvSpPr>
            <p:cNvPr id="34" name="Text Box 13"/>
            <p:cNvSpPr txBox="1">
              <a:spLocks noChangeArrowheads="1"/>
            </p:cNvSpPr>
            <p:nvPr/>
          </p:nvSpPr>
          <p:spPr bwMode="auto">
            <a:xfrm>
              <a:off x="1632" y="2673"/>
              <a:ext cx="312"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TW" sz="2200" i="1" dirty="0" smtClean="0">
                  <a:solidFill>
                    <a:srgbClr val="FF0000"/>
                  </a:solidFill>
                  <a:latin typeface="Times New Roman" pitchFamily="18" charset="0"/>
                  <a:cs typeface="Times New Roman" pitchFamily="18" charset="0"/>
                </a:rPr>
                <a:t>e</a:t>
              </a:r>
              <a:r>
                <a:rPr lang="en-US" altLang="zh-TW" sz="2200" baseline="-25000" dirty="0" smtClean="0">
                  <a:solidFill>
                    <a:srgbClr val="FF0000"/>
                  </a:solidFill>
                  <a:latin typeface="Times New Roman" pitchFamily="18" charset="0"/>
                  <a:cs typeface="Times New Roman" pitchFamily="18" charset="0"/>
                </a:rPr>
                <a:t>3</a:t>
              </a:r>
              <a:endParaRPr lang="en-US" altLang="zh-TW" sz="2200" baseline="-25000" dirty="0">
                <a:solidFill>
                  <a:srgbClr val="FF0000"/>
                </a:solidFill>
                <a:latin typeface="Times New Roman" pitchFamily="18" charset="0"/>
                <a:cs typeface="Times New Roman" pitchFamily="18" charset="0"/>
              </a:endParaRPr>
            </a:p>
          </p:txBody>
        </p:sp>
        <p:sp>
          <p:nvSpPr>
            <p:cNvPr id="35" name="Text Box 14"/>
            <p:cNvSpPr txBox="1">
              <a:spLocks noChangeArrowheads="1"/>
            </p:cNvSpPr>
            <p:nvPr/>
          </p:nvSpPr>
          <p:spPr bwMode="auto">
            <a:xfrm>
              <a:off x="984" y="3393"/>
              <a:ext cx="360"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TW" sz="2200" i="1" dirty="0">
                  <a:latin typeface="Times New Roman" pitchFamily="18" charset="0"/>
                  <a:cs typeface="Times New Roman" pitchFamily="18" charset="0"/>
                </a:rPr>
                <a:t>e</a:t>
              </a:r>
              <a:r>
                <a:rPr lang="en-US" altLang="zh-TW" sz="2200" baseline="-25000" dirty="0" smtClean="0">
                  <a:latin typeface="Times New Roman" pitchFamily="18" charset="0"/>
                  <a:cs typeface="Times New Roman" pitchFamily="18" charset="0"/>
                </a:rPr>
                <a:t>4</a:t>
              </a:r>
              <a:endParaRPr lang="en-US" altLang="zh-TW" sz="2200" baseline="-25000" dirty="0">
                <a:latin typeface="Times New Roman" pitchFamily="18" charset="0"/>
                <a:cs typeface="Times New Roman" pitchFamily="18" charset="0"/>
              </a:endParaRPr>
            </a:p>
          </p:txBody>
        </p:sp>
        <p:sp>
          <p:nvSpPr>
            <p:cNvPr id="36" name="Text Box 15"/>
            <p:cNvSpPr txBox="1">
              <a:spLocks noChangeArrowheads="1"/>
            </p:cNvSpPr>
            <p:nvPr/>
          </p:nvSpPr>
          <p:spPr bwMode="auto">
            <a:xfrm>
              <a:off x="1120" y="2665"/>
              <a:ext cx="288"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lang="en-US" altLang="zh-TW" sz="2200" dirty="0" smtClean="0">
                  <a:solidFill>
                    <a:srgbClr val="FF0000"/>
                  </a:solidFill>
                  <a:latin typeface="Times New Roman" pitchFamily="18" charset="0"/>
                  <a:cs typeface="Times New Roman" pitchFamily="18" charset="0"/>
                </a:rPr>
                <a:t>e</a:t>
              </a:r>
              <a:r>
                <a:rPr lang="en-US" altLang="zh-TW" sz="2200" baseline="-25000" dirty="0" smtClean="0">
                  <a:solidFill>
                    <a:srgbClr val="FF0000"/>
                  </a:solidFill>
                  <a:latin typeface="Times New Roman" pitchFamily="18" charset="0"/>
                  <a:cs typeface="Times New Roman" pitchFamily="18" charset="0"/>
                </a:rPr>
                <a:t>5</a:t>
              </a:r>
              <a:endParaRPr lang="en-US" altLang="zh-TW" sz="2200" baseline="-25000" dirty="0">
                <a:solidFill>
                  <a:srgbClr val="FF0000"/>
                </a:solidFill>
                <a:latin typeface="Times New Roman" pitchFamily="18" charset="0"/>
                <a:cs typeface="Times New Roman" pitchFamily="18" charset="0"/>
              </a:endParaRPr>
            </a:p>
          </p:txBody>
        </p:sp>
      </p:grpSp>
      <p:sp>
        <p:nvSpPr>
          <p:cNvPr id="21" name="Rectangle 20"/>
          <p:cNvSpPr/>
          <p:nvPr/>
        </p:nvSpPr>
        <p:spPr>
          <a:xfrm>
            <a:off x="2933700" y="2693313"/>
            <a:ext cx="2628900" cy="430887"/>
          </a:xfrm>
          <a:prstGeom prst="rect">
            <a:avLst/>
          </a:prstGeom>
        </p:spPr>
        <p:txBody>
          <a:bodyPr wrap="square">
            <a:spAutoFit/>
          </a:bodyPr>
          <a:lstStyle/>
          <a:p>
            <a:r>
              <a:rPr lang="en-US" altLang="zh-CN" sz="2200" i="1" dirty="0" smtClean="0">
                <a:solidFill>
                  <a:srgbClr val="333399"/>
                </a:solidFill>
                <a:latin typeface="Times New Roman" pitchFamily="18" charset="0"/>
              </a:rPr>
              <a:t>E = </a:t>
            </a:r>
            <a:r>
              <a:rPr lang="en-US" altLang="zh-CN" sz="2200" dirty="0" smtClean="0">
                <a:solidFill>
                  <a:srgbClr val="333399"/>
                </a:solidFill>
                <a:latin typeface="Times New Roman" pitchFamily="18" charset="0"/>
              </a:rPr>
              <a:t>{</a:t>
            </a:r>
            <a:r>
              <a:rPr lang="en-US" altLang="zh-CN" sz="2200" i="1" dirty="0" smtClean="0">
                <a:solidFill>
                  <a:srgbClr val="333399"/>
                </a:solidFill>
                <a:latin typeface="Times New Roman" pitchFamily="18" charset="0"/>
              </a:rPr>
              <a:t>e</a:t>
            </a:r>
            <a:r>
              <a:rPr lang="en-US" altLang="zh-CN" sz="2200" baseline="-25000" dirty="0" smtClean="0">
                <a:solidFill>
                  <a:srgbClr val="333399"/>
                </a:solidFill>
                <a:latin typeface="Times New Roman" pitchFamily="18" charset="0"/>
              </a:rPr>
              <a:t>1</a:t>
            </a:r>
            <a:r>
              <a:rPr lang="en-US" altLang="zh-CN" sz="2200" dirty="0" smtClean="0">
                <a:solidFill>
                  <a:srgbClr val="333399"/>
                </a:solidFill>
                <a:latin typeface="Times New Roman" pitchFamily="18" charset="0"/>
              </a:rPr>
              <a:t>, </a:t>
            </a:r>
            <a:r>
              <a:rPr lang="en-US" altLang="zh-CN" sz="2200" i="1" dirty="0" smtClean="0">
                <a:solidFill>
                  <a:srgbClr val="333399"/>
                </a:solidFill>
                <a:latin typeface="Times New Roman" pitchFamily="18" charset="0"/>
              </a:rPr>
              <a:t>e</a:t>
            </a:r>
            <a:r>
              <a:rPr lang="en-US" altLang="zh-CN" sz="2200" baseline="-25000" dirty="0" smtClean="0">
                <a:solidFill>
                  <a:srgbClr val="333399"/>
                </a:solidFill>
                <a:latin typeface="Times New Roman" pitchFamily="18" charset="0"/>
              </a:rPr>
              <a:t>2</a:t>
            </a:r>
            <a:r>
              <a:rPr lang="en-US" altLang="zh-CN" sz="2200" dirty="0" smtClean="0">
                <a:solidFill>
                  <a:srgbClr val="333399"/>
                </a:solidFill>
                <a:latin typeface="Times New Roman" pitchFamily="18" charset="0"/>
              </a:rPr>
              <a:t>, </a:t>
            </a:r>
            <a:r>
              <a:rPr lang="en-US" altLang="zh-CN" sz="2200" i="1" dirty="0" smtClean="0">
                <a:solidFill>
                  <a:srgbClr val="333399"/>
                </a:solidFill>
                <a:latin typeface="Times New Roman" pitchFamily="18" charset="0"/>
              </a:rPr>
              <a:t>e</a:t>
            </a:r>
            <a:r>
              <a:rPr lang="en-US" altLang="zh-CN" sz="2200" baseline="-25000" dirty="0" smtClean="0">
                <a:solidFill>
                  <a:srgbClr val="333399"/>
                </a:solidFill>
                <a:latin typeface="Times New Roman" pitchFamily="18" charset="0"/>
              </a:rPr>
              <a:t>3</a:t>
            </a:r>
            <a:r>
              <a:rPr lang="en-US" altLang="zh-CN" sz="2200" dirty="0" smtClean="0">
                <a:solidFill>
                  <a:srgbClr val="333399"/>
                </a:solidFill>
                <a:latin typeface="Times New Roman" pitchFamily="18" charset="0"/>
              </a:rPr>
              <a:t>, </a:t>
            </a:r>
            <a:r>
              <a:rPr lang="en-US" altLang="zh-CN" sz="2200" i="1" dirty="0" smtClean="0">
                <a:solidFill>
                  <a:srgbClr val="333399"/>
                </a:solidFill>
                <a:latin typeface="Times New Roman" pitchFamily="18" charset="0"/>
              </a:rPr>
              <a:t>e</a:t>
            </a:r>
            <a:r>
              <a:rPr lang="en-US" altLang="zh-CN" sz="2200" baseline="-25000" dirty="0" smtClean="0">
                <a:solidFill>
                  <a:srgbClr val="333399"/>
                </a:solidFill>
                <a:latin typeface="Times New Roman" pitchFamily="18" charset="0"/>
              </a:rPr>
              <a:t>4</a:t>
            </a:r>
            <a:r>
              <a:rPr lang="en-US" altLang="zh-CN" sz="2200" dirty="0" smtClean="0">
                <a:solidFill>
                  <a:srgbClr val="333399"/>
                </a:solidFill>
                <a:latin typeface="Times New Roman" pitchFamily="18" charset="0"/>
              </a:rPr>
              <a:t>, </a:t>
            </a:r>
            <a:r>
              <a:rPr lang="en-US" altLang="zh-CN" sz="2200" i="1" dirty="0" smtClean="0">
                <a:solidFill>
                  <a:srgbClr val="333399"/>
                </a:solidFill>
                <a:latin typeface="Times New Roman" pitchFamily="18" charset="0"/>
              </a:rPr>
              <a:t>e</a:t>
            </a:r>
            <a:r>
              <a:rPr lang="en-US" altLang="zh-CN" sz="2200" baseline="-25000" dirty="0" smtClean="0">
                <a:solidFill>
                  <a:srgbClr val="333399"/>
                </a:solidFill>
                <a:latin typeface="Times New Roman" pitchFamily="18" charset="0"/>
              </a:rPr>
              <a:t>5</a:t>
            </a:r>
            <a:r>
              <a:rPr lang="en-US" altLang="zh-CN" sz="2200" dirty="0" smtClean="0">
                <a:solidFill>
                  <a:srgbClr val="333399"/>
                </a:solidFill>
                <a:latin typeface="Times New Roman" pitchFamily="18" charset="0"/>
              </a:rPr>
              <a:t>}</a:t>
            </a:r>
            <a:endParaRPr lang="zh-CN" altLang="en-US" sz="2200" dirty="0">
              <a:solidFill>
                <a:srgbClr val="333399"/>
              </a:solidFill>
            </a:endParaRPr>
          </a:p>
        </p:txBody>
      </p:sp>
      <p:sp>
        <p:nvSpPr>
          <p:cNvPr id="3" name="Slide Number Placeholder 2"/>
          <p:cNvSpPr>
            <a:spLocks noGrp="1"/>
          </p:cNvSpPr>
          <p:nvPr>
            <p:ph type="sldNum" sz="quarter" idx="10"/>
          </p:nvPr>
        </p:nvSpPr>
        <p:spPr/>
        <p:txBody>
          <a:bodyPr/>
          <a:lstStyle/>
          <a:p>
            <a:pPr>
              <a:defRPr/>
            </a:pPr>
            <a:fld id="{E856EBEC-7BE2-4B15-88BC-F34BB066B340}" type="slidenum">
              <a:rPr lang="en-US" altLang="zh-CN" smtClean="0"/>
              <a:pPr>
                <a:defRPr/>
              </a:pPr>
              <a:t>9</a:t>
            </a:fld>
            <a:endParaRPr lang="en-US" altLang="zh-CN"/>
          </a:p>
        </p:txBody>
      </p:sp>
      <p:sp>
        <p:nvSpPr>
          <p:cNvPr id="19" name="Rectangle 18"/>
          <p:cNvSpPr/>
          <p:nvPr/>
        </p:nvSpPr>
        <p:spPr>
          <a:xfrm>
            <a:off x="2133600" y="5791200"/>
            <a:ext cx="5753100" cy="523220"/>
          </a:xfrm>
          <a:prstGeom prst="rect">
            <a:avLst/>
          </a:prstGeom>
        </p:spPr>
        <p:txBody>
          <a:bodyPr wrap="square">
            <a:spAutoFit/>
          </a:bodyPr>
          <a:lstStyle/>
          <a:p>
            <a:r>
              <a:rPr lang="en-US" altLang="zh-CN" sz="2800" dirty="0" smtClean="0">
                <a:solidFill>
                  <a:srgbClr val="FF0000"/>
                </a:solidFill>
                <a:latin typeface="Times New Roman" pitchFamily="18" charset="0"/>
                <a:cs typeface="Times New Roman" pitchFamily="18" charset="0"/>
              </a:rPr>
              <a:t>Independence = Not contain cycles</a:t>
            </a:r>
            <a:endParaRPr lang="zh-CN" altLang="en-US" dirty="0">
              <a:solidFill>
                <a:srgbClr val="FF0000"/>
              </a:solidFill>
            </a:endParaRPr>
          </a:p>
        </p:txBody>
      </p:sp>
    </p:spTree>
    <p:extLst>
      <p:ext uri="{BB962C8B-B14F-4D97-AF65-F5344CB8AC3E}">
        <p14:creationId xmlns:p14="http://schemas.microsoft.com/office/powerpoint/2010/main" val="1540561345"/>
      </p:ext>
    </p:extLst>
  </p:cSld>
  <p:clrMapOvr>
    <a:masterClrMapping/>
  </p:clrMapOvr>
  <mc:AlternateContent xmlns:mc="http://schemas.openxmlformats.org/markup-compatibility/2006" xmlns:p14="http://schemas.microsoft.com/office/powerpoint/2010/main">
    <mc:Choice Requires="p14">
      <p:transition spd="slow" p14:dur="2000" advTm="29205"/>
    </mc:Choice>
    <mc:Fallback xmlns="">
      <p:transition spd="slow" advTm="29205"/>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2.5|14.9"/>
</p:tagLst>
</file>

<file path=ppt/tags/tag10.xml><?xml version="1.0" encoding="utf-8"?>
<p:tagLst xmlns:a="http://schemas.openxmlformats.org/drawingml/2006/main" xmlns:r="http://schemas.openxmlformats.org/officeDocument/2006/relationships" xmlns:p="http://schemas.openxmlformats.org/presentationml/2006/main">
  <p:tag name="TIMING" val="|1|1.2"/>
</p:tagLst>
</file>

<file path=ppt/tags/tag11.xml><?xml version="1.0" encoding="utf-8"?>
<p:tagLst xmlns:a="http://schemas.openxmlformats.org/drawingml/2006/main" xmlns:r="http://schemas.openxmlformats.org/officeDocument/2006/relationships" xmlns:p="http://schemas.openxmlformats.org/presentationml/2006/main">
  <p:tag name="TIMING" val="|77.3|50.8|46.4|14.3"/>
</p:tagLst>
</file>

<file path=ppt/tags/tag12.xml><?xml version="1.0" encoding="utf-8"?>
<p:tagLst xmlns:a="http://schemas.openxmlformats.org/drawingml/2006/main" xmlns:r="http://schemas.openxmlformats.org/officeDocument/2006/relationships" xmlns:p="http://schemas.openxmlformats.org/presentationml/2006/main">
  <p:tag name="TIMING" val="|6.6"/>
</p:tagLst>
</file>

<file path=ppt/tags/tag13.xml><?xml version="1.0" encoding="utf-8"?>
<p:tagLst xmlns:a="http://schemas.openxmlformats.org/drawingml/2006/main" xmlns:r="http://schemas.openxmlformats.org/officeDocument/2006/relationships" xmlns:p="http://schemas.openxmlformats.org/presentationml/2006/main">
  <p:tag name="TIMING" val="|31.8|49.9"/>
</p:tagLst>
</file>

<file path=ppt/tags/tag14.xml><?xml version="1.0" encoding="utf-8"?>
<p:tagLst xmlns:a="http://schemas.openxmlformats.org/drawingml/2006/main" xmlns:r="http://schemas.openxmlformats.org/officeDocument/2006/relationships" xmlns:p="http://schemas.openxmlformats.org/presentationml/2006/main">
  <p:tag name="TIMING" val="|13.1|54.8"/>
</p:tagLst>
</file>

<file path=ppt/tags/tag15.xml><?xml version="1.0" encoding="utf-8"?>
<p:tagLst xmlns:a="http://schemas.openxmlformats.org/drawingml/2006/main" xmlns:r="http://schemas.openxmlformats.org/officeDocument/2006/relationships" xmlns:p="http://schemas.openxmlformats.org/presentationml/2006/main">
  <p:tag name="TIMING" val="|23|32.3"/>
</p:tagLst>
</file>

<file path=ppt/tags/tag16.xml><?xml version="1.0" encoding="utf-8"?>
<p:tagLst xmlns:a="http://schemas.openxmlformats.org/drawingml/2006/main" xmlns:r="http://schemas.openxmlformats.org/officeDocument/2006/relationships" xmlns:p="http://schemas.openxmlformats.org/presentationml/2006/main">
  <p:tag name="TIMING" val="|2.3|3.9"/>
</p:tagLst>
</file>

<file path=ppt/tags/tag2.xml><?xml version="1.0" encoding="utf-8"?>
<p:tagLst xmlns:a="http://schemas.openxmlformats.org/drawingml/2006/main" xmlns:r="http://schemas.openxmlformats.org/officeDocument/2006/relationships" xmlns:p="http://schemas.openxmlformats.org/presentationml/2006/main">
  <p:tag name="TIMING" val="|45.1"/>
</p:tagLst>
</file>

<file path=ppt/tags/tag3.xml><?xml version="1.0" encoding="utf-8"?>
<p:tagLst xmlns:a="http://schemas.openxmlformats.org/drawingml/2006/main" xmlns:r="http://schemas.openxmlformats.org/officeDocument/2006/relationships" xmlns:p="http://schemas.openxmlformats.org/presentationml/2006/main">
  <p:tag name="TIMING" val="|11|16.2|9|6|2.1|6.3|1.6|16.9|17.1|15.1"/>
</p:tagLst>
</file>

<file path=ppt/tags/tag4.xml><?xml version="1.0" encoding="utf-8"?>
<p:tagLst xmlns:a="http://schemas.openxmlformats.org/drawingml/2006/main" xmlns:r="http://schemas.openxmlformats.org/officeDocument/2006/relationships" xmlns:p="http://schemas.openxmlformats.org/presentationml/2006/main">
  <p:tag name="TIMING" val="|47.5"/>
</p:tagLst>
</file>

<file path=ppt/tags/tag5.xml><?xml version="1.0" encoding="utf-8"?>
<p:tagLst xmlns:a="http://schemas.openxmlformats.org/drawingml/2006/main" xmlns:r="http://schemas.openxmlformats.org/officeDocument/2006/relationships" xmlns:p="http://schemas.openxmlformats.org/presentationml/2006/main">
  <p:tag name="TIMING" val="|44.1|14.2|39.9"/>
</p:tagLst>
</file>

<file path=ppt/tags/tag6.xml><?xml version="1.0" encoding="utf-8"?>
<p:tagLst xmlns:a="http://schemas.openxmlformats.org/drawingml/2006/main" xmlns:r="http://schemas.openxmlformats.org/officeDocument/2006/relationships" xmlns:p="http://schemas.openxmlformats.org/presentationml/2006/main">
  <p:tag name="TIMING" val="|21.6|1.7|18.4"/>
</p:tagLst>
</file>

<file path=ppt/tags/tag7.xml><?xml version="1.0" encoding="utf-8"?>
<p:tagLst xmlns:a="http://schemas.openxmlformats.org/drawingml/2006/main" xmlns:r="http://schemas.openxmlformats.org/officeDocument/2006/relationships" xmlns:p="http://schemas.openxmlformats.org/presentationml/2006/main">
  <p:tag name="TIMING" val="|38.5|9.3|20"/>
</p:tagLst>
</file>

<file path=ppt/tags/tag8.xml><?xml version="1.0" encoding="utf-8"?>
<p:tagLst xmlns:a="http://schemas.openxmlformats.org/drawingml/2006/main" xmlns:r="http://schemas.openxmlformats.org/officeDocument/2006/relationships" xmlns:p="http://schemas.openxmlformats.org/presentationml/2006/main">
  <p:tag name="TIMING" val="|75.8|45.1|7.6"/>
</p:tagLst>
</file>

<file path=ppt/tags/tag9.xml><?xml version="1.0" encoding="utf-8"?>
<p:tagLst xmlns:a="http://schemas.openxmlformats.org/drawingml/2006/main" xmlns:r="http://schemas.openxmlformats.org/officeDocument/2006/relationships" xmlns:p="http://schemas.openxmlformats.org/presentationml/2006/main">
  <p:tag name="TIMING" val="|0.9|0.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11164</TotalTime>
  <Words>1731</Words>
  <Application>Microsoft Office PowerPoint</Application>
  <PresentationFormat>On-screen Show (4:3)</PresentationFormat>
  <Paragraphs>290</Paragraphs>
  <Slides>26</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Office Theme</vt:lpstr>
      <vt:lpstr>Equation</vt:lpstr>
      <vt:lpstr>Connections between  Network Coding and Matroid Theory </vt:lpstr>
      <vt:lpstr>Connections between  Network Coding and Matroid Theory </vt:lpstr>
      <vt:lpstr>Connections between  Network Coding and Matroid Theory </vt:lpstr>
      <vt:lpstr>Connections between  Network Coding and Matroid Theory </vt:lpstr>
      <vt:lpstr>Connections between  Network Coding and Matroid Theory </vt:lpstr>
      <vt:lpstr>Connections between  Network Coding and Matroid Theory </vt:lpstr>
      <vt:lpstr>Examples of Matroids</vt:lpstr>
      <vt:lpstr>Examples of Matroids</vt:lpstr>
      <vt:lpstr>Examples of Matroids</vt:lpstr>
      <vt:lpstr>Examples of Matroids</vt:lpstr>
      <vt:lpstr>Examples of Matroids</vt:lpstr>
      <vt:lpstr>Examples of Matroids</vt:lpstr>
      <vt:lpstr>Examples of Matroids</vt:lpstr>
      <vt:lpstr>Examples of Matroids</vt:lpstr>
      <vt:lpstr>Vector Representation of Matroids</vt:lpstr>
      <vt:lpstr>Vector Representation of Matroids</vt:lpstr>
      <vt:lpstr>PowerPoint Presentation</vt:lpstr>
      <vt:lpstr>First Connection of NC and Matroid Theory</vt:lpstr>
      <vt:lpstr>Application of Matroid Theory to NC (1)</vt:lpstr>
      <vt:lpstr>Application of Matroid Theory to NC (1)</vt:lpstr>
      <vt:lpstr>Application of Matroid Theory to NC (2)</vt:lpstr>
      <vt:lpstr>Application of Matroid Theory to NC (2)</vt:lpstr>
      <vt:lpstr>Application of Matroid Theory to NC (2)</vt:lpstr>
      <vt:lpstr>Application of Matroid Theory to NC (2)</vt:lpstr>
      <vt:lpstr>Other Applications of Matroid Theory to NC</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Tyler Sun</dc:creator>
  <cp:lastModifiedBy>Tyler Sun</cp:lastModifiedBy>
  <cp:revision>1723</cp:revision>
  <dcterms:created xsi:type="dcterms:W3CDTF">2011-05-16T03:54:26Z</dcterms:created>
  <dcterms:modified xsi:type="dcterms:W3CDTF">2013-08-31T12:45:49Z</dcterms:modified>
</cp:coreProperties>
</file>