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2A23F"/>
    <a:srgbClr val="FFFF66"/>
    <a:srgbClr val="FF3300"/>
    <a:srgbClr val="FF0000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94" autoAdjust="0"/>
  </p:normalViewPr>
  <p:slideViewPr>
    <p:cSldViewPr snapToGrid="0" snapToObjects="1">
      <p:cViewPr>
        <p:scale>
          <a:sx n="150" d="100"/>
          <a:sy n="150" d="100"/>
        </p:scale>
        <p:origin x="-208" y="600"/>
      </p:cViewPr>
      <p:guideLst>
        <p:guide orient="horz" pos="21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16/4/14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43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ENGG</a:t>
            </a:r>
            <a:r>
              <a:rPr lang="en-US" sz="2400" b="1" baseline="0" dirty="0" smtClean="0"/>
              <a:t> 2040C: </a:t>
            </a:r>
            <a:r>
              <a:rPr lang="en-US" sz="2400" baseline="0" dirty="0" smtClean="0"/>
              <a:t>Probability Models and Applications</a:t>
            </a:r>
            <a:endParaRPr lang="en-US" sz="24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Andrej Bogdanov</a:t>
            </a:r>
            <a:endParaRPr lang="en-US" sz="24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 smtClean="0"/>
              <a:t>Spring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61754"/>
            <a:ext cx="7772400" cy="799046"/>
          </a:xfrm>
        </p:spPr>
        <p:txBody>
          <a:bodyPr/>
          <a:lstStyle/>
          <a:p>
            <a:r>
              <a:rPr lang="en-US" dirty="0" smtClean="0"/>
              <a:t>The probabilistic method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29398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340183"/>
            <a:ext cx="8229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Every pivot works, but some take us there faster than others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559383"/>
            <a:ext cx="8229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We will measure the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number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 of pairwise comparisons</a:t>
            </a:r>
            <a:r>
              <a:rPr lang="en-US" sz="2800" dirty="0" smtClean="0">
                <a:latin typeface="Franklin Gothic Medium"/>
                <a:cs typeface="Franklin Gothic Medium"/>
              </a:rPr>
              <a:t> done by the algorithm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803984"/>
            <a:ext cx="8229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N </a:t>
            </a:r>
            <a:r>
              <a:rPr lang="en-US" sz="2800" dirty="0" smtClean="0">
                <a:latin typeface="Franklin Gothic Medium"/>
                <a:cs typeface="Franklin Gothic Medium"/>
              </a:rPr>
              <a:t>depends on the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input</a:t>
            </a:r>
            <a:r>
              <a:rPr lang="en-US" sz="2800" dirty="0" smtClean="0">
                <a:latin typeface="Franklin Gothic Medium"/>
                <a:cs typeface="Franklin Gothic Medium"/>
              </a:rPr>
              <a:t> and on the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choice of pivot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676049"/>
            <a:ext cx="8229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We want to choose the pivot so </a:t>
            </a:r>
            <a:r>
              <a:rPr lang="en-US" sz="2800" i="1" dirty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is small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regardless of the input</a:t>
            </a:r>
          </a:p>
        </p:txBody>
      </p:sp>
    </p:spTree>
    <p:extLst>
      <p:ext uri="{BB962C8B-B14F-4D97-AF65-F5344CB8AC3E}">
        <p14:creationId xmlns:p14="http://schemas.microsoft.com/office/powerpoint/2010/main" val="2268794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8733" y="1252090"/>
            <a:ext cx="2015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915916"/>
            <a:ext cx="8229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What if we always chose the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leftmost</a:t>
            </a:r>
            <a:r>
              <a:rPr lang="en-US" sz="2800" dirty="0" smtClean="0">
                <a:latin typeface="Franklin Gothic Medium"/>
                <a:cs typeface="Franklin Gothic Medium"/>
              </a:rPr>
              <a:t> pivot?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719684" y="2662785"/>
            <a:ext cx="3191940" cy="1172633"/>
            <a:chOff x="668882" y="2662785"/>
            <a:chExt cx="3191940" cy="1172633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497687" y="3200418"/>
              <a:ext cx="0" cy="635000"/>
            </a:xfrm>
            <a:prstGeom prst="line">
              <a:avLst/>
            </a:prstGeom>
            <a:ln w="5715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412088" y="3522151"/>
              <a:ext cx="0" cy="313267"/>
            </a:xfrm>
            <a:prstGeom prst="line">
              <a:avLst/>
            </a:prstGeom>
            <a:ln w="5715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040482" y="3014151"/>
              <a:ext cx="0" cy="821267"/>
            </a:xfrm>
            <a:prstGeom prst="line">
              <a:avLst/>
            </a:prstGeom>
            <a:ln w="5715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946416" y="3365518"/>
              <a:ext cx="0" cy="469900"/>
            </a:xfrm>
            <a:prstGeom prst="line">
              <a:avLst/>
            </a:prstGeom>
            <a:ln w="5715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68882" y="2662785"/>
              <a:ext cx="0" cy="1172633"/>
            </a:xfrm>
            <a:prstGeom prst="line">
              <a:avLst/>
            </a:prstGeom>
            <a:ln w="5715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860822" y="3674552"/>
              <a:ext cx="0" cy="160866"/>
            </a:xfrm>
            <a:prstGeom prst="line">
              <a:avLst/>
            </a:prstGeom>
            <a:ln w="5715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126082" y="2768614"/>
              <a:ext cx="0" cy="1066804"/>
            </a:xfrm>
            <a:prstGeom prst="line">
              <a:avLst/>
            </a:prstGeom>
            <a:ln w="5715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583282" y="2849052"/>
              <a:ext cx="0" cy="986366"/>
            </a:xfrm>
            <a:prstGeom prst="line">
              <a:avLst/>
            </a:prstGeom>
            <a:ln w="5715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4419616" y="2839948"/>
            <a:ext cx="3979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requires </a:t>
            </a:r>
            <a:r>
              <a:rPr lang="en-US" sz="24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all possible</a:t>
            </a:r>
            <a:r>
              <a:rPr lang="en-US" sz="2400" dirty="0" smtClean="0">
                <a:latin typeface="Franklin Gothic Medium"/>
                <a:cs typeface="Franklin Gothic Medium"/>
              </a:rPr>
              <a:t> </a:t>
            </a:r>
            <a:r>
              <a:rPr lang="en-US" sz="2400" dirty="0" smtClean="0">
                <a:latin typeface="Garamond"/>
                <a:cs typeface="Garamond"/>
              </a:rPr>
              <a:t>C(</a:t>
            </a:r>
            <a:r>
              <a:rPr lang="en-US" sz="2400" i="1" dirty="0" smtClean="0">
                <a:latin typeface="Garamond"/>
                <a:cs typeface="Garamond"/>
              </a:rPr>
              <a:t>n</a:t>
            </a:r>
            <a:r>
              <a:rPr lang="en-US" sz="2400" dirty="0" smtClean="0">
                <a:latin typeface="Garamond"/>
                <a:cs typeface="Garamond"/>
              </a:rPr>
              <a:t>, 2)</a:t>
            </a:r>
            <a:r>
              <a:rPr lang="en-US" sz="2400" dirty="0" smtClean="0">
                <a:latin typeface="Franklin Gothic Medium"/>
                <a:cs typeface="Franklin Gothic Medium"/>
              </a:rPr>
              <a:t> comparisons for </a:t>
            </a:r>
            <a:r>
              <a:rPr lang="en-US" sz="2400" i="1" dirty="0" smtClean="0">
                <a:latin typeface="Garamond"/>
                <a:cs typeface="Garamond"/>
              </a:rPr>
              <a:t>n</a:t>
            </a:r>
            <a:r>
              <a:rPr lang="en-US" sz="2400" dirty="0" smtClean="0">
                <a:latin typeface="Franklin Gothic Medium"/>
                <a:cs typeface="Franklin Gothic Medium"/>
              </a:rPr>
              <a:t> sticks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" y="4780096"/>
            <a:ext cx="8229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any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fixed</a:t>
            </a:r>
            <a:r>
              <a:rPr lang="en-US" sz="2800" dirty="0" smtClean="0">
                <a:latin typeface="Franklin Gothic Medium"/>
                <a:cs typeface="Franklin Gothic Medium"/>
              </a:rPr>
              <a:t> pivot-choosing strategy there is an input that entails all possible </a:t>
            </a:r>
            <a:r>
              <a:rPr lang="en-US" sz="2800" dirty="0">
                <a:latin typeface="Garamond"/>
                <a:cs typeface="Garamond"/>
              </a:rPr>
              <a:t>C(</a:t>
            </a:r>
            <a:r>
              <a:rPr lang="en-US" sz="2800" i="1" dirty="0">
                <a:latin typeface="Garamond"/>
                <a:cs typeface="Garamond"/>
              </a:rPr>
              <a:t>n</a:t>
            </a:r>
            <a:r>
              <a:rPr lang="en-US" sz="2800" dirty="0">
                <a:latin typeface="Garamond"/>
                <a:cs typeface="Garamond"/>
              </a:rPr>
              <a:t>, 2)</a:t>
            </a:r>
            <a:r>
              <a:rPr lang="en-US" sz="2800" dirty="0">
                <a:latin typeface="Franklin Gothic Medium"/>
                <a:cs typeface="Franklin Gothic Medium"/>
              </a:rPr>
              <a:t> comparisons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094614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4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randomized quicksort algorithm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10559" y="1992742"/>
            <a:ext cx="6199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1. Choose a pivot stick </a:t>
            </a:r>
            <a:r>
              <a:rPr lang="en-US" sz="2400" i="1" dirty="0" smtClean="0">
                <a:latin typeface="Garamond"/>
                <a:cs typeface="Garamond"/>
              </a:rPr>
              <a:t>p </a:t>
            </a:r>
            <a:r>
              <a:rPr lang="en-US" sz="24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uniformly at random</a:t>
            </a:r>
            <a:r>
              <a:rPr lang="en-US" sz="2400" dirty="0" smtClean="0">
                <a:latin typeface="Franklin Gothic Medium"/>
                <a:cs typeface="Franklin Gothic Medium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10559" y="2606807"/>
            <a:ext cx="5817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2. Go over all other sticks from left to right: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51292" y="3164297"/>
            <a:ext cx="5983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Move all sticks shorter than </a:t>
            </a:r>
            <a:r>
              <a:rPr lang="en-US" sz="2400" i="1" dirty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Franklin Gothic Medium"/>
                <a:cs typeface="Franklin Gothic Medium"/>
              </a:rPr>
              <a:t> to the left of </a:t>
            </a:r>
            <a:r>
              <a:rPr lang="en-US" sz="2400" i="1" dirty="0" smtClean="0">
                <a:latin typeface="Garamond"/>
                <a:cs typeface="Garamond"/>
              </a:rPr>
              <a:t>p</a:t>
            </a:r>
            <a:endParaRPr lang="en-US" sz="2400" dirty="0" smtClean="0">
              <a:latin typeface="Franklin Gothic Medium"/>
              <a:cs typeface="Franklin Gothic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2167" y="4240882"/>
            <a:ext cx="544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3. Recursively sort sticks to the left of </a:t>
            </a:r>
            <a:r>
              <a:rPr lang="en-US" sz="2400" i="1" dirty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Franklin Gothic Medium"/>
                <a:cs typeface="Franklin Gothic Medium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51292" y="3674077"/>
            <a:ext cx="5829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and all sticks longer than </a:t>
            </a:r>
            <a:r>
              <a:rPr lang="en-US" sz="2400" i="1" dirty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Franklin Gothic Medium"/>
                <a:cs typeface="Franklin Gothic Medium"/>
              </a:rPr>
              <a:t> to the right of </a:t>
            </a:r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Franklin Gothic Medium"/>
                <a:cs typeface="Franklin Gothic Medium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1151467" y="1820333"/>
            <a:ext cx="6683103" cy="3124200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60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randomized quicksort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314783"/>
            <a:ext cx="8229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number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Franklin Gothic Medium"/>
                <a:cs typeface="Franklin Gothic Medium"/>
              </a:rPr>
              <a:t>of pairwise comparisons </a:t>
            </a:r>
            <a:r>
              <a:rPr lang="en-US" sz="2800" dirty="0" smtClean="0">
                <a:latin typeface="Franklin Gothic Medium"/>
                <a:cs typeface="Franklin Gothic Medium"/>
              </a:rPr>
              <a:t>is now a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random variable </a:t>
            </a:r>
            <a:r>
              <a:rPr lang="en-US" sz="2800" dirty="0" smtClean="0">
                <a:latin typeface="Franklin Gothic Medium"/>
                <a:cs typeface="Franklin Gothic Medium"/>
              </a:rPr>
              <a:t>that depends on the pivot choices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456806" y="2458647"/>
            <a:ext cx="43466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N = 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12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 + 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13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 + ... + 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-1)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endParaRPr 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541866" y="3126650"/>
            <a:ext cx="8229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where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ij</a:t>
            </a:r>
            <a:r>
              <a:rPr lang="en-US" sz="2800" dirty="0" smtClean="0">
                <a:latin typeface="Franklin Gothic Medium"/>
                <a:cs typeface="Franklin Gothic Medium"/>
              </a:rPr>
              <a:t> is an indicator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r.v</a:t>
            </a:r>
            <a:r>
              <a:rPr lang="en-US" sz="2800" dirty="0" smtClean="0">
                <a:latin typeface="Franklin Gothic Medium"/>
                <a:cs typeface="Franklin Gothic Medium"/>
              </a:rPr>
              <a:t>. for the event “the </a:t>
            </a:r>
            <a:r>
              <a:rPr lang="en-US" sz="2800" i="1" dirty="0" err="1" smtClean="0">
                <a:latin typeface="Garamond"/>
                <a:cs typeface="Garamond"/>
              </a:rPr>
              <a:t>i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th</a:t>
            </a:r>
            <a:r>
              <a:rPr lang="en-US" sz="2800" dirty="0" smtClean="0">
                <a:latin typeface="Franklin Gothic Medium"/>
                <a:cs typeface="Franklin Gothic Medium"/>
              </a:rPr>
              <a:t> and </a:t>
            </a:r>
            <a:r>
              <a:rPr lang="en-US" sz="2800" i="1" dirty="0" err="1" smtClean="0">
                <a:latin typeface="Garamond"/>
                <a:cs typeface="Garamond"/>
              </a:rPr>
              <a:t>j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th</a:t>
            </a:r>
            <a:r>
              <a:rPr lang="en-US" sz="2800" dirty="0" smtClean="0">
                <a:latin typeface="Franklin Gothic Medium"/>
                <a:cs typeface="Franklin Gothic Medium"/>
              </a:rPr>
              <a:t> shortest sticks were compared at some point”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1005" y="4362783"/>
            <a:ext cx="8229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ij</a:t>
            </a:r>
            <a:r>
              <a:rPr lang="en-US" sz="2800" dirty="0" smtClean="0">
                <a:latin typeface="Garamond"/>
                <a:cs typeface="Garamond"/>
              </a:rPr>
              <a:t> = 0</a:t>
            </a:r>
            <a:r>
              <a:rPr lang="en-US" sz="2800" dirty="0" smtClean="0">
                <a:latin typeface="Franklin Gothic Medium"/>
                <a:cs typeface="Franklin Gothic Medium"/>
              </a:rPr>
              <a:t> happens if sticks </a:t>
            </a:r>
            <a:r>
              <a:rPr lang="en-US" sz="2800" i="1" dirty="0" err="1" smtClean="0">
                <a:latin typeface="Garamond"/>
                <a:cs typeface="Garamond"/>
              </a:rPr>
              <a:t>i</a:t>
            </a:r>
            <a:r>
              <a:rPr lang="en-US" sz="2800" dirty="0" smtClean="0">
                <a:latin typeface="Franklin Gothic Medium"/>
                <a:cs typeface="Franklin Gothic Medium"/>
              </a:rPr>
              <a:t> and </a:t>
            </a:r>
            <a:r>
              <a:rPr lang="en-US" sz="2800" i="1" dirty="0" smtClean="0">
                <a:latin typeface="Garamond"/>
                <a:cs typeface="Garamond"/>
              </a:rPr>
              <a:t>j</a:t>
            </a:r>
            <a:r>
              <a:rPr lang="en-US" sz="2800" dirty="0" smtClean="0">
                <a:latin typeface="Franklin Gothic Medium"/>
                <a:cs typeface="Franklin Gothic Medium"/>
              </a:rPr>
              <a:t> were split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before</a:t>
            </a:r>
            <a:r>
              <a:rPr lang="en-US" sz="2800" dirty="0" smtClean="0">
                <a:latin typeface="Franklin Gothic Medium"/>
                <a:cs typeface="Franklin Gothic Medium"/>
              </a:rPr>
              <a:t> either was chosen as pivot</a:t>
            </a:r>
          </a:p>
        </p:txBody>
      </p:sp>
    </p:spTree>
    <p:extLst>
      <p:ext uri="{BB962C8B-B14F-4D97-AF65-F5344CB8AC3E}">
        <p14:creationId xmlns:p14="http://schemas.microsoft.com/office/powerpoint/2010/main" val="375468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randomized quicksort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792138" y="1951581"/>
            <a:ext cx="0" cy="635000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249338" y="2273314"/>
            <a:ext cx="0" cy="313267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06538" y="1765314"/>
            <a:ext cx="0" cy="821267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63738" y="2116681"/>
            <a:ext cx="0" cy="469900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620943" y="1413948"/>
            <a:ext cx="0" cy="1172633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069672" y="2425715"/>
            <a:ext cx="0" cy="160866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526872" y="1875377"/>
            <a:ext cx="0" cy="711204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984072" y="1600215"/>
            <a:ext cx="0" cy="986366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16374" y="2506161"/>
            <a:ext cx="328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latin typeface="Garamond"/>
                <a:cs typeface="Garamond"/>
              </a:rPr>
              <a:t>i</a:t>
            </a:r>
            <a:endParaRPr lang="en-US" sz="2400" i="1" dirty="0" smtClean="0">
              <a:latin typeface="Garamond"/>
              <a:cs typeface="Garamon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62127" y="2506161"/>
            <a:ext cx="370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j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588933" y="1600215"/>
            <a:ext cx="3643275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88933" y="2116681"/>
            <a:ext cx="3643275" cy="0"/>
          </a:xfrm>
          <a:prstGeom prst="line">
            <a:avLst/>
          </a:prstGeom>
          <a:ln w="3175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7572" y="1524858"/>
            <a:ext cx="16704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4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ij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 = 0)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 =</a:t>
            </a:r>
            <a:endParaRPr lang="en-US" sz="2400" baseline="-250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264577" y="1322348"/>
            <a:ext cx="1033911" cy="836374"/>
            <a:chOff x="4410156" y="5490405"/>
            <a:chExt cx="1033911" cy="836374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4418071" y="5960534"/>
              <a:ext cx="1025996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410156" y="5926669"/>
              <a:ext cx="10240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 smtClean="0">
                  <a:latin typeface="Garamond"/>
                  <a:cs typeface="Garamond"/>
                </a:rPr>
                <a:t>j</a:t>
              </a:r>
              <a:r>
                <a:rPr lang="en-US" sz="2000" dirty="0" smtClean="0">
                  <a:latin typeface="Garamond"/>
                  <a:cs typeface="Garamond"/>
                </a:rPr>
                <a:t> – </a:t>
              </a:r>
              <a:r>
                <a:rPr lang="en-US" sz="2000" i="1" dirty="0" err="1" smtClean="0">
                  <a:latin typeface="Garamond"/>
                  <a:cs typeface="Garamond"/>
                </a:rPr>
                <a:t>i</a:t>
              </a:r>
              <a:r>
                <a:rPr lang="en-US" sz="2000" dirty="0" smtClean="0">
                  <a:latin typeface="Garamond"/>
                  <a:cs typeface="Garamond"/>
                </a:rPr>
                <a:t> + 1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48443" y="5490405"/>
              <a:ext cx="9813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 smtClean="0">
                  <a:latin typeface="Garamond"/>
                  <a:cs typeface="Garamond"/>
                </a:rPr>
                <a:t>j</a:t>
              </a:r>
              <a:r>
                <a:rPr lang="en-US" sz="2000" dirty="0" smtClean="0">
                  <a:latin typeface="Garamond"/>
                  <a:cs typeface="Garamond"/>
                </a:rPr>
                <a:t> – </a:t>
              </a:r>
              <a:r>
                <a:rPr lang="en-US" sz="2000" i="1" dirty="0" err="1" smtClean="0">
                  <a:latin typeface="Garamond"/>
                  <a:cs typeface="Garamond"/>
                </a:rPr>
                <a:t>i</a:t>
              </a:r>
              <a:r>
                <a:rPr lang="en-US" sz="2000" dirty="0">
                  <a:latin typeface="Garamond"/>
                  <a:cs typeface="Garamond"/>
                </a:rPr>
                <a:t> – </a:t>
              </a:r>
              <a:r>
                <a:rPr lang="en-US" sz="2000" dirty="0" smtClean="0">
                  <a:latin typeface="Garamond"/>
                  <a:cs typeface="Garamond"/>
                </a:rPr>
                <a:t>1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07572" y="2378858"/>
            <a:ext cx="2690916" cy="768638"/>
            <a:chOff x="607572" y="2378858"/>
            <a:chExt cx="2690916" cy="768638"/>
          </a:xfrm>
        </p:grpSpPr>
        <p:sp>
          <p:nvSpPr>
            <p:cNvPr id="22" name="Rectangle 21"/>
            <p:cNvSpPr/>
            <p:nvPr/>
          </p:nvSpPr>
          <p:spPr>
            <a:xfrm>
              <a:off x="607572" y="2513632"/>
              <a:ext cx="167040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400" i="1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N</a:t>
              </a:r>
              <a:r>
                <a:rPr lang="en-US" sz="2400" i="1" baseline="-25000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ij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= 1)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 =</a:t>
              </a:r>
              <a:endParaRPr lang="en-US" sz="2400" baseline="-25000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2264577" y="2378858"/>
              <a:ext cx="1033911" cy="768638"/>
              <a:chOff x="4410156" y="5558141"/>
              <a:chExt cx="1033911" cy="768638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4418071" y="5960534"/>
                <a:ext cx="1025996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4410156" y="5926669"/>
                <a:ext cx="102406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i="1" dirty="0" smtClean="0">
                    <a:latin typeface="Garamond"/>
                    <a:cs typeface="Garamond"/>
                  </a:rPr>
                  <a:t>j</a:t>
                </a:r>
                <a:r>
                  <a:rPr lang="en-US" sz="2000" dirty="0" smtClean="0">
                    <a:latin typeface="Garamond"/>
                    <a:cs typeface="Garamond"/>
                  </a:rPr>
                  <a:t> – </a:t>
                </a:r>
                <a:r>
                  <a:rPr lang="en-US" sz="2000" i="1" dirty="0" err="1" smtClean="0">
                    <a:latin typeface="Garamond"/>
                    <a:cs typeface="Garamond"/>
                  </a:rPr>
                  <a:t>i</a:t>
                </a:r>
                <a:r>
                  <a:rPr lang="en-US" sz="2000" dirty="0" smtClean="0">
                    <a:latin typeface="Garamond"/>
                    <a:cs typeface="Garamond"/>
                  </a:rPr>
                  <a:t> + 1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761274" y="5558141"/>
                <a:ext cx="30489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latin typeface="Garamond"/>
                    <a:cs typeface="Garamond"/>
                  </a:rPr>
                  <a:t>2</a:t>
                </a:r>
              </a:p>
            </p:txBody>
          </p:sp>
        </p:grpSp>
      </p:grpSp>
      <p:sp>
        <p:nvSpPr>
          <p:cNvPr id="27" name="Rectangle 26"/>
          <p:cNvSpPr/>
          <p:nvPr/>
        </p:nvSpPr>
        <p:spPr>
          <a:xfrm>
            <a:off x="607572" y="3457701"/>
            <a:ext cx="5161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]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 = 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12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]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 + 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13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]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 + ... + 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-1)</a:t>
            </a:r>
            <a:r>
              <a:rPr lang="en-US" sz="24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]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1304613" y="4022735"/>
            <a:ext cx="406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=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1592200" y="3997334"/>
            <a:ext cx="18099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 – 1) × 2/2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3298488" y="3997334"/>
            <a:ext cx="20883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+ 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 – 2) × 2/3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5327519" y="3989935"/>
            <a:ext cx="20305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+ ... + 1 × 2/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n </a:t>
            </a:r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1305081" y="4481468"/>
            <a:ext cx="38235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≤ n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× 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(2/2 + 2/3 + ... + 2/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400" dirty="0"/>
          </a:p>
        </p:txBody>
      </p:sp>
      <p:sp>
        <p:nvSpPr>
          <p:cNvPr id="34" name="Rectangle 33"/>
          <p:cNvSpPr/>
          <p:nvPr/>
        </p:nvSpPr>
        <p:spPr>
          <a:xfrm>
            <a:off x="1304613" y="4962668"/>
            <a:ext cx="13390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≤ 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n </a:t>
            </a:r>
            <a:r>
              <a:rPr lang="en-US" sz="2400" dirty="0" err="1" smtClean="0">
                <a:solidFill>
                  <a:prstClr val="black"/>
                </a:solidFill>
                <a:latin typeface="Garamond"/>
                <a:cs typeface="Garamond"/>
              </a:rPr>
              <a:t>ln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 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1480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next?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74868"/>
            <a:ext cx="8229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If you like probability you will find lots of it...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3535" y="1959985"/>
            <a:ext cx="5985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Computer networks </a:t>
            </a:r>
            <a:r>
              <a:rPr lang="en-US" sz="2400" dirty="0" smtClean="0">
                <a:solidFill>
                  <a:schemeClr val="tx2"/>
                </a:solidFill>
                <a:latin typeface="Franklin Gothic Medium"/>
                <a:cs typeface="Franklin Gothic Medium"/>
              </a:rPr>
              <a:t>[CSCI 4430, CSCI 5470]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3535" y="3848103"/>
            <a:ext cx="6670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Reliable communication </a:t>
            </a:r>
            <a:r>
              <a:rPr lang="en-US" sz="2400" dirty="0" smtClean="0">
                <a:solidFill>
                  <a:srgbClr val="666666"/>
                </a:solidFill>
                <a:latin typeface="Franklin Gothic Medium"/>
                <a:cs typeface="Franklin Gothic Medium"/>
              </a:rPr>
              <a:t>[IERG 3010, IERG 5154]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3535" y="4466167"/>
            <a:ext cx="7236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Secure communication and computation </a:t>
            </a:r>
            <a:r>
              <a:rPr lang="en-US" sz="2400" dirty="0" smtClean="0">
                <a:solidFill>
                  <a:srgbClr val="666666"/>
                </a:solidFill>
                <a:latin typeface="Franklin Gothic Medium"/>
                <a:cs typeface="Franklin Gothic Medium"/>
              </a:rPr>
              <a:t>[CSCI 5440]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3535" y="2572375"/>
            <a:ext cx="5672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Algorithm design </a:t>
            </a:r>
            <a:r>
              <a:rPr lang="en-US" sz="2400" dirty="0" smtClean="0">
                <a:solidFill>
                  <a:srgbClr val="666666"/>
                </a:solidFill>
                <a:latin typeface="Franklin Gothic Medium"/>
                <a:cs typeface="Franklin Gothic Medium"/>
              </a:rPr>
              <a:t>[CSCI 3160, CSCI 5450]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3535" y="5058830"/>
            <a:ext cx="3487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Data privacy </a:t>
            </a:r>
            <a:r>
              <a:rPr lang="en-US" sz="2400" dirty="0" smtClean="0">
                <a:solidFill>
                  <a:srgbClr val="666666"/>
                </a:solidFill>
                <a:latin typeface="Franklin Gothic Medium"/>
                <a:cs typeface="Franklin Gothic Medium"/>
              </a:rPr>
              <a:t>[CSCI 5520]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3535" y="5647494"/>
            <a:ext cx="6493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The nature of efficient computation </a:t>
            </a:r>
            <a:r>
              <a:rPr lang="en-US" sz="2400" dirty="0" smtClean="0">
                <a:solidFill>
                  <a:srgbClr val="666666"/>
                </a:solidFill>
                <a:latin typeface="Franklin Gothic Medium"/>
                <a:cs typeface="Franklin Gothic Medium"/>
              </a:rPr>
              <a:t>[CSCI 5170]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3535" y="3210357"/>
            <a:ext cx="413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Machine learning </a:t>
            </a:r>
            <a:r>
              <a:rPr lang="en-US" sz="2400" dirty="0" smtClean="0">
                <a:solidFill>
                  <a:srgbClr val="666666"/>
                </a:solidFill>
                <a:latin typeface="Franklin Gothic Medium"/>
                <a:cs typeface="Franklin Gothic Medium"/>
              </a:rPr>
              <a:t>[CSCI 3320]</a:t>
            </a:r>
          </a:p>
        </p:txBody>
      </p:sp>
    </p:spTree>
    <p:extLst>
      <p:ext uri="{BB962C8B-B14F-4D97-AF65-F5344CB8AC3E}">
        <p14:creationId xmlns:p14="http://schemas.microsoft.com/office/powerpoint/2010/main" val="3149002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9467" y="795867"/>
            <a:ext cx="8375650" cy="1968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1867" y="2082800"/>
            <a:ext cx="82232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Franklin Gothic Medium"/>
                <a:cs typeface="Franklin Gothic Medium"/>
              </a:rPr>
              <a:t>Sometimes probability helps us solve problems that do not involve randomness at all.</a:t>
            </a:r>
          </a:p>
        </p:txBody>
      </p:sp>
    </p:spTree>
    <p:extLst>
      <p:ext uri="{BB962C8B-B14F-4D97-AF65-F5344CB8AC3E}">
        <p14:creationId xmlns:p14="http://schemas.microsoft.com/office/powerpoint/2010/main" val="1862307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Friends and “non-friends”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05468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Among every six people, there must be three that are all friends or are all “non-friends”.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6127750" y="3122978"/>
            <a:ext cx="1727200" cy="2235200"/>
            <a:chOff x="6127750" y="3122978"/>
            <a:chExt cx="1727200" cy="2235200"/>
          </a:xfrm>
        </p:grpSpPr>
        <p:sp>
          <p:nvSpPr>
            <p:cNvPr id="8" name="Oval 7"/>
            <p:cNvSpPr/>
            <p:nvPr/>
          </p:nvSpPr>
          <p:spPr>
            <a:xfrm>
              <a:off x="6127750" y="4151678"/>
              <a:ext cx="165100" cy="165100"/>
            </a:xfrm>
            <a:prstGeom prst="ellips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264400" y="4672378"/>
              <a:ext cx="165100" cy="165100"/>
            </a:xfrm>
            <a:prstGeom prst="ellips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7689850" y="5193078"/>
              <a:ext cx="165100" cy="165100"/>
            </a:xfrm>
            <a:prstGeom prst="ellips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683500" y="3122978"/>
              <a:ext cx="165100" cy="165100"/>
            </a:xfrm>
            <a:prstGeom prst="ellips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264400" y="3630978"/>
              <a:ext cx="165100" cy="165100"/>
            </a:xfrm>
            <a:prstGeom prst="ellips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683500" y="4151678"/>
              <a:ext cx="165100" cy="165100"/>
            </a:xfrm>
            <a:prstGeom prst="ellips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210300" y="3263900"/>
            <a:ext cx="1497378" cy="1028700"/>
            <a:chOff x="6210300" y="3263900"/>
            <a:chExt cx="1497378" cy="1028700"/>
          </a:xfrm>
        </p:grpSpPr>
        <p:cxnSp>
          <p:nvCxnSpPr>
            <p:cNvPr id="19" name="Straight Connector 18"/>
            <p:cNvCxnSpPr>
              <a:stCxn id="8" idx="0"/>
              <a:endCxn id="15" idx="3"/>
            </p:cNvCxnSpPr>
            <p:nvPr/>
          </p:nvCxnSpPr>
          <p:spPr>
            <a:xfrm flipV="1">
              <a:off x="6210300" y="3263900"/>
              <a:ext cx="1497378" cy="88777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6"/>
              <a:endCxn id="16" idx="3"/>
            </p:cNvCxnSpPr>
            <p:nvPr/>
          </p:nvCxnSpPr>
          <p:spPr>
            <a:xfrm flipV="1">
              <a:off x="6292850" y="3771900"/>
              <a:ext cx="995728" cy="46232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8" idx="5"/>
              <a:endCxn id="17" idx="2"/>
            </p:cNvCxnSpPr>
            <p:nvPr/>
          </p:nvCxnSpPr>
          <p:spPr>
            <a:xfrm flipV="1">
              <a:off x="6268672" y="4234228"/>
              <a:ext cx="1414828" cy="5837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457200" y="2725291"/>
            <a:ext cx="1212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Proof: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7200" y="3400145"/>
            <a:ext cx="40963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 must have at least 3 friends, </a:t>
            </a:r>
          </a:p>
          <a:p>
            <a:r>
              <a:rPr lang="en-US" sz="2400" dirty="0" smtClean="0">
                <a:latin typeface="Franklin Gothic Medium"/>
                <a:cs typeface="Franklin Gothic Medium"/>
              </a:rPr>
              <a:t>or at least 3 non-friends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7200" y="4344195"/>
            <a:ext cx="2541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If I have 3 friends: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5800" y="4825573"/>
            <a:ext cx="6409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Either they are all non-friends with one another,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73100" y="5325338"/>
            <a:ext cx="63607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Or a pair of them are friends, so the three of us</a:t>
            </a:r>
          </a:p>
          <a:p>
            <a:r>
              <a:rPr lang="en-US" sz="2400" dirty="0" smtClean="0">
                <a:latin typeface="Franklin Gothic Medium"/>
                <a:cs typeface="Franklin Gothic Medium"/>
              </a:rPr>
              <a:t>are all friends.</a:t>
            </a:r>
          </a:p>
        </p:txBody>
      </p:sp>
      <p:cxnSp>
        <p:nvCxnSpPr>
          <p:cNvPr id="40" name="Straight Connector 39"/>
          <p:cNvCxnSpPr>
            <a:stCxn id="17" idx="0"/>
            <a:endCxn id="16" idx="5"/>
          </p:cNvCxnSpPr>
          <p:nvPr/>
        </p:nvCxnSpPr>
        <p:spPr>
          <a:xfrm flipH="1" flipV="1">
            <a:off x="7405322" y="3771900"/>
            <a:ext cx="360728" cy="3797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733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5" grpId="0"/>
      <p:bldP spid="36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Ramsey’s theorem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05468"/>
            <a:ext cx="8229600" cy="1077218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Among every </a:t>
            </a:r>
            <a:r>
              <a:rPr lang="en-US" sz="3200" dirty="0" smtClean="0">
                <a:latin typeface="Garamond"/>
                <a:cs typeface="Garamond"/>
              </a:rPr>
              <a:t>4</a:t>
            </a:r>
            <a:r>
              <a:rPr lang="en-US" sz="3200" i="1" baseline="30000" dirty="0" smtClean="0">
                <a:latin typeface="Garamond"/>
                <a:cs typeface="Garamond"/>
              </a:rPr>
              <a:t>n</a:t>
            </a:r>
            <a:r>
              <a:rPr lang="en-US" sz="3200" dirty="0" smtClean="0">
                <a:latin typeface="Franklin Gothic Medium"/>
                <a:cs typeface="Franklin Gothic Medium"/>
              </a:rPr>
              <a:t> people, there must be </a:t>
            </a:r>
            <a:r>
              <a:rPr lang="en-US" sz="3200" i="1" dirty="0" smtClean="0">
                <a:latin typeface="Garamond"/>
                <a:cs typeface="Garamond"/>
              </a:rPr>
              <a:t>n</a:t>
            </a:r>
            <a:r>
              <a:rPr lang="en-US" sz="3200" dirty="0" smtClean="0">
                <a:latin typeface="Franklin Gothic Medium"/>
                <a:cs typeface="Franklin Gothic Medium"/>
              </a:rPr>
              <a:t> that are all friends or all “non-friends”.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870202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aramond"/>
                <a:cs typeface="Garamond"/>
              </a:rPr>
              <a:t>4</a:t>
            </a:r>
            <a:r>
              <a:rPr lang="en-US" sz="2800" i="1" baseline="30000" dirty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is a very large number! </a:t>
            </a:r>
            <a:br>
              <a:rPr lang="en-US" sz="2800" dirty="0" smtClean="0">
                <a:latin typeface="Franklin Gothic Medium"/>
                <a:cs typeface="Franklin Gothic Medium"/>
              </a:rPr>
            </a:br>
            <a:r>
              <a:rPr lang="en-US" sz="2800" dirty="0" smtClean="0">
                <a:latin typeface="Franklin Gothic Medium"/>
                <a:cs typeface="Franklin Gothic Medium"/>
              </a:rPr>
              <a:t>E.g. when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Garamond"/>
                <a:cs typeface="Garamond"/>
              </a:rPr>
              <a:t> = 40</a:t>
            </a:r>
            <a:r>
              <a:rPr lang="en-US" sz="2800" dirty="0" smtClean="0">
                <a:latin typeface="Franklin Gothic Medium"/>
                <a:cs typeface="Franklin Gothic Medium"/>
              </a:rPr>
              <a:t>, </a:t>
            </a:r>
            <a:r>
              <a:rPr lang="en-US" sz="2800" dirty="0" smtClean="0">
                <a:latin typeface="Garamond"/>
                <a:cs typeface="Garamond"/>
              </a:rPr>
              <a:t>4</a:t>
            </a:r>
            <a:r>
              <a:rPr lang="en-US" sz="2800" i="1" baseline="30000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Garamond"/>
                <a:cs typeface="Garamond"/>
              </a:rPr>
              <a:t> = 109 951 162 777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056392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Do we really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need</a:t>
            </a:r>
            <a:r>
              <a:rPr lang="en-US" sz="2800" dirty="0" smtClean="0">
                <a:latin typeface="Franklin Gothic Medium"/>
                <a:cs typeface="Franklin Gothic Medium"/>
              </a:rPr>
              <a:t> that many people for that?</a:t>
            </a:r>
            <a:endParaRPr lang="en-US" sz="28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408048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Erdös’s</a:t>
            </a:r>
            <a:r>
              <a:rPr lang="en-US" dirty="0"/>
              <a:t> theorem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405468"/>
            <a:ext cx="8229600" cy="1077218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There can be </a:t>
            </a:r>
            <a:r>
              <a:rPr lang="en-US" sz="3200" dirty="0" smtClean="0">
                <a:latin typeface="Garamond"/>
                <a:cs typeface="Garamond"/>
              </a:rPr>
              <a:t>2</a:t>
            </a:r>
            <a:r>
              <a:rPr lang="en-US" sz="3200" i="1" baseline="30000" dirty="0" smtClean="0">
                <a:latin typeface="Garamond"/>
                <a:cs typeface="Garamond"/>
              </a:rPr>
              <a:t>n</a:t>
            </a:r>
            <a:r>
              <a:rPr lang="en-US" sz="3200" baseline="30000" dirty="0" smtClean="0">
                <a:latin typeface="Garamond"/>
                <a:cs typeface="Garamond"/>
              </a:rPr>
              <a:t>/2 - 1</a:t>
            </a:r>
            <a:r>
              <a:rPr lang="en-US" sz="3200" dirty="0" smtClean="0">
                <a:latin typeface="Franklin Gothic Medium"/>
                <a:cs typeface="Franklin Gothic Medium"/>
              </a:rPr>
              <a:t> </a:t>
            </a:r>
            <a:r>
              <a:rPr lang="en-US" sz="3200" dirty="0" smtClean="0">
                <a:latin typeface="Franklin Gothic Medium"/>
                <a:cs typeface="Franklin Gothic Medium"/>
              </a:rPr>
              <a:t>people among which no </a:t>
            </a:r>
            <a:r>
              <a:rPr lang="en-US" sz="3200" i="1" dirty="0">
                <a:latin typeface="Garamond"/>
                <a:cs typeface="Garamond"/>
              </a:rPr>
              <a:t>n</a:t>
            </a:r>
            <a:r>
              <a:rPr lang="en-US" sz="3200" dirty="0" smtClean="0">
                <a:latin typeface="Franklin Gothic Medium"/>
                <a:cs typeface="Franklin Gothic Medium"/>
              </a:rPr>
              <a:t> of them are all friends or all non-friends.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301046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Proof: </a:t>
            </a:r>
            <a:r>
              <a:rPr lang="en-US" sz="2800" dirty="0" smtClean="0">
                <a:solidFill>
                  <a:srgbClr val="000000"/>
                </a:solidFill>
                <a:latin typeface="Franklin Gothic Medium"/>
                <a:cs typeface="Franklin Gothic Medium"/>
              </a:rPr>
              <a:t>Let </a:t>
            </a:r>
            <a:r>
              <a:rPr lang="en-US" sz="2800" i="1" dirty="0" smtClean="0">
                <a:solidFill>
                  <a:srgbClr val="000000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 = </a:t>
            </a:r>
            <a:r>
              <a:rPr lang="en-US" sz="2800" dirty="0" smtClean="0">
                <a:solidFill>
                  <a:srgbClr val="000000"/>
                </a:solidFill>
                <a:latin typeface="Garamond"/>
                <a:cs typeface="Garamond"/>
              </a:rPr>
              <a:t>2</a:t>
            </a:r>
            <a:r>
              <a:rPr lang="en-US" sz="2800" i="1" baseline="30000" dirty="0" smtClean="0">
                <a:latin typeface="Garamond"/>
                <a:cs typeface="Garamond"/>
              </a:rPr>
              <a:t>n</a:t>
            </a:r>
            <a:r>
              <a:rPr lang="en-US" sz="2800" baseline="30000" dirty="0" smtClean="0">
                <a:solidFill>
                  <a:srgbClr val="000000"/>
                </a:solidFill>
                <a:latin typeface="Garamond"/>
                <a:cs typeface="Garamond"/>
              </a:rPr>
              <a:t>/2 - 1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 </a:t>
            </a:r>
            <a:endParaRPr lang="en-US" sz="2800" dirty="0" smtClean="0">
              <a:solidFill>
                <a:srgbClr val="FF9933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91150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Probability model: </a:t>
            </a:r>
            <a:r>
              <a:rPr lang="en-US" sz="2800" dirty="0">
                <a:solidFill>
                  <a:srgbClr val="000000"/>
                </a:solidFill>
                <a:latin typeface="Franklin Gothic Medium"/>
                <a:cs typeface="Franklin Gothic Medium"/>
              </a:rPr>
              <a:t>Every pair is friends with probability ½, independently of the others</a:t>
            </a:r>
            <a:r>
              <a:rPr lang="en-US" sz="2800" dirty="0" smtClean="0">
                <a:solidFill>
                  <a:srgbClr val="000000"/>
                </a:solidFill>
                <a:latin typeface="Franklin Gothic Medium"/>
                <a:cs typeface="Franklin Gothic Medium"/>
              </a:rPr>
              <a:t>.</a:t>
            </a:r>
            <a:endParaRPr lang="en-US" sz="2800" dirty="0">
              <a:solidFill>
                <a:srgbClr val="000000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51655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Franklin Gothic Medium"/>
                <a:cs typeface="Franklin Gothic Medium"/>
              </a:rPr>
              <a:t>(for </a:t>
            </a:r>
            <a:r>
              <a:rPr lang="en-US" sz="2800" i="1" dirty="0">
                <a:latin typeface="Garamond"/>
                <a:cs typeface="Garamond"/>
              </a:rPr>
              <a:t>n</a:t>
            </a:r>
            <a:r>
              <a:rPr lang="en-US" sz="2800" dirty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≥ 3</a:t>
            </a:r>
            <a:r>
              <a:rPr lang="en-US" sz="2800" dirty="0" smtClean="0">
                <a:latin typeface="Franklin Gothic Medium"/>
                <a:cs typeface="Franklin Gothic Medium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513731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Let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be the number of groups of </a:t>
            </a:r>
            <a:r>
              <a:rPr lang="en-US" sz="2800" i="1" dirty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people that are all friends or all non-friends. </a:t>
            </a:r>
          </a:p>
        </p:txBody>
      </p:sp>
    </p:spTree>
    <p:extLst>
      <p:ext uri="{BB962C8B-B14F-4D97-AF65-F5344CB8AC3E}">
        <p14:creationId xmlns:p14="http://schemas.microsoft.com/office/powerpoint/2010/main" val="728477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Erdös’s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1" y="193960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where </a:t>
            </a:r>
            <a:r>
              <a:rPr lang="en-US" sz="2800" i="1" dirty="0" err="1">
                <a:latin typeface="Garamond"/>
                <a:cs typeface="Garamond"/>
              </a:rPr>
              <a:t>X</a:t>
            </a:r>
            <a:r>
              <a:rPr lang="en-US" sz="2800" i="1" baseline="-25000" dirty="0" err="1">
                <a:latin typeface="Garamond"/>
                <a:cs typeface="Garamond"/>
              </a:rPr>
              <a:t>g</a:t>
            </a:r>
            <a:r>
              <a:rPr lang="en-US" sz="2800" dirty="0" smtClean="0">
                <a:latin typeface="Franklin Gothic Medium"/>
                <a:cs typeface="Franklin Gothic Medium"/>
              </a:rPr>
              <a:t> is an indicator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r.v</a:t>
            </a:r>
            <a:r>
              <a:rPr lang="en-US" sz="2800" dirty="0" smtClean="0">
                <a:latin typeface="Franklin Gothic Medium"/>
                <a:cs typeface="Franklin Gothic Medium"/>
              </a:rPr>
              <a:t>. for the event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1" y="254749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Franklin Gothic Medium"/>
                <a:cs typeface="Franklin Gothic Medium"/>
              </a:rPr>
              <a:t>“People in </a:t>
            </a:r>
            <a:r>
              <a:rPr lang="en-US" sz="2800" i="1" dirty="0" smtClean="0">
                <a:latin typeface="Garamond"/>
                <a:cs typeface="Garamond"/>
              </a:rPr>
              <a:t>g</a:t>
            </a:r>
            <a:r>
              <a:rPr lang="en-US" sz="2800" dirty="0" smtClean="0">
                <a:latin typeface="Franklin Gothic Medium"/>
                <a:cs typeface="Franklin Gothic Medium"/>
              </a:rPr>
              <a:t> are all friends or all non-friends.”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1" y="3470364"/>
            <a:ext cx="5291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err="1" smtClean="0">
                <a:latin typeface="Garamond"/>
                <a:cs typeface="Garamond"/>
              </a:rPr>
              <a:t>X</a:t>
            </a:r>
            <a:r>
              <a:rPr lang="en-US" sz="2800" i="1" baseline="-25000" dirty="0" err="1" smtClean="0">
                <a:latin typeface="Garamond"/>
                <a:cs typeface="Garamond"/>
              </a:rPr>
              <a:t>g</a:t>
            </a:r>
            <a:r>
              <a:rPr lang="en-US" sz="2800" dirty="0" smtClean="0">
                <a:latin typeface="Garamond"/>
                <a:cs typeface="Garamond"/>
              </a:rPr>
              <a:t>]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latin typeface="Garamond"/>
                <a:cs typeface="Garamond"/>
              </a:rPr>
              <a:t>X</a:t>
            </a:r>
            <a:r>
              <a:rPr lang="en-US" sz="2800" i="1" baseline="-25000" dirty="0" err="1" smtClean="0">
                <a:latin typeface="Garamond"/>
                <a:cs typeface="Garamond"/>
              </a:rPr>
              <a:t>g</a:t>
            </a:r>
            <a:r>
              <a:rPr lang="en-US" sz="2800" i="1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= 1) = 2∙2</a:t>
            </a:r>
            <a:r>
              <a:rPr lang="en-US" sz="2800" baseline="30000" dirty="0" smtClean="0">
                <a:latin typeface="Garamond"/>
                <a:cs typeface="Garamond"/>
              </a:rPr>
              <a:t>-C(</a:t>
            </a:r>
            <a:r>
              <a:rPr lang="en-US" sz="2800" i="1" baseline="30000" dirty="0" smtClean="0">
                <a:latin typeface="Garamond"/>
                <a:cs typeface="Garamond"/>
              </a:rPr>
              <a:t>n</a:t>
            </a:r>
            <a:r>
              <a:rPr lang="en-US" sz="2800" baseline="30000" dirty="0" smtClean="0">
                <a:latin typeface="Garamond"/>
                <a:cs typeface="Garamond"/>
              </a:rPr>
              <a:t>, 2)</a:t>
            </a:r>
            <a:endParaRPr lang="en-US" sz="2800" baseline="30000" dirty="0" smtClean="0">
              <a:latin typeface="Franklin Gothic Medium"/>
              <a:cs typeface="Franklin Gothic Medium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1" y="4215031"/>
            <a:ext cx="3344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 = </a:t>
            </a:r>
            <a:r>
              <a:rPr lang="en-US" sz="2800" dirty="0">
                <a:latin typeface="Garamond"/>
                <a:cs typeface="Garamond"/>
              </a:rPr>
              <a:t>∑</a:t>
            </a:r>
            <a:r>
              <a:rPr lang="en-US" sz="2800" baseline="-25000" dirty="0">
                <a:latin typeface="Garamond"/>
                <a:cs typeface="Garamond"/>
              </a:rPr>
              <a:t> groups </a:t>
            </a:r>
            <a:r>
              <a:rPr lang="en-US" sz="2800" i="1" baseline="-25000" dirty="0" smtClean="0">
                <a:latin typeface="Garamond"/>
                <a:cs typeface="Garamond"/>
              </a:rPr>
              <a:t>g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err="1" smtClean="0">
                <a:latin typeface="Garamond"/>
                <a:cs typeface="Garamond"/>
              </a:rPr>
              <a:t>X</a:t>
            </a:r>
            <a:r>
              <a:rPr lang="en-US" sz="2800" i="1" baseline="-25000" dirty="0" err="1" smtClean="0">
                <a:latin typeface="Garamond"/>
                <a:cs typeface="Garamond"/>
              </a:rPr>
              <a:t>g</a:t>
            </a:r>
            <a:r>
              <a:rPr lang="en-US" sz="2800" dirty="0" smtClean="0">
                <a:latin typeface="Garamond"/>
                <a:cs typeface="Garamond"/>
              </a:rPr>
              <a:t>]</a:t>
            </a:r>
            <a:endParaRPr lang="en-US" sz="2800" baseline="30000" dirty="0">
              <a:latin typeface="Franklin Gothic Medium"/>
              <a:cs typeface="Franklin Gothic Medium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15875" y="4797520"/>
            <a:ext cx="24125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≤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∙ 2 ∙ 2</a:t>
            </a:r>
            <a:r>
              <a:rPr lang="en-US" sz="2800" baseline="30000" dirty="0">
                <a:solidFill>
                  <a:prstClr val="black"/>
                </a:solidFill>
                <a:latin typeface="Garamond"/>
                <a:cs typeface="Garamond"/>
              </a:rPr>
              <a:t>-C(</a:t>
            </a:r>
            <a:r>
              <a:rPr lang="en-US" sz="2800" i="1" baseline="30000" dirty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30000" dirty="0">
                <a:solidFill>
                  <a:prstClr val="black"/>
                </a:solidFill>
                <a:latin typeface="Garamond"/>
                <a:cs typeface="Garamond"/>
              </a:rPr>
              <a:t>, 2)</a:t>
            </a:r>
            <a:endParaRPr lang="en-US" sz="2800" baseline="300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15875" y="5373249"/>
            <a:ext cx="28607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2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n log N +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 1 – 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n </a:t>
            </a:r>
            <a:r>
              <a:rPr lang="en-US" sz="2800" baseline="30000" dirty="0">
                <a:solidFill>
                  <a:prstClr val="black"/>
                </a:solidFill>
                <a:latin typeface="Garamond"/>
                <a:cs typeface="Garamond"/>
              </a:rPr>
              <a:t>–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 1)/2</a:t>
            </a:r>
            <a:endParaRPr lang="en-US" sz="2800" baseline="-250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15875" y="5907223"/>
            <a:ext cx="760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&lt; 1.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0" y="127703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 = ∑</a:t>
            </a:r>
            <a:r>
              <a:rPr lang="en-US" sz="2800" baseline="-25000" dirty="0">
                <a:latin typeface="Garamond"/>
                <a:cs typeface="Garamond"/>
              </a:rPr>
              <a:t> groups </a:t>
            </a:r>
            <a:r>
              <a:rPr lang="en-US" sz="2800" i="1" baseline="-25000" dirty="0">
                <a:latin typeface="Garamond"/>
                <a:cs typeface="Garamond"/>
              </a:rPr>
              <a:t>g</a:t>
            </a:r>
            <a:r>
              <a:rPr lang="en-US" sz="2800" baseline="-25000" dirty="0">
                <a:latin typeface="Garamond"/>
                <a:cs typeface="Garamond"/>
              </a:rPr>
              <a:t> of </a:t>
            </a:r>
            <a:r>
              <a:rPr lang="en-US" sz="2800" i="1" baseline="-25000" dirty="0">
                <a:latin typeface="Garamond"/>
                <a:cs typeface="Garamond"/>
              </a:rPr>
              <a:t>n</a:t>
            </a:r>
            <a:r>
              <a:rPr lang="en-US" sz="2800" baseline="-25000" dirty="0">
                <a:latin typeface="Garamond"/>
                <a:cs typeface="Garamond"/>
              </a:rPr>
              <a:t> people</a:t>
            </a:r>
            <a:r>
              <a:rPr lang="en-US" sz="2800" dirty="0">
                <a:latin typeface="Garamond"/>
                <a:cs typeface="Garamond"/>
              </a:rPr>
              <a:t> </a:t>
            </a:r>
            <a:r>
              <a:rPr lang="en-US" sz="2800" i="1" dirty="0" err="1">
                <a:latin typeface="Garamond"/>
                <a:cs typeface="Garamond"/>
              </a:rPr>
              <a:t>X</a:t>
            </a:r>
            <a:r>
              <a:rPr lang="en-US" sz="2800" i="1" baseline="-25000" dirty="0" err="1">
                <a:latin typeface="Garamond"/>
                <a:cs typeface="Garamond"/>
              </a:rPr>
              <a:t>g</a:t>
            </a:r>
            <a:r>
              <a:rPr lang="en-US" sz="2800" dirty="0">
                <a:latin typeface="Franklin Gothic Medium"/>
                <a:cs typeface="Franklin Gothic Medium"/>
              </a:rPr>
              <a:t>, 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3602062" y="4240432"/>
            <a:ext cx="30993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C(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,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 ∙ 2 ∙ 2</a:t>
            </a:r>
            <a:r>
              <a:rPr lang="en-US" sz="2800" baseline="30000" dirty="0">
                <a:solidFill>
                  <a:prstClr val="black"/>
                </a:solidFill>
                <a:latin typeface="Garamond"/>
                <a:cs typeface="Garamond"/>
              </a:rPr>
              <a:t>-C(</a:t>
            </a:r>
            <a:r>
              <a:rPr lang="en-US" sz="2800" i="1" baseline="30000" dirty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baseline="30000" dirty="0">
                <a:solidFill>
                  <a:prstClr val="black"/>
                </a:solidFill>
                <a:latin typeface="Garamond"/>
                <a:cs typeface="Garamond"/>
              </a:rPr>
              <a:t>, 2)</a:t>
            </a:r>
            <a:endParaRPr lang="en-US" sz="2800" baseline="300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536636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Erdös’s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1416383"/>
            <a:ext cx="8229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Because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 &lt; 1</a:t>
            </a:r>
            <a:r>
              <a:rPr lang="en-US" sz="2800" dirty="0" smtClean="0">
                <a:latin typeface="Franklin Gothic Medium"/>
                <a:cs typeface="Franklin Gothic Medium"/>
              </a:rPr>
              <a:t>, it must be that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= 0) &gt; 0</a:t>
            </a:r>
            <a:r>
              <a:rPr lang="en-US" sz="2800" dirty="0" smtClean="0">
                <a:latin typeface="Franklin Gothic Medium"/>
                <a:cs typeface="Franklin Gothic Medium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2178383"/>
            <a:ext cx="8229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So the event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= 0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can</a:t>
            </a:r>
            <a:r>
              <a:rPr lang="en-US" sz="2800" dirty="0" smtClean="0">
                <a:latin typeface="Franklin Gothic Medium"/>
                <a:cs typeface="Franklin Gothic Medium"/>
              </a:rPr>
              <a:t> happen.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199" y="2931911"/>
            <a:ext cx="8229601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But 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 = 0 </a:t>
            </a:r>
            <a:r>
              <a:rPr lang="en-US" sz="2800" dirty="0" smtClean="0">
                <a:latin typeface="Franklin Gothic Medium"/>
                <a:cs typeface="Franklin Gothic Medium"/>
              </a:rPr>
              <a:t>means there is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no group</a:t>
            </a:r>
            <a:r>
              <a:rPr lang="en-US" sz="2800" dirty="0" smtClean="0">
                <a:latin typeface="Franklin Gothic Medium"/>
                <a:cs typeface="Franklin Gothic Medium"/>
              </a:rPr>
              <a:t> of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people in which all are </a:t>
            </a:r>
            <a:r>
              <a:rPr lang="en-US" sz="2800" dirty="0" smtClean="0">
                <a:latin typeface="Franklin Gothic Medium"/>
                <a:cs typeface="Franklin Gothic Medium"/>
              </a:rPr>
              <a:t>friends or all </a:t>
            </a:r>
            <a:r>
              <a:rPr lang="en-US" sz="2800" dirty="0" smtClean="0">
                <a:latin typeface="Franklin Gothic Medium"/>
                <a:cs typeface="Franklin Gothic Medium"/>
              </a:rPr>
              <a:t>are non</a:t>
            </a:r>
            <a:r>
              <a:rPr lang="en-US" sz="2800" dirty="0" smtClean="0">
                <a:latin typeface="Franklin Gothic Medium"/>
                <a:cs typeface="Franklin Gothic Medium"/>
              </a:rPr>
              <a:t>-friends.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1" y="4275668"/>
            <a:ext cx="8229600" cy="156966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We used probability not to model any reality, but as a </a:t>
            </a:r>
            <a:r>
              <a:rPr lang="en-US" sz="32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tool</a:t>
            </a:r>
            <a:r>
              <a:rPr lang="en-US" sz="3200" dirty="0" smtClean="0">
                <a:latin typeface="Franklin Gothic Medium"/>
                <a:cs typeface="Franklin Gothic Medium"/>
              </a:rPr>
              <a:t> to solve a mathematical problem about friendships.</a:t>
            </a:r>
          </a:p>
        </p:txBody>
      </p:sp>
    </p:spTree>
    <p:extLst>
      <p:ext uri="{BB962C8B-B14F-4D97-AF65-F5344CB8AC3E}">
        <p14:creationId xmlns:p14="http://schemas.microsoft.com/office/powerpoint/2010/main" val="1314428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80272" y="1862670"/>
            <a:ext cx="0" cy="635000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37472" y="2184403"/>
            <a:ext cx="0" cy="313267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94672" y="1676403"/>
            <a:ext cx="0" cy="821267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51872" y="2027770"/>
            <a:ext cx="0" cy="469900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09077" y="1325037"/>
            <a:ext cx="0" cy="1172633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257806" y="2336804"/>
            <a:ext cx="0" cy="160866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15006" y="1786466"/>
            <a:ext cx="0" cy="711204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72206" y="1511304"/>
            <a:ext cx="0" cy="986366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57133" y="2935242"/>
            <a:ext cx="3466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1. Choose a </a:t>
            </a:r>
            <a:r>
              <a:rPr lang="en-US" sz="24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pivot</a:t>
            </a:r>
            <a:r>
              <a:rPr lang="en-US" sz="2400" dirty="0" smtClean="0">
                <a:latin typeface="Franklin Gothic Medium"/>
                <a:cs typeface="Franklin Gothic Medium"/>
              </a:rPr>
              <a:t> stick </a:t>
            </a:r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Franklin Gothic Medium"/>
                <a:cs typeface="Franklin Gothic Medium"/>
              </a:rPr>
              <a:t>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57133" y="3549307"/>
            <a:ext cx="5817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2. Go over all other sticks from left to right: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97866" y="4106797"/>
            <a:ext cx="5983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Move all sticks shorter than </a:t>
            </a:r>
            <a:r>
              <a:rPr lang="en-US" sz="2400" i="1" dirty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Franklin Gothic Medium"/>
                <a:cs typeface="Franklin Gothic Medium"/>
              </a:rPr>
              <a:t> to the left of </a:t>
            </a:r>
            <a:r>
              <a:rPr lang="en-US" sz="2400" i="1" dirty="0" smtClean="0">
                <a:latin typeface="Garamond"/>
                <a:cs typeface="Garamond"/>
              </a:rPr>
              <a:t>p</a:t>
            </a:r>
            <a:endParaRPr lang="en-US" sz="2400" dirty="0" smtClean="0">
              <a:latin typeface="Franklin Gothic Medium"/>
              <a:cs typeface="Franklin Gothic Medium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98741" y="5183382"/>
            <a:ext cx="544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3. Recursively sort sticks to the left of </a:t>
            </a:r>
            <a:r>
              <a:rPr lang="en-US" sz="2400" i="1" dirty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Franklin Gothic Medium"/>
                <a:cs typeface="Franklin Gothic Medium"/>
              </a:rPr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607935" y="5755112"/>
            <a:ext cx="5565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4. Recursively sort sticks to the right of </a:t>
            </a:r>
            <a:r>
              <a:rPr lang="en-US" sz="2400" i="1" dirty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Franklin Gothic Medium"/>
                <a:cs typeface="Franklin Gothic Medium"/>
              </a:rPr>
              <a:t>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97866" y="4616577"/>
            <a:ext cx="5829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and all sticks longer than </a:t>
            </a:r>
            <a:r>
              <a:rPr lang="en-US" sz="2400" i="1" dirty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Franklin Gothic Medium"/>
                <a:cs typeface="Franklin Gothic Medium"/>
              </a:rPr>
              <a:t> to the right of </a:t>
            </a:r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Franklin Gothic Medium"/>
                <a:cs typeface="Franklin Gothic Medium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0069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7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68872" y="1701804"/>
            <a:ext cx="0" cy="635000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26072" y="2023537"/>
            <a:ext cx="0" cy="313267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83272" y="1515537"/>
            <a:ext cx="0" cy="821267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040472" y="1866904"/>
            <a:ext cx="0" cy="469900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97677" y="1164171"/>
            <a:ext cx="0" cy="1172633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946406" y="2175938"/>
            <a:ext cx="0" cy="160866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03606" y="1270000"/>
            <a:ext cx="0" cy="1066804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60806" y="1350438"/>
            <a:ext cx="0" cy="986366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83272" y="1515537"/>
            <a:ext cx="0" cy="821267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68872" y="3234270"/>
            <a:ext cx="0" cy="635000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126072" y="3556003"/>
            <a:ext cx="0" cy="313267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860806" y="2882904"/>
            <a:ext cx="0" cy="986366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583272" y="3399370"/>
            <a:ext cx="0" cy="469900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937950" y="2696637"/>
            <a:ext cx="0" cy="1172633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497677" y="3048003"/>
            <a:ext cx="0" cy="821267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403606" y="2802466"/>
            <a:ext cx="0" cy="1066804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040478" y="3708404"/>
            <a:ext cx="0" cy="160866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583272" y="3399370"/>
            <a:ext cx="0" cy="469900"/>
          </a:xfrm>
          <a:prstGeom prst="line">
            <a:avLst/>
          </a:prstGeom>
          <a:ln w="571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040472" y="4868337"/>
            <a:ext cx="0" cy="635000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860811" y="4516971"/>
            <a:ext cx="0" cy="986366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583277" y="5033437"/>
            <a:ext cx="0" cy="469900"/>
          </a:xfrm>
          <a:prstGeom prst="line">
            <a:avLst/>
          </a:prstGeom>
          <a:ln w="571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937955" y="4330704"/>
            <a:ext cx="0" cy="1172633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497682" y="4682070"/>
            <a:ext cx="0" cy="821267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403611" y="4436533"/>
            <a:ext cx="0" cy="1066804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134560" y="5342471"/>
            <a:ext cx="0" cy="160866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68877" y="5190070"/>
            <a:ext cx="0" cy="313267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134560" y="5350939"/>
            <a:ext cx="0" cy="160866"/>
          </a:xfrm>
          <a:prstGeom prst="line">
            <a:avLst/>
          </a:prstGeom>
          <a:ln w="571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256872" y="1667942"/>
            <a:ext cx="0" cy="635000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077211" y="1316576"/>
            <a:ext cx="0" cy="986366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799677" y="1833042"/>
            <a:ext cx="0" cy="469900"/>
          </a:xfrm>
          <a:prstGeom prst="line">
            <a:avLst/>
          </a:prstGeom>
          <a:ln w="571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154355" y="1130309"/>
            <a:ext cx="0" cy="1172633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714082" y="1481675"/>
            <a:ext cx="0" cy="821267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620011" y="1236138"/>
            <a:ext cx="0" cy="1066804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350960" y="1985442"/>
            <a:ext cx="0" cy="313267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885277" y="2142078"/>
            <a:ext cx="0" cy="160866"/>
          </a:xfrm>
          <a:prstGeom prst="line">
            <a:avLst/>
          </a:prstGeom>
          <a:ln w="571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620011" y="1231905"/>
            <a:ext cx="0" cy="1066804"/>
          </a:xfrm>
          <a:prstGeom prst="line">
            <a:avLst/>
          </a:prstGeom>
          <a:ln w="571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256872" y="3234268"/>
            <a:ext cx="0" cy="635000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799677" y="3399368"/>
            <a:ext cx="0" cy="469900"/>
          </a:xfrm>
          <a:prstGeom prst="line">
            <a:avLst/>
          </a:prstGeom>
          <a:ln w="571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8077211" y="2692402"/>
            <a:ext cx="0" cy="1172633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714082" y="3048001"/>
            <a:ext cx="0" cy="821267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350960" y="3551768"/>
            <a:ext cx="0" cy="313267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885277" y="3708404"/>
            <a:ext cx="0" cy="160866"/>
          </a:xfrm>
          <a:prstGeom prst="line">
            <a:avLst/>
          </a:prstGeom>
          <a:ln w="571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620011" y="2802466"/>
            <a:ext cx="0" cy="1066804"/>
          </a:xfrm>
          <a:prstGeom prst="line">
            <a:avLst/>
          </a:prstGeom>
          <a:ln w="571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154355" y="2882902"/>
            <a:ext cx="0" cy="986366"/>
          </a:xfrm>
          <a:prstGeom prst="line">
            <a:avLst/>
          </a:prstGeom>
          <a:ln w="571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449280" y="4666850"/>
            <a:ext cx="4024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How to choose the pivot?</a:t>
            </a:r>
          </a:p>
        </p:txBody>
      </p:sp>
    </p:spTree>
    <p:extLst>
      <p:ext uri="{BB962C8B-B14F-4D97-AF65-F5344CB8AC3E}">
        <p14:creationId xmlns:p14="http://schemas.microsoft.com/office/powerpoint/2010/main" val="515618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15973</TotalTime>
  <Words>914</Words>
  <Application>Microsoft Macintosh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probabilistic method</vt:lpstr>
      <vt:lpstr>PowerPoint Presentation</vt:lpstr>
      <vt:lpstr>Friends and “non-friends”</vt:lpstr>
      <vt:lpstr>Ramsey’s theorem</vt:lpstr>
      <vt:lpstr>Erdös’s theorem</vt:lpstr>
      <vt:lpstr>Erdös’s theorem</vt:lpstr>
      <vt:lpstr>Erdös’s theorem</vt:lpstr>
      <vt:lpstr>Quicksort</vt:lpstr>
      <vt:lpstr>Quicksort</vt:lpstr>
      <vt:lpstr>Quicksort</vt:lpstr>
      <vt:lpstr>Quicksort</vt:lpstr>
      <vt:lpstr>The randomized quicksort algorithm</vt:lpstr>
      <vt:lpstr>Analysis of randomized quicksort</vt:lpstr>
      <vt:lpstr>Analysis of randomized quicksort</vt:lpstr>
      <vt:lpstr>What is next?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lastModifiedBy>Andrej Bogdanov</cp:lastModifiedBy>
  <cp:revision>606</cp:revision>
  <dcterms:created xsi:type="dcterms:W3CDTF">2013-01-07T07:20:47Z</dcterms:created>
  <dcterms:modified xsi:type="dcterms:W3CDTF">2014-04-16T03:49:42Z</dcterms:modified>
</cp:coreProperties>
</file>