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4" r:id="rId11"/>
    <p:sldId id="275" r:id="rId12"/>
    <p:sldId id="276" r:id="rId13"/>
    <p:sldId id="295" r:id="rId14"/>
    <p:sldId id="296" r:id="rId15"/>
    <p:sldId id="277" r:id="rId16"/>
    <p:sldId id="278" r:id="rId17"/>
    <p:sldId id="279" r:id="rId18"/>
    <p:sldId id="280" r:id="rId19"/>
    <p:sldId id="294" r:id="rId20"/>
    <p:sldId id="270" r:id="rId21"/>
    <p:sldId id="271" r:id="rId22"/>
    <p:sldId id="272" r:id="rId23"/>
    <p:sldId id="273" r:id="rId24"/>
    <p:sldId id="292" r:id="rId25"/>
    <p:sldId id="281" r:id="rId26"/>
    <p:sldId id="282" r:id="rId27"/>
    <p:sldId id="283" r:id="rId28"/>
    <p:sldId id="284" r:id="rId29"/>
    <p:sldId id="285" r:id="rId30"/>
    <p:sldId id="289" r:id="rId31"/>
    <p:sldId id="290" r:id="rId32"/>
    <p:sldId id="29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66"/>
    <a:srgbClr val="FF3300"/>
    <a:srgbClr val="FF0000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94" autoAdjust="0"/>
  </p:normalViewPr>
  <p:slideViewPr>
    <p:cSldViewPr snapToGrid="0" snapToObjects="1">
      <p:cViewPr>
        <p:scale>
          <a:sx n="150" d="100"/>
          <a:sy n="150" d="100"/>
        </p:scale>
        <p:origin x="48" y="-600"/>
      </p:cViewPr>
      <p:guideLst>
        <p:guide orient="horz" pos="21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3/4/14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432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ENGG</a:t>
            </a:r>
            <a:r>
              <a:rPr lang="en-US" sz="2400" b="1" baseline="0" dirty="0" smtClean="0"/>
              <a:t> 2040C: </a:t>
            </a:r>
            <a:r>
              <a:rPr lang="en-US" sz="2400" baseline="0" dirty="0" smtClean="0"/>
              <a:t>Probability Models and Applications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Andrej Bogdanov</a:t>
            </a:r>
            <a:endParaRPr lang="en-US" sz="2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 smtClean="0"/>
              <a:t>Spring 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64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microsoft.com/office/2007/relationships/hdphoto" Target="../media/hdphoto1.wdp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Harmonic_number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61754"/>
            <a:ext cx="7772400" cy="799046"/>
          </a:xfrm>
        </p:spPr>
        <p:txBody>
          <a:bodyPr/>
          <a:lstStyle/>
          <a:p>
            <a:r>
              <a:rPr lang="en-US" dirty="0" smtClean="0"/>
              <a:t>7. Properties of expectation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</a:t>
            </a:r>
            <a:r>
              <a:rPr lang="en-US" dirty="0" err="1" smtClean="0"/>
              <a:t>p.m.f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0850" y="141506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Let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be a random variable and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be an event. The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conditional </a:t>
            </a:r>
            <a:r>
              <a:rPr lang="en-US" sz="2800" dirty="0" err="1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. 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of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given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is</a:t>
            </a:r>
            <a:endParaRPr lang="en-US" sz="2800" dirty="0" smtClean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2245" y="2833896"/>
            <a:ext cx="2394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=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| 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dirty="0" smtClean="0">
                <a:latin typeface="Garamond"/>
                <a:cs typeface="Garamond"/>
              </a:rPr>
              <a:t>) 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9995" y="2592140"/>
            <a:ext cx="260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=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and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43451" y="3095774"/>
            <a:ext cx="1314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267200" y="3133874"/>
            <a:ext cx="2298700" cy="0"/>
          </a:xfrm>
          <a:prstGeom prst="line">
            <a:avLst/>
          </a:pr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0850" y="399316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The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conditional expectation 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given 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is</a:t>
            </a:r>
            <a:endParaRPr lang="en-US" sz="2800" dirty="0" smtClean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2245" y="4681746"/>
            <a:ext cx="502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| 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dirty="0" smtClean="0">
                <a:latin typeface="Garamond"/>
                <a:cs typeface="Garamond"/>
              </a:rPr>
              <a:t>] </a:t>
            </a:r>
            <a:r>
              <a:rPr lang="en-US" sz="2800" dirty="0">
                <a:latin typeface="Garamond"/>
                <a:cs typeface="Garamond"/>
              </a:rPr>
              <a:t>= ∑</a:t>
            </a:r>
            <a:r>
              <a:rPr lang="en-US" sz="2800" i="1" baseline="-25000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x </a:t>
            </a:r>
            <a:r>
              <a:rPr lang="en-US" sz="2800" dirty="0" smtClean="0">
                <a:latin typeface="Garamond"/>
                <a:cs typeface="Garamond"/>
              </a:rPr>
              <a:t>| 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i="1" dirty="0" smtClean="0">
                <a:latin typeface="Garamond"/>
                <a:cs typeface="Garamond"/>
              </a:rPr>
              <a:t> </a:t>
            </a:r>
            <a:endParaRPr lang="en-US" sz="2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704586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0850" y="141506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You flip 3 coins. What is the expected number of heads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given that there is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at least one head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(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)? </a:t>
            </a:r>
            <a:endParaRPr lang="en-US" sz="2800" dirty="0" smtClean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27640"/>
            <a:ext cx="1701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Solution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66173" y="3124283"/>
            <a:ext cx="4534680" cy="995207"/>
            <a:chOff x="3766173" y="3124283"/>
            <a:chExt cx="4534680" cy="995207"/>
          </a:xfrm>
        </p:grpSpPr>
        <p:sp>
          <p:nvSpPr>
            <p:cNvPr id="6" name="Rectangle 5"/>
            <p:cNvSpPr/>
            <p:nvPr/>
          </p:nvSpPr>
          <p:spPr>
            <a:xfrm>
              <a:off x="3766173" y="3638775"/>
              <a:ext cx="12845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X = x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endParaRPr lang="en-US" sz="2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30373" y="3139010"/>
              <a:ext cx="3677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endParaRPr lang="en-US" sz="24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786003" y="3657825"/>
              <a:ext cx="451485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5391561" y="3139010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0</a:t>
              </a:r>
              <a:endParaRPr lang="en-US" sz="2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59122" y="3124283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endParaRPr lang="en-US" sz="2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953186" y="3124283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endParaRPr lang="en-US" sz="24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734236" y="3124283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endParaRPr lang="en-US" sz="24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239161" y="3657825"/>
              <a:ext cx="6270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1/8</a:t>
              </a:r>
              <a:endParaRPr lang="en-US" sz="24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007511" y="3651864"/>
              <a:ext cx="6270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3/8</a:t>
              </a:r>
              <a:endParaRPr lang="en-US" sz="24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798714" y="3645514"/>
              <a:ext cx="6270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3/8</a:t>
              </a:r>
              <a:endParaRPr lang="en-US" sz="24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565509" y="3639164"/>
              <a:ext cx="6270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1/8</a:t>
              </a:r>
              <a:endParaRPr lang="en-US" sz="2400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50850" y="3391914"/>
            <a:ext cx="280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. of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: </a:t>
            </a:r>
            <a:endParaRPr lang="en-US" sz="2800" dirty="0" smtClean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200" y="4134628"/>
            <a:ext cx="187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) = 7/8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0850" y="4934196"/>
            <a:ext cx="343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. of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X|A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: </a:t>
            </a:r>
            <a:endParaRPr lang="en-US" sz="2800" dirty="0" smtClean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83454" y="4647422"/>
            <a:ext cx="4753316" cy="995207"/>
            <a:chOff x="3583454" y="4647422"/>
            <a:chExt cx="4753316" cy="995207"/>
          </a:xfrm>
        </p:grpSpPr>
        <p:sp>
          <p:nvSpPr>
            <p:cNvPr id="42" name="Rectangle 41"/>
            <p:cNvSpPr/>
            <p:nvPr/>
          </p:nvSpPr>
          <p:spPr>
            <a:xfrm>
              <a:off x="3583454" y="5161914"/>
              <a:ext cx="16723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X = </a:t>
              </a:r>
              <a:r>
                <a:rPr lang="en-US" sz="2400" i="1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x|A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endParaRPr lang="en-US" sz="24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802674" y="4657848"/>
              <a:ext cx="3677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endParaRPr lang="en-US" sz="2400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3583454" y="5180964"/>
              <a:ext cx="4753316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5427478" y="4662149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0</a:t>
              </a:r>
              <a:endParaRPr lang="en-US" sz="24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195039" y="4647422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endParaRPr lang="en-US" sz="24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989103" y="4647422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endParaRPr lang="en-US" sz="24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770153" y="4647422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endParaRPr lang="en-US" sz="24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437142" y="5180964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0</a:t>
              </a:r>
              <a:endParaRPr lang="en-US" sz="24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43428" y="5175003"/>
              <a:ext cx="6270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3/7</a:t>
              </a:r>
              <a:endParaRPr lang="en-US" sz="240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34631" y="5168653"/>
              <a:ext cx="6270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3/7</a:t>
              </a:r>
              <a:endParaRPr lang="en-US" sz="24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601426" y="5162303"/>
              <a:ext cx="6270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1/7</a:t>
              </a:r>
              <a:endParaRPr lang="en-US" sz="2400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50850" y="5893578"/>
            <a:ext cx="727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 |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]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 = 1 ∙ 3/7 + 2 ∙ 3/7 + 3 ∙ 1/7 = 12/7</a:t>
            </a:r>
          </a:p>
        </p:txBody>
      </p:sp>
    </p:spTree>
    <p:extLst>
      <p:ext uri="{BB962C8B-B14F-4D97-AF65-F5344CB8AC3E}">
        <p14:creationId xmlns:p14="http://schemas.microsoft.com/office/powerpoint/2010/main" val="202932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/>
      <p:bldP spid="40" grpId="0"/>
      <p:bldP spid="41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of conditional expectations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67537" y="1741986"/>
            <a:ext cx="651444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i="1" dirty="0">
                <a:latin typeface="Garamond"/>
                <a:cs typeface="Garamond"/>
              </a:rPr>
              <a:t>E</a:t>
            </a:r>
            <a:r>
              <a:rPr lang="en-US" sz="3200" dirty="0">
                <a:latin typeface="Garamond"/>
                <a:cs typeface="Garamond"/>
              </a:rPr>
              <a:t>[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 smtClean="0">
                <a:latin typeface="Garamond"/>
                <a:cs typeface="Garamond"/>
              </a:rPr>
              <a:t>] 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] 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) + 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3200" i="1" dirty="0" err="1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 err="1" smtClean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i="1" dirty="0" err="1" smtClean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i="1" baseline="30000" dirty="0" err="1" smtClean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] 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i="1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32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549049" y="3100881"/>
            <a:ext cx="2830379" cy="1492250"/>
            <a:chOff x="5842000" y="3816350"/>
            <a:chExt cx="2830379" cy="1492250"/>
          </a:xfrm>
        </p:grpSpPr>
        <p:sp>
          <p:nvSpPr>
            <p:cNvPr id="11" name="Rounded Rectangle 10"/>
            <p:cNvSpPr/>
            <p:nvPr/>
          </p:nvSpPr>
          <p:spPr>
            <a:xfrm>
              <a:off x="5852825" y="3819294"/>
              <a:ext cx="2790841" cy="1482956"/>
            </a:xfrm>
            <a:prstGeom prst="round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endParaRPr lang="en-US" sz="2400" i="1" dirty="0">
                <a:latin typeface="Garamond"/>
                <a:cs typeface="Garamond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08333" y="3886911"/>
              <a:ext cx="542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A</a:t>
              </a:r>
              <a:r>
                <a:rPr lang="en-US" sz="2400" baseline="-250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842000" y="3816350"/>
              <a:ext cx="1041400" cy="908050"/>
            </a:xfrm>
            <a:custGeom>
              <a:avLst/>
              <a:gdLst>
                <a:gd name="connsiteX0" fmla="*/ 863600 w 1041400"/>
                <a:gd name="connsiteY0" fmla="*/ 0 h 908050"/>
                <a:gd name="connsiteX1" fmla="*/ 895350 w 1041400"/>
                <a:gd name="connsiteY1" fmla="*/ 88900 h 908050"/>
                <a:gd name="connsiteX2" fmla="*/ 901700 w 1041400"/>
                <a:gd name="connsiteY2" fmla="*/ 127000 h 908050"/>
                <a:gd name="connsiteX3" fmla="*/ 914400 w 1041400"/>
                <a:gd name="connsiteY3" fmla="*/ 152400 h 908050"/>
                <a:gd name="connsiteX4" fmla="*/ 927100 w 1041400"/>
                <a:gd name="connsiteY4" fmla="*/ 196850 h 908050"/>
                <a:gd name="connsiteX5" fmla="*/ 946150 w 1041400"/>
                <a:gd name="connsiteY5" fmla="*/ 241300 h 908050"/>
                <a:gd name="connsiteX6" fmla="*/ 965200 w 1041400"/>
                <a:gd name="connsiteY6" fmla="*/ 292100 h 908050"/>
                <a:gd name="connsiteX7" fmla="*/ 984250 w 1041400"/>
                <a:gd name="connsiteY7" fmla="*/ 349250 h 908050"/>
                <a:gd name="connsiteX8" fmla="*/ 1003300 w 1041400"/>
                <a:gd name="connsiteY8" fmla="*/ 400050 h 908050"/>
                <a:gd name="connsiteX9" fmla="*/ 1016000 w 1041400"/>
                <a:gd name="connsiteY9" fmla="*/ 450850 h 908050"/>
                <a:gd name="connsiteX10" fmla="*/ 1041400 w 1041400"/>
                <a:gd name="connsiteY10" fmla="*/ 546100 h 908050"/>
                <a:gd name="connsiteX11" fmla="*/ 1028700 w 1041400"/>
                <a:gd name="connsiteY11" fmla="*/ 654050 h 908050"/>
                <a:gd name="connsiteX12" fmla="*/ 1016000 w 1041400"/>
                <a:gd name="connsiteY12" fmla="*/ 679450 h 908050"/>
                <a:gd name="connsiteX13" fmla="*/ 977900 w 1041400"/>
                <a:gd name="connsiteY13" fmla="*/ 736600 h 908050"/>
                <a:gd name="connsiteX14" fmla="*/ 958850 w 1041400"/>
                <a:gd name="connsiteY14" fmla="*/ 774700 h 908050"/>
                <a:gd name="connsiteX15" fmla="*/ 939800 w 1041400"/>
                <a:gd name="connsiteY15" fmla="*/ 787400 h 908050"/>
                <a:gd name="connsiteX16" fmla="*/ 908050 w 1041400"/>
                <a:gd name="connsiteY16" fmla="*/ 812800 h 908050"/>
                <a:gd name="connsiteX17" fmla="*/ 806450 w 1041400"/>
                <a:gd name="connsiteY17" fmla="*/ 857250 h 908050"/>
                <a:gd name="connsiteX18" fmla="*/ 736600 w 1041400"/>
                <a:gd name="connsiteY18" fmla="*/ 863600 h 908050"/>
                <a:gd name="connsiteX19" fmla="*/ 685800 w 1041400"/>
                <a:gd name="connsiteY19" fmla="*/ 876300 h 908050"/>
                <a:gd name="connsiteX20" fmla="*/ 660400 w 1041400"/>
                <a:gd name="connsiteY20" fmla="*/ 889000 h 908050"/>
                <a:gd name="connsiteX21" fmla="*/ 596900 w 1041400"/>
                <a:gd name="connsiteY21" fmla="*/ 895350 h 908050"/>
                <a:gd name="connsiteX22" fmla="*/ 501650 w 1041400"/>
                <a:gd name="connsiteY22" fmla="*/ 908050 h 908050"/>
                <a:gd name="connsiteX23" fmla="*/ 311150 w 1041400"/>
                <a:gd name="connsiteY23" fmla="*/ 901700 h 908050"/>
                <a:gd name="connsiteX24" fmla="*/ 273050 w 1041400"/>
                <a:gd name="connsiteY24" fmla="*/ 876300 h 908050"/>
                <a:gd name="connsiteX25" fmla="*/ 247650 w 1041400"/>
                <a:gd name="connsiteY25" fmla="*/ 863600 h 908050"/>
                <a:gd name="connsiteX26" fmla="*/ 228600 w 1041400"/>
                <a:gd name="connsiteY26" fmla="*/ 857250 h 908050"/>
                <a:gd name="connsiteX27" fmla="*/ 209550 w 1041400"/>
                <a:gd name="connsiteY27" fmla="*/ 844550 h 908050"/>
                <a:gd name="connsiteX28" fmla="*/ 165100 w 1041400"/>
                <a:gd name="connsiteY28" fmla="*/ 819150 h 908050"/>
                <a:gd name="connsiteX29" fmla="*/ 152400 w 1041400"/>
                <a:gd name="connsiteY29" fmla="*/ 800100 h 908050"/>
                <a:gd name="connsiteX30" fmla="*/ 114300 w 1041400"/>
                <a:gd name="connsiteY30" fmla="*/ 774700 h 908050"/>
                <a:gd name="connsiteX31" fmla="*/ 69850 w 1041400"/>
                <a:gd name="connsiteY31" fmla="*/ 762000 h 908050"/>
                <a:gd name="connsiteX32" fmla="*/ 44450 w 1041400"/>
                <a:gd name="connsiteY32" fmla="*/ 749300 h 908050"/>
                <a:gd name="connsiteX33" fmla="*/ 0 w 1041400"/>
                <a:gd name="connsiteY33" fmla="*/ 749300 h 90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41400" h="908050">
                  <a:moveTo>
                    <a:pt x="863600" y="0"/>
                  </a:moveTo>
                  <a:cubicBezTo>
                    <a:pt x="881254" y="41193"/>
                    <a:pt x="885358" y="45603"/>
                    <a:pt x="895350" y="88900"/>
                  </a:cubicBezTo>
                  <a:cubicBezTo>
                    <a:pt x="898245" y="101445"/>
                    <a:pt x="898000" y="114668"/>
                    <a:pt x="901700" y="127000"/>
                  </a:cubicBezTo>
                  <a:cubicBezTo>
                    <a:pt x="904420" y="136067"/>
                    <a:pt x="911165" y="143504"/>
                    <a:pt x="914400" y="152400"/>
                  </a:cubicBezTo>
                  <a:cubicBezTo>
                    <a:pt x="919666" y="166882"/>
                    <a:pt x="921917" y="182338"/>
                    <a:pt x="927100" y="196850"/>
                  </a:cubicBezTo>
                  <a:cubicBezTo>
                    <a:pt x="932522" y="212031"/>
                    <a:pt x="940163" y="226333"/>
                    <a:pt x="946150" y="241300"/>
                  </a:cubicBezTo>
                  <a:cubicBezTo>
                    <a:pt x="952867" y="258091"/>
                    <a:pt x="959181" y="275046"/>
                    <a:pt x="965200" y="292100"/>
                  </a:cubicBezTo>
                  <a:cubicBezTo>
                    <a:pt x="971883" y="311036"/>
                    <a:pt x="977567" y="330314"/>
                    <a:pt x="984250" y="349250"/>
                  </a:cubicBezTo>
                  <a:cubicBezTo>
                    <a:pt x="990269" y="366304"/>
                    <a:pt x="997906" y="382788"/>
                    <a:pt x="1003300" y="400050"/>
                  </a:cubicBezTo>
                  <a:cubicBezTo>
                    <a:pt x="1008506" y="416710"/>
                    <a:pt x="1011503" y="433985"/>
                    <a:pt x="1016000" y="450850"/>
                  </a:cubicBezTo>
                  <a:cubicBezTo>
                    <a:pt x="1050990" y="582063"/>
                    <a:pt x="1005146" y="401083"/>
                    <a:pt x="1041400" y="546100"/>
                  </a:cubicBezTo>
                  <a:cubicBezTo>
                    <a:pt x="1037167" y="582083"/>
                    <a:pt x="1035479" y="618458"/>
                    <a:pt x="1028700" y="654050"/>
                  </a:cubicBezTo>
                  <a:cubicBezTo>
                    <a:pt x="1026929" y="663349"/>
                    <a:pt x="1020961" y="671388"/>
                    <a:pt x="1016000" y="679450"/>
                  </a:cubicBezTo>
                  <a:cubicBezTo>
                    <a:pt x="1004001" y="698949"/>
                    <a:pt x="985140" y="714880"/>
                    <a:pt x="977900" y="736600"/>
                  </a:cubicBezTo>
                  <a:cubicBezTo>
                    <a:pt x="972735" y="752094"/>
                    <a:pt x="971160" y="762390"/>
                    <a:pt x="958850" y="774700"/>
                  </a:cubicBezTo>
                  <a:cubicBezTo>
                    <a:pt x="953454" y="780096"/>
                    <a:pt x="945905" y="782821"/>
                    <a:pt x="939800" y="787400"/>
                  </a:cubicBezTo>
                  <a:cubicBezTo>
                    <a:pt x="928957" y="795532"/>
                    <a:pt x="919672" y="805827"/>
                    <a:pt x="908050" y="812800"/>
                  </a:cubicBezTo>
                  <a:cubicBezTo>
                    <a:pt x="890041" y="823606"/>
                    <a:pt x="834494" y="852301"/>
                    <a:pt x="806450" y="857250"/>
                  </a:cubicBezTo>
                  <a:cubicBezTo>
                    <a:pt x="783426" y="861313"/>
                    <a:pt x="759883" y="861483"/>
                    <a:pt x="736600" y="863600"/>
                  </a:cubicBezTo>
                  <a:cubicBezTo>
                    <a:pt x="717964" y="867327"/>
                    <a:pt x="702885" y="868978"/>
                    <a:pt x="685800" y="876300"/>
                  </a:cubicBezTo>
                  <a:cubicBezTo>
                    <a:pt x="677099" y="880029"/>
                    <a:pt x="669656" y="887017"/>
                    <a:pt x="660400" y="889000"/>
                  </a:cubicBezTo>
                  <a:cubicBezTo>
                    <a:pt x="639600" y="893457"/>
                    <a:pt x="618055" y="893123"/>
                    <a:pt x="596900" y="895350"/>
                  </a:cubicBezTo>
                  <a:cubicBezTo>
                    <a:pt x="533615" y="902012"/>
                    <a:pt x="554182" y="899295"/>
                    <a:pt x="501650" y="908050"/>
                  </a:cubicBezTo>
                  <a:cubicBezTo>
                    <a:pt x="438150" y="905933"/>
                    <a:pt x="374081" y="910440"/>
                    <a:pt x="311150" y="901700"/>
                  </a:cubicBezTo>
                  <a:cubicBezTo>
                    <a:pt x="296032" y="899600"/>
                    <a:pt x="286702" y="883126"/>
                    <a:pt x="273050" y="876300"/>
                  </a:cubicBezTo>
                  <a:cubicBezTo>
                    <a:pt x="264583" y="872067"/>
                    <a:pt x="256351" y="867329"/>
                    <a:pt x="247650" y="863600"/>
                  </a:cubicBezTo>
                  <a:cubicBezTo>
                    <a:pt x="241498" y="860963"/>
                    <a:pt x="234587" y="860243"/>
                    <a:pt x="228600" y="857250"/>
                  </a:cubicBezTo>
                  <a:cubicBezTo>
                    <a:pt x="221774" y="853837"/>
                    <a:pt x="216176" y="848336"/>
                    <a:pt x="209550" y="844550"/>
                  </a:cubicBezTo>
                  <a:cubicBezTo>
                    <a:pt x="153154" y="812324"/>
                    <a:pt x="211512" y="850092"/>
                    <a:pt x="165100" y="819150"/>
                  </a:cubicBezTo>
                  <a:cubicBezTo>
                    <a:pt x="160867" y="812800"/>
                    <a:pt x="158143" y="805126"/>
                    <a:pt x="152400" y="800100"/>
                  </a:cubicBezTo>
                  <a:cubicBezTo>
                    <a:pt x="140913" y="790049"/>
                    <a:pt x="129108" y="778402"/>
                    <a:pt x="114300" y="774700"/>
                  </a:cubicBezTo>
                  <a:cubicBezTo>
                    <a:pt x="101411" y="771478"/>
                    <a:pt x="82604" y="767466"/>
                    <a:pt x="69850" y="762000"/>
                  </a:cubicBezTo>
                  <a:cubicBezTo>
                    <a:pt x="61149" y="758271"/>
                    <a:pt x="53763" y="750993"/>
                    <a:pt x="44450" y="749300"/>
                  </a:cubicBezTo>
                  <a:cubicBezTo>
                    <a:pt x="29872" y="746650"/>
                    <a:pt x="14817" y="749300"/>
                    <a:pt x="0" y="74930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813550" y="4559300"/>
              <a:ext cx="1035815" cy="749300"/>
            </a:xfrm>
            <a:custGeom>
              <a:avLst/>
              <a:gdLst>
                <a:gd name="connsiteX0" fmla="*/ 0 w 1035815"/>
                <a:gd name="connsiteY0" fmla="*/ 0 h 749300"/>
                <a:gd name="connsiteX1" fmla="*/ 76200 w 1035815"/>
                <a:gd name="connsiteY1" fmla="*/ 6350 h 749300"/>
                <a:gd name="connsiteX2" fmla="*/ 196850 w 1035815"/>
                <a:gd name="connsiteY2" fmla="*/ 31750 h 749300"/>
                <a:gd name="connsiteX3" fmla="*/ 393700 w 1035815"/>
                <a:gd name="connsiteY3" fmla="*/ 88900 h 749300"/>
                <a:gd name="connsiteX4" fmla="*/ 438150 w 1035815"/>
                <a:gd name="connsiteY4" fmla="*/ 120650 h 749300"/>
                <a:gd name="connsiteX5" fmla="*/ 514350 w 1035815"/>
                <a:gd name="connsiteY5" fmla="*/ 152400 h 749300"/>
                <a:gd name="connsiteX6" fmla="*/ 565150 w 1035815"/>
                <a:gd name="connsiteY6" fmla="*/ 190500 h 749300"/>
                <a:gd name="connsiteX7" fmla="*/ 584200 w 1035815"/>
                <a:gd name="connsiteY7" fmla="*/ 209550 h 749300"/>
                <a:gd name="connsiteX8" fmla="*/ 615950 w 1035815"/>
                <a:gd name="connsiteY8" fmla="*/ 228600 h 749300"/>
                <a:gd name="connsiteX9" fmla="*/ 673100 w 1035815"/>
                <a:gd name="connsiteY9" fmla="*/ 279400 h 749300"/>
                <a:gd name="connsiteX10" fmla="*/ 723900 w 1035815"/>
                <a:gd name="connsiteY10" fmla="*/ 330200 h 749300"/>
                <a:gd name="connsiteX11" fmla="*/ 749300 w 1035815"/>
                <a:gd name="connsiteY11" fmla="*/ 349250 h 749300"/>
                <a:gd name="connsiteX12" fmla="*/ 768350 w 1035815"/>
                <a:gd name="connsiteY12" fmla="*/ 374650 h 749300"/>
                <a:gd name="connsiteX13" fmla="*/ 812800 w 1035815"/>
                <a:gd name="connsiteY13" fmla="*/ 419100 h 749300"/>
                <a:gd name="connsiteX14" fmla="*/ 850900 w 1035815"/>
                <a:gd name="connsiteY14" fmla="*/ 450850 h 749300"/>
                <a:gd name="connsiteX15" fmla="*/ 889000 w 1035815"/>
                <a:gd name="connsiteY15" fmla="*/ 501650 h 749300"/>
                <a:gd name="connsiteX16" fmla="*/ 908050 w 1035815"/>
                <a:gd name="connsiteY16" fmla="*/ 527050 h 749300"/>
                <a:gd name="connsiteX17" fmla="*/ 939800 w 1035815"/>
                <a:gd name="connsiteY17" fmla="*/ 565150 h 749300"/>
                <a:gd name="connsiteX18" fmla="*/ 958850 w 1035815"/>
                <a:gd name="connsiteY18" fmla="*/ 584200 h 749300"/>
                <a:gd name="connsiteX19" fmla="*/ 971550 w 1035815"/>
                <a:gd name="connsiteY19" fmla="*/ 603250 h 749300"/>
                <a:gd name="connsiteX20" fmla="*/ 990600 w 1035815"/>
                <a:gd name="connsiteY20" fmla="*/ 628650 h 749300"/>
                <a:gd name="connsiteX21" fmla="*/ 996950 w 1035815"/>
                <a:gd name="connsiteY21" fmla="*/ 647700 h 749300"/>
                <a:gd name="connsiteX22" fmla="*/ 1028700 w 1035815"/>
                <a:gd name="connsiteY22" fmla="*/ 692150 h 749300"/>
                <a:gd name="connsiteX23" fmla="*/ 1035050 w 1035815"/>
                <a:gd name="connsiteY23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35815" h="749300">
                  <a:moveTo>
                    <a:pt x="0" y="0"/>
                  </a:moveTo>
                  <a:cubicBezTo>
                    <a:pt x="25400" y="2117"/>
                    <a:pt x="51162" y="1581"/>
                    <a:pt x="76200" y="6350"/>
                  </a:cubicBezTo>
                  <a:cubicBezTo>
                    <a:pt x="275632" y="44337"/>
                    <a:pt x="-15978" y="10467"/>
                    <a:pt x="196850" y="31750"/>
                  </a:cubicBezTo>
                  <a:cubicBezTo>
                    <a:pt x="351448" y="75921"/>
                    <a:pt x="285921" y="56566"/>
                    <a:pt x="393700" y="88900"/>
                  </a:cubicBezTo>
                  <a:cubicBezTo>
                    <a:pt x="408517" y="99483"/>
                    <a:pt x="422118" y="112017"/>
                    <a:pt x="438150" y="120650"/>
                  </a:cubicBezTo>
                  <a:cubicBezTo>
                    <a:pt x="526449" y="168195"/>
                    <a:pt x="425320" y="95167"/>
                    <a:pt x="514350" y="152400"/>
                  </a:cubicBezTo>
                  <a:cubicBezTo>
                    <a:pt x="532155" y="163846"/>
                    <a:pt x="550183" y="175533"/>
                    <a:pt x="565150" y="190500"/>
                  </a:cubicBezTo>
                  <a:cubicBezTo>
                    <a:pt x="571500" y="196850"/>
                    <a:pt x="577016" y="204162"/>
                    <a:pt x="584200" y="209550"/>
                  </a:cubicBezTo>
                  <a:cubicBezTo>
                    <a:pt x="594074" y="216955"/>
                    <a:pt x="605367" y="222250"/>
                    <a:pt x="615950" y="228600"/>
                  </a:cubicBezTo>
                  <a:cubicBezTo>
                    <a:pt x="678090" y="306275"/>
                    <a:pt x="603292" y="220332"/>
                    <a:pt x="673100" y="279400"/>
                  </a:cubicBezTo>
                  <a:cubicBezTo>
                    <a:pt x="691381" y="294869"/>
                    <a:pt x="704742" y="315832"/>
                    <a:pt x="723900" y="330200"/>
                  </a:cubicBezTo>
                  <a:cubicBezTo>
                    <a:pt x="732367" y="336550"/>
                    <a:pt x="741816" y="341766"/>
                    <a:pt x="749300" y="349250"/>
                  </a:cubicBezTo>
                  <a:cubicBezTo>
                    <a:pt x="756784" y="356734"/>
                    <a:pt x="761231" y="366819"/>
                    <a:pt x="768350" y="374650"/>
                  </a:cubicBezTo>
                  <a:cubicBezTo>
                    <a:pt x="782445" y="390155"/>
                    <a:pt x="795365" y="407477"/>
                    <a:pt x="812800" y="419100"/>
                  </a:cubicBezTo>
                  <a:cubicBezTo>
                    <a:pt x="831012" y="431241"/>
                    <a:pt x="836232" y="432923"/>
                    <a:pt x="850900" y="450850"/>
                  </a:cubicBezTo>
                  <a:cubicBezTo>
                    <a:pt x="864304" y="467232"/>
                    <a:pt x="876300" y="484717"/>
                    <a:pt x="889000" y="501650"/>
                  </a:cubicBezTo>
                  <a:cubicBezTo>
                    <a:pt x="895350" y="510117"/>
                    <a:pt x="900566" y="519566"/>
                    <a:pt x="908050" y="527050"/>
                  </a:cubicBezTo>
                  <a:cubicBezTo>
                    <a:pt x="963705" y="582705"/>
                    <a:pt x="895597" y="512106"/>
                    <a:pt x="939800" y="565150"/>
                  </a:cubicBezTo>
                  <a:cubicBezTo>
                    <a:pt x="945549" y="572049"/>
                    <a:pt x="953101" y="577301"/>
                    <a:pt x="958850" y="584200"/>
                  </a:cubicBezTo>
                  <a:cubicBezTo>
                    <a:pt x="963736" y="590063"/>
                    <a:pt x="967114" y="597040"/>
                    <a:pt x="971550" y="603250"/>
                  </a:cubicBezTo>
                  <a:cubicBezTo>
                    <a:pt x="977701" y="611862"/>
                    <a:pt x="984250" y="620183"/>
                    <a:pt x="990600" y="628650"/>
                  </a:cubicBezTo>
                  <a:cubicBezTo>
                    <a:pt x="992717" y="635000"/>
                    <a:pt x="993629" y="641888"/>
                    <a:pt x="996950" y="647700"/>
                  </a:cubicBezTo>
                  <a:cubicBezTo>
                    <a:pt x="1008455" y="667834"/>
                    <a:pt x="1018872" y="672494"/>
                    <a:pt x="1028700" y="692150"/>
                  </a:cubicBezTo>
                  <a:cubicBezTo>
                    <a:pt x="1039066" y="712882"/>
                    <a:pt x="1035050" y="724175"/>
                    <a:pt x="1035050" y="74930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454900" y="3833024"/>
              <a:ext cx="558809" cy="961226"/>
            </a:xfrm>
            <a:custGeom>
              <a:avLst/>
              <a:gdLst>
                <a:gd name="connsiteX0" fmla="*/ 0 w 558809"/>
                <a:gd name="connsiteY0" fmla="*/ 1016000 h 1016000"/>
                <a:gd name="connsiteX1" fmla="*/ 82550 w 558809"/>
                <a:gd name="connsiteY1" fmla="*/ 920750 h 1016000"/>
                <a:gd name="connsiteX2" fmla="*/ 146050 w 558809"/>
                <a:gd name="connsiteY2" fmla="*/ 863600 h 1016000"/>
                <a:gd name="connsiteX3" fmla="*/ 171450 w 558809"/>
                <a:gd name="connsiteY3" fmla="*/ 831850 h 1016000"/>
                <a:gd name="connsiteX4" fmla="*/ 196850 w 558809"/>
                <a:gd name="connsiteY4" fmla="*/ 812800 h 1016000"/>
                <a:gd name="connsiteX5" fmla="*/ 247650 w 558809"/>
                <a:gd name="connsiteY5" fmla="*/ 749300 h 1016000"/>
                <a:gd name="connsiteX6" fmla="*/ 260350 w 558809"/>
                <a:gd name="connsiteY6" fmla="*/ 717550 h 1016000"/>
                <a:gd name="connsiteX7" fmla="*/ 292100 w 558809"/>
                <a:gd name="connsiteY7" fmla="*/ 685800 h 1016000"/>
                <a:gd name="connsiteX8" fmla="*/ 317500 w 558809"/>
                <a:gd name="connsiteY8" fmla="*/ 647700 h 1016000"/>
                <a:gd name="connsiteX9" fmla="*/ 361950 w 558809"/>
                <a:gd name="connsiteY9" fmla="*/ 590550 h 1016000"/>
                <a:gd name="connsiteX10" fmla="*/ 400050 w 558809"/>
                <a:gd name="connsiteY10" fmla="*/ 546100 h 1016000"/>
                <a:gd name="connsiteX11" fmla="*/ 406400 w 558809"/>
                <a:gd name="connsiteY11" fmla="*/ 527050 h 1016000"/>
                <a:gd name="connsiteX12" fmla="*/ 450850 w 558809"/>
                <a:gd name="connsiteY12" fmla="*/ 482600 h 1016000"/>
                <a:gd name="connsiteX13" fmla="*/ 469900 w 558809"/>
                <a:gd name="connsiteY13" fmla="*/ 450850 h 1016000"/>
                <a:gd name="connsiteX14" fmla="*/ 495300 w 558809"/>
                <a:gd name="connsiteY14" fmla="*/ 412750 h 1016000"/>
                <a:gd name="connsiteX15" fmla="*/ 514350 w 558809"/>
                <a:gd name="connsiteY15" fmla="*/ 374650 h 1016000"/>
                <a:gd name="connsiteX16" fmla="*/ 520700 w 558809"/>
                <a:gd name="connsiteY16" fmla="*/ 330200 h 1016000"/>
                <a:gd name="connsiteX17" fmla="*/ 533400 w 558809"/>
                <a:gd name="connsiteY17" fmla="*/ 311150 h 1016000"/>
                <a:gd name="connsiteX18" fmla="*/ 546100 w 558809"/>
                <a:gd name="connsiteY18" fmla="*/ 222250 h 1016000"/>
                <a:gd name="connsiteX19" fmla="*/ 552450 w 558809"/>
                <a:gd name="connsiteY19" fmla="*/ 190500 h 1016000"/>
                <a:gd name="connsiteX20" fmla="*/ 558800 w 558809"/>
                <a:gd name="connsiteY20" fmla="*/ 0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8809" h="1016000">
                  <a:moveTo>
                    <a:pt x="0" y="1016000"/>
                  </a:moveTo>
                  <a:cubicBezTo>
                    <a:pt x="37584" y="967677"/>
                    <a:pt x="40701" y="958795"/>
                    <a:pt x="82550" y="920750"/>
                  </a:cubicBezTo>
                  <a:cubicBezTo>
                    <a:pt x="128857" y="878652"/>
                    <a:pt x="101547" y="913048"/>
                    <a:pt x="146050" y="863600"/>
                  </a:cubicBezTo>
                  <a:cubicBezTo>
                    <a:pt x="155117" y="853526"/>
                    <a:pt x="161866" y="841434"/>
                    <a:pt x="171450" y="831850"/>
                  </a:cubicBezTo>
                  <a:cubicBezTo>
                    <a:pt x="178934" y="824366"/>
                    <a:pt x="189366" y="820284"/>
                    <a:pt x="196850" y="812800"/>
                  </a:cubicBezTo>
                  <a:cubicBezTo>
                    <a:pt x="199348" y="810302"/>
                    <a:pt x="241745" y="759928"/>
                    <a:pt x="247650" y="749300"/>
                  </a:cubicBezTo>
                  <a:cubicBezTo>
                    <a:pt x="253186" y="739336"/>
                    <a:pt x="253813" y="726888"/>
                    <a:pt x="260350" y="717550"/>
                  </a:cubicBezTo>
                  <a:cubicBezTo>
                    <a:pt x="268933" y="705288"/>
                    <a:pt x="281517" y="696383"/>
                    <a:pt x="292100" y="685800"/>
                  </a:cubicBezTo>
                  <a:cubicBezTo>
                    <a:pt x="303259" y="652322"/>
                    <a:pt x="291074" y="679411"/>
                    <a:pt x="317500" y="647700"/>
                  </a:cubicBezTo>
                  <a:cubicBezTo>
                    <a:pt x="332950" y="629160"/>
                    <a:pt x="344885" y="607615"/>
                    <a:pt x="361950" y="590550"/>
                  </a:cubicBezTo>
                  <a:cubicBezTo>
                    <a:pt x="388484" y="564016"/>
                    <a:pt x="375612" y="578684"/>
                    <a:pt x="400050" y="546100"/>
                  </a:cubicBezTo>
                  <a:cubicBezTo>
                    <a:pt x="402167" y="539750"/>
                    <a:pt x="402219" y="532277"/>
                    <a:pt x="406400" y="527050"/>
                  </a:cubicBezTo>
                  <a:cubicBezTo>
                    <a:pt x="419490" y="510688"/>
                    <a:pt x="440069" y="500568"/>
                    <a:pt x="450850" y="482600"/>
                  </a:cubicBezTo>
                  <a:cubicBezTo>
                    <a:pt x="457200" y="472017"/>
                    <a:pt x="463274" y="461263"/>
                    <a:pt x="469900" y="450850"/>
                  </a:cubicBezTo>
                  <a:cubicBezTo>
                    <a:pt x="478095" y="437973"/>
                    <a:pt x="490473" y="427230"/>
                    <a:pt x="495300" y="412750"/>
                  </a:cubicBezTo>
                  <a:cubicBezTo>
                    <a:pt x="504063" y="386460"/>
                    <a:pt x="497937" y="399269"/>
                    <a:pt x="514350" y="374650"/>
                  </a:cubicBezTo>
                  <a:cubicBezTo>
                    <a:pt x="516467" y="359833"/>
                    <a:pt x="516399" y="344536"/>
                    <a:pt x="520700" y="330200"/>
                  </a:cubicBezTo>
                  <a:cubicBezTo>
                    <a:pt x="522893" y="322890"/>
                    <a:pt x="531652" y="318579"/>
                    <a:pt x="533400" y="311150"/>
                  </a:cubicBezTo>
                  <a:cubicBezTo>
                    <a:pt x="540256" y="282012"/>
                    <a:pt x="540229" y="251603"/>
                    <a:pt x="546100" y="222250"/>
                  </a:cubicBezTo>
                  <a:lnTo>
                    <a:pt x="552450" y="190500"/>
                  </a:lnTo>
                  <a:cubicBezTo>
                    <a:pt x="559329" y="25411"/>
                    <a:pt x="558800" y="88944"/>
                    <a:pt x="558800" y="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988300" y="4133850"/>
              <a:ext cx="647700" cy="850934"/>
            </a:xfrm>
            <a:custGeom>
              <a:avLst/>
              <a:gdLst>
                <a:gd name="connsiteX0" fmla="*/ 0 w 647700"/>
                <a:gd name="connsiteY0" fmla="*/ 0 h 850934"/>
                <a:gd name="connsiteX1" fmla="*/ 44450 w 647700"/>
                <a:gd name="connsiteY1" fmla="*/ 38100 h 850934"/>
                <a:gd name="connsiteX2" fmla="*/ 76200 w 647700"/>
                <a:gd name="connsiteY2" fmla="*/ 69850 h 850934"/>
                <a:gd name="connsiteX3" fmla="*/ 107950 w 647700"/>
                <a:gd name="connsiteY3" fmla="*/ 95250 h 850934"/>
                <a:gd name="connsiteX4" fmla="*/ 152400 w 647700"/>
                <a:gd name="connsiteY4" fmla="*/ 152400 h 850934"/>
                <a:gd name="connsiteX5" fmla="*/ 184150 w 647700"/>
                <a:gd name="connsiteY5" fmla="*/ 184150 h 850934"/>
                <a:gd name="connsiteX6" fmla="*/ 196850 w 647700"/>
                <a:gd name="connsiteY6" fmla="*/ 203200 h 850934"/>
                <a:gd name="connsiteX7" fmla="*/ 266700 w 647700"/>
                <a:gd name="connsiteY7" fmla="*/ 279400 h 850934"/>
                <a:gd name="connsiteX8" fmla="*/ 292100 w 647700"/>
                <a:gd name="connsiteY8" fmla="*/ 336550 h 850934"/>
                <a:gd name="connsiteX9" fmla="*/ 406400 w 647700"/>
                <a:gd name="connsiteY9" fmla="*/ 495300 h 850934"/>
                <a:gd name="connsiteX10" fmla="*/ 425450 w 647700"/>
                <a:gd name="connsiteY10" fmla="*/ 527050 h 850934"/>
                <a:gd name="connsiteX11" fmla="*/ 444500 w 647700"/>
                <a:gd name="connsiteY11" fmla="*/ 552450 h 850934"/>
                <a:gd name="connsiteX12" fmla="*/ 450850 w 647700"/>
                <a:gd name="connsiteY12" fmla="*/ 571500 h 850934"/>
                <a:gd name="connsiteX13" fmla="*/ 463550 w 647700"/>
                <a:gd name="connsiteY13" fmla="*/ 590550 h 850934"/>
                <a:gd name="connsiteX14" fmla="*/ 469900 w 647700"/>
                <a:gd name="connsiteY14" fmla="*/ 615950 h 850934"/>
                <a:gd name="connsiteX15" fmla="*/ 476250 w 647700"/>
                <a:gd name="connsiteY15" fmla="*/ 635000 h 850934"/>
                <a:gd name="connsiteX16" fmla="*/ 488950 w 647700"/>
                <a:gd name="connsiteY16" fmla="*/ 660400 h 850934"/>
                <a:gd name="connsiteX17" fmla="*/ 501650 w 647700"/>
                <a:gd name="connsiteY17" fmla="*/ 679450 h 850934"/>
                <a:gd name="connsiteX18" fmla="*/ 514350 w 647700"/>
                <a:gd name="connsiteY18" fmla="*/ 717550 h 850934"/>
                <a:gd name="connsiteX19" fmla="*/ 520700 w 647700"/>
                <a:gd name="connsiteY19" fmla="*/ 736600 h 850934"/>
                <a:gd name="connsiteX20" fmla="*/ 533400 w 647700"/>
                <a:gd name="connsiteY20" fmla="*/ 755650 h 850934"/>
                <a:gd name="connsiteX21" fmla="*/ 558800 w 647700"/>
                <a:gd name="connsiteY21" fmla="*/ 800100 h 850934"/>
                <a:gd name="connsiteX22" fmla="*/ 584200 w 647700"/>
                <a:gd name="connsiteY22" fmla="*/ 819150 h 850934"/>
                <a:gd name="connsiteX23" fmla="*/ 596900 w 647700"/>
                <a:gd name="connsiteY23" fmla="*/ 838200 h 850934"/>
                <a:gd name="connsiteX24" fmla="*/ 647700 w 647700"/>
                <a:gd name="connsiteY24" fmla="*/ 850900 h 85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7700" h="850934">
                  <a:moveTo>
                    <a:pt x="0" y="0"/>
                  </a:moveTo>
                  <a:cubicBezTo>
                    <a:pt x="14817" y="12700"/>
                    <a:pt x="30065" y="24913"/>
                    <a:pt x="44450" y="38100"/>
                  </a:cubicBezTo>
                  <a:cubicBezTo>
                    <a:pt x="55483" y="48214"/>
                    <a:pt x="65075" y="59838"/>
                    <a:pt x="76200" y="69850"/>
                  </a:cubicBezTo>
                  <a:cubicBezTo>
                    <a:pt x="86274" y="78917"/>
                    <a:pt x="98757" y="85291"/>
                    <a:pt x="107950" y="95250"/>
                  </a:cubicBezTo>
                  <a:cubicBezTo>
                    <a:pt x="124319" y="112984"/>
                    <a:pt x="135335" y="135335"/>
                    <a:pt x="152400" y="152400"/>
                  </a:cubicBezTo>
                  <a:cubicBezTo>
                    <a:pt x="162983" y="162983"/>
                    <a:pt x="174294" y="172886"/>
                    <a:pt x="184150" y="184150"/>
                  </a:cubicBezTo>
                  <a:cubicBezTo>
                    <a:pt x="189176" y="189893"/>
                    <a:pt x="191454" y="197804"/>
                    <a:pt x="196850" y="203200"/>
                  </a:cubicBezTo>
                  <a:cubicBezTo>
                    <a:pt x="243416" y="249766"/>
                    <a:pt x="223142" y="205352"/>
                    <a:pt x="266700" y="279400"/>
                  </a:cubicBezTo>
                  <a:cubicBezTo>
                    <a:pt x="277270" y="297369"/>
                    <a:pt x="281472" y="318616"/>
                    <a:pt x="292100" y="336550"/>
                  </a:cubicBezTo>
                  <a:cubicBezTo>
                    <a:pt x="408029" y="532181"/>
                    <a:pt x="326182" y="388342"/>
                    <a:pt x="406400" y="495300"/>
                  </a:cubicBezTo>
                  <a:cubicBezTo>
                    <a:pt x="413805" y="505174"/>
                    <a:pt x="418604" y="516781"/>
                    <a:pt x="425450" y="527050"/>
                  </a:cubicBezTo>
                  <a:cubicBezTo>
                    <a:pt x="431321" y="535856"/>
                    <a:pt x="438150" y="543983"/>
                    <a:pt x="444500" y="552450"/>
                  </a:cubicBezTo>
                  <a:cubicBezTo>
                    <a:pt x="446617" y="558800"/>
                    <a:pt x="447857" y="565513"/>
                    <a:pt x="450850" y="571500"/>
                  </a:cubicBezTo>
                  <a:cubicBezTo>
                    <a:pt x="454263" y="578326"/>
                    <a:pt x="460544" y="583535"/>
                    <a:pt x="463550" y="590550"/>
                  </a:cubicBezTo>
                  <a:cubicBezTo>
                    <a:pt x="466988" y="598572"/>
                    <a:pt x="467502" y="607559"/>
                    <a:pt x="469900" y="615950"/>
                  </a:cubicBezTo>
                  <a:cubicBezTo>
                    <a:pt x="471739" y="622386"/>
                    <a:pt x="473613" y="628848"/>
                    <a:pt x="476250" y="635000"/>
                  </a:cubicBezTo>
                  <a:cubicBezTo>
                    <a:pt x="479979" y="643701"/>
                    <a:pt x="484254" y="652181"/>
                    <a:pt x="488950" y="660400"/>
                  </a:cubicBezTo>
                  <a:cubicBezTo>
                    <a:pt x="492736" y="667026"/>
                    <a:pt x="498550" y="672476"/>
                    <a:pt x="501650" y="679450"/>
                  </a:cubicBezTo>
                  <a:cubicBezTo>
                    <a:pt x="507087" y="691683"/>
                    <a:pt x="510117" y="704850"/>
                    <a:pt x="514350" y="717550"/>
                  </a:cubicBezTo>
                  <a:cubicBezTo>
                    <a:pt x="516467" y="723900"/>
                    <a:pt x="516987" y="731031"/>
                    <a:pt x="520700" y="736600"/>
                  </a:cubicBezTo>
                  <a:cubicBezTo>
                    <a:pt x="524933" y="742950"/>
                    <a:pt x="529614" y="749024"/>
                    <a:pt x="533400" y="755650"/>
                  </a:cubicBezTo>
                  <a:cubicBezTo>
                    <a:pt x="540041" y="767271"/>
                    <a:pt x="548486" y="789786"/>
                    <a:pt x="558800" y="800100"/>
                  </a:cubicBezTo>
                  <a:cubicBezTo>
                    <a:pt x="566284" y="807584"/>
                    <a:pt x="576716" y="811666"/>
                    <a:pt x="584200" y="819150"/>
                  </a:cubicBezTo>
                  <a:cubicBezTo>
                    <a:pt x="589596" y="824546"/>
                    <a:pt x="590428" y="834155"/>
                    <a:pt x="596900" y="838200"/>
                  </a:cubicBezTo>
                  <a:cubicBezTo>
                    <a:pt x="619362" y="852239"/>
                    <a:pt x="627828" y="850900"/>
                    <a:pt x="647700" y="85090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31035" y="4724400"/>
              <a:ext cx="542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A</a:t>
              </a:r>
              <a:r>
                <a:rPr lang="en-US" sz="2400" baseline="-25000" dirty="0" smtClean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19583" y="3922067"/>
              <a:ext cx="542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A</a:t>
              </a:r>
              <a:r>
                <a:rPr lang="en-US" sz="2400" baseline="-25000" dirty="0" smtClean="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27086" y="3843635"/>
              <a:ext cx="5452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A</a:t>
              </a:r>
              <a:r>
                <a:rPr lang="en-US" sz="2400" baseline="-25000" dirty="0" smtClean="0">
                  <a:latin typeface="Garamond"/>
                  <a:cs typeface="Garamond"/>
                </a:rPr>
                <a:t>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32767" y="4563417"/>
              <a:ext cx="542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A</a:t>
              </a:r>
              <a:r>
                <a:rPr lang="en-US" sz="2400" baseline="-25000" dirty="0" smtClean="0">
                  <a:latin typeface="Garamond"/>
                  <a:cs typeface="Garamond"/>
                </a:rPr>
                <a:t>5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727104" y="5129928"/>
            <a:ext cx="755662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] = 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) + … + 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3200" i="1" dirty="0" err="1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 err="1" smtClean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i="1" dirty="0" err="1" smtClean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i="1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32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8334" y="3100881"/>
            <a:ext cx="42883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More generally, if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,…,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i="1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</a:p>
          <a:p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partition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lang="en-US" sz="2800" dirty="0" smtClean="0">
                <a:latin typeface="Franklin Gothic Medium"/>
                <a:cs typeface="Franklin Gothic Medium"/>
              </a:rPr>
              <a:t> then </a:t>
            </a:r>
          </a:p>
        </p:txBody>
      </p:sp>
    </p:spTree>
    <p:extLst>
      <p:ext uri="{BB962C8B-B14F-4D97-AF65-F5344CB8AC3E}">
        <p14:creationId xmlns:p14="http://schemas.microsoft.com/office/powerpoint/2010/main" val="296159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gambling strategy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0850" y="141506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You play 10 rounds of roulette. You start with $100 and bet 10% of your cash on red in every round.  </a:t>
            </a:r>
            <a:endParaRPr lang="en-US" sz="2800" dirty="0" smtClean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73586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How much money do you expect to be left with?</a:t>
            </a:r>
            <a:endParaRPr lang="en-US" sz="2800" dirty="0" smtClean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613762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Solution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0850" y="4344541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Let </a:t>
            </a:r>
            <a:r>
              <a:rPr lang="en-US" sz="2800" i="1" dirty="0" err="1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be the cash you have after the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-</a:t>
            </a:r>
            <a:r>
              <a:rPr lang="en-US" sz="2800" dirty="0" err="1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th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round</a:t>
            </a:r>
            <a:endParaRPr lang="en-US" sz="2800" dirty="0" smtClean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850" y="5020161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Let </a:t>
            </a:r>
            <a:r>
              <a:rPr lang="en-US" sz="2800" i="1" dirty="0" err="1" smtClean="0">
                <a:solidFill>
                  <a:srgbClr val="000000"/>
                </a:solidFill>
                <a:latin typeface="Garamond"/>
                <a:cs typeface="Garamond"/>
              </a:rPr>
              <a:t>W</a:t>
            </a:r>
            <a:r>
              <a:rPr lang="en-US" sz="2800" i="1" baseline="-25000" dirty="0" err="1" smtClean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be the event of a win in the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-</a:t>
            </a:r>
            <a:r>
              <a:rPr lang="en-US" sz="2800" dirty="0" err="1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th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round</a:t>
            </a:r>
            <a:endParaRPr lang="en-US" sz="2800" dirty="0" smtClean="0">
              <a:solidFill>
                <a:srgbClr val="00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41395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gambling strategy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8785" y="1313103"/>
            <a:ext cx="7890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[</a:t>
            </a:r>
            <a:r>
              <a:rPr lang="en-US" sz="2800" i="1" dirty="0" err="1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] =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[</a:t>
            </a:r>
            <a:r>
              <a:rPr lang="en-US" sz="2800" i="1" dirty="0" err="1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 |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W</a:t>
            </a:r>
            <a:r>
              <a:rPr lang="en-US" sz="2800" i="1" baseline="-25000" dirty="0" smtClean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baseline="-25000" dirty="0" smtClean="0">
                <a:solidFill>
                  <a:srgbClr val="000000"/>
                </a:solidFill>
                <a:latin typeface="Garamond"/>
                <a:cs typeface="Garamond"/>
              </a:rPr>
              <a:t>-1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]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W</a:t>
            </a:r>
            <a:r>
              <a:rPr lang="en-US" sz="2800" i="1" baseline="-25000" dirty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baseline="-25000" dirty="0">
                <a:solidFill>
                  <a:srgbClr val="000000"/>
                </a:solidFill>
                <a:latin typeface="Garamond"/>
                <a:cs typeface="Garamond"/>
              </a:rPr>
              <a:t>-1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) +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[</a:t>
            </a:r>
            <a:r>
              <a:rPr lang="en-US" sz="2800" i="1" dirty="0" err="1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|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W</a:t>
            </a:r>
            <a:r>
              <a:rPr lang="en-US" sz="2800" i="1" baseline="-25000" dirty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baseline="-25000" dirty="0">
                <a:solidFill>
                  <a:srgbClr val="000000"/>
                </a:solidFill>
                <a:latin typeface="Garamond"/>
                <a:cs typeface="Garamond"/>
              </a:rPr>
              <a:t>-1</a:t>
            </a:r>
            <a:r>
              <a:rPr lang="en-US" sz="2800" i="1" baseline="30000" dirty="0" smtClean="0">
                <a:solidFill>
                  <a:srgbClr val="000000"/>
                </a:solidFill>
                <a:latin typeface="Garamond"/>
                <a:cs typeface="Garamond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]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W</a:t>
            </a:r>
            <a:r>
              <a:rPr lang="en-US" sz="2800" i="1" baseline="-25000" dirty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baseline="-25000" dirty="0">
                <a:solidFill>
                  <a:srgbClr val="000000"/>
                </a:solidFill>
                <a:latin typeface="Garamond"/>
                <a:cs typeface="Garamond"/>
              </a:rPr>
              <a:t>-1</a:t>
            </a:r>
            <a:r>
              <a:rPr lang="en-US" sz="2800" i="1" baseline="30000" dirty="0" smtClean="0">
                <a:solidFill>
                  <a:srgbClr val="000000"/>
                </a:solidFill>
                <a:latin typeface="Garamond"/>
                <a:cs typeface="Garamond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750664" y="1901942"/>
            <a:ext cx="915635" cy="604417"/>
            <a:chOff x="3326783" y="4086348"/>
            <a:chExt cx="915635" cy="604417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3784600" y="4086348"/>
              <a:ext cx="0" cy="26340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326783" y="4229100"/>
              <a:ext cx="9156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Garamond"/>
                  <a:cs typeface="Garamond"/>
                </a:rPr>
                <a:t>18/37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103465" y="1854668"/>
            <a:ext cx="915635" cy="604417"/>
            <a:chOff x="5892182" y="4086348"/>
            <a:chExt cx="915635" cy="604417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6350000" y="4086348"/>
              <a:ext cx="0" cy="26340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892182" y="4229100"/>
              <a:ext cx="9156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Garamond"/>
                  <a:cs typeface="Garamond"/>
                </a:rPr>
                <a:t>19/37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77238" y="1901942"/>
            <a:ext cx="1016174" cy="604417"/>
            <a:chOff x="3335581" y="4086348"/>
            <a:chExt cx="1016174" cy="604417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3784600" y="4086348"/>
              <a:ext cx="0" cy="26340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35581" y="4229100"/>
              <a:ext cx="10161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Garamond"/>
                  <a:cs typeface="Garamond"/>
                </a:rPr>
                <a:t>1.1</a:t>
              </a:r>
              <a:r>
                <a:rPr lang="en-US" sz="2400" i="1" dirty="0">
                  <a:solidFill>
                    <a:srgbClr val="000000"/>
                  </a:solidFill>
                  <a:latin typeface="Garamond"/>
                  <a:cs typeface="Garamond"/>
                </a:rPr>
                <a:t>X</a:t>
              </a:r>
              <a:r>
                <a:rPr lang="en-US" sz="2400" i="1" baseline="-25000" dirty="0">
                  <a:solidFill>
                    <a:srgbClr val="000000"/>
                  </a:solidFill>
                  <a:latin typeface="Garamond"/>
                  <a:cs typeface="Garamond"/>
                </a:rPr>
                <a:t>n</a:t>
              </a:r>
              <a:r>
                <a:rPr lang="en-US" sz="2400" baseline="-25000" dirty="0">
                  <a:solidFill>
                    <a:srgbClr val="000000"/>
                  </a:solidFill>
                  <a:latin typeface="Garamond"/>
                  <a:cs typeface="Garamond"/>
                </a:rPr>
                <a:t>-1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587701" y="1849729"/>
            <a:ext cx="1016174" cy="604417"/>
            <a:chOff x="3335581" y="4086348"/>
            <a:chExt cx="1016174" cy="604417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3784600" y="4086348"/>
              <a:ext cx="0" cy="26340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335581" y="4229100"/>
              <a:ext cx="10161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aramond"/>
                  <a:cs typeface="Garamond"/>
                </a:rPr>
                <a:t>0.9</a:t>
              </a:r>
              <a:r>
                <a:rPr lang="en-US" sz="2400" i="1" dirty="0" smtClean="0">
                  <a:solidFill>
                    <a:srgbClr val="000000"/>
                  </a:solidFill>
                  <a:latin typeface="Garamond"/>
                  <a:cs typeface="Garamond"/>
                </a:rPr>
                <a:t>X</a:t>
              </a:r>
              <a:r>
                <a:rPr lang="en-US" sz="2400" i="1" baseline="-25000" dirty="0" smtClean="0">
                  <a:solidFill>
                    <a:srgbClr val="000000"/>
                  </a:solidFill>
                  <a:latin typeface="Garamond"/>
                  <a:cs typeface="Garamond"/>
                </a:rPr>
                <a:t>n</a:t>
              </a:r>
              <a:r>
                <a:rPr lang="en-US" sz="2400" baseline="-25000" dirty="0">
                  <a:solidFill>
                    <a:srgbClr val="000000"/>
                  </a:solidFill>
                  <a:latin typeface="Garamond"/>
                  <a:cs typeface="Garamond"/>
                </a:rPr>
                <a:t>-1</a:t>
              </a:r>
              <a:endParaRPr lang="en-US" sz="24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58786" y="2769369"/>
            <a:ext cx="7628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[</a:t>
            </a:r>
            <a:r>
              <a:rPr lang="en-US" sz="2800" i="1" dirty="0" err="1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] =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[1.1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smtClean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baseline="-25000" dirty="0" smtClean="0">
                <a:solidFill>
                  <a:srgbClr val="000000"/>
                </a:solidFill>
                <a:latin typeface="Garamond"/>
                <a:cs typeface="Garamond"/>
              </a:rPr>
              <a:t>-1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] 18/37 +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[0.9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smtClean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baseline="-25000" dirty="0" smtClean="0">
                <a:solidFill>
                  <a:srgbClr val="000000"/>
                </a:solidFill>
                <a:latin typeface="Garamond"/>
                <a:cs typeface="Garamond"/>
              </a:rPr>
              <a:t>-1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] 19/37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56254" y="3372993"/>
            <a:ext cx="5325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= (1.1×18/37 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+ 0.9×19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/37)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smtClean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baseline="-25000" dirty="0" smtClean="0">
                <a:solidFill>
                  <a:srgbClr val="000000"/>
                </a:solidFill>
                <a:latin typeface="Garamond"/>
                <a:cs typeface="Garamond"/>
              </a:rPr>
              <a:t>-1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56254" y="3963943"/>
            <a:ext cx="5325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= 369/370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smtClean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baseline="-25000" dirty="0" smtClean="0">
                <a:solidFill>
                  <a:srgbClr val="000000"/>
                </a:solidFill>
                <a:latin typeface="Garamond"/>
                <a:cs typeface="Garamond"/>
              </a:rPr>
              <a:t>-1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].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1121" y="4750567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srgbClr val="000000"/>
                </a:solidFill>
                <a:latin typeface="Garamond"/>
                <a:cs typeface="Garamond"/>
              </a:rPr>
              <a:t>10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01786" y="4774869"/>
            <a:ext cx="277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= 369/370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srgbClr val="000000"/>
                </a:solidFill>
                <a:latin typeface="Garamond"/>
                <a:cs typeface="Garamond"/>
              </a:rPr>
              <a:t>9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33881" y="4799949"/>
            <a:ext cx="3479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= (369/370)</a:t>
            </a:r>
            <a:r>
              <a:rPr lang="en-US" sz="2800" baseline="30000" dirty="0" smtClean="0">
                <a:solidFill>
                  <a:srgbClr val="000000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srgbClr val="000000"/>
                </a:solidFill>
                <a:latin typeface="Garamond"/>
                <a:cs typeface="Garamond"/>
              </a:rPr>
              <a:t>8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]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09964" y="5387909"/>
            <a:ext cx="4284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= ... =  (369/370)</a:t>
            </a:r>
            <a:r>
              <a:rPr lang="en-US" sz="2800" baseline="30000" dirty="0" smtClean="0">
                <a:solidFill>
                  <a:srgbClr val="000000"/>
                </a:solidFill>
                <a:latin typeface="Garamond"/>
                <a:cs typeface="Garamond"/>
              </a:rPr>
              <a:t>10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srgbClr val="000000"/>
                </a:solidFill>
                <a:latin typeface="Garamond"/>
                <a:cs typeface="Garamond"/>
              </a:rPr>
              <a:t>0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]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69169" y="5412451"/>
            <a:ext cx="1312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≈ 97.33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626328" y="5911129"/>
            <a:ext cx="620683" cy="604417"/>
            <a:chOff x="3474259" y="4086348"/>
            <a:chExt cx="620683" cy="604417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3784600" y="4086348"/>
              <a:ext cx="0" cy="26340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474259" y="4229100"/>
              <a:ext cx="6206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Garamond"/>
                  <a:cs typeface="Garamond"/>
                </a:rPr>
                <a:t>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023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0850" y="141506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You flip 3 coins. What is the expected number of heads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given that there is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at least one head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(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)? </a:t>
            </a:r>
            <a:endParaRPr lang="en-US" sz="2800" dirty="0" smtClean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2764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Solution 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89000" y="3505978"/>
            <a:ext cx="727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] =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 |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]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) +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 |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A</a:t>
            </a:r>
            <a:r>
              <a:rPr lang="en-US" sz="2800" i="1" baseline="30000" dirty="0" smtClean="0">
                <a:solidFill>
                  <a:srgbClr val="000000"/>
                </a:solidFill>
                <a:latin typeface="Garamond"/>
                <a:cs typeface="Garamond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]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A</a:t>
            </a:r>
            <a:r>
              <a:rPr lang="en-US" sz="2800" i="1" baseline="30000" dirty="0">
                <a:solidFill>
                  <a:srgbClr val="000000"/>
                </a:solidFill>
                <a:latin typeface="Garamond"/>
                <a:cs typeface="Garamond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227359" y="4086348"/>
            <a:ext cx="328936" cy="604417"/>
            <a:chOff x="5227359" y="4086348"/>
            <a:chExt cx="328936" cy="604417"/>
          </a:xfrm>
        </p:grpSpPr>
        <p:cxnSp>
          <p:nvCxnSpPr>
            <p:cNvPr id="53" name="Straight Arrow Connector 52"/>
            <p:cNvCxnSpPr/>
            <p:nvPr/>
          </p:nvCxnSpPr>
          <p:spPr>
            <a:xfrm flipV="1">
              <a:off x="5397500" y="4086348"/>
              <a:ext cx="0" cy="26340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227359" y="4229100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0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71053" y="4086348"/>
            <a:ext cx="627095" cy="604417"/>
            <a:chOff x="3471053" y="4086348"/>
            <a:chExt cx="627095" cy="604417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3784600" y="4086348"/>
              <a:ext cx="0" cy="26340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3471053" y="4229100"/>
              <a:ext cx="627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Garamond"/>
                  <a:cs typeface="Garamond"/>
                </a:rPr>
                <a:t>7/8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36452" y="4086348"/>
            <a:ext cx="627095" cy="604417"/>
            <a:chOff x="6036452" y="4086348"/>
            <a:chExt cx="627095" cy="604417"/>
          </a:xfrm>
        </p:grpSpPr>
        <p:cxnSp>
          <p:nvCxnSpPr>
            <p:cNvPr id="34" name="Straight Arrow Connector 33"/>
            <p:cNvCxnSpPr/>
            <p:nvPr/>
          </p:nvCxnSpPr>
          <p:spPr>
            <a:xfrm flipV="1">
              <a:off x="6350000" y="4086348"/>
              <a:ext cx="0" cy="26340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6036452" y="4229100"/>
              <a:ext cx="627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Garamond"/>
                  <a:cs typeface="Garamond"/>
                </a:rPr>
                <a:t>1/8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13603" y="4086348"/>
            <a:ext cx="627095" cy="604417"/>
            <a:chOff x="1013603" y="4086348"/>
            <a:chExt cx="627095" cy="604417"/>
          </a:xfrm>
        </p:grpSpPr>
        <p:cxnSp>
          <p:nvCxnSpPr>
            <p:cNvPr id="55" name="Straight Arrow Connector 54"/>
            <p:cNvCxnSpPr/>
            <p:nvPr/>
          </p:nvCxnSpPr>
          <p:spPr>
            <a:xfrm flipV="1">
              <a:off x="1327150" y="4086348"/>
              <a:ext cx="0" cy="26340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013603" y="4229100"/>
              <a:ext cx="627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Garamond"/>
                  <a:cs typeface="Garamond"/>
                </a:rPr>
                <a:t>3/2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889000" y="5079518"/>
            <a:ext cx="727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 |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] = (3/2)/(7/8) = 12/7.</a:t>
            </a:r>
          </a:p>
        </p:txBody>
      </p:sp>
    </p:spTree>
    <p:extLst>
      <p:ext uri="{BB962C8B-B14F-4D97-AF65-F5344CB8AC3E}">
        <p14:creationId xmlns:p14="http://schemas.microsoft.com/office/powerpoint/2010/main" val="1670228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4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random variable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0850" y="141506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Let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srgbClr val="000000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,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srgbClr val="000000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, …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be independent 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Bernoulli(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) 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trials. </a:t>
            </a:r>
            <a:endParaRPr lang="en-US" sz="2800" dirty="0" smtClean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850" y="212626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A 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Geometric(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) 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random variable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is the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time of the first success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among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srgbClr val="000000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,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srgbClr val="000000"/>
                </a:solidFill>
                <a:latin typeface="Garamond"/>
                <a:cs typeface="Garamond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, …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:</a:t>
            </a:r>
            <a:endParaRPr lang="en-US" sz="2800" dirty="0" smtClean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478818"/>
            <a:ext cx="594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 = 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first (smallest)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such that </a:t>
            </a:r>
            <a:r>
              <a:rPr lang="en-US" sz="2800" i="1" dirty="0" err="1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 = 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32971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So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 =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) =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srgbClr val="000000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 = 0, …,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smtClean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baseline="-25000" dirty="0" smtClean="0">
                <a:solidFill>
                  <a:srgbClr val="000000"/>
                </a:solidFill>
                <a:latin typeface="Garamond"/>
                <a:cs typeface="Garamond"/>
              </a:rPr>
              <a:t>-1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 = 0, </a:t>
            </a:r>
            <a:r>
              <a:rPr lang="en-US" sz="2800" i="1" dirty="0" err="1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 = 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66950" y="4914246"/>
            <a:ext cx="194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= (1 –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)</a:t>
            </a:r>
            <a:r>
              <a:rPr lang="en-US" sz="2800" i="1" baseline="30000" dirty="0" smtClean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baseline="30000" dirty="0" smtClean="0">
                <a:solidFill>
                  <a:srgbClr val="000000"/>
                </a:solidFill>
                <a:latin typeface="Garamond"/>
                <a:cs typeface="Garamond"/>
              </a:rPr>
              <a:t>-1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0850" y="566321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This is the </a:t>
            </a:r>
            <a:r>
              <a:rPr lang="en-US" sz="2800" dirty="0" err="1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. of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.</a:t>
            </a:r>
            <a:endParaRPr lang="en-US" sz="2800" dirty="0" smtClean="0">
              <a:solidFill>
                <a:srgbClr val="00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981477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5600" y="768350"/>
            <a:ext cx="8401050" cy="196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eom.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8" y="144788"/>
            <a:ext cx="3968752" cy="29984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96798" y="505936"/>
            <a:ext cx="154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Geometric</a:t>
            </a:r>
            <a:r>
              <a:rPr lang="en-US" dirty="0" smtClean="0">
                <a:solidFill>
                  <a:srgbClr val="000000"/>
                </a:solidFill>
                <a:latin typeface="Garamond"/>
                <a:cs typeface="Garamond"/>
              </a:rPr>
              <a:t>(0.5)</a:t>
            </a:r>
            <a:endParaRPr lang="en-US" dirty="0"/>
          </a:p>
        </p:txBody>
      </p:sp>
      <p:pic>
        <p:nvPicPr>
          <p:cNvPr id="13" name="Picture 12" descr="geom0.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44788"/>
            <a:ext cx="3968750" cy="299846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546498" y="505936"/>
            <a:ext cx="154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Geometric</a:t>
            </a:r>
            <a:r>
              <a:rPr lang="en-US" dirty="0" smtClean="0">
                <a:solidFill>
                  <a:srgbClr val="000000"/>
                </a:solidFill>
                <a:latin typeface="Garamond"/>
                <a:cs typeface="Garamond"/>
              </a:rPr>
              <a:t>(0.7)</a:t>
            </a:r>
            <a:endParaRPr lang="en-US" dirty="0"/>
          </a:p>
        </p:txBody>
      </p:sp>
      <p:pic>
        <p:nvPicPr>
          <p:cNvPr id="17" name="Picture 16" descr="geom.0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5" y="3270250"/>
            <a:ext cx="7512050" cy="306800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35046" y="3719036"/>
            <a:ext cx="165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Geometric</a:t>
            </a:r>
            <a:r>
              <a:rPr lang="en-US" dirty="0" smtClean="0">
                <a:solidFill>
                  <a:srgbClr val="000000"/>
                </a:solidFill>
                <a:latin typeface="Garamond"/>
                <a:cs typeface="Garamond"/>
              </a:rPr>
              <a:t>(0.05)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434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random variable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9503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If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is 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Geometric(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)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, its expected value is</a:t>
            </a:r>
            <a:endParaRPr lang="en-US" sz="2800" dirty="0" smtClean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8945" y="2276088"/>
            <a:ext cx="3293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] = ∑</a:t>
            </a:r>
            <a:r>
              <a:rPr lang="en-US" sz="2800" i="1" baseline="-25000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i="1" dirty="0" smtClean="0">
                <a:latin typeface="Garamond"/>
                <a:cs typeface="Garamond"/>
              </a:rPr>
              <a:t> </a:t>
            </a:r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1245" y="2275314"/>
            <a:ext cx="2591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= ∑</a:t>
            </a:r>
            <a:r>
              <a:rPr lang="en-US" sz="2800" i="1" baseline="-25000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(1 –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)</a:t>
            </a:r>
            <a:r>
              <a:rPr lang="en-US" sz="2800" i="1" baseline="30000" dirty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baseline="30000" dirty="0">
                <a:solidFill>
                  <a:srgbClr val="000000"/>
                </a:solidFill>
                <a:latin typeface="Garamond"/>
                <a:cs typeface="Garamond"/>
              </a:rPr>
              <a:t>-</a:t>
            </a:r>
            <a:r>
              <a:rPr lang="en-US" sz="2800" baseline="30000" dirty="0" smtClean="0">
                <a:solidFill>
                  <a:srgbClr val="000000"/>
                </a:solidFill>
                <a:latin typeface="Garamond"/>
                <a:cs typeface="Garamond"/>
              </a:rPr>
              <a:t>1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7745" y="2275314"/>
            <a:ext cx="1879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= … = 1/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endParaRPr lang="en-US" sz="2800" i="1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19208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Here is a better way:</a:t>
            </a:r>
            <a:endParaRPr lang="en-US" sz="2800" dirty="0" smtClean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650" y="3920738"/>
            <a:ext cx="835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]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1]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1)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+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0]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0)</a:t>
            </a:r>
            <a:endParaRPr lang="en-US" sz="28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855864" y="4466038"/>
            <a:ext cx="954107" cy="609457"/>
            <a:chOff x="5970167" y="4466038"/>
            <a:chExt cx="954107" cy="609457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6451395" y="4466038"/>
              <a:ext cx="0" cy="26340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970167" y="4613830"/>
              <a:ext cx="954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1 + </a:t>
              </a:r>
              <a:r>
                <a:rPr lang="en-US" sz="2400" i="1" dirty="0" smtClean="0">
                  <a:latin typeface="Garamond"/>
                  <a:cs typeface="Garamond"/>
                </a:rPr>
                <a:t>N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35362" y="4466038"/>
            <a:ext cx="405297" cy="604417"/>
            <a:chOff x="4135362" y="4466038"/>
            <a:chExt cx="405297" cy="604417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4331661" y="4466038"/>
              <a:ext cx="0" cy="26340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135362" y="4608790"/>
              <a:ext cx="4052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 smtClean="0">
                  <a:latin typeface="Garamond"/>
                  <a:cs typeface="Garamond"/>
                </a:rPr>
                <a:t>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606552" y="4466038"/>
            <a:ext cx="761164" cy="604417"/>
            <a:chOff x="7606552" y="4466038"/>
            <a:chExt cx="761164" cy="604417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7987134" y="4466038"/>
              <a:ext cx="0" cy="26340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606552" y="4608790"/>
              <a:ext cx="7611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Garamond"/>
                  <a:cs typeface="Garamond"/>
                </a:rPr>
                <a:t>1 - </a:t>
              </a:r>
              <a:r>
                <a:rPr lang="en-US" sz="2400" i="1" dirty="0" smtClean="0">
                  <a:latin typeface="Garamond"/>
                  <a:cs typeface="Garamond"/>
                </a:rPr>
                <a:t>p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16577" y="4466038"/>
            <a:ext cx="328936" cy="604417"/>
            <a:chOff x="2216577" y="4466038"/>
            <a:chExt cx="328936" cy="604417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2381045" y="4466038"/>
              <a:ext cx="0" cy="26340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216577" y="4608790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Garamond"/>
                  <a:cs typeface="Garamond"/>
                </a:rPr>
                <a:t>1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10201" y="5528548"/>
            <a:ext cx="428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] =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 +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[1 </a:t>
            </a:r>
            <a:r>
              <a:rPr lang="en-US" sz="2800" dirty="0" smtClean="0">
                <a:latin typeface="Garamond"/>
                <a:cs typeface="Garamond"/>
              </a:rPr>
              <a:t>+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](1 –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21529" y="5528548"/>
            <a:ext cx="2393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so 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] = 1/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938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5600" y="768350"/>
            <a:ext cx="8401050" cy="196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eom.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8" y="144788"/>
            <a:ext cx="3968752" cy="29984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96798" y="505936"/>
            <a:ext cx="154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Geometric</a:t>
            </a:r>
            <a:r>
              <a:rPr lang="en-US" dirty="0" smtClean="0">
                <a:solidFill>
                  <a:srgbClr val="000000"/>
                </a:solidFill>
                <a:latin typeface="Garamond"/>
                <a:cs typeface="Garamond"/>
              </a:rPr>
              <a:t>(0.5)</a:t>
            </a:r>
            <a:endParaRPr lang="en-US" dirty="0"/>
          </a:p>
        </p:txBody>
      </p:sp>
      <p:pic>
        <p:nvPicPr>
          <p:cNvPr id="13" name="Picture 12" descr="geom0.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44788"/>
            <a:ext cx="3968750" cy="299846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546498" y="505936"/>
            <a:ext cx="154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Geometric</a:t>
            </a:r>
            <a:r>
              <a:rPr lang="en-US" dirty="0" smtClean="0">
                <a:solidFill>
                  <a:srgbClr val="000000"/>
                </a:solidFill>
                <a:latin typeface="Garamond"/>
                <a:cs typeface="Garamond"/>
              </a:rPr>
              <a:t>(0.7)</a:t>
            </a:r>
            <a:endParaRPr lang="en-US" dirty="0"/>
          </a:p>
        </p:txBody>
      </p:sp>
      <p:pic>
        <p:nvPicPr>
          <p:cNvPr id="17" name="Picture 16" descr="geom.0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5" y="3270250"/>
            <a:ext cx="7512050" cy="306800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35046" y="3719036"/>
            <a:ext cx="165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Geometric</a:t>
            </a:r>
            <a:r>
              <a:rPr lang="en-US" dirty="0" smtClean="0">
                <a:solidFill>
                  <a:srgbClr val="000000"/>
                </a:solidFill>
                <a:latin typeface="Garamond"/>
                <a:cs typeface="Garamond"/>
              </a:rPr>
              <a:t>(0.05)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708150" y="444500"/>
            <a:ext cx="0" cy="239395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537200" y="444500"/>
            <a:ext cx="0" cy="239395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438650" y="3549650"/>
            <a:ext cx="0" cy="248196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50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expectation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8945" y="5337000"/>
            <a:ext cx="5853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g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 smtClean="0">
                <a:latin typeface="Garamond"/>
                <a:cs typeface="Garamond"/>
              </a:rPr>
              <a:t> = ∑</a:t>
            </a:r>
            <a:r>
              <a:rPr lang="en-US" sz="2800" i="1" baseline="-25000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g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)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</a:t>
            </a:r>
            <a:r>
              <a:rPr lang="en-US" sz="2800" i="1" dirty="0" smtClean="0">
                <a:latin typeface="Garamond"/>
                <a:cs typeface="Garamond"/>
              </a:rPr>
              <a:t> Y = y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i="1" dirty="0" smtClean="0">
                <a:latin typeface="Garamond"/>
                <a:cs typeface="Garamond"/>
              </a:rPr>
              <a:t> </a:t>
            </a:r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8945" y="2014478"/>
            <a:ext cx="3293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] = ∑</a:t>
            </a:r>
            <a:r>
              <a:rPr lang="en-US" sz="2800" i="1" baseline="-25000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i="1" dirty="0" smtClean="0">
                <a:latin typeface="Garamond"/>
                <a:cs typeface="Garamond"/>
              </a:rPr>
              <a:t> </a:t>
            </a:r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8945" y="3618270"/>
            <a:ext cx="5845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i="1" dirty="0" smtClean="0">
                <a:latin typeface="Garamond"/>
                <a:cs typeface="Garamond"/>
              </a:rPr>
              <a:t> + … + </a:t>
            </a:r>
            <a:r>
              <a:rPr lang="en-US" sz="2800" i="1" dirty="0" err="1" smtClean="0"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] =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i="1" dirty="0" smtClean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+ … + 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 err="1" smtClean="0"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]</a:t>
            </a:r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1303010"/>
            <a:ext cx="356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1. From the definition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954012"/>
            <a:ext cx="5082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2. Using linearity of expectation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4621085"/>
            <a:ext cx="6815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3. Expectation of derived random variables</a:t>
            </a:r>
            <a:endParaRPr lang="en-US" sz="2800" i="1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794770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Coupon collection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65232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ranklin Gothic Medium"/>
                <a:cs typeface="Franklin Gothic Medium"/>
              </a:rPr>
              <a:t>There are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types of stickers. Every day you get one. When do you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expect</a:t>
            </a:r>
            <a:r>
              <a:rPr lang="en-US" sz="2800" dirty="0" smtClean="0">
                <a:latin typeface="Franklin Gothic Medium"/>
                <a:cs typeface="Franklin Gothic Medium"/>
              </a:rPr>
              <a:t> to get all the coupon types?</a:t>
            </a:r>
          </a:p>
        </p:txBody>
      </p:sp>
      <p:pic>
        <p:nvPicPr>
          <p:cNvPr id="5" name="Picture 4" descr="Euro2012PaniniStick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461" y="1103530"/>
            <a:ext cx="2286476" cy="2286476"/>
          </a:xfrm>
          <a:prstGeom prst="rect">
            <a:avLst/>
          </a:prstGeom>
        </p:spPr>
      </p:pic>
      <p:pic>
        <p:nvPicPr>
          <p:cNvPr id="6" name="Picture 5" descr="Euro2012%20Album-500x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0477">
            <a:off x="1061872" y="1291315"/>
            <a:ext cx="2284455" cy="2284455"/>
          </a:xfrm>
          <a:prstGeom prst="rect">
            <a:avLst/>
          </a:prstGeom>
        </p:spPr>
      </p:pic>
      <p:pic>
        <p:nvPicPr>
          <p:cNvPr id="7" name="Picture 6" descr="panini-euro2012-pages.jpe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79" b="939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2070869"/>
            <a:ext cx="3130550" cy="1805284"/>
          </a:xfrm>
          <a:prstGeom prst="rect">
            <a:avLst/>
          </a:prstGeom>
        </p:spPr>
      </p:pic>
      <p:pic>
        <p:nvPicPr>
          <p:cNvPr id="8" name="Picture 7" descr="euro2012_7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965" y="2293433"/>
            <a:ext cx="959734" cy="1358114"/>
          </a:xfrm>
          <a:prstGeom prst="rect">
            <a:avLst/>
          </a:prstGeom>
        </p:spPr>
      </p:pic>
      <p:pic>
        <p:nvPicPr>
          <p:cNvPr id="9" name="Picture 8" descr="euro2012_11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61" y="2293433"/>
            <a:ext cx="959734" cy="13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17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Coupon collection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0618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Solution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08340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Let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be the day on which you collect all coupons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82000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</a:t>
            </a:r>
            <a:r>
              <a:rPr lang="en-US" sz="2800" i="1" dirty="0" smtClean="0">
                <a:latin typeface="Garamond"/>
                <a:cs typeface="Garamond"/>
              </a:rPr>
              <a:t> W</a:t>
            </a:r>
            <a:r>
              <a:rPr lang="en-US" sz="2800" i="1" baseline="-25000" dirty="0" smtClean="0">
                <a:latin typeface="Garamond"/>
                <a:cs typeface="Garamond"/>
              </a:rPr>
              <a:t>i </a:t>
            </a:r>
            <a:r>
              <a:rPr lang="en-US" sz="2800" dirty="0">
                <a:latin typeface="Franklin Gothic Medium"/>
                <a:cs typeface="Franklin Gothic Medium"/>
              </a:rPr>
              <a:t>be the </a:t>
            </a:r>
            <a:r>
              <a:rPr lang="en-US" sz="2800" dirty="0" smtClean="0">
                <a:latin typeface="Franklin Gothic Medium"/>
                <a:cs typeface="Franklin Gothic Medium"/>
              </a:rPr>
              <a:t>number of days you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wait</a:t>
            </a:r>
            <a:r>
              <a:rPr lang="en-US" sz="2800" dirty="0" smtClean="0">
                <a:latin typeface="Franklin Gothic Medium"/>
                <a:cs typeface="Franklin Gothic Medium"/>
              </a:rPr>
              <a:t> between sticking the </a:t>
            </a:r>
            <a:r>
              <a:rPr lang="en-US" sz="2800" i="1" dirty="0" err="1" smtClean="0">
                <a:latin typeface="Garamond"/>
                <a:cs typeface="Garamond"/>
              </a:rPr>
              <a:t>i</a:t>
            </a:r>
            <a:r>
              <a:rPr lang="en-US" sz="2800" i="1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– 1</a:t>
            </a:r>
            <a:r>
              <a:rPr lang="en-US" sz="2800" baseline="30000" dirty="0" smtClean="0">
                <a:latin typeface="Franklin Gothic Medium"/>
                <a:cs typeface="Franklin Gothic Medium"/>
              </a:rPr>
              <a:t>st </a:t>
            </a:r>
            <a:r>
              <a:rPr lang="en-US" sz="2800" dirty="0" smtClean="0">
                <a:latin typeface="Franklin Gothic Medium"/>
                <a:cs typeface="Franklin Gothic Medium"/>
              </a:rPr>
              <a:t>coupon and the </a:t>
            </a:r>
            <a:r>
              <a:rPr lang="en-US" sz="2800" i="1" dirty="0" err="1" smtClean="0">
                <a:latin typeface="Garamond"/>
                <a:cs typeface="Garamond"/>
              </a:rPr>
              <a:t>i</a:t>
            </a:r>
            <a:r>
              <a:rPr lang="en-US" sz="2800" i="1" dirty="0" smtClean="0">
                <a:latin typeface="Garamond"/>
                <a:cs typeface="Garamond"/>
              </a:rPr>
              <a:t> </a:t>
            </a:r>
            <a:r>
              <a:rPr lang="en-US" sz="2800" baseline="30000" dirty="0" err="1" smtClean="0">
                <a:latin typeface="Franklin Gothic Medium"/>
                <a:cs typeface="Franklin Gothic Medium"/>
              </a:rPr>
              <a:t>th</a:t>
            </a:r>
            <a:r>
              <a:rPr lang="en-US" sz="2800" dirty="0" smtClean="0">
                <a:latin typeface="Franklin Gothic Medium"/>
                <a:cs typeface="Franklin Gothic Medium"/>
              </a:rPr>
              <a:t> coupon</a:t>
            </a:r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9572" y="4088368"/>
            <a:ext cx="3923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 = W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+ W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lang="en-US" sz="28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82617" y="4911348"/>
            <a:ext cx="5563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= 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+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9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Coupon collection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7695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Let’s calculate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],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],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…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,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079320" y="2037008"/>
            <a:ext cx="1676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= 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79320" y="2805358"/>
            <a:ext cx="1676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= ?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064000" y="2805358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latin typeface="Franklin Gothic Medium"/>
                <a:cs typeface="Franklin Gothic Medium"/>
              </a:rPr>
              <a:t> is </a:t>
            </a:r>
            <a:r>
              <a:rPr lang="en-US" sz="2800" dirty="0" smtClean="0">
                <a:latin typeface="Garamond"/>
                <a:cs typeface="Garamond"/>
              </a:rPr>
              <a:t>Geometric((</a:t>
            </a:r>
            <a:r>
              <a:rPr lang="en-US" sz="2800" i="1" dirty="0" smtClean="0">
                <a:latin typeface="Garamond"/>
                <a:cs typeface="Garamond"/>
              </a:rPr>
              <a:t>n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lang="en-US" sz="2800" dirty="0" smtClean="0">
                <a:latin typeface="Garamond"/>
                <a:cs typeface="Garamond"/>
              </a:rPr>
              <a:t> 1)/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406470" y="2805358"/>
            <a:ext cx="1426799" cy="52322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/(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–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1)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079320" y="3662608"/>
            <a:ext cx="1676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= ?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2406470" y="3662608"/>
            <a:ext cx="1426799" cy="52322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/(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–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2)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064000" y="3654916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2800" dirty="0" smtClean="0">
                <a:latin typeface="Franklin Gothic Medium"/>
                <a:cs typeface="Franklin Gothic Medium"/>
              </a:rPr>
              <a:t> is </a:t>
            </a:r>
            <a:r>
              <a:rPr lang="en-US" sz="2800" dirty="0" smtClean="0">
                <a:latin typeface="Garamond"/>
                <a:cs typeface="Garamond"/>
              </a:rPr>
              <a:t>Geometric((</a:t>
            </a:r>
            <a:r>
              <a:rPr lang="en-US" sz="2800" i="1" dirty="0" smtClean="0">
                <a:latin typeface="Garamond"/>
                <a:cs typeface="Garamond"/>
              </a:rPr>
              <a:t>n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lang="en-US" sz="2800" dirty="0" smtClean="0">
                <a:latin typeface="Garamond"/>
                <a:cs typeface="Garamond"/>
              </a:rPr>
              <a:t> 2)/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79320" y="5046908"/>
            <a:ext cx="1676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lang="en-US" sz="28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= ?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406470" y="5046908"/>
            <a:ext cx="704972" cy="52322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/1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064000" y="5039216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lang="en-US" sz="28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is </a:t>
            </a:r>
            <a:r>
              <a:rPr lang="en-US" sz="2800" dirty="0" smtClean="0">
                <a:latin typeface="Garamond"/>
                <a:cs typeface="Garamond"/>
              </a:rPr>
              <a:t>Geometric(1/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endParaRPr lang="en-US" sz="2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68478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48" grpId="0"/>
      <p:bldP spid="49" grpId="0" animBg="1"/>
      <p:bldP spid="50" grpId="0"/>
      <p:bldP spid="51" grpId="0" animBg="1"/>
      <p:bldP spid="52" grpId="0"/>
      <p:bldP spid="53" grpId="0"/>
      <p:bldP spid="54" grpId="0" animBg="1"/>
      <p:bldP spid="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Coupon collection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6767" y="1412498"/>
            <a:ext cx="5563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= 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+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96867" y="2087642"/>
            <a:ext cx="5350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1 +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/(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–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+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/(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–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Garamond"/>
                <a:cs typeface="Garamond"/>
              </a:rPr>
              <a:t> + … +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96867" y="2763262"/>
            <a:ext cx="3696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= 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(1 + 1/2 + … + 1/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96867" y="3419832"/>
            <a:ext cx="2717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= n </a:t>
            </a:r>
            <a:r>
              <a:rPr lang="en-US" sz="2800" dirty="0" err="1" smtClean="0">
                <a:solidFill>
                  <a:prstClr val="black"/>
                </a:solidFill>
                <a:latin typeface="Garamond"/>
                <a:cs typeface="Garamond"/>
              </a:rPr>
              <a:t>ln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+</a:t>
            </a:r>
            <a:r>
              <a:rPr lang="el-GR" sz="2800" dirty="0" smtClean="0">
                <a:latin typeface="Garamond"/>
                <a:cs typeface="Garamond"/>
              </a:rPr>
              <a:t>γ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n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± 1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6443" y="3943052"/>
            <a:ext cx="6078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Franklin Gothic Medium"/>
                <a:cs typeface="Franklin Gothic Medium"/>
              </a:rPr>
              <a:t>(see </a:t>
            </a:r>
            <a:r>
              <a:rPr lang="en-US" sz="2000" dirty="0">
                <a:latin typeface="Franklin Gothic Medium"/>
                <a:cs typeface="Franklin Gothic Medium"/>
                <a:hlinkClick r:id="rId2"/>
              </a:rPr>
              <a:t>http://</a:t>
            </a:r>
            <a:r>
              <a:rPr lang="en-US" sz="2000" dirty="0" err="1">
                <a:latin typeface="Franklin Gothic Medium"/>
                <a:cs typeface="Franklin Gothic Medium"/>
                <a:hlinkClick r:id="rId2"/>
              </a:rPr>
              <a:t>en.wikipedia.org</a:t>
            </a:r>
            <a:r>
              <a:rPr lang="en-US" sz="2000" dirty="0">
                <a:latin typeface="Franklin Gothic Medium"/>
                <a:cs typeface="Franklin Gothic Medium"/>
                <a:hlinkClick r:id="rId2"/>
              </a:rPr>
              <a:t>/wiki/</a:t>
            </a:r>
            <a:r>
              <a:rPr lang="en-US" sz="2000" dirty="0" err="1" smtClean="0">
                <a:latin typeface="Franklin Gothic Medium"/>
                <a:cs typeface="Franklin Gothic Medium"/>
                <a:hlinkClick r:id="rId2"/>
              </a:rPr>
              <a:t>Harmonic_number</a:t>
            </a:r>
            <a:r>
              <a:rPr lang="en-US" sz="2000" dirty="0" smtClean="0">
                <a:latin typeface="Franklin Gothic Medium"/>
                <a:cs typeface="Franklin Gothic Medium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7666" y="4984750"/>
            <a:ext cx="8109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To collect 272 coupons, it takes about 1681 day on average.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52386" y="3481387"/>
            <a:ext cx="2505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Garamond"/>
                <a:cs typeface="Garamond"/>
              </a:rPr>
              <a:t>γ ≈ 0.5772156649</a:t>
            </a: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3098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Calculating expectation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57200" y="1303010"/>
            <a:ext cx="7435836" cy="982315"/>
            <a:chOff x="457200" y="1303010"/>
            <a:chExt cx="7435836" cy="982315"/>
          </a:xfrm>
        </p:grpSpPr>
        <p:sp>
          <p:nvSpPr>
            <p:cNvPr id="5" name="TextBox 4"/>
            <p:cNvSpPr txBox="1"/>
            <p:nvPr/>
          </p:nvSpPr>
          <p:spPr>
            <a:xfrm>
              <a:off x="457200" y="1303010"/>
              <a:ext cx="35685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Franklin Gothic Medium"/>
                  <a:cs typeface="Franklin Gothic Medium"/>
                </a:rPr>
                <a:t>1. From the definition</a:t>
              </a:r>
              <a:endParaRPr lang="en-US" sz="2800" i="1" dirty="0" smtClean="0">
                <a:latin typeface="Garamond"/>
                <a:cs typeface="Garamond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8200" y="1823660"/>
              <a:ext cx="70548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Always works, but calculation is sometimes difficult.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7200" y="2476456"/>
            <a:ext cx="8229600" cy="1354217"/>
            <a:chOff x="457200" y="2476456"/>
            <a:chExt cx="8229600" cy="1354217"/>
          </a:xfrm>
        </p:grpSpPr>
        <p:sp>
          <p:nvSpPr>
            <p:cNvPr id="9" name="TextBox 8"/>
            <p:cNvSpPr txBox="1"/>
            <p:nvPr/>
          </p:nvSpPr>
          <p:spPr>
            <a:xfrm>
              <a:off x="457200" y="2476456"/>
              <a:ext cx="50825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Franklin Gothic Medium"/>
                  <a:cs typeface="Franklin Gothic Medium"/>
                </a:rPr>
                <a:t>2. Using linearity of expectation</a:t>
              </a:r>
              <a:endParaRPr lang="en-US" sz="2800" i="1" dirty="0" smtClean="0">
                <a:latin typeface="Garamond"/>
                <a:cs typeface="Garamond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8200" y="2999676"/>
              <a:ext cx="7848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Great when the random variable </a:t>
              </a:r>
              <a:r>
                <a:rPr lang="en-US" sz="2400" dirty="0" smtClean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counts</a:t>
              </a:r>
              <a:r>
                <a:rPr lang="en-US" sz="2400" dirty="0" smtClean="0">
                  <a:latin typeface="Franklin Gothic Medium"/>
                  <a:cs typeface="Franklin Gothic Medium"/>
                </a:rPr>
                <a:t> the number of events of some type. </a:t>
              </a:r>
              <a:r>
                <a:rPr lang="en-US" sz="2400" dirty="0" smtClean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They don’t have to be independent!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7200" y="4027026"/>
            <a:ext cx="8229600" cy="988575"/>
            <a:chOff x="457200" y="4027026"/>
            <a:chExt cx="8229600" cy="988575"/>
          </a:xfrm>
        </p:grpSpPr>
        <p:sp>
          <p:nvSpPr>
            <p:cNvPr id="11" name="TextBox 10"/>
            <p:cNvSpPr txBox="1"/>
            <p:nvPr/>
          </p:nvSpPr>
          <p:spPr>
            <a:xfrm>
              <a:off x="457200" y="4027026"/>
              <a:ext cx="45761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Franklin Gothic Medium"/>
                  <a:cs typeface="Franklin Gothic Medium"/>
                </a:rPr>
                <a:t>3. Derived random variables</a:t>
              </a:r>
              <a:endParaRPr lang="en-US" sz="2800" i="1" dirty="0" smtClean="0">
                <a:latin typeface="Garamond"/>
                <a:cs typeface="Garamond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8200" y="4553936"/>
              <a:ext cx="7848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Useful when method 2 fails, e.g.</a:t>
              </a:r>
              <a:r>
                <a:rPr lang="en-US" sz="2400" dirty="0" smtClean="0">
                  <a:latin typeface="Garamond"/>
                  <a:cs typeface="Garamond"/>
                </a:rPr>
                <a:t> </a:t>
              </a:r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dirty="0" smtClean="0">
                  <a:latin typeface="Garamond"/>
                  <a:cs typeface="Garamond"/>
                </a:rPr>
                <a:t>[|</a:t>
              </a:r>
              <a:r>
                <a:rPr lang="en-US" sz="2400" i="1" dirty="0" smtClean="0">
                  <a:latin typeface="Garamond"/>
                  <a:cs typeface="Garamond"/>
                </a:rPr>
                <a:t>X</a:t>
              </a:r>
              <a:r>
                <a:rPr lang="en-US" sz="2400" dirty="0" smtClean="0">
                  <a:latin typeface="Garamond"/>
                  <a:cs typeface="Garamond"/>
                </a:rPr>
                <a:t> – </a:t>
              </a:r>
              <a:r>
                <a:rPr lang="en-US" sz="2400" i="1" dirty="0" smtClean="0">
                  <a:latin typeface="Garamond"/>
                  <a:cs typeface="Garamond"/>
                </a:rPr>
                <a:t>Y</a:t>
              </a:r>
              <a:r>
                <a:rPr lang="en-US" sz="2400" dirty="0" smtClean="0">
                  <a:latin typeface="Garamond"/>
                  <a:cs typeface="Garamond"/>
                </a:rPr>
                <a:t>|]</a:t>
              </a:r>
              <a:endParaRPr lang="en-US" sz="2400" dirty="0" smtClean="0">
                <a:solidFill>
                  <a:schemeClr val="accent1"/>
                </a:solidFill>
                <a:latin typeface="Franklin Gothic Medium"/>
                <a:cs typeface="Franklin Gothic Medium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7200" y="5285632"/>
            <a:ext cx="8229600" cy="995109"/>
            <a:chOff x="457200" y="5285632"/>
            <a:chExt cx="8229600" cy="995109"/>
          </a:xfrm>
        </p:grpSpPr>
        <p:sp>
          <p:nvSpPr>
            <p:cNvPr id="13" name="TextBox 12"/>
            <p:cNvSpPr txBox="1"/>
            <p:nvPr/>
          </p:nvSpPr>
          <p:spPr>
            <a:xfrm>
              <a:off x="457200" y="5285632"/>
              <a:ext cx="61113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Franklin Gothic Medium"/>
                  <a:cs typeface="Franklin Gothic Medium"/>
                </a:rPr>
                <a:t>4. Average of conditional expectations</a:t>
              </a:r>
              <a:endParaRPr lang="en-US" sz="2800" i="1" dirty="0" smtClean="0">
                <a:latin typeface="Garamond"/>
                <a:cs typeface="Garamond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8200" y="5819076"/>
              <a:ext cx="7848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Very useful for experiments that happen in stages</a:t>
              </a:r>
              <a:endParaRPr lang="en-US" sz="2400" dirty="0" smtClean="0">
                <a:solidFill>
                  <a:schemeClr val="accent1"/>
                </a:solidFill>
                <a:latin typeface="Franklin Gothic Medium"/>
                <a:cs typeface="Franklin Gothic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962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 and independence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46304" y="2510746"/>
            <a:ext cx="50024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Garamond"/>
                <a:cs typeface="Garamond"/>
              </a:rPr>
              <a:t>E</a:t>
            </a:r>
            <a:r>
              <a:rPr lang="en-US" sz="3200" dirty="0" smtClean="0">
                <a:latin typeface="Garamond"/>
                <a:cs typeface="Garamond"/>
              </a:rPr>
              <a:t>[</a:t>
            </a:r>
            <a:r>
              <a:rPr lang="en-US" sz="3200" i="1" dirty="0" smtClean="0">
                <a:latin typeface="Garamond"/>
                <a:cs typeface="Garamond"/>
              </a:rPr>
              <a:t>g</a:t>
            </a:r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i="1" dirty="0" smtClean="0">
                <a:latin typeface="Garamond"/>
                <a:cs typeface="Garamond"/>
              </a:rPr>
              <a:t>X</a:t>
            </a:r>
            <a:r>
              <a:rPr lang="en-US" sz="3200" dirty="0" smtClean="0">
                <a:latin typeface="Garamond"/>
                <a:cs typeface="Garamond"/>
              </a:rPr>
              <a:t>)</a:t>
            </a:r>
            <a:r>
              <a:rPr lang="en-US" sz="3200" i="1" dirty="0" smtClean="0">
                <a:latin typeface="Garamond"/>
                <a:cs typeface="Garamond"/>
              </a:rPr>
              <a:t>h</a:t>
            </a:r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i="1" dirty="0" smtClean="0">
                <a:latin typeface="Garamond"/>
                <a:cs typeface="Garamond"/>
              </a:rPr>
              <a:t>Y</a:t>
            </a:r>
            <a:r>
              <a:rPr lang="en-US" sz="3200" dirty="0" smtClean="0">
                <a:latin typeface="Garamond"/>
                <a:cs typeface="Garamond"/>
              </a:rPr>
              <a:t>)] = </a:t>
            </a:r>
            <a:r>
              <a:rPr lang="en-US" sz="3200" i="1" dirty="0">
                <a:latin typeface="Garamond"/>
                <a:cs typeface="Garamond"/>
              </a:rPr>
              <a:t>E</a:t>
            </a:r>
            <a:r>
              <a:rPr lang="en-US" sz="3200" dirty="0" smtClean="0">
                <a:latin typeface="Garamond"/>
                <a:cs typeface="Garamond"/>
              </a:rPr>
              <a:t>[</a:t>
            </a:r>
            <a:r>
              <a:rPr lang="en-US" sz="3200" i="1" dirty="0" smtClean="0">
                <a:latin typeface="Garamond"/>
                <a:cs typeface="Garamond"/>
              </a:rPr>
              <a:t>g</a:t>
            </a:r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 smtClean="0">
                <a:latin typeface="Garamond"/>
                <a:cs typeface="Garamond"/>
              </a:rPr>
              <a:t>)]</a:t>
            </a:r>
            <a:r>
              <a:rPr lang="en-US" sz="3200" i="1" dirty="0">
                <a:latin typeface="Garamond"/>
                <a:cs typeface="Garamond"/>
              </a:rPr>
              <a:t> E</a:t>
            </a:r>
            <a:r>
              <a:rPr lang="en-US" sz="3200" dirty="0" smtClean="0">
                <a:latin typeface="Garamond"/>
                <a:cs typeface="Garamond"/>
              </a:rPr>
              <a:t>[</a:t>
            </a:r>
            <a:r>
              <a:rPr lang="en-US" sz="3200" i="1" dirty="0" smtClean="0">
                <a:latin typeface="Garamond"/>
                <a:cs typeface="Garamond"/>
              </a:rPr>
              <a:t>h</a:t>
            </a:r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Y</a:t>
            </a:r>
            <a:r>
              <a:rPr lang="en-US" sz="3200" dirty="0">
                <a:latin typeface="Garamond"/>
                <a:cs typeface="Garamond"/>
              </a:rPr>
              <a:t>)]</a:t>
            </a:r>
            <a:endParaRPr lang="en-US" sz="3200" dirty="0" smtClean="0"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393758"/>
            <a:ext cx="681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for all real valued functions </a:t>
            </a:r>
            <a:r>
              <a:rPr lang="en-US" sz="2800" i="1" dirty="0" smtClean="0">
                <a:latin typeface="Garamond"/>
                <a:cs typeface="Garamond"/>
              </a:rPr>
              <a:t>g</a:t>
            </a:r>
            <a:r>
              <a:rPr lang="en-US" sz="2800" dirty="0" smtClean="0">
                <a:latin typeface="Franklin Gothic Medium"/>
                <a:cs typeface="Franklin Gothic Medium"/>
              </a:rPr>
              <a:t> and </a:t>
            </a:r>
            <a:r>
              <a:rPr lang="en-US" sz="2800" i="1" dirty="0" smtClean="0">
                <a:latin typeface="Garamond"/>
                <a:cs typeface="Garamond"/>
              </a:rPr>
              <a:t>h</a:t>
            </a:r>
            <a:r>
              <a:rPr lang="en-US" sz="2800" dirty="0" smtClean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3004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Random variables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and</a:t>
            </a:r>
            <a:r>
              <a:rPr lang="en-US" sz="2800" i="1" dirty="0" smtClean="0">
                <a:latin typeface="Garamond"/>
                <a:cs typeface="Garamond"/>
              </a:rPr>
              <a:t> Y </a:t>
            </a:r>
            <a:r>
              <a:rPr lang="en-US" sz="2800" dirty="0" smtClean="0">
                <a:latin typeface="Franklin Gothic Medium"/>
                <a:cs typeface="Franklin Gothic Medium"/>
              </a:rPr>
              <a:t>(discrete or continuous) are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2800" dirty="0" smtClean="0">
                <a:latin typeface="Franklin Gothic Medium"/>
                <a:cs typeface="Franklin Gothic Medium"/>
              </a:rPr>
              <a:t> if and only if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462154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In particular, 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XY</a:t>
            </a:r>
            <a:r>
              <a:rPr lang="en-US" sz="2800" dirty="0" smtClean="0">
                <a:latin typeface="Garamond"/>
                <a:cs typeface="Garamond"/>
              </a:rPr>
              <a:t>] = 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]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]</a:t>
            </a:r>
            <a:r>
              <a:rPr lang="en-US" sz="2800" dirty="0" smtClean="0">
                <a:latin typeface="Franklin Gothic Medium"/>
                <a:cs typeface="Franklin Gothic Medium"/>
              </a:rPr>
              <a:t> for independent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Franklin Gothic Medium"/>
                <a:cs typeface="Franklin Gothic Medium"/>
              </a:rPr>
              <a:t> (but not in general).</a:t>
            </a:r>
          </a:p>
        </p:txBody>
      </p:sp>
    </p:spTree>
    <p:extLst>
      <p:ext uri="{BB962C8B-B14F-4D97-AF65-F5344CB8AC3E}">
        <p14:creationId xmlns:p14="http://schemas.microsoft.com/office/powerpoint/2010/main" val="185561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and covariance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6400" y="284931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covariance</a:t>
            </a:r>
            <a:r>
              <a:rPr lang="en-US" sz="2800" dirty="0" smtClean="0">
                <a:latin typeface="Franklin Gothic Medium"/>
                <a:cs typeface="Franklin Gothic Medium"/>
              </a:rPr>
              <a:t> of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Franklin Gothic Medium"/>
                <a:cs typeface="Franklin Gothic Medium"/>
              </a:rPr>
              <a:t> is</a:t>
            </a:r>
          </a:p>
        </p:txBody>
      </p:sp>
      <p:sp>
        <p:nvSpPr>
          <p:cNvPr id="5" name="Rectangle 4"/>
          <p:cNvSpPr/>
          <p:nvPr/>
        </p:nvSpPr>
        <p:spPr>
          <a:xfrm>
            <a:off x="781050" y="3519270"/>
            <a:ext cx="6610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Cov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=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 </a:t>
            </a:r>
            <a:r>
              <a:rPr lang="en-US" sz="2800" dirty="0">
                <a:latin typeface="Garamond"/>
                <a:cs typeface="Garamond"/>
              </a:rPr>
              <a:t>–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Y </a:t>
            </a:r>
            <a:r>
              <a:rPr lang="en-US" sz="2800" dirty="0">
                <a:latin typeface="Garamond"/>
                <a:cs typeface="Garamond"/>
              </a:rPr>
              <a:t>–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3309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Recall the variance of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is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8250" y="2027020"/>
            <a:ext cx="6330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Var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 </a:t>
            </a:r>
            <a:r>
              <a:rPr lang="en-US" sz="2800" dirty="0">
                <a:latin typeface="Garamond"/>
                <a:cs typeface="Garamond"/>
              </a:rPr>
              <a:t>–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])</a:t>
            </a:r>
            <a:r>
              <a:rPr lang="en-US" sz="2800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</a:t>
            </a:r>
            <a:r>
              <a:rPr lang="en-US" sz="2800" dirty="0">
                <a:latin typeface="Garamond"/>
                <a:cs typeface="Garamond"/>
              </a:rPr>
              <a:t>–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endParaRPr lang="en-US" sz="2800" baseline="30000" dirty="0">
              <a:solidFill>
                <a:prstClr val="black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94796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If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Franklin Gothic Medium"/>
                <a:cs typeface="Franklin Gothic Medium"/>
              </a:rPr>
              <a:t>, then </a:t>
            </a:r>
            <a:r>
              <a:rPr lang="en-US" sz="2800" i="1" dirty="0" err="1" smtClean="0">
                <a:latin typeface="Garamond"/>
                <a:cs typeface="Garamond"/>
              </a:rPr>
              <a:t>Cov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] = </a:t>
            </a:r>
            <a:r>
              <a:rPr lang="en-US" sz="2800" i="1" dirty="0" err="1" smtClean="0">
                <a:latin typeface="Garamond"/>
                <a:cs typeface="Garamond"/>
              </a:rPr>
              <a:t>Var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] ≥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560453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If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,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Franklin Gothic Medium"/>
                <a:cs typeface="Franklin Gothic Medium"/>
              </a:rPr>
              <a:t> are independent then </a:t>
            </a:r>
            <a:r>
              <a:rPr lang="en-US" sz="2800" i="1" dirty="0" err="1" smtClean="0">
                <a:latin typeface="Garamond"/>
                <a:cs typeface="Garamond"/>
              </a:rPr>
              <a:t>Cov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] = 0</a:t>
            </a:r>
          </a:p>
        </p:txBody>
      </p:sp>
      <p:sp>
        <p:nvSpPr>
          <p:cNvPr id="3" name="Rectangle 2"/>
          <p:cNvSpPr/>
          <p:nvPr/>
        </p:nvSpPr>
        <p:spPr>
          <a:xfrm>
            <a:off x="2803316" y="4069894"/>
            <a:ext cx="3211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XY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 –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4542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of sums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4149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Var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 + Y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=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Var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+ </a:t>
            </a:r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Var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+ </a:t>
            </a:r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Cov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+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Cov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 </a:t>
            </a:r>
            <a:endParaRPr lang="en-US" sz="2800" baseline="30000" dirty="0">
              <a:solidFill>
                <a:prstClr val="black"/>
              </a:solidFill>
              <a:latin typeface="Franklin Gothic Medium"/>
              <a:cs typeface="Franklin Gothic Medium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4646890"/>
            <a:ext cx="7924799" cy="1271132"/>
            <a:chOff x="457200" y="4646890"/>
            <a:chExt cx="7924799" cy="1271132"/>
          </a:xfrm>
        </p:grpSpPr>
        <p:sp>
          <p:nvSpPr>
            <p:cNvPr id="8" name="TextBox 7"/>
            <p:cNvSpPr txBox="1"/>
            <p:nvPr/>
          </p:nvSpPr>
          <p:spPr>
            <a:xfrm>
              <a:off x="457200" y="4646890"/>
              <a:ext cx="7924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Franklin Gothic Medium"/>
                  <a:cs typeface="Franklin Gothic Medium"/>
                </a:rPr>
                <a:t>When </a:t>
              </a:r>
              <a:r>
                <a:rPr lang="en-US" sz="2800" dirty="0" smtClean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every pair </a:t>
              </a:r>
              <a:r>
                <a:rPr lang="en-US" sz="2800" dirty="0" smtClean="0">
                  <a:latin typeface="Franklin Gothic Medium"/>
                  <a:cs typeface="Franklin Gothic Medium"/>
                </a:rPr>
                <a:t>among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,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…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,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800" i="1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i="1" baseline="-25000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i="1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800" dirty="0" smtClean="0">
                  <a:latin typeface="Franklin Gothic Medium"/>
                  <a:cs typeface="Franklin Gothic Medium"/>
                </a:rPr>
                <a:t>is independent: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6350" y="5394802"/>
              <a:ext cx="6705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Var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 + 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… + </a:t>
              </a:r>
              <a:r>
                <a:rPr lang="en-US" sz="2800" i="1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i="1" baseline="-25000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] = 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Var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]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+ … + 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Var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2800" i="1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i="1" baseline="-25000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].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65200" y="2381250"/>
            <a:ext cx="7124700" cy="1828800"/>
            <a:chOff x="965200" y="2381250"/>
            <a:chExt cx="7124700" cy="1828800"/>
          </a:xfrm>
        </p:grpSpPr>
        <p:sp>
          <p:nvSpPr>
            <p:cNvPr id="6" name="Rectangle 5"/>
            <p:cNvSpPr/>
            <p:nvPr/>
          </p:nvSpPr>
          <p:spPr>
            <a:xfrm>
              <a:off x="1073150" y="3064804"/>
              <a:ext cx="701675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Var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 + 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… + </a:t>
              </a:r>
              <a:r>
                <a:rPr lang="en-US" sz="2800" i="1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i="1" baseline="-25000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] </a:t>
              </a:r>
              <a:b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</a:b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    = 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Var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]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+ … + 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Var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2800" i="1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i="1" baseline="-25000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]</a:t>
              </a:r>
              <a:r>
                <a:rPr lang="en-US" sz="2800" baseline="30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+ </a:t>
              </a:r>
              <a:r>
                <a:rPr lang="en-US" sz="2800" dirty="0" smtClean="0">
                  <a:latin typeface="Garamond"/>
                  <a:cs typeface="Garamond"/>
                </a:rPr>
                <a:t>∑</a:t>
              </a:r>
              <a:r>
                <a:rPr lang="en-US" sz="2800" i="1" baseline="-25000" dirty="0" err="1" smtClean="0">
                  <a:latin typeface="Garamond"/>
                  <a:cs typeface="Garamond"/>
                </a:rPr>
                <a:t>i</a:t>
              </a:r>
              <a:r>
                <a:rPr lang="en-US" sz="2800" baseline="-25000" dirty="0" smtClean="0">
                  <a:latin typeface="Garamond"/>
                  <a:cs typeface="Garamond"/>
                </a:rPr>
                <a:t> ≠ </a:t>
              </a:r>
              <a:r>
                <a:rPr lang="en-US" sz="2800" i="1" baseline="-25000" dirty="0" smtClean="0">
                  <a:latin typeface="Garamond"/>
                  <a:cs typeface="Garamond"/>
                </a:rPr>
                <a:t>j </a:t>
              </a:r>
              <a:r>
                <a:rPr lang="en-US" sz="2800" i="1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Cov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i="1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i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800" i="1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i="1" baseline="-25000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j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]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65200" y="2381250"/>
              <a:ext cx="7124700" cy="182880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73151" y="2477628"/>
              <a:ext cx="68643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Franklin Gothic Medium"/>
                  <a:cs typeface="Franklin Gothic Medium"/>
                </a:rPr>
                <a:t>For any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…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,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800" i="1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i="1" baseline="-25000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dirty="0" smtClean="0">
                  <a:latin typeface="Franklin Gothic Medium"/>
                  <a:cs typeface="Franklin Gothic Medium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589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004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people throw their hats in the air. Let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be the number of people that get back their own hat.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7700" y="3202601"/>
            <a:ext cx="264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Garamond"/>
                <a:cs typeface="Garamond"/>
              </a:rPr>
              <a:t> + … + </a:t>
            </a:r>
            <a:r>
              <a:rPr lang="en-US" sz="2800" i="1" dirty="0" smtClean="0">
                <a:latin typeface="Garamond"/>
                <a:cs typeface="Garamond"/>
              </a:rPr>
              <a:t>I</a:t>
            </a:r>
            <a:r>
              <a:rPr lang="en-US" sz="2800" i="1" baseline="-25000" dirty="0" smtClean="0">
                <a:latin typeface="Garamond"/>
                <a:cs typeface="Garamond"/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92590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where </a:t>
            </a:r>
            <a:r>
              <a:rPr lang="en-US" sz="2800" i="1" dirty="0" smtClean="0">
                <a:latin typeface="Garamond"/>
                <a:cs typeface="Garamond"/>
              </a:rPr>
              <a:t>I</a:t>
            </a:r>
            <a:r>
              <a:rPr lang="en-US" sz="2800" i="1" baseline="-25000" dirty="0" smtClean="0">
                <a:latin typeface="Garamond"/>
                <a:cs typeface="Garamond"/>
              </a:rPr>
              <a:t>i</a:t>
            </a:r>
            <a:r>
              <a:rPr lang="en-US" sz="2800" dirty="0" smtClean="0">
                <a:latin typeface="Franklin Gothic Medium"/>
                <a:cs typeface="Franklin Gothic Medium"/>
              </a:rPr>
              <a:t> is the indicator for the event that person </a:t>
            </a:r>
            <a:r>
              <a:rPr lang="en-US" sz="2800" i="1" dirty="0" err="1" smtClean="0">
                <a:latin typeface="Garamond"/>
                <a:cs typeface="Garamond"/>
              </a:rPr>
              <a:t>i</a:t>
            </a:r>
            <a:r>
              <a:rPr lang="en-US" sz="2800" dirty="0" smtClean="0">
                <a:latin typeface="Franklin Gothic Medium"/>
                <a:cs typeface="Franklin Gothic Medium"/>
              </a:rPr>
              <a:t> gets their hat. Then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063667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i </a:t>
            </a:r>
            <a:r>
              <a:rPr lang="en-US" sz="2400" dirty="0" smtClean="0">
                <a:latin typeface="Garamond"/>
                <a:cs typeface="Garamond"/>
              </a:rPr>
              <a:t>] = </a:t>
            </a:r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i</a:t>
            </a:r>
            <a:r>
              <a:rPr lang="en-US" sz="2400" dirty="0" smtClean="0">
                <a:latin typeface="Garamond"/>
                <a:cs typeface="Garamond"/>
              </a:rPr>
              <a:t> = 1) = 1/</a:t>
            </a:r>
            <a:r>
              <a:rPr lang="en-US" sz="2400" i="1" dirty="0" smtClean="0">
                <a:latin typeface="Garamond"/>
                <a:cs typeface="Garamond"/>
              </a:rPr>
              <a:t>n</a:t>
            </a:r>
            <a:endParaRPr lang="en-US" sz="2400" i="1" baseline="-25000" dirty="0" smtClean="0">
              <a:latin typeface="Garamond"/>
              <a:cs typeface="Garam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594945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Solution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5641498"/>
            <a:ext cx="282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i="1" baseline="-250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] = </a:t>
            </a:r>
            <a:r>
              <a:rPr lang="en-US" sz="2800" i="1" dirty="0" smtClean="0">
                <a:latin typeface="Garamond"/>
                <a:cs typeface="Garamond"/>
              </a:rPr>
              <a:t>n </a:t>
            </a:r>
            <a:r>
              <a:rPr lang="en-US" sz="2800" dirty="0">
                <a:latin typeface="Garamond"/>
                <a:cs typeface="Garamond"/>
              </a:rPr>
              <a:t>1/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i="1" baseline="-250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= 1.</a:t>
            </a:r>
            <a:r>
              <a:rPr lang="en-US" sz="2800" i="1" dirty="0" smtClean="0">
                <a:latin typeface="Garamond"/>
                <a:cs typeface="Garamond"/>
              </a:rPr>
              <a:t> </a:t>
            </a:r>
            <a:endParaRPr lang="en-US" sz="2800" i="1" baseline="-25000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45508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0250" y="1377037"/>
            <a:ext cx="185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i </a:t>
            </a:r>
            <a:r>
              <a:rPr lang="en-US" sz="2400" dirty="0" smtClean="0">
                <a:latin typeface="Garamond"/>
                <a:cs typeface="Garamond"/>
              </a:rPr>
              <a:t>] = 1/</a:t>
            </a:r>
            <a:r>
              <a:rPr lang="en-US" sz="2400" i="1" dirty="0" smtClean="0">
                <a:latin typeface="Garamond"/>
                <a:cs typeface="Garamond"/>
              </a:rPr>
              <a:t>n</a:t>
            </a:r>
            <a:endParaRPr lang="en-US" sz="2400" i="1" baseline="-25000" dirty="0" smtClean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6350" y="1365944"/>
            <a:ext cx="34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Garamond"/>
                <a:cs typeface="Garamond"/>
              </a:rPr>
              <a:t>Var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i </a:t>
            </a:r>
            <a:r>
              <a:rPr lang="en-US" sz="2400" dirty="0" smtClean="0">
                <a:latin typeface="Garamond"/>
                <a:cs typeface="Garamond"/>
              </a:rPr>
              <a:t>] = (1 – 1/</a:t>
            </a:r>
            <a:r>
              <a:rPr lang="en-US" sz="2400" i="1" dirty="0" smtClean="0">
                <a:latin typeface="Garamond"/>
                <a:cs typeface="Garamond"/>
              </a:rPr>
              <a:t>n</a:t>
            </a:r>
            <a:r>
              <a:rPr lang="en-US" sz="2400" dirty="0" smtClean="0">
                <a:latin typeface="Garamond"/>
                <a:cs typeface="Garamond"/>
              </a:rPr>
              <a:t>)1/</a:t>
            </a:r>
            <a:r>
              <a:rPr lang="en-US" sz="2400" i="1" dirty="0" smtClean="0">
                <a:latin typeface="Garamond"/>
                <a:cs typeface="Garamond"/>
              </a:rPr>
              <a:t>n </a:t>
            </a:r>
            <a:endParaRPr lang="en-US" sz="2400" i="1" baseline="-25000" dirty="0" smtClean="0">
              <a:latin typeface="Garamond"/>
              <a:cs typeface="Garamon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57200" y="4684474"/>
            <a:ext cx="8229600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7250" y="4966134"/>
            <a:ext cx="772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Garamond"/>
                <a:cs typeface="Garamond"/>
              </a:rPr>
              <a:t>Var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i="1" baseline="-25000" dirty="0" smtClean="0"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] =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⋅(</a:t>
            </a:r>
            <a:r>
              <a:rPr lang="en-US" sz="2800" dirty="0">
                <a:latin typeface="Garamond"/>
                <a:cs typeface="Garamond"/>
              </a:rPr>
              <a:t>1 – 1/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)1/</a:t>
            </a:r>
            <a:r>
              <a:rPr lang="en-US" sz="2800" i="1" dirty="0">
                <a:latin typeface="Garamond"/>
                <a:cs typeface="Garamond"/>
              </a:rPr>
              <a:t>n </a:t>
            </a:r>
            <a:r>
              <a:rPr lang="en-US" sz="2800" dirty="0" smtClean="0">
                <a:latin typeface="Garamond"/>
                <a:cs typeface="Garamond"/>
              </a:rPr>
              <a:t>+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n </a:t>
            </a:r>
            <a:r>
              <a:rPr lang="en-US" sz="2800" dirty="0" smtClean="0">
                <a:latin typeface="Garamond"/>
                <a:cs typeface="Garamond"/>
              </a:rPr>
              <a:t>– 1)⋅</a:t>
            </a:r>
            <a:r>
              <a:rPr lang="en-US" sz="2800" dirty="0">
                <a:latin typeface="Garamond"/>
                <a:cs typeface="Garamond"/>
              </a:rPr>
              <a:t>1/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baseline="30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 – 1</a:t>
            </a:r>
            <a:r>
              <a:rPr lang="en-US" sz="2800" dirty="0" smtClean="0">
                <a:latin typeface="Garamond"/>
                <a:cs typeface="Garamond"/>
              </a:rPr>
              <a:t>) = 1.</a:t>
            </a:r>
            <a:r>
              <a:rPr lang="en-US" sz="2800" i="1" dirty="0" smtClean="0">
                <a:latin typeface="Garamond"/>
                <a:cs typeface="Garamond"/>
              </a:rPr>
              <a:t> 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250" y="2198766"/>
            <a:ext cx="431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Garamond"/>
                <a:cs typeface="Garamond"/>
              </a:rPr>
              <a:t>Cov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i </a:t>
            </a:r>
            <a:r>
              <a:rPr lang="en-US" sz="2400" dirty="0" smtClean="0">
                <a:latin typeface="Garamond"/>
                <a:cs typeface="Garamond"/>
              </a:rPr>
              <a:t>,</a:t>
            </a:r>
            <a:r>
              <a:rPr lang="en-US" sz="2400" i="1" baseline="-25000" dirty="0" smtClean="0">
                <a:latin typeface="Garamond"/>
                <a:cs typeface="Garamond"/>
              </a:rPr>
              <a:t> </a:t>
            </a:r>
            <a:r>
              <a:rPr lang="en-US" sz="2400" i="1" dirty="0" err="1" smtClean="0">
                <a:latin typeface="Garamond"/>
                <a:cs typeface="Garamond"/>
              </a:rPr>
              <a:t>I</a:t>
            </a:r>
            <a:r>
              <a:rPr lang="en-US" sz="2400" i="1" baseline="-25000" dirty="0" err="1" smtClean="0">
                <a:latin typeface="Garamond"/>
                <a:cs typeface="Garamond"/>
              </a:rPr>
              <a:t>j</a:t>
            </a:r>
            <a:r>
              <a:rPr lang="en-US" sz="2400" dirty="0" smtClean="0">
                <a:latin typeface="Garamond"/>
                <a:cs typeface="Garamond"/>
              </a:rPr>
              <a:t>] = 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err="1" smtClean="0">
                <a:latin typeface="Garamond"/>
                <a:cs typeface="Garamond"/>
              </a:rPr>
              <a:t>I</a:t>
            </a:r>
            <a:r>
              <a:rPr lang="en-US" sz="2400" i="1" baseline="-25000" dirty="0" err="1" smtClean="0">
                <a:latin typeface="Garamond"/>
                <a:cs typeface="Garamond"/>
              </a:rPr>
              <a:t>i</a:t>
            </a:r>
            <a:r>
              <a:rPr lang="en-US" sz="2400" i="1" dirty="0" err="1" smtClean="0">
                <a:latin typeface="Garamond"/>
                <a:cs typeface="Garamond"/>
              </a:rPr>
              <a:t>I</a:t>
            </a:r>
            <a:r>
              <a:rPr lang="en-US" sz="2400" i="1" baseline="-25000" dirty="0" err="1" smtClean="0">
                <a:latin typeface="Garamond"/>
                <a:cs typeface="Garamond"/>
              </a:rPr>
              <a:t>j</a:t>
            </a:r>
            <a:r>
              <a:rPr lang="en-US" sz="2400" dirty="0" smtClean="0">
                <a:latin typeface="Garamond"/>
                <a:cs typeface="Garamond"/>
              </a:rPr>
              <a:t>] – 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i</a:t>
            </a:r>
            <a:r>
              <a:rPr lang="en-US" sz="2400" dirty="0" smtClean="0">
                <a:latin typeface="Garamond"/>
                <a:cs typeface="Garamond"/>
              </a:rPr>
              <a:t>]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err="1" smtClean="0">
                <a:latin typeface="Garamond"/>
                <a:cs typeface="Garamond"/>
              </a:rPr>
              <a:t>I</a:t>
            </a:r>
            <a:r>
              <a:rPr lang="en-US" sz="2400" i="1" baseline="-25000" dirty="0" err="1" smtClean="0">
                <a:latin typeface="Garamond"/>
                <a:cs typeface="Garamond"/>
              </a:rPr>
              <a:t>j</a:t>
            </a:r>
            <a:r>
              <a:rPr lang="en-US" sz="2400" dirty="0" smtClean="0">
                <a:latin typeface="Garamond"/>
                <a:cs typeface="Garamond"/>
              </a:rPr>
              <a:t>]</a:t>
            </a:r>
            <a:endParaRPr lang="en-US" sz="2400" i="1" baseline="-25000" dirty="0" smtClean="0">
              <a:latin typeface="Garamond"/>
              <a:cs typeface="Garamon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3425" y="2744328"/>
            <a:ext cx="612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= </a:t>
            </a:r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i </a:t>
            </a:r>
            <a:r>
              <a:rPr lang="en-US" sz="2400" dirty="0" smtClean="0">
                <a:latin typeface="Garamond"/>
                <a:cs typeface="Garamond"/>
              </a:rPr>
              <a:t>= 1, </a:t>
            </a:r>
            <a:r>
              <a:rPr lang="en-US" sz="2400" i="1" dirty="0" err="1" smtClean="0">
                <a:latin typeface="Garamond"/>
                <a:cs typeface="Garamond"/>
              </a:rPr>
              <a:t>I</a:t>
            </a:r>
            <a:r>
              <a:rPr lang="en-US" sz="2400" i="1" baseline="-25000" dirty="0" err="1" smtClean="0">
                <a:latin typeface="Garamond"/>
                <a:cs typeface="Garamond"/>
              </a:rPr>
              <a:t>j</a:t>
            </a:r>
            <a:r>
              <a:rPr lang="en-US" sz="2400" i="1" baseline="-25000" dirty="0" smtClean="0">
                <a:latin typeface="Garamond"/>
                <a:cs typeface="Garamond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 = 1) –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I</a:t>
            </a:r>
            <a:r>
              <a:rPr lang="en-US" sz="2400" i="1" baseline="-25000" dirty="0">
                <a:latin typeface="Garamond"/>
                <a:cs typeface="Garamond"/>
              </a:rPr>
              <a:t>i</a:t>
            </a:r>
            <a:r>
              <a:rPr lang="en-US" sz="2400" dirty="0">
                <a:latin typeface="Garamond"/>
                <a:cs typeface="Garamond"/>
              </a:rPr>
              <a:t> = 1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  <a:r>
              <a:rPr lang="en-US" sz="2400" i="1" dirty="0">
                <a:latin typeface="Garamond"/>
                <a:cs typeface="Garamond"/>
              </a:rPr>
              <a:t> 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 err="1" smtClean="0">
                <a:latin typeface="Garamond"/>
                <a:cs typeface="Garamond"/>
              </a:rPr>
              <a:t>I</a:t>
            </a:r>
            <a:r>
              <a:rPr lang="en-US" sz="2400" i="1" baseline="-25000" dirty="0" err="1" smtClean="0">
                <a:latin typeface="Garamond"/>
                <a:cs typeface="Garamond"/>
              </a:rPr>
              <a:t>j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  <a:r>
              <a:rPr lang="en-US" sz="2400" dirty="0">
                <a:latin typeface="Garamond"/>
                <a:cs typeface="Garamond"/>
              </a:rPr>
              <a:t>= 1)</a:t>
            </a:r>
            <a:endParaRPr lang="en-US" sz="2400" i="1" baseline="-25000" dirty="0" smtClean="0">
              <a:latin typeface="Garamond"/>
              <a:cs typeface="Garamon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3412" y="3263909"/>
            <a:ext cx="307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 = </a:t>
            </a:r>
            <a:r>
              <a:rPr lang="en-US" sz="2400" dirty="0" smtClean="0">
                <a:latin typeface="Garamond"/>
                <a:cs typeface="Garamond"/>
              </a:rPr>
              <a:t>1/</a:t>
            </a:r>
            <a:r>
              <a:rPr lang="en-US" sz="2400" i="1" dirty="0" smtClean="0">
                <a:latin typeface="Garamond"/>
                <a:cs typeface="Garamond"/>
              </a:rPr>
              <a:t>n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n </a:t>
            </a:r>
            <a:r>
              <a:rPr lang="en-US" sz="2400" dirty="0">
                <a:latin typeface="Garamond"/>
                <a:cs typeface="Garamond"/>
              </a:rPr>
              <a:t>– </a:t>
            </a:r>
            <a:r>
              <a:rPr lang="en-US" sz="2400" dirty="0" smtClean="0">
                <a:latin typeface="Garamond"/>
                <a:cs typeface="Garamond"/>
              </a:rPr>
              <a:t>1) – 1/</a:t>
            </a:r>
            <a:r>
              <a:rPr lang="en-US" sz="2400" i="1" dirty="0" smtClean="0">
                <a:latin typeface="Garamond"/>
                <a:cs typeface="Garamond"/>
              </a:rPr>
              <a:t>n</a:t>
            </a:r>
            <a:r>
              <a:rPr lang="en-US" sz="2400" baseline="30000" dirty="0" smtClean="0">
                <a:latin typeface="Garamond"/>
                <a:cs typeface="Garamond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97062" y="3833533"/>
            <a:ext cx="2084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 = </a:t>
            </a:r>
            <a:r>
              <a:rPr lang="en-US" sz="2400" dirty="0" smtClean="0">
                <a:latin typeface="Garamond"/>
                <a:cs typeface="Garamond"/>
              </a:rPr>
              <a:t>1/</a:t>
            </a:r>
            <a:r>
              <a:rPr lang="en-US" sz="2400" i="1" dirty="0" smtClean="0">
                <a:latin typeface="Garamond"/>
                <a:cs typeface="Garamond"/>
              </a:rPr>
              <a:t>n</a:t>
            </a:r>
            <a:r>
              <a:rPr lang="en-US" sz="2400" baseline="30000" dirty="0" smtClean="0">
                <a:latin typeface="Garamond"/>
                <a:cs typeface="Garamond"/>
              </a:rPr>
              <a:t>2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n </a:t>
            </a:r>
            <a:r>
              <a:rPr lang="en-US" sz="2400" dirty="0">
                <a:latin typeface="Garamond"/>
                <a:cs typeface="Garamond"/>
              </a:rPr>
              <a:t>– </a:t>
            </a:r>
            <a:r>
              <a:rPr lang="en-US" sz="2400" dirty="0" smtClean="0">
                <a:latin typeface="Garamond"/>
                <a:cs typeface="Garamond"/>
              </a:rPr>
              <a:t>1)</a:t>
            </a:r>
            <a:endParaRPr lang="en-US" sz="2400" baseline="30000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78543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0301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You toss a coin 10 times. What is the expected number of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runs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R</a:t>
            </a:r>
            <a:r>
              <a:rPr lang="en-US" sz="2800" dirty="0" smtClean="0">
                <a:latin typeface="Franklin Gothic Medium"/>
                <a:cs typeface="Franklin Gothic Medium"/>
              </a:rPr>
              <a:t> with at least 3 heads?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519690"/>
            <a:ext cx="23177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Examples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16300" y="2602142"/>
            <a:ext cx="3530600" cy="461665"/>
            <a:chOff x="3416300" y="2602142"/>
            <a:chExt cx="353060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5981700" y="2602142"/>
              <a:ext cx="965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R</a:t>
              </a:r>
              <a:r>
                <a:rPr lang="en-US" sz="2400" dirty="0" smtClean="0">
                  <a:latin typeface="Garamond"/>
                  <a:cs typeface="Garamond"/>
                </a:rPr>
                <a:t> = 2</a:t>
              </a:r>
              <a:endParaRPr lang="en-US" sz="2400" dirty="0" smtClean="0">
                <a:latin typeface="Franklin Gothic Medium"/>
                <a:cs typeface="Franklin Gothic Medium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16300" y="2602142"/>
              <a:ext cx="256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9933"/>
                  </a:solidFill>
                  <a:latin typeface="Courier New"/>
                  <a:cs typeface="Courier New"/>
                </a:rPr>
                <a:t>HHHH</a:t>
              </a:r>
              <a:r>
                <a:rPr lang="en-US" sz="2400" dirty="0" smtClean="0">
                  <a:latin typeface="Courier New"/>
                  <a:cs typeface="Courier New"/>
                </a:rPr>
                <a:t>T</a:t>
              </a:r>
              <a:r>
                <a:rPr lang="en-US" sz="2400" dirty="0" smtClean="0">
                  <a:solidFill>
                    <a:srgbClr val="FF9933"/>
                  </a:solidFill>
                  <a:latin typeface="Courier New"/>
                  <a:cs typeface="Courier New"/>
                </a:rPr>
                <a:t>HHH</a:t>
              </a:r>
              <a:r>
                <a:rPr lang="en-US" sz="2400" dirty="0" smtClean="0">
                  <a:latin typeface="Courier New"/>
                  <a:cs typeface="Courier New"/>
                </a:rPr>
                <a:t>TH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16300" y="3082857"/>
            <a:ext cx="3530600" cy="461665"/>
            <a:chOff x="3416300" y="3063807"/>
            <a:chExt cx="3530600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3416300" y="3063807"/>
              <a:ext cx="2235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9933"/>
                  </a:solidFill>
                  <a:latin typeface="Courier New"/>
                  <a:cs typeface="Courier New"/>
                </a:rPr>
                <a:t>HHHHHHHHHH</a:t>
              </a:r>
              <a:endParaRPr lang="en-US" sz="2400" dirty="0" smtClean="0">
                <a:latin typeface="Courier New"/>
                <a:cs typeface="Courier New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81700" y="3063807"/>
              <a:ext cx="965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R</a:t>
              </a:r>
              <a:r>
                <a:rPr lang="en-US" sz="2400" dirty="0" smtClean="0">
                  <a:latin typeface="Garamond"/>
                  <a:cs typeface="Garamond"/>
                </a:rPr>
                <a:t> = 1</a:t>
              </a:r>
              <a:endParaRPr lang="en-US" sz="2400" dirty="0" smtClean="0">
                <a:latin typeface="Franklin Gothic Medium"/>
                <a:cs typeface="Franklin Gothic Medium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16300" y="3546966"/>
            <a:ext cx="3530600" cy="498543"/>
            <a:chOff x="3416300" y="3546966"/>
            <a:chExt cx="3530600" cy="498543"/>
          </a:xfrm>
        </p:grpSpPr>
        <p:sp>
          <p:nvSpPr>
            <p:cNvPr id="12" name="TextBox 11"/>
            <p:cNvSpPr txBox="1"/>
            <p:nvPr/>
          </p:nvSpPr>
          <p:spPr>
            <a:xfrm>
              <a:off x="3416300" y="3583844"/>
              <a:ext cx="2235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9933"/>
                  </a:solidFill>
                  <a:latin typeface="Courier New"/>
                  <a:cs typeface="Courier New"/>
                </a:rPr>
                <a:t>HHH</a:t>
              </a:r>
              <a:r>
                <a:rPr lang="en-US" sz="2400" dirty="0" smtClean="0">
                  <a:latin typeface="Courier New"/>
                  <a:cs typeface="Courier New"/>
                </a:rPr>
                <a:t>TTTTTTT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81700" y="3546966"/>
              <a:ext cx="965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R</a:t>
              </a:r>
              <a:r>
                <a:rPr lang="en-US" sz="2400" dirty="0" smtClean="0">
                  <a:latin typeface="Garamond"/>
                  <a:cs typeface="Garamond"/>
                </a:rPr>
                <a:t> = 1</a:t>
              </a:r>
              <a:endParaRPr lang="en-US" sz="2400" dirty="0" smtClean="0">
                <a:latin typeface="Franklin Gothic Medium"/>
                <a:cs typeface="Franklin Gothic Medium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61017" y="5024112"/>
            <a:ext cx="5836761" cy="1154858"/>
            <a:chOff x="1361017" y="5024112"/>
            <a:chExt cx="5836761" cy="1154858"/>
          </a:xfrm>
        </p:grpSpPr>
        <p:sp>
          <p:nvSpPr>
            <p:cNvPr id="14" name="TextBox 13"/>
            <p:cNvSpPr txBox="1"/>
            <p:nvPr/>
          </p:nvSpPr>
          <p:spPr>
            <a:xfrm>
              <a:off x="1361017" y="5069820"/>
              <a:ext cx="12998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Franklin Gothic Medium"/>
                  <a:cs typeface="Franklin Gothic Medium"/>
                </a:rPr>
                <a:t>1. </a:t>
              </a:r>
            </a:p>
            <a:p>
              <a:r>
                <a:rPr lang="en-US" sz="2000" dirty="0" smtClean="0">
                  <a:latin typeface="Franklin Gothic Medium"/>
                  <a:cs typeface="Franklin Gothic Medium"/>
                </a:rPr>
                <a:t>Definition</a:t>
              </a:r>
              <a:endParaRPr lang="en-US" sz="2000" i="1" dirty="0" smtClean="0">
                <a:latin typeface="Garamond"/>
                <a:cs typeface="Garamond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62867" y="5040197"/>
              <a:ext cx="1524348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Franklin Gothic Medium"/>
                  <a:cs typeface="Franklin Gothic Medium"/>
                </a:rPr>
                <a:t>2. </a:t>
              </a:r>
              <a:br>
                <a:rPr lang="en-US" sz="2800" dirty="0" smtClean="0">
                  <a:latin typeface="Franklin Gothic Medium"/>
                  <a:cs typeface="Franklin Gothic Medium"/>
                </a:rPr>
              </a:br>
              <a:r>
                <a:rPr lang="en-US" sz="2000" dirty="0" smtClean="0">
                  <a:latin typeface="Franklin Gothic Medium"/>
                  <a:cs typeface="Franklin Gothic Medium"/>
                </a:rPr>
                <a:t>Linearity of </a:t>
              </a:r>
              <a:br>
                <a:rPr lang="en-US" sz="2000" dirty="0" smtClean="0">
                  <a:latin typeface="Franklin Gothic Medium"/>
                  <a:cs typeface="Franklin Gothic Medium"/>
                </a:rPr>
              </a:br>
              <a:r>
                <a:rPr lang="en-US" sz="2000" dirty="0" smtClean="0">
                  <a:latin typeface="Franklin Gothic Medium"/>
                  <a:cs typeface="Franklin Gothic Medium"/>
                </a:rPr>
                <a:t>expectation</a:t>
              </a:r>
              <a:endParaRPr lang="en-US" sz="2000" i="1" dirty="0" smtClean="0">
                <a:latin typeface="Garamond"/>
                <a:cs typeface="Garamond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02782" y="5024112"/>
              <a:ext cx="1494996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Franklin Gothic Medium"/>
                  <a:cs typeface="Franklin Gothic Medium"/>
                </a:rPr>
                <a:t>3. </a:t>
              </a:r>
              <a:endParaRPr lang="en-US" sz="2800" dirty="0">
                <a:latin typeface="Franklin Gothic Medium"/>
                <a:cs typeface="Franklin Gothic Medium"/>
              </a:endParaRPr>
            </a:p>
            <a:p>
              <a:r>
                <a:rPr lang="en-US" sz="2000" dirty="0" smtClean="0">
                  <a:latin typeface="Franklin Gothic Medium"/>
                  <a:cs typeface="Franklin Gothic Medium"/>
                </a:rPr>
                <a:t>Derived</a:t>
              </a:r>
              <a:br>
                <a:rPr lang="en-US" sz="2000" dirty="0" smtClean="0">
                  <a:latin typeface="Franklin Gothic Medium"/>
                  <a:cs typeface="Franklin Gothic Medium"/>
                </a:rPr>
              </a:br>
              <a:r>
                <a:rPr lang="en-US" sz="2000" dirty="0" smtClean="0">
                  <a:latin typeface="Franklin Gothic Medium"/>
                  <a:cs typeface="Franklin Gothic Medium"/>
                </a:rPr>
                <a:t>random var.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57200" y="4431040"/>
            <a:ext cx="3611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Which method to use?</a:t>
            </a:r>
          </a:p>
        </p:txBody>
      </p:sp>
    </p:spTree>
    <p:extLst>
      <p:ext uri="{BB962C8B-B14F-4D97-AF65-F5344CB8AC3E}">
        <p14:creationId xmlns:p14="http://schemas.microsoft.com/office/powerpoint/2010/main" val="3791660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004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 coin is tossed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times. Find the expectation and variance in the number of patterns </a:t>
            </a:r>
            <a:r>
              <a:rPr lang="en-US" sz="2800" dirty="0" smtClean="0">
                <a:solidFill>
                  <a:schemeClr val="accent1"/>
                </a:solidFill>
                <a:latin typeface="Courier New"/>
                <a:cs typeface="Courier New"/>
              </a:rPr>
              <a:t>HH</a:t>
            </a:r>
            <a:r>
              <a:rPr lang="en-US" sz="2800" dirty="0" smtClean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1650" y="3179721"/>
            <a:ext cx="279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Garamond"/>
                <a:cs typeface="Garamond"/>
              </a:rPr>
              <a:t> + … + </a:t>
            </a:r>
            <a:r>
              <a:rPr lang="en-US" sz="2800" i="1" dirty="0" smtClean="0">
                <a:latin typeface="Garamond"/>
                <a:cs typeface="Garamond"/>
              </a:rPr>
              <a:t>I</a:t>
            </a:r>
            <a:r>
              <a:rPr lang="en-US" sz="2800" i="1" baseline="-25000" dirty="0" smtClean="0">
                <a:latin typeface="Garamond"/>
                <a:cs typeface="Garamond"/>
              </a:rPr>
              <a:t>n</a:t>
            </a:r>
            <a:r>
              <a:rPr lang="en-US" sz="2800" baseline="-25000" dirty="0" smtClean="0">
                <a:latin typeface="Garamond"/>
                <a:cs typeface="Garamond"/>
              </a:rPr>
              <a:t>-1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898324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where </a:t>
            </a:r>
            <a:r>
              <a:rPr lang="en-US" sz="2800" i="1" dirty="0" smtClean="0">
                <a:latin typeface="Garamond"/>
                <a:cs typeface="Garamond"/>
              </a:rPr>
              <a:t>I</a:t>
            </a:r>
            <a:r>
              <a:rPr lang="en-US" sz="2800" i="1" baseline="-25000" dirty="0" smtClean="0">
                <a:latin typeface="Garamond"/>
                <a:cs typeface="Garamond"/>
              </a:rPr>
              <a:t>i</a:t>
            </a:r>
            <a:r>
              <a:rPr lang="en-US" sz="2800" dirty="0" smtClean="0">
                <a:latin typeface="Franklin Gothic Medium"/>
                <a:cs typeface="Franklin Gothic Medium"/>
              </a:rPr>
              <a:t> is the indicator for the event that the </a:t>
            </a:r>
            <a:r>
              <a:rPr lang="en-US" sz="2800" i="1" dirty="0" err="1" smtClean="0">
                <a:latin typeface="Garamond"/>
                <a:cs typeface="Garamond"/>
              </a:rPr>
              <a:t>i</a:t>
            </a:r>
            <a:r>
              <a:rPr lang="en-US" sz="2800" baseline="30000" dirty="0" err="1" smtClean="0">
                <a:latin typeface="Franklin Gothic Medium"/>
                <a:cs typeface="Franklin Gothic Medium"/>
              </a:rPr>
              <a:t>th</a:t>
            </a:r>
            <a:r>
              <a:rPr lang="en-US" sz="2800" dirty="0" smtClean="0">
                <a:latin typeface="Franklin Gothic Medium"/>
                <a:cs typeface="Franklin Gothic Medium"/>
              </a:rPr>
              <a:t> and 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err="1" smtClean="0">
                <a:latin typeface="Garamond"/>
                <a:cs typeface="Garamond"/>
              </a:rPr>
              <a:t>i</a:t>
            </a:r>
            <a:r>
              <a:rPr lang="en-US" sz="2800" i="1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+ 1)</a:t>
            </a:r>
            <a:r>
              <a:rPr lang="en-US" sz="2800" baseline="30000" dirty="0" err="1" smtClean="0">
                <a:latin typeface="Franklin Gothic Medium"/>
                <a:cs typeface="Franklin Gothic Medium"/>
              </a:rPr>
              <a:t>st</a:t>
            </a:r>
            <a:r>
              <a:rPr lang="en-US" sz="2800" dirty="0" smtClean="0">
                <a:latin typeface="Franklin Gothic Medium"/>
                <a:cs typeface="Franklin Gothic Medium"/>
              </a:rPr>
              <a:t> toss both came out </a:t>
            </a:r>
            <a:r>
              <a:rPr lang="en-US" sz="2800" dirty="0" smtClean="0">
                <a:latin typeface="Courier New"/>
                <a:cs typeface="Courier New"/>
              </a:rPr>
              <a:t>H</a:t>
            </a:r>
            <a:r>
              <a:rPr lang="en-US" sz="2800" dirty="0" smtClean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2594945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Solution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5123537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i </a:t>
            </a:r>
            <a:r>
              <a:rPr lang="en-US" sz="2400" dirty="0" smtClean="0">
                <a:latin typeface="Garamond"/>
                <a:cs typeface="Garamond"/>
              </a:rPr>
              <a:t>] = </a:t>
            </a:r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i</a:t>
            </a:r>
            <a:r>
              <a:rPr lang="en-US" sz="2400" dirty="0" smtClean="0">
                <a:latin typeface="Garamond"/>
                <a:cs typeface="Garamond"/>
              </a:rPr>
              <a:t> = 1) = 1/4</a:t>
            </a:r>
            <a:endParaRPr lang="en-US" sz="2400" i="1" baseline="-25000" dirty="0" smtClean="0">
              <a:latin typeface="Garamond"/>
              <a:cs typeface="Garam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705250"/>
            <a:ext cx="328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i="1" baseline="-250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] = (</a:t>
            </a:r>
            <a:r>
              <a:rPr lang="en-US" sz="2800" i="1" dirty="0" smtClean="0">
                <a:latin typeface="Garamond"/>
                <a:cs typeface="Garamond"/>
              </a:rPr>
              <a:t>n </a:t>
            </a:r>
            <a:r>
              <a:rPr lang="en-US" sz="2800" dirty="0">
                <a:latin typeface="Garamond"/>
                <a:cs typeface="Garamond"/>
              </a:rPr>
              <a:t>– </a:t>
            </a:r>
            <a:r>
              <a:rPr lang="en-US" sz="2800" dirty="0" smtClean="0">
                <a:latin typeface="Garamond"/>
                <a:cs typeface="Garamond"/>
              </a:rPr>
              <a:t>1)/4</a:t>
            </a:r>
            <a:endParaRPr lang="en-US" sz="2800" i="1" baseline="-25000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43437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35737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i </a:t>
            </a:r>
            <a:r>
              <a:rPr lang="en-US" sz="2400" dirty="0" smtClean="0">
                <a:latin typeface="Garamond"/>
                <a:cs typeface="Garamond"/>
              </a:rPr>
              <a:t>] = 1/4</a:t>
            </a:r>
            <a:endParaRPr lang="en-US" sz="2400" i="1" baseline="-25000" dirty="0" smtClean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1135737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Garamond"/>
                <a:cs typeface="Garamond"/>
              </a:rPr>
              <a:t>Var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i </a:t>
            </a:r>
            <a:r>
              <a:rPr lang="en-US" sz="2400" dirty="0" smtClean="0">
                <a:latin typeface="Garamond"/>
                <a:cs typeface="Garamond"/>
              </a:rPr>
              <a:t>] = 3/4 1/4 = 3/16</a:t>
            </a:r>
            <a:endParaRPr lang="en-US" sz="2400" i="1" baseline="-25000" dirty="0" smtClean="0"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83715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Garamond"/>
                <a:cs typeface="Garamond"/>
              </a:rPr>
              <a:t>Cov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i </a:t>
            </a:r>
            <a:r>
              <a:rPr lang="en-US" sz="2400" dirty="0" smtClean="0">
                <a:latin typeface="Garamond"/>
                <a:cs typeface="Garamond"/>
              </a:rPr>
              <a:t>,</a:t>
            </a:r>
            <a:r>
              <a:rPr lang="en-US" sz="2400" i="1" baseline="-25000" dirty="0" smtClean="0">
                <a:latin typeface="Garamond"/>
                <a:cs typeface="Garamond"/>
              </a:rPr>
              <a:t> </a:t>
            </a:r>
            <a:r>
              <a:rPr lang="en-US" sz="2400" i="1" dirty="0" err="1" smtClean="0">
                <a:latin typeface="Garamond"/>
                <a:cs typeface="Garamond"/>
              </a:rPr>
              <a:t>I</a:t>
            </a:r>
            <a:r>
              <a:rPr lang="en-US" sz="2400" i="1" baseline="-25000" dirty="0" err="1" smtClean="0">
                <a:latin typeface="Garamond"/>
                <a:cs typeface="Garamond"/>
              </a:rPr>
              <a:t>j</a:t>
            </a:r>
            <a:r>
              <a:rPr lang="en-US" sz="2400" dirty="0" smtClean="0">
                <a:latin typeface="Garamond"/>
                <a:cs typeface="Garamond"/>
              </a:rPr>
              <a:t>] = </a:t>
            </a:r>
            <a:r>
              <a:rPr lang="en-US" sz="2400" i="1" dirty="0">
                <a:latin typeface="Garamond"/>
                <a:cs typeface="Garamond"/>
              </a:rPr>
              <a:t>E</a:t>
            </a:r>
            <a:r>
              <a:rPr lang="en-US" sz="2400" dirty="0">
                <a:latin typeface="Garamond"/>
                <a:cs typeface="Garamond"/>
              </a:rPr>
              <a:t>[</a:t>
            </a:r>
            <a:r>
              <a:rPr lang="en-US" sz="2400" i="1" dirty="0" err="1">
                <a:latin typeface="Garamond"/>
                <a:cs typeface="Garamond"/>
              </a:rPr>
              <a:t>I</a:t>
            </a:r>
            <a:r>
              <a:rPr lang="en-US" sz="2400" i="1" baseline="-25000" dirty="0" err="1">
                <a:latin typeface="Garamond"/>
                <a:cs typeface="Garamond"/>
              </a:rPr>
              <a:t>i</a:t>
            </a:r>
            <a:r>
              <a:rPr lang="en-US" sz="2400" i="1" dirty="0" err="1">
                <a:latin typeface="Garamond"/>
                <a:cs typeface="Garamond"/>
              </a:rPr>
              <a:t>I</a:t>
            </a:r>
            <a:r>
              <a:rPr lang="en-US" sz="2400" i="1" baseline="-25000" dirty="0" err="1">
                <a:latin typeface="Garamond"/>
                <a:cs typeface="Garamond"/>
              </a:rPr>
              <a:t>j</a:t>
            </a:r>
            <a:r>
              <a:rPr lang="en-US" sz="2400" dirty="0">
                <a:latin typeface="Garamond"/>
                <a:cs typeface="Garamond"/>
              </a:rPr>
              <a:t>] – </a:t>
            </a:r>
            <a:r>
              <a:rPr lang="en-US" sz="2400" i="1" dirty="0">
                <a:latin typeface="Garamond"/>
                <a:cs typeface="Garamond"/>
              </a:rPr>
              <a:t>E</a:t>
            </a:r>
            <a:r>
              <a:rPr lang="en-US" sz="2400" dirty="0">
                <a:latin typeface="Garamond"/>
                <a:cs typeface="Garamond"/>
              </a:rPr>
              <a:t>[</a:t>
            </a:r>
            <a:r>
              <a:rPr lang="en-US" sz="2400" i="1" dirty="0">
                <a:latin typeface="Garamond"/>
                <a:cs typeface="Garamond"/>
              </a:rPr>
              <a:t>I</a:t>
            </a:r>
            <a:r>
              <a:rPr lang="en-US" sz="2400" i="1" baseline="-25000" dirty="0">
                <a:latin typeface="Garamond"/>
                <a:cs typeface="Garamond"/>
              </a:rPr>
              <a:t>i</a:t>
            </a:r>
            <a:r>
              <a:rPr lang="en-US" sz="2400" dirty="0">
                <a:latin typeface="Garamond"/>
                <a:cs typeface="Garamond"/>
              </a:rPr>
              <a:t>]</a:t>
            </a:r>
            <a:r>
              <a:rPr lang="en-US" sz="2400" i="1" dirty="0">
                <a:latin typeface="Garamond"/>
                <a:cs typeface="Garamond"/>
              </a:rPr>
              <a:t>E</a:t>
            </a:r>
            <a:r>
              <a:rPr lang="en-US" sz="2400" dirty="0">
                <a:latin typeface="Garamond"/>
                <a:cs typeface="Garamond"/>
              </a:rPr>
              <a:t>[</a:t>
            </a:r>
            <a:r>
              <a:rPr lang="en-US" sz="2400" i="1" dirty="0" err="1">
                <a:latin typeface="Garamond"/>
                <a:cs typeface="Garamond"/>
              </a:rPr>
              <a:t>I</a:t>
            </a:r>
            <a:r>
              <a:rPr lang="en-US" sz="2400" i="1" baseline="-25000" dirty="0" err="1">
                <a:latin typeface="Garamond"/>
                <a:cs typeface="Garamond"/>
              </a:rPr>
              <a:t>j</a:t>
            </a:r>
            <a:r>
              <a:rPr lang="en-US" sz="2400" dirty="0" smtClean="0">
                <a:latin typeface="Garamond"/>
                <a:cs typeface="Garamond"/>
              </a:rPr>
              <a:t>] =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I</a:t>
            </a:r>
            <a:r>
              <a:rPr lang="en-US" sz="2400" i="1" baseline="-25000" dirty="0">
                <a:latin typeface="Garamond"/>
                <a:cs typeface="Garamond"/>
              </a:rPr>
              <a:t>i </a:t>
            </a:r>
            <a:r>
              <a:rPr lang="en-US" sz="2400" dirty="0">
                <a:latin typeface="Garamond"/>
                <a:cs typeface="Garamond"/>
              </a:rPr>
              <a:t>= 1, </a:t>
            </a:r>
            <a:r>
              <a:rPr lang="en-US" sz="2400" i="1" dirty="0" err="1">
                <a:latin typeface="Garamond"/>
                <a:cs typeface="Garamond"/>
              </a:rPr>
              <a:t>I</a:t>
            </a:r>
            <a:r>
              <a:rPr lang="en-US" sz="2400" i="1" baseline="-25000" dirty="0" err="1">
                <a:latin typeface="Garamond"/>
                <a:cs typeface="Garamond"/>
              </a:rPr>
              <a:t>j</a:t>
            </a:r>
            <a:r>
              <a:rPr lang="en-US" sz="2400" i="1" baseline="-25000" dirty="0">
                <a:latin typeface="Garamond"/>
                <a:cs typeface="Garamond"/>
              </a:rPr>
              <a:t> </a:t>
            </a:r>
            <a:r>
              <a:rPr lang="en-US" sz="2400" dirty="0">
                <a:latin typeface="Garamond"/>
                <a:cs typeface="Garamond"/>
              </a:rPr>
              <a:t> = 1) –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I</a:t>
            </a:r>
            <a:r>
              <a:rPr lang="en-US" sz="2400" i="1" baseline="-25000" dirty="0">
                <a:latin typeface="Garamond"/>
                <a:cs typeface="Garamond"/>
              </a:rPr>
              <a:t>i</a:t>
            </a:r>
            <a:r>
              <a:rPr lang="en-US" sz="2400" dirty="0">
                <a:latin typeface="Garamond"/>
                <a:cs typeface="Garamond"/>
              </a:rPr>
              <a:t> = 1)</a:t>
            </a:r>
            <a:r>
              <a:rPr lang="en-US" sz="2400" i="1" dirty="0">
                <a:latin typeface="Garamond"/>
                <a:cs typeface="Garamond"/>
              </a:rPr>
              <a:t> 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 err="1">
                <a:latin typeface="Garamond"/>
                <a:cs typeface="Garamond"/>
              </a:rPr>
              <a:t>I</a:t>
            </a:r>
            <a:r>
              <a:rPr lang="en-US" sz="2400" i="1" baseline="-25000" dirty="0" err="1">
                <a:latin typeface="Garamond"/>
                <a:cs typeface="Garamond"/>
              </a:rPr>
              <a:t>j</a:t>
            </a:r>
            <a:r>
              <a:rPr lang="en-US" sz="2400" dirty="0">
                <a:latin typeface="Garamond"/>
                <a:cs typeface="Garamond"/>
              </a:rPr>
              <a:t> = 1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  <a:endParaRPr lang="en-US" sz="2400" i="1" baseline="-25000" dirty="0"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4250" y="2586454"/>
            <a:ext cx="173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Garamond"/>
                <a:cs typeface="Garamond"/>
              </a:rPr>
              <a:t>Cov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baseline="-25000" dirty="0" smtClean="0">
                <a:latin typeface="Garamond"/>
                <a:cs typeface="Garamond"/>
              </a:rPr>
              <a:t>1</a:t>
            </a:r>
            <a:r>
              <a:rPr lang="en-US" sz="2400" i="1" baseline="-25000" dirty="0" smtClean="0">
                <a:latin typeface="Garamond"/>
                <a:cs typeface="Garamond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,</a:t>
            </a:r>
            <a:r>
              <a:rPr lang="en-US" sz="2400" i="1" baseline="-25000" dirty="0" smtClean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baseline="-25000" dirty="0" smtClean="0">
                <a:latin typeface="Garamond"/>
                <a:cs typeface="Garamond"/>
              </a:rPr>
              <a:t>2</a:t>
            </a:r>
            <a:r>
              <a:rPr lang="en-US" sz="2400" dirty="0" smtClean="0">
                <a:latin typeface="Garamond"/>
                <a:cs typeface="Garamond"/>
              </a:rPr>
              <a:t>] = </a:t>
            </a:r>
            <a:endParaRPr lang="en-US" sz="2400" i="1" baseline="-25000" dirty="0" smtClean="0"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7950" y="257844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9933"/>
                </a:solidFill>
                <a:latin typeface="Courier New"/>
                <a:cs typeface="Courier New"/>
              </a:rPr>
              <a:t>HHH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???????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6200" y="2584552"/>
            <a:ext cx="242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1/8 – (1/4)</a:t>
            </a:r>
            <a:r>
              <a:rPr lang="en-US" sz="2400" baseline="30000" dirty="0" smtClean="0">
                <a:latin typeface="Garamond"/>
                <a:cs typeface="Garamond"/>
              </a:rPr>
              <a:t>2</a:t>
            </a:r>
            <a:endParaRPr lang="en-US" sz="2400" i="1" baseline="30000" dirty="0" smtClean="0">
              <a:latin typeface="Garamond"/>
              <a:cs typeface="Garam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5449" y="2584552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= 1/16</a:t>
            </a:r>
            <a:endParaRPr lang="en-US" sz="2400" i="1" baseline="30000" dirty="0" smtClean="0">
              <a:latin typeface="Garamond"/>
              <a:cs typeface="Garamo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4250" y="3139023"/>
            <a:ext cx="173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Garamond"/>
                <a:cs typeface="Garamond"/>
              </a:rPr>
              <a:t>Cov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baseline="-25000" dirty="0" smtClean="0">
                <a:latin typeface="Garamond"/>
                <a:cs typeface="Garamond"/>
              </a:rPr>
              <a:t>1</a:t>
            </a:r>
            <a:r>
              <a:rPr lang="en-US" sz="2400" i="1" baseline="-25000" dirty="0" smtClean="0">
                <a:latin typeface="Garamond"/>
                <a:cs typeface="Garamond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,</a:t>
            </a:r>
            <a:r>
              <a:rPr lang="en-US" sz="2400" i="1" baseline="-25000" dirty="0" smtClean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baseline="-25000" dirty="0" smtClean="0">
                <a:latin typeface="Garamond"/>
                <a:cs typeface="Garamond"/>
              </a:rPr>
              <a:t>3</a:t>
            </a:r>
            <a:r>
              <a:rPr lang="en-US" sz="2400" dirty="0" smtClean="0">
                <a:latin typeface="Garamond"/>
                <a:cs typeface="Garamond"/>
              </a:rPr>
              <a:t>] = </a:t>
            </a:r>
            <a:endParaRPr lang="en-US" sz="2400" i="1" baseline="-25000" dirty="0" smtClean="0">
              <a:latin typeface="Garamond"/>
              <a:cs typeface="Garamo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57950" y="309914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9933"/>
                </a:solidFill>
                <a:latin typeface="Courier New"/>
                <a:cs typeface="Courier New"/>
              </a:rPr>
              <a:t>HHHH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??????</a:t>
            </a:r>
            <a:endParaRPr lang="en-US" sz="2400" dirty="0" smtClean="0">
              <a:latin typeface="Garamond"/>
              <a:cs typeface="Garam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0950" y="3132775"/>
            <a:ext cx="182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1/16 – (1/4)</a:t>
            </a:r>
            <a:r>
              <a:rPr lang="en-US" sz="2400" baseline="30000" dirty="0" smtClean="0">
                <a:latin typeface="Garamond"/>
                <a:cs typeface="Garamond"/>
              </a:rPr>
              <a:t>2</a:t>
            </a:r>
            <a:endParaRPr lang="en-US" sz="2400" i="1" baseline="30000" dirty="0" smtClean="0">
              <a:latin typeface="Garamond"/>
              <a:cs typeface="Garamon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35450" y="3158277"/>
            <a:ext cx="104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= 0</a:t>
            </a:r>
            <a:endParaRPr lang="en-US" sz="2400" i="1" baseline="30000" dirty="0" smtClean="0">
              <a:latin typeface="Garamond"/>
              <a:cs typeface="Garamon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4250" y="3560686"/>
            <a:ext cx="4867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because 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baseline="-25000" dirty="0" smtClean="0">
                <a:latin typeface="Garamond"/>
                <a:cs typeface="Garamond"/>
              </a:rPr>
              <a:t>1</a:t>
            </a:r>
            <a:r>
              <a:rPr lang="en-US" sz="2400" dirty="0" smtClean="0">
                <a:latin typeface="Franklin Gothic Medium"/>
                <a:cs typeface="Franklin Gothic Medium"/>
              </a:rPr>
              <a:t> and 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baseline="-25000" dirty="0" smtClean="0">
                <a:latin typeface="Garamond"/>
                <a:cs typeface="Garamond"/>
              </a:rPr>
              <a:t>3</a:t>
            </a:r>
            <a:r>
              <a:rPr lang="en-US" sz="2400" dirty="0" smtClean="0">
                <a:latin typeface="Franklin Gothic Medium"/>
                <a:cs typeface="Franklin Gothic Medium"/>
              </a:rPr>
              <a:t> are independent!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4250" y="4199354"/>
            <a:ext cx="690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Garamond"/>
                <a:cs typeface="Garamond"/>
              </a:rPr>
              <a:t>Cov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baseline="-25000" dirty="0" smtClean="0">
                <a:latin typeface="Garamond"/>
                <a:cs typeface="Garamond"/>
              </a:rPr>
              <a:t>1</a:t>
            </a:r>
            <a:r>
              <a:rPr lang="en-US" sz="2400" i="1" baseline="-25000" dirty="0" smtClean="0">
                <a:latin typeface="Garamond"/>
                <a:cs typeface="Garamond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,</a:t>
            </a:r>
            <a:r>
              <a:rPr lang="en-US" sz="2400" i="1" baseline="-25000" dirty="0" smtClean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baseline="-25000" dirty="0" smtClean="0">
                <a:latin typeface="Garamond"/>
                <a:cs typeface="Garamond"/>
              </a:rPr>
              <a:t>2</a:t>
            </a:r>
            <a:r>
              <a:rPr lang="en-US" sz="2400" dirty="0" smtClean="0">
                <a:latin typeface="Garamond"/>
                <a:cs typeface="Garamond"/>
              </a:rPr>
              <a:t>] = </a:t>
            </a:r>
            <a:r>
              <a:rPr lang="en-US" sz="2400" i="1" dirty="0" err="1" smtClean="0">
                <a:latin typeface="Garamond"/>
                <a:cs typeface="Garamond"/>
              </a:rPr>
              <a:t>Cov</a:t>
            </a:r>
            <a:r>
              <a:rPr lang="en-US" sz="2400" dirty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baseline="-25000" dirty="0" smtClean="0">
                <a:latin typeface="Garamond"/>
                <a:cs typeface="Garamond"/>
              </a:rPr>
              <a:t>2</a:t>
            </a:r>
            <a:r>
              <a:rPr lang="en-US" sz="2400" i="1" baseline="-25000" dirty="0" smtClean="0">
                <a:latin typeface="Garamond"/>
                <a:cs typeface="Garamond"/>
              </a:rPr>
              <a:t> </a:t>
            </a:r>
            <a:r>
              <a:rPr lang="en-US" sz="2400" dirty="0">
                <a:latin typeface="Garamond"/>
                <a:cs typeface="Garamond"/>
              </a:rPr>
              <a:t>,</a:t>
            </a:r>
            <a:r>
              <a:rPr lang="en-US" sz="2400" i="1" baseline="-25000" dirty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baseline="-25000" dirty="0" smtClean="0">
                <a:latin typeface="Garamond"/>
                <a:cs typeface="Garamond"/>
              </a:rPr>
              <a:t>3</a:t>
            </a:r>
            <a:r>
              <a:rPr lang="en-US" sz="2400" dirty="0" smtClean="0">
                <a:latin typeface="Garamond"/>
                <a:cs typeface="Garamond"/>
              </a:rPr>
              <a:t>] = … = </a:t>
            </a:r>
            <a:r>
              <a:rPr lang="en-US" sz="2400" i="1" dirty="0" err="1" smtClean="0">
                <a:latin typeface="Garamond"/>
                <a:cs typeface="Garamond"/>
              </a:rPr>
              <a:t>Cov</a:t>
            </a:r>
            <a:r>
              <a:rPr lang="en-US" sz="2400" dirty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>
                <a:latin typeface="Garamond"/>
                <a:cs typeface="Garamond"/>
              </a:rPr>
              <a:t>n</a:t>
            </a:r>
            <a:r>
              <a:rPr lang="en-US" sz="2400" baseline="-25000" dirty="0" smtClean="0">
                <a:latin typeface="Garamond"/>
                <a:cs typeface="Garamond"/>
              </a:rPr>
              <a:t>-2</a:t>
            </a:r>
            <a:r>
              <a:rPr lang="en-US" sz="2400" dirty="0" smtClean="0">
                <a:latin typeface="Garamond"/>
                <a:cs typeface="Garamond"/>
              </a:rPr>
              <a:t>,</a:t>
            </a:r>
            <a:r>
              <a:rPr lang="en-US" sz="2400" i="1" baseline="-25000" dirty="0" smtClean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n</a:t>
            </a:r>
            <a:r>
              <a:rPr lang="en-US" sz="2400" baseline="-25000" dirty="0">
                <a:latin typeface="Garamond"/>
                <a:cs typeface="Garamond"/>
              </a:rPr>
              <a:t>-1</a:t>
            </a:r>
            <a:r>
              <a:rPr lang="en-US" sz="2400" dirty="0" smtClean="0">
                <a:latin typeface="Garamond"/>
                <a:cs typeface="Garamond"/>
              </a:rPr>
              <a:t>] = 1/16</a:t>
            </a:r>
            <a:endParaRPr lang="en-US" sz="2400" i="1" baseline="-25000" dirty="0" smtClean="0">
              <a:latin typeface="Garamond"/>
              <a:cs typeface="Garamon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1" y="5119109"/>
            <a:ext cx="1927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all others </a:t>
            </a:r>
            <a:r>
              <a:rPr lang="en-US" sz="2400" dirty="0" smtClean="0">
                <a:latin typeface="Garamond"/>
                <a:cs typeface="Garamond"/>
              </a:rPr>
              <a:t>= 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4051" y="5733174"/>
            <a:ext cx="155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Garamond"/>
                <a:cs typeface="Garamond"/>
              </a:rPr>
              <a:t>Var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i="1" baseline="-25000" dirty="0" smtClean="0"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] </a:t>
            </a:r>
            <a:r>
              <a:rPr lang="en-US" sz="2800" dirty="0" smtClean="0">
                <a:latin typeface="Garamond"/>
                <a:cs typeface="Garamond"/>
              </a:rPr>
              <a:t>=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24076" y="5733174"/>
            <a:ext cx="193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n </a:t>
            </a:r>
            <a:r>
              <a:rPr lang="en-US" sz="2800" dirty="0">
                <a:latin typeface="Garamond"/>
                <a:cs typeface="Garamond"/>
              </a:rPr>
              <a:t>–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1)⋅</a:t>
            </a:r>
            <a:r>
              <a:rPr lang="en-US" sz="2800" dirty="0" smtClean="0">
                <a:latin typeface="Garamond"/>
                <a:cs typeface="Garamond"/>
              </a:rPr>
              <a:t>3/16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12140" y="5726824"/>
            <a:ext cx="2444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+ 2(</a:t>
            </a:r>
            <a:r>
              <a:rPr lang="en-US" sz="2800" i="1" dirty="0">
                <a:latin typeface="Garamond"/>
                <a:cs typeface="Garamond"/>
              </a:rPr>
              <a:t>n </a:t>
            </a:r>
            <a:r>
              <a:rPr lang="en-US" sz="2800" dirty="0">
                <a:latin typeface="Garamond"/>
                <a:cs typeface="Garamond"/>
              </a:rPr>
              <a:t>–</a:t>
            </a:r>
            <a:r>
              <a:rPr lang="en-US" sz="2800" dirty="0" smtClean="0">
                <a:latin typeface="Garamond"/>
                <a:cs typeface="Garamond"/>
              </a:rPr>
              <a:t> 2)</a:t>
            </a:r>
            <a:r>
              <a:rPr lang="en-US" sz="2800" dirty="0">
                <a:latin typeface="Garamond"/>
                <a:cs typeface="Garamond"/>
              </a:rPr>
              <a:t>⋅1</a:t>
            </a:r>
            <a:r>
              <a:rPr lang="en-US" sz="2800" dirty="0" smtClean="0">
                <a:latin typeface="Garamond"/>
                <a:cs typeface="Garamond"/>
              </a:rPr>
              <a:t>/16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47883" y="5718357"/>
            <a:ext cx="2745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= (5</a:t>
            </a:r>
            <a:r>
              <a:rPr lang="en-US" sz="2800" i="1" dirty="0" smtClean="0">
                <a:latin typeface="Garamond"/>
                <a:cs typeface="Garamond"/>
              </a:rPr>
              <a:t>n </a:t>
            </a:r>
            <a:r>
              <a:rPr lang="en-US" sz="2800" dirty="0" smtClean="0">
                <a:latin typeface="Garamond"/>
                <a:cs typeface="Garamond"/>
              </a:rPr>
              <a:t>– 7)/16.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4250" y="4656673"/>
            <a:ext cx="690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Garamond"/>
                <a:cs typeface="Garamond"/>
              </a:rPr>
              <a:t>Cov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baseline="-25000" dirty="0" smtClean="0">
                <a:latin typeface="Garamond"/>
                <a:cs typeface="Garamond"/>
              </a:rPr>
              <a:t>2</a:t>
            </a:r>
            <a:r>
              <a:rPr lang="en-US" sz="2400" i="1" baseline="-25000" dirty="0" smtClean="0">
                <a:latin typeface="Garamond"/>
                <a:cs typeface="Garamond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,</a:t>
            </a:r>
            <a:r>
              <a:rPr lang="en-US" sz="2400" i="1" baseline="-25000" dirty="0" smtClean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baseline="-25000" dirty="0" smtClean="0">
                <a:latin typeface="Garamond"/>
                <a:cs typeface="Garamond"/>
              </a:rPr>
              <a:t>1</a:t>
            </a:r>
            <a:r>
              <a:rPr lang="en-US" sz="2400" dirty="0" smtClean="0">
                <a:latin typeface="Garamond"/>
                <a:cs typeface="Garamond"/>
              </a:rPr>
              <a:t>] = </a:t>
            </a:r>
            <a:r>
              <a:rPr lang="en-US" sz="2400" i="1" dirty="0" err="1" smtClean="0">
                <a:latin typeface="Garamond"/>
                <a:cs typeface="Garamond"/>
              </a:rPr>
              <a:t>Cov</a:t>
            </a:r>
            <a:r>
              <a:rPr lang="en-US" sz="2400" dirty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baseline="-25000" dirty="0" smtClean="0">
                <a:latin typeface="Garamond"/>
                <a:cs typeface="Garamond"/>
              </a:rPr>
              <a:t>3</a:t>
            </a:r>
            <a:r>
              <a:rPr lang="en-US" sz="2400" i="1" baseline="-25000" dirty="0" smtClean="0">
                <a:latin typeface="Garamond"/>
                <a:cs typeface="Garamond"/>
              </a:rPr>
              <a:t> </a:t>
            </a:r>
            <a:r>
              <a:rPr lang="en-US" sz="2400" dirty="0">
                <a:latin typeface="Garamond"/>
                <a:cs typeface="Garamond"/>
              </a:rPr>
              <a:t>,</a:t>
            </a:r>
            <a:r>
              <a:rPr lang="en-US" sz="2400" i="1" baseline="-25000" dirty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baseline="-25000" dirty="0" smtClean="0">
                <a:latin typeface="Garamond"/>
                <a:cs typeface="Garamond"/>
              </a:rPr>
              <a:t>2</a:t>
            </a:r>
            <a:r>
              <a:rPr lang="en-US" sz="2400" dirty="0" smtClean="0">
                <a:latin typeface="Garamond"/>
                <a:cs typeface="Garamond"/>
              </a:rPr>
              <a:t>] = … = </a:t>
            </a:r>
            <a:r>
              <a:rPr lang="en-US" sz="2400" i="1" dirty="0" err="1" smtClean="0">
                <a:latin typeface="Garamond"/>
                <a:cs typeface="Garamond"/>
              </a:rPr>
              <a:t>Cov</a:t>
            </a:r>
            <a:r>
              <a:rPr lang="en-US" sz="2400" dirty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n</a:t>
            </a:r>
            <a:r>
              <a:rPr lang="en-US" sz="2400" baseline="-25000" dirty="0">
                <a:latin typeface="Garamond"/>
                <a:cs typeface="Garamond"/>
              </a:rPr>
              <a:t>-1</a:t>
            </a:r>
            <a:r>
              <a:rPr lang="en-US" sz="2400" dirty="0" smtClean="0">
                <a:latin typeface="Garamond"/>
                <a:cs typeface="Garamond"/>
              </a:rPr>
              <a:t>,</a:t>
            </a:r>
            <a:r>
              <a:rPr lang="en-US" sz="2400" i="1" baseline="-25000" dirty="0" smtClean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n</a:t>
            </a:r>
            <a:r>
              <a:rPr lang="en-US" sz="2400" baseline="-25000" dirty="0" smtClean="0">
                <a:latin typeface="Garamond"/>
                <a:cs typeface="Garamond"/>
              </a:rPr>
              <a:t>-2</a:t>
            </a:r>
            <a:r>
              <a:rPr lang="en-US" sz="2400" dirty="0" smtClean="0">
                <a:latin typeface="Garamond"/>
                <a:cs typeface="Garamond"/>
              </a:rPr>
              <a:t>] = 1/16</a:t>
            </a:r>
            <a:endParaRPr lang="en-US" sz="2400" i="1" baseline="-25000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80915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 you to solve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004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8</a:t>
            </a:r>
            <a:r>
              <a:rPr lang="en-US" sz="2800" dirty="0" smtClean="0">
                <a:latin typeface="Franklin Gothic Medium"/>
                <a:cs typeface="Franklin Gothic Medium"/>
              </a:rPr>
              <a:t> husband-wife couples are seated at a round table. Let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be the number </a:t>
            </a:r>
            <a:r>
              <a:rPr lang="en-US" sz="2800" smtClean="0">
                <a:latin typeface="Franklin Gothic Medium"/>
                <a:cs typeface="Franklin Gothic Medium"/>
              </a:rPr>
              <a:t>of couples </a:t>
            </a:r>
            <a:r>
              <a:rPr lang="en-US" sz="2800" dirty="0" smtClean="0">
                <a:latin typeface="Franklin Gothic Medium"/>
                <a:cs typeface="Franklin Gothic Medium"/>
              </a:rPr>
              <a:t>seated together.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8371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Find the expected value and the variance of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08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0524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Solution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75072" y="1923018"/>
            <a:ext cx="3282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R = I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+ I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+ … + I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8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28117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where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is an indicator that a run with at least 3 heads starts at position 1, and so 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3600" y="4026818"/>
            <a:ext cx="256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9933"/>
                </a:solidFill>
                <a:latin typeface="Courier New"/>
                <a:cs typeface="Courier New"/>
              </a:rPr>
              <a:t>HHHH</a:t>
            </a:r>
            <a:r>
              <a:rPr lang="en-US" sz="2400" dirty="0" smtClean="0">
                <a:latin typeface="Courier New"/>
                <a:cs typeface="Courier New"/>
              </a:rPr>
              <a:t>T</a:t>
            </a:r>
            <a:r>
              <a:rPr lang="en-US" sz="2400" dirty="0" smtClean="0">
                <a:solidFill>
                  <a:srgbClr val="FF9933"/>
                </a:solidFill>
                <a:latin typeface="Courier New"/>
                <a:cs typeface="Courier New"/>
              </a:rPr>
              <a:t>HHH</a:t>
            </a:r>
            <a:r>
              <a:rPr lang="en-US" sz="2400" dirty="0" smtClean="0">
                <a:latin typeface="Courier New"/>
                <a:cs typeface="Courier New"/>
              </a:rPr>
              <a:t>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2620" y="4017752"/>
            <a:ext cx="46094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In this example,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dirty="0" smtClean="0">
                <a:latin typeface="Franklin Gothic Medium"/>
                <a:cs typeface="Franklin Gothic Medium"/>
              </a:rPr>
              <a:t> and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5</a:t>
            </a:r>
            <a:r>
              <a:rPr lang="en-US" sz="2400" dirty="0" smtClean="0">
                <a:latin typeface="Franklin Gothic Medium"/>
                <a:cs typeface="Franklin Gothic Medium"/>
              </a:rPr>
              <a:t> equal </a:t>
            </a:r>
            <a:r>
              <a:rPr lang="en-US" sz="2400" dirty="0" smtClean="0">
                <a:latin typeface="Garamond"/>
                <a:cs typeface="Garamond"/>
              </a:rPr>
              <a:t>1</a:t>
            </a:r>
            <a:r>
              <a:rPr lang="en-US" sz="2400" dirty="0" smtClean="0">
                <a:latin typeface="Franklin Gothic Medium"/>
                <a:cs typeface="Franklin Gothic Medium"/>
              </a:rPr>
              <a:t>, </a:t>
            </a:r>
            <a:br>
              <a:rPr lang="en-US" sz="2400" dirty="0" smtClean="0">
                <a:latin typeface="Franklin Gothic Medium"/>
                <a:cs typeface="Franklin Gothic Medium"/>
              </a:rPr>
            </a:br>
            <a:r>
              <a:rPr lang="en-US" sz="2400" dirty="0" smtClean="0">
                <a:latin typeface="Franklin Gothic Medium"/>
                <a:cs typeface="Franklin Gothic Medium"/>
              </a:rPr>
              <a:t>and all others equal </a:t>
            </a:r>
            <a:r>
              <a:rPr lang="en-US" sz="2400" dirty="0" smtClean="0">
                <a:latin typeface="Garamond"/>
                <a:cs typeface="Garamond"/>
              </a:rPr>
              <a:t>0</a:t>
            </a:r>
            <a:r>
              <a:rPr lang="en-US" sz="2400" dirty="0" smtClean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82567" y="5249158"/>
            <a:ext cx="5038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= 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+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8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70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09429" y="1312158"/>
            <a:ext cx="2588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= 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1)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96058" y="1945898"/>
            <a:ext cx="5828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= 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run of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≥ 3 </a:t>
            </a:r>
            <a:r>
              <a:rPr lang="en-US" sz="2800" dirty="0" err="1" smtClean="0">
                <a:solidFill>
                  <a:prstClr val="black"/>
                </a:solidFill>
                <a:latin typeface="Courier New"/>
                <a:cs typeface="Courier New"/>
              </a:rPr>
              <a:t>H</a:t>
            </a:r>
            <a:r>
              <a:rPr lang="en-US" sz="2800" dirty="0" err="1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s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 starts at position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1)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96058" y="2555498"/>
            <a:ext cx="1127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1/8.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09429" y="3734078"/>
            <a:ext cx="2588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= 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1)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96058" y="4367818"/>
            <a:ext cx="5828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= 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run of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≥ 3 </a:t>
            </a:r>
            <a:r>
              <a:rPr lang="en-US" sz="2800" dirty="0" err="1" smtClean="0">
                <a:solidFill>
                  <a:prstClr val="black"/>
                </a:solidFill>
                <a:latin typeface="Courier New"/>
                <a:cs typeface="Courier New"/>
              </a:rPr>
              <a:t>H</a:t>
            </a:r>
            <a:r>
              <a:rPr lang="en-US" sz="2800" dirty="0" err="1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s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 starts at position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2)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96058" y="4977418"/>
            <a:ext cx="1048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1/8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924050" y="5243767"/>
            <a:ext cx="838200" cy="121983"/>
          </a:xfrm>
          <a:custGeom>
            <a:avLst/>
            <a:gdLst>
              <a:gd name="connsiteX0" fmla="*/ 0 w 838200"/>
              <a:gd name="connsiteY0" fmla="*/ 121983 h 121983"/>
              <a:gd name="connsiteX1" fmla="*/ 444500 w 838200"/>
              <a:gd name="connsiteY1" fmla="*/ 14033 h 121983"/>
              <a:gd name="connsiteX2" fmla="*/ 838200 w 838200"/>
              <a:gd name="connsiteY2" fmla="*/ 1333 h 12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121983">
                <a:moveTo>
                  <a:pt x="0" y="121983"/>
                </a:moveTo>
                <a:cubicBezTo>
                  <a:pt x="152400" y="78062"/>
                  <a:pt x="304800" y="34141"/>
                  <a:pt x="444500" y="14033"/>
                </a:cubicBezTo>
                <a:cubicBezTo>
                  <a:pt x="584200" y="-6075"/>
                  <a:pt x="838200" y="1333"/>
                  <a:pt x="838200" y="1333"/>
                </a:cubicBezTo>
              </a:path>
            </a:pathLst>
          </a:custGeom>
          <a:ln w="76200" cmpd="sng">
            <a:solidFill>
              <a:srgbClr val="FF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23571" y="4982157"/>
            <a:ext cx="1217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1/16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3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36734" y="2826306"/>
            <a:ext cx="1215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=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0850" y="213896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By the same reasoning: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62486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so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84" y="1346756"/>
            <a:ext cx="1821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1/8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52714" y="2826862"/>
            <a:ext cx="869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1/16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56134" y="2826862"/>
            <a:ext cx="3856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4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= … = 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8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= 1/16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66617" y="4148088"/>
            <a:ext cx="5038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= 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+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8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20184" y="4797326"/>
            <a:ext cx="3921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1/8 + 7 × 1/16 = 9/16.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92634" y="1346756"/>
            <a:ext cx="1990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1/16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095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 you to solve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0301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You toss a coin 10 times. What is the expected number of runs </a:t>
            </a:r>
            <a:r>
              <a:rPr lang="en-US" sz="2800" i="1" dirty="0" smtClean="0">
                <a:latin typeface="Garamond"/>
                <a:cs typeface="Garamond"/>
              </a:rPr>
              <a:t>R</a:t>
            </a:r>
            <a:r>
              <a:rPr lang="en-US" sz="2800" dirty="0" smtClean="0">
                <a:latin typeface="Franklin Gothic Medium"/>
                <a:cs typeface="Franklin Gothic Medium"/>
              </a:rPr>
              <a:t> with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exactly</a:t>
            </a:r>
            <a:r>
              <a:rPr lang="en-US" sz="2800" dirty="0" smtClean="0">
                <a:latin typeface="Franklin Gothic Medium"/>
                <a:cs typeface="Franklin Gothic Medium"/>
              </a:rPr>
              <a:t> 3 heads?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1700" y="2684594"/>
            <a:ext cx="96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R</a:t>
            </a:r>
            <a:r>
              <a:rPr lang="en-US" sz="2400" dirty="0" smtClean="0">
                <a:latin typeface="Garamond"/>
                <a:cs typeface="Garamond"/>
              </a:rPr>
              <a:t> = 1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6300" y="2684594"/>
            <a:ext cx="256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ourier New"/>
                <a:cs typeface="Courier New"/>
              </a:rPr>
              <a:t>HHHH</a:t>
            </a:r>
            <a:r>
              <a:rPr lang="en-US" sz="2400" dirty="0" smtClean="0">
                <a:latin typeface="Courier New"/>
                <a:cs typeface="Courier New"/>
              </a:rPr>
              <a:t>T</a:t>
            </a:r>
            <a:r>
              <a:rPr lang="en-US" sz="2400" dirty="0" smtClean="0">
                <a:solidFill>
                  <a:srgbClr val="FF9933"/>
                </a:solidFill>
                <a:latin typeface="Courier New"/>
                <a:cs typeface="Courier New"/>
              </a:rPr>
              <a:t>HHH</a:t>
            </a:r>
            <a:r>
              <a:rPr lang="en-US" sz="2400" dirty="0" smtClean="0">
                <a:latin typeface="Courier New"/>
                <a:cs typeface="Courier New"/>
              </a:rPr>
              <a:t>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6300" y="3146259"/>
            <a:ext cx="223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ourier New"/>
                <a:cs typeface="Courier New"/>
              </a:rPr>
              <a:t>HHHHHHHHHH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81700" y="3146259"/>
            <a:ext cx="96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R</a:t>
            </a:r>
            <a:r>
              <a:rPr lang="en-US" sz="2400" dirty="0" smtClean="0">
                <a:latin typeface="Garamond"/>
                <a:cs typeface="Garamond"/>
              </a:rPr>
              <a:t> = 0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602142"/>
            <a:ext cx="23177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74578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cars on a road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0301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Two cars are at random positions along a 1-mile long road. Find the expected distance between them.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847850" y="2777302"/>
            <a:ext cx="50673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47850" y="3132902"/>
            <a:ext cx="50673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r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645" y="2946399"/>
            <a:ext cx="822805" cy="373005"/>
          </a:xfrm>
          <a:prstGeom prst="rect">
            <a:avLst/>
          </a:prstGeom>
        </p:spPr>
      </p:pic>
      <p:pic>
        <p:nvPicPr>
          <p:cNvPr id="13" name="Picture 12" descr="url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45" y="2946399"/>
            <a:ext cx="822805" cy="3730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04989" y="3494852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34189" y="3475802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61017" y="4846312"/>
            <a:ext cx="5836761" cy="1154858"/>
            <a:chOff x="1361017" y="4846312"/>
            <a:chExt cx="5836761" cy="1154858"/>
          </a:xfrm>
        </p:grpSpPr>
        <p:sp>
          <p:nvSpPr>
            <p:cNvPr id="22" name="TextBox 21"/>
            <p:cNvSpPr txBox="1"/>
            <p:nvPr/>
          </p:nvSpPr>
          <p:spPr>
            <a:xfrm>
              <a:off x="1361017" y="4892020"/>
              <a:ext cx="12998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Franklin Gothic Medium"/>
                  <a:cs typeface="Franklin Gothic Medium"/>
                </a:rPr>
                <a:t>1. </a:t>
              </a:r>
            </a:p>
            <a:p>
              <a:r>
                <a:rPr lang="en-US" sz="2000" dirty="0" smtClean="0">
                  <a:latin typeface="Franklin Gothic Medium"/>
                  <a:cs typeface="Franklin Gothic Medium"/>
                </a:rPr>
                <a:t>Definition</a:t>
              </a:r>
              <a:endParaRPr lang="en-US" sz="2000" i="1" dirty="0" smtClean="0">
                <a:latin typeface="Garamond"/>
                <a:cs typeface="Garamond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62867" y="4862397"/>
              <a:ext cx="1524348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Franklin Gothic Medium"/>
                  <a:cs typeface="Franklin Gothic Medium"/>
                </a:rPr>
                <a:t>2. </a:t>
              </a:r>
              <a:br>
                <a:rPr lang="en-US" sz="2800" dirty="0" smtClean="0">
                  <a:latin typeface="Franklin Gothic Medium"/>
                  <a:cs typeface="Franklin Gothic Medium"/>
                </a:rPr>
              </a:br>
              <a:r>
                <a:rPr lang="en-US" sz="2000" dirty="0" smtClean="0">
                  <a:latin typeface="Franklin Gothic Medium"/>
                  <a:cs typeface="Franklin Gothic Medium"/>
                </a:rPr>
                <a:t>Linearity of </a:t>
              </a:r>
              <a:br>
                <a:rPr lang="en-US" sz="2000" dirty="0" smtClean="0">
                  <a:latin typeface="Franklin Gothic Medium"/>
                  <a:cs typeface="Franklin Gothic Medium"/>
                </a:rPr>
              </a:br>
              <a:r>
                <a:rPr lang="en-US" sz="2000" dirty="0" smtClean="0">
                  <a:latin typeface="Franklin Gothic Medium"/>
                  <a:cs typeface="Franklin Gothic Medium"/>
                </a:rPr>
                <a:t>expectation</a:t>
              </a:r>
              <a:endParaRPr lang="en-US" sz="2000" i="1" dirty="0" smtClean="0">
                <a:latin typeface="Garamond"/>
                <a:cs typeface="Garamond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02782" y="4846312"/>
              <a:ext cx="1494996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Franklin Gothic Medium"/>
                  <a:cs typeface="Franklin Gothic Medium"/>
                </a:rPr>
                <a:t>3. </a:t>
              </a:r>
              <a:endParaRPr lang="en-US" sz="2800" dirty="0">
                <a:latin typeface="Franklin Gothic Medium"/>
                <a:cs typeface="Franklin Gothic Medium"/>
              </a:endParaRPr>
            </a:p>
            <a:p>
              <a:r>
                <a:rPr lang="en-US" sz="2000" dirty="0" smtClean="0">
                  <a:latin typeface="Franklin Gothic Medium"/>
                  <a:cs typeface="Franklin Gothic Medium"/>
                </a:rPr>
                <a:t>Derived</a:t>
              </a:r>
              <a:br>
                <a:rPr lang="en-US" sz="2000" dirty="0" smtClean="0">
                  <a:latin typeface="Franklin Gothic Medium"/>
                  <a:cs typeface="Franklin Gothic Medium"/>
                </a:rPr>
              </a:br>
              <a:r>
                <a:rPr lang="en-US" sz="2000" dirty="0" smtClean="0">
                  <a:latin typeface="Franklin Gothic Medium"/>
                  <a:cs typeface="Franklin Gothic Medium"/>
                </a:rPr>
                <a:t>random var.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57200" y="4253240"/>
            <a:ext cx="3611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Which method to use?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251200" y="3740150"/>
            <a:ext cx="3003550" cy="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607184" y="3501202"/>
            <a:ext cx="48248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D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847850" y="3507552"/>
            <a:ext cx="50673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6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6076950" y="4570055"/>
            <a:ext cx="1498600" cy="971550"/>
            <a:chOff x="1970086" y="5363744"/>
            <a:chExt cx="1498600" cy="971550"/>
          </a:xfrm>
        </p:grpSpPr>
        <p:sp>
          <p:nvSpPr>
            <p:cNvPr id="34" name="Right Triangle 33"/>
            <p:cNvSpPr/>
            <p:nvPr/>
          </p:nvSpPr>
          <p:spPr>
            <a:xfrm rot="16200000">
              <a:off x="2941636" y="5801894"/>
              <a:ext cx="527050" cy="527050"/>
            </a:xfrm>
            <a:prstGeom prst="rtTriangle">
              <a:avLst/>
            </a:prstGeom>
            <a:pattFill prst="ltDnDiag">
              <a:fgClr>
                <a:schemeClr val="bg1">
                  <a:lumMod val="65000"/>
                </a:schemeClr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Triangle 32"/>
            <p:cNvSpPr/>
            <p:nvPr/>
          </p:nvSpPr>
          <p:spPr>
            <a:xfrm>
              <a:off x="1970086" y="5363744"/>
              <a:ext cx="971550" cy="971550"/>
            </a:xfrm>
            <a:prstGeom prst="rtTriangle">
              <a:avLst/>
            </a:prstGeom>
            <a:pattFill prst="ltDnDiag">
              <a:fgClr>
                <a:schemeClr val="bg1">
                  <a:lumMod val="65000"/>
                </a:schemeClr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cars on a road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0524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850" y="213896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Car positions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,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Y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are independent 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Uniform(0, 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94695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The distance between them is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D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 = |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Y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 –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|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61" y="3973608"/>
            <a:ext cx="906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440411" y="3956674"/>
            <a:ext cx="3160053" cy="540154"/>
            <a:chOff x="4390379" y="5344563"/>
            <a:chExt cx="3160053" cy="540154"/>
          </a:xfrm>
        </p:grpSpPr>
        <p:sp>
          <p:nvSpPr>
            <p:cNvPr id="10" name="TextBox 9"/>
            <p:cNvSpPr txBox="1"/>
            <p:nvPr/>
          </p:nvSpPr>
          <p:spPr>
            <a:xfrm>
              <a:off x="4390379" y="5361497"/>
              <a:ext cx="31600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Garamond"/>
                  <a:cs typeface="Garamond"/>
                </a:rPr>
                <a:t>= ∫</a:t>
              </a:r>
              <a:r>
                <a:rPr lang="en-US" sz="2800" baseline="-25000" dirty="0" smtClean="0">
                  <a:latin typeface="Garamond"/>
                  <a:cs typeface="Garamond"/>
                </a:rPr>
                <a:t>0   </a:t>
              </a:r>
              <a:r>
                <a:rPr lang="en-US" sz="2800" dirty="0" smtClean="0">
                  <a:latin typeface="Garamond"/>
                  <a:cs typeface="Garamond"/>
                </a:rPr>
                <a:t>∫</a:t>
              </a:r>
              <a:r>
                <a:rPr lang="en-US" sz="2800" baseline="-25000" dirty="0" smtClean="0">
                  <a:latin typeface="Garamond"/>
                  <a:cs typeface="Garamond"/>
                </a:rPr>
                <a:t>0</a:t>
              </a:r>
              <a:r>
                <a:rPr lang="en-US" sz="2800" dirty="0" smtClean="0">
                  <a:latin typeface="Garamond"/>
                  <a:cs typeface="Garamond"/>
                </a:rPr>
                <a:t>  |</a:t>
              </a:r>
              <a:r>
                <a:rPr lang="en-US" sz="2800" i="1" dirty="0" smtClean="0">
                  <a:latin typeface="Garamond"/>
                  <a:cs typeface="Garamond"/>
                </a:rPr>
                <a:t>y</a:t>
              </a:r>
              <a:r>
                <a:rPr lang="en-US" sz="2800" dirty="0" smtClean="0">
                  <a:latin typeface="Garamond"/>
                  <a:cs typeface="Garamond"/>
                </a:rPr>
                <a:t> – </a:t>
              </a:r>
              <a:r>
                <a:rPr lang="en-US" sz="2800" i="1" dirty="0" smtClean="0">
                  <a:latin typeface="Garamond"/>
                  <a:cs typeface="Garamond"/>
                </a:rPr>
                <a:t>x</a:t>
              </a:r>
              <a:r>
                <a:rPr lang="en-US" sz="2800" dirty="0" smtClean="0">
                  <a:latin typeface="Garamond"/>
                  <a:cs typeface="Garamond"/>
                </a:rPr>
                <a:t>| </a:t>
              </a:r>
              <a:r>
                <a:rPr lang="en-US" sz="2800" i="1" dirty="0" err="1" smtClean="0">
                  <a:latin typeface="Garamond"/>
                  <a:cs typeface="Garamond"/>
                </a:rPr>
                <a:t>dy</a:t>
              </a:r>
              <a:r>
                <a:rPr lang="en-US" sz="2800" i="1" dirty="0" smtClean="0">
                  <a:latin typeface="Garamond"/>
                  <a:cs typeface="Garamond"/>
                </a:rPr>
                <a:t> dx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57803" y="5353030"/>
              <a:ext cx="296876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30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endParaRPr lang="en-US" baseline="30000" dirty="0">
                <a:latin typeface="Garamond"/>
                <a:cs typeface="Garamond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52999" y="5344563"/>
              <a:ext cx="296876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30000" dirty="0" smtClean="0">
                  <a:latin typeface="Garamond"/>
                  <a:cs typeface="Garamond"/>
                </a:rPr>
                <a:t>1</a:t>
              </a:r>
              <a:endParaRPr lang="en-US" baseline="30000" dirty="0">
                <a:latin typeface="Garamond"/>
                <a:cs typeface="Garamond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76950" y="4570055"/>
            <a:ext cx="1498600" cy="971550"/>
            <a:chOff x="6076950" y="4570055"/>
            <a:chExt cx="1498600" cy="971550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7048500" y="5014555"/>
              <a:ext cx="527050" cy="52705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6076950" y="4570055"/>
              <a:ext cx="971550" cy="97155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863601" y="5450472"/>
            <a:ext cx="372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Garamond"/>
                <a:cs typeface="Garamond"/>
              </a:rPr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13804" y="5463172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Garamond"/>
                <a:cs typeface="Garamond"/>
              </a:rPr>
              <a:t>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11850" y="3961669"/>
            <a:ext cx="2631505" cy="1753618"/>
            <a:chOff x="5911850" y="3961669"/>
            <a:chExt cx="2631505" cy="1753618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5911850" y="5541605"/>
              <a:ext cx="2235200" cy="0"/>
            </a:xfrm>
            <a:prstGeom prst="straightConnector1">
              <a:avLst/>
            </a:prstGeom>
            <a:ln w="3175" cmpd="sng">
              <a:solidFill>
                <a:schemeClr val="bg1">
                  <a:lumMod val="6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6076950" y="4150955"/>
              <a:ext cx="0" cy="1543050"/>
            </a:xfrm>
            <a:prstGeom prst="straightConnector1">
              <a:avLst/>
            </a:prstGeom>
            <a:ln w="3175" cmpd="sng">
              <a:solidFill>
                <a:schemeClr val="bg1">
                  <a:lumMod val="6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8131354" y="5253622"/>
              <a:ext cx="4120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y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55250" y="3961669"/>
              <a:ext cx="10567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|</a:t>
              </a:r>
              <a:r>
                <a:rPr lang="en-US" sz="2400" i="1" dirty="0" smtClean="0">
                  <a:latin typeface="Garamond"/>
                  <a:cs typeface="Garamond"/>
                </a:rPr>
                <a:t>y – x</a:t>
              </a:r>
              <a:r>
                <a:rPr lang="en-US" sz="2400" dirty="0" smtClean="0">
                  <a:latin typeface="Garamond"/>
                  <a:cs typeface="Garamond"/>
                </a:rPr>
                <a:t>|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440411" y="4673874"/>
            <a:ext cx="3863974" cy="531687"/>
            <a:chOff x="4390379" y="5353030"/>
            <a:chExt cx="3863974" cy="531687"/>
          </a:xfrm>
        </p:grpSpPr>
        <p:sp>
          <p:nvSpPr>
            <p:cNvPr id="30" name="TextBox 29"/>
            <p:cNvSpPr txBox="1"/>
            <p:nvPr/>
          </p:nvSpPr>
          <p:spPr>
            <a:xfrm>
              <a:off x="4390379" y="5361497"/>
              <a:ext cx="38639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Garamond"/>
                  <a:cs typeface="Garamond"/>
                </a:rPr>
                <a:t>= ∫</a:t>
              </a:r>
              <a:r>
                <a:rPr lang="en-US" sz="2800" baseline="-25000" dirty="0" smtClean="0">
                  <a:latin typeface="Garamond"/>
                  <a:cs typeface="Garamond"/>
                </a:rPr>
                <a:t>0 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x</a:t>
              </a:r>
              <a:r>
                <a:rPr lang="en-US" sz="2800" baseline="30000" dirty="0" smtClean="0">
                  <a:latin typeface="Garamond"/>
                  <a:cs typeface="Garamond"/>
                </a:rPr>
                <a:t>2</a:t>
              </a:r>
              <a:r>
                <a:rPr lang="en-US" sz="2800" dirty="0" smtClean="0">
                  <a:latin typeface="Garamond"/>
                  <a:cs typeface="Garamond"/>
                </a:rPr>
                <a:t>/2 + (1 – </a:t>
              </a:r>
              <a:r>
                <a:rPr lang="en-US" sz="2800" i="1" dirty="0" smtClean="0">
                  <a:latin typeface="Garamond"/>
                  <a:cs typeface="Garamond"/>
                </a:rPr>
                <a:t>x</a:t>
              </a:r>
              <a:r>
                <a:rPr lang="en-US" sz="2800" dirty="0" smtClean="0">
                  <a:latin typeface="Garamond"/>
                  <a:cs typeface="Garamond"/>
                </a:rPr>
                <a:t>)</a:t>
              </a:r>
              <a:r>
                <a:rPr lang="en-US" sz="2800" baseline="30000" dirty="0" smtClean="0">
                  <a:latin typeface="Garamond"/>
                  <a:cs typeface="Garamond"/>
                </a:rPr>
                <a:t>2</a:t>
              </a:r>
              <a:r>
                <a:rPr lang="en-US" sz="2800" dirty="0" smtClean="0">
                  <a:latin typeface="Garamond"/>
                  <a:cs typeface="Garamond"/>
                </a:rPr>
                <a:t>/2)</a:t>
              </a:r>
              <a:r>
                <a:rPr lang="en-US" sz="2800" i="1" dirty="0" smtClean="0">
                  <a:latin typeface="Garamond"/>
                  <a:cs typeface="Garamond"/>
                </a:rPr>
                <a:t>dx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857803" y="5353030"/>
              <a:ext cx="296876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30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endParaRPr lang="en-US" baseline="30000" dirty="0">
                <a:latin typeface="Garamond"/>
                <a:cs typeface="Garamond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446265" y="5363285"/>
            <a:ext cx="1095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= 1/3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52349" y="4301281"/>
            <a:ext cx="372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Garamond"/>
                <a:cs typeface="Garamond"/>
              </a:rPr>
              <a:t>x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524750" y="4783560"/>
            <a:ext cx="687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aramond"/>
                <a:cs typeface="Garamond"/>
              </a:rPr>
              <a:t>1 - </a:t>
            </a:r>
            <a:r>
              <a:rPr lang="en-US" sz="2000" i="1" dirty="0" smtClean="0">
                <a:latin typeface="Garamond"/>
                <a:cs typeface="Garamond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51309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1" grpId="0"/>
      <p:bldP spid="25" grpId="0"/>
      <p:bldP spid="42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14775</TotalTime>
  <Words>2507</Words>
  <Application>Microsoft Macintosh PowerPoint</Application>
  <PresentationFormat>On-screen Show (4:3)</PresentationFormat>
  <Paragraphs>284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7. Properties of expectation</vt:lpstr>
      <vt:lpstr>Calculating expectation</vt:lpstr>
      <vt:lpstr>Runs</vt:lpstr>
      <vt:lpstr>Runs</vt:lpstr>
      <vt:lpstr>Runs</vt:lpstr>
      <vt:lpstr>Runs</vt:lpstr>
      <vt:lpstr>Problem for you to solve</vt:lpstr>
      <vt:lpstr>Two cars on a road</vt:lpstr>
      <vt:lpstr>Two cars on a road</vt:lpstr>
      <vt:lpstr>Conditional p.m.f.</vt:lpstr>
      <vt:lpstr>Example</vt:lpstr>
      <vt:lpstr>Average of conditional expectations</vt:lpstr>
      <vt:lpstr>A gambling strategy</vt:lpstr>
      <vt:lpstr>A gambling strategy</vt:lpstr>
      <vt:lpstr>Example</vt:lpstr>
      <vt:lpstr>Geometric random variable</vt:lpstr>
      <vt:lpstr>PowerPoint Presentation</vt:lpstr>
      <vt:lpstr>Geometric random variable</vt:lpstr>
      <vt:lpstr>PowerPoint Presentation</vt:lpstr>
      <vt:lpstr>Coupon collection</vt:lpstr>
      <vt:lpstr>Coupon collection</vt:lpstr>
      <vt:lpstr>Coupon collection</vt:lpstr>
      <vt:lpstr>Coupon collection</vt:lpstr>
      <vt:lpstr>Review: Calculating expectation</vt:lpstr>
      <vt:lpstr>Expectation and independence</vt:lpstr>
      <vt:lpstr>Variance and covariance</vt:lpstr>
      <vt:lpstr>Variance of sums</vt:lpstr>
      <vt:lpstr>Hats</vt:lpstr>
      <vt:lpstr>Hats</vt:lpstr>
      <vt:lpstr>Patterns</vt:lpstr>
      <vt:lpstr>Patterns</vt:lpstr>
      <vt:lpstr>Problem for you to solve</vt:lpstr>
    </vt:vector>
  </TitlesOfParts>
  <Company>Chinese University of Hong Kong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</cp:lastModifiedBy>
  <cp:revision>517</cp:revision>
  <dcterms:created xsi:type="dcterms:W3CDTF">2013-01-07T07:20:47Z</dcterms:created>
  <dcterms:modified xsi:type="dcterms:W3CDTF">2014-04-03T06:24:06Z</dcterms:modified>
</cp:coreProperties>
</file>