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62" r:id="rId3"/>
    <p:sldId id="263" r:id="rId4"/>
    <p:sldId id="264" r:id="rId5"/>
    <p:sldId id="265" r:id="rId6"/>
    <p:sldId id="282" r:id="rId7"/>
    <p:sldId id="266" r:id="rId8"/>
    <p:sldId id="268" r:id="rId9"/>
    <p:sldId id="274" r:id="rId10"/>
    <p:sldId id="276" r:id="rId11"/>
    <p:sldId id="278" r:id="rId12"/>
    <p:sldId id="277" r:id="rId13"/>
    <p:sldId id="279" r:id="rId14"/>
    <p:sldId id="272" r:id="rId15"/>
    <p:sldId id="302" r:id="rId16"/>
    <p:sldId id="303" r:id="rId17"/>
    <p:sldId id="304" r:id="rId18"/>
    <p:sldId id="305" r:id="rId19"/>
    <p:sldId id="290" r:id="rId20"/>
    <p:sldId id="291" r:id="rId21"/>
    <p:sldId id="292" r:id="rId22"/>
    <p:sldId id="289" r:id="rId23"/>
    <p:sldId id="283" r:id="rId24"/>
    <p:sldId id="284" r:id="rId25"/>
    <p:sldId id="286" r:id="rId26"/>
    <p:sldId id="297" r:id="rId27"/>
    <p:sldId id="288" r:id="rId28"/>
    <p:sldId id="294" r:id="rId29"/>
    <p:sldId id="295" r:id="rId30"/>
    <p:sldId id="296" r:id="rId31"/>
    <p:sldId id="298" r:id="rId32"/>
    <p:sldId id="299" r:id="rId33"/>
    <p:sldId id="300" r:id="rId34"/>
    <p:sldId id="270" r:id="rId35"/>
    <p:sldId id="275" r:id="rId36"/>
    <p:sldId id="280" r:id="rId37"/>
    <p:sldId id="281" r:id="rId38"/>
    <p:sldId id="30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0000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94" autoAdjust="0"/>
  </p:normalViewPr>
  <p:slideViewPr>
    <p:cSldViewPr snapToGrid="0" snapToObjects="1">
      <p:cViewPr>
        <p:scale>
          <a:sx n="150" d="100"/>
          <a:sy n="150" d="100"/>
        </p:scale>
        <p:origin x="-80" y="-600"/>
      </p:cViewPr>
      <p:guideLst>
        <p:guide orient="horz" pos="2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27/3/14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3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ENGG</a:t>
            </a:r>
            <a:r>
              <a:rPr lang="en-US" sz="2400" b="1" baseline="0" dirty="0" smtClean="0"/>
              <a:t> 2040C: </a:t>
            </a:r>
            <a:r>
              <a:rPr lang="en-US" sz="2400" baseline="0" dirty="0" smtClean="0"/>
              <a:t>Probability Models and Applications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Andrej Bogdanov</a:t>
            </a:r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Spring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5" Type="http://schemas.openxmlformats.org/officeDocument/2006/relationships/image" Target="../media/image14.png"/><Relationship Id="rId6" Type="http://schemas.microsoft.com/office/2007/relationships/hdphoto" Target="../media/hdphoto2.wdp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4687"/>
            <a:ext cx="7772400" cy="1455213"/>
          </a:xfrm>
        </p:spPr>
        <p:txBody>
          <a:bodyPr/>
          <a:lstStyle/>
          <a:p>
            <a:r>
              <a:rPr lang="en-US" dirty="0" smtClean="0"/>
              <a:t>6. Jointly Distributed </a:t>
            </a:r>
            <a:br>
              <a:rPr lang="en-US" dirty="0" smtClean="0"/>
            </a:br>
            <a:r>
              <a:rPr lang="en-US" dirty="0" smtClean="0"/>
              <a:t>Random Variables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Alice tosses 3 coins and so does Bob. What is the probability they get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the same </a:t>
            </a:r>
            <a:r>
              <a:rPr lang="en-US" sz="2800" dirty="0" smtClean="0">
                <a:latin typeface="Franklin Gothic Medium"/>
                <a:cs typeface="Franklin Gothic Medium"/>
              </a:rPr>
              <a:t>number of heads?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0699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33884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/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be Alice’s / Bob’s number of heads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07035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Each of</a:t>
            </a:r>
            <a:r>
              <a:rPr lang="en-US" sz="2800" i="1" dirty="0" smtClean="0">
                <a:latin typeface="Garamond"/>
                <a:cs typeface="Garamond"/>
              </a:rPr>
              <a:t> A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is </a:t>
            </a:r>
            <a:r>
              <a:rPr lang="en-US" sz="2800" dirty="0" smtClean="0">
                <a:latin typeface="Garamond"/>
                <a:cs typeface="Garamond"/>
              </a:rPr>
              <a:t>Binomial(3, ½)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80695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are independent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58800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want to know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59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50192" y="3651631"/>
            <a:ext cx="3937288" cy="2063008"/>
            <a:chOff x="850192" y="3657981"/>
            <a:chExt cx="3937288" cy="2063008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4241800" y="5184406"/>
              <a:ext cx="545680" cy="53658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 rot="18593006">
              <a:off x="2474778" y="2033395"/>
              <a:ext cx="591718" cy="3840890"/>
            </a:xfrm>
            <a:prstGeom prst="roundRect">
              <a:avLst>
                <a:gd name="adj" fmla="val 48411"/>
              </a:avLst>
            </a:prstGeom>
            <a:solidFill>
              <a:srgbClr val="D9D9D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7984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Solution 1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65175"/>
              </p:ext>
            </p:extLst>
          </p:nvPr>
        </p:nvGraphicFramePr>
        <p:xfrm>
          <a:off x="1178685" y="2527120"/>
          <a:ext cx="3167316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</a:p>
                  </a:txBody>
                  <a:tcPr anchor="ctr">
                    <a:lnL w="12700" cmpd="sng">
                      <a:noFill/>
                    </a:lnL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501230" y="1769237"/>
            <a:ext cx="3595119" cy="3415169"/>
            <a:chOff x="501230" y="1769237"/>
            <a:chExt cx="3595119" cy="3415169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708785" y="2057220"/>
              <a:ext cx="469900" cy="469900"/>
            </a:xfrm>
            <a:prstGeom prst="line">
              <a:avLst/>
            </a:prstGeom>
            <a:ln w="127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416178" y="1996864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91044" y="200865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0194" y="2030847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91458" y="203780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3968" y="2740787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968" y="3401534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3968" y="4123549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972" y="478429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0018" y="1769237"/>
              <a:ext cx="501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1230" y="2196919"/>
              <a:ext cx="431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B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53848"/>
              </p:ext>
            </p:extLst>
          </p:nvPr>
        </p:nvGraphicFramePr>
        <p:xfrm>
          <a:off x="1178685" y="5625621"/>
          <a:ext cx="3167316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1/8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066994"/>
              </p:ext>
            </p:extLst>
          </p:nvPr>
        </p:nvGraphicFramePr>
        <p:xfrm>
          <a:off x="4588635" y="2534740"/>
          <a:ext cx="791829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1/8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66436" y="5720989"/>
            <a:ext cx="50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7480" y="1916991"/>
            <a:ext cx="431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B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52135" y="5659434"/>
            <a:ext cx="4235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20/64 = 31.25%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8595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669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Solution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253734"/>
            <a:ext cx="1497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2282" y="2266434"/>
            <a:ext cx="3109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∑</a:t>
            </a:r>
            <a:r>
              <a:rPr lang="en-US" sz="2800" i="1" baseline="-25000" dirty="0" smtClean="0">
                <a:latin typeface="Garamond"/>
                <a:cs typeface="Garamond"/>
              </a:rPr>
              <a:t>h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2282" y="2973804"/>
            <a:ext cx="344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∑</a:t>
            </a:r>
            <a:r>
              <a:rPr lang="en-US" sz="2800" i="1" baseline="-25000" dirty="0" smtClean="0">
                <a:latin typeface="Garamond"/>
                <a:cs typeface="Garamond"/>
              </a:rPr>
              <a:t>h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282" y="3648908"/>
            <a:ext cx="4496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∑</a:t>
            </a:r>
            <a:r>
              <a:rPr lang="en-US" sz="2800" i="1" baseline="-25000" dirty="0" smtClean="0">
                <a:latin typeface="Garamond"/>
                <a:cs typeface="Garamond"/>
              </a:rPr>
              <a:t>h </a:t>
            </a:r>
            <a:r>
              <a:rPr lang="en-US" sz="2800" dirty="0" smtClean="0">
                <a:latin typeface="Garamond"/>
                <a:cs typeface="Garamond"/>
              </a:rPr>
              <a:t>(C(3,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1/8)</a:t>
            </a:r>
            <a:r>
              <a:rPr lang="en-US" sz="2800" dirty="0">
                <a:latin typeface="Garamond"/>
                <a:cs typeface="Garamond"/>
              </a:rPr>
              <a:t> (C(3,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1/8)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2282" y="4360108"/>
            <a:ext cx="697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1/64 (C(3, 0)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 + C(3, 1)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 + C(3, 2)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 + C(3, 3)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2282" y="5045908"/>
            <a:ext cx="14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20/64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1582" y="5045908"/>
            <a:ext cx="203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31.25%</a:t>
            </a:r>
          </a:p>
        </p:txBody>
      </p:sp>
    </p:spTree>
    <p:extLst>
      <p:ext uri="{BB962C8B-B14F-4D97-AF65-F5344CB8AC3E}">
        <p14:creationId xmlns:p14="http://schemas.microsoft.com/office/powerpoint/2010/main" val="176625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Poisson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be </a:t>
            </a:r>
            <a:r>
              <a:rPr lang="en-US" sz="2800" dirty="0" smtClean="0">
                <a:latin typeface="Garamond"/>
                <a:cs typeface="Garamond"/>
              </a:rPr>
              <a:t>Poisson(</a:t>
            </a:r>
            <a:r>
              <a:rPr lang="en-US" sz="2800" i="1" dirty="0" smtClean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be </a:t>
            </a:r>
            <a:r>
              <a:rPr lang="en-US" sz="2800" dirty="0">
                <a:latin typeface="Garamond"/>
                <a:cs typeface="Garamond"/>
              </a:rPr>
              <a:t>Poisson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Symbol" charset="2"/>
                <a:cs typeface="Symbol" charset="2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. 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are independent, </a:t>
            </a:r>
            <a:r>
              <a:rPr lang="en-US" sz="2800" dirty="0">
                <a:latin typeface="Franklin Gothic Medium"/>
                <a:cs typeface="Franklin Gothic Medium"/>
              </a:rPr>
              <a:t>w</a:t>
            </a:r>
            <a:r>
              <a:rPr lang="en-US" sz="2800" dirty="0" smtClean="0">
                <a:latin typeface="Franklin Gothic Medium"/>
                <a:cs typeface="Franklin Gothic Medium"/>
              </a:rPr>
              <a:t>hat is 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of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0699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Intuition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76429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is the number of </a:t>
            </a:r>
            <a:r>
              <a:rPr lang="en-US" sz="2800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blue</a:t>
            </a:r>
            <a:r>
              <a:rPr lang="en-US" sz="2800" dirty="0" smtClean="0">
                <a:latin typeface="Franklin Gothic Medium"/>
                <a:cs typeface="Franklin Gothic Medium"/>
              </a:rPr>
              <a:t> raindrops in 1 sec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43230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number of </a:t>
            </a:r>
            <a:r>
              <a:rPr lang="en-US" sz="2800" dirty="0" smtClean="0">
                <a:solidFill>
                  <a:srgbClr val="FF3300"/>
                </a:solidFill>
                <a:latin typeface="Franklin Gothic Medium"/>
                <a:cs typeface="Franklin Gothic Medium"/>
              </a:rPr>
              <a:t>red</a:t>
            </a:r>
            <a:r>
              <a:rPr lang="en-US" sz="2800" dirty="0" smtClean="0">
                <a:latin typeface="Franklin Gothic Medium"/>
                <a:cs typeface="Franklin Gothic Medium"/>
              </a:rPr>
              <a:t> raindrops in 1 sec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12954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 + Y </a:t>
            </a:r>
            <a:r>
              <a:rPr lang="en-US" sz="2800" dirty="0">
                <a:latin typeface="Franklin Gothic Medium"/>
                <a:cs typeface="Franklin Gothic Medium"/>
              </a:rPr>
              <a:t>is the </a:t>
            </a:r>
            <a:r>
              <a:rPr lang="en-US" sz="2800" dirty="0" smtClean="0">
                <a:latin typeface="Franklin Gothic Medium"/>
                <a:cs typeface="Franklin Gothic Medium"/>
              </a:rPr>
              <a:t>total number of raindrops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0" y="582930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 + Y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] </a:t>
            </a:r>
            <a:r>
              <a:rPr lang="en-US" sz="2800" i="1" dirty="0" smtClean="0">
                <a:latin typeface="Garamond"/>
                <a:cs typeface="Garamond"/>
              </a:rPr>
              <a:t>+ 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 smtClean="0">
                <a:latin typeface="Symbol" charset="2"/>
                <a:cs typeface="Symbol" charset="2"/>
              </a:rPr>
              <a:t>m </a:t>
            </a:r>
            <a:r>
              <a:rPr lang="en-US" sz="2800" dirty="0" smtClean="0">
                <a:latin typeface="Garamond"/>
                <a:cs typeface="Garamond"/>
              </a:rPr>
              <a:t>+ </a:t>
            </a:r>
            <a:r>
              <a:rPr lang="en-US" sz="2800" i="1" dirty="0">
                <a:latin typeface="Symbol" charset="2"/>
                <a:cs typeface="Symbol" charset="2"/>
              </a:rPr>
              <a:t>n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66019" y="3091766"/>
            <a:ext cx="6178165" cy="509032"/>
            <a:chOff x="1366019" y="3091766"/>
            <a:chExt cx="6178165" cy="5090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504950" y="3600798"/>
              <a:ext cx="58928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04950" y="3461098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397750" y="3461098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366019" y="3091766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51315" y="3098116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1</a:t>
              </a:r>
            </a:p>
          </p:txBody>
        </p:sp>
        <p:pic>
          <p:nvPicPr>
            <p:cNvPr id="32" name="Picture 31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3257898"/>
              <a:ext cx="133350" cy="266700"/>
            </a:xfrm>
            <a:prstGeom prst="rect">
              <a:avLst/>
            </a:prstGeom>
          </p:spPr>
        </p:pic>
        <p:pic>
          <p:nvPicPr>
            <p:cNvPr id="33" name="Picture 32" descr="raemi_Drop.jpe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3257898"/>
              <a:ext cx="133350" cy="266700"/>
            </a:xfrm>
            <a:prstGeom prst="rect">
              <a:avLst/>
            </a:prstGeom>
          </p:spPr>
        </p:pic>
        <p:pic>
          <p:nvPicPr>
            <p:cNvPr id="34" name="Picture 33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3251548"/>
              <a:ext cx="133350" cy="266700"/>
            </a:xfrm>
            <a:prstGeom prst="rect">
              <a:avLst/>
            </a:prstGeom>
          </p:spPr>
        </p:pic>
        <p:pic>
          <p:nvPicPr>
            <p:cNvPr id="35" name="Picture 34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3264248"/>
              <a:ext cx="133350" cy="266700"/>
            </a:xfrm>
            <a:prstGeom prst="rect">
              <a:avLst/>
            </a:prstGeom>
          </p:spPr>
        </p:pic>
        <p:pic>
          <p:nvPicPr>
            <p:cNvPr id="36" name="Picture 35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750" y="3251548"/>
              <a:ext cx="133350" cy="266700"/>
            </a:xfrm>
            <a:prstGeom prst="rect">
              <a:avLst/>
            </a:prstGeom>
          </p:spPr>
        </p:pic>
        <p:pic>
          <p:nvPicPr>
            <p:cNvPr id="37" name="Picture 36" descr="raemi_Drop.jpe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300" y="3257898"/>
              <a:ext cx="133350" cy="266700"/>
            </a:xfrm>
            <a:prstGeom prst="rect">
              <a:avLst/>
            </a:prstGeom>
          </p:spPr>
        </p:pic>
        <p:pic>
          <p:nvPicPr>
            <p:cNvPr id="38" name="Picture 37" descr="raemi_Drop.jpe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800" y="3251548"/>
              <a:ext cx="13335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50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Poisson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250" y="1784879"/>
            <a:ext cx="181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z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2046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Garamond"/>
                <a:cs typeface="Garamond"/>
              </a:rPr>
              <a:t>Y </a:t>
            </a:r>
            <a:r>
              <a:rPr lang="en-US" sz="2800" dirty="0" smtClean="0">
                <a:latin typeface="Franklin Gothic Medium"/>
                <a:cs typeface="Franklin Gothic Medium"/>
              </a:rPr>
              <a:t>is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9664" y="1772933"/>
            <a:ext cx="3869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>
                <a:latin typeface="Garamond"/>
                <a:cs typeface="Garamond"/>
              </a:rPr>
              <a:t>∑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): 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 +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 = </a:t>
            </a:r>
            <a:r>
              <a:rPr lang="en-US" sz="2400" i="1" baseline="-25000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9664" y="2318001"/>
            <a:ext cx="414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>
                <a:latin typeface="Garamond"/>
                <a:cs typeface="Garamond"/>
              </a:rPr>
              <a:t>∑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): 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 +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 = </a:t>
            </a:r>
            <a:r>
              <a:rPr lang="en-US" sz="2400" i="1" baseline="-25000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9664" y="2900137"/>
            <a:ext cx="4388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>
                <a:latin typeface="Garamond"/>
                <a:cs typeface="Garamond"/>
              </a:rPr>
              <a:t>∑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): 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 +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 = </a:t>
            </a:r>
            <a:r>
              <a:rPr lang="en-US" sz="2400" i="1" baseline="-25000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(e</a:t>
            </a:r>
            <a:r>
              <a:rPr lang="en-US" sz="2400" baseline="30000" dirty="0">
                <a:latin typeface="Garamond"/>
                <a:cs typeface="Garamond"/>
              </a:rPr>
              <a:t>-</a:t>
            </a:r>
            <a:r>
              <a:rPr lang="en-US" sz="2400" i="1" baseline="30000" dirty="0">
                <a:latin typeface="Symbol" charset="2"/>
                <a:cs typeface="Symbol" charset="2"/>
              </a:rPr>
              <a:t>m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Symbol" charset="2"/>
                <a:cs typeface="Symbol" charset="2"/>
              </a:rPr>
              <a:t>m</a:t>
            </a:r>
            <a:r>
              <a:rPr lang="en-US" sz="2400" i="1" baseline="30000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/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!) </a:t>
            </a:r>
            <a:r>
              <a:rPr lang="en-US" sz="2400" dirty="0">
                <a:latin typeface="Garamond"/>
                <a:cs typeface="Garamond"/>
              </a:rPr>
              <a:t>(e</a:t>
            </a:r>
            <a:r>
              <a:rPr lang="en-US" sz="2400" baseline="30000" dirty="0" smtClean="0">
                <a:latin typeface="Garamond"/>
                <a:cs typeface="Garamond"/>
              </a:rPr>
              <a:t>-</a:t>
            </a:r>
            <a:r>
              <a:rPr lang="en-US" sz="2400" i="1" baseline="30000" dirty="0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n</a:t>
            </a:r>
            <a:r>
              <a:rPr lang="en-US" sz="2400" i="1" baseline="30000" dirty="0" err="1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/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!</a:t>
            </a:r>
            <a:r>
              <a:rPr lang="en-US" sz="2400" dirty="0">
                <a:latin typeface="Garamond"/>
                <a:cs typeface="Garamond"/>
              </a:rPr>
              <a:t>)</a:t>
            </a:r>
            <a:r>
              <a:rPr lang="en-US" sz="2400" dirty="0" smtClean="0">
                <a:latin typeface="Garamond"/>
                <a:cs typeface="Garamond"/>
              </a:rPr>
              <a:t>  </a:t>
            </a:r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9664" y="3499101"/>
            <a:ext cx="4170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 smtClean="0">
                <a:latin typeface="Garamond"/>
                <a:cs typeface="Garamond"/>
              </a:rPr>
              <a:t>e</a:t>
            </a:r>
            <a:r>
              <a:rPr lang="en-US" sz="2400" baseline="30000" dirty="0" smtClean="0">
                <a:latin typeface="Garamond"/>
                <a:cs typeface="Garamond"/>
              </a:rPr>
              <a:t>-(</a:t>
            </a:r>
            <a:r>
              <a:rPr lang="en-US" sz="2400" i="1" baseline="30000" dirty="0" err="1" smtClean="0">
                <a:latin typeface="Symbol" charset="2"/>
                <a:cs typeface="Symbol" charset="2"/>
              </a:rPr>
              <a:t>m</a:t>
            </a:r>
            <a:r>
              <a:rPr lang="en-US" sz="2400" baseline="30000" dirty="0" err="1" smtClean="0">
                <a:latin typeface="Garamond"/>
                <a:cs typeface="Garamond"/>
              </a:rPr>
              <a:t>+</a:t>
            </a:r>
            <a:r>
              <a:rPr lang="en-US" sz="2400" i="1" baseline="30000" dirty="0" err="1" smtClean="0">
                <a:latin typeface="Symbol" charset="2"/>
                <a:cs typeface="Symbol" charset="2"/>
              </a:rPr>
              <a:t>n</a:t>
            </a:r>
            <a:r>
              <a:rPr lang="en-US" sz="2400" baseline="30000" dirty="0" smtClean="0">
                <a:latin typeface="Garamond"/>
                <a:cs typeface="Garamond"/>
              </a:rPr>
              <a:t>)  </a:t>
            </a:r>
            <a:r>
              <a:rPr lang="en-US" sz="2400" dirty="0" smtClean="0">
                <a:latin typeface="Garamond"/>
                <a:cs typeface="Garamond"/>
              </a:rPr>
              <a:t>∑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): 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 +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 = </a:t>
            </a:r>
            <a:r>
              <a:rPr lang="en-US" sz="2400" i="1" baseline="-25000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latin typeface="Symbol" charset="2"/>
                <a:cs typeface="Symbol" charset="2"/>
              </a:rPr>
              <a:t>m</a:t>
            </a:r>
            <a:r>
              <a:rPr lang="en-US" sz="2400" i="1" baseline="30000" dirty="0" err="1" smtClean="0">
                <a:latin typeface="Garamond"/>
                <a:cs typeface="Garamond"/>
              </a:rPr>
              <a:t>x</a:t>
            </a:r>
            <a:r>
              <a:rPr lang="en-US" sz="2400" i="1" dirty="0" err="1" smtClean="0">
                <a:latin typeface="Symbol" charset="2"/>
                <a:cs typeface="Symbol" charset="2"/>
              </a:rPr>
              <a:t>n</a:t>
            </a:r>
            <a:r>
              <a:rPr lang="en-US" sz="2400" i="1" baseline="30000" dirty="0" err="1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)/(</a:t>
            </a:r>
            <a:r>
              <a:rPr lang="en-US" sz="2400" i="1" dirty="0" err="1" smtClean="0">
                <a:latin typeface="Garamond"/>
                <a:cs typeface="Garamond"/>
              </a:rPr>
              <a:t>x</a:t>
            </a:r>
            <a:r>
              <a:rPr lang="en-US" sz="2400" dirty="0" err="1" smtClean="0">
                <a:latin typeface="Garamond"/>
                <a:cs typeface="Garamond"/>
              </a:rPr>
              <a:t>!</a:t>
            </a:r>
            <a:r>
              <a:rPr lang="en-US" sz="2400" i="1" dirty="0" err="1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!</a:t>
            </a:r>
            <a:r>
              <a:rPr lang="en-US" sz="2400" dirty="0">
                <a:latin typeface="Garamond"/>
                <a:cs typeface="Garamond"/>
              </a:rPr>
              <a:t>)</a:t>
            </a:r>
            <a:r>
              <a:rPr lang="en-US" sz="2400" dirty="0" smtClean="0">
                <a:latin typeface="Garamond"/>
                <a:cs typeface="Garamond"/>
              </a:rPr>
              <a:t>  </a:t>
            </a:r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9664" y="4770745"/>
            <a:ext cx="2732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(</a:t>
            </a:r>
            <a:r>
              <a:rPr lang="en-US" sz="2400" dirty="0" smtClean="0">
                <a:latin typeface="Garamond"/>
                <a:cs typeface="Garamond"/>
              </a:rPr>
              <a:t>e</a:t>
            </a:r>
            <a:r>
              <a:rPr lang="en-US" sz="2400" baseline="30000" dirty="0" smtClean="0">
                <a:latin typeface="Garamond"/>
                <a:cs typeface="Garamond"/>
              </a:rPr>
              <a:t>-(</a:t>
            </a:r>
            <a:r>
              <a:rPr lang="en-US" sz="2400" i="1" baseline="30000" dirty="0" err="1" smtClean="0">
                <a:latin typeface="Symbol" charset="2"/>
                <a:cs typeface="Symbol" charset="2"/>
              </a:rPr>
              <a:t>m</a:t>
            </a:r>
            <a:r>
              <a:rPr lang="en-US" sz="2400" baseline="30000" dirty="0" err="1" smtClean="0">
                <a:latin typeface="Garamond"/>
                <a:cs typeface="Garamond"/>
              </a:rPr>
              <a:t>+</a:t>
            </a:r>
            <a:r>
              <a:rPr lang="en-US" sz="2400" i="1" baseline="30000" dirty="0" err="1" smtClean="0">
                <a:latin typeface="Symbol" charset="2"/>
                <a:cs typeface="Symbol" charset="2"/>
              </a:rPr>
              <a:t>n</a:t>
            </a:r>
            <a:r>
              <a:rPr lang="en-US" sz="2400" baseline="30000" dirty="0" smtClean="0">
                <a:latin typeface="Garamond"/>
                <a:cs typeface="Garamond"/>
              </a:rPr>
              <a:t>)</a:t>
            </a:r>
            <a:r>
              <a:rPr lang="en-US" sz="2400" dirty="0" smtClean="0">
                <a:latin typeface="Garamond"/>
                <a:cs typeface="Garamond"/>
              </a:rPr>
              <a:t>/</a:t>
            </a:r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!) (</a:t>
            </a:r>
            <a:r>
              <a:rPr lang="en-US" sz="2400" i="1" dirty="0"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latin typeface="Garamond"/>
                <a:cs typeface="Garamond"/>
              </a:rPr>
              <a:t> + </a:t>
            </a:r>
            <a:r>
              <a:rPr lang="en-US" sz="2400" i="1" dirty="0"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latin typeface="Garamond"/>
                <a:cs typeface="Garamond"/>
              </a:rPr>
              <a:t>z</a:t>
            </a:r>
            <a:endParaRPr lang="en-US" sz="2400" i="1" baseline="30000" dirty="0">
              <a:latin typeface="Franklin Gothic Medium"/>
              <a:cs typeface="Franklin Gothic 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650" y="4747497"/>
            <a:ext cx="1217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Z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z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9580" y="4176406"/>
            <a:ext cx="8197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of a </a:t>
            </a:r>
            <a:r>
              <a:rPr lang="en-US" sz="2800" dirty="0">
                <a:latin typeface="Garamond"/>
                <a:cs typeface="Garamond"/>
              </a:rPr>
              <a:t>Poisson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Symbol" charset="2"/>
                <a:cs typeface="Symbol" charset="2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Franklin Gothic Medium"/>
                <a:cs typeface="Franklin Gothic Medium"/>
              </a:rPr>
              <a:t>r. v. 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is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69664" y="5283737"/>
            <a:ext cx="4634602" cy="461665"/>
            <a:chOff x="2469664" y="5495412"/>
            <a:chExt cx="4634602" cy="461665"/>
          </a:xfrm>
        </p:grpSpPr>
        <p:sp>
          <p:nvSpPr>
            <p:cNvPr id="12" name="Rectangle 11"/>
            <p:cNvSpPr/>
            <p:nvPr/>
          </p:nvSpPr>
          <p:spPr>
            <a:xfrm>
              <a:off x="2469664" y="5495412"/>
              <a:ext cx="46346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(</a:t>
              </a:r>
              <a:r>
                <a:rPr lang="en-US" sz="2400" dirty="0" smtClean="0">
                  <a:latin typeface="Garamond"/>
                  <a:cs typeface="Garamond"/>
                </a:rPr>
                <a:t>e</a:t>
              </a:r>
              <a:r>
                <a:rPr lang="en-US" sz="2400" baseline="30000" dirty="0" smtClean="0">
                  <a:latin typeface="Garamond"/>
                  <a:cs typeface="Garamond"/>
                </a:rPr>
                <a:t>-(</a:t>
              </a:r>
              <a:r>
                <a:rPr lang="en-US" sz="2400" i="1" baseline="30000" dirty="0" err="1" smtClean="0">
                  <a:latin typeface="Symbol" charset="2"/>
                  <a:cs typeface="Symbol" charset="2"/>
                </a:rPr>
                <a:t>m</a:t>
              </a:r>
              <a:r>
                <a:rPr lang="en-US" sz="2400" baseline="30000" dirty="0" err="1" smtClean="0">
                  <a:latin typeface="Garamond"/>
                  <a:cs typeface="Garamond"/>
                </a:rPr>
                <a:t>+</a:t>
              </a:r>
              <a:r>
                <a:rPr lang="en-US" sz="2400" i="1" baseline="30000" dirty="0" err="1" smtClean="0">
                  <a:latin typeface="Symbol" charset="2"/>
                  <a:cs typeface="Symbol" charset="2"/>
                </a:rPr>
                <a:t>n</a:t>
              </a:r>
              <a:r>
                <a:rPr lang="en-US" sz="2400" baseline="30000" dirty="0" smtClean="0">
                  <a:latin typeface="Garamond"/>
                  <a:cs typeface="Garamond"/>
                </a:rPr>
                <a:t>)</a:t>
              </a:r>
              <a:r>
                <a:rPr lang="en-US" sz="2400" dirty="0" smtClean="0">
                  <a:latin typeface="Garamond"/>
                  <a:cs typeface="Garamond"/>
                </a:rPr>
                <a:t>/</a:t>
              </a:r>
              <a:r>
                <a:rPr lang="en-US" sz="2400" i="1" dirty="0" smtClean="0">
                  <a:latin typeface="Garamond"/>
                  <a:cs typeface="Garamond"/>
                </a:rPr>
                <a:t>z</a:t>
              </a:r>
              <a:r>
                <a:rPr lang="en-US" sz="2400" dirty="0" smtClean="0">
                  <a:latin typeface="Garamond"/>
                  <a:cs typeface="Garamond"/>
                </a:rPr>
                <a:t>!)  ∑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x</a:t>
              </a:r>
              <a:r>
                <a:rPr lang="en-US" sz="2400" baseline="-25000" dirty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= 0 </a:t>
              </a:r>
              <a:r>
                <a:rPr lang="en-US" sz="2400" i="1" dirty="0" smtClean="0">
                  <a:latin typeface="Garamond"/>
                  <a:cs typeface="Garamond"/>
                </a:rPr>
                <a:t>z</a:t>
              </a:r>
              <a:r>
                <a:rPr lang="en-US" sz="2400" dirty="0" smtClean="0">
                  <a:latin typeface="Garamond"/>
                  <a:cs typeface="Garamond"/>
                </a:rPr>
                <a:t>!/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!(</a:t>
              </a:r>
              <a:r>
                <a:rPr lang="en-US" sz="2400" i="1" dirty="0" smtClean="0">
                  <a:latin typeface="Garamond"/>
                  <a:cs typeface="Garamond"/>
                </a:rPr>
                <a:t>z</a:t>
              </a:r>
              <a:r>
                <a:rPr lang="en-US" sz="2400" dirty="0" smtClean="0">
                  <a:latin typeface="Garamond"/>
                  <a:cs typeface="Garamond"/>
                </a:rPr>
                <a:t>-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)! </a:t>
              </a:r>
              <a:r>
                <a:rPr lang="en-US" sz="2400" i="1" dirty="0" err="1" smtClean="0">
                  <a:latin typeface="Symbol" charset="2"/>
                  <a:cs typeface="Symbol" charset="2"/>
                </a:rPr>
                <a:t>m</a:t>
              </a:r>
              <a:r>
                <a:rPr lang="en-US" sz="2400" i="1" baseline="30000" dirty="0" err="1" smtClean="0">
                  <a:latin typeface="Garamond"/>
                  <a:cs typeface="Garamond"/>
                </a:rPr>
                <a:t>x</a:t>
              </a:r>
              <a:r>
                <a:rPr lang="en-US" sz="2400" i="1" dirty="0" err="1" smtClean="0">
                  <a:latin typeface="Symbol" charset="2"/>
                  <a:cs typeface="Symbol" charset="2"/>
                </a:rPr>
                <a:t>n</a:t>
              </a:r>
              <a:r>
                <a:rPr lang="en-US" sz="2400" i="1" baseline="30000" dirty="0" err="1" smtClean="0">
                  <a:latin typeface="Garamond"/>
                  <a:cs typeface="Garamond"/>
                </a:rPr>
                <a:t>z</a:t>
              </a:r>
              <a:r>
                <a:rPr lang="en-US" sz="2400" i="1" baseline="30000" dirty="0">
                  <a:latin typeface="Garamond"/>
                  <a:cs typeface="Garamond"/>
                </a:rPr>
                <a:t> </a:t>
              </a:r>
              <a:r>
                <a:rPr lang="en-US" sz="2400" baseline="30000" dirty="0" smtClean="0">
                  <a:latin typeface="Garamond"/>
                  <a:cs typeface="Garamond"/>
                </a:rPr>
                <a:t>-</a:t>
              </a:r>
              <a:r>
                <a:rPr lang="en-US" sz="2400" i="1" dirty="0" smtClean="0">
                  <a:latin typeface="Garamond"/>
                  <a:cs typeface="Garamond"/>
                </a:rPr>
                <a:t> </a:t>
              </a:r>
              <a:r>
                <a:rPr lang="en-US" sz="2400" i="1" baseline="30000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  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317122" y="5538507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baseline="30000" dirty="0">
                  <a:latin typeface="Garamond"/>
                  <a:cs typeface="Garamond"/>
                </a:rPr>
                <a:t>z</a:t>
              </a:r>
              <a:endParaRPr lang="en-US" sz="2400" baseline="30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97915" y="3843867"/>
            <a:ext cx="758217" cy="1525300"/>
            <a:chOff x="6597915" y="3843867"/>
            <a:chExt cx="758217" cy="15253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614849" y="3843867"/>
              <a:ext cx="546383" cy="49106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23" idx="2"/>
            </p:cNvCxnSpPr>
            <p:nvPr/>
          </p:nvCxnSpPr>
          <p:spPr>
            <a:xfrm flipV="1">
              <a:off x="6597915" y="4719944"/>
              <a:ext cx="563317" cy="64922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966332" y="4258279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=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05770" y="5945938"/>
            <a:ext cx="8197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... so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Garamond"/>
                <a:cs typeface="Garamond"/>
              </a:rPr>
              <a:t>Y </a:t>
            </a:r>
            <a:r>
              <a:rPr lang="en-US" sz="2800" dirty="0" smtClean="0">
                <a:latin typeface="Franklin Gothic Medium"/>
                <a:cs typeface="Franklin Gothic Medium"/>
              </a:rPr>
              <a:t>is a </a:t>
            </a:r>
            <a:r>
              <a:rPr lang="en-US" sz="2800" dirty="0">
                <a:latin typeface="Garamond"/>
                <a:cs typeface="Garamond"/>
              </a:rPr>
              <a:t>Poisson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Symbol" charset="2"/>
                <a:cs typeface="Symbol" charset="2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Franklin Gothic Medium"/>
                <a:cs typeface="Franklin Gothic Medium"/>
              </a:rPr>
              <a:t>random variable</a:t>
            </a:r>
            <a:endParaRPr lang="en-US" sz="2800" i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7455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3" grpId="0"/>
      <p:bldP spid="16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uredatBaristaEspressoBarinHatoReyPuertoRico.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Barista jam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On average a barista sells 2 espressos at $15 each and 3 lattes at $30 each per hour.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3683910"/>
            <a:ext cx="811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(b) What is her expected hourly income?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000" y="4452667"/>
            <a:ext cx="811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(c) What is the probability her income falls short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198" y="4908151"/>
            <a:ext cx="509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of expectation in the next hour?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000" y="2456223"/>
            <a:ext cx="811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(a) What is the probability she sells fewer than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531" y="2884609"/>
            <a:ext cx="509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five coffees in the next hour?</a:t>
            </a:r>
          </a:p>
        </p:txBody>
      </p:sp>
    </p:spTree>
    <p:extLst>
      <p:ext uri="{BB962C8B-B14F-4D97-AF65-F5344CB8AC3E}">
        <p14:creationId xmlns:p14="http://schemas.microsoft.com/office/powerpoint/2010/main" val="73333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Barista jam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4544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3548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/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is number of espressos/lattes sold in next hour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5183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Poisson(2)</a:t>
            </a:r>
            <a:r>
              <a:rPr lang="en-US" sz="2800" dirty="0" smtClean="0">
                <a:latin typeface="Franklin Gothic Medium"/>
                <a:cs typeface="Franklin Gothic Medium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latin typeface="Garamond"/>
                <a:cs typeface="Garamond"/>
              </a:rPr>
              <a:t>Poisson</a:t>
            </a:r>
            <a:r>
              <a:rPr lang="en-US" sz="2800" dirty="0" smtClean="0">
                <a:latin typeface="Garamond"/>
                <a:cs typeface="Garamond"/>
              </a:rPr>
              <a:t>(3)</a:t>
            </a:r>
            <a:r>
              <a:rPr lang="en-US" sz="2800" dirty="0" smtClean="0">
                <a:latin typeface="Franklin Gothic Medium"/>
                <a:cs typeface="Franklin Gothic Medium"/>
              </a:rPr>
              <a:t>;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independent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43916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107934"/>
            <a:ext cx="589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(a)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55166" y="4118001"/>
            <a:ext cx="3453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is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Poisson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(5) </a:t>
            </a:r>
            <a:r>
              <a:rPr lang="en-US" sz="2800" dirty="0">
                <a:latin typeface="Franklin Gothic Medium"/>
                <a:cs typeface="Franklin Gothic Medium"/>
              </a:rPr>
              <a:t>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55166" y="4839155"/>
            <a:ext cx="217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&lt; 5)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15873" y="4852310"/>
            <a:ext cx="2624918" cy="523220"/>
            <a:chOff x="4831300" y="4329090"/>
            <a:chExt cx="2624918" cy="523220"/>
          </a:xfrm>
        </p:grpSpPr>
        <p:sp>
          <p:nvSpPr>
            <p:cNvPr id="11" name="Rectangle 10"/>
            <p:cNvSpPr/>
            <p:nvPr/>
          </p:nvSpPr>
          <p:spPr>
            <a:xfrm>
              <a:off x="4831300" y="4329090"/>
              <a:ext cx="26249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800" dirty="0" smtClean="0">
                  <a:latin typeface="Garamond"/>
                  <a:cs typeface="Garamond"/>
                </a:rPr>
                <a:t>∑</a:t>
              </a:r>
              <a:r>
                <a:rPr lang="en-US" sz="2800" i="1" baseline="-25000" dirty="0" smtClean="0">
                  <a:latin typeface="Garamond"/>
                  <a:cs typeface="Garamond"/>
                </a:rPr>
                <a:t>z </a:t>
              </a:r>
              <a:r>
                <a:rPr lang="en-US" sz="2800" baseline="-25000" dirty="0" smtClean="0">
                  <a:latin typeface="Garamond"/>
                  <a:cs typeface="Garamond"/>
                </a:rPr>
                <a:t>= 0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-5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5</a:t>
              </a:r>
              <a:r>
                <a:rPr lang="en-US" sz="2800" i="1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z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/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z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!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25379" y="4379892"/>
              <a:ext cx="300082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endParaRPr lang="en-US" baseline="300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598456" y="4903112"/>
            <a:ext cx="1349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≈ 0.440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9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Barista jam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39334"/>
            <a:ext cx="589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(b)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9133" y="1339334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hourly income (in dollars) is </a:t>
            </a:r>
            <a:r>
              <a:rPr lang="en-US" sz="2800" dirty="0" smtClean="0">
                <a:latin typeface="Garamond"/>
                <a:cs typeface="Garamond"/>
              </a:rPr>
              <a:t>15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+ 30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7082" y="2016661"/>
            <a:ext cx="223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[15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+ 30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3686181" y="2052128"/>
            <a:ext cx="2990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15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+ 30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86181" y="2592169"/>
            <a:ext cx="242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15×2 + 30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×3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6181" y="3106578"/>
            <a:ext cx="1018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120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634" y="4057134"/>
            <a:ext cx="56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(c)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09133" y="4073948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(15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+ 30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&lt; 120)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093919" y="4100257"/>
            <a:ext cx="3136117" cy="523220"/>
            <a:chOff x="4831300" y="4329090"/>
            <a:chExt cx="3136117" cy="523220"/>
          </a:xfrm>
        </p:grpSpPr>
        <p:sp>
          <p:nvSpPr>
            <p:cNvPr id="14" name="Rectangle 13"/>
            <p:cNvSpPr/>
            <p:nvPr/>
          </p:nvSpPr>
          <p:spPr>
            <a:xfrm>
              <a:off x="4831300" y="4329090"/>
              <a:ext cx="31361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800" dirty="0" smtClean="0">
                  <a:latin typeface="Garamond"/>
                  <a:cs typeface="Garamond"/>
                </a:rPr>
                <a:t>∑</a:t>
              </a:r>
              <a:r>
                <a:rPr lang="en-US" sz="2800" i="1" baseline="-25000" dirty="0" smtClean="0">
                  <a:latin typeface="Garamond"/>
                  <a:cs typeface="Garamond"/>
                </a:rPr>
                <a:t>z </a:t>
              </a:r>
              <a:r>
                <a:rPr lang="en-US" sz="2800" baseline="-25000" dirty="0" smtClean="0">
                  <a:latin typeface="Garamond"/>
                  <a:cs typeface="Garamond"/>
                </a:rPr>
                <a:t>= 0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-120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120</a:t>
              </a:r>
              <a:r>
                <a:rPr lang="en-US" sz="2800" i="1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z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/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z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!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25379" y="4379892"/>
              <a:ext cx="52129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119</a:t>
              </a:r>
              <a:endParaRPr lang="en-US" baseline="300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116768" y="4116283"/>
            <a:ext cx="1330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≈ 0.488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1126067" y="4360268"/>
            <a:ext cx="7222066" cy="101666"/>
          </a:xfrm>
          <a:custGeom>
            <a:avLst/>
            <a:gdLst>
              <a:gd name="connsiteX0" fmla="*/ 0 w 7222066"/>
              <a:gd name="connsiteY0" fmla="*/ 101666 h 101666"/>
              <a:gd name="connsiteX1" fmla="*/ 3268133 w 7222066"/>
              <a:gd name="connsiteY1" fmla="*/ 66 h 101666"/>
              <a:gd name="connsiteX2" fmla="*/ 7222066 w 7222066"/>
              <a:gd name="connsiteY2" fmla="*/ 84733 h 1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2066" h="101666">
                <a:moveTo>
                  <a:pt x="0" y="101666"/>
                </a:moveTo>
                <a:cubicBezTo>
                  <a:pt x="1032227" y="52277"/>
                  <a:pt x="2064455" y="2888"/>
                  <a:pt x="3268133" y="66"/>
                </a:cubicBezTo>
                <a:cubicBezTo>
                  <a:pt x="4471811" y="-2756"/>
                  <a:pt x="7222066" y="84733"/>
                  <a:pt x="7222066" y="84733"/>
                </a:cubicBezTo>
              </a:path>
            </a:pathLst>
          </a:custGeom>
          <a:ln w="57150" cmpd="sng">
            <a:solidFill>
              <a:srgbClr val="FF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27742" y="4470401"/>
            <a:ext cx="166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wrong!</a:t>
            </a:r>
          </a:p>
        </p:txBody>
      </p:sp>
    </p:spTree>
    <p:extLst>
      <p:ext uri="{BB962C8B-B14F-4D97-AF65-F5344CB8AC3E}">
        <p14:creationId xmlns:p14="http://schemas.microsoft.com/office/powerpoint/2010/main" val="357893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Barista jam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37615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(15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+ 30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&lt; 120)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99" y="1230748"/>
            <a:ext cx="56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(c)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667932" y="1830903"/>
            <a:ext cx="521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∑</a:t>
            </a:r>
            <a:r>
              <a:rPr lang="en-US" sz="2800" baseline="-25000" dirty="0">
                <a:latin typeface="Garamond"/>
                <a:cs typeface="Garamond"/>
              </a:rPr>
              <a:t>(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, </a:t>
            </a:r>
            <a:r>
              <a:rPr lang="en-US" sz="2800" i="1" baseline="-25000" dirty="0">
                <a:latin typeface="Garamond"/>
                <a:cs typeface="Garamond"/>
              </a:rPr>
              <a:t>y</a:t>
            </a:r>
            <a:r>
              <a:rPr lang="en-US" sz="2800" baseline="-25000" dirty="0">
                <a:latin typeface="Garamond"/>
                <a:cs typeface="Garamond"/>
              </a:rPr>
              <a:t>): </a:t>
            </a:r>
            <a:r>
              <a:rPr lang="en-US" sz="2800" baseline="-25000" dirty="0" smtClean="0">
                <a:latin typeface="Garamond"/>
                <a:cs typeface="Garamond"/>
              </a:rPr>
              <a:t>15</a:t>
            </a:r>
            <a:r>
              <a:rPr lang="en-US" sz="2800" i="1" baseline="-25000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 </a:t>
            </a:r>
            <a:r>
              <a:rPr lang="en-US" sz="2800" baseline="-25000" dirty="0">
                <a:latin typeface="Garamond"/>
                <a:cs typeface="Garamond"/>
              </a:rPr>
              <a:t>+ </a:t>
            </a:r>
            <a:r>
              <a:rPr lang="en-US" sz="2800" baseline="-25000" dirty="0" smtClean="0">
                <a:latin typeface="Garamond"/>
                <a:cs typeface="Garamond"/>
              </a:rPr>
              <a:t>30</a:t>
            </a:r>
            <a:r>
              <a:rPr lang="en-US" sz="2800" i="1" baseline="-25000" dirty="0" smtClean="0">
                <a:latin typeface="Garamond"/>
                <a:cs typeface="Garamond"/>
              </a:rPr>
              <a:t>y</a:t>
            </a:r>
            <a:r>
              <a:rPr lang="en-US" sz="2800" baseline="-25000" dirty="0" smtClean="0">
                <a:latin typeface="Garamond"/>
                <a:cs typeface="Garamond"/>
              </a:rPr>
              <a:t> &lt; 120</a:t>
            </a:r>
            <a:r>
              <a:rPr lang="en-US" sz="2800" dirty="0" smtClean="0">
                <a:latin typeface="Garamond"/>
                <a:cs typeface="Garamond"/>
              </a:rPr>
              <a:t> 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67932" y="2498443"/>
            <a:ext cx="605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∑</a:t>
            </a:r>
            <a:r>
              <a:rPr lang="en-US" sz="2800" baseline="-25000" dirty="0">
                <a:latin typeface="Garamond"/>
                <a:cs typeface="Garamond"/>
              </a:rPr>
              <a:t>(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, </a:t>
            </a:r>
            <a:r>
              <a:rPr lang="en-US" sz="2800" i="1" baseline="-25000" dirty="0">
                <a:latin typeface="Garamond"/>
                <a:cs typeface="Garamond"/>
              </a:rPr>
              <a:t>y</a:t>
            </a:r>
            <a:r>
              <a:rPr lang="en-US" sz="2800" baseline="-25000" dirty="0">
                <a:latin typeface="Garamond"/>
                <a:cs typeface="Garamond"/>
              </a:rPr>
              <a:t>): </a:t>
            </a:r>
            <a:r>
              <a:rPr lang="en-US" sz="2800" baseline="-25000" dirty="0" smtClean="0">
                <a:latin typeface="Garamond"/>
                <a:cs typeface="Garamond"/>
              </a:rPr>
              <a:t>15</a:t>
            </a:r>
            <a:r>
              <a:rPr lang="en-US" sz="2800" i="1" baseline="-25000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 </a:t>
            </a:r>
            <a:r>
              <a:rPr lang="en-US" sz="2800" baseline="-25000" dirty="0">
                <a:latin typeface="Garamond"/>
                <a:cs typeface="Garamond"/>
              </a:rPr>
              <a:t>+ </a:t>
            </a:r>
            <a:r>
              <a:rPr lang="en-US" sz="2800" baseline="-25000" dirty="0" smtClean="0">
                <a:latin typeface="Garamond"/>
                <a:cs typeface="Garamond"/>
              </a:rPr>
              <a:t>30</a:t>
            </a:r>
            <a:r>
              <a:rPr lang="en-US" sz="2800" i="1" baseline="-25000" dirty="0" smtClean="0">
                <a:latin typeface="Garamond"/>
                <a:cs typeface="Garamond"/>
              </a:rPr>
              <a:t>y</a:t>
            </a:r>
            <a:r>
              <a:rPr lang="en-US" sz="2800" baseline="-25000" dirty="0" smtClean="0">
                <a:latin typeface="Garamond"/>
                <a:cs typeface="Garamond"/>
              </a:rPr>
              <a:t> &lt; 120</a:t>
            </a:r>
            <a:r>
              <a:rPr lang="en-US" sz="2800" dirty="0" smtClean="0">
                <a:latin typeface="Garamond"/>
                <a:cs typeface="Garamond"/>
              </a:rPr>
              <a:t> 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67932" y="3268909"/>
            <a:ext cx="605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∑</a:t>
            </a:r>
            <a:r>
              <a:rPr lang="en-US" sz="2800" baseline="-25000" dirty="0">
                <a:latin typeface="Garamond"/>
                <a:cs typeface="Garamond"/>
              </a:rPr>
              <a:t>(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, </a:t>
            </a:r>
            <a:r>
              <a:rPr lang="en-US" sz="2800" i="1" baseline="-25000" dirty="0">
                <a:latin typeface="Garamond"/>
                <a:cs typeface="Garamond"/>
              </a:rPr>
              <a:t>y</a:t>
            </a:r>
            <a:r>
              <a:rPr lang="en-US" sz="2800" baseline="-25000" dirty="0">
                <a:latin typeface="Garamond"/>
                <a:cs typeface="Garamond"/>
              </a:rPr>
              <a:t>): </a:t>
            </a:r>
            <a:r>
              <a:rPr lang="en-US" sz="2800" baseline="-25000" dirty="0" smtClean="0">
                <a:latin typeface="Garamond"/>
                <a:cs typeface="Garamond"/>
              </a:rPr>
              <a:t>15</a:t>
            </a:r>
            <a:r>
              <a:rPr lang="en-US" sz="2800" i="1" baseline="-25000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 </a:t>
            </a:r>
            <a:r>
              <a:rPr lang="en-US" sz="2800" baseline="-25000" dirty="0">
                <a:latin typeface="Garamond"/>
                <a:cs typeface="Garamond"/>
              </a:rPr>
              <a:t>+ </a:t>
            </a:r>
            <a:r>
              <a:rPr lang="en-US" sz="2800" baseline="-25000" dirty="0" smtClean="0">
                <a:latin typeface="Garamond"/>
                <a:cs typeface="Garamond"/>
              </a:rPr>
              <a:t>30</a:t>
            </a:r>
            <a:r>
              <a:rPr lang="en-US" sz="2800" i="1" baseline="-25000" dirty="0" smtClean="0">
                <a:latin typeface="Garamond"/>
                <a:cs typeface="Garamond"/>
              </a:rPr>
              <a:t>y</a:t>
            </a:r>
            <a:r>
              <a:rPr lang="en-US" sz="2800" baseline="-25000" dirty="0" smtClean="0">
                <a:latin typeface="Garamond"/>
                <a:cs typeface="Garamond"/>
              </a:rPr>
              <a:t> &lt; 120</a:t>
            </a:r>
            <a:r>
              <a:rPr lang="en-US" sz="2800" dirty="0" smtClean="0">
                <a:latin typeface="Garamond"/>
                <a:cs typeface="Garamond"/>
              </a:rPr>
              <a:t>  (e</a:t>
            </a:r>
            <a:r>
              <a:rPr lang="en-US" sz="2800" baseline="30000" dirty="0" smtClean="0">
                <a:latin typeface="Garamond"/>
                <a:cs typeface="Garamond"/>
              </a:rPr>
              <a:t>-2</a:t>
            </a:r>
            <a:r>
              <a:rPr lang="en-US" sz="2800" dirty="0" smtClean="0">
                <a:latin typeface="Garamond"/>
                <a:cs typeface="Garamond"/>
              </a:rPr>
              <a:t> 2</a:t>
            </a:r>
            <a:r>
              <a:rPr lang="en-US" sz="2800" i="1" baseline="30000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/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!) (e</a:t>
            </a:r>
            <a:r>
              <a:rPr lang="en-US" sz="2800" baseline="30000" dirty="0" smtClean="0">
                <a:latin typeface="Garamond"/>
                <a:cs typeface="Garamond"/>
              </a:rPr>
              <a:t>-3</a:t>
            </a:r>
            <a:r>
              <a:rPr lang="en-US" sz="2800" dirty="0" smtClean="0">
                <a:latin typeface="Garamond"/>
                <a:cs typeface="Garamond"/>
              </a:rPr>
              <a:t> 3</a:t>
            </a:r>
            <a:r>
              <a:rPr lang="en-US" sz="2800" i="1" baseline="30000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/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!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57399" y="4064772"/>
            <a:ext cx="596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...using the program </a:t>
            </a:r>
            <a:r>
              <a:rPr lang="en-US" sz="2800" dirty="0" smtClean="0">
                <a:latin typeface="Courier New"/>
                <a:cs typeface="Courier New"/>
              </a:rPr>
              <a:t>14L09.py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667932" y="4809045"/>
            <a:ext cx="1349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≈ 0.480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4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] </a:t>
            </a:r>
            <a:r>
              <a:rPr lang="en-US" sz="2800" dirty="0" smtClean="0">
                <a:latin typeface="Franklin Gothic Medium"/>
                <a:cs typeface="Franklin Gothic Medium"/>
              </a:rPr>
              <a:t>doesn’t make sense, so we look at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g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)]</a:t>
            </a:r>
            <a:r>
              <a:rPr lang="en-US" sz="2800" dirty="0" smtClean="0">
                <a:latin typeface="Franklin Gothic Medium"/>
                <a:cs typeface="Franklin Gothic Medium"/>
              </a:rPr>
              <a:t> for example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[min(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)]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1545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There are two ways to calculate it: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57434"/>
            <a:ext cx="174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Method 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9132" y="3257434"/>
            <a:ext cx="630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First obtain 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Franklin Gothic Medium"/>
                <a:cs typeface="Franklin Gothic Medium"/>
              </a:rPr>
              <a:t> of 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g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9133" y="3780654"/>
            <a:ext cx="5858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Then calculate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] = ∑</a:t>
            </a:r>
            <a:r>
              <a:rPr lang="en-US" sz="2800" i="1" baseline="-25000" dirty="0" smtClean="0">
                <a:latin typeface="Garamond"/>
                <a:cs typeface="Garamond"/>
              </a:rPr>
              <a:t>z</a:t>
            </a:r>
            <a:r>
              <a:rPr lang="en-US" sz="2800" baseline="-250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713700"/>
            <a:ext cx="174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Method 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132" y="4694534"/>
            <a:ext cx="630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Calculate directly using the formula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9132" y="5216580"/>
            <a:ext cx="4806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g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)] </a:t>
            </a:r>
            <a:r>
              <a:rPr lang="en-US" sz="2800" dirty="0" smtClean="0">
                <a:latin typeface="Garamond"/>
                <a:cs typeface="Garamond"/>
              </a:rPr>
              <a:t>= ∑</a:t>
            </a:r>
            <a:r>
              <a:rPr lang="en-US" sz="2800" i="1" baseline="-25000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,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baseline="-25000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g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692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6960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1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2845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2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9365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3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30350"/>
            <a:ext cx="438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There is a box with 4 cards: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4691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draw two cards without replacement.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5885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4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58140"/>
            <a:ext cx="8229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What is 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of the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sum of the face values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9477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1: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19321"/>
              </p:ext>
            </p:extLst>
          </p:nvPr>
        </p:nvGraphicFramePr>
        <p:xfrm>
          <a:off x="1178685" y="1858253"/>
          <a:ext cx="3167316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</a:p>
                  </a:txBody>
                  <a:tcPr anchor="ctr">
                    <a:lnL w="12700" cmpd="sng">
                      <a:noFill/>
                    </a:lnL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01230" y="1100370"/>
            <a:ext cx="3595119" cy="3415169"/>
            <a:chOff x="501230" y="1769237"/>
            <a:chExt cx="3595119" cy="3415169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708785" y="2057220"/>
              <a:ext cx="469900" cy="469900"/>
            </a:xfrm>
            <a:prstGeom prst="line">
              <a:avLst/>
            </a:prstGeom>
            <a:ln w="127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416178" y="1996864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1044" y="200865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0194" y="2030847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1458" y="203780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3968" y="2740787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3968" y="3401534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968" y="4123549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972" y="478429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0018" y="1769237"/>
              <a:ext cx="501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230" y="2196919"/>
              <a:ext cx="431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B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96031" y="5075591"/>
            <a:ext cx="2369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[min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)] =</a:t>
            </a:r>
            <a:endParaRPr lang="en-US" sz="28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50147" y="1785893"/>
            <a:ext cx="2835479" cy="2609097"/>
            <a:chOff x="1695450" y="3565392"/>
            <a:chExt cx="2835479" cy="2609097"/>
          </a:xfrm>
        </p:grpSpPr>
        <p:grpSp>
          <p:nvGrpSpPr>
            <p:cNvPr id="21" name="Group 20"/>
            <p:cNvGrpSpPr/>
            <p:nvPr/>
          </p:nvGrpSpPr>
          <p:grpSpPr>
            <a:xfrm>
              <a:off x="3289300" y="3565392"/>
              <a:ext cx="460579" cy="496222"/>
              <a:chOff x="6178550" y="4114284"/>
              <a:chExt cx="460579" cy="496222"/>
            </a:xfrm>
          </p:grpSpPr>
          <p:sp>
            <p:nvSpPr>
              <p:cNvPr id="67" name="Right Triangle 6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476500" y="4267259"/>
              <a:ext cx="460579" cy="496222"/>
              <a:chOff x="6178550" y="4114284"/>
              <a:chExt cx="460579" cy="496222"/>
            </a:xfrm>
          </p:grpSpPr>
          <p:sp>
            <p:nvSpPr>
              <p:cNvPr id="65" name="Right Triangle 6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695450" y="4976400"/>
              <a:ext cx="460579" cy="496222"/>
              <a:chOff x="6178550" y="4114284"/>
              <a:chExt cx="460579" cy="496222"/>
            </a:xfrm>
          </p:grpSpPr>
          <p:sp>
            <p:nvSpPr>
              <p:cNvPr id="63" name="Right Triangle 6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476500" y="3565392"/>
              <a:ext cx="460579" cy="496222"/>
              <a:chOff x="6178550" y="4114284"/>
              <a:chExt cx="460579" cy="496222"/>
            </a:xfrm>
          </p:grpSpPr>
          <p:sp>
            <p:nvSpPr>
              <p:cNvPr id="61" name="Right Triangle 6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95450" y="4267259"/>
              <a:ext cx="460579" cy="496222"/>
              <a:chOff x="6178550" y="4114284"/>
              <a:chExt cx="460579" cy="496222"/>
            </a:xfrm>
          </p:grpSpPr>
          <p:sp>
            <p:nvSpPr>
              <p:cNvPr id="59" name="Right Triangle 58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695450" y="3565392"/>
              <a:ext cx="460579" cy="496222"/>
              <a:chOff x="6178550" y="4114284"/>
              <a:chExt cx="460579" cy="496222"/>
            </a:xfrm>
          </p:grpSpPr>
          <p:sp>
            <p:nvSpPr>
              <p:cNvPr id="57" name="Right Triangle 5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070350" y="3565392"/>
              <a:ext cx="460579" cy="496222"/>
              <a:chOff x="6178550" y="4114284"/>
              <a:chExt cx="460579" cy="496222"/>
            </a:xfrm>
          </p:grpSpPr>
          <p:sp>
            <p:nvSpPr>
              <p:cNvPr id="55" name="Right Triangle 5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289300" y="4267259"/>
              <a:ext cx="460579" cy="496222"/>
              <a:chOff x="6178550" y="4114284"/>
              <a:chExt cx="460579" cy="496222"/>
            </a:xfrm>
          </p:grpSpPr>
          <p:sp>
            <p:nvSpPr>
              <p:cNvPr id="53" name="Right Triangle 5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476500" y="4976400"/>
              <a:ext cx="460579" cy="496222"/>
              <a:chOff x="6178550" y="4114284"/>
              <a:chExt cx="460579" cy="496222"/>
            </a:xfrm>
          </p:grpSpPr>
          <p:sp>
            <p:nvSpPr>
              <p:cNvPr id="51" name="Right Triangle 5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695450" y="5678267"/>
              <a:ext cx="460579" cy="496222"/>
              <a:chOff x="6178550" y="4114284"/>
              <a:chExt cx="460579" cy="496222"/>
            </a:xfrm>
          </p:grpSpPr>
          <p:sp>
            <p:nvSpPr>
              <p:cNvPr id="49" name="Right Triangle 48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070350" y="4267259"/>
              <a:ext cx="460579" cy="496222"/>
              <a:chOff x="6178550" y="4114284"/>
              <a:chExt cx="460579" cy="496222"/>
            </a:xfrm>
          </p:grpSpPr>
          <p:sp>
            <p:nvSpPr>
              <p:cNvPr id="47" name="Right Triangle 4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289300" y="4976400"/>
              <a:ext cx="460579" cy="496222"/>
              <a:chOff x="6178550" y="4114284"/>
              <a:chExt cx="460579" cy="496222"/>
            </a:xfrm>
          </p:grpSpPr>
          <p:sp>
            <p:nvSpPr>
              <p:cNvPr id="45" name="Right Triangle 4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2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476500" y="5678267"/>
              <a:ext cx="460579" cy="496222"/>
              <a:chOff x="6178550" y="4114284"/>
              <a:chExt cx="460579" cy="496222"/>
            </a:xfrm>
          </p:grpSpPr>
          <p:sp>
            <p:nvSpPr>
              <p:cNvPr id="43" name="Right Triangle 4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070350" y="4976400"/>
              <a:ext cx="460579" cy="496222"/>
              <a:chOff x="6178550" y="4114284"/>
              <a:chExt cx="460579" cy="496222"/>
            </a:xfrm>
          </p:grpSpPr>
          <p:sp>
            <p:nvSpPr>
              <p:cNvPr id="41" name="Right Triangle 4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2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289300" y="5678267"/>
              <a:ext cx="460579" cy="496222"/>
              <a:chOff x="6178550" y="4114284"/>
              <a:chExt cx="460579" cy="496222"/>
            </a:xfrm>
          </p:grpSpPr>
          <p:sp>
            <p:nvSpPr>
              <p:cNvPr id="39" name="Right Triangle 38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2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070350" y="5678267"/>
              <a:ext cx="460579" cy="496222"/>
              <a:chOff x="6178550" y="4114284"/>
              <a:chExt cx="460579" cy="496222"/>
            </a:xfrm>
          </p:grpSpPr>
          <p:sp>
            <p:nvSpPr>
              <p:cNvPr id="37" name="Right Triangle 3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3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</p:grp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51664"/>
              </p:ext>
            </p:extLst>
          </p:nvPr>
        </p:nvGraphicFramePr>
        <p:xfrm>
          <a:off x="6152949" y="1858253"/>
          <a:ext cx="791829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15/64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33/64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15/64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682881" y="1240504"/>
            <a:ext cx="1583565" cy="3275035"/>
            <a:chOff x="5682881" y="1240504"/>
            <a:chExt cx="1583565" cy="3275035"/>
          </a:xfrm>
        </p:grpSpPr>
        <p:sp>
          <p:nvSpPr>
            <p:cNvPr id="70" name="TextBox 69"/>
            <p:cNvSpPr txBox="1"/>
            <p:nvPr/>
          </p:nvSpPr>
          <p:spPr>
            <a:xfrm>
              <a:off x="5835327" y="1240504"/>
              <a:ext cx="1431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min(</a:t>
              </a:r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dirty="0" smtClean="0">
                  <a:latin typeface="Garamond"/>
                  <a:cs typeface="Garamond"/>
                </a:rPr>
                <a:t>,</a:t>
              </a:r>
              <a:r>
                <a:rPr lang="en-US" sz="2400" i="1" dirty="0" smtClean="0">
                  <a:latin typeface="Garamond"/>
                  <a:cs typeface="Garamond"/>
                </a:rPr>
                <a:t> B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82881" y="207192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682881" y="2732667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82881" y="3454682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701885" y="4115429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3001289" y="5075591"/>
            <a:ext cx="5599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0⋅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15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/64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+ 1⋅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33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/64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+ 2⋅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15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/64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+ 3⋅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/64</a:t>
            </a:r>
            <a:endParaRPr lang="en-US" sz="2400" dirty="0"/>
          </a:p>
        </p:txBody>
      </p:sp>
      <p:sp>
        <p:nvSpPr>
          <p:cNvPr id="76" name="Rectangle 75"/>
          <p:cNvSpPr/>
          <p:nvPr/>
        </p:nvSpPr>
        <p:spPr>
          <a:xfrm>
            <a:off x="2610880" y="5636735"/>
            <a:ext cx="1366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33/32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621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5" grpId="0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2: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103024"/>
              </p:ext>
            </p:extLst>
          </p:nvPr>
        </p:nvGraphicFramePr>
        <p:xfrm>
          <a:off x="1178685" y="1858253"/>
          <a:ext cx="3167316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</a:p>
                  </a:txBody>
                  <a:tcPr anchor="ctr">
                    <a:lnL w="12700" cmpd="sng">
                      <a:noFill/>
                    </a:lnL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01230" y="1100370"/>
            <a:ext cx="3595119" cy="3415169"/>
            <a:chOff x="501230" y="1769237"/>
            <a:chExt cx="3595119" cy="3415169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708785" y="2057220"/>
              <a:ext cx="469900" cy="469900"/>
            </a:xfrm>
            <a:prstGeom prst="line">
              <a:avLst/>
            </a:prstGeom>
            <a:ln w="127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416178" y="1996864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1044" y="200865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0194" y="2030847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1458" y="203780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3968" y="2740787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3968" y="3401534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968" y="4123549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972" y="478429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0018" y="1769237"/>
              <a:ext cx="501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230" y="2196919"/>
              <a:ext cx="431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B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06449" y="5075591"/>
            <a:ext cx="2369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[min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)] =</a:t>
            </a:r>
            <a:endParaRPr lang="en-US" sz="28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50147" y="1785893"/>
            <a:ext cx="2835479" cy="2609097"/>
            <a:chOff x="1695450" y="3565392"/>
            <a:chExt cx="2835479" cy="2609097"/>
          </a:xfrm>
        </p:grpSpPr>
        <p:grpSp>
          <p:nvGrpSpPr>
            <p:cNvPr id="21" name="Group 20"/>
            <p:cNvGrpSpPr/>
            <p:nvPr/>
          </p:nvGrpSpPr>
          <p:grpSpPr>
            <a:xfrm>
              <a:off x="3289300" y="3565392"/>
              <a:ext cx="460579" cy="496222"/>
              <a:chOff x="6178550" y="4114284"/>
              <a:chExt cx="460579" cy="496222"/>
            </a:xfrm>
          </p:grpSpPr>
          <p:sp>
            <p:nvSpPr>
              <p:cNvPr id="67" name="Right Triangle 6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476500" y="4267259"/>
              <a:ext cx="460579" cy="496222"/>
              <a:chOff x="6178550" y="4114284"/>
              <a:chExt cx="460579" cy="496222"/>
            </a:xfrm>
          </p:grpSpPr>
          <p:sp>
            <p:nvSpPr>
              <p:cNvPr id="65" name="Right Triangle 6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695450" y="4976400"/>
              <a:ext cx="460579" cy="496222"/>
              <a:chOff x="6178550" y="4114284"/>
              <a:chExt cx="460579" cy="496222"/>
            </a:xfrm>
          </p:grpSpPr>
          <p:sp>
            <p:nvSpPr>
              <p:cNvPr id="63" name="Right Triangle 6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476500" y="3565392"/>
              <a:ext cx="460579" cy="496222"/>
              <a:chOff x="6178550" y="4114284"/>
              <a:chExt cx="460579" cy="496222"/>
            </a:xfrm>
          </p:grpSpPr>
          <p:sp>
            <p:nvSpPr>
              <p:cNvPr id="61" name="Right Triangle 6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95450" y="4267259"/>
              <a:ext cx="460579" cy="496222"/>
              <a:chOff x="6178550" y="4114284"/>
              <a:chExt cx="460579" cy="496222"/>
            </a:xfrm>
          </p:grpSpPr>
          <p:sp>
            <p:nvSpPr>
              <p:cNvPr id="59" name="Right Triangle 58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695450" y="3565392"/>
              <a:ext cx="460579" cy="496222"/>
              <a:chOff x="6178550" y="4114284"/>
              <a:chExt cx="460579" cy="496222"/>
            </a:xfrm>
          </p:grpSpPr>
          <p:sp>
            <p:nvSpPr>
              <p:cNvPr id="57" name="Right Triangle 5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070350" y="3565392"/>
              <a:ext cx="460579" cy="496222"/>
              <a:chOff x="6178550" y="4114284"/>
              <a:chExt cx="460579" cy="496222"/>
            </a:xfrm>
          </p:grpSpPr>
          <p:sp>
            <p:nvSpPr>
              <p:cNvPr id="55" name="Right Triangle 5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289300" y="4267259"/>
              <a:ext cx="460579" cy="496222"/>
              <a:chOff x="6178550" y="4114284"/>
              <a:chExt cx="460579" cy="496222"/>
            </a:xfrm>
          </p:grpSpPr>
          <p:sp>
            <p:nvSpPr>
              <p:cNvPr id="53" name="Right Triangle 5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476500" y="4976400"/>
              <a:ext cx="460579" cy="496222"/>
              <a:chOff x="6178550" y="4114284"/>
              <a:chExt cx="460579" cy="496222"/>
            </a:xfrm>
          </p:grpSpPr>
          <p:sp>
            <p:nvSpPr>
              <p:cNvPr id="51" name="Right Triangle 5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695450" y="5678267"/>
              <a:ext cx="460579" cy="496222"/>
              <a:chOff x="6178550" y="4114284"/>
              <a:chExt cx="460579" cy="496222"/>
            </a:xfrm>
          </p:grpSpPr>
          <p:sp>
            <p:nvSpPr>
              <p:cNvPr id="49" name="Right Triangle 48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070350" y="4267259"/>
              <a:ext cx="460579" cy="496222"/>
              <a:chOff x="6178550" y="4114284"/>
              <a:chExt cx="460579" cy="496222"/>
            </a:xfrm>
          </p:grpSpPr>
          <p:sp>
            <p:nvSpPr>
              <p:cNvPr id="47" name="Right Triangle 4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289300" y="4976400"/>
              <a:ext cx="460579" cy="496222"/>
              <a:chOff x="6178550" y="4114284"/>
              <a:chExt cx="460579" cy="496222"/>
            </a:xfrm>
          </p:grpSpPr>
          <p:sp>
            <p:nvSpPr>
              <p:cNvPr id="45" name="Right Triangle 4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2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476500" y="5678267"/>
              <a:ext cx="460579" cy="496222"/>
              <a:chOff x="6178550" y="4114284"/>
              <a:chExt cx="460579" cy="496222"/>
            </a:xfrm>
          </p:grpSpPr>
          <p:sp>
            <p:nvSpPr>
              <p:cNvPr id="43" name="Right Triangle 4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070350" y="4976400"/>
              <a:ext cx="460579" cy="496222"/>
              <a:chOff x="6178550" y="4114284"/>
              <a:chExt cx="460579" cy="496222"/>
            </a:xfrm>
          </p:grpSpPr>
          <p:sp>
            <p:nvSpPr>
              <p:cNvPr id="41" name="Right Triangle 4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2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289300" y="5678267"/>
              <a:ext cx="460579" cy="496222"/>
              <a:chOff x="6178550" y="4114284"/>
              <a:chExt cx="460579" cy="496222"/>
            </a:xfrm>
          </p:grpSpPr>
          <p:sp>
            <p:nvSpPr>
              <p:cNvPr id="39" name="Right Triangle 38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2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070350" y="5678267"/>
              <a:ext cx="460579" cy="496222"/>
              <a:chOff x="6178550" y="4114284"/>
              <a:chExt cx="460579" cy="496222"/>
            </a:xfrm>
          </p:grpSpPr>
          <p:sp>
            <p:nvSpPr>
              <p:cNvPr id="37" name="Right Triangle 3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3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</p:grpSp>
      <p:sp>
        <p:nvSpPr>
          <p:cNvPr id="75" name="Rectangle 74"/>
          <p:cNvSpPr/>
          <p:nvPr/>
        </p:nvSpPr>
        <p:spPr>
          <a:xfrm>
            <a:off x="3311707" y="5075591"/>
            <a:ext cx="4467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0⋅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1/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64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0⋅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3/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64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+ ... + 3⋅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/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64</a:t>
            </a:r>
            <a:endParaRPr lang="en-US" sz="2400" dirty="0"/>
          </a:p>
        </p:txBody>
      </p:sp>
      <p:sp>
        <p:nvSpPr>
          <p:cNvPr id="76" name="Rectangle 75"/>
          <p:cNvSpPr/>
          <p:nvPr/>
        </p:nvSpPr>
        <p:spPr>
          <a:xfrm>
            <a:off x="2921298" y="5636735"/>
            <a:ext cx="1366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33/32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984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333" y="778933"/>
            <a:ext cx="8483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rot="10800000">
            <a:off x="4343400" y="0"/>
            <a:ext cx="4800600" cy="4800600"/>
          </a:xfrm>
          <a:prstGeom prst="rtTriangle">
            <a:avLst/>
          </a:prstGeom>
          <a:gradFill flip="none" rotWithShape="1">
            <a:gsLst>
              <a:gs pos="0">
                <a:schemeClr val="accent6"/>
              </a:gs>
              <a:gs pos="46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4130" y="4584212"/>
            <a:ext cx="8212670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1" y="2696464"/>
            <a:ext cx="8229599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130" y="47121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discrete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Franklin Gothic Medium"/>
                <a:cs typeface="Franklin Gothic Medium"/>
              </a:rPr>
              <a:t>joint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XY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80797"/>
            <a:ext cx="3801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Probability of an event </a:t>
            </a:r>
            <a:br>
              <a:rPr lang="en-US" sz="2400" dirty="0" smtClean="0">
                <a:latin typeface="Franklin Gothic Medium"/>
                <a:cs typeface="Franklin Gothic Medium"/>
              </a:rPr>
            </a:br>
            <a:r>
              <a:rPr lang="en-US" sz="2400" dirty="0" smtClean="0">
                <a:latin typeface="Franklin Gothic Medium"/>
                <a:cs typeface="Franklin Gothic Medium"/>
              </a:rPr>
              <a:t>(determined by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Franklin Gothic Medium"/>
                <a:cs typeface="Franklin Gothic Medium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4962" y="1921920"/>
            <a:ext cx="3298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dirty="0" smtClean="0">
                <a:latin typeface="Garamond"/>
                <a:cs typeface="Garamond"/>
              </a:rPr>
              <a:t>) = ∑</a:t>
            </a:r>
            <a:r>
              <a:rPr lang="en-US" sz="2400" baseline="-25000" dirty="0" smtClean="0">
                <a:latin typeface="Garamond"/>
                <a:cs typeface="Garamond"/>
              </a:rPr>
              <a:t>(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,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) in </a:t>
            </a:r>
            <a:r>
              <a:rPr lang="en-US" sz="2400" i="1" baseline="-25000" dirty="0" smtClean="0">
                <a:latin typeface="Garamond"/>
                <a:cs typeface="Garamond"/>
              </a:rPr>
              <a:t>A</a:t>
            </a:r>
            <a:r>
              <a:rPr lang="en-US" sz="2400" dirty="0" smtClean="0">
                <a:latin typeface="Garamond"/>
                <a:cs typeface="Garamond"/>
              </a:rPr>
              <a:t> 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XY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857944"/>
            <a:ext cx="345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Marginal </a:t>
            </a:r>
            <a:r>
              <a:rPr lang="en-US" sz="2400" dirty="0" err="1" smtClean="0">
                <a:latin typeface="Franklin Gothic Medium"/>
                <a:cs typeface="Franklin Gothic Medium"/>
              </a:rPr>
              <a:t>p.m.f.’s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726231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Expectation of 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97741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Independence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4962" y="2940693"/>
            <a:ext cx="372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) = ∑</a:t>
            </a:r>
            <a:r>
              <a:rPr lang="en-US" sz="2400" baseline="-25000" dirty="0" smtClean="0">
                <a:latin typeface="Garamond"/>
                <a:cs typeface="Garamond"/>
              </a:rPr>
              <a:t>(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,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): </a:t>
            </a:r>
            <a:r>
              <a:rPr lang="en-US" sz="2400" i="1" baseline="-25000" dirty="0" smtClean="0">
                <a:latin typeface="Garamond"/>
                <a:cs typeface="Garamond"/>
              </a:rPr>
              <a:t>g</a:t>
            </a:r>
            <a:r>
              <a:rPr lang="en-US" sz="2400" baseline="-25000" dirty="0" smtClean="0">
                <a:latin typeface="Garamond"/>
                <a:cs typeface="Garamond"/>
              </a:rPr>
              <a:t>(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,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) = </a:t>
            </a:r>
            <a:r>
              <a:rPr lang="en-US" sz="2400" i="1" baseline="-25000" dirty="0" smtClean="0">
                <a:latin typeface="Garamond"/>
                <a:cs typeface="Garamond"/>
              </a:rPr>
              <a:t>z  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endParaRPr lang="en-US" sz="2400" dirty="0" smtClean="0"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4962" y="3865111"/>
            <a:ext cx="264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) = ∑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endParaRPr lang="en-US" sz="2400" dirty="0" smtClean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4962" y="4813374"/>
            <a:ext cx="4018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smtClean="0">
                <a:latin typeface="Garamond"/>
                <a:cs typeface="Garamond"/>
              </a:rPr>
              <a:t>=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dirty="0" smtClean="0">
                <a:latin typeface="Franklin Gothic Medium"/>
                <a:cs typeface="Franklin Gothic Medium"/>
              </a:rPr>
              <a:t>for all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4962" y="5713124"/>
            <a:ext cx="3469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] = ∑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,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endParaRPr lang="en-US" sz="2400" dirty="0" smtClean="0">
              <a:latin typeface="Garamond"/>
              <a:cs typeface="Garamon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175259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" y="2696464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36403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" y="4584212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" y="5528086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" y="647196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" y="2745949"/>
            <a:ext cx="3801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D</a:t>
            </a:r>
            <a:r>
              <a:rPr lang="en-US" sz="2400" dirty="0" smtClean="0">
                <a:latin typeface="Franklin Gothic Medium"/>
                <a:cs typeface="Franklin Gothic Medium"/>
              </a:rPr>
              <a:t>erived random variables</a:t>
            </a:r>
            <a:endParaRPr lang="en-US" sz="2400" dirty="0" smtClean="0">
              <a:latin typeface="Garamond"/>
              <a:cs typeface="Garamond"/>
            </a:endParaRPr>
          </a:p>
          <a:p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g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5238" y="183404"/>
            <a:ext cx="3788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Comic Sans MS"/>
                <a:cs typeface="Comic Sans MS"/>
              </a:rPr>
              <a:t>the cheat sheet</a:t>
            </a:r>
          </a:p>
        </p:txBody>
      </p:sp>
    </p:spTree>
    <p:extLst>
      <p:ext uri="{BB962C8B-B14F-4D97-AF65-F5344CB8AC3E}">
        <p14:creationId xmlns:p14="http://schemas.microsoft.com/office/powerpoint/2010/main" val="129971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random variables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pair of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continuous</a:t>
            </a:r>
            <a:r>
              <a:rPr lang="en-US" sz="2800" dirty="0" smtClean="0">
                <a:latin typeface="Franklin Gothic Medium"/>
                <a:cs typeface="Franklin Gothic Medium"/>
              </a:rPr>
              <a:t> random variables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 </a:t>
            </a:r>
            <a:r>
              <a:rPr lang="en-US" sz="2800" dirty="0" smtClean="0">
                <a:latin typeface="Franklin Gothic Medium"/>
                <a:cs typeface="Franklin Gothic Medium"/>
              </a:rPr>
              <a:t>can be specified either by their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joint </a:t>
            </a:r>
            <a:r>
              <a:rPr lang="en-US" sz="2800" dirty="0" err="1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c.d.f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.</a:t>
            </a:r>
            <a:endParaRPr lang="en-US" sz="2800" dirty="0" smtClean="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218" y="2373290"/>
            <a:ext cx="420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Garamond"/>
                <a:cs typeface="Garamond"/>
              </a:rPr>
              <a:t>F</a:t>
            </a:r>
            <a:r>
              <a:rPr lang="en-US" sz="2800" i="1" baseline="-25000" dirty="0" smtClean="0">
                <a:latin typeface="Garamond"/>
                <a:cs typeface="Garamond"/>
              </a:rPr>
              <a:t>XY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</a:t>
            </a:r>
            <a:r>
              <a:rPr lang="en-US" sz="2800" i="1" dirty="0" smtClean="0">
                <a:latin typeface="Garamond"/>
                <a:cs typeface="Garamond"/>
              </a:rPr>
              <a:t> y</a:t>
            </a:r>
            <a:r>
              <a:rPr lang="en-US" sz="2800" dirty="0" smtClean="0">
                <a:latin typeface="Garamond"/>
                <a:cs typeface="Garamond"/>
              </a:rPr>
              <a:t>) =</a:t>
            </a:r>
            <a:r>
              <a:rPr lang="en-US" sz="2800" i="1" dirty="0" smtClean="0">
                <a:latin typeface="Garamond"/>
                <a:cs typeface="Garamond"/>
              </a:rPr>
              <a:t> 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≤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≤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880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or by their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joint </a:t>
            </a:r>
            <a:r>
              <a:rPr lang="en-US" sz="2800" dirty="0" err="1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p.d.f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2950" y="4114318"/>
            <a:ext cx="133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XY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</a:t>
            </a:r>
            <a:r>
              <a:rPr lang="en-US" sz="2800" i="1" dirty="0" smtClean="0">
                <a:latin typeface="Garamond"/>
                <a:cs typeface="Garamond"/>
              </a:rPr>
              <a:t> y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37304" y="3967008"/>
            <a:ext cx="2743932" cy="906740"/>
            <a:chOff x="3889752" y="3967008"/>
            <a:chExt cx="2743932" cy="906740"/>
          </a:xfrm>
        </p:grpSpPr>
        <p:grpSp>
          <p:nvGrpSpPr>
            <p:cNvPr id="17" name="Group 16"/>
            <p:cNvGrpSpPr/>
            <p:nvPr/>
          </p:nvGrpSpPr>
          <p:grpSpPr>
            <a:xfrm>
              <a:off x="4270405" y="3967008"/>
              <a:ext cx="588428" cy="906740"/>
              <a:chOff x="4270405" y="3967008"/>
              <a:chExt cx="588428" cy="9067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372967" y="3967008"/>
                <a:ext cx="396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∂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70405" y="4350528"/>
                <a:ext cx="5884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∂x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397983" y="4445778"/>
                <a:ext cx="39010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889752" y="4166716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Garamond"/>
                  <a:cs typeface="Garamond"/>
                </a:rPr>
                <a:t>=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2051" y="4152418"/>
              <a:ext cx="14316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XY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y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748243" y="3967008"/>
              <a:ext cx="511484" cy="906740"/>
              <a:chOff x="4308877" y="3967008"/>
              <a:chExt cx="511484" cy="9067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372967" y="3967008"/>
                <a:ext cx="396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∂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308877" y="4350528"/>
                <a:ext cx="5114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∂y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4397983" y="4445778"/>
                <a:ext cx="39010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2537304" y="4873748"/>
            <a:ext cx="5918654" cy="1046440"/>
            <a:chOff x="2491020" y="5233778"/>
            <a:chExt cx="5427430" cy="1046440"/>
          </a:xfrm>
        </p:grpSpPr>
        <p:sp>
          <p:nvSpPr>
            <p:cNvPr id="24" name="TextBox 23"/>
            <p:cNvSpPr txBox="1"/>
            <p:nvPr/>
          </p:nvSpPr>
          <p:spPr>
            <a:xfrm>
              <a:off x="2491020" y="5521532"/>
              <a:ext cx="3888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Garamond"/>
                  <a:cs typeface="Garamond"/>
                </a:rPr>
                <a:t>=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6544" y="5233778"/>
              <a:ext cx="45619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x </a:t>
              </a:r>
              <a:r>
                <a:rPr lang="en-US" sz="2800" dirty="0" smtClean="0">
                  <a:latin typeface="Garamond"/>
                  <a:cs typeface="Garamond"/>
                </a:rPr>
                <a:t>&lt;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≤ </a:t>
              </a:r>
              <a:r>
                <a:rPr lang="en-US" sz="2800" i="1" dirty="0" smtClean="0">
                  <a:latin typeface="Garamond"/>
                  <a:cs typeface="Garamond"/>
                </a:rPr>
                <a:t>x + </a:t>
              </a:r>
              <a:r>
                <a:rPr lang="en-US" sz="2800" i="1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, </a:t>
              </a:r>
              <a:r>
                <a:rPr lang="en-US" sz="2800" i="1" dirty="0" smtClean="0">
                  <a:latin typeface="Garamond"/>
                  <a:cs typeface="Garamond"/>
                </a:rPr>
                <a:t>y </a:t>
              </a:r>
              <a:r>
                <a:rPr lang="en-US" sz="2800" dirty="0">
                  <a:latin typeface="Garamond"/>
                  <a:cs typeface="Garamond"/>
                </a:rPr>
                <a:t>&lt;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 smtClean="0">
                  <a:latin typeface="Garamond"/>
                  <a:cs typeface="Garamond"/>
                </a:rPr>
                <a:t>Y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≤ </a:t>
              </a:r>
              <a:r>
                <a:rPr lang="en-US" sz="2800" i="1" dirty="0" smtClean="0">
                  <a:latin typeface="Garamond"/>
                  <a:cs typeface="Garamond"/>
                </a:rPr>
                <a:t>y </a:t>
              </a:r>
              <a:r>
                <a:rPr lang="en-US" sz="2800" i="1" dirty="0">
                  <a:latin typeface="Garamond"/>
                  <a:cs typeface="Garamond"/>
                </a:rPr>
                <a:t>+ </a:t>
              </a:r>
              <a:r>
                <a:rPr lang="en-US" sz="2800" i="1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55415" y="5756998"/>
              <a:ext cx="5221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 err="1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ed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25492" y="5495388"/>
              <a:ext cx="63350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Garamond"/>
                  <a:cs typeface="Garamond"/>
                </a:rPr>
                <a:t>lim</a:t>
              </a:r>
              <a:endParaRPr lang="en-US" sz="2800" dirty="0" smtClean="0">
                <a:latin typeface="Garamond"/>
                <a:cs typeface="Garamond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03449" y="5783142"/>
              <a:ext cx="412866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776603" y="5836868"/>
              <a:ext cx="898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i="1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16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1600" i="1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d </a:t>
              </a:r>
              <a:r>
                <a:rPr lang="en-US" sz="1600" dirty="0" smtClean="0">
                  <a:latin typeface="Garamond"/>
                  <a:cs typeface="Garamond"/>
                </a:rPr>
                <a:t>→ 0</a:t>
              </a:r>
              <a:endParaRPr lang="en-US" sz="16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3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Rain drops at a rate of 1 drop/sec. 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arrival times of the first and second raindrop.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54600" y="2793782"/>
            <a:ext cx="3632200" cy="3724459"/>
            <a:chOff x="5054600" y="2421234"/>
            <a:chExt cx="3632200" cy="3724459"/>
          </a:xfrm>
        </p:grpSpPr>
        <p:pic>
          <p:nvPicPr>
            <p:cNvPr id="11" name="Picture 10" descr="raindroppdf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9" t="12842" r="10562" b="7881"/>
            <a:stretch/>
          </p:blipFill>
          <p:spPr>
            <a:xfrm>
              <a:off x="5054600" y="2421234"/>
              <a:ext cx="3632200" cy="30607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054600" y="5447818"/>
              <a:ext cx="8963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 smtClean="0">
                  <a:latin typeface="Garamond"/>
                  <a:cs typeface="Garamond"/>
                </a:rPr>
                <a:t>f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,</a:t>
              </a:r>
              <a:r>
                <a:rPr lang="en-US" sz="2400" i="1" dirty="0" smtClean="0">
                  <a:latin typeface="Garamond"/>
                  <a:cs typeface="Garamond"/>
                </a:rPr>
                <a:t> y</a:t>
              </a:r>
              <a:r>
                <a:rPr lang="en-US" sz="2400" dirty="0" smtClean="0">
                  <a:latin typeface="Garamond"/>
                  <a:cs typeface="Garamond"/>
                </a:rPr>
                <a:t>) 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836400" y="5370358"/>
              <a:ext cx="2252709" cy="775335"/>
              <a:chOff x="3906846" y="4036858"/>
              <a:chExt cx="2252709" cy="77533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303825" y="4036858"/>
                <a:ext cx="521588" cy="775335"/>
                <a:chOff x="4303825" y="4036858"/>
                <a:chExt cx="521588" cy="77533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393563" y="4036858"/>
                  <a:ext cx="3548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 smtClean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303825" y="4350528"/>
                  <a:ext cx="52158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∂x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397983" y="4445778"/>
                  <a:ext cx="39010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3906846" y="4166716"/>
                <a:ext cx="389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Garamond"/>
                    <a:cs typeface="Garamond"/>
                  </a:rPr>
                  <a:t>=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02051" y="4152418"/>
                <a:ext cx="9575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F</a:t>
                </a:r>
                <a:r>
                  <a:rPr lang="en-US" sz="24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4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,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 y</a:t>
                </a:r>
                <a:r>
                  <a:rPr lang="en-US" sz="24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endParaRPr lang="en-US" sz="2400" dirty="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768839" y="4036858"/>
                <a:ext cx="470292" cy="775335"/>
                <a:chOff x="4329473" y="4036858"/>
                <a:chExt cx="470292" cy="775335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393563" y="4036858"/>
                  <a:ext cx="3548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 smtClean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329473" y="4350528"/>
                  <a:ext cx="47029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 smtClean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∂y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397983" y="4445778"/>
                  <a:ext cx="39010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Group 2"/>
          <p:cNvGrpSpPr/>
          <p:nvPr/>
        </p:nvGrpSpPr>
        <p:grpSpPr>
          <a:xfrm>
            <a:off x="524934" y="2793781"/>
            <a:ext cx="3513011" cy="3471567"/>
            <a:chOff x="457200" y="2421233"/>
            <a:chExt cx="3513011" cy="3471567"/>
          </a:xfrm>
        </p:grpSpPr>
        <p:sp>
          <p:nvSpPr>
            <p:cNvPr id="14" name="TextBox 13"/>
            <p:cNvSpPr txBox="1"/>
            <p:nvPr/>
          </p:nvSpPr>
          <p:spPr>
            <a:xfrm>
              <a:off x="765397" y="5431135"/>
              <a:ext cx="3204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smtClean="0">
                  <a:latin typeface="Garamond"/>
                  <a:cs typeface="Garamond"/>
                </a:rPr>
                <a:t>F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,</a:t>
              </a:r>
              <a:r>
                <a:rPr lang="en-US" sz="2400" i="1" dirty="0" smtClean="0">
                  <a:latin typeface="Garamond"/>
                  <a:cs typeface="Garamond"/>
                </a:rPr>
                <a:t> y</a:t>
              </a:r>
              <a:r>
                <a:rPr lang="en-US" sz="2400" dirty="0" smtClean="0">
                  <a:latin typeface="Garamond"/>
                  <a:cs typeface="Garamond"/>
                </a:rPr>
                <a:t>) =</a:t>
              </a:r>
              <a:r>
                <a:rPr lang="en-US" sz="2400" i="1" dirty="0" smtClean="0">
                  <a:latin typeface="Garamond"/>
                  <a:cs typeface="Garamond"/>
                </a:rPr>
                <a:t> 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 ≤ 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≤ 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</a:p>
          </p:txBody>
        </p:sp>
        <p:pic>
          <p:nvPicPr>
            <p:cNvPr id="27" name="Picture 26" descr="raindropcdf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9086" r="11608" b="10686"/>
            <a:stretch/>
          </p:blipFill>
          <p:spPr>
            <a:xfrm>
              <a:off x="457200" y="2421233"/>
              <a:ext cx="3513011" cy="300990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04950" y="2097263"/>
            <a:ext cx="5892800" cy="597566"/>
            <a:chOff x="1504950" y="2097263"/>
            <a:chExt cx="5892800" cy="597566"/>
          </a:xfrm>
        </p:grpSpPr>
        <p:grpSp>
          <p:nvGrpSpPr>
            <p:cNvPr id="28" name="Group 27"/>
            <p:cNvGrpSpPr/>
            <p:nvPr/>
          </p:nvGrpSpPr>
          <p:grpSpPr>
            <a:xfrm>
              <a:off x="1504950" y="2345579"/>
              <a:ext cx="5892800" cy="349250"/>
              <a:chOff x="1504950" y="3251548"/>
              <a:chExt cx="5892800" cy="34925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504950" y="3600798"/>
                <a:ext cx="58928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04950" y="3251548"/>
                <a:ext cx="0" cy="3492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33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5184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6" name="Picture 35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238" y="32515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7" name="Picture 36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9100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8" name="Picture 37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4750" y="3251548"/>
                <a:ext cx="133350" cy="266700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284257" y="2097263"/>
              <a:ext cx="456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9933"/>
                  </a:solidFill>
                  <a:latin typeface="Garamond"/>
                  <a:cs typeface="Garamond"/>
                </a:rPr>
                <a:t>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3863" y="2110512"/>
              <a:ext cx="485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9933"/>
                  </a:solidFill>
                  <a:latin typeface="Garamond"/>
                  <a:cs typeface="Garamond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40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</a:t>
            </a:r>
            <a:r>
              <a:rPr lang="en-US" dirty="0" err="1" smtClean="0"/>
              <a:t>marginals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Given the joint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c.d.f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F</a:t>
            </a:r>
            <a:r>
              <a:rPr lang="en-US" sz="2800" i="1" baseline="-25000" dirty="0" smtClean="0">
                <a:latin typeface="Garamond"/>
                <a:cs typeface="Garamond"/>
              </a:rPr>
              <a:t>XY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</a:t>
            </a:r>
            <a:r>
              <a:rPr lang="en-US" sz="2800" i="1" dirty="0" smtClean="0">
                <a:latin typeface="Garamond"/>
                <a:cs typeface="Garamond"/>
              </a:rPr>
              <a:t> y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dirty="0">
                <a:latin typeface="Garamond"/>
                <a:cs typeface="Garamond"/>
              </a:rPr>
              <a:t>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, we can calculate the marginal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c.d.f.s</a:t>
            </a:r>
            <a:r>
              <a:rPr lang="en-US" sz="2800" dirty="0" smtClean="0">
                <a:latin typeface="Franklin Gothic Medium"/>
                <a:cs typeface="Franklin Gothic Medium"/>
              </a:rPr>
              <a:t>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15875" y="2447256"/>
            <a:ext cx="4896006" cy="698847"/>
            <a:chOff x="1750592" y="2302180"/>
            <a:chExt cx="4896006" cy="698847"/>
          </a:xfrm>
        </p:grpSpPr>
        <p:sp>
          <p:nvSpPr>
            <p:cNvPr id="10" name="TextBox 9"/>
            <p:cNvSpPr txBox="1"/>
            <p:nvPr/>
          </p:nvSpPr>
          <p:spPr>
            <a:xfrm>
              <a:off x="1750592" y="2302180"/>
              <a:ext cx="48960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i="1" baseline="-25000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) =</a:t>
              </a:r>
              <a:r>
                <a:rPr lang="en-US" sz="2800" i="1" dirty="0" smtClean="0">
                  <a:latin typeface="Garamond"/>
                  <a:cs typeface="Garamond"/>
                </a:rPr>
                <a:t> 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 ≤ 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) = </a:t>
              </a:r>
              <a:r>
                <a:rPr lang="en-US" sz="2800" dirty="0" err="1" smtClean="0">
                  <a:latin typeface="Garamond"/>
                  <a:cs typeface="Garamond"/>
                </a:rPr>
                <a:t>lim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i="1" baseline="-25000" dirty="0">
                  <a:latin typeface="Garamond"/>
                  <a:cs typeface="Garamond"/>
                </a:rPr>
                <a:t>XY 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i="1" dirty="0">
                  <a:latin typeface="Garamond"/>
                  <a:cs typeface="Garamond"/>
                </a:rPr>
                <a:t> y</a:t>
              </a:r>
              <a:r>
                <a:rPr lang="en-US" sz="2800" dirty="0">
                  <a:latin typeface="Garamond"/>
                  <a:cs typeface="Garamond"/>
                </a:rPr>
                <a:t>)  </a:t>
              </a:r>
              <a:endParaRPr lang="en-US" sz="2800" dirty="0" smtClean="0">
                <a:latin typeface="Garamond"/>
                <a:cs typeface="Garamond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17398" y="2662473"/>
              <a:ext cx="7447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y </a:t>
              </a:r>
              <a:r>
                <a:rPr lang="en-US" sz="1600" dirty="0" smtClean="0">
                  <a:latin typeface="Garamond"/>
                  <a:cs typeface="Garamond"/>
                </a:rPr>
                <a:t>→ ∞</a:t>
              </a:r>
              <a:endParaRPr lang="en-US" sz="16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pic>
        <p:nvPicPr>
          <p:cNvPr id="13" name="Picture 12" descr="marginal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19" y="3778126"/>
            <a:ext cx="3097357" cy="2340109"/>
          </a:xfrm>
          <a:prstGeom prst="rect">
            <a:avLst/>
          </a:prstGeom>
        </p:spPr>
      </p:pic>
      <p:pic>
        <p:nvPicPr>
          <p:cNvPr id="14" name="Picture 13" descr="raindropcdf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9086" r="11608" b="9662"/>
          <a:stretch/>
        </p:blipFill>
        <p:spPr>
          <a:xfrm>
            <a:off x="457200" y="3441403"/>
            <a:ext cx="3513011" cy="304829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2654" y="3091979"/>
            <a:ext cx="4720327" cy="698847"/>
            <a:chOff x="1838431" y="2302180"/>
            <a:chExt cx="4720327" cy="698847"/>
          </a:xfrm>
        </p:grpSpPr>
        <p:sp>
          <p:nvSpPr>
            <p:cNvPr id="4" name="TextBox 3"/>
            <p:cNvSpPr txBox="1"/>
            <p:nvPr/>
          </p:nvSpPr>
          <p:spPr>
            <a:xfrm>
              <a:off x="1838431" y="2302180"/>
              <a:ext cx="4720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i="1" baseline="-25000" dirty="0" smtClean="0">
                  <a:latin typeface="Garamond"/>
                  <a:cs typeface="Garamond"/>
                </a:rPr>
                <a:t>Y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y</a:t>
              </a:r>
              <a:r>
                <a:rPr lang="en-US" sz="2800" dirty="0" smtClean="0">
                  <a:latin typeface="Garamond"/>
                  <a:cs typeface="Garamond"/>
                </a:rPr>
                <a:t>) =</a:t>
              </a:r>
              <a:r>
                <a:rPr lang="en-US" sz="2800" i="1" dirty="0" smtClean="0">
                  <a:latin typeface="Garamond"/>
                  <a:cs typeface="Garamond"/>
                </a:rPr>
                <a:t> 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Y</a:t>
              </a:r>
              <a:r>
                <a:rPr lang="en-US" sz="2800" dirty="0" smtClean="0">
                  <a:latin typeface="Garamond"/>
                  <a:cs typeface="Garamond"/>
                </a:rPr>
                <a:t> ≤ </a:t>
              </a:r>
              <a:r>
                <a:rPr lang="en-US" sz="2800" i="1" dirty="0" smtClean="0">
                  <a:latin typeface="Garamond"/>
                  <a:cs typeface="Garamond"/>
                </a:rPr>
                <a:t>y</a:t>
              </a:r>
              <a:r>
                <a:rPr lang="en-US" sz="2800" dirty="0" smtClean="0">
                  <a:latin typeface="Garamond"/>
                  <a:cs typeface="Garamond"/>
                </a:rPr>
                <a:t>) = </a:t>
              </a:r>
              <a:r>
                <a:rPr lang="en-US" sz="2800" dirty="0" err="1" smtClean="0">
                  <a:latin typeface="Garamond"/>
                  <a:cs typeface="Garamond"/>
                </a:rPr>
                <a:t>lim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i="1" baseline="-25000" dirty="0">
                  <a:latin typeface="Garamond"/>
                  <a:cs typeface="Garamond"/>
                </a:rPr>
                <a:t>XY 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i="1" dirty="0">
                  <a:latin typeface="Garamond"/>
                  <a:cs typeface="Garamond"/>
                </a:rPr>
                <a:t> y</a:t>
              </a:r>
              <a:r>
                <a:rPr lang="en-US" sz="2800" dirty="0">
                  <a:latin typeface="Garamond"/>
                  <a:cs typeface="Garamond"/>
                </a:rPr>
                <a:t>)  </a:t>
              </a:r>
              <a:endParaRPr lang="en-US" sz="2800" dirty="0" smtClean="0"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28498" y="2662473"/>
              <a:ext cx="7447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 </a:t>
              </a:r>
              <a:r>
                <a:rPr lang="en-US" sz="1600" dirty="0" smtClean="0">
                  <a:latin typeface="Garamond"/>
                  <a:cs typeface="Garamond"/>
                </a:rPr>
                <a:t>→ ∞</a:t>
              </a:r>
              <a:endParaRPr lang="en-US" sz="16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1790700" y="3670300"/>
            <a:ext cx="1873250" cy="1816100"/>
          </a:xfrm>
          <a:custGeom>
            <a:avLst/>
            <a:gdLst>
              <a:gd name="connsiteX0" fmla="*/ 0 w 1873250"/>
              <a:gd name="connsiteY0" fmla="*/ 0 h 1816100"/>
              <a:gd name="connsiteX1" fmla="*/ 50800 w 1873250"/>
              <a:gd name="connsiteY1" fmla="*/ 1435100 h 1816100"/>
              <a:gd name="connsiteX2" fmla="*/ 1809750 w 1873250"/>
              <a:gd name="connsiteY2" fmla="*/ 1816100 h 1816100"/>
              <a:gd name="connsiteX3" fmla="*/ 1873250 w 1873250"/>
              <a:gd name="connsiteY3" fmla="*/ 361950 h 1816100"/>
              <a:gd name="connsiteX4" fmla="*/ 0 w 1873250"/>
              <a:gd name="connsiteY4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0" h="1816100">
                <a:moveTo>
                  <a:pt x="0" y="0"/>
                </a:moveTo>
                <a:lnTo>
                  <a:pt x="50800" y="1435100"/>
                </a:lnTo>
                <a:lnTo>
                  <a:pt x="1809750" y="1816100"/>
                </a:lnTo>
                <a:lnTo>
                  <a:pt x="1873250" y="361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6200000">
            <a:off x="4907940" y="4765169"/>
            <a:ext cx="1010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P</a:t>
            </a:r>
            <a:r>
              <a:rPr lang="en-US" dirty="0">
                <a:latin typeface="Garamond"/>
                <a:cs typeface="Garamond"/>
              </a:rPr>
              <a:t>(</a:t>
            </a:r>
            <a:r>
              <a:rPr lang="en-US" i="1" dirty="0">
                <a:latin typeface="Garamond"/>
                <a:cs typeface="Garamond"/>
              </a:rPr>
              <a:t>X</a:t>
            </a:r>
            <a:r>
              <a:rPr lang="en-US" dirty="0">
                <a:latin typeface="Garamond"/>
                <a:cs typeface="Garamond"/>
              </a:rPr>
              <a:t> ≤ </a:t>
            </a:r>
            <a:r>
              <a:rPr lang="en-US" i="1" dirty="0">
                <a:latin typeface="Garamond"/>
                <a:cs typeface="Garamond"/>
              </a:rPr>
              <a:t>x</a:t>
            </a:r>
            <a:r>
              <a:rPr lang="en-US" dirty="0">
                <a:latin typeface="Garamond"/>
                <a:cs typeface="Garamond"/>
              </a:rPr>
              <a:t>)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992496" y="5999470"/>
            <a:ext cx="1963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Exponential(1)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812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333" y="778933"/>
            <a:ext cx="8483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rot="10800000">
            <a:off x="4343400" y="0"/>
            <a:ext cx="4800600" cy="4800600"/>
          </a:xfrm>
          <a:prstGeom prst="rtTriangle">
            <a:avLst/>
          </a:prstGeom>
          <a:gradFill flip="none" rotWithShape="1">
            <a:gsLst>
              <a:gs pos="0">
                <a:schemeClr val="accent6"/>
              </a:gs>
              <a:gs pos="46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4130" y="4584212"/>
            <a:ext cx="8212670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1" y="2696464"/>
            <a:ext cx="8229599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130" y="99997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continuous with joint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p.d.f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XY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80797"/>
            <a:ext cx="3801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Probability of an event </a:t>
            </a:r>
            <a:br>
              <a:rPr lang="en-US" sz="2400" dirty="0" smtClean="0">
                <a:latin typeface="Franklin Gothic Medium"/>
                <a:cs typeface="Franklin Gothic Medium"/>
              </a:rPr>
            </a:br>
            <a:r>
              <a:rPr lang="en-US" sz="2400" dirty="0" smtClean="0">
                <a:latin typeface="Franklin Gothic Medium"/>
                <a:cs typeface="Franklin Gothic Medium"/>
              </a:rPr>
              <a:t>(determined by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Franklin Gothic Medium"/>
                <a:cs typeface="Franklin Gothic Medium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857944"/>
            <a:ext cx="345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Marginal </a:t>
            </a:r>
            <a:r>
              <a:rPr lang="en-US" sz="2400" dirty="0" err="1" smtClean="0">
                <a:latin typeface="Franklin Gothic Medium"/>
                <a:cs typeface="Franklin Gothic Medium"/>
              </a:rPr>
              <a:t>p.d.f.’s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97741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Independence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175259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" y="2696464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36403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" y="4584212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" y="5528086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" y="647196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" y="2745949"/>
            <a:ext cx="3801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D</a:t>
            </a:r>
            <a:r>
              <a:rPr lang="en-US" sz="2400" dirty="0" smtClean="0">
                <a:latin typeface="Franklin Gothic Medium"/>
                <a:cs typeface="Franklin Gothic Medium"/>
              </a:rPr>
              <a:t>erived random variables</a:t>
            </a:r>
            <a:endParaRPr lang="en-US" sz="2400" dirty="0" smtClean="0">
              <a:latin typeface="Garamond"/>
              <a:cs typeface="Garamond"/>
            </a:endParaRPr>
          </a:p>
          <a:p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g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3301" y="183404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Comic Sans MS"/>
                <a:cs typeface="Comic Sans MS"/>
              </a:rPr>
              <a:t>the continuous cheat sheet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5622" y="2006590"/>
            <a:ext cx="317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dirty="0" smtClean="0">
                <a:latin typeface="Garamond"/>
                <a:cs typeface="Garamond"/>
              </a:rPr>
              <a:t>) = ∫∫</a:t>
            </a:r>
            <a:r>
              <a:rPr lang="en-US" sz="2400" i="1" baseline="-25000" dirty="0" smtClean="0">
                <a:latin typeface="Garamond"/>
                <a:cs typeface="Garamond"/>
              </a:rPr>
              <a:t>A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i="1" baseline="-25000" dirty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 smtClean="0">
                <a:latin typeface="Garamond"/>
                <a:cs typeface="Garamond"/>
              </a:rPr>
              <a:t>dxdy</a:t>
            </a:r>
            <a:endParaRPr lang="en-US" sz="2400" i="1" dirty="0" smtClean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15622" y="4821841"/>
            <a:ext cx="4018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smtClean="0">
                <a:latin typeface="Garamond"/>
                <a:cs typeface="Garamond"/>
              </a:rPr>
              <a:t>=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dirty="0" smtClean="0">
                <a:latin typeface="Franklin Gothic Medium"/>
                <a:cs typeface="Franklin Gothic Medium"/>
              </a:rPr>
              <a:t>for all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5622" y="5772393"/>
            <a:ext cx="371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dirty="0">
                <a:latin typeface="Garamond"/>
                <a:cs typeface="Garamond"/>
              </a:rPr>
              <a:t>∫</a:t>
            </a:r>
            <a:r>
              <a:rPr lang="en-US" sz="2400" dirty="0" smtClean="0">
                <a:latin typeface="Garamond"/>
                <a:cs typeface="Garamond"/>
              </a:rPr>
              <a:t>∫ </a:t>
            </a:r>
            <a:r>
              <a:rPr lang="en-US" sz="2400" i="1" dirty="0" smtClean="0">
                <a:latin typeface="Garamond"/>
                <a:cs typeface="Garamond"/>
              </a:rPr>
              <a:t>g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dxdy</a:t>
            </a:r>
            <a:r>
              <a:rPr lang="en-US" sz="2400" i="1" dirty="0">
                <a:latin typeface="Garamond"/>
                <a:cs typeface="Garamond"/>
              </a:rPr>
              <a:t> </a:t>
            </a:r>
            <a:endParaRPr lang="en-US" sz="2400" dirty="0" smtClean="0">
              <a:latin typeface="Garamond"/>
              <a:cs typeface="Garamon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5622" y="3025363"/>
            <a:ext cx="415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) = </a:t>
            </a:r>
            <a:r>
              <a:rPr lang="en-US" sz="2400" dirty="0">
                <a:latin typeface="Garamond"/>
                <a:cs typeface="Garamond"/>
              </a:rPr>
              <a:t>∫</a:t>
            </a:r>
            <a:r>
              <a:rPr lang="en-US" sz="2400" dirty="0" smtClean="0">
                <a:latin typeface="Garamond"/>
                <a:cs typeface="Garamond"/>
              </a:rPr>
              <a:t>∫</a:t>
            </a:r>
            <a:r>
              <a:rPr lang="en-US" sz="2400" baseline="-25000" dirty="0" smtClean="0">
                <a:latin typeface="Garamond"/>
                <a:cs typeface="Garamond"/>
              </a:rPr>
              <a:t>(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,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): </a:t>
            </a:r>
            <a:r>
              <a:rPr lang="en-US" sz="2400" i="1" baseline="-25000" dirty="0" smtClean="0">
                <a:latin typeface="Garamond"/>
                <a:cs typeface="Garamond"/>
              </a:rPr>
              <a:t>g</a:t>
            </a:r>
            <a:r>
              <a:rPr lang="en-US" sz="2400" baseline="-25000" dirty="0" smtClean="0">
                <a:latin typeface="Garamond"/>
                <a:cs typeface="Garamond"/>
              </a:rPr>
              <a:t>(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,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) = </a:t>
            </a:r>
            <a:r>
              <a:rPr lang="en-US" sz="2400" i="1" baseline="-25000" dirty="0" smtClean="0">
                <a:latin typeface="Garamond"/>
                <a:cs typeface="Garamond"/>
              </a:rPr>
              <a:t>z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 smtClean="0">
                <a:latin typeface="Garamond"/>
                <a:cs typeface="Garamond"/>
              </a:rPr>
              <a:t>dxdy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endParaRPr lang="en-US" sz="2400" dirty="0" smtClean="0">
              <a:latin typeface="Garamond"/>
              <a:cs typeface="Garamond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15622" y="3883168"/>
            <a:ext cx="2875024" cy="477476"/>
            <a:chOff x="3915622" y="3933970"/>
            <a:chExt cx="2875024" cy="477476"/>
          </a:xfrm>
        </p:grpSpPr>
        <p:sp>
          <p:nvSpPr>
            <p:cNvPr id="26" name="TextBox 25"/>
            <p:cNvSpPr txBox="1"/>
            <p:nvPr/>
          </p:nvSpPr>
          <p:spPr>
            <a:xfrm>
              <a:off x="3915622" y="3949781"/>
              <a:ext cx="2875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) = ∫</a:t>
              </a:r>
              <a:r>
                <a:rPr lang="en-US" sz="2400" baseline="-25000" dirty="0">
                  <a:latin typeface="Garamond"/>
                  <a:cs typeface="Garamond"/>
                </a:rPr>
                <a:t>-</a:t>
              </a:r>
              <a:r>
                <a:rPr lang="en-US" sz="2400" baseline="-25000" dirty="0" smtClean="0">
                  <a:latin typeface="Garamond"/>
                  <a:cs typeface="Garamond"/>
                </a:rPr>
                <a:t>∞ 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i="1" dirty="0" err="1" smtClean="0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XY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 smtClean="0">
                  <a:latin typeface="Garamond"/>
                  <a:cs typeface="Garamond"/>
                </a:rPr>
                <a:t>) </a:t>
              </a:r>
              <a:r>
                <a:rPr lang="en-US" sz="2400" i="1" dirty="0" err="1" smtClean="0">
                  <a:latin typeface="Garamond"/>
                  <a:cs typeface="Garamond"/>
                </a:rPr>
                <a:t>dy</a:t>
              </a:r>
              <a:r>
                <a:rPr lang="en-US" sz="2400" i="1" dirty="0" smtClean="0">
                  <a:latin typeface="Garamond"/>
                  <a:cs typeface="Garamond"/>
                </a:rPr>
                <a:t> 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41618" y="3933970"/>
              <a:ext cx="3300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∞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7200" y="5777033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Expectation of 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9489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-1" r="51734" b="4815"/>
          <a:stretch/>
        </p:blipFill>
        <p:spPr>
          <a:xfrm>
            <a:off x="693794" y="3526119"/>
            <a:ext cx="3601527" cy="2404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uniform random variables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be independent </a:t>
            </a:r>
            <a:r>
              <a:rPr lang="en-US" sz="2800" dirty="0" smtClean="0">
                <a:latin typeface="Garamond"/>
                <a:cs typeface="Garamond"/>
              </a:rPr>
              <a:t>Uniform(0, 1)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372" y="2043090"/>
            <a:ext cx="338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XY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</a:t>
            </a:r>
            <a:r>
              <a:rPr lang="en-US" sz="2800" i="1" dirty="0" smtClean="0">
                <a:latin typeface="Garamond"/>
                <a:cs typeface="Garamond"/>
              </a:rPr>
              <a:t> y</a:t>
            </a:r>
            <a:r>
              <a:rPr lang="en-US" sz="2800" dirty="0" smtClean="0">
                <a:latin typeface="Garamond"/>
                <a:cs typeface="Garamond"/>
              </a:rPr>
              <a:t>) =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 =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03033" y="3757698"/>
            <a:ext cx="3053710" cy="865207"/>
            <a:chOff x="471164" y="1918029"/>
            <a:chExt cx="3053710" cy="865207"/>
          </a:xfrm>
        </p:grpSpPr>
        <p:sp>
          <p:nvSpPr>
            <p:cNvPr id="9" name="TextBox 8"/>
            <p:cNvSpPr txBox="1"/>
            <p:nvPr/>
          </p:nvSpPr>
          <p:spPr>
            <a:xfrm>
              <a:off x="471164" y="2107109"/>
              <a:ext cx="1083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4946" y="2321571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30267" y="1926264"/>
              <a:ext cx="1594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0 &lt; </a:t>
              </a:r>
              <a:r>
                <a:rPr lang="en-US" sz="2400" i="1" dirty="0" smtClean="0">
                  <a:latin typeface="Garamond"/>
                  <a:cs typeface="Garamond"/>
                </a:rPr>
                <a:t>x </a:t>
              </a:r>
              <a:r>
                <a:rPr lang="en-US" sz="2400" i="1" dirty="0">
                  <a:latin typeface="Garamond"/>
                  <a:cs typeface="Garamond"/>
                </a:rPr>
                <a:t>&lt; </a:t>
              </a:r>
              <a:r>
                <a:rPr lang="en-US" sz="24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0381" y="1918029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1474331" y="2005330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31182" y="2318497"/>
              <a:ext cx="861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if not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36790" y="1856391"/>
            <a:ext cx="2309027" cy="896957"/>
            <a:chOff x="4743206" y="1907193"/>
            <a:chExt cx="2309027" cy="896957"/>
          </a:xfrm>
        </p:grpSpPr>
        <p:sp>
          <p:nvSpPr>
            <p:cNvPr id="15" name="TextBox 14"/>
            <p:cNvSpPr txBox="1"/>
            <p:nvPr/>
          </p:nvSpPr>
          <p:spPr>
            <a:xfrm>
              <a:off x="4883821" y="2342485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99142" y="1915428"/>
              <a:ext cx="1853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if </a:t>
              </a:r>
              <a:r>
                <a:rPr lang="en-US" sz="2400" dirty="0" smtClean="0">
                  <a:latin typeface="Garamond"/>
                  <a:cs typeface="Garamond"/>
                </a:rPr>
                <a:t>0 &lt; 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,</a:t>
              </a:r>
              <a:r>
                <a:rPr lang="en-US" sz="2400" i="1" dirty="0" smtClean="0">
                  <a:latin typeface="Garamond"/>
                  <a:cs typeface="Garamond"/>
                </a:rPr>
                <a:t> y &lt; </a:t>
              </a:r>
              <a:r>
                <a:rPr lang="en-US" sz="24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256" y="190719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4743206" y="2026244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0057" y="2339411"/>
              <a:ext cx="861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if not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79910" y="4858133"/>
            <a:ext cx="3053710" cy="865207"/>
            <a:chOff x="471164" y="1918029"/>
            <a:chExt cx="3053710" cy="865207"/>
          </a:xfrm>
        </p:grpSpPr>
        <p:sp>
          <p:nvSpPr>
            <p:cNvPr id="21" name="TextBox 20"/>
            <p:cNvSpPr txBox="1"/>
            <p:nvPr/>
          </p:nvSpPr>
          <p:spPr>
            <a:xfrm>
              <a:off x="471164" y="2107109"/>
              <a:ext cx="1012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4946" y="2321571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30267" y="1926264"/>
              <a:ext cx="1594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0 &lt; </a:t>
              </a:r>
              <a:r>
                <a:rPr lang="en-US" sz="2400" i="1" dirty="0" smtClean="0">
                  <a:latin typeface="Garamond"/>
                  <a:cs typeface="Garamond"/>
                </a:rPr>
                <a:t>y </a:t>
              </a:r>
              <a:r>
                <a:rPr lang="en-US" sz="2400" i="1" dirty="0">
                  <a:latin typeface="Garamond"/>
                  <a:cs typeface="Garamond"/>
                </a:rPr>
                <a:t>&lt; </a:t>
              </a:r>
              <a:r>
                <a:rPr lang="en-US" sz="24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0381" y="1918029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5" name="Left Brace 24"/>
            <p:cNvSpPr/>
            <p:nvPr/>
          </p:nvSpPr>
          <p:spPr>
            <a:xfrm>
              <a:off x="1474331" y="2005330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31182" y="2318497"/>
              <a:ext cx="861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if not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3103" y="2980044"/>
            <a:ext cx="3845428" cy="3279574"/>
            <a:chOff x="4723103" y="2980044"/>
            <a:chExt cx="3845428" cy="3279574"/>
          </a:xfrm>
        </p:grpSpPr>
        <p:pic>
          <p:nvPicPr>
            <p:cNvPr id="7" name="Picture 6" descr="uniformpdf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4" t="13606" r="11432" b="8839"/>
            <a:stretch/>
          </p:blipFill>
          <p:spPr>
            <a:xfrm>
              <a:off x="4723103" y="2980044"/>
              <a:ext cx="3845428" cy="327957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944283" y="3383334"/>
              <a:ext cx="11806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err="1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>
                  <a:latin typeface="Garamond"/>
                  <a:cs typeface="Garamond"/>
                </a:rPr>
                <a:t>XY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260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Alice and Bob arrive in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Shatin</a:t>
            </a:r>
            <a:r>
              <a:rPr lang="en-US" sz="2800" dirty="0" smtClean="0">
                <a:latin typeface="Franklin Gothic Medium"/>
                <a:cs typeface="Franklin Gothic Medium"/>
              </a:rPr>
              <a:t> between 12 and 1pm. How likely arrive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within 15 minutes</a:t>
            </a:r>
            <a:r>
              <a:rPr lang="en-US" sz="2800" dirty="0" smtClean="0">
                <a:latin typeface="Franklin Gothic Medium"/>
                <a:cs typeface="Franklin Gothic Medium"/>
              </a:rPr>
              <a:t> of one another?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45091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372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Arrival times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are independent </a:t>
            </a:r>
            <a:r>
              <a:rPr lang="en-US" sz="2800" dirty="0" smtClean="0">
                <a:latin typeface="Garamond"/>
                <a:cs typeface="Garamond"/>
              </a:rPr>
              <a:t>Uniform(0,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91286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Event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Franklin Gothic Medium"/>
                <a:cs typeface="Franklin Gothic Medium"/>
              </a:rPr>
              <a:t>: </a:t>
            </a:r>
            <a:r>
              <a:rPr lang="en-US" sz="2800" dirty="0" smtClean="0">
                <a:latin typeface="Garamond"/>
                <a:cs typeface="Garamond"/>
              </a:rPr>
              <a:t>|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–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| ≤ 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1450" y="4709564"/>
            <a:ext cx="3664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) = ∫∫</a:t>
            </a:r>
            <a:r>
              <a:rPr lang="en-US" sz="2800" i="1" baseline="-25000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i="1" baseline="-25000" dirty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i="1" dirty="0" err="1" smtClean="0">
                <a:latin typeface="Garamond"/>
                <a:cs typeface="Garamond"/>
              </a:rPr>
              <a:t>dxdy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0364" y="5369448"/>
            <a:ext cx="1962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1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dxdy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6714" y="6010798"/>
            <a:ext cx="2935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area(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in [0, 1]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sz="2800" i="1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2250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4692650" y="1517650"/>
            <a:ext cx="3219450" cy="3219450"/>
          </a:xfrm>
          <a:custGeom>
            <a:avLst/>
            <a:gdLst>
              <a:gd name="connsiteX0" fmla="*/ 0 w 3219450"/>
              <a:gd name="connsiteY0" fmla="*/ 2292350 h 3219450"/>
              <a:gd name="connsiteX1" fmla="*/ 2292350 w 3219450"/>
              <a:gd name="connsiteY1" fmla="*/ 0 h 3219450"/>
              <a:gd name="connsiteX2" fmla="*/ 3219450 w 3219450"/>
              <a:gd name="connsiteY2" fmla="*/ 0 h 3219450"/>
              <a:gd name="connsiteX3" fmla="*/ 3219450 w 3219450"/>
              <a:gd name="connsiteY3" fmla="*/ 933450 h 3219450"/>
              <a:gd name="connsiteX4" fmla="*/ 914400 w 3219450"/>
              <a:gd name="connsiteY4" fmla="*/ 3219450 h 3219450"/>
              <a:gd name="connsiteX5" fmla="*/ 12700 w 3219450"/>
              <a:gd name="connsiteY5" fmla="*/ 3219450 h 3219450"/>
              <a:gd name="connsiteX6" fmla="*/ 0 w 3219450"/>
              <a:gd name="connsiteY6" fmla="*/ 22923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9450" h="3219450">
                <a:moveTo>
                  <a:pt x="0" y="2292350"/>
                </a:moveTo>
                <a:lnTo>
                  <a:pt x="2292350" y="0"/>
                </a:lnTo>
                <a:lnTo>
                  <a:pt x="3219450" y="0"/>
                </a:lnTo>
                <a:lnTo>
                  <a:pt x="3219450" y="933450"/>
                </a:lnTo>
                <a:lnTo>
                  <a:pt x="914400" y="3219450"/>
                </a:lnTo>
                <a:lnTo>
                  <a:pt x="12700" y="3219450"/>
                </a:lnTo>
                <a:lnTo>
                  <a:pt x="0" y="22923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3860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Event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Franklin Gothic Medium"/>
                <a:cs typeface="Franklin Gothic Medium"/>
              </a:rPr>
              <a:t>: </a:t>
            </a:r>
            <a:r>
              <a:rPr lang="en-US" sz="2800" dirty="0" smtClean="0">
                <a:latin typeface="Garamond"/>
                <a:cs typeface="Garamond"/>
              </a:rPr>
              <a:t>|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–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| ≤ ¼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92650" y="1517650"/>
            <a:ext cx="2292350" cy="2292350"/>
            <a:chOff x="4692650" y="1517650"/>
            <a:chExt cx="2292350" cy="229235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4692650" y="1517650"/>
              <a:ext cx="2292350" cy="229235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 rot="18955394">
              <a:off x="5096955" y="2295495"/>
              <a:ext cx="13027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2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= </a:t>
              </a:r>
              <a:r>
                <a:rPr lang="en-US" sz="20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¼</a:t>
              </a:r>
              <a:r>
                <a:rPr lang="en-US" sz="20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13400" y="2438400"/>
            <a:ext cx="2292350" cy="2292350"/>
            <a:chOff x="5613400" y="2438400"/>
            <a:chExt cx="2292350" cy="229235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5613400" y="2438400"/>
              <a:ext cx="2292350" cy="229235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18904318">
              <a:off x="6049480" y="3208780"/>
              <a:ext cx="1213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2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= </a:t>
              </a:r>
              <a:r>
                <a:rPr lang="en-US" sz="20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000" dirty="0">
                  <a:latin typeface="Garamond"/>
                  <a:cs typeface="Garamond"/>
                </a:rPr>
                <a:t>–</a:t>
              </a:r>
              <a:r>
                <a:rPr lang="en-US" sz="2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¼</a:t>
              </a:r>
              <a:endParaRPr lang="en-US" sz="20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7200" y="2659390"/>
            <a:ext cx="2339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area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0430" y="3245822"/>
            <a:ext cx="1934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1 – (3/4)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baseline="30000" dirty="0"/>
          </a:p>
        </p:txBody>
      </p:sp>
      <p:sp>
        <p:nvSpPr>
          <p:cNvPr id="17" name="Rectangle 16"/>
          <p:cNvSpPr/>
          <p:nvPr/>
        </p:nvSpPr>
        <p:spPr>
          <a:xfrm>
            <a:off x="1180430" y="3827502"/>
            <a:ext cx="1198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7/16</a:t>
            </a:r>
            <a:endParaRPr lang="en-US" baseline="30000" dirty="0"/>
          </a:p>
        </p:txBody>
      </p:sp>
      <p:grpSp>
        <p:nvGrpSpPr>
          <p:cNvPr id="9" name="Group 8"/>
          <p:cNvGrpSpPr/>
          <p:nvPr/>
        </p:nvGrpSpPr>
        <p:grpSpPr>
          <a:xfrm>
            <a:off x="4251771" y="1286817"/>
            <a:ext cx="3818447" cy="3854796"/>
            <a:chOff x="4251771" y="1286817"/>
            <a:chExt cx="3818447" cy="3854796"/>
          </a:xfrm>
        </p:grpSpPr>
        <p:sp>
          <p:nvSpPr>
            <p:cNvPr id="6" name="Rectangle 5"/>
            <p:cNvSpPr/>
            <p:nvPr/>
          </p:nvSpPr>
          <p:spPr>
            <a:xfrm>
              <a:off x="4692650" y="1517650"/>
              <a:ext cx="3213100" cy="3213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44071" y="4665017"/>
              <a:ext cx="3677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51771" y="2824777"/>
              <a:ext cx="3642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40244" y="4679948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41282" y="466501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7037" y="128681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7037" y="4434184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425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0524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304" y="2020560"/>
            <a:ext cx="7920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 =</a:t>
            </a:r>
            <a:r>
              <a:rPr lang="en-US" sz="2800" dirty="0" smtClean="0">
                <a:latin typeface="Franklin Gothic Medium"/>
                <a:cs typeface="Franklin Gothic Medium"/>
              </a:rPr>
              <a:t> ordered pairs of cards, equally likely outcomes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304" y="2593320"/>
            <a:ext cx="446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dirty="0" smtClean="0">
                <a:latin typeface="Franklin Gothic Medium"/>
                <a:cs typeface="Franklin Gothic Medium"/>
              </a:rPr>
              <a:t>face value on first card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304" y="3116540"/>
            <a:ext cx="530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dirty="0" smtClean="0">
                <a:latin typeface="Franklin Gothic Medium"/>
                <a:cs typeface="Franklin Gothic Medium"/>
              </a:rPr>
              <a:t>face value on second card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970010"/>
            <a:ext cx="4561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want 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of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100" y="5284460"/>
            <a:ext cx="7253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    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= 1,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= 3) +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Garamond"/>
                <a:cs typeface="Garamond"/>
              </a:rPr>
              <a:t>2,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Garamond"/>
                <a:cs typeface="Garamond"/>
              </a:rPr>
              <a:t>2) +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Garamond"/>
                <a:cs typeface="Garamond"/>
              </a:rPr>
              <a:t>3,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Garamond"/>
                <a:cs typeface="Garamond"/>
              </a:rPr>
              <a:t>1)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470024" y="5788839"/>
            <a:ext cx="6435725" cy="553740"/>
            <a:chOff x="1470024" y="5731689"/>
            <a:chExt cx="6435725" cy="553740"/>
          </a:xfrm>
        </p:grpSpPr>
        <p:sp>
          <p:nvSpPr>
            <p:cNvPr id="11" name="TextBox 10"/>
            <p:cNvSpPr txBox="1"/>
            <p:nvPr/>
          </p:nvSpPr>
          <p:spPr>
            <a:xfrm>
              <a:off x="2025650" y="5823764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1/12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26218" y="5817414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70695" y="5817414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1/12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 rot="5400000">
              <a:off x="2332037" y="4869676"/>
              <a:ext cx="171450" cy="1895475"/>
            </a:xfrm>
            <a:prstGeom prst="rightBrace">
              <a:avLst>
                <a:gd name="adj1" fmla="val 41666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/>
            <p:cNvSpPr/>
            <p:nvPr/>
          </p:nvSpPr>
          <p:spPr>
            <a:xfrm rot="5400000">
              <a:off x="4598988" y="4869677"/>
              <a:ext cx="171450" cy="1895475"/>
            </a:xfrm>
            <a:prstGeom prst="rightBrace">
              <a:avLst>
                <a:gd name="adj1" fmla="val 41666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Brace 15"/>
            <p:cNvSpPr/>
            <p:nvPr/>
          </p:nvSpPr>
          <p:spPr>
            <a:xfrm rot="5400000">
              <a:off x="6872287" y="4869678"/>
              <a:ext cx="171450" cy="1895475"/>
            </a:xfrm>
            <a:prstGeom prst="rightBrace">
              <a:avLst>
                <a:gd name="adj1" fmla="val 41666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67304" y="4647108"/>
            <a:ext cx="2107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4)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574728" y="4671248"/>
            <a:ext cx="1108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1/6.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658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7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1-s2.0-S0891061800000740-g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8" y="1947975"/>
            <a:ext cx="3708398" cy="3378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Buffon’s needle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37723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2624654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3911585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5190047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0" y="6468506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404611"/>
            <a:ext cx="8229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A needle of length </a:t>
            </a:r>
            <a:r>
              <a:rPr lang="en-US" sz="3200" i="1" dirty="0" smtClean="0">
                <a:latin typeface="Garamond"/>
                <a:cs typeface="Garamond"/>
              </a:rPr>
              <a:t>l</a:t>
            </a:r>
            <a:r>
              <a:rPr lang="en-US" sz="3200" dirty="0" smtClean="0">
                <a:latin typeface="Franklin Gothic Medium"/>
                <a:cs typeface="Franklin Gothic Medium"/>
              </a:rPr>
              <a:t> is randomly dropped on a ruled sheet. </a:t>
            </a:r>
            <a:endParaRPr lang="en-US" sz="3200" i="1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2747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What is the probability that the needle hits one of the lines?</a:t>
            </a:r>
            <a:endParaRPr lang="en-US" sz="3200" i="1" dirty="0" smtClean="0">
              <a:latin typeface="Garamond"/>
              <a:cs typeface="Garamond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50793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590800" y="3582496"/>
            <a:ext cx="601133" cy="12615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55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51400" y="1573826"/>
            <a:ext cx="3335867" cy="2049895"/>
            <a:chOff x="4851400" y="1573826"/>
            <a:chExt cx="3335867" cy="204989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851400" y="1573826"/>
              <a:ext cx="3335867" cy="0"/>
            </a:xfrm>
            <a:prstGeom prst="line">
              <a:avLst/>
            </a:prstGeom>
            <a:ln w="190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851400" y="3623721"/>
              <a:ext cx="3335867" cy="0"/>
            </a:xfrm>
            <a:prstGeom prst="line">
              <a:avLst/>
            </a:prstGeom>
            <a:ln w="190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858694" y="1573826"/>
              <a:ext cx="0" cy="2049895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694226" y="2329159"/>
              <a:ext cx="32893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1</a:t>
              </a:r>
              <a:endParaRPr lang="en-US" sz="2400" dirty="0" smtClean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Buffon’s needle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98113" y="1444508"/>
            <a:ext cx="1588335" cy="161726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046192" y="1573826"/>
            <a:ext cx="2040256" cy="774346"/>
            <a:chOff x="5046192" y="1573826"/>
            <a:chExt cx="2040256" cy="774346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5484393" y="2303521"/>
              <a:ext cx="1602055" cy="1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197251" y="2253143"/>
              <a:ext cx="95029" cy="95029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492860" y="1573826"/>
              <a:ext cx="0" cy="721652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46192" y="1670626"/>
              <a:ext cx="485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>
                  <a:latin typeface="Garamond"/>
                  <a:cs typeface="Garamond"/>
                </a:rPr>
                <a:t>X</a:t>
              </a:r>
              <a:endParaRPr lang="en-US" sz="2400" i="1" dirty="0" smtClean="0">
                <a:latin typeface="Garamond"/>
                <a:cs typeface="Garamond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91193" y="1787809"/>
            <a:ext cx="1452798" cy="1012115"/>
            <a:chOff x="5691193" y="1787809"/>
            <a:chExt cx="1452798" cy="1012115"/>
          </a:xfrm>
        </p:grpSpPr>
        <p:sp>
          <p:nvSpPr>
            <p:cNvPr id="30" name="Arc 29"/>
            <p:cNvSpPr/>
            <p:nvPr/>
          </p:nvSpPr>
          <p:spPr>
            <a:xfrm>
              <a:off x="5691193" y="1787809"/>
              <a:ext cx="1012115" cy="1012115"/>
            </a:xfrm>
            <a:prstGeom prst="arc">
              <a:avLst>
                <a:gd name="adj1" fmla="val 19184655"/>
                <a:gd name="adj2" fmla="val 21568942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13418" y="1804743"/>
              <a:ext cx="530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 smtClean="0">
                  <a:latin typeface="Symbol" charset="2"/>
                  <a:cs typeface="Symbol" charset="2"/>
                </a:rPr>
                <a:t>Q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57200" y="4048397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1298457"/>
            <a:ext cx="41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lines are 1 unit apart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" y="1988552"/>
            <a:ext cx="414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distance</a:t>
            </a:r>
            <a:r>
              <a:rPr lang="en-US" sz="2800" dirty="0" smtClean="0">
                <a:latin typeface="Franklin Gothic Medium"/>
                <a:cs typeface="Franklin Gothic Medium"/>
              </a:rPr>
              <a:t> from midpoint to nearest line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3112329"/>
            <a:ext cx="41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Symbol" charset="2"/>
                <a:cs typeface="Symbol" charset="2"/>
              </a:rPr>
              <a:t>Q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angle</a:t>
            </a:r>
            <a:r>
              <a:rPr lang="en-US" sz="2800" dirty="0" smtClean="0">
                <a:latin typeface="Franklin Gothic Medium"/>
                <a:cs typeface="Franklin Gothic Medium"/>
              </a:rPr>
              <a:t> with horizontal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" y="4789903"/>
            <a:ext cx="41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Uniform(0, ½)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95790" y="4789903"/>
            <a:ext cx="41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Symbol" charset="2"/>
                <a:cs typeface="Symbol" charset="2"/>
              </a:rPr>
              <a:t>Q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Uniform(0, </a:t>
            </a:r>
            <a:r>
              <a:rPr lang="en-US" sz="2800" dirty="0" smtClean="0">
                <a:latin typeface="Symbol" charset="2"/>
                <a:cs typeface="Symbol" charset="2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" y="5527618"/>
            <a:ext cx="41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Q</a:t>
            </a:r>
            <a:r>
              <a:rPr lang="en-US" sz="2800" dirty="0" smtClean="0">
                <a:latin typeface="Franklin Gothic Medium"/>
                <a:cs typeface="Franklin Gothic Medium"/>
              </a:rPr>
              <a:t> are independent</a:t>
            </a:r>
          </a:p>
        </p:txBody>
      </p:sp>
    </p:spTree>
    <p:extLst>
      <p:ext uri="{BB962C8B-B14F-4D97-AF65-F5344CB8AC3E}">
        <p14:creationId xmlns:p14="http://schemas.microsoft.com/office/powerpoint/2010/main" val="331301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9" grpId="0"/>
      <p:bldP spid="50" grpId="0"/>
      <p:bldP spid="51" grpId="0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851400" y="1404486"/>
            <a:ext cx="3335867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Buffon’s needle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51400" y="3454381"/>
            <a:ext cx="3335867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98113" y="1275168"/>
            <a:ext cx="1588335" cy="161726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197251" y="2083803"/>
            <a:ext cx="95029" cy="95029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92860" y="1404486"/>
            <a:ext cx="0" cy="72165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6192" y="1501286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X</a:t>
            </a:r>
            <a:endParaRPr lang="en-US" sz="2400" i="1" dirty="0" smtClean="0">
              <a:latin typeface="Garamond"/>
              <a:cs typeface="Garamond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58694" y="1404486"/>
            <a:ext cx="0" cy="2049895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94226" y="2159819"/>
            <a:ext cx="32893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1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Garamond"/>
              <a:cs typeface="Garamond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904517" y="965193"/>
            <a:ext cx="869548" cy="904679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63880" y="1171481"/>
            <a:ext cx="56647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l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/2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" y="1372057"/>
            <a:ext cx="41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p.d.f</a:t>
            </a:r>
            <a:r>
              <a:rPr lang="en-US" sz="2800" dirty="0" smtClean="0">
                <a:latin typeface="Franklin Gothic Medium"/>
                <a:cs typeface="Franklin Gothic Medium"/>
              </a:rPr>
              <a:t>. 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971418"/>
            <a:ext cx="3560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q</a:t>
            </a:r>
            <a:r>
              <a:rPr lang="en-US" sz="2800" dirty="0" smtClean="0">
                <a:latin typeface="Garamond"/>
                <a:cs typeface="Garamond"/>
              </a:rPr>
              <a:t>) =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Symbol" charset="2"/>
                <a:cs typeface="Symbol" charset="2"/>
              </a:rPr>
              <a:t>Q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Symbol" charset="2"/>
                <a:cs typeface="Symbol" charset="2"/>
              </a:rPr>
              <a:t>q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Garamond"/>
                <a:cs typeface="Garamond"/>
              </a:rPr>
              <a:t>=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0204" y="1973874"/>
            <a:ext cx="729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2/</a:t>
            </a:r>
            <a:r>
              <a:rPr lang="en-US" sz="2800" dirty="0">
                <a:solidFill>
                  <a:prstClr val="black"/>
                </a:solidFill>
                <a:latin typeface="Symbol" charset="2"/>
                <a:cs typeface="Symbol" charset="2"/>
              </a:rPr>
              <a:t>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199" y="2694783"/>
            <a:ext cx="439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for </a:t>
            </a:r>
            <a:r>
              <a:rPr lang="en-US" sz="2400" dirty="0" smtClean="0">
                <a:latin typeface="Garamond"/>
                <a:cs typeface="Garamond"/>
              </a:rPr>
              <a:t>0 &lt;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&lt; ½</a:t>
            </a:r>
            <a:r>
              <a:rPr lang="en-US" sz="2400" dirty="0" smtClean="0">
                <a:latin typeface="Franklin Gothic Medium"/>
                <a:cs typeface="Franklin Gothic Medium"/>
              </a:rPr>
              <a:t>, </a:t>
            </a:r>
            <a:r>
              <a:rPr lang="en-US" sz="2400" dirty="0" smtClean="0">
                <a:latin typeface="Garamond"/>
                <a:cs typeface="Garamond"/>
              </a:rPr>
              <a:t>0</a:t>
            </a:r>
            <a:r>
              <a:rPr lang="en-US" sz="2400" i="1" dirty="0" smtClean="0">
                <a:latin typeface="Garamond"/>
                <a:cs typeface="Garamond"/>
              </a:rPr>
              <a:t> &lt; </a:t>
            </a:r>
            <a:r>
              <a:rPr lang="en-US" sz="2400" i="1" dirty="0">
                <a:latin typeface="Symbol" charset="2"/>
                <a:cs typeface="Symbol" charset="2"/>
              </a:rPr>
              <a:t>q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&lt;  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4269053"/>
            <a:ext cx="4140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event </a:t>
            </a:r>
            <a:r>
              <a:rPr lang="en-US" sz="2800" i="1" dirty="0" smtClean="0">
                <a:latin typeface="Garamond"/>
                <a:cs typeface="Garamond"/>
              </a:rPr>
              <a:t>H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dirty="0" smtClean="0">
                <a:latin typeface="Franklin Gothic Medium"/>
                <a:cs typeface="Franklin Gothic Medium"/>
              </a:rPr>
              <a:t>“needle 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hits </a:t>
            </a:r>
            <a:r>
              <a:rPr lang="en-US" sz="2800" dirty="0" smtClean="0">
                <a:latin typeface="Franklin Gothic Medium"/>
                <a:cs typeface="Franklin Gothic Medium"/>
              </a:rPr>
              <a:t>line” happens 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Franklin Gothic Medium"/>
                <a:cs typeface="Franklin Gothic Medium"/>
              </a:rPr>
              <a:t>when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&lt; (</a:t>
            </a:r>
            <a:r>
              <a:rPr lang="en-US" sz="2800" i="1" dirty="0" smtClean="0">
                <a:latin typeface="Garamond"/>
                <a:cs typeface="Garamond"/>
              </a:rPr>
              <a:t>l</a:t>
            </a:r>
            <a:r>
              <a:rPr lang="en-US" sz="2800" dirty="0" smtClean="0">
                <a:latin typeface="Garamond"/>
                <a:cs typeface="Garamond"/>
              </a:rPr>
              <a:t>/2) </a:t>
            </a:r>
            <a:r>
              <a:rPr lang="en-US" sz="2800" dirty="0" err="1" smtClean="0">
                <a:latin typeface="Garamond"/>
                <a:cs typeface="Garamond"/>
              </a:rPr>
              <a:t>sin</a:t>
            </a:r>
            <a:r>
              <a:rPr lang="en-US" sz="2800" i="1" dirty="0" err="1" smtClean="0">
                <a:latin typeface="Symbol" charset="2"/>
                <a:cs typeface="Symbol" charset="2"/>
              </a:rPr>
              <a:t>Q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484393" y="2134181"/>
            <a:ext cx="1602055" cy="1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197251" y="2083803"/>
            <a:ext cx="95029" cy="95029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13418" y="1635403"/>
            <a:ext cx="53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smtClean="0">
                <a:latin typeface="Symbol" charset="2"/>
                <a:cs typeface="Symbol" charset="2"/>
              </a:rPr>
              <a:t>Q</a:t>
            </a:r>
          </a:p>
        </p:txBody>
      </p:sp>
      <p:sp>
        <p:nvSpPr>
          <p:cNvPr id="38" name="Arc 37"/>
          <p:cNvSpPr/>
          <p:nvPr/>
        </p:nvSpPr>
        <p:spPr>
          <a:xfrm>
            <a:off x="5691193" y="1618469"/>
            <a:ext cx="1012115" cy="1012115"/>
          </a:xfrm>
          <a:prstGeom prst="arc">
            <a:avLst>
              <a:gd name="adj1" fmla="val 19184655"/>
              <a:gd name="adj2" fmla="val 21568942"/>
            </a:avLst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990986" y="3926324"/>
            <a:ext cx="2938453" cy="2355908"/>
            <a:chOff x="4990986" y="3926324"/>
            <a:chExt cx="2938453" cy="2355908"/>
          </a:xfrm>
        </p:grpSpPr>
        <p:sp>
          <p:nvSpPr>
            <p:cNvPr id="8" name="Freeform 7"/>
            <p:cNvSpPr/>
            <p:nvPr/>
          </p:nvSpPr>
          <p:spPr>
            <a:xfrm>
              <a:off x="5410201" y="4495800"/>
              <a:ext cx="2319866" cy="1371601"/>
            </a:xfrm>
            <a:custGeom>
              <a:avLst/>
              <a:gdLst>
                <a:gd name="connsiteX0" fmla="*/ 0 w 2319866"/>
                <a:gd name="connsiteY0" fmla="*/ 1246772 h 1246772"/>
                <a:gd name="connsiteX1" fmla="*/ 592666 w 2319866"/>
                <a:gd name="connsiteY1" fmla="*/ 323905 h 1246772"/>
                <a:gd name="connsiteX2" fmla="*/ 1151466 w 2319866"/>
                <a:gd name="connsiteY2" fmla="*/ 2172 h 1246772"/>
                <a:gd name="connsiteX3" fmla="*/ 1871133 w 2319866"/>
                <a:gd name="connsiteY3" fmla="*/ 450905 h 1246772"/>
                <a:gd name="connsiteX4" fmla="*/ 2319866 w 2319866"/>
                <a:gd name="connsiteY4" fmla="*/ 1246772 h 1246772"/>
                <a:gd name="connsiteX0" fmla="*/ 0 w 2319866"/>
                <a:gd name="connsiteY0" fmla="*/ 1245031 h 1245031"/>
                <a:gd name="connsiteX1" fmla="*/ 592666 w 2319866"/>
                <a:gd name="connsiteY1" fmla="*/ 322164 h 1245031"/>
                <a:gd name="connsiteX2" fmla="*/ 1151466 w 2319866"/>
                <a:gd name="connsiteY2" fmla="*/ 431 h 1245031"/>
                <a:gd name="connsiteX3" fmla="*/ 1667933 w 2319866"/>
                <a:gd name="connsiteY3" fmla="*/ 279831 h 1245031"/>
                <a:gd name="connsiteX4" fmla="*/ 2319866 w 2319866"/>
                <a:gd name="connsiteY4" fmla="*/ 1245031 h 1245031"/>
                <a:gd name="connsiteX0" fmla="*/ 0 w 2319866"/>
                <a:gd name="connsiteY0" fmla="*/ 1244600 h 1244600"/>
                <a:gd name="connsiteX1" fmla="*/ 592666 w 2319866"/>
                <a:gd name="connsiteY1" fmla="*/ 321733 h 1244600"/>
                <a:gd name="connsiteX2" fmla="*/ 1151466 w 2319866"/>
                <a:gd name="connsiteY2" fmla="*/ 0 h 1244600"/>
                <a:gd name="connsiteX3" fmla="*/ 1701800 w 2319866"/>
                <a:gd name="connsiteY3" fmla="*/ 321733 h 1244600"/>
                <a:gd name="connsiteX4" fmla="*/ 2319866 w 2319866"/>
                <a:gd name="connsiteY4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866" h="1244600">
                  <a:moveTo>
                    <a:pt x="0" y="1244600"/>
                  </a:moveTo>
                  <a:cubicBezTo>
                    <a:pt x="200377" y="886883"/>
                    <a:pt x="400755" y="529166"/>
                    <a:pt x="592666" y="321733"/>
                  </a:cubicBezTo>
                  <a:cubicBezTo>
                    <a:pt x="784577" y="114300"/>
                    <a:pt x="966610" y="0"/>
                    <a:pt x="1151466" y="0"/>
                  </a:cubicBezTo>
                  <a:cubicBezTo>
                    <a:pt x="1336322" y="0"/>
                    <a:pt x="1507067" y="114300"/>
                    <a:pt x="1701800" y="321733"/>
                  </a:cubicBezTo>
                  <a:cubicBezTo>
                    <a:pt x="1896533" y="529166"/>
                    <a:pt x="2319866" y="1244600"/>
                    <a:pt x="2319866" y="124460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990986" y="3926324"/>
              <a:ext cx="2938453" cy="2355908"/>
              <a:chOff x="4148074" y="2074270"/>
              <a:chExt cx="4018900" cy="322216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692649" y="2364661"/>
                <a:ext cx="3213099" cy="2366088"/>
              </a:xfrm>
              <a:prstGeom prst="rect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44071" y="4665017"/>
                <a:ext cx="550735" cy="631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latin typeface="Symbol" charset="2"/>
                    <a:cs typeface="Symbol" charset="2"/>
                  </a:rPr>
                  <a:t>q</a:t>
                </a:r>
                <a:endParaRPr lang="en-US" sz="24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189749" y="3287110"/>
                <a:ext cx="502901" cy="631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endParaRPr lang="en-US" sz="24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540244" y="4679948"/>
                <a:ext cx="328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  <a:latin typeface="Garamond"/>
                    <a:cs typeface="Garamond"/>
                  </a:rPr>
                  <a:t>0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683382" y="4665017"/>
                <a:ext cx="483592" cy="631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  <a:latin typeface="Symbol" charset="2"/>
                    <a:cs typeface="Symbol" charset="2"/>
                  </a:rPr>
                  <a:t>p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148074" y="2074270"/>
                <a:ext cx="594582" cy="63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  <a:latin typeface="Garamond"/>
                    <a:cs typeface="Garamond"/>
                  </a:rPr>
                  <a:t>½ 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287037" y="4434184"/>
                <a:ext cx="328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  <a:latin typeface="Garamond"/>
                    <a:cs typeface="Garamond"/>
                  </a:rPr>
                  <a:t>0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358621" y="4953886"/>
              <a:ext cx="498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8" idx="2"/>
            </p:cNvCxnSpPr>
            <p:nvPr/>
          </p:nvCxnSpPr>
          <p:spPr>
            <a:xfrm flipH="1">
              <a:off x="5400948" y="4495800"/>
              <a:ext cx="1160719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614324" y="4068003"/>
              <a:ext cx="5664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l</a:t>
              </a:r>
              <a:r>
                <a:rPr lang="en-US" sz="2400" dirty="0" smtClean="0">
                  <a:latin typeface="Garamond"/>
                  <a:cs typeface="Garamond"/>
                </a:rPr>
                <a:t>/2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84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Buffon’s needle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94019" y="4098230"/>
            <a:ext cx="2908106" cy="531687"/>
            <a:chOff x="1403488" y="5921154"/>
            <a:chExt cx="2908106" cy="531687"/>
          </a:xfrm>
        </p:grpSpPr>
        <p:sp>
          <p:nvSpPr>
            <p:cNvPr id="10" name="TextBox 9"/>
            <p:cNvSpPr txBox="1"/>
            <p:nvPr/>
          </p:nvSpPr>
          <p:spPr>
            <a:xfrm>
              <a:off x="1403488" y="5929621"/>
              <a:ext cx="29081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 </a:t>
              </a:r>
              <a:r>
                <a:rPr lang="en-US" sz="28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800" dirty="0" smtClean="0">
                  <a:latin typeface="Garamond"/>
                  <a:cs typeface="Garamond"/>
                </a:rPr>
                <a:t>∫</a:t>
              </a:r>
              <a:r>
                <a:rPr lang="en-US" sz="2800" baseline="-25000" dirty="0">
                  <a:latin typeface="Garamond"/>
                  <a:cs typeface="Garamond"/>
                </a:rPr>
                <a:t>0</a:t>
              </a:r>
              <a:r>
                <a:rPr lang="en-US" sz="2800" dirty="0" smtClean="0">
                  <a:latin typeface="Garamond"/>
                  <a:cs typeface="Garamond"/>
                </a:rPr>
                <a:t> (</a:t>
              </a:r>
              <a:r>
                <a:rPr lang="en-US" sz="2800" i="1" dirty="0" smtClean="0">
                  <a:latin typeface="Garamond"/>
                  <a:cs typeface="Garamond"/>
                </a:rPr>
                <a:t>l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/</a:t>
              </a:r>
              <a:r>
                <a:rPr lang="en-US" sz="28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) </a:t>
              </a:r>
              <a:r>
                <a:rPr lang="en-US" sz="2800" dirty="0" err="1" smtClean="0">
                  <a:latin typeface="Garamond"/>
                  <a:cs typeface="Garamond"/>
                </a:rPr>
                <a:t>sin</a:t>
              </a:r>
              <a:r>
                <a:rPr lang="en-US" sz="2800" i="1" dirty="0" err="1" smtClean="0">
                  <a:latin typeface="Symbol" charset="2"/>
                  <a:cs typeface="Symbol" charset="2"/>
                </a:rPr>
                <a:t>q</a:t>
              </a:r>
              <a:r>
                <a:rPr lang="en-US" sz="2800" i="1" dirty="0" smtClean="0">
                  <a:latin typeface="Garamond"/>
                  <a:cs typeface="Garamond"/>
                </a:rPr>
                <a:t> </a:t>
              </a:r>
              <a:r>
                <a:rPr lang="en-US" sz="2800" i="1" dirty="0" err="1" smtClean="0">
                  <a:latin typeface="Garamond"/>
                  <a:cs typeface="Garamond"/>
                </a:rPr>
                <a:t>d</a:t>
              </a:r>
              <a:r>
                <a:rPr lang="en-US" sz="2800" i="1" dirty="0" err="1" smtClean="0">
                  <a:latin typeface="Symbol" charset="2"/>
                  <a:cs typeface="Symbol" charset="2"/>
                </a:rPr>
                <a:t>q</a:t>
              </a:r>
              <a:endParaRPr lang="en-US" sz="2800" i="1" dirty="0" smtClean="0">
                <a:latin typeface="Garamond"/>
                <a:cs typeface="Garamond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47115" y="5921154"/>
              <a:ext cx="316045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endParaRPr lang="en-US" baseline="30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43799" y="3420511"/>
            <a:ext cx="4130763" cy="540154"/>
            <a:chOff x="943799" y="2134674"/>
            <a:chExt cx="4130763" cy="540154"/>
          </a:xfrm>
        </p:grpSpPr>
        <p:sp>
          <p:nvSpPr>
            <p:cNvPr id="8" name="Rectangle 7"/>
            <p:cNvSpPr/>
            <p:nvPr/>
          </p:nvSpPr>
          <p:spPr>
            <a:xfrm>
              <a:off x="943799" y="2134674"/>
              <a:ext cx="8843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710953" y="2134674"/>
              <a:ext cx="3363609" cy="540154"/>
              <a:chOff x="4390379" y="5344563"/>
              <a:chExt cx="3363609" cy="54015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390379" y="5361497"/>
                <a:ext cx="33636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Garamond"/>
                    <a:cs typeface="Garamond"/>
                  </a:rPr>
                  <a:t>= ∫</a:t>
                </a:r>
                <a:r>
                  <a:rPr lang="en-US" sz="2800" baseline="-25000" dirty="0" smtClean="0">
                    <a:latin typeface="Garamond"/>
                    <a:cs typeface="Garamond"/>
                  </a:rPr>
                  <a:t>0   </a:t>
                </a:r>
                <a:r>
                  <a:rPr lang="en-US" sz="2800" dirty="0" smtClean="0">
                    <a:latin typeface="Garamond"/>
                    <a:cs typeface="Garamond"/>
                  </a:rPr>
                  <a:t>∫</a:t>
                </a:r>
                <a:r>
                  <a:rPr lang="en-US" sz="2800" baseline="-25000" dirty="0" smtClean="0">
                    <a:latin typeface="Garamond"/>
                    <a:cs typeface="Garamond"/>
                  </a:rPr>
                  <a:t>0</a:t>
                </a:r>
                <a:r>
                  <a:rPr lang="en-US" sz="2800" dirty="0" smtClean="0">
                    <a:latin typeface="Garamond"/>
                    <a:cs typeface="Garamond"/>
                  </a:rPr>
                  <a:t>         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/</a:t>
                </a:r>
                <a:r>
                  <a:rPr lang="en-US" sz="2800" dirty="0" smtClean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800" dirty="0" smtClean="0">
                    <a:latin typeface="Garamond"/>
                    <a:cs typeface="Garamond"/>
                  </a:rPr>
                  <a:t> </a:t>
                </a:r>
                <a:r>
                  <a:rPr lang="en-US" sz="2800" i="1" dirty="0" err="1" smtClean="0">
                    <a:latin typeface="Garamond"/>
                    <a:cs typeface="Garamond"/>
                  </a:rPr>
                  <a:t>dxd</a:t>
                </a:r>
                <a:r>
                  <a:rPr lang="en-US" sz="2800" i="1" dirty="0" err="1" smtClean="0">
                    <a:latin typeface="Symbol" charset="2"/>
                    <a:cs typeface="Symbol" charset="2"/>
                  </a:rPr>
                  <a:t>q</a:t>
                </a:r>
                <a:endParaRPr lang="en-US" sz="2800" i="1" dirty="0" smtClean="0">
                  <a:latin typeface="Garamond"/>
                  <a:cs typeface="Garamond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57803" y="5353030"/>
                <a:ext cx="316045" cy="379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aseline="30000" dirty="0" smtClean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p</a:t>
                </a:r>
                <a:endParaRPr lang="en-US" baseline="300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252999" y="5344563"/>
                <a:ext cx="1090520" cy="379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aseline="30000" dirty="0">
                    <a:latin typeface="Garamond"/>
                    <a:cs typeface="Garamond"/>
                  </a:rPr>
                  <a:t>(</a:t>
                </a:r>
                <a:r>
                  <a:rPr lang="en-US" sz="2800" i="1" baseline="30000" dirty="0">
                    <a:latin typeface="Garamond"/>
                    <a:cs typeface="Garamond"/>
                  </a:rPr>
                  <a:t>l</a:t>
                </a:r>
                <a:r>
                  <a:rPr lang="en-US" sz="2800" baseline="30000" dirty="0">
                    <a:latin typeface="Garamond"/>
                    <a:cs typeface="Garamond"/>
                  </a:rPr>
                  <a:t>/2) </a:t>
                </a:r>
                <a:r>
                  <a:rPr lang="en-US" sz="2800" baseline="30000" dirty="0" err="1" smtClean="0">
                    <a:latin typeface="Garamond"/>
                    <a:cs typeface="Garamond"/>
                  </a:rPr>
                  <a:t>sin</a:t>
                </a:r>
                <a:r>
                  <a:rPr lang="en-US" sz="2800" i="1" baseline="30000" dirty="0" err="1" smtClean="0">
                    <a:latin typeface="Symbol" charset="2"/>
                    <a:cs typeface="Symbol" charset="2"/>
                  </a:rPr>
                  <a:t>q</a:t>
                </a:r>
                <a:r>
                  <a:rPr lang="en-US" sz="2800" i="1" baseline="30000" dirty="0" smtClean="0">
                    <a:latin typeface="Garamond"/>
                    <a:cs typeface="Garamond"/>
                  </a:rPr>
                  <a:t> </a:t>
                </a:r>
                <a:endParaRPr lang="en-US" baseline="30000" dirty="0">
                  <a:latin typeface="Garamond"/>
                  <a:cs typeface="Garamond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457200" y="132862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If </a:t>
            </a:r>
            <a:r>
              <a:rPr lang="en-US" sz="2800" i="1" dirty="0" smtClean="0">
                <a:latin typeface="Garamond"/>
                <a:cs typeface="Garamond"/>
              </a:rPr>
              <a:t>l</a:t>
            </a:r>
            <a:r>
              <a:rPr lang="en-US" sz="2800" dirty="0" smtClean="0">
                <a:latin typeface="Garamond"/>
                <a:cs typeface="Garamond"/>
              </a:rPr>
              <a:t> ≤ 1 </a:t>
            </a:r>
            <a:r>
              <a:rPr lang="en-US" sz="2800" dirty="0" smtClean="0">
                <a:latin typeface="Franklin Gothic Medium"/>
                <a:cs typeface="Franklin Gothic Medium"/>
              </a:rPr>
              <a:t>(short needle) then 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l</a:t>
            </a:r>
            <a:r>
              <a:rPr lang="en-US" sz="2800" dirty="0">
                <a:latin typeface="Garamond"/>
                <a:cs typeface="Garamond"/>
              </a:rPr>
              <a:t>/2) </a:t>
            </a:r>
            <a:r>
              <a:rPr lang="en-US" sz="2800" dirty="0" err="1">
                <a:latin typeface="Garamond"/>
                <a:cs typeface="Garamond"/>
              </a:rPr>
              <a:t>sin</a:t>
            </a:r>
            <a:r>
              <a:rPr lang="en-US" sz="2800" i="1" dirty="0" err="1">
                <a:latin typeface="Symbol" charset="2"/>
                <a:cs typeface="Symbol" charset="2"/>
              </a:rPr>
              <a:t>q</a:t>
            </a:r>
            <a:r>
              <a:rPr lang="en-US" sz="2800" i="1" baseline="30000" dirty="0">
                <a:latin typeface="Garamond"/>
                <a:cs typeface="Garamond"/>
              </a:rPr>
              <a:t> </a:t>
            </a:r>
            <a:r>
              <a:rPr lang="en-US" sz="2800" i="1" baseline="300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is always </a:t>
            </a:r>
            <a:r>
              <a:rPr lang="en-US" sz="2800" dirty="0">
                <a:latin typeface="Garamond"/>
                <a:cs typeface="Garamond"/>
              </a:rPr>
              <a:t>≤ </a:t>
            </a:r>
            <a:r>
              <a:rPr lang="en-US" sz="2800" dirty="0" smtClean="0">
                <a:latin typeface="Garamond"/>
                <a:cs typeface="Garamond"/>
              </a:rPr>
              <a:t>½</a:t>
            </a:r>
            <a:r>
              <a:rPr lang="en-US" sz="2800" dirty="0" smtClean="0">
                <a:latin typeface="Franklin Gothic Medium"/>
                <a:cs typeface="Franklin Gothic Medium"/>
              </a:rPr>
              <a:t>: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94019" y="4758627"/>
            <a:ext cx="2818338" cy="531687"/>
            <a:chOff x="1403488" y="5921154"/>
            <a:chExt cx="2818338" cy="531687"/>
          </a:xfrm>
        </p:grpSpPr>
        <p:sp>
          <p:nvSpPr>
            <p:cNvPr id="20" name="TextBox 19"/>
            <p:cNvSpPr txBox="1"/>
            <p:nvPr/>
          </p:nvSpPr>
          <p:spPr>
            <a:xfrm>
              <a:off x="1403488" y="5929621"/>
              <a:ext cx="28183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 </a:t>
              </a:r>
              <a:r>
                <a:rPr lang="en-US" sz="28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l 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</a:t>
              </a:r>
              <a:r>
                <a:rPr lang="en-US" sz="2800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) ∫</a:t>
              </a:r>
              <a:r>
                <a:rPr lang="en-US" sz="2800" baseline="-25000" dirty="0">
                  <a:latin typeface="Garamond"/>
                  <a:cs typeface="Garamond"/>
                </a:rPr>
                <a:t>0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dirty="0" err="1" smtClean="0">
                  <a:latin typeface="Garamond"/>
                  <a:cs typeface="Garamond"/>
                </a:rPr>
                <a:t>sin</a:t>
              </a:r>
              <a:r>
                <a:rPr lang="en-US" sz="2800" i="1" dirty="0" err="1" smtClean="0">
                  <a:latin typeface="Symbol" charset="2"/>
                  <a:cs typeface="Symbol" charset="2"/>
                </a:rPr>
                <a:t>q</a:t>
              </a:r>
              <a:r>
                <a:rPr lang="en-US" sz="2800" i="1" dirty="0" smtClean="0">
                  <a:latin typeface="Garamond"/>
                  <a:cs typeface="Garamond"/>
                </a:rPr>
                <a:t> </a:t>
              </a:r>
              <a:r>
                <a:rPr lang="en-US" sz="2800" i="1" dirty="0" err="1" smtClean="0">
                  <a:latin typeface="Garamond"/>
                  <a:cs typeface="Garamond"/>
                </a:rPr>
                <a:t>d</a:t>
              </a:r>
              <a:r>
                <a:rPr lang="en-US" sz="2800" i="1" dirty="0" err="1" smtClean="0">
                  <a:latin typeface="Symbol" charset="2"/>
                  <a:cs typeface="Symbol" charset="2"/>
                </a:rPr>
                <a:t>q</a:t>
              </a:r>
              <a:endParaRPr lang="en-US" sz="2800" i="1" dirty="0" smtClean="0">
                <a:latin typeface="Garamond"/>
                <a:cs typeface="Garamond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93782" y="5921154"/>
              <a:ext cx="316045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endParaRPr lang="en-US" baseline="30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71066" y="5376436"/>
            <a:ext cx="146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l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/</a:t>
            </a:r>
            <a:r>
              <a:rPr lang="en-US" sz="28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.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3071" y="2406631"/>
            <a:ext cx="373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H</a:t>
            </a:r>
            <a:r>
              <a:rPr lang="en-US" sz="2800" dirty="0" smtClean="0">
                <a:latin typeface="Garamond"/>
                <a:cs typeface="Garamond"/>
              </a:rPr>
              <a:t>) = ∫∫</a:t>
            </a:r>
            <a:r>
              <a:rPr lang="en-US" sz="2800" i="1" baseline="-25000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Symbol" charset="2"/>
                <a:cs typeface="Symbol" charset="2"/>
              </a:rPr>
              <a:t>Q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q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i="1" dirty="0" err="1" smtClean="0">
                <a:latin typeface="Garamond"/>
                <a:cs typeface="Garamond"/>
              </a:rPr>
              <a:t>dxd</a:t>
            </a:r>
            <a:r>
              <a:rPr lang="en-US" sz="2800" i="1" dirty="0" err="1">
                <a:latin typeface="Symbol" charset="2"/>
                <a:cs typeface="Symbol" charset="2"/>
              </a:rPr>
              <a:t>q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10656" y="2372763"/>
            <a:ext cx="3363609" cy="540154"/>
            <a:chOff x="4390379" y="5344563"/>
            <a:chExt cx="3363609" cy="540154"/>
          </a:xfrm>
        </p:grpSpPr>
        <p:sp>
          <p:nvSpPr>
            <p:cNvPr id="27" name="TextBox 26"/>
            <p:cNvSpPr txBox="1"/>
            <p:nvPr/>
          </p:nvSpPr>
          <p:spPr>
            <a:xfrm>
              <a:off x="4390379" y="5361497"/>
              <a:ext cx="336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 ∫</a:t>
              </a:r>
              <a:r>
                <a:rPr lang="en-US" sz="2800" baseline="-25000" dirty="0" smtClean="0">
                  <a:latin typeface="Garamond"/>
                  <a:cs typeface="Garamond"/>
                </a:rPr>
                <a:t>0</a:t>
              </a:r>
              <a:r>
                <a:rPr lang="en-US" sz="2800" dirty="0" smtClean="0">
                  <a:latin typeface="Garamond"/>
                  <a:cs typeface="Garamond"/>
                </a:rPr>
                <a:t>  ∫</a:t>
              </a:r>
              <a:r>
                <a:rPr lang="en-US" sz="2800" baseline="-25000" dirty="0" smtClean="0">
                  <a:latin typeface="Garamond"/>
                  <a:cs typeface="Garamond"/>
                </a:rPr>
                <a:t>0</a:t>
              </a:r>
              <a:r>
                <a:rPr lang="en-US" sz="2800" dirty="0" smtClean="0">
                  <a:latin typeface="Garamond"/>
                  <a:cs typeface="Garamond"/>
                </a:rPr>
                <a:t>         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</a:t>
              </a:r>
              <a:r>
                <a:rPr lang="en-US" sz="28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i="1" dirty="0" err="1" smtClean="0">
                  <a:latin typeface="Garamond"/>
                  <a:cs typeface="Garamond"/>
                </a:rPr>
                <a:t>dxd</a:t>
              </a:r>
              <a:r>
                <a:rPr lang="en-US" sz="2800" i="1" dirty="0" err="1" smtClean="0">
                  <a:latin typeface="Symbol" charset="2"/>
                  <a:cs typeface="Symbol" charset="2"/>
                </a:rPr>
                <a:t>q</a:t>
              </a:r>
              <a:endParaRPr lang="en-US" sz="2800" i="1" dirty="0" smtClean="0">
                <a:latin typeface="Garamond"/>
                <a:cs typeface="Garamond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57803" y="5353030"/>
              <a:ext cx="316045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endParaRPr lang="en-US" baseline="30000" dirty="0">
                <a:latin typeface="Garamond"/>
                <a:cs typeface="Garamond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61466" y="5344563"/>
              <a:ext cx="1031051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latin typeface="Garamond"/>
                  <a:cs typeface="Garamond"/>
                </a:rPr>
                <a:t>(</a:t>
              </a:r>
              <a:r>
                <a:rPr lang="en-US" sz="2800" i="1" baseline="30000" dirty="0">
                  <a:latin typeface="Garamond"/>
                  <a:cs typeface="Garamond"/>
                </a:rPr>
                <a:t>l</a:t>
              </a:r>
              <a:r>
                <a:rPr lang="en-US" sz="2800" baseline="30000" dirty="0">
                  <a:latin typeface="Garamond"/>
                  <a:cs typeface="Garamond"/>
                </a:rPr>
                <a:t>/</a:t>
              </a:r>
              <a:r>
                <a:rPr lang="en-US" sz="2800" baseline="30000" dirty="0" smtClean="0">
                  <a:latin typeface="Garamond"/>
                  <a:cs typeface="Garamond"/>
                </a:rPr>
                <a:t>2)</a:t>
              </a:r>
              <a:r>
                <a:rPr lang="en-US" sz="2800" baseline="30000" dirty="0" err="1" smtClean="0">
                  <a:latin typeface="Garamond"/>
                  <a:cs typeface="Garamond"/>
                </a:rPr>
                <a:t>sin</a:t>
              </a:r>
              <a:r>
                <a:rPr lang="en-US" sz="2800" i="1" baseline="30000" dirty="0" err="1" smtClean="0">
                  <a:latin typeface="Symbol" charset="2"/>
                  <a:cs typeface="Symbol" charset="2"/>
                </a:rPr>
                <a:t>q</a:t>
              </a:r>
              <a:r>
                <a:rPr lang="en-US" sz="2800" i="1" baseline="30000" dirty="0" smtClean="0">
                  <a:latin typeface="Garamond"/>
                  <a:cs typeface="Garamond"/>
                </a:rPr>
                <a:t> </a:t>
              </a:r>
              <a:endParaRPr lang="en-US" baseline="300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45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random variables: discrete case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301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Random variables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, …, 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 are specified by their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joint </a:t>
            </a:r>
            <a:r>
              <a:rPr lang="en-US" sz="2800" dirty="0" err="1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, …, 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6763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can calculate marginal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p.m.f.’s</a:t>
            </a:r>
            <a:r>
              <a:rPr lang="en-US" sz="2800" dirty="0" smtClean="0">
                <a:latin typeface="Franklin Gothic Medium"/>
                <a:cs typeface="Franklin Gothic Medium"/>
              </a:rPr>
              <a:t>, e.g.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598" y="3625334"/>
            <a:ext cx="6849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400" dirty="0" smtClean="0">
                <a:latin typeface="Garamond"/>
                <a:cs typeface="Garamond"/>
              </a:rPr>
              <a:t>∑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3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0398" y="4273034"/>
            <a:ext cx="6201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400" dirty="0" smtClean="0">
                <a:latin typeface="Garamond"/>
                <a:cs typeface="Garamond"/>
              </a:rPr>
              <a:t>∑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1, 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3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03681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and so on.</a:t>
            </a:r>
            <a:endParaRPr lang="en-US" sz="2800" i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3014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for many random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350" y="1743742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Discrete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…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k</a:t>
            </a:r>
            <a:r>
              <a:rPr lang="en-US" sz="2800" i="1" dirty="0" smtClean="0">
                <a:latin typeface="Garamond"/>
                <a:cs typeface="Garamond"/>
              </a:rPr>
              <a:t>  </a:t>
            </a:r>
            <a:r>
              <a:rPr lang="en-US" sz="2800" dirty="0" smtClean="0">
                <a:latin typeface="Franklin Gothic Medium"/>
                <a:cs typeface="Franklin Gothic Medium"/>
              </a:rPr>
              <a:t>are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 smtClean="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350" y="3694571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for all possible values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…, 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000" y="1687852"/>
            <a:ext cx="7404100" cy="275716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98696" y="2533146"/>
            <a:ext cx="66435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 …,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b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</a:b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		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…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07748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For continuous, we look at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p.d.f.’s</a:t>
            </a:r>
            <a:r>
              <a:rPr lang="en-US" sz="2800" dirty="0" smtClean="0">
                <a:latin typeface="Franklin Gothic Medium"/>
                <a:cs typeface="Franklin Gothic Medium"/>
              </a:rPr>
              <a:t> instead of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p.m.f.’s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2354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Three dice are tossed. What is the probability that their face values are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non-decreasing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5" name="Picture 4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75" y="2689922"/>
            <a:ext cx="692150" cy="692150"/>
          </a:xfrm>
          <a:prstGeom prst="rect">
            <a:avLst/>
          </a:prstGeom>
        </p:spPr>
      </p:pic>
      <p:pic>
        <p:nvPicPr>
          <p:cNvPr id="6" name="Picture 5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2689922"/>
            <a:ext cx="692150" cy="692150"/>
          </a:xfrm>
          <a:prstGeom prst="rect">
            <a:avLst/>
          </a:prstGeom>
        </p:spPr>
      </p:pic>
      <p:pic>
        <p:nvPicPr>
          <p:cNvPr id="7" name="Picture 6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689922"/>
            <a:ext cx="692150" cy="692150"/>
          </a:xfrm>
          <a:prstGeom prst="rect">
            <a:avLst/>
          </a:prstGeom>
        </p:spPr>
      </p:pic>
      <p:pic>
        <p:nvPicPr>
          <p:cNvPr id="8" name="Picture 7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89922"/>
            <a:ext cx="692150" cy="692150"/>
          </a:xfrm>
          <a:prstGeom prst="rect">
            <a:avLst/>
          </a:prstGeom>
        </p:spPr>
      </p:pic>
      <p:pic>
        <p:nvPicPr>
          <p:cNvPr id="9" name="Picture 8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0" y="2689922"/>
            <a:ext cx="692150" cy="692150"/>
          </a:xfrm>
          <a:prstGeom prst="rect">
            <a:avLst/>
          </a:prstGeom>
        </p:spPr>
      </p:pic>
      <p:pic>
        <p:nvPicPr>
          <p:cNvPr id="10" name="Picture 9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689922"/>
            <a:ext cx="692150" cy="692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364999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4106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be face values of first, second, third die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0900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independent with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(1) = … =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(6) = 1/6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788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want the probability of the event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≤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65307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7550" y="1438057"/>
            <a:ext cx="1874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≤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≤ 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534772" y="1449596"/>
            <a:ext cx="4895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>
                <a:latin typeface="Garamond"/>
                <a:cs typeface="Garamond"/>
              </a:rPr>
              <a:t>∑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z</a:t>
            </a:r>
            <a:r>
              <a:rPr lang="en-US" sz="2400" baseline="-25000" dirty="0" smtClean="0">
                <a:latin typeface="Garamond"/>
                <a:cs typeface="Garamond"/>
              </a:rPr>
              <a:t>): 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baseline="-25000" dirty="0">
                <a:latin typeface="Garamond"/>
                <a:cs typeface="Garamond"/>
              </a:rPr>
              <a:t>≤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baseline="-25000" dirty="0">
                <a:latin typeface="Garamond"/>
                <a:cs typeface="Garamond"/>
              </a:rPr>
              <a:t>≤ </a:t>
            </a:r>
            <a:r>
              <a:rPr lang="en-US" sz="2400" i="1" baseline="-25000" dirty="0" smtClean="0">
                <a:latin typeface="Garamond"/>
                <a:cs typeface="Garamond"/>
              </a:rPr>
              <a:t>z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Z = z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endParaRPr lang="en-US" sz="24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2534772" y="2052846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>
                <a:latin typeface="Garamond"/>
                <a:cs typeface="Garamond"/>
              </a:rPr>
              <a:t>∑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z</a:t>
            </a:r>
            <a:r>
              <a:rPr lang="en-US" sz="2400" baseline="-25000" dirty="0" smtClean="0">
                <a:latin typeface="Garamond"/>
                <a:cs typeface="Garamond"/>
              </a:rPr>
              <a:t>): 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baseline="-25000" dirty="0">
                <a:latin typeface="Garamond"/>
                <a:cs typeface="Garamond"/>
              </a:rPr>
              <a:t>≤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baseline="-25000" dirty="0">
                <a:latin typeface="Garamond"/>
                <a:cs typeface="Garamond"/>
              </a:rPr>
              <a:t>≤ </a:t>
            </a:r>
            <a:r>
              <a:rPr lang="en-US" sz="2400" i="1" baseline="-25000" dirty="0" smtClean="0">
                <a:latin typeface="Garamond"/>
                <a:cs typeface="Garamond"/>
              </a:rPr>
              <a:t>z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(1/6)</a:t>
            </a:r>
            <a:r>
              <a:rPr lang="en-US" sz="2400" baseline="30000" dirty="0" smtClean="0">
                <a:latin typeface="Garamond"/>
                <a:cs typeface="Garamond"/>
              </a:rPr>
              <a:t>3</a:t>
            </a:r>
            <a:endParaRPr lang="en-US" sz="2400" baseline="30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34772" y="2681407"/>
            <a:ext cx="3462482" cy="461665"/>
            <a:chOff x="2420472" y="2681407"/>
            <a:chExt cx="3462482" cy="461665"/>
          </a:xfrm>
        </p:grpSpPr>
        <p:sp>
          <p:nvSpPr>
            <p:cNvPr id="7" name="Rectangle 6"/>
            <p:cNvSpPr/>
            <p:nvPr/>
          </p:nvSpPr>
          <p:spPr>
            <a:xfrm>
              <a:off x="2420472" y="2681407"/>
              <a:ext cx="34624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400" dirty="0" smtClean="0">
                  <a:latin typeface="Garamond"/>
                  <a:cs typeface="Garamond"/>
                </a:rPr>
                <a:t>∑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z</a:t>
              </a:r>
              <a:r>
                <a:rPr lang="en-US" sz="2400" baseline="-25000" dirty="0" smtClean="0">
                  <a:latin typeface="Garamond"/>
                  <a:cs typeface="Garamond"/>
                </a:rPr>
                <a:t> =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1 </a:t>
              </a:r>
              <a:r>
                <a:rPr lang="en-US" sz="2400" dirty="0" smtClean="0">
                  <a:latin typeface="Garamond"/>
                  <a:cs typeface="Garamond"/>
                </a:rPr>
                <a:t>∑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y</a:t>
              </a:r>
              <a:r>
                <a:rPr lang="en-US" sz="2400" baseline="-250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>
                  <a:latin typeface="Garamond"/>
                  <a:cs typeface="Garamond"/>
                </a:rPr>
                <a:t>=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1 </a:t>
              </a:r>
              <a:r>
                <a:rPr lang="en-US" sz="2400" dirty="0" smtClean="0">
                  <a:latin typeface="Garamond"/>
                  <a:cs typeface="Garamond"/>
                </a:rPr>
                <a:t>∑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x</a:t>
              </a:r>
              <a:r>
                <a:rPr lang="en-US" sz="2400" baseline="-250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>
                  <a:latin typeface="Garamond"/>
                  <a:cs typeface="Garamond"/>
                </a:rPr>
                <a:t>=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1 </a:t>
              </a:r>
              <a:r>
                <a:rPr lang="en-US" sz="2400" i="1" dirty="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(1/6)</a:t>
              </a:r>
              <a:r>
                <a:rPr lang="en-US" sz="2400" baseline="30000" dirty="0" smtClean="0"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sz="2400" baseline="30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28796" y="2749550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 smtClean="0">
                  <a:latin typeface="Garamond"/>
                  <a:cs typeface="Garamond"/>
                </a:rPr>
                <a:t>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6346" y="2732673"/>
              <a:ext cx="298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baseline="30000" dirty="0" smtClean="0">
                  <a:latin typeface="Garamond"/>
                  <a:cs typeface="Garamond"/>
                </a:rPr>
                <a:t>z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25796" y="2713623"/>
              <a:ext cx="3204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baseline="30000" dirty="0" smtClean="0">
                  <a:latin typeface="Garamond"/>
                  <a:cs typeface="Garamond"/>
                </a:rPr>
                <a:t>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34772" y="3276719"/>
            <a:ext cx="2943747" cy="461665"/>
            <a:chOff x="2420472" y="2681407"/>
            <a:chExt cx="2943747" cy="461665"/>
          </a:xfrm>
        </p:grpSpPr>
        <p:sp>
          <p:nvSpPr>
            <p:cNvPr id="13" name="Rectangle 12"/>
            <p:cNvSpPr/>
            <p:nvPr/>
          </p:nvSpPr>
          <p:spPr>
            <a:xfrm>
              <a:off x="2420472" y="2681407"/>
              <a:ext cx="29437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400" dirty="0" smtClean="0">
                  <a:latin typeface="Garamond"/>
                  <a:cs typeface="Garamond"/>
                </a:rPr>
                <a:t>∑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z</a:t>
              </a:r>
              <a:r>
                <a:rPr lang="en-US" sz="2400" baseline="-25000" dirty="0" smtClean="0">
                  <a:latin typeface="Garamond"/>
                  <a:cs typeface="Garamond"/>
                </a:rPr>
                <a:t> =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1 </a:t>
              </a:r>
              <a:r>
                <a:rPr lang="en-US" sz="2400" dirty="0" smtClean="0">
                  <a:latin typeface="Garamond"/>
                  <a:cs typeface="Garamond"/>
                </a:rPr>
                <a:t>∑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y</a:t>
              </a:r>
              <a:r>
                <a:rPr lang="en-US" sz="2400" baseline="-250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>
                  <a:latin typeface="Garamond"/>
                  <a:cs typeface="Garamond"/>
                </a:rPr>
                <a:t>=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1 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dirty="0">
                  <a:latin typeface="Garamond"/>
                  <a:cs typeface="Garamond"/>
                </a:rPr>
                <a:t>1/6)</a:t>
              </a:r>
              <a:r>
                <a:rPr lang="en-US" sz="2400" baseline="30000" dirty="0" smtClean="0">
                  <a:latin typeface="Garamond"/>
                  <a:cs typeface="Garamond"/>
                </a:rPr>
                <a:t>3 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sz="2400" baseline="30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28796" y="2749550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 smtClean="0">
                  <a:latin typeface="Garamond"/>
                  <a:cs typeface="Garamond"/>
                </a:rPr>
                <a:t>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46346" y="2732673"/>
              <a:ext cx="298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baseline="30000" dirty="0" smtClean="0">
                  <a:latin typeface="Garamond"/>
                  <a:cs typeface="Garamond"/>
                </a:rPr>
                <a:t>z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34772" y="3932951"/>
            <a:ext cx="3391185" cy="461665"/>
            <a:chOff x="2420472" y="2681407"/>
            <a:chExt cx="3391185" cy="461665"/>
          </a:xfrm>
        </p:grpSpPr>
        <p:sp>
          <p:nvSpPr>
            <p:cNvPr id="18" name="Rectangle 17"/>
            <p:cNvSpPr/>
            <p:nvPr/>
          </p:nvSpPr>
          <p:spPr>
            <a:xfrm>
              <a:off x="2420472" y="2681407"/>
              <a:ext cx="33911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400" dirty="0" smtClean="0">
                  <a:latin typeface="Garamond"/>
                  <a:cs typeface="Garamond"/>
                </a:rPr>
                <a:t>∑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z</a:t>
              </a:r>
              <a:r>
                <a:rPr lang="en-US" sz="2400" baseline="-25000" dirty="0" smtClean="0">
                  <a:latin typeface="Garamond"/>
                  <a:cs typeface="Garamond"/>
                </a:rPr>
                <a:t> =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1 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dirty="0">
                  <a:latin typeface="Garamond"/>
                  <a:cs typeface="Garamond"/>
                </a:rPr>
                <a:t>1/6)</a:t>
              </a:r>
              <a:r>
                <a:rPr lang="en-US" sz="2400" baseline="30000" dirty="0" smtClean="0">
                  <a:latin typeface="Garamond"/>
                  <a:cs typeface="Garamond"/>
                </a:rPr>
                <a:t>3  </a:t>
              </a:r>
              <a:r>
                <a:rPr lang="en-US" sz="2400" i="1" dirty="0" smtClean="0">
                  <a:latin typeface="Garamond"/>
                  <a:cs typeface="Garamond"/>
                </a:rPr>
                <a:t>z 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z </a:t>
              </a:r>
              <a:r>
                <a:rPr lang="en-US" sz="2400" dirty="0" smtClean="0">
                  <a:latin typeface="Garamond"/>
                  <a:cs typeface="Garamond"/>
                </a:rPr>
                <a:t>+ 1)/2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sz="2400" baseline="30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28796" y="2749550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 smtClean="0">
                  <a:latin typeface="Garamond"/>
                  <a:cs typeface="Garamond"/>
                </a:rPr>
                <a:t>6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534772" y="4574301"/>
            <a:ext cx="5769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dirty="0">
                <a:latin typeface="Garamond"/>
                <a:cs typeface="Garamond"/>
              </a:rPr>
              <a:t>1/6)</a:t>
            </a:r>
            <a:r>
              <a:rPr lang="en-US" sz="2400" baseline="30000" dirty="0" smtClean="0">
                <a:latin typeface="Garamond"/>
                <a:cs typeface="Garamond"/>
              </a:rPr>
              <a:t>3  </a:t>
            </a:r>
            <a:r>
              <a:rPr lang="en-US" sz="2400" dirty="0" smtClean="0">
                <a:latin typeface="Garamond"/>
                <a:cs typeface="Garamond"/>
              </a:rPr>
              <a:t>(1∙2 + 2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3 + 3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4 + 4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5 + 5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6 + 6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7)/2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sz="2400" baseline="30000" dirty="0"/>
          </a:p>
        </p:txBody>
      </p:sp>
      <p:sp>
        <p:nvSpPr>
          <p:cNvPr id="24" name="Rectangle 23"/>
          <p:cNvSpPr/>
          <p:nvPr/>
        </p:nvSpPr>
        <p:spPr>
          <a:xfrm>
            <a:off x="2534772" y="5176082"/>
            <a:ext cx="5769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dirty="0">
                <a:latin typeface="Garamond"/>
                <a:cs typeface="Garamond"/>
              </a:rPr>
              <a:t>1/6)</a:t>
            </a:r>
            <a:r>
              <a:rPr lang="en-US" sz="2400" baseline="30000" dirty="0" smtClean="0">
                <a:latin typeface="Garamond"/>
                <a:cs typeface="Garamond"/>
              </a:rPr>
              <a:t>3  </a:t>
            </a:r>
            <a:r>
              <a:rPr lang="en-US" sz="2400" dirty="0" smtClean="0">
                <a:latin typeface="Garamond"/>
                <a:cs typeface="Garamond"/>
              </a:rPr>
              <a:t>(1∙2 + 2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3 + 3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4 + 4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5 + 5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6 + 6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7)/2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sz="2400" baseline="30000" dirty="0"/>
          </a:p>
        </p:txBody>
      </p:sp>
      <p:sp>
        <p:nvSpPr>
          <p:cNvPr id="25" name="Rectangle 24"/>
          <p:cNvSpPr/>
          <p:nvPr/>
        </p:nvSpPr>
        <p:spPr>
          <a:xfrm>
            <a:off x="2529868" y="5790147"/>
            <a:ext cx="2361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 smtClean="0">
                <a:latin typeface="Garamond"/>
                <a:cs typeface="Garamond"/>
              </a:rPr>
              <a:t>56/216 ≈ 0.259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84955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/>
      <p:bldP spid="24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Many-sided dice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019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Now you toss an “infinite-sided die” 3 times.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93970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Franklin Gothic Medium"/>
                <a:cs typeface="Franklin Gothic Medium"/>
              </a:rPr>
              <a:t>What is the probability the </a:t>
            </a:r>
            <a:br>
              <a:rPr lang="en-US" sz="3600" dirty="0" smtClean="0">
                <a:latin typeface="Franklin Gothic Medium"/>
                <a:cs typeface="Franklin Gothic Medium"/>
              </a:rPr>
            </a:br>
            <a:r>
              <a:rPr lang="en-US" sz="3600" dirty="0" smtClean="0">
                <a:latin typeface="Franklin Gothic Medium"/>
                <a:cs typeface="Franklin Gothic Medium"/>
              </a:rPr>
              <a:t>values are </a:t>
            </a:r>
            <a:r>
              <a:rPr lang="en-US" sz="36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increasing</a:t>
            </a:r>
            <a:r>
              <a:rPr lang="en-US" sz="3600" dirty="0" smtClean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8" name="Picture 7" descr="d20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55" y="2656063"/>
            <a:ext cx="1825413" cy="1680901"/>
          </a:xfrm>
          <a:prstGeom prst="rect">
            <a:avLst/>
          </a:prstGeom>
        </p:spPr>
      </p:pic>
      <p:pic>
        <p:nvPicPr>
          <p:cNvPr id="11" name="Picture 10" descr="D50_ALAN_DAVIES_01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3904" l="189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7" b="15789"/>
          <a:stretch/>
        </p:blipFill>
        <p:spPr>
          <a:xfrm>
            <a:off x="3966630" y="2537530"/>
            <a:ext cx="1985435" cy="1918005"/>
          </a:xfrm>
          <a:prstGeom prst="rect">
            <a:avLst/>
          </a:prstGeom>
        </p:spPr>
      </p:pic>
      <p:pic>
        <p:nvPicPr>
          <p:cNvPr id="14" name="Picture 13" descr="100sidedDice-1_large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04" b="92050" l="8750" r="9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67" y="2148866"/>
            <a:ext cx="2794000" cy="2782358"/>
          </a:xfrm>
          <a:prstGeom prst="rect">
            <a:avLst/>
          </a:prstGeom>
        </p:spPr>
      </p:pic>
      <p:pic>
        <p:nvPicPr>
          <p:cNvPr id="17" name="Picture 16" descr="Di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9" y="3053165"/>
            <a:ext cx="1016541" cy="10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3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3010"/>
            <a:ext cx="1793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general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1900" y="2037040"/>
            <a:ext cx="650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) = ∑</a:t>
            </a:r>
            <a:r>
              <a:rPr lang="en-US" sz="2800" baseline="-25000" dirty="0" smtClean="0">
                <a:latin typeface="Garamond"/>
                <a:cs typeface="Garamond"/>
              </a:rPr>
              <a:t>(</a:t>
            </a:r>
            <a:r>
              <a:rPr lang="en-US" sz="2800" i="1" baseline="-25000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, </a:t>
            </a:r>
            <a:r>
              <a:rPr lang="en-US" sz="2800" i="1" baseline="-25000" dirty="0" smtClean="0">
                <a:latin typeface="Garamond"/>
                <a:cs typeface="Garamond"/>
              </a:rPr>
              <a:t>y</a:t>
            </a:r>
            <a:r>
              <a:rPr lang="en-US" sz="2800" baseline="-25000" dirty="0" smtClean="0">
                <a:latin typeface="Garamond"/>
                <a:cs typeface="Garamond"/>
              </a:rPr>
              <a:t>): </a:t>
            </a:r>
            <a:r>
              <a:rPr lang="en-US" sz="2800" i="1" baseline="-25000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 + </a:t>
            </a:r>
            <a:r>
              <a:rPr lang="en-US" sz="2800" i="1" baseline="-25000" dirty="0" smtClean="0">
                <a:latin typeface="Garamond"/>
                <a:cs typeface="Garamond"/>
              </a:rPr>
              <a:t>y</a:t>
            </a:r>
            <a:r>
              <a:rPr lang="en-US" sz="2800" baseline="-25000" dirty="0" smtClean="0">
                <a:latin typeface="Garamond"/>
                <a:cs typeface="Garamond"/>
              </a:rPr>
              <a:t> = </a:t>
            </a:r>
            <a:r>
              <a:rPr lang="en-US" sz="2800" i="1" baseline="-25000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858760"/>
            <a:ext cx="6691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</a:t>
            </a:r>
            <a:r>
              <a:rPr lang="en-US" sz="2800" dirty="0" smtClean="0">
                <a:latin typeface="Franklin Gothic Medium"/>
                <a:cs typeface="Franklin Gothic Medium"/>
              </a:rPr>
              <a:t>o calculate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+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we need to know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4241" y="3519010"/>
            <a:ext cx="3770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f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</a:t>
            </a:r>
            <a:r>
              <a:rPr lang="en-US" sz="2800" i="1" dirty="0" smtClean="0">
                <a:latin typeface="Garamond"/>
                <a:cs typeface="Garamond"/>
              </a:rPr>
              <a:t> y</a:t>
            </a:r>
            <a:r>
              <a:rPr lang="en-US" sz="2800" dirty="0" smtClean="0">
                <a:latin typeface="Garamond"/>
                <a:cs typeface="Garamond"/>
              </a:rPr>
              <a:t>) =</a:t>
            </a:r>
            <a:r>
              <a:rPr lang="en-US" sz="2800" i="1" dirty="0" smtClean="0">
                <a:latin typeface="Garamond"/>
                <a:cs typeface="Garamond"/>
              </a:rPr>
              <a:t> 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21766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for every pair of values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092184"/>
            <a:ext cx="5365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This is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joint </a:t>
            </a:r>
            <a:r>
              <a:rPr lang="en-US" sz="2800" dirty="0" err="1">
                <a:solidFill>
                  <a:srgbClr val="FF9933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of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.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8191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68650"/>
              </p:ext>
            </p:extLst>
          </p:nvPr>
        </p:nvGraphicFramePr>
        <p:xfrm>
          <a:off x="1307525" y="3532832"/>
          <a:ext cx="3167316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 flipV="1">
            <a:off x="837625" y="3062932"/>
            <a:ext cx="469900" cy="469900"/>
          </a:xfrm>
          <a:prstGeom prst="line">
            <a:avLst/>
          </a:prstGeom>
          <a:ln w="127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45018" y="3002576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19884" y="3014362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9034" y="3036559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20298" y="3002576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2808" y="3746499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2808" y="4407246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2808" y="5129261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1812" y="5790008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4258" y="2774949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070" y="3202631"/>
            <a:ext cx="45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Y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1695450" y="3457442"/>
            <a:ext cx="2835479" cy="2609097"/>
            <a:chOff x="1695450" y="3565392"/>
            <a:chExt cx="2835479" cy="2609097"/>
          </a:xfrm>
        </p:grpSpPr>
        <p:grpSp>
          <p:nvGrpSpPr>
            <p:cNvPr id="77" name="Group 76"/>
            <p:cNvGrpSpPr/>
            <p:nvPr/>
          </p:nvGrpSpPr>
          <p:grpSpPr>
            <a:xfrm>
              <a:off x="3289300" y="3565392"/>
              <a:ext cx="460579" cy="496222"/>
              <a:chOff x="6178550" y="4114284"/>
              <a:chExt cx="460579" cy="496222"/>
            </a:xfrm>
          </p:grpSpPr>
          <p:sp>
            <p:nvSpPr>
              <p:cNvPr id="78" name="Right Triangle 77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4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476500" y="4267259"/>
              <a:ext cx="460579" cy="496222"/>
              <a:chOff x="6178550" y="4114284"/>
              <a:chExt cx="460579" cy="496222"/>
            </a:xfrm>
          </p:grpSpPr>
          <p:sp>
            <p:nvSpPr>
              <p:cNvPr id="87" name="Right Triangle 8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4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695450" y="4976400"/>
              <a:ext cx="460579" cy="496222"/>
              <a:chOff x="6178550" y="4114284"/>
              <a:chExt cx="460579" cy="496222"/>
            </a:xfrm>
          </p:grpSpPr>
          <p:sp>
            <p:nvSpPr>
              <p:cNvPr id="120" name="Right Triangle 119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4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2476500" y="3565392"/>
              <a:ext cx="460579" cy="496222"/>
              <a:chOff x="6178550" y="4114284"/>
              <a:chExt cx="460579" cy="496222"/>
            </a:xfrm>
          </p:grpSpPr>
          <p:sp>
            <p:nvSpPr>
              <p:cNvPr id="75" name="Right Triangle 7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3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1695450" y="4267259"/>
              <a:ext cx="460579" cy="496222"/>
              <a:chOff x="6178550" y="4114284"/>
              <a:chExt cx="460579" cy="496222"/>
            </a:xfrm>
          </p:grpSpPr>
          <p:sp>
            <p:nvSpPr>
              <p:cNvPr id="84" name="Right Triangle 83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3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695450" y="3565392"/>
              <a:ext cx="460579" cy="496222"/>
              <a:chOff x="6178550" y="4114284"/>
              <a:chExt cx="460579" cy="496222"/>
            </a:xfrm>
          </p:grpSpPr>
          <p:sp>
            <p:nvSpPr>
              <p:cNvPr id="71" name="Right Triangle 7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9933"/>
                    </a:solidFill>
                    <a:latin typeface="Garamond"/>
                    <a:cs typeface="Garamond"/>
                  </a:rPr>
                  <a:t>2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070350" y="3565392"/>
              <a:ext cx="460579" cy="496222"/>
              <a:chOff x="6178550" y="4114284"/>
              <a:chExt cx="460579" cy="496222"/>
            </a:xfrm>
          </p:grpSpPr>
          <p:sp>
            <p:nvSpPr>
              <p:cNvPr id="81" name="Right Triangle 8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5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3289300" y="4267259"/>
              <a:ext cx="460579" cy="496222"/>
              <a:chOff x="6178550" y="4114284"/>
              <a:chExt cx="460579" cy="496222"/>
            </a:xfrm>
          </p:grpSpPr>
          <p:sp>
            <p:nvSpPr>
              <p:cNvPr id="90" name="Right Triangle 89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5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2476500" y="4976400"/>
              <a:ext cx="460579" cy="496222"/>
              <a:chOff x="6178550" y="4114284"/>
              <a:chExt cx="460579" cy="496222"/>
            </a:xfrm>
          </p:grpSpPr>
          <p:sp>
            <p:nvSpPr>
              <p:cNvPr id="123" name="Right Triangle 12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5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695450" y="5678267"/>
              <a:ext cx="460579" cy="496222"/>
              <a:chOff x="6178550" y="4114284"/>
              <a:chExt cx="460579" cy="496222"/>
            </a:xfrm>
          </p:grpSpPr>
          <p:sp>
            <p:nvSpPr>
              <p:cNvPr id="132" name="Right Triangle 131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5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4070350" y="4267259"/>
              <a:ext cx="460579" cy="496222"/>
              <a:chOff x="6178550" y="4114284"/>
              <a:chExt cx="460579" cy="496222"/>
            </a:xfrm>
          </p:grpSpPr>
          <p:sp>
            <p:nvSpPr>
              <p:cNvPr id="93" name="Right Triangle 9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6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289300" y="4976400"/>
              <a:ext cx="460579" cy="496222"/>
              <a:chOff x="6178550" y="4114284"/>
              <a:chExt cx="460579" cy="496222"/>
            </a:xfrm>
          </p:grpSpPr>
          <p:sp>
            <p:nvSpPr>
              <p:cNvPr id="126" name="Right Triangle 125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6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2476500" y="5678267"/>
              <a:ext cx="460579" cy="496222"/>
              <a:chOff x="6178550" y="4114284"/>
              <a:chExt cx="460579" cy="496222"/>
            </a:xfrm>
          </p:grpSpPr>
          <p:sp>
            <p:nvSpPr>
              <p:cNvPr id="135" name="Right Triangle 13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6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4070350" y="4976400"/>
              <a:ext cx="460579" cy="496222"/>
              <a:chOff x="6178550" y="4114284"/>
              <a:chExt cx="460579" cy="496222"/>
            </a:xfrm>
          </p:grpSpPr>
          <p:sp>
            <p:nvSpPr>
              <p:cNvPr id="129" name="Right Triangle 128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7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289300" y="5678267"/>
              <a:ext cx="460579" cy="496222"/>
              <a:chOff x="6178550" y="4114284"/>
              <a:chExt cx="460579" cy="496222"/>
            </a:xfrm>
          </p:grpSpPr>
          <p:sp>
            <p:nvSpPr>
              <p:cNvPr id="138" name="Right Triangle 137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7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070350" y="5678267"/>
              <a:ext cx="460579" cy="496222"/>
              <a:chOff x="6178550" y="4114284"/>
              <a:chExt cx="460579" cy="496222"/>
            </a:xfrm>
          </p:grpSpPr>
          <p:sp>
            <p:nvSpPr>
              <p:cNvPr id="141" name="Right Triangle 14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8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</p:grpSp>
      <p:grpSp>
        <p:nvGrpSpPr>
          <p:cNvPr id="185" name="Group 184"/>
          <p:cNvGrpSpPr/>
          <p:nvPr/>
        </p:nvGrpSpPr>
        <p:grpSpPr>
          <a:xfrm>
            <a:off x="2089209" y="1314450"/>
            <a:ext cx="2746732" cy="4365498"/>
            <a:chOff x="2089209" y="1422400"/>
            <a:chExt cx="2746732" cy="4365498"/>
          </a:xfrm>
        </p:grpSpPr>
        <p:cxnSp>
          <p:nvCxnSpPr>
            <p:cNvPr id="144" name="Straight Connector 143"/>
            <p:cNvCxnSpPr>
              <a:stCxn id="120" idx="2"/>
              <a:endCxn id="87" idx="5"/>
            </p:cNvCxnSpPr>
            <p:nvPr/>
          </p:nvCxnSpPr>
          <p:spPr>
            <a:xfrm flipV="1">
              <a:off x="2095560" y="4557076"/>
              <a:ext cx="580995" cy="50908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87" idx="2"/>
              <a:endCxn id="78" idx="5"/>
            </p:cNvCxnSpPr>
            <p:nvPr/>
          </p:nvCxnSpPr>
          <p:spPr>
            <a:xfrm flipV="1">
              <a:off x="2876610" y="3855209"/>
              <a:ext cx="612745" cy="5018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3689410" y="2744133"/>
              <a:ext cx="1120170" cy="917372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2095560" y="3861559"/>
              <a:ext cx="580995" cy="50908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2866373" y="2070100"/>
              <a:ext cx="1943207" cy="1591404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2089209" y="1422400"/>
              <a:ext cx="2734092" cy="2239105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3685285" y="3861559"/>
              <a:ext cx="580995" cy="50908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2876610" y="4574014"/>
              <a:ext cx="612745" cy="50908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2089209" y="5283155"/>
              <a:ext cx="587346" cy="50474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4462201" y="3372688"/>
              <a:ext cx="361100" cy="295726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2876610" y="5274688"/>
              <a:ext cx="612745" cy="50181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3689410" y="4548613"/>
              <a:ext cx="580995" cy="50908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4470460" y="4061615"/>
              <a:ext cx="361100" cy="295726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3685285" y="5272567"/>
              <a:ext cx="585120" cy="5090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4474841" y="4776787"/>
              <a:ext cx="361100" cy="295726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4462201" y="5481584"/>
              <a:ext cx="361100" cy="295726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Rectangle 172"/>
          <p:cNvSpPr/>
          <p:nvPr/>
        </p:nvSpPr>
        <p:spPr>
          <a:xfrm>
            <a:off x="516985" y="1962150"/>
            <a:ext cx="3753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latin typeface="Franklin Gothic Medium"/>
                <a:cs typeface="Franklin Gothic Medium"/>
              </a:rPr>
              <a:t>joint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: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5274844" y="5850977"/>
            <a:ext cx="2619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aphicFrame>
        <p:nvGraphicFramePr>
          <p:cNvPr id="176" name="Table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42495"/>
              </p:ext>
            </p:extLst>
          </p:nvPr>
        </p:nvGraphicFramePr>
        <p:xfrm>
          <a:off x="5663685" y="1061790"/>
          <a:ext cx="1695966" cy="469011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47983"/>
                <a:gridCol w="847983"/>
              </a:tblGrid>
              <a:tr h="670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2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0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3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1/6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0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4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1/6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0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5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1/3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0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6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1/6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0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7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1/6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0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8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50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you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6960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1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2845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2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9365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3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30350"/>
            <a:ext cx="438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There is a box with 4 cards: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94592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draw two cards without replacement.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5885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4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710440"/>
            <a:ext cx="8229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What is 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of the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larger face value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49532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What if you draw the cards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with replacement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201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probabilities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27947" y="5852477"/>
            <a:ext cx="390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) = ∑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23373"/>
              </p:ext>
            </p:extLst>
          </p:nvPr>
        </p:nvGraphicFramePr>
        <p:xfrm>
          <a:off x="2491214" y="1869430"/>
          <a:ext cx="3167316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 flipV="1">
            <a:off x="2021314" y="1399530"/>
            <a:ext cx="469900" cy="469900"/>
          </a:xfrm>
          <a:prstGeom prst="line">
            <a:avLst/>
          </a:prstGeom>
          <a:ln w="127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28707" y="133917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3573" y="1350960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22723" y="1373157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03987" y="133917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6497" y="2083097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6497" y="274384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6497" y="3465859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5501" y="4126606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27947" y="1111547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3759" y="1539229"/>
            <a:ext cx="45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Y</a:t>
            </a: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837882"/>
              </p:ext>
            </p:extLst>
          </p:nvPr>
        </p:nvGraphicFramePr>
        <p:xfrm>
          <a:off x="2491214" y="4967931"/>
          <a:ext cx="3167316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04986"/>
              </p:ext>
            </p:extLst>
          </p:nvPr>
        </p:nvGraphicFramePr>
        <p:xfrm>
          <a:off x="5901164" y="1877050"/>
          <a:ext cx="791829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 rot="16200000">
            <a:off x="5192676" y="2913121"/>
            <a:ext cx="390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 = ∑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25863"/>
              </p:ext>
            </p:extLst>
          </p:nvPr>
        </p:nvGraphicFramePr>
        <p:xfrm>
          <a:off x="5901164" y="4967931"/>
          <a:ext cx="791829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84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and blue balls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have </a:t>
            </a:r>
            <a:r>
              <a:rPr lang="en-US" sz="2800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3 red balls </a:t>
            </a:r>
            <a:r>
              <a:rPr lang="en-US" sz="2800" dirty="0" smtClean="0">
                <a:latin typeface="Franklin Gothic Medium"/>
                <a:cs typeface="Franklin Gothic Medium"/>
              </a:rPr>
              <a:t>and </a:t>
            </a:r>
            <a:r>
              <a:rPr lang="en-US" sz="2800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2 blue balls</a:t>
            </a:r>
            <a:r>
              <a:rPr lang="en-US" sz="2800" dirty="0" smtClean="0">
                <a:latin typeface="Franklin Gothic Medium"/>
                <a:cs typeface="Franklin Gothic Medium"/>
              </a:rPr>
              <a:t>. Draw 2 balls at random. 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number of </a:t>
            </a:r>
            <a:r>
              <a:rPr lang="en-US" sz="2800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blue</a:t>
            </a:r>
            <a:r>
              <a:rPr lang="en-US" sz="2800" dirty="0" smtClean="0">
                <a:latin typeface="Franklin Gothic Medium"/>
                <a:cs typeface="Franklin Gothic Medium"/>
              </a:rPr>
              <a:t> balls drawn.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307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Replace the 2 balls and draw one ball. Let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number of </a:t>
            </a:r>
            <a:r>
              <a:rPr lang="en-US" sz="2800" dirty="0">
                <a:solidFill>
                  <a:schemeClr val="accent6"/>
                </a:solidFill>
                <a:latin typeface="Franklin Gothic Medium"/>
                <a:cs typeface="Franklin Gothic Medium"/>
              </a:rPr>
              <a:t>blue</a:t>
            </a:r>
            <a:r>
              <a:rPr lang="en-US" sz="2800" dirty="0" smtClean="0">
                <a:latin typeface="Franklin Gothic Medium"/>
                <a:cs typeface="Franklin Gothic Medium"/>
              </a:rPr>
              <a:t> balls drawn this time.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66631"/>
              </p:ext>
            </p:extLst>
          </p:nvPr>
        </p:nvGraphicFramePr>
        <p:xfrm>
          <a:off x="3138909" y="4170759"/>
          <a:ext cx="2375487" cy="141605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9/50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18/50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6/50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12/50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2/50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461454" y="3443653"/>
            <a:ext cx="2813855" cy="2001630"/>
            <a:chOff x="2461454" y="3443653"/>
            <a:chExt cx="2813855" cy="2001630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2669009" y="3700859"/>
              <a:ext cx="469900" cy="469900"/>
            </a:xfrm>
            <a:prstGeom prst="line">
              <a:avLst/>
            </a:prstGeom>
            <a:ln w="127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376402" y="3640503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1268" y="3652289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70418" y="367448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04192" y="438442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04192" y="5045173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46163" y="3443653"/>
              <a:ext cx="485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61454" y="3840558"/>
              <a:ext cx="456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28356"/>
              </p:ext>
            </p:extLst>
          </p:nvPr>
        </p:nvGraphicFramePr>
        <p:xfrm>
          <a:off x="5793209" y="4170759"/>
          <a:ext cx="791829" cy="141605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3/5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2/5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96412"/>
              </p:ext>
            </p:extLst>
          </p:nvPr>
        </p:nvGraphicFramePr>
        <p:xfrm>
          <a:off x="3138909" y="5872559"/>
          <a:ext cx="2375487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3/10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6/10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511358" y="5971926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97508" y="3489423"/>
            <a:ext cx="45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8109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random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350" y="2385080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 </a:t>
            </a:r>
            <a:r>
              <a:rPr lang="en-US" sz="2800" dirty="0" smtClean="0">
                <a:latin typeface="Franklin Gothic Medium"/>
                <a:cs typeface="Franklin Gothic Medium"/>
              </a:rPr>
              <a:t>and</a:t>
            </a:r>
            <a:r>
              <a:rPr lang="en-US" sz="2800" i="1" dirty="0" smtClean="0">
                <a:latin typeface="Garamond"/>
                <a:cs typeface="Garamond"/>
              </a:rPr>
              <a:t> Y </a:t>
            </a:r>
            <a:r>
              <a:rPr lang="en-US" sz="2800" dirty="0" smtClean="0">
                <a:latin typeface="Franklin Gothic Medium"/>
                <a:cs typeface="Franklin Gothic Medium"/>
              </a:rPr>
              <a:t>are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 smtClean="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6104" y="3080710"/>
            <a:ext cx="60880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Garamond"/>
                <a:cs typeface="Garamond"/>
              </a:rPr>
              <a:t>P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 smtClean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 = </a:t>
            </a:r>
            <a:r>
              <a:rPr lang="en-US" sz="3200" i="1" dirty="0" smtClean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, </a:t>
            </a:r>
            <a:r>
              <a:rPr lang="en-US" sz="3200" i="1" dirty="0" smtClean="0">
                <a:latin typeface="Garamond"/>
                <a:cs typeface="Garamond"/>
              </a:rPr>
              <a:t>Y</a:t>
            </a:r>
            <a:r>
              <a:rPr lang="en-US" sz="3200" dirty="0" smtClean="0">
                <a:latin typeface="Garamond"/>
                <a:cs typeface="Garamond"/>
              </a:rPr>
              <a:t> = </a:t>
            </a:r>
            <a:r>
              <a:rPr lang="en-US" sz="3200" i="1" dirty="0" smtClean="0">
                <a:latin typeface="Garamond"/>
                <a:cs typeface="Garamond"/>
              </a:rPr>
              <a:t>y</a:t>
            </a:r>
            <a:r>
              <a:rPr lang="en-US" sz="3200" dirty="0" smtClean="0">
                <a:latin typeface="Garamond"/>
                <a:cs typeface="Garamond"/>
              </a:rPr>
              <a:t>) = </a:t>
            </a:r>
            <a:r>
              <a:rPr lang="en-US" sz="3200" i="1" dirty="0" smtClean="0">
                <a:latin typeface="Garamond"/>
                <a:cs typeface="Garamond"/>
              </a:rPr>
              <a:t>P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 smtClean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 = </a:t>
            </a:r>
            <a:r>
              <a:rPr lang="en-US" sz="3200" i="1" dirty="0" smtClean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) </a:t>
            </a:r>
            <a:r>
              <a:rPr lang="en-US" sz="3200" i="1" dirty="0" smtClean="0">
                <a:latin typeface="Garamond"/>
                <a:cs typeface="Garamond"/>
              </a:rPr>
              <a:t>P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 smtClean="0">
                <a:latin typeface="Garamond"/>
                <a:cs typeface="Garamond"/>
              </a:rPr>
              <a:t>Y</a:t>
            </a:r>
            <a:r>
              <a:rPr lang="en-US" sz="3200" dirty="0" smtClean="0">
                <a:latin typeface="Garamond"/>
                <a:cs typeface="Garamond"/>
              </a:rPr>
              <a:t> = </a:t>
            </a:r>
            <a:r>
              <a:rPr lang="en-US" sz="3200" i="1" dirty="0" smtClean="0">
                <a:latin typeface="Garamond"/>
                <a:cs typeface="Garamond"/>
              </a:rPr>
              <a:t>y</a:t>
            </a:r>
            <a:r>
              <a:rPr lang="en-US" sz="32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350" y="3781108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for all possible values of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000" y="2329190"/>
            <a:ext cx="7404100" cy="21209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144019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and</a:t>
            </a:r>
            <a:r>
              <a:rPr lang="en-US" sz="2800" i="1" dirty="0" smtClean="0">
                <a:latin typeface="Garamond"/>
                <a:cs typeface="Garamond"/>
              </a:rPr>
              <a:t> Y </a:t>
            </a:r>
            <a:r>
              <a:rPr lang="en-US" sz="2800" dirty="0" smtClean="0">
                <a:latin typeface="Franklin Gothic Medium"/>
                <a:cs typeface="Franklin Gothic Medium"/>
              </a:rPr>
              <a:t>be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discrete</a:t>
            </a:r>
            <a:r>
              <a:rPr lang="en-US" sz="2800" dirty="0" smtClean="0">
                <a:latin typeface="Franklin Gothic Medium"/>
                <a:cs typeface="Franklin Gothic Medium"/>
              </a:rPr>
              <a:t> random variables.</a:t>
            </a:r>
          </a:p>
        </p:txBody>
      </p:sp>
    </p:spTree>
    <p:extLst>
      <p:ext uri="{BB962C8B-B14F-4D97-AF65-F5344CB8AC3E}">
        <p14:creationId xmlns:p14="http://schemas.microsoft.com/office/powerpoint/2010/main" val="230356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14168</TotalTime>
  <Words>3292</Words>
  <Application>Microsoft Macintosh PowerPoint</Application>
  <PresentationFormat>On-screen Show (4:3)</PresentationFormat>
  <Paragraphs>574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6. Jointly Distributed  Random Variables</vt:lpstr>
      <vt:lpstr>Cards</vt:lpstr>
      <vt:lpstr>Cards</vt:lpstr>
      <vt:lpstr>Joint distribution function</vt:lpstr>
      <vt:lpstr>Cards</vt:lpstr>
      <vt:lpstr>Question for you</vt:lpstr>
      <vt:lpstr>Marginal probabilities</vt:lpstr>
      <vt:lpstr>Red and blue balls</vt:lpstr>
      <vt:lpstr>Independent random variables</vt:lpstr>
      <vt:lpstr>Example</vt:lpstr>
      <vt:lpstr>Example</vt:lpstr>
      <vt:lpstr>Example</vt:lpstr>
      <vt:lpstr>Independent Poisson</vt:lpstr>
      <vt:lpstr>Independent Poisson</vt:lpstr>
      <vt:lpstr>Barista jam</vt:lpstr>
      <vt:lpstr>Barista jam</vt:lpstr>
      <vt:lpstr>Barista jam</vt:lpstr>
      <vt:lpstr>Barista jam</vt:lpstr>
      <vt:lpstr>Expectation</vt:lpstr>
      <vt:lpstr>Method 1: Example</vt:lpstr>
      <vt:lpstr>Method 2: Example</vt:lpstr>
      <vt:lpstr>PowerPoint Presentation</vt:lpstr>
      <vt:lpstr>Continuous random variables</vt:lpstr>
      <vt:lpstr>An example</vt:lpstr>
      <vt:lpstr>Continuous marginals</vt:lpstr>
      <vt:lpstr>PowerPoint Presentation</vt:lpstr>
      <vt:lpstr>Independent uniform random variables</vt:lpstr>
      <vt:lpstr>Meeting time</vt:lpstr>
      <vt:lpstr>Meeting time</vt:lpstr>
      <vt:lpstr>Buffon’s needle</vt:lpstr>
      <vt:lpstr>Buffon’s needle</vt:lpstr>
      <vt:lpstr>Buffon’s needle</vt:lpstr>
      <vt:lpstr>Buffon’s needle</vt:lpstr>
      <vt:lpstr>Many random variables: discrete case</vt:lpstr>
      <vt:lpstr>Independence for many random variables</vt:lpstr>
      <vt:lpstr>Dice</vt:lpstr>
      <vt:lpstr>Dice</vt:lpstr>
      <vt:lpstr>Many-sided dice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</cp:lastModifiedBy>
  <cp:revision>488</cp:revision>
  <dcterms:created xsi:type="dcterms:W3CDTF">2013-01-07T07:20:47Z</dcterms:created>
  <dcterms:modified xsi:type="dcterms:W3CDTF">2014-03-27T09:25:28Z</dcterms:modified>
</cp:coreProperties>
</file>