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jpeg" ContentType="image/jpeg"/>
  <Default Extension="emf" ContentType="image/x-emf"/>
  <Default Extension="rels" ContentType="application/vnd.openxmlformats-package.relationships+xml"/>
  <Default Extension="gif" ContentType="image/gif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4"/>
  </p:notesMasterIdLst>
  <p:sldIdLst>
    <p:sldId id="256" r:id="rId2"/>
    <p:sldId id="258" r:id="rId3"/>
    <p:sldId id="259" r:id="rId4"/>
    <p:sldId id="260" r:id="rId5"/>
    <p:sldId id="257" r:id="rId6"/>
    <p:sldId id="261" r:id="rId7"/>
    <p:sldId id="262" r:id="rId8"/>
    <p:sldId id="263" r:id="rId9"/>
    <p:sldId id="264" r:id="rId10"/>
    <p:sldId id="266" r:id="rId11"/>
    <p:sldId id="267" r:id="rId12"/>
    <p:sldId id="287" r:id="rId13"/>
    <p:sldId id="288" r:id="rId14"/>
    <p:sldId id="270" r:id="rId15"/>
    <p:sldId id="271" r:id="rId16"/>
    <p:sldId id="272" r:id="rId17"/>
    <p:sldId id="273" r:id="rId18"/>
    <p:sldId id="269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5" r:id="rId30"/>
    <p:sldId id="284" r:id="rId31"/>
    <p:sldId id="286" r:id="rId32"/>
    <p:sldId id="289" r:id="rId3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52A23F"/>
    <a:srgbClr val="FFFF66"/>
    <a:srgbClr val="FF3300"/>
    <a:srgbClr val="FF0000"/>
    <a:srgbClr val="33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8994" autoAdjust="0"/>
  </p:normalViewPr>
  <p:slideViewPr>
    <p:cSldViewPr snapToGrid="0" snapToObjects="1">
      <p:cViewPr>
        <p:scale>
          <a:sx n="200" d="100"/>
          <a:sy n="200" d="100"/>
        </p:scale>
        <p:origin x="-88" y="512"/>
      </p:cViewPr>
      <p:guideLst>
        <p:guide orient="horz" pos="2156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notesMaster" Target="notesMasters/notesMaster1.xml"/><Relationship Id="rId35" Type="http://schemas.openxmlformats.org/officeDocument/2006/relationships/printerSettings" Target="printerSettings/printerSettings1.bin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viewProps" Target="viewProps.xml"/><Relationship Id="rId38" Type="http://schemas.openxmlformats.org/officeDocument/2006/relationships/theme" Target="theme/theme1.xml"/><Relationship Id="rId3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3FB922-F127-5E47-9B2E-CA730A74DCAB}" type="datetimeFigureOut">
              <a:rPr lang="en-US" smtClean="0"/>
              <a:t>25/4/13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FE1A22D-B0DA-7946-9107-1C35E13A88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0084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958037"/>
            <a:ext cx="7772400" cy="815815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685800" y="682560"/>
            <a:ext cx="6432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ENGG</a:t>
            </a:r>
            <a:r>
              <a:rPr lang="en-US" sz="2400" b="1" baseline="0" dirty="0" smtClean="0"/>
              <a:t> 2040C: </a:t>
            </a:r>
            <a:r>
              <a:rPr lang="en-US" sz="2400" baseline="0" dirty="0" smtClean="0"/>
              <a:t>Probability Models and Applications</a:t>
            </a:r>
            <a:endParaRPr lang="en-US" sz="2400" dirty="0"/>
          </a:p>
        </p:txBody>
      </p:sp>
      <p:sp>
        <p:nvSpPr>
          <p:cNvPr id="8" name="TextBox 7"/>
          <p:cNvSpPr txBox="1"/>
          <p:nvPr userDrawn="1"/>
        </p:nvSpPr>
        <p:spPr>
          <a:xfrm>
            <a:off x="6119098" y="5887585"/>
            <a:ext cx="233910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Andrej Bogdanov</a:t>
            </a:r>
            <a:endParaRPr lang="en-US" sz="2400" dirty="0"/>
          </a:p>
        </p:txBody>
      </p:sp>
      <p:sp>
        <p:nvSpPr>
          <p:cNvPr id="9" name="TextBox 8"/>
          <p:cNvSpPr txBox="1"/>
          <p:nvPr userDrawn="1"/>
        </p:nvSpPr>
        <p:spPr>
          <a:xfrm>
            <a:off x="685800" y="1094160"/>
            <a:ext cx="16658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aseline="0" dirty="0" smtClean="0"/>
              <a:t>Spring 2013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27174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44160"/>
            <a:ext cx="8229600" cy="5140800"/>
          </a:xfrm>
          <a:prstGeom prst="rect">
            <a:avLst/>
          </a:prstGeom>
        </p:spPr>
        <p:txBody>
          <a:bodyPr/>
          <a:lstStyle>
            <a:lvl1pPr>
              <a:defRPr>
                <a:latin typeface="Franklin Gothic Medium"/>
                <a:cs typeface="Franklin Gothic Medium"/>
              </a:defRPr>
            </a:lvl1pPr>
            <a:lvl2pPr>
              <a:defRPr>
                <a:latin typeface="Franklin Gothic Medium"/>
                <a:cs typeface="Franklin Gothic Medium"/>
              </a:defRPr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56495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6642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200">
                <a:latin typeface="Franklin Gothic Medium"/>
                <a:cs typeface="Franklin Gothic Medium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457200" y="881280"/>
            <a:ext cx="8229600" cy="0"/>
          </a:xfrm>
          <a:prstGeom prst="line">
            <a:avLst/>
          </a:pr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53158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82494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jp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gi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emf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emf"/><Relationship Id="rId3" Type="http://schemas.openxmlformats.org/officeDocument/2006/relationships/image" Target="../media/image8.e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emf"/><Relationship Id="rId3" Type="http://schemas.openxmlformats.org/officeDocument/2006/relationships/image" Target="../media/image10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emf"/><Relationship Id="rId3" Type="http://schemas.openxmlformats.org/officeDocument/2006/relationships/image" Target="../media/image12.emf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emf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://stattrek.com/online-calculator/normal.aspx" TargetMode="External"/><Relationship Id="rId4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4.e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61754"/>
            <a:ext cx="7772400" cy="799046"/>
          </a:xfrm>
        </p:spPr>
        <p:txBody>
          <a:bodyPr/>
          <a:lstStyle/>
          <a:p>
            <a:r>
              <a:rPr lang="en-US" dirty="0" smtClean="0"/>
              <a:t>8. Limit theorems</a:t>
            </a:r>
            <a:endParaRPr lang="en-US" sz="3600" i="1" dirty="0"/>
          </a:p>
        </p:txBody>
      </p:sp>
    </p:spTree>
    <p:extLst>
      <p:ext uri="{BB962C8B-B14F-4D97-AF65-F5344CB8AC3E}">
        <p14:creationId xmlns:p14="http://schemas.microsoft.com/office/powerpoint/2010/main" val="42939832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Chebyshev’s</a:t>
            </a:r>
            <a:r>
              <a:rPr lang="en-US" dirty="0" smtClean="0"/>
              <a:t> inequality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0450" y="1680902"/>
            <a:ext cx="7023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For every random variable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and every </a:t>
            </a:r>
            <a:r>
              <a:rPr lang="en-US" sz="2800" i="1" dirty="0" smtClean="0">
                <a:latin typeface="Garamond"/>
                <a:cs typeface="Garamond"/>
              </a:rPr>
              <a:t>t</a:t>
            </a:r>
            <a:r>
              <a:rPr lang="en-US" sz="2800" dirty="0" smtClean="0">
                <a:latin typeface="Franklin Gothic Medium"/>
                <a:cs typeface="Franklin Gothic Medium"/>
              </a:rPr>
              <a:t>:</a:t>
            </a:r>
            <a:endParaRPr lang="en-US" sz="2800" dirty="0" smtClean="0"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1600" y="2426210"/>
            <a:ext cx="38613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(|</a:t>
            </a:r>
            <a:r>
              <a:rPr lang="en-US" sz="2800" i="1" dirty="0" smtClean="0">
                <a:latin typeface="Garamond"/>
                <a:cs typeface="Garamond"/>
              </a:rPr>
              <a:t>X – </a:t>
            </a:r>
            <a:r>
              <a:rPr lang="en-US" sz="2800" i="1" dirty="0" smtClean="0">
                <a:latin typeface="Symbol" charset="2"/>
                <a:cs typeface="Symbol" charset="2"/>
              </a:rPr>
              <a:t>m</a:t>
            </a:r>
            <a:r>
              <a:rPr lang="en-US" sz="2800" dirty="0" smtClean="0">
                <a:latin typeface="Garamond"/>
                <a:cs typeface="Garamond"/>
              </a:rPr>
              <a:t>| ≥ </a:t>
            </a:r>
            <a:r>
              <a:rPr lang="en-US" sz="2800" i="1" dirty="0" err="1" smtClean="0">
                <a:latin typeface="Garamond"/>
                <a:cs typeface="Garamond"/>
              </a:rPr>
              <a:t>t</a:t>
            </a:r>
            <a:r>
              <a:rPr lang="en-US" sz="2800" i="1" dirty="0" err="1" smtClean="0">
                <a:latin typeface="Symbol" charset="2"/>
                <a:cs typeface="Symbol" charset="2"/>
              </a:rPr>
              <a:t>s</a:t>
            </a:r>
            <a:r>
              <a:rPr lang="en-US" sz="2800" dirty="0" smtClean="0">
                <a:latin typeface="Garamond"/>
                <a:cs typeface="Garamond"/>
              </a:rPr>
              <a:t>) ≤ 1 / </a:t>
            </a:r>
            <a:r>
              <a:rPr lang="en-US" sz="2800" i="1" dirty="0" smtClean="0">
                <a:latin typeface="Garamond"/>
                <a:cs typeface="Garamond"/>
              </a:rPr>
              <a:t>t</a:t>
            </a:r>
            <a:r>
              <a:rPr lang="en-US" sz="2800" baseline="30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914400" y="1606550"/>
            <a:ext cx="7302500" cy="2260600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60450" y="3147752"/>
            <a:ext cx="7023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where </a:t>
            </a:r>
            <a:r>
              <a:rPr lang="en-US" sz="2800" i="1" dirty="0" smtClean="0">
                <a:latin typeface="Symbol" charset="2"/>
                <a:cs typeface="Symbol" charset="2"/>
              </a:rPr>
              <a:t>m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]</a:t>
            </a:r>
            <a:r>
              <a:rPr lang="en-US" sz="2800" dirty="0" smtClean="0">
                <a:latin typeface="Franklin Gothic Medium"/>
                <a:cs typeface="Franklin Gothic Medium"/>
              </a:rPr>
              <a:t>, </a:t>
            </a:r>
            <a:r>
              <a:rPr lang="en-US" sz="2800" i="1" dirty="0" smtClean="0">
                <a:latin typeface="Symbol" charset="2"/>
                <a:cs typeface="Symbol" charset="2"/>
              </a:rPr>
              <a:t>s</a:t>
            </a:r>
            <a:r>
              <a:rPr lang="en-US" sz="2800" dirty="0" smtClean="0">
                <a:latin typeface="Garamond"/>
                <a:cs typeface="Garamond"/>
              </a:rPr>
              <a:t> = √</a:t>
            </a:r>
            <a:r>
              <a:rPr lang="en-US" sz="2800" i="1" dirty="0" err="1" smtClean="0">
                <a:latin typeface="Garamond"/>
                <a:cs typeface="Garamond"/>
              </a:rPr>
              <a:t>Var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]</a:t>
            </a:r>
            <a:r>
              <a:rPr lang="en-US" sz="2800" dirty="0" smtClean="0">
                <a:latin typeface="Franklin Gothic Medium"/>
                <a:cs typeface="Franklin Gothic Medium"/>
              </a:rPr>
              <a:t>.</a:t>
            </a:r>
            <a:endParaRPr lang="en-US" sz="2800" dirty="0" smtClean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83894168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326574"/>
            <a:ext cx="44259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>
                <a:latin typeface="Garamond"/>
                <a:cs typeface="Garamond"/>
              </a:rPr>
              <a:t>[</a:t>
            </a:r>
            <a:r>
              <a:rPr lang="en-US" sz="2800" i="1" dirty="0">
                <a:latin typeface="Garamond"/>
                <a:cs typeface="Garamond"/>
              </a:rPr>
              <a:t>N</a:t>
            </a:r>
            <a:r>
              <a:rPr lang="en-US" sz="2800" i="1" baseline="-25000" dirty="0">
                <a:latin typeface="Garamond"/>
                <a:cs typeface="Garamond"/>
              </a:rPr>
              <a:t> </a:t>
            </a:r>
            <a:r>
              <a:rPr lang="en-US" sz="2800" dirty="0">
                <a:latin typeface="Garamond"/>
                <a:cs typeface="Garamond"/>
              </a:rPr>
              <a:t>] = 999/4 = </a:t>
            </a:r>
            <a:r>
              <a:rPr lang="en-US" sz="2800" dirty="0" smtClean="0">
                <a:latin typeface="Garamond"/>
                <a:cs typeface="Garamond"/>
              </a:rPr>
              <a:t>249.75</a:t>
            </a:r>
            <a:endParaRPr lang="en-US" sz="2800" i="1" baseline="-25000" dirty="0">
              <a:latin typeface="Garamond"/>
              <a:cs typeface="Garamond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457200" y="1936234"/>
            <a:ext cx="505329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err="1">
                <a:solidFill>
                  <a:prstClr val="black"/>
                </a:solidFill>
                <a:latin typeface="Garamond"/>
                <a:cs typeface="Garamond"/>
              </a:rPr>
              <a:t>Var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[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] =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(5⋅999 – 7)/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16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311.75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962650" y="1319648"/>
            <a:ext cx="1841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Symbol" charset="2"/>
                <a:cs typeface="Symbol" charset="2"/>
              </a:rPr>
              <a:t>m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  <a:r>
              <a:rPr lang="en-US" sz="2800" dirty="0">
                <a:latin typeface="Garamond"/>
                <a:cs typeface="Garamond"/>
              </a:rPr>
              <a:t>= </a:t>
            </a:r>
            <a:r>
              <a:rPr lang="en-US" sz="2800" dirty="0" smtClean="0">
                <a:latin typeface="Garamond"/>
                <a:cs typeface="Garamond"/>
              </a:rPr>
              <a:t>249.75</a:t>
            </a:r>
            <a:endParaRPr lang="en-US" sz="2800" i="1" baseline="-25000" dirty="0">
              <a:latin typeface="Garamond"/>
              <a:cs typeface="Garamon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962650" y="1872732"/>
            <a:ext cx="1841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Symbol" charset="2"/>
                <a:cs typeface="Symbol" charset="2"/>
              </a:rPr>
              <a:t>s</a:t>
            </a:r>
            <a:r>
              <a:rPr lang="en-US" sz="2800" dirty="0" smtClean="0">
                <a:latin typeface="Garamond"/>
                <a:cs typeface="Garamond"/>
              </a:rPr>
              <a:t> ≈ 17.66</a:t>
            </a:r>
            <a:endParaRPr lang="en-US" sz="2800" i="1" baseline="-25000" dirty="0">
              <a:latin typeface="Garamond"/>
              <a:cs typeface="Garamond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3049260"/>
            <a:ext cx="63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(a)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244600" y="3049260"/>
            <a:ext cx="17932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 </a:t>
            </a:r>
            <a:r>
              <a:rPr lang="en-US" sz="2800" dirty="0" smtClean="0">
                <a:latin typeface="Garamond"/>
                <a:cs typeface="Garamond"/>
              </a:rPr>
              <a:t>≥ 500)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037835" y="3050520"/>
            <a:ext cx="34917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≤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(|</a:t>
            </a:r>
            <a:r>
              <a:rPr lang="en-US" sz="2800" i="1" dirty="0" smtClean="0">
                <a:latin typeface="Garamond"/>
                <a:cs typeface="Garamond"/>
              </a:rPr>
              <a:t>X – </a:t>
            </a:r>
            <a:r>
              <a:rPr lang="en-US" sz="2800" i="1" dirty="0" smtClean="0">
                <a:latin typeface="Symbol" charset="2"/>
                <a:cs typeface="Symbol" charset="2"/>
              </a:rPr>
              <a:t>m</a:t>
            </a:r>
            <a:r>
              <a:rPr lang="en-US" sz="2800" dirty="0">
                <a:latin typeface="Garamond"/>
                <a:cs typeface="Garamond"/>
              </a:rPr>
              <a:t>|</a:t>
            </a:r>
            <a:r>
              <a:rPr lang="en-US" sz="2800" i="1" dirty="0" smtClean="0">
                <a:latin typeface="Garamond"/>
                <a:cs typeface="Garamond"/>
              </a:rPr>
              <a:t> </a:t>
            </a:r>
            <a:r>
              <a:rPr lang="en-US" sz="2800" dirty="0" smtClean="0">
                <a:latin typeface="Garamond"/>
                <a:cs typeface="Garamond"/>
              </a:rPr>
              <a:t>≥ 14.17</a:t>
            </a:r>
            <a:r>
              <a:rPr lang="en-US" sz="2800" i="1" dirty="0" smtClean="0">
                <a:latin typeface="Symbol" charset="2"/>
                <a:cs typeface="Symbol" charset="2"/>
              </a:rPr>
              <a:t>s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37835" y="3668990"/>
            <a:ext cx="172562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≤ 1/14.17</a:t>
            </a:r>
            <a:r>
              <a:rPr lang="en-US" sz="2800" baseline="30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63462" y="3654980"/>
            <a:ext cx="13926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Garamond"/>
                <a:cs typeface="Garamond"/>
              </a:rPr>
              <a:t>≈</a:t>
            </a:r>
            <a:r>
              <a:rPr lang="en-US" sz="2800" dirty="0" smtClean="0">
                <a:latin typeface="Garamond"/>
                <a:cs typeface="Garamond"/>
              </a:rPr>
              <a:t> 0.50%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453841" y="4541510"/>
            <a:ext cx="63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(b)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241241" y="4541510"/>
            <a:ext cx="17932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 </a:t>
            </a:r>
            <a:r>
              <a:rPr lang="en-US" sz="2800" dirty="0">
                <a:latin typeface="Garamond"/>
                <a:cs typeface="Garamond"/>
              </a:rPr>
              <a:t>≤ </a:t>
            </a:r>
            <a:r>
              <a:rPr lang="en-US" sz="2800" dirty="0" smtClean="0">
                <a:latin typeface="Garamond"/>
                <a:cs typeface="Garamond"/>
              </a:rPr>
              <a:t>100)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034476" y="4542770"/>
            <a:ext cx="332339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≤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(|</a:t>
            </a:r>
            <a:r>
              <a:rPr lang="en-US" sz="2800" i="1" dirty="0" smtClean="0">
                <a:latin typeface="Garamond"/>
                <a:cs typeface="Garamond"/>
              </a:rPr>
              <a:t>X – </a:t>
            </a:r>
            <a:r>
              <a:rPr lang="en-US" sz="2800" i="1" dirty="0" smtClean="0">
                <a:latin typeface="Symbol" charset="2"/>
                <a:cs typeface="Symbol" charset="2"/>
              </a:rPr>
              <a:t>m</a:t>
            </a:r>
            <a:r>
              <a:rPr lang="en-US" sz="2800" dirty="0">
                <a:latin typeface="Garamond"/>
                <a:cs typeface="Garamond"/>
              </a:rPr>
              <a:t>|</a:t>
            </a:r>
            <a:r>
              <a:rPr lang="en-US" sz="2800" i="1" dirty="0" smtClean="0">
                <a:latin typeface="Garamond"/>
                <a:cs typeface="Garamond"/>
              </a:rPr>
              <a:t> </a:t>
            </a:r>
            <a:r>
              <a:rPr lang="en-US" sz="2800" dirty="0" smtClean="0">
                <a:latin typeface="Garamond"/>
                <a:cs typeface="Garamond"/>
              </a:rPr>
              <a:t>≥ 8.47</a:t>
            </a:r>
            <a:r>
              <a:rPr lang="en-US" sz="2800" i="1" dirty="0" smtClean="0">
                <a:latin typeface="Symbol" charset="2"/>
                <a:cs typeface="Symbol" charset="2"/>
              </a:rPr>
              <a:t>s</a:t>
            </a:r>
            <a:r>
              <a:rPr lang="en-US" sz="2800" dirty="0" smtClean="0">
                <a:latin typeface="Garamond"/>
                <a:cs typeface="Garamond"/>
              </a:rPr>
              <a:t>)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034476" y="5161240"/>
            <a:ext cx="15573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≤ 1/8.47</a:t>
            </a:r>
            <a:r>
              <a:rPr lang="en-US" sz="2800" baseline="30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4760103" y="5161240"/>
            <a:ext cx="13926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Garamond"/>
                <a:cs typeface="Garamond"/>
              </a:rPr>
              <a:t>≈</a:t>
            </a:r>
            <a:r>
              <a:rPr lang="en-US" sz="2800" dirty="0" smtClean="0">
                <a:latin typeface="Garamond"/>
                <a:cs typeface="Garamond"/>
              </a:rPr>
              <a:t> 1.39%</a:t>
            </a:r>
          </a:p>
        </p:txBody>
      </p:sp>
    </p:spTree>
    <p:extLst>
      <p:ext uri="{BB962C8B-B14F-4D97-AF65-F5344CB8AC3E}">
        <p14:creationId xmlns:p14="http://schemas.microsoft.com/office/powerpoint/2010/main" val="210331948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Proof of </a:t>
            </a:r>
            <a:r>
              <a:rPr lang="en-US" dirty="0" err="1" smtClean="0"/>
              <a:t>Chebyshev’s</a:t>
            </a:r>
            <a:r>
              <a:rPr lang="en-US" dirty="0" smtClean="0"/>
              <a:t> inequality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0450" y="1680902"/>
            <a:ext cx="7023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For every random variable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and every </a:t>
            </a:r>
            <a:r>
              <a:rPr lang="en-US" sz="2800" i="1" dirty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Franklin Gothic Medium"/>
                <a:cs typeface="Franklin Gothic Medium"/>
              </a:rPr>
              <a:t>:</a:t>
            </a:r>
            <a:endParaRPr lang="en-US" sz="2800" dirty="0" smtClean="0"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641600" y="2426210"/>
            <a:ext cx="386132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(|</a:t>
            </a:r>
            <a:r>
              <a:rPr lang="en-US" sz="2800" i="1" dirty="0" smtClean="0">
                <a:latin typeface="Garamond"/>
                <a:cs typeface="Garamond"/>
              </a:rPr>
              <a:t>X – </a:t>
            </a:r>
            <a:r>
              <a:rPr lang="en-US" sz="2800" i="1" dirty="0" smtClean="0">
                <a:latin typeface="Symbol" charset="2"/>
                <a:cs typeface="Symbol" charset="2"/>
              </a:rPr>
              <a:t>m</a:t>
            </a:r>
            <a:r>
              <a:rPr lang="en-US" sz="2800" dirty="0" smtClean="0">
                <a:latin typeface="Garamond"/>
                <a:cs typeface="Garamond"/>
              </a:rPr>
              <a:t>| ≥ </a:t>
            </a:r>
            <a:r>
              <a:rPr lang="en-US" sz="2800" i="1" dirty="0" err="1" smtClean="0">
                <a:latin typeface="Garamond"/>
                <a:cs typeface="Garamond"/>
              </a:rPr>
              <a:t>t</a:t>
            </a:r>
            <a:r>
              <a:rPr lang="en-US" sz="2800" i="1" dirty="0" err="1" smtClean="0">
                <a:latin typeface="Symbol" charset="2"/>
                <a:cs typeface="Symbol" charset="2"/>
              </a:rPr>
              <a:t>s</a:t>
            </a:r>
            <a:r>
              <a:rPr lang="en-US" sz="2800" dirty="0" smtClean="0">
                <a:latin typeface="Garamond"/>
                <a:cs typeface="Garamond"/>
              </a:rPr>
              <a:t>) ≤ 1 / </a:t>
            </a:r>
            <a:r>
              <a:rPr lang="en-US" sz="2800" i="1" dirty="0" smtClean="0">
                <a:latin typeface="Garamond"/>
                <a:cs typeface="Garamond"/>
              </a:rPr>
              <a:t>t</a:t>
            </a:r>
            <a:r>
              <a:rPr lang="en-US" sz="2800" baseline="30000" dirty="0" smtClean="0">
                <a:latin typeface="Garamond"/>
                <a:cs typeface="Garamond"/>
              </a:rPr>
              <a:t>2</a:t>
            </a:r>
            <a:r>
              <a:rPr lang="en-US" sz="2800" dirty="0" smtClean="0">
                <a:latin typeface="Garamond"/>
                <a:cs typeface="Garamond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914400" y="1606550"/>
            <a:ext cx="7302500" cy="2260600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1060450" y="3147752"/>
            <a:ext cx="7023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where </a:t>
            </a:r>
            <a:r>
              <a:rPr lang="en-US" sz="2800" i="1" dirty="0" smtClean="0">
                <a:latin typeface="Symbol" charset="2"/>
                <a:cs typeface="Symbol" charset="2"/>
              </a:rPr>
              <a:t>m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]</a:t>
            </a:r>
            <a:r>
              <a:rPr lang="en-US" sz="2800" dirty="0" smtClean="0">
                <a:latin typeface="Franklin Gothic Medium"/>
                <a:cs typeface="Franklin Gothic Medium"/>
              </a:rPr>
              <a:t>, </a:t>
            </a:r>
            <a:r>
              <a:rPr lang="en-US" sz="2800" i="1" dirty="0" smtClean="0">
                <a:latin typeface="Symbol" charset="2"/>
                <a:cs typeface="Symbol" charset="2"/>
              </a:rPr>
              <a:t>s</a:t>
            </a:r>
            <a:r>
              <a:rPr lang="en-US" sz="2800" dirty="0" smtClean="0">
                <a:latin typeface="Garamond"/>
                <a:cs typeface="Garamond"/>
              </a:rPr>
              <a:t> = √</a:t>
            </a:r>
            <a:r>
              <a:rPr lang="en-US" sz="2800" i="1" dirty="0" err="1" smtClean="0">
                <a:latin typeface="Garamond"/>
                <a:cs typeface="Garamond"/>
              </a:rPr>
              <a:t>Var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]</a:t>
            </a:r>
            <a:r>
              <a:rPr lang="en-US" sz="2800" dirty="0" smtClean="0">
                <a:latin typeface="Franklin Gothic Medium"/>
                <a:cs typeface="Franklin Gothic Medium"/>
              </a:rPr>
              <a:t>.</a:t>
            </a:r>
            <a:endParaRPr lang="en-US" sz="2800" dirty="0" smtClean="0">
              <a:latin typeface="Garamond"/>
              <a:cs typeface="Garamond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57200" y="4660384"/>
            <a:ext cx="2191497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(|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X – </a:t>
            </a:r>
            <a:r>
              <a:rPr lang="en-US" sz="2400" i="1" dirty="0">
                <a:solidFill>
                  <a:prstClr val="black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| ≥ </a:t>
            </a:r>
            <a:r>
              <a:rPr lang="en-US" sz="2400" i="1" dirty="0" err="1">
                <a:solidFill>
                  <a:prstClr val="black"/>
                </a:solidFill>
                <a:latin typeface="Garamond"/>
                <a:cs typeface="Garamond"/>
              </a:rPr>
              <a:t>t</a:t>
            </a:r>
            <a:r>
              <a:rPr lang="en-US" sz="2400" i="1" dirty="0" err="1">
                <a:solidFill>
                  <a:prstClr val="black"/>
                </a:solidFill>
                <a:latin typeface="Symbol" charset="2"/>
                <a:cs typeface="Symbol" charset="2"/>
              </a:rPr>
              <a:t>s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endParaRPr lang="en-US" sz="2400" dirty="0"/>
          </a:p>
        </p:txBody>
      </p:sp>
      <p:sp>
        <p:nvSpPr>
          <p:cNvPr id="8" name="Rectangle 7"/>
          <p:cNvSpPr/>
          <p:nvPr/>
        </p:nvSpPr>
        <p:spPr>
          <a:xfrm>
            <a:off x="2503485" y="4661872"/>
            <a:ext cx="26120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((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X 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– </a:t>
            </a:r>
            <a:r>
              <a:rPr lang="en-US" sz="2400" i="1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4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400" dirty="0">
                <a:solidFill>
                  <a:prstClr val="black"/>
                </a:solidFill>
                <a:latin typeface="Garamond"/>
                <a:cs typeface="Garamond"/>
              </a:rPr>
              <a:t>≥ 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t</a:t>
            </a:r>
            <a:r>
              <a:rPr lang="en-US" sz="24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400" i="1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s</a:t>
            </a:r>
            <a:r>
              <a:rPr lang="en-US" sz="2400" baseline="30000" dirty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endParaRPr lang="en-US" sz="2400" dirty="0"/>
          </a:p>
        </p:txBody>
      </p:sp>
      <p:sp>
        <p:nvSpPr>
          <p:cNvPr id="9" name="Rectangle 8"/>
          <p:cNvSpPr/>
          <p:nvPr/>
        </p:nvSpPr>
        <p:spPr>
          <a:xfrm>
            <a:off x="5007548" y="4660384"/>
            <a:ext cx="268595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>
                <a:latin typeface="Garamond"/>
                <a:cs typeface="Garamond"/>
              </a:rPr>
              <a:t>≤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[(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X </a:t>
            </a:r>
            <a:r>
              <a:rPr lang="en-US" sz="2400" i="1" dirty="0">
                <a:solidFill>
                  <a:prstClr val="black"/>
                </a:solidFill>
                <a:latin typeface="Garamond"/>
                <a:cs typeface="Garamond"/>
              </a:rPr>
              <a:t>– </a:t>
            </a:r>
            <a:r>
              <a:rPr lang="en-US" sz="2400" i="1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m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4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] / 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t</a:t>
            </a:r>
            <a:r>
              <a:rPr lang="en-US" sz="24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400" i="1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s</a:t>
            </a:r>
            <a:r>
              <a:rPr lang="en-US" sz="24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endParaRPr lang="en-US" sz="2400" dirty="0"/>
          </a:p>
        </p:txBody>
      </p:sp>
      <p:sp>
        <p:nvSpPr>
          <p:cNvPr id="10" name="Rectangle 9"/>
          <p:cNvSpPr/>
          <p:nvPr/>
        </p:nvSpPr>
        <p:spPr>
          <a:xfrm>
            <a:off x="7573779" y="4660384"/>
            <a:ext cx="115924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dirty="0" smtClean="0">
                <a:latin typeface="Garamond"/>
                <a:cs typeface="Garamond"/>
              </a:rPr>
              <a:t>= 1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 / </a:t>
            </a:r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t</a:t>
            </a:r>
            <a:r>
              <a:rPr lang="en-US" sz="24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400" dirty="0" smtClean="0">
                <a:solidFill>
                  <a:prstClr val="black"/>
                </a:solidFill>
                <a:latin typeface="Garamond"/>
                <a:cs typeface="Garamond"/>
              </a:rPr>
              <a:t>.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3832962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4" name="Straight Connector 73"/>
          <p:cNvCxnSpPr/>
          <p:nvPr/>
        </p:nvCxnSpPr>
        <p:spPr>
          <a:xfrm flipV="1">
            <a:off x="4222141" y="1507035"/>
            <a:ext cx="0" cy="1314449"/>
          </a:xfrm>
          <a:prstGeom prst="line">
            <a:avLst/>
          </a:prstGeom>
          <a:ln w="9525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Freeform 29"/>
          <p:cNvSpPr/>
          <p:nvPr/>
        </p:nvSpPr>
        <p:spPr>
          <a:xfrm>
            <a:off x="8093916" y="5323385"/>
            <a:ext cx="311150" cy="260350"/>
          </a:xfrm>
          <a:custGeom>
            <a:avLst/>
            <a:gdLst>
              <a:gd name="connsiteX0" fmla="*/ 311150 w 311150"/>
              <a:gd name="connsiteY0" fmla="*/ 247650 h 260350"/>
              <a:gd name="connsiteX1" fmla="*/ 107950 w 311150"/>
              <a:gd name="connsiteY1" fmla="*/ 69850 h 260350"/>
              <a:gd name="connsiteX2" fmla="*/ 0 w 311150"/>
              <a:gd name="connsiteY2" fmla="*/ 0 h 260350"/>
              <a:gd name="connsiteX3" fmla="*/ 0 w 311150"/>
              <a:gd name="connsiteY3" fmla="*/ 260350 h 260350"/>
              <a:gd name="connsiteX4" fmla="*/ 311150 w 311150"/>
              <a:gd name="connsiteY4" fmla="*/ 247650 h 260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0" h="260350">
                <a:moveTo>
                  <a:pt x="311150" y="247650"/>
                </a:moveTo>
                <a:lnTo>
                  <a:pt x="107950" y="69850"/>
                </a:lnTo>
                <a:lnTo>
                  <a:pt x="0" y="0"/>
                </a:lnTo>
                <a:lnTo>
                  <a:pt x="0" y="260350"/>
                </a:lnTo>
                <a:lnTo>
                  <a:pt x="311150" y="247650"/>
                </a:lnTo>
                <a:close/>
              </a:path>
            </a:pathLst>
          </a:custGeom>
          <a:pattFill prst="ltDnDiag">
            <a:fgClr>
              <a:schemeClr val="bg1">
                <a:lumMod val="6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28"/>
          <p:cNvSpPr/>
          <p:nvPr/>
        </p:nvSpPr>
        <p:spPr>
          <a:xfrm>
            <a:off x="3991816" y="5164635"/>
            <a:ext cx="1054100" cy="400050"/>
          </a:xfrm>
          <a:custGeom>
            <a:avLst/>
            <a:gdLst>
              <a:gd name="connsiteX0" fmla="*/ 0 w 1054100"/>
              <a:gd name="connsiteY0" fmla="*/ 400050 h 400050"/>
              <a:gd name="connsiteX1" fmla="*/ 527050 w 1054100"/>
              <a:gd name="connsiteY1" fmla="*/ 63500 h 400050"/>
              <a:gd name="connsiteX2" fmla="*/ 742950 w 1054100"/>
              <a:gd name="connsiteY2" fmla="*/ 0 h 400050"/>
              <a:gd name="connsiteX3" fmla="*/ 927100 w 1054100"/>
              <a:gd name="connsiteY3" fmla="*/ 133350 h 400050"/>
              <a:gd name="connsiteX4" fmla="*/ 984250 w 1054100"/>
              <a:gd name="connsiteY4" fmla="*/ 158750 h 400050"/>
              <a:gd name="connsiteX5" fmla="*/ 1054100 w 1054100"/>
              <a:gd name="connsiteY5" fmla="*/ 139700 h 400050"/>
              <a:gd name="connsiteX6" fmla="*/ 1047750 w 1054100"/>
              <a:gd name="connsiteY6" fmla="*/ 400050 h 400050"/>
              <a:gd name="connsiteX7" fmla="*/ 0 w 1054100"/>
              <a:gd name="connsiteY7" fmla="*/ 400050 h 4000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054100" h="400050">
                <a:moveTo>
                  <a:pt x="0" y="400050"/>
                </a:moveTo>
                <a:lnTo>
                  <a:pt x="527050" y="63500"/>
                </a:lnTo>
                <a:lnTo>
                  <a:pt x="742950" y="0"/>
                </a:lnTo>
                <a:lnTo>
                  <a:pt x="927100" y="133350"/>
                </a:lnTo>
                <a:lnTo>
                  <a:pt x="984250" y="158750"/>
                </a:lnTo>
                <a:lnTo>
                  <a:pt x="1054100" y="139700"/>
                </a:lnTo>
                <a:lnTo>
                  <a:pt x="1047750" y="400050"/>
                </a:lnTo>
                <a:lnTo>
                  <a:pt x="0" y="400050"/>
                </a:lnTo>
                <a:close/>
              </a:path>
            </a:pathLst>
          </a:custGeom>
          <a:pattFill prst="ltDnDiag">
            <a:fgClr>
              <a:schemeClr val="bg1">
                <a:lumMod val="6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 illustration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3985466" y="5564684"/>
            <a:ext cx="4413250" cy="12700"/>
          </a:xfrm>
          <a:prstGeom prst="line">
            <a:avLst/>
          </a:prstGeom>
          <a:ln w="9525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V="1">
            <a:off x="6569916" y="4262935"/>
            <a:ext cx="0" cy="13081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flipV="1">
            <a:off x="6061916" y="4262935"/>
            <a:ext cx="0" cy="1308100"/>
          </a:xfrm>
          <a:prstGeom prst="line">
            <a:avLst/>
          </a:prstGeom>
          <a:ln w="9525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5045916" y="4262935"/>
            <a:ext cx="0" cy="1308100"/>
          </a:xfrm>
          <a:prstGeom prst="line">
            <a:avLst/>
          </a:prstGeom>
          <a:ln w="9525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7077916" y="4262935"/>
            <a:ext cx="0" cy="1314449"/>
          </a:xfrm>
          <a:prstGeom prst="line">
            <a:avLst/>
          </a:prstGeom>
          <a:ln w="9525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V="1">
            <a:off x="8093916" y="4262935"/>
            <a:ext cx="0" cy="1314449"/>
          </a:xfrm>
          <a:prstGeom prst="line">
            <a:avLst/>
          </a:prstGeom>
          <a:ln w="9525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Freeform 22"/>
          <p:cNvSpPr/>
          <p:nvPr/>
        </p:nvSpPr>
        <p:spPr>
          <a:xfrm>
            <a:off x="3998166" y="4377139"/>
            <a:ext cx="4413250" cy="1200245"/>
          </a:xfrm>
          <a:custGeom>
            <a:avLst/>
            <a:gdLst>
              <a:gd name="connsiteX0" fmla="*/ 0 w 4450624"/>
              <a:gd name="connsiteY0" fmla="*/ 1187545 h 1223028"/>
              <a:gd name="connsiteX1" fmla="*/ 673100 w 4450624"/>
              <a:gd name="connsiteY1" fmla="*/ 800195 h 1223028"/>
              <a:gd name="connsiteX2" fmla="*/ 1066800 w 4450624"/>
              <a:gd name="connsiteY2" fmla="*/ 927195 h 1223028"/>
              <a:gd name="connsiteX3" fmla="*/ 1962150 w 4450624"/>
              <a:gd name="connsiteY3" fmla="*/ 476345 h 1223028"/>
              <a:gd name="connsiteX4" fmla="*/ 2444750 w 4450624"/>
              <a:gd name="connsiteY4" fmla="*/ 774795 h 1223028"/>
              <a:gd name="connsiteX5" fmla="*/ 2870200 w 4450624"/>
              <a:gd name="connsiteY5" fmla="*/ 95 h 1223028"/>
              <a:gd name="connsiteX6" fmla="*/ 3486150 w 4450624"/>
              <a:gd name="connsiteY6" fmla="*/ 831945 h 1223028"/>
              <a:gd name="connsiteX7" fmla="*/ 4102100 w 4450624"/>
              <a:gd name="connsiteY7" fmla="*/ 958945 h 1223028"/>
              <a:gd name="connsiteX8" fmla="*/ 4413250 w 4450624"/>
              <a:gd name="connsiteY8" fmla="*/ 1200245 h 1223028"/>
              <a:gd name="connsiteX9" fmla="*/ 4445000 w 4450624"/>
              <a:gd name="connsiteY9" fmla="*/ 1212945 h 1223028"/>
              <a:gd name="connsiteX0" fmla="*/ 0 w 4413250"/>
              <a:gd name="connsiteY0" fmla="*/ 1187545 h 1200245"/>
              <a:gd name="connsiteX1" fmla="*/ 673100 w 4413250"/>
              <a:gd name="connsiteY1" fmla="*/ 800195 h 1200245"/>
              <a:gd name="connsiteX2" fmla="*/ 1066800 w 4413250"/>
              <a:gd name="connsiteY2" fmla="*/ 927195 h 1200245"/>
              <a:gd name="connsiteX3" fmla="*/ 1962150 w 4413250"/>
              <a:gd name="connsiteY3" fmla="*/ 476345 h 1200245"/>
              <a:gd name="connsiteX4" fmla="*/ 2444750 w 4413250"/>
              <a:gd name="connsiteY4" fmla="*/ 774795 h 1200245"/>
              <a:gd name="connsiteX5" fmla="*/ 2870200 w 4413250"/>
              <a:gd name="connsiteY5" fmla="*/ 95 h 1200245"/>
              <a:gd name="connsiteX6" fmla="*/ 3486150 w 4413250"/>
              <a:gd name="connsiteY6" fmla="*/ 831945 h 1200245"/>
              <a:gd name="connsiteX7" fmla="*/ 4102100 w 4413250"/>
              <a:gd name="connsiteY7" fmla="*/ 958945 h 1200245"/>
              <a:gd name="connsiteX8" fmla="*/ 4413250 w 4413250"/>
              <a:gd name="connsiteY8" fmla="*/ 1200245 h 1200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13250" h="1200245">
                <a:moveTo>
                  <a:pt x="0" y="1187545"/>
                </a:moveTo>
                <a:cubicBezTo>
                  <a:pt x="247650" y="1015566"/>
                  <a:pt x="495300" y="843587"/>
                  <a:pt x="673100" y="800195"/>
                </a:cubicBezTo>
                <a:cubicBezTo>
                  <a:pt x="850900" y="756803"/>
                  <a:pt x="851958" y="981170"/>
                  <a:pt x="1066800" y="927195"/>
                </a:cubicBezTo>
                <a:cubicBezTo>
                  <a:pt x="1281642" y="873220"/>
                  <a:pt x="1732492" y="501745"/>
                  <a:pt x="1962150" y="476345"/>
                </a:cubicBezTo>
                <a:cubicBezTo>
                  <a:pt x="2191808" y="450945"/>
                  <a:pt x="2293408" y="854170"/>
                  <a:pt x="2444750" y="774795"/>
                </a:cubicBezTo>
                <a:cubicBezTo>
                  <a:pt x="2596092" y="695420"/>
                  <a:pt x="2696633" y="-9430"/>
                  <a:pt x="2870200" y="95"/>
                </a:cubicBezTo>
                <a:cubicBezTo>
                  <a:pt x="3043767" y="9620"/>
                  <a:pt x="3280833" y="672137"/>
                  <a:pt x="3486150" y="831945"/>
                </a:cubicBezTo>
                <a:cubicBezTo>
                  <a:pt x="3691467" y="991753"/>
                  <a:pt x="3947583" y="897562"/>
                  <a:pt x="4102100" y="958945"/>
                </a:cubicBezTo>
                <a:cubicBezTo>
                  <a:pt x="4256617" y="1020328"/>
                  <a:pt x="4356100" y="1157912"/>
                  <a:pt x="4413250" y="1200245"/>
                </a:cubicBezTo>
              </a:path>
            </a:pathLst>
          </a:cu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TextBox 30"/>
          <p:cNvSpPr txBox="1"/>
          <p:nvPr/>
        </p:nvSpPr>
        <p:spPr>
          <a:xfrm rot="20109881">
            <a:off x="3745134" y="4965036"/>
            <a:ext cx="1988400" cy="411331"/>
          </a:xfrm>
          <a:prstGeom prst="rect">
            <a:avLst/>
          </a:prstGeom>
          <a:noFill/>
        </p:spPr>
        <p:txBody>
          <a:bodyPr wrap="non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dirty="0" err="1" smtClean="0">
                <a:latin typeface="Franklin Gothic Medium"/>
                <a:cs typeface="Franklin Gothic Medium"/>
              </a:rPr>
              <a:t>p.m.f</a:t>
            </a:r>
            <a:r>
              <a:rPr lang="en-US" dirty="0" smtClean="0">
                <a:latin typeface="Franklin Gothic Medium"/>
                <a:cs typeface="Franklin Gothic Medium"/>
              </a:rPr>
              <a:t>. / </a:t>
            </a:r>
            <a:r>
              <a:rPr lang="en-US" dirty="0" err="1" smtClean="0">
                <a:latin typeface="Franklin Gothic Medium"/>
                <a:cs typeface="Franklin Gothic Medium"/>
              </a:rPr>
              <a:t>p.d.f</a:t>
            </a:r>
            <a:r>
              <a:rPr lang="en-US" dirty="0" smtClean="0">
                <a:latin typeface="Franklin Gothic Medium"/>
                <a:cs typeface="Franklin Gothic Medium"/>
              </a:rPr>
              <a:t>. of </a:t>
            </a:r>
            <a:r>
              <a:rPr lang="en-US" i="1" dirty="0" smtClean="0">
                <a:latin typeface="Garamond"/>
                <a:cs typeface="Garamond"/>
              </a:rPr>
              <a:t>X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351924" y="3794920"/>
            <a:ext cx="461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 smtClean="0">
                <a:latin typeface="Symbol" charset="2"/>
                <a:cs typeface="Symbol" charset="2"/>
              </a:rPr>
              <a:t>m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523387" y="3801270"/>
            <a:ext cx="10317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 smtClean="0">
                <a:latin typeface="Symbol" charset="2"/>
                <a:cs typeface="Symbol" charset="2"/>
              </a:rPr>
              <a:t>m</a:t>
            </a:r>
            <a:r>
              <a:rPr lang="en-US" sz="2400" i="1" dirty="0">
                <a:latin typeface="Garamond"/>
                <a:cs typeface="Garamond"/>
              </a:rPr>
              <a:t> – </a:t>
            </a:r>
            <a:r>
              <a:rPr lang="en-US" sz="2400" i="1" dirty="0" err="1" smtClean="0">
                <a:latin typeface="Garamond"/>
                <a:cs typeface="Garamond"/>
              </a:rPr>
              <a:t>t</a:t>
            </a:r>
            <a:r>
              <a:rPr lang="en-US" sz="2400" i="1" dirty="0" err="1" smtClean="0">
                <a:latin typeface="Symbol" charset="2"/>
                <a:cs typeface="Symbol" charset="2"/>
              </a:rPr>
              <a:t>s</a:t>
            </a:r>
            <a:endParaRPr lang="en-US" sz="2400" i="1" dirty="0" smtClean="0">
              <a:latin typeface="Symbol" charset="2"/>
              <a:cs typeface="Symbol" charset="2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7552442" y="3815855"/>
            <a:ext cx="10829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 smtClean="0">
                <a:latin typeface="Symbol" charset="2"/>
                <a:cs typeface="Symbol" charset="2"/>
              </a:rPr>
              <a:t>m</a:t>
            </a:r>
            <a:r>
              <a:rPr lang="en-US" sz="2400" i="1" dirty="0" smtClean="0">
                <a:latin typeface="Garamond"/>
                <a:cs typeface="Garamond"/>
              </a:rPr>
              <a:t> + </a:t>
            </a:r>
            <a:r>
              <a:rPr lang="en-US" sz="2400" i="1" dirty="0" err="1" smtClean="0">
                <a:latin typeface="Garamond"/>
                <a:cs typeface="Garamond"/>
              </a:rPr>
              <a:t>t</a:t>
            </a:r>
            <a:r>
              <a:rPr lang="en-US" sz="2400" i="1" dirty="0" err="1" smtClean="0">
                <a:latin typeface="Symbol" charset="2"/>
                <a:cs typeface="Symbol" charset="2"/>
              </a:rPr>
              <a:t>s</a:t>
            </a:r>
            <a:endParaRPr lang="en-US" sz="2400" i="1" dirty="0" smtClean="0">
              <a:latin typeface="Symbol" charset="2"/>
              <a:cs typeface="Symbol" charset="2"/>
            </a:endParaRPr>
          </a:p>
        </p:txBody>
      </p:sp>
      <p:cxnSp>
        <p:nvCxnSpPr>
          <p:cNvPr id="43" name="Straight Arrow Connector 42"/>
          <p:cNvCxnSpPr/>
          <p:nvPr/>
        </p:nvCxnSpPr>
        <p:spPr>
          <a:xfrm>
            <a:off x="6569916" y="5240835"/>
            <a:ext cx="508000" cy="0"/>
          </a:xfrm>
          <a:prstGeom prst="straightConnector1">
            <a:avLst/>
          </a:prstGeom>
          <a:ln w="6350" cmpd="sng">
            <a:headEnd type="none"/>
            <a:tailEnd type="triangle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>
            <a:off x="6612399" y="4823620"/>
            <a:ext cx="46965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>
                <a:latin typeface="Symbol" charset="2"/>
                <a:cs typeface="Symbol" charset="2"/>
              </a:rPr>
              <a:t>s</a:t>
            </a:r>
            <a:endParaRPr lang="en-US" sz="2400" i="1" dirty="0" smtClean="0">
              <a:latin typeface="Symbol" charset="2"/>
              <a:cs typeface="Symbol" charset="2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457200" y="4529029"/>
            <a:ext cx="3861324" cy="523220"/>
            <a:chOff x="2641600" y="2426210"/>
            <a:chExt cx="3861324" cy="523220"/>
          </a:xfrm>
        </p:grpSpPr>
        <p:sp>
          <p:nvSpPr>
            <p:cNvPr id="47" name="Rectangle 46"/>
            <p:cNvSpPr/>
            <p:nvPr/>
          </p:nvSpPr>
          <p:spPr>
            <a:xfrm>
              <a:off x="3061454" y="2578100"/>
              <a:ext cx="1948696" cy="358630"/>
            </a:xfrm>
            <a:prstGeom prst="rect">
              <a:avLst/>
            </a:prstGeom>
            <a:pattFill prst="ltDnDiag">
              <a:fgClr>
                <a:schemeClr val="bg1">
                  <a:lumMod val="65000"/>
                </a:schemeClr>
              </a:fgClr>
              <a:bgClr>
                <a:prstClr val="white"/>
              </a:bgClr>
            </a:patt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2641600" y="2426210"/>
              <a:ext cx="386132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i="1" dirty="0" smtClean="0"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latin typeface="Garamond"/>
                  <a:cs typeface="Garamond"/>
                </a:rPr>
                <a:t>(|</a:t>
              </a:r>
              <a:r>
                <a:rPr lang="en-US" sz="2800" i="1" dirty="0" smtClean="0">
                  <a:latin typeface="Garamond"/>
                  <a:cs typeface="Garamond"/>
                </a:rPr>
                <a:t>X – </a:t>
              </a:r>
              <a:r>
                <a:rPr lang="en-US" sz="2800" i="1" dirty="0" smtClean="0">
                  <a:latin typeface="Symbol" charset="2"/>
                  <a:cs typeface="Symbol" charset="2"/>
                </a:rPr>
                <a:t>m</a:t>
              </a:r>
              <a:r>
                <a:rPr lang="en-US" sz="2800" dirty="0" smtClean="0">
                  <a:latin typeface="Garamond"/>
                  <a:cs typeface="Garamond"/>
                </a:rPr>
                <a:t>| ≥ </a:t>
              </a:r>
              <a:r>
                <a:rPr lang="en-US" sz="2800" i="1" dirty="0" err="1" smtClean="0">
                  <a:latin typeface="Garamond"/>
                  <a:cs typeface="Garamond"/>
                </a:rPr>
                <a:t>t</a:t>
              </a:r>
              <a:r>
                <a:rPr lang="en-US" sz="2800" i="1" dirty="0" err="1" smtClean="0">
                  <a:latin typeface="Symbol" charset="2"/>
                  <a:cs typeface="Symbol" charset="2"/>
                </a:rPr>
                <a:t>s</a:t>
              </a:r>
              <a:r>
                <a:rPr lang="en-US" sz="2800" i="1" dirty="0" smtClean="0">
                  <a:latin typeface="Symbol" charset="2"/>
                  <a:cs typeface="Symbol" charset="2"/>
                </a:rPr>
                <a:t> </a:t>
              </a:r>
              <a:r>
                <a:rPr lang="en-US" sz="2800" dirty="0" smtClean="0">
                  <a:latin typeface="Garamond"/>
                  <a:cs typeface="Garamond"/>
                </a:rPr>
                <a:t>) ≤ 1 / </a:t>
              </a:r>
              <a:r>
                <a:rPr lang="en-US" sz="2800" i="1" dirty="0" smtClean="0">
                  <a:latin typeface="Garamond"/>
                  <a:cs typeface="Garamond"/>
                </a:rPr>
                <a:t>t</a:t>
              </a:r>
              <a:r>
                <a:rPr lang="en-US" sz="2800" baseline="30000" dirty="0" smtClean="0">
                  <a:latin typeface="Garamond"/>
                  <a:cs typeface="Garamond"/>
                </a:rPr>
                <a:t>2</a:t>
              </a:r>
              <a:r>
                <a:rPr lang="en-US" sz="2800" dirty="0" smtClean="0">
                  <a:latin typeface="Garamond"/>
                  <a:cs typeface="Garamond"/>
                </a:rPr>
                <a:t>.</a:t>
              </a:r>
            </a:p>
          </p:txBody>
        </p:sp>
      </p:grpSp>
      <p:sp>
        <p:nvSpPr>
          <p:cNvPr id="50" name="Freeform 49"/>
          <p:cNvSpPr/>
          <p:nvPr/>
        </p:nvSpPr>
        <p:spPr>
          <a:xfrm>
            <a:off x="8317891" y="2605585"/>
            <a:ext cx="311150" cy="260350"/>
          </a:xfrm>
          <a:custGeom>
            <a:avLst/>
            <a:gdLst>
              <a:gd name="connsiteX0" fmla="*/ 311150 w 311150"/>
              <a:gd name="connsiteY0" fmla="*/ 247650 h 260350"/>
              <a:gd name="connsiteX1" fmla="*/ 107950 w 311150"/>
              <a:gd name="connsiteY1" fmla="*/ 69850 h 260350"/>
              <a:gd name="connsiteX2" fmla="*/ 0 w 311150"/>
              <a:gd name="connsiteY2" fmla="*/ 0 h 260350"/>
              <a:gd name="connsiteX3" fmla="*/ 0 w 311150"/>
              <a:gd name="connsiteY3" fmla="*/ 260350 h 260350"/>
              <a:gd name="connsiteX4" fmla="*/ 311150 w 311150"/>
              <a:gd name="connsiteY4" fmla="*/ 247650 h 2603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11150" h="260350">
                <a:moveTo>
                  <a:pt x="311150" y="247650"/>
                </a:moveTo>
                <a:lnTo>
                  <a:pt x="107950" y="69850"/>
                </a:lnTo>
                <a:lnTo>
                  <a:pt x="0" y="0"/>
                </a:lnTo>
                <a:lnTo>
                  <a:pt x="0" y="260350"/>
                </a:lnTo>
                <a:lnTo>
                  <a:pt x="311150" y="247650"/>
                </a:lnTo>
                <a:close/>
              </a:path>
            </a:pathLst>
          </a:custGeom>
          <a:pattFill prst="ltDnDiag">
            <a:fgClr>
              <a:schemeClr val="bg1">
                <a:lumMod val="65000"/>
              </a:schemeClr>
            </a:fgClr>
            <a:bgClr>
              <a:prstClr val="white"/>
            </a:bgClr>
          </a:patt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2" name="Straight Connector 51"/>
          <p:cNvCxnSpPr/>
          <p:nvPr/>
        </p:nvCxnSpPr>
        <p:spPr>
          <a:xfrm>
            <a:off x="4209441" y="2846884"/>
            <a:ext cx="4413250" cy="12700"/>
          </a:xfrm>
          <a:prstGeom prst="line">
            <a:avLst/>
          </a:prstGeom>
          <a:ln w="9525" cmpd="sng">
            <a:solidFill>
              <a:schemeClr val="bg1">
                <a:lumMod val="65000"/>
              </a:schemeClr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flipV="1">
            <a:off x="6793891" y="1545135"/>
            <a:ext cx="0" cy="1308100"/>
          </a:xfrm>
          <a:prstGeom prst="line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8317891" y="1545135"/>
            <a:ext cx="0" cy="1314449"/>
          </a:xfrm>
          <a:prstGeom prst="line">
            <a:avLst/>
          </a:prstGeom>
          <a:ln w="9525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Freeform 57"/>
          <p:cNvSpPr/>
          <p:nvPr/>
        </p:nvSpPr>
        <p:spPr>
          <a:xfrm>
            <a:off x="4222141" y="1659339"/>
            <a:ext cx="4413250" cy="1200245"/>
          </a:xfrm>
          <a:custGeom>
            <a:avLst/>
            <a:gdLst>
              <a:gd name="connsiteX0" fmla="*/ 0 w 4450624"/>
              <a:gd name="connsiteY0" fmla="*/ 1187545 h 1223028"/>
              <a:gd name="connsiteX1" fmla="*/ 673100 w 4450624"/>
              <a:gd name="connsiteY1" fmla="*/ 800195 h 1223028"/>
              <a:gd name="connsiteX2" fmla="*/ 1066800 w 4450624"/>
              <a:gd name="connsiteY2" fmla="*/ 927195 h 1223028"/>
              <a:gd name="connsiteX3" fmla="*/ 1962150 w 4450624"/>
              <a:gd name="connsiteY3" fmla="*/ 476345 h 1223028"/>
              <a:gd name="connsiteX4" fmla="*/ 2444750 w 4450624"/>
              <a:gd name="connsiteY4" fmla="*/ 774795 h 1223028"/>
              <a:gd name="connsiteX5" fmla="*/ 2870200 w 4450624"/>
              <a:gd name="connsiteY5" fmla="*/ 95 h 1223028"/>
              <a:gd name="connsiteX6" fmla="*/ 3486150 w 4450624"/>
              <a:gd name="connsiteY6" fmla="*/ 831945 h 1223028"/>
              <a:gd name="connsiteX7" fmla="*/ 4102100 w 4450624"/>
              <a:gd name="connsiteY7" fmla="*/ 958945 h 1223028"/>
              <a:gd name="connsiteX8" fmla="*/ 4413250 w 4450624"/>
              <a:gd name="connsiteY8" fmla="*/ 1200245 h 1223028"/>
              <a:gd name="connsiteX9" fmla="*/ 4445000 w 4450624"/>
              <a:gd name="connsiteY9" fmla="*/ 1212945 h 1223028"/>
              <a:gd name="connsiteX0" fmla="*/ 0 w 4413250"/>
              <a:gd name="connsiteY0" fmla="*/ 1187545 h 1200245"/>
              <a:gd name="connsiteX1" fmla="*/ 673100 w 4413250"/>
              <a:gd name="connsiteY1" fmla="*/ 800195 h 1200245"/>
              <a:gd name="connsiteX2" fmla="*/ 1066800 w 4413250"/>
              <a:gd name="connsiteY2" fmla="*/ 927195 h 1200245"/>
              <a:gd name="connsiteX3" fmla="*/ 1962150 w 4413250"/>
              <a:gd name="connsiteY3" fmla="*/ 476345 h 1200245"/>
              <a:gd name="connsiteX4" fmla="*/ 2444750 w 4413250"/>
              <a:gd name="connsiteY4" fmla="*/ 774795 h 1200245"/>
              <a:gd name="connsiteX5" fmla="*/ 2870200 w 4413250"/>
              <a:gd name="connsiteY5" fmla="*/ 95 h 1200245"/>
              <a:gd name="connsiteX6" fmla="*/ 3486150 w 4413250"/>
              <a:gd name="connsiteY6" fmla="*/ 831945 h 1200245"/>
              <a:gd name="connsiteX7" fmla="*/ 4102100 w 4413250"/>
              <a:gd name="connsiteY7" fmla="*/ 958945 h 1200245"/>
              <a:gd name="connsiteX8" fmla="*/ 4413250 w 4413250"/>
              <a:gd name="connsiteY8" fmla="*/ 1200245 h 1200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413250" h="1200245">
                <a:moveTo>
                  <a:pt x="0" y="1187545"/>
                </a:moveTo>
                <a:cubicBezTo>
                  <a:pt x="247650" y="1015566"/>
                  <a:pt x="495300" y="843587"/>
                  <a:pt x="673100" y="800195"/>
                </a:cubicBezTo>
                <a:cubicBezTo>
                  <a:pt x="850900" y="756803"/>
                  <a:pt x="851958" y="981170"/>
                  <a:pt x="1066800" y="927195"/>
                </a:cubicBezTo>
                <a:cubicBezTo>
                  <a:pt x="1281642" y="873220"/>
                  <a:pt x="1732492" y="501745"/>
                  <a:pt x="1962150" y="476345"/>
                </a:cubicBezTo>
                <a:cubicBezTo>
                  <a:pt x="2191808" y="450945"/>
                  <a:pt x="2293408" y="854170"/>
                  <a:pt x="2444750" y="774795"/>
                </a:cubicBezTo>
                <a:cubicBezTo>
                  <a:pt x="2596092" y="695420"/>
                  <a:pt x="2696633" y="-9430"/>
                  <a:pt x="2870200" y="95"/>
                </a:cubicBezTo>
                <a:cubicBezTo>
                  <a:pt x="3043767" y="9620"/>
                  <a:pt x="3280833" y="672137"/>
                  <a:pt x="3486150" y="831945"/>
                </a:cubicBezTo>
                <a:cubicBezTo>
                  <a:pt x="3691467" y="991753"/>
                  <a:pt x="3947583" y="897562"/>
                  <a:pt x="4102100" y="958945"/>
                </a:cubicBezTo>
                <a:cubicBezTo>
                  <a:pt x="4256617" y="1020328"/>
                  <a:pt x="4356100" y="1157912"/>
                  <a:pt x="4413250" y="1200245"/>
                </a:cubicBezTo>
              </a:path>
            </a:pathLst>
          </a:custGeom>
          <a:ln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9" name="TextBox 58"/>
          <p:cNvSpPr txBox="1"/>
          <p:nvPr/>
        </p:nvSpPr>
        <p:spPr>
          <a:xfrm rot="20109881">
            <a:off x="3969109" y="2247236"/>
            <a:ext cx="1988400" cy="411331"/>
          </a:xfrm>
          <a:prstGeom prst="rect">
            <a:avLst/>
          </a:prstGeom>
          <a:noFill/>
        </p:spPr>
        <p:txBody>
          <a:bodyPr wrap="non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dirty="0" err="1" smtClean="0">
                <a:latin typeface="Franklin Gothic Medium"/>
                <a:cs typeface="Franklin Gothic Medium"/>
              </a:rPr>
              <a:t>p.m.f</a:t>
            </a:r>
            <a:r>
              <a:rPr lang="en-US" dirty="0" smtClean="0">
                <a:latin typeface="Franklin Gothic Medium"/>
                <a:cs typeface="Franklin Gothic Medium"/>
              </a:rPr>
              <a:t>. / </a:t>
            </a:r>
            <a:r>
              <a:rPr lang="en-US" dirty="0" err="1" smtClean="0">
                <a:latin typeface="Franklin Gothic Medium"/>
                <a:cs typeface="Franklin Gothic Medium"/>
              </a:rPr>
              <a:t>p.d.f</a:t>
            </a:r>
            <a:r>
              <a:rPr lang="en-US" dirty="0" smtClean="0">
                <a:latin typeface="Franklin Gothic Medium"/>
                <a:cs typeface="Franklin Gothic Medium"/>
              </a:rPr>
              <a:t>. of </a:t>
            </a:r>
            <a:r>
              <a:rPr lang="en-US" i="1" dirty="0" smtClean="0">
                <a:latin typeface="Garamond"/>
                <a:cs typeface="Garamond"/>
              </a:rPr>
              <a:t>X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6569865" y="1096074"/>
            <a:ext cx="4613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 smtClean="0">
                <a:latin typeface="Symbol" charset="2"/>
                <a:cs typeface="Symbol" charset="2"/>
              </a:rPr>
              <a:t>m</a:t>
            </a:r>
          </a:p>
        </p:txBody>
      </p:sp>
      <p:sp>
        <p:nvSpPr>
          <p:cNvPr id="62" name="TextBox 61"/>
          <p:cNvSpPr txBox="1"/>
          <p:nvPr/>
        </p:nvSpPr>
        <p:spPr>
          <a:xfrm>
            <a:off x="8121217" y="1098055"/>
            <a:ext cx="39334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i="1" dirty="0" smtClean="0">
                <a:latin typeface="Garamond"/>
                <a:cs typeface="Garamond"/>
              </a:rPr>
              <a:t>a</a:t>
            </a:r>
            <a:endParaRPr lang="en-US" sz="2400" i="1" dirty="0" smtClean="0">
              <a:latin typeface="Symbol" charset="2"/>
              <a:cs typeface="Symbol" charset="2"/>
            </a:endParaRPr>
          </a:p>
        </p:txBody>
      </p:sp>
      <p:grpSp>
        <p:nvGrpSpPr>
          <p:cNvPr id="76" name="Group 75"/>
          <p:cNvGrpSpPr/>
          <p:nvPr/>
        </p:nvGrpSpPr>
        <p:grpSpPr>
          <a:xfrm>
            <a:off x="457200" y="1995399"/>
            <a:ext cx="2937869" cy="523220"/>
            <a:chOff x="457200" y="2082365"/>
            <a:chExt cx="2937869" cy="523220"/>
          </a:xfrm>
        </p:grpSpPr>
        <p:sp>
          <p:nvSpPr>
            <p:cNvPr id="66" name="Rectangle 65"/>
            <p:cNvSpPr/>
            <p:nvPr/>
          </p:nvSpPr>
          <p:spPr>
            <a:xfrm>
              <a:off x="907671" y="2229084"/>
              <a:ext cx="867995" cy="358630"/>
            </a:xfrm>
            <a:prstGeom prst="rect">
              <a:avLst/>
            </a:prstGeom>
            <a:pattFill prst="ltDnDiag">
              <a:fgClr>
                <a:schemeClr val="bg1">
                  <a:lumMod val="65000"/>
                </a:schemeClr>
              </a:fgClr>
              <a:bgClr>
                <a:prstClr val="white"/>
              </a:bgClr>
            </a:patt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457200" y="2082365"/>
              <a:ext cx="2937869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i="1" dirty="0" smtClean="0"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latin typeface="Garamond"/>
                  <a:cs typeface="Garamond"/>
                </a:rPr>
                <a:t>( </a:t>
              </a:r>
              <a:r>
                <a:rPr lang="en-US" sz="2800" i="1" dirty="0" smtClean="0"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latin typeface="Garamond"/>
                  <a:cs typeface="Garamond"/>
                </a:rPr>
                <a:t> ≥ </a:t>
              </a:r>
              <a:r>
                <a:rPr lang="en-US" sz="2800" i="1" dirty="0" smtClean="0">
                  <a:latin typeface="Garamond"/>
                  <a:cs typeface="Garamond"/>
                </a:rPr>
                <a:t>a</a:t>
              </a:r>
              <a:r>
                <a:rPr lang="en-US" sz="2800" i="1" dirty="0" smtClean="0">
                  <a:latin typeface="Symbol" charset="2"/>
                  <a:cs typeface="Symbol" charset="2"/>
                </a:rPr>
                <a:t> </a:t>
              </a:r>
              <a:r>
                <a:rPr lang="en-US" sz="2800" dirty="0" smtClean="0">
                  <a:latin typeface="Garamond"/>
                  <a:cs typeface="Garamond"/>
                </a:rPr>
                <a:t>) ≤ </a:t>
              </a:r>
              <a:r>
                <a:rPr lang="en-US" sz="2800" i="1" dirty="0">
                  <a:latin typeface="Symbol" charset="2"/>
                  <a:cs typeface="Symbol" charset="2"/>
                </a:rPr>
                <a:t>m</a:t>
              </a:r>
              <a:r>
                <a:rPr lang="en-US" sz="2800" dirty="0" smtClean="0">
                  <a:latin typeface="Garamond"/>
                  <a:cs typeface="Garamond"/>
                </a:rPr>
                <a:t> / </a:t>
              </a:r>
              <a:r>
                <a:rPr lang="en-US" sz="2800" i="1" dirty="0" smtClean="0">
                  <a:latin typeface="Garamond"/>
                  <a:cs typeface="Garamond"/>
                </a:rPr>
                <a:t>a</a:t>
              </a:r>
              <a:r>
                <a:rPr lang="en-US" sz="2800" dirty="0" smtClean="0">
                  <a:latin typeface="Garamond"/>
                  <a:cs typeface="Garamond"/>
                </a:rPr>
                <a:t>.</a:t>
              </a:r>
            </a:p>
          </p:txBody>
        </p:sp>
      </p:grpSp>
      <p:sp>
        <p:nvSpPr>
          <p:cNvPr id="75" name="TextBox 74"/>
          <p:cNvSpPr txBox="1"/>
          <p:nvPr/>
        </p:nvSpPr>
        <p:spPr>
          <a:xfrm>
            <a:off x="4085237" y="2789734"/>
            <a:ext cx="29286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chemeClr val="bg1">
                    <a:lumMod val="65000"/>
                  </a:schemeClr>
                </a:solidFill>
                <a:latin typeface="Garamond"/>
                <a:cs typeface="Garamond"/>
              </a:rPr>
              <a:t>0</a:t>
            </a:r>
          </a:p>
        </p:txBody>
      </p:sp>
      <p:sp>
        <p:nvSpPr>
          <p:cNvPr id="77" name="TextBox 76"/>
          <p:cNvSpPr txBox="1"/>
          <p:nvPr/>
        </p:nvSpPr>
        <p:spPr>
          <a:xfrm>
            <a:off x="457200" y="1419292"/>
            <a:ext cx="3384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Markov’s inequality:</a:t>
            </a:r>
            <a:endParaRPr lang="en-US" sz="2800" dirty="0" smtClean="0">
              <a:latin typeface="Garamond"/>
              <a:cs typeface="Garamond"/>
            </a:endParaRPr>
          </a:p>
        </p:txBody>
      </p:sp>
      <p:sp>
        <p:nvSpPr>
          <p:cNvPr id="78" name="TextBox 77"/>
          <p:cNvSpPr txBox="1"/>
          <p:nvPr/>
        </p:nvSpPr>
        <p:spPr>
          <a:xfrm>
            <a:off x="457200" y="3963225"/>
            <a:ext cx="386132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 smtClean="0">
                <a:latin typeface="Franklin Gothic Medium"/>
                <a:cs typeface="Franklin Gothic Medium"/>
              </a:rPr>
              <a:t>Chebyshev’s</a:t>
            </a:r>
            <a:r>
              <a:rPr lang="en-US" sz="2800" dirty="0" smtClean="0">
                <a:latin typeface="Franklin Gothic Medium"/>
                <a:cs typeface="Franklin Gothic Medium"/>
              </a:rPr>
              <a:t> inequality:</a:t>
            </a:r>
            <a:endParaRPr lang="en-US" sz="2800" dirty="0" smtClean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9753885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833307" y="3371850"/>
            <a:ext cx="7120360" cy="2933700"/>
            <a:chOff x="833307" y="3371850"/>
            <a:chExt cx="7120360" cy="2933700"/>
          </a:xfrm>
        </p:grpSpPr>
        <p:pic>
          <p:nvPicPr>
            <p:cNvPr id="71" name="Picture 70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2394" y="4121150"/>
              <a:ext cx="258180" cy="666750"/>
            </a:xfrm>
            <a:prstGeom prst="rect">
              <a:avLst/>
            </a:prstGeom>
          </p:spPr>
        </p:pic>
        <p:pic>
          <p:nvPicPr>
            <p:cNvPr id="101" name="Picture 100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33874" y="4889500"/>
              <a:ext cx="258180" cy="666750"/>
            </a:xfrm>
            <a:prstGeom prst="rect">
              <a:avLst/>
            </a:prstGeom>
          </p:spPr>
        </p:pic>
        <p:pic>
          <p:nvPicPr>
            <p:cNvPr id="121" name="Picture 120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0861" y="5638800"/>
              <a:ext cx="258180" cy="666750"/>
            </a:xfrm>
            <a:prstGeom prst="rect">
              <a:avLst/>
            </a:prstGeom>
          </p:spPr>
        </p:pic>
        <p:pic>
          <p:nvPicPr>
            <p:cNvPr id="125" name="Picture 124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1044" y="5638800"/>
              <a:ext cx="258180" cy="666750"/>
            </a:xfrm>
            <a:prstGeom prst="rect">
              <a:avLst/>
            </a:prstGeom>
          </p:spPr>
        </p:pic>
        <p:pic>
          <p:nvPicPr>
            <p:cNvPr id="133" name="Picture 132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64844" y="5638800"/>
              <a:ext cx="258180" cy="666750"/>
            </a:xfrm>
            <a:prstGeom prst="rect">
              <a:avLst/>
            </a:prstGeom>
          </p:spPr>
        </p:pic>
        <p:pic>
          <p:nvPicPr>
            <p:cNvPr id="137" name="Picture 136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26324" y="5638800"/>
              <a:ext cx="258180" cy="666750"/>
            </a:xfrm>
            <a:prstGeom prst="rect">
              <a:avLst/>
            </a:prstGeom>
          </p:spPr>
        </p:pic>
        <p:pic>
          <p:nvPicPr>
            <p:cNvPr id="23" name="Picture 22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3307" y="3371850"/>
              <a:ext cx="258180" cy="666750"/>
            </a:xfrm>
            <a:prstGeom prst="rect">
              <a:avLst/>
            </a:prstGeom>
          </p:spPr>
        </p:pic>
        <p:pic>
          <p:nvPicPr>
            <p:cNvPr id="44" name="Picture 43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0757" y="3371850"/>
              <a:ext cx="258180" cy="666750"/>
            </a:xfrm>
            <a:prstGeom prst="rect">
              <a:avLst/>
            </a:prstGeom>
          </p:spPr>
        </p:pic>
        <p:pic>
          <p:nvPicPr>
            <p:cNvPr id="60" name="Picture 59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7" y="3371850"/>
              <a:ext cx="258180" cy="666750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Polling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832594" y="1491140"/>
            <a:ext cx="3282950" cy="1310971"/>
            <a:chOff x="832594" y="1491140"/>
            <a:chExt cx="3282950" cy="1310971"/>
          </a:xfrm>
        </p:grpSpPr>
        <p:pic>
          <p:nvPicPr>
            <p:cNvPr id="51" name="Picture 50" descr="scm_news_elsie13.art_1.jpg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2594" y="1491140"/>
              <a:ext cx="2101850" cy="1305597"/>
            </a:xfrm>
            <a:prstGeom prst="rect">
              <a:avLst/>
            </a:prstGeom>
          </p:spPr>
        </p:pic>
        <p:pic>
          <p:nvPicPr>
            <p:cNvPr id="17" name="Picture 16" descr="Logo_of_the_Democratic_Alliance_for_the_Betterment_and_Progress_of_Hong_Kong.svg.png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23344" y="1643165"/>
              <a:ext cx="1092200" cy="1158946"/>
            </a:xfrm>
            <a:prstGeom prst="rect">
              <a:avLst/>
            </a:prstGeom>
          </p:spPr>
        </p:pic>
      </p:grpSp>
      <p:grpSp>
        <p:nvGrpSpPr>
          <p:cNvPr id="4" name="Group 3"/>
          <p:cNvGrpSpPr/>
          <p:nvPr/>
        </p:nvGrpSpPr>
        <p:grpSpPr>
          <a:xfrm>
            <a:off x="5277142" y="1352549"/>
            <a:ext cx="3105150" cy="1568450"/>
            <a:chOff x="5277142" y="1352549"/>
            <a:chExt cx="3105150" cy="1568450"/>
          </a:xfrm>
        </p:grpSpPr>
        <p:pic>
          <p:nvPicPr>
            <p:cNvPr id="29" name="Picture 28" descr="416px-Hong_Kong_League_of_Social_Democrats_Logo.svg.png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929599" y="1485766"/>
              <a:ext cx="1452693" cy="1435233"/>
            </a:xfrm>
            <a:prstGeom prst="rect">
              <a:avLst/>
            </a:prstGeom>
          </p:spPr>
        </p:pic>
        <p:pic>
          <p:nvPicPr>
            <p:cNvPr id="48" name="Picture 47" descr="20120321Grafik3403064579184981746.jpg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277142" y="1352549"/>
              <a:ext cx="1568450" cy="1568450"/>
            </a:xfrm>
            <a:prstGeom prst="rect">
              <a:avLst/>
            </a:prstGeom>
          </p:spPr>
        </p:pic>
      </p:grpSp>
      <p:grpSp>
        <p:nvGrpSpPr>
          <p:cNvPr id="19" name="Group 18"/>
          <p:cNvGrpSpPr/>
          <p:nvPr/>
        </p:nvGrpSpPr>
        <p:grpSpPr>
          <a:xfrm>
            <a:off x="507665" y="3371850"/>
            <a:ext cx="8053859" cy="2933700"/>
            <a:chOff x="508744" y="3371850"/>
            <a:chExt cx="8053859" cy="2933700"/>
          </a:xfrm>
        </p:grpSpPr>
        <p:pic>
          <p:nvPicPr>
            <p:cNvPr id="20" name="Picture 19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457" y="3371850"/>
              <a:ext cx="258180" cy="666750"/>
            </a:xfrm>
            <a:prstGeom prst="rect">
              <a:avLst/>
            </a:prstGeom>
          </p:spPr>
        </p:pic>
        <p:pic>
          <p:nvPicPr>
            <p:cNvPr id="33" name="Picture 32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574" y="3371850"/>
              <a:ext cx="258180" cy="666750"/>
            </a:xfrm>
            <a:prstGeom prst="rect">
              <a:avLst/>
            </a:prstGeom>
          </p:spPr>
        </p:pic>
        <p:pic>
          <p:nvPicPr>
            <p:cNvPr id="34" name="Picture 33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5424" y="3371850"/>
              <a:ext cx="258180" cy="666750"/>
            </a:xfrm>
            <a:prstGeom prst="rect">
              <a:avLst/>
            </a:prstGeom>
          </p:spPr>
        </p:pic>
        <p:pic>
          <p:nvPicPr>
            <p:cNvPr id="35" name="Picture 34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3107" y="3371850"/>
              <a:ext cx="258180" cy="666750"/>
            </a:xfrm>
            <a:prstGeom prst="rect">
              <a:avLst/>
            </a:prstGeom>
          </p:spPr>
        </p:pic>
        <p:pic>
          <p:nvPicPr>
            <p:cNvPr id="36" name="Picture 35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77907" y="3371850"/>
              <a:ext cx="258180" cy="666750"/>
            </a:xfrm>
            <a:prstGeom prst="rect">
              <a:avLst/>
            </a:prstGeom>
          </p:spPr>
        </p:pic>
        <p:pic>
          <p:nvPicPr>
            <p:cNvPr id="37" name="Picture 36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1757" y="3371850"/>
              <a:ext cx="258180" cy="666750"/>
            </a:xfrm>
            <a:prstGeom prst="rect">
              <a:avLst/>
            </a:prstGeom>
          </p:spPr>
        </p:pic>
        <p:pic>
          <p:nvPicPr>
            <p:cNvPr id="38" name="Picture 37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10024" y="3371850"/>
              <a:ext cx="258180" cy="666750"/>
            </a:xfrm>
            <a:prstGeom prst="rect">
              <a:avLst/>
            </a:prstGeom>
          </p:spPr>
        </p:pic>
        <p:pic>
          <p:nvPicPr>
            <p:cNvPr id="39" name="Picture 38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33874" y="3371850"/>
              <a:ext cx="258180" cy="666750"/>
            </a:xfrm>
            <a:prstGeom prst="rect">
              <a:avLst/>
            </a:prstGeom>
          </p:spPr>
        </p:pic>
        <p:pic>
          <p:nvPicPr>
            <p:cNvPr id="40" name="Picture 39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35207" y="3371850"/>
              <a:ext cx="258180" cy="666750"/>
            </a:xfrm>
            <a:prstGeom prst="rect">
              <a:avLst/>
            </a:prstGeom>
          </p:spPr>
        </p:pic>
        <p:pic>
          <p:nvPicPr>
            <p:cNvPr id="41" name="Picture 40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42810" y="3371850"/>
              <a:ext cx="258180" cy="666750"/>
            </a:xfrm>
            <a:prstGeom prst="rect">
              <a:avLst/>
            </a:prstGeom>
          </p:spPr>
        </p:pic>
        <p:pic>
          <p:nvPicPr>
            <p:cNvPr id="42" name="Picture 41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45440" y="3371850"/>
              <a:ext cx="258180" cy="666750"/>
            </a:xfrm>
            <a:prstGeom prst="rect">
              <a:avLst/>
            </a:prstGeom>
          </p:spPr>
        </p:pic>
        <p:pic>
          <p:nvPicPr>
            <p:cNvPr id="43" name="Picture 42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53074" y="3371850"/>
              <a:ext cx="258180" cy="666750"/>
            </a:xfrm>
            <a:prstGeom prst="rect">
              <a:avLst/>
            </a:prstGeom>
          </p:spPr>
        </p:pic>
        <p:pic>
          <p:nvPicPr>
            <p:cNvPr id="45" name="Picture 44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65557" y="3371850"/>
              <a:ext cx="258180" cy="666750"/>
            </a:xfrm>
            <a:prstGeom prst="rect">
              <a:avLst/>
            </a:prstGeom>
          </p:spPr>
        </p:pic>
        <p:pic>
          <p:nvPicPr>
            <p:cNvPr id="52" name="Picture 51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71070" y="3371850"/>
              <a:ext cx="258180" cy="666750"/>
            </a:xfrm>
            <a:prstGeom prst="rect">
              <a:avLst/>
            </a:prstGeom>
          </p:spPr>
        </p:pic>
        <p:pic>
          <p:nvPicPr>
            <p:cNvPr id="53" name="Picture 52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4920" y="3371850"/>
              <a:ext cx="258180" cy="666750"/>
            </a:xfrm>
            <a:prstGeom prst="rect">
              <a:avLst/>
            </a:prstGeom>
          </p:spPr>
        </p:pic>
        <p:pic>
          <p:nvPicPr>
            <p:cNvPr id="54" name="Picture 53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03187" y="3371850"/>
              <a:ext cx="258180" cy="666750"/>
            </a:xfrm>
            <a:prstGeom prst="rect">
              <a:avLst/>
            </a:prstGeom>
          </p:spPr>
        </p:pic>
        <p:pic>
          <p:nvPicPr>
            <p:cNvPr id="55" name="Picture 54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27037" y="3371850"/>
              <a:ext cx="258180" cy="666750"/>
            </a:xfrm>
            <a:prstGeom prst="rect">
              <a:avLst/>
            </a:prstGeom>
          </p:spPr>
        </p:pic>
        <p:pic>
          <p:nvPicPr>
            <p:cNvPr id="56" name="Picture 55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4720" y="3371850"/>
              <a:ext cx="258180" cy="666750"/>
            </a:xfrm>
            <a:prstGeom prst="rect">
              <a:avLst/>
            </a:prstGeom>
          </p:spPr>
        </p:pic>
        <p:pic>
          <p:nvPicPr>
            <p:cNvPr id="57" name="Picture 56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9520" y="3371850"/>
              <a:ext cx="258180" cy="666750"/>
            </a:xfrm>
            <a:prstGeom prst="rect">
              <a:avLst/>
            </a:prstGeom>
          </p:spPr>
        </p:pic>
        <p:pic>
          <p:nvPicPr>
            <p:cNvPr id="58" name="Picture 57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63370" y="3371850"/>
              <a:ext cx="258180" cy="666750"/>
            </a:xfrm>
            <a:prstGeom prst="rect">
              <a:avLst/>
            </a:prstGeom>
          </p:spPr>
        </p:pic>
        <p:pic>
          <p:nvPicPr>
            <p:cNvPr id="59" name="Picture 58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1637" y="3371850"/>
              <a:ext cx="258180" cy="666750"/>
            </a:xfrm>
            <a:prstGeom prst="rect">
              <a:avLst/>
            </a:prstGeom>
          </p:spPr>
        </p:pic>
        <p:pic>
          <p:nvPicPr>
            <p:cNvPr id="61" name="Picture 60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96820" y="3371850"/>
              <a:ext cx="258180" cy="666750"/>
            </a:xfrm>
            <a:prstGeom prst="rect">
              <a:avLst/>
            </a:prstGeom>
          </p:spPr>
        </p:pic>
        <p:pic>
          <p:nvPicPr>
            <p:cNvPr id="62" name="Picture 61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04423" y="3371850"/>
              <a:ext cx="258180" cy="666750"/>
            </a:xfrm>
            <a:prstGeom prst="rect">
              <a:avLst/>
            </a:prstGeom>
          </p:spPr>
        </p:pic>
        <p:pic>
          <p:nvPicPr>
            <p:cNvPr id="67" name="Picture 66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744" y="4121150"/>
              <a:ext cx="258180" cy="666750"/>
            </a:xfrm>
            <a:prstGeom prst="rect">
              <a:avLst/>
            </a:prstGeom>
          </p:spPr>
        </p:pic>
        <p:pic>
          <p:nvPicPr>
            <p:cNvPr id="68" name="Picture 67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2594" y="4121150"/>
              <a:ext cx="258180" cy="666750"/>
            </a:xfrm>
            <a:prstGeom prst="rect">
              <a:avLst/>
            </a:prstGeom>
          </p:spPr>
        </p:pic>
        <p:pic>
          <p:nvPicPr>
            <p:cNvPr id="69" name="Picture 68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0861" y="4121150"/>
              <a:ext cx="258180" cy="666750"/>
            </a:xfrm>
            <a:prstGeom prst="rect">
              <a:avLst/>
            </a:prstGeom>
          </p:spPr>
        </p:pic>
        <p:pic>
          <p:nvPicPr>
            <p:cNvPr id="70" name="Picture 69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4711" y="4121150"/>
              <a:ext cx="258180" cy="666750"/>
            </a:xfrm>
            <a:prstGeom prst="rect">
              <a:avLst/>
            </a:prstGeom>
          </p:spPr>
        </p:pic>
        <p:pic>
          <p:nvPicPr>
            <p:cNvPr id="72" name="Picture 71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77194" y="4121150"/>
              <a:ext cx="258180" cy="666750"/>
            </a:xfrm>
            <a:prstGeom prst="rect">
              <a:avLst/>
            </a:prstGeom>
          </p:spPr>
        </p:pic>
        <p:pic>
          <p:nvPicPr>
            <p:cNvPr id="73" name="Picture 72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1044" y="4121150"/>
              <a:ext cx="258180" cy="666750"/>
            </a:xfrm>
            <a:prstGeom prst="rect">
              <a:avLst/>
            </a:prstGeom>
          </p:spPr>
        </p:pic>
        <p:pic>
          <p:nvPicPr>
            <p:cNvPr id="74" name="Picture 73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09311" y="4121150"/>
              <a:ext cx="258180" cy="666750"/>
            </a:xfrm>
            <a:prstGeom prst="rect">
              <a:avLst/>
            </a:prstGeom>
          </p:spPr>
        </p:pic>
        <p:pic>
          <p:nvPicPr>
            <p:cNvPr id="75" name="Picture 74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33161" y="4121150"/>
              <a:ext cx="258180" cy="666750"/>
            </a:xfrm>
            <a:prstGeom prst="rect">
              <a:avLst/>
            </a:prstGeom>
          </p:spPr>
        </p:pic>
        <p:pic>
          <p:nvPicPr>
            <p:cNvPr id="76" name="Picture 75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34494" y="4121150"/>
              <a:ext cx="258180" cy="666750"/>
            </a:xfrm>
            <a:prstGeom prst="rect">
              <a:avLst/>
            </a:prstGeom>
          </p:spPr>
        </p:pic>
        <p:pic>
          <p:nvPicPr>
            <p:cNvPr id="77" name="Picture 76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42097" y="4121150"/>
              <a:ext cx="258180" cy="666750"/>
            </a:xfrm>
            <a:prstGeom prst="rect">
              <a:avLst/>
            </a:prstGeom>
          </p:spPr>
        </p:pic>
        <p:pic>
          <p:nvPicPr>
            <p:cNvPr id="78" name="Picture 77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44727" y="4121150"/>
              <a:ext cx="258180" cy="666750"/>
            </a:xfrm>
            <a:prstGeom prst="rect">
              <a:avLst/>
            </a:prstGeom>
          </p:spPr>
        </p:pic>
        <p:pic>
          <p:nvPicPr>
            <p:cNvPr id="79" name="Picture 78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52361" y="4121150"/>
              <a:ext cx="258180" cy="666750"/>
            </a:xfrm>
            <a:prstGeom prst="rect">
              <a:avLst/>
            </a:prstGeom>
          </p:spPr>
        </p:pic>
        <p:pic>
          <p:nvPicPr>
            <p:cNvPr id="80" name="Picture 79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0044" y="4121150"/>
              <a:ext cx="258180" cy="666750"/>
            </a:xfrm>
            <a:prstGeom prst="rect">
              <a:avLst/>
            </a:prstGeom>
          </p:spPr>
        </p:pic>
        <p:pic>
          <p:nvPicPr>
            <p:cNvPr id="81" name="Picture 80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64844" y="4121150"/>
              <a:ext cx="258180" cy="666750"/>
            </a:xfrm>
            <a:prstGeom prst="rect">
              <a:avLst/>
            </a:prstGeom>
          </p:spPr>
        </p:pic>
        <p:pic>
          <p:nvPicPr>
            <p:cNvPr id="82" name="Picture 81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70357" y="4121150"/>
              <a:ext cx="258180" cy="666750"/>
            </a:xfrm>
            <a:prstGeom prst="rect">
              <a:avLst/>
            </a:prstGeom>
          </p:spPr>
        </p:pic>
        <p:pic>
          <p:nvPicPr>
            <p:cNvPr id="83" name="Picture 82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4207" y="4121150"/>
              <a:ext cx="258180" cy="666750"/>
            </a:xfrm>
            <a:prstGeom prst="rect">
              <a:avLst/>
            </a:prstGeom>
          </p:spPr>
        </p:pic>
        <p:pic>
          <p:nvPicPr>
            <p:cNvPr id="84" name="Picture 83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02474" y="4121150"/>
              <a:ext cx="258180" cy="666750"/>
            </a:xfrm>
            <a:prstGeom prst="rect">
              <a:avLst/>
            </a:prstGeom>
          </p:spPr>
        </p:pic>
        <p:pic>
          <p:nvPicPr>
            <p:cNvPr id="85" name="Picture 84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26324" y="4121150"/>
              <a:ext cx="258180" cy="666750"/>
            </a:xfrm>
            <a:prstGeom prst="rect">
              <a:avLst/>
            </a:prstGeom>
          </p:spPr>
        </p:pic>
        <p:pic>
          <p:nvPicPr>
            <p:cNvPr id="86" name="Picture 85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4007" y="4121150"/>
              <a:ext cx="258180" cy="666750"/>
            </a:xfrm>
            <a:prstGeom prst="rect">
              <a:avLst/>
            </a:prstGeom>
          </p:spPr>
        </p:pic>
        <p:pic>
          <p:nvPicPr>
            <p:cNvPr id="87" name="Picture 86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8807" y="4121150"/>
              <a:ext cx="258180" cy="666750"/>
            </a:xfrm>
            <a:prstGeom prst="rect">
              <a:avLst/>
            </a:prstGeom>
          </p:spPr>
        </p:pic>
        <p:pic>
          <p:nvPicPr>
            <p:cNvPr id="88" name="Picture 87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62657" y="4121150"/>
              <a:ext cx="258180" cy="666750"/>
            </a:xfrm>
            <a:prstGeom prst="rect">
              <a:avLst/>
            </a:prstGeom>
          </p:spPr>
        </p:pic>
        <p:pic>
          <p:nvPicPr>
            <p:cNvPr id="89" name="Picture 88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0924" y="4121150"/>
              <a:ext cx="258180" cy="666750"/>
            </a:xfrm>
            <a:prstGeom prst="rect">
              <a:avLst/>
            </a:prstGeom>
          </p:spPr>
        </p:pic>
        <p:pic>
          <p:nvPicPr>
            <p:cNvPr id="90" name="Picture 89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4774" y="4121150"/>
              <a:ext cx="258180" cy="666750"/>
            </a:xfrm>
            <a:prstGeom prst="rect">
              <a:avLst/>
            </a:prstGeom>
          </p:spPr>
        </p:pic>
        <p:pic>
          <p:nvPicPr>
            <p:cNvPr id="91" name="Picture 90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96107" y="4121150"/>
              <a:ext cx="258180" cy="666750"/>
            </a:xfrm>
            <a:prstGeom prst="rect">
              <a:avLst/>
            </a:prstGeom>
          </p:spPr>
        </p:pic>
        <p:pic>
          <p:nvPicPr>
            <p:cNvPr id="92" name="Picture 91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03710" y="4121150"/>
              <a:ext cx="258180" cy="666750"/>
            </a:xfrm>
            <a:prstGeom prst="rect">
              <a:avLst/>
            </a:prstGeom>
          </p:spPr>
        </p:pic>
        <p:pic>
          <p:nvPicPr>
            <p:cNvPr id="93" name="Picture 92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9457" y="4889500"/>
              <a:ext cx="258180" cy="666750"/>
            </a:xfrm>
            <a:prstGeom prst="rect">
              <a:avLst/>
            </a:prstGeom>
          </p:spPr>
        </p:pic>
        <p:pic>
          <p:nvPicPr>
            <p:cNvPr id="94" name="Picture 93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3307" y="4889500"/>
              <a:ext cx="258180" cy="666750"/>
            </a:xfrm>
            <a:prstGeom prst="rect">
              <a:avLst/>
            </a:prstGeom>
          </p:spPr>
        </p:pic>
        <p:pic>
          <p:nvPicPr>
            <p:cNvPr id="95" name="Picture 94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41574" y="4889500"/>
              <a:ext cx="258180" cy="666750"/>
            </a:xfrm>
            <a:prstGeom prst="rect">
              <a:avLst/>
            </a:prstGeom>
          </p:spPr>
        </p:pic>
        <p:pic>
          <p:nvPicPr>
            <p:cNvPr id="96" name="Picture 95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5424" y="4889500"/>
              <a:ext cx="258180" cy="666750"/>
            </a:xfrm>
            <a:prstGeom prst="rect">
              <a:avLst/>
            </a:prstGeom>
          </p:spPr>
        </p:pic>
        <p:pic>
          <p:nvPicPr>
            <p:cNvPr id="97" name="Picture 96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3107" y="4889500"/>
              <a:ext cx="258180" cy="666750"/>
            </a:xfrm>
            <a:prstGeom prst="rect">
              <a:avLst/>
            </a:prstGeom>
          </p:spPr>
        </p:pic>
        <p:pic>
          <p:nvPicPr>
            <p:cNvPr id="98" name="Picture 97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77907" y="4889500"/>
              <a:ext cx="258180" cy="666750"/>
            </a:xfrm>
            <a:prstGeom prst="rect">
              <a:avLst/>
            </a:prstGeom>
          </p:spPr>
        </p:pic>
        <p:pic>
          <p:nvPicPr>
            <p:cNvPr id="99" name="Picture 98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401757" y="4889500"/>
              <a:ext cx="258180" cy="666750"/>
            </a:xfrm>
            <a:prstGeom prst="rect">
              <a:avLst/>
            </a:prstGeom>
          </p:spPr>
        </p:pic>
        <p:pic>
          <p:nvPicPr>
            <p:cNvPr id="100" name="Picture 99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10024" y="4889500"/>
              <a:ext cx="258180" cy="666750"/>
            </a:xfrm>
            <a:prstGeom prst="rect">
              <a:avLst/>
            </a:prstGeom>
          </p:spPr>
        </p:pic>
        <p:pic>
          <p:nvPicPr>
            <p:cNvPr id="102" name="Picture 101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35207" y="4889500"/>
              <a:ext cx="258180" cy="666750"/>
            </a:xfrm>
            <a:prstGeom prst="rect">
              <a:avLst/>
            </a:prstGeom>
          </p:spPr>
        </p:pic>
        <p:pic>
          <p:nvPicPr>
            <p:cNvPr id="103" name="Picture 102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42810" y="4889500"/>
              <a:ext cx="258180" cy="666750"/>
            </a:xfrm>
            <a:prstGeom prst="rect">
              <a:avLst/>
            </a:prstGeom>
          </p:spPr>
        </p:pic>
        <p:pic>
          <p:nvPicPr>
            <p:cNvPr id="104" name="Picture 103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45440" y="4889500"/>
              <a:ext cx="258180" cy="666750"/>
            </a:xfrm>
            <a:prstGeom prst="rect">
              <a:avLst/>
            </a:prstGeom>
          </p:spPr>
        </p:pic>
        <p:pic>
          <p:nvPicPr>
            <p:cNvPr id="105" name="Picture 104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83968" y="4869160"/>
              <a:ext cx="258180" cy="666750"/>
            </a:xfrm>
            <a:prstGeom prst="rect">
              <a:avLst/>
            </a:prstGeom>
          </p:spPr>
        </p:pic>
        <p:pic>
          <p:nvPicPr>
            <p:cNvPr id="106" name="Picture 105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0757" y="4889500"/>
              <a:ext cx="258180" cy="666750"/>
            </a:xfrm>
            <a:prstGeom prst="rect">
              <a:avLst/>
            </a:prstGeom>
          </p:spPr>
        </p:pic>
        <p:pic>
          <p:nvPicPr>
            <p:cNvPr id="107" name="Picture 106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865557" y="4889500"/>
              <a:ext cx="258180" cy="666750"/>
            </a:xfrm>
            <a:prstGeom prst="rect">
              <a:avLst/>
            </a:prstGeom>
          </p:spPr>
        </p:pic>
        <p:pic>
          <p:nvPicPr>
            <p:cNvPr id="108" name="Picture 107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71070" y="4889500"/>
              <a:ext cx="258180" cy="666750"/>
            </a:xfrm>
            <a:prstGeom prst="rect">
              <a:avLst/>
            </a:prstGeom>
          </p:spPr>
        </p:pic>
        <p:pic>
          <p:nvPicPr>
            <p:cNvPr id="109" name="Picture 108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4920" y="4889500"/>
              <a:ext cx="258180" cy="666750"/>
            </a:xfrm>
            <a:prstGeom prst="rect">
              <a:avLst/>
            </a:prstGeom>
          </p:spPr>
        </p:pic>
        <p:pic>
          <p:nvPicPr>
            <p:cNvPr id="110" name="Picture 109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03187" y="4889500"/>
              <a:ext cx="258180" cy="666750"/>
            </a:xfrm>
            <a:prstGeom prst="rect">
              <a:avLst/>
            </a:prstGeom>
          </p:spPr>
        </p:pic>
        <p:pic>
          <p:nvPicPr>
            <p:cNvPr id="111" name="Picture 110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27037" y="4889500"/>
              <a:ext cx="258180" cy="666750"/>
            </a:xfrm>
            <a:prstGeom prst="rect">
              <a:avLst/>
            </a:prstGeom>
          </p:spPr>
        </p:pic>
        <p:pic>
          <p:nvPicPr>
            <p:cNvPr id="112" name="Picture 111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4720" y="4889500"/>
              <a:ext cx="258180" cy="666750"/>
            </a:xfrm>
            <a:prstGeom prst="rect">
              <a:avLst/>
            </a:prstGeom>
          </p:spPr>
        </p:pic>
        <p:pic>
          <p:nvPicPr>
            <p:cNvPr id="113" name="Picture 112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9520" y="4889500"/>
              <a:ext cx="258180" cy="666750"/>
            </a:xfrm>
            <a:prstGeom prst="rect">
              <a:avLst/>
            </a:prstGeom>
          </p:spPr>
        </p:pic>
        <p:pic>
          <p:nvPicPr>
            <p:cNvPr id="114" name="Picture 113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63370" y="4889500"/>
              <a:ext cx="258180" cy="666750"/>
            </a:xfrm>
            <a:prstGeom prst="rect">
              <a:avLst/>
            </a:prstGeom>
          </p:spPr>
        </p:pic>
        <p:pic>
          <p:nvPicPr>
            <p:cNvPr id="115" name="Picture 114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1637" y="4889500"/>
              <a:ext cx="258180" cy="666750"/>
            </a:xfrm>
            <a:prstGeom prst="rect">
              <a:avLst/>
            </a:prstGeom>
          </p:spPr>
        </p:pic>
        <p:pic>
          <p:nvPicPr>
            <p:cNvPr id="116" name="Picture 115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5487" y="4889500"/>
              <a:ext cx="258180" cy="666750"/>
            </a:xfrm>
            <a:prstGeom prst="rect">
              <a:avLst/>
            </a:prstGeom>
          </p:spPr>
        </p:pic>
        <p:pic>
          <p:nvPicPr>
            <p:cNvPr id="117" name="Picture 116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96820" y="4889500"/>
              <a:ext cx="258180" cy="666750"/>
            </a:xfrm>
            <a:prstGeom prst="rect">
              <a:avLst/>
            </a:prstGeom>
          </p:spPr>
        </p:pic>
        <p:pic>
          <p:nvPicPr>
            <p:cNvPr id="118" name="Picture 117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04423" y="4889500"/>
              <a:ext cx="258180" cy="666750"/>
            </a:xfrm>
            <a:prstGeom prst="rect">
              <a:avLst/>
            </a:prstGeom>
          </p:spPr>
        </p:pic>
        <p:pic>
          <p:nvPicPr>
            <p:cNvPr id="119" name="Picture 118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08744" y="5638800"/>
              <a:ext cx="258180" cy="666750"/>
            </a:xfrm>
            <a:prstGeom prst="rect">
              <a:avLst/>
            </a:prstGeom>
          </p:spPr>
        </p:pic>
        <p:pic>
          <p:nvPicPr>
            <p:cNvPr id="120" name="Picture 119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2594" y="5638800"/>
              <a:ext cx="258180" cy="666750"/>
            </a:xfrm>
            <a:prstGeom prst="rect">
              <a:avLst/>
            </a:prstGeom>
          </p:spPr>
        </p:pic>
        <p:pic>
          <p:nvPicPr>
            <p:cNvPr id="122" name="Picture 121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464711" y="5638800"/>
              <a:ext cx="258180" cy="666750"/>
            </a:xfrm>
            <a:prstGeom prst="rect">
              <a:avLst/>
            </a:prstGeom>
          </p:spPr>
        </p:pic>
        <p:pic>
          <p:nvPicPr>
            <p:cNvPr id="123" name="Picture 122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72394" y="5638800"/>
              <a:ext cx="258180" cy="666750"/>
            </a:xfrm>
            <a:prstGeom prst="rect">
              <a:avLst/>
            </a:prstGeom>
          </p:spPr>
        </p:pic>
        <p:pic>
          <p:nvPicPr>
            <p:cNvPr id="124" name="Picture 123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77194" y="5638800"/>
              <a:ext cx="258180" cy="666750"/>
            </a:xfrm>
            <a:prstGeom prst="rect">
              <a:avLst/>
            </a:prstGeom>
          </p:spPr>
        </p:pic>
        <p:pic>
          <p:nvPicPr>
            <p:cNvPr id="126" name="Picture 125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709311" y="5638800"/>
              <a:ext cx="258180" cy="666750"/>
            </a:xfrm>
            <a:prstGeom prst="rect">
              <a:avLst/>
            </a:prstGeom>
          </p:spPr>
        </p:pic>
        <p:pic>
          <p:nvPicPr>
            <p:cNvPr id="127" name="Picture 126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33161" y="5638800"/>
              <a:ext cx="258180" cy="666750"/>
            </a:xfrm>
            <a:prstGeom prst="rect">
              <a:avLst/>
            </a:prstGeom>
          </p:spPr>
        </p:pic>
        <p:pic>
          <p:nvPicPr>
            <p:cNvPr id="128" name="Picture 127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334494" y="5638800"/>
              <a:ext cx="258180" cy="666750"/>
            </a:xfrm>
            <a:prstGeom prst="rect">
              <a:avLst/>
            </a:prstGeom>
          </p:spPr>
        </p:pic>
        <p:pic>
          <p:nvPicPr>
            <p:cNvPr id="129" name="Picture 128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642097" y="5638800"/>
              <a:ext cx="258180" cy="666750"/>
            </a:xfrm>
            <a:prstGeom prst="rect">
              <a:avLst/>
            </a:prstGeom>
          </p:spPr>
        </p:pic>
        <p:pic>
          <p:nvPicPr>
            <p:cNvPr id="130" name="Picture 129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44727" y="5638800"/>
              <a:ext cx="258180" cy="666750"/>
            </a:xfrm>
            <a:prstGeom prst="rect">
              <a:avLst/>
            </a:prstGeom>
          </p:spPr>
        </p:pic>
        <p:pic>
          <p:nvPicPr>
            <p:cNvPr id="131" name="Picture 130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52361" y="5638800"/>
              <a:ext cx="258180" cy="666750"/>
            </a:xfrm>
            <a:prstGeom prst="rect">
              <a:avLst/>
            </a:prstGeom>
          </p:spPr>
        </p:pic>
        <p:pic>
          <p:nvPicPr>
            <p:cNvPr id="132" name="Picture 131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60044" y="5638800"/>
              <a:ext cx="258180" cy="666750"/>
            </a:xfrm>
            <a:prstGeom prst="rect">
              <a:avLst/>
            </a:prstGeom>
          </p:spPr>
        </p:pic>
        <p:pic>
          <p:nvPicPr>
            <p:cNvPr id="134" name="Picture 133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170357" y="5638800"/>
              <a:ext cx="258180" cy="666750"/>
            </a:xfrm>
            <a:prstGeom prst="rect">
              <a:avLst/>
            </a:prstGeom>
          </p:spPr>
        </p:pic>
        <p:pic>
          <p:nvPicPr>
            <p:cNvPr id="135" name="Picture 134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494207" y="5638800"/>
              <a:ext cx="258180" cy="666750"/>
            </a:xfrm>
            <a:prstGeom prst="rect">
              <a:avLst/>
            </a:prstGeom>
          </p:spPr>
        </p:pic>
        <p:pic>
          <p:nvPicPr>
            <p:cNvPr id="136" name="Picture 135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802474" y="5638800"/>
              <a:ext cx="258180" cy="666750"/>
            </a:xfrm>
            <a:prstGeom prst="rect">
              <a:avLst/>
            </a:prstGeom>
          </p:spPr>
        </p:pic>
        <p:pic>
          <p:nvPicPr>
            <p:cNvPr id="138" name="Picture 137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434007" y="5638800"/>
              <a:ext cx="258180" cy="666750"/>
            </a:xfrm>
            <a:prstGeom prst="rect">
              <a:avLst/>
            </a:prstGeom>
          </p:spPr>
        </p:pic>
        <p:pic>
          <p:nvPicPr>
            <p:cNvPr id="139" name="Picture 138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738807" y="5638800"/>
              <a:ext cx="258180" cy="666750"/>
            </a:xfrm>
            <a:prstGeom prst="rect">
              <a:avLst/>
            </a:prstGeom>
          </p:spPr>
        </p:pic>
        <p:pic>
          <p:nvPicPr>
            <p:cNvPr id="140" name="Picture 139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062657" y="5638800"/>
              <a:ext cx="258180" cy="666750"/>
            </a:xfrm>
            <a:prstGeom prst="rect">
              <a:avLst/>
            </a:prstGeom>
          </p:spPr>
        </p:pic>
        <p:pic>
          <p:nvPicPr>
            <p:cNvPr id="141" name="Picture 140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370924" y="5638800"/>
              <a:ext cx="258180" cy="666750"/>
            </a:xfrm>
            <a:prstGeom prst="rect">
              <a:avLst/>
            </a:prstGeom>
          </p:spPr>
        </p:pic>
        <p:pic>
          <p:nvPicPr>
            <p:cNvPr id="142" name="Picture 141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694774" y="5638800"/>
              <a:ext cx="258180" cy="666750"/>
            </a:xfrm>
            <a:prstGeom prst="rect">
              <a:avLst/>
            </a:prstGeom>
          </p:spPr>
        </p:pic>
        <p:pic>
          <p:nvPicPr>
            <p:cNvPr id="143" name="Picture 142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996107" y="5638800"/>
              <a:ext cx="258180" cy="666750"/>
            </a:xfrm>
            <a:prstGeom prst="rect">
              <a:avLst/>
            </a:prstGeom>
          </p:spPr>
        </p:pic>
        <p:pic>
          <p:nvPicPr>
            <p:cNvPr id="144" name="Picture 143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303710" y="5638800"/>
              <a:ext cx="258180" cy="666750"/>
            </a:xfrm>
            <a:prstGeom prst="rect">
              <a:avLst/>
            </a:prstGeom>
          </p:spPr>
        </p:pic>
      </p:grpSp>
      <p:grpSp>
        <p:nvGrpSpPr>
          <p:cNvPr id="24" name="Group 23"/>
          <p:cNvGrpSpPr/>
          <p:nvPr/>
        </p:nvGrpSpPr>
        <p:grpSpPr>
          <a:xfrm>
            <a:off x="756043" y="3149922"/>
            <a:ext cx="7364543" cy="3215551"/>
            <a:chOff x="759148" y="3155434"/>
            <a:chExt cx="7364543" cy="3215551"/>
          </a:xfrm>
        </p:grpSpPr>
        <p:grpSp>
          <p:nvGrpSpPr>
            <p:cNvPr id="5" name="Group 4"/>
            <p:cNvGrpSpPr/>
            <p:nvPr/>
          </p:nvGrpSpPr>
          <p:grpSpPr>
            <a:xfrm>
              <a:off x="759148" y="3155434"/>
              <a:ext cx="520540" cy="921266"/>
              <a:chOff x="754937" y="3174484"/>
              <a:chExt cx="520540" cy="921266"/>
            </a:xfrm>
          </p:grpSpPr>
          <p:sp>
            <p:nvSpPr>
              <p:cNvPr id="152" name="Oval 151"/>
              <p:cNvSpPr/>
              <p:nvPr/>
            </p:nvSpPr>
            <p:spPr>
              <a:xfrm>
                <a:off x="754937" y="3321050"/>
                <a:ext cx="400050" cy="774700"/>
              </a:xfrm>
              <a:prstGeom prst="ellipse">
                <a:avLst/>
              </a:prstGeom>
              <a:solidFill>
                <a:schemeClr val="bg2">
                  <a:alpha val="25000"/>
                </a:schemeClr>
              </a:solidFill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5" name="TextBox 154"/>
              <p:cNvSpPr txBox="1"/>
              <p:nvPr/>
            </p:nvSpPr>
            <p:spPr>
              <a:xfrm>
                <a:off x="955445" y="3174484"/>
                <a:ext cx="3200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Franklin Gothic Medium"/>
                    <a:cs typeface="Franklin Gothic Medium"/>
                  </a:rPr>
                  <a:t>1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2970989" y="4687848"/>
              <a:ext cx="494236" cy="914400"/>
              <a:chOff x="2957121" y="4692650"/>
              <a:chExt cx="494236" cy="914400"/>
            </a:xfrm>
          </p:grpSpPr>
          <p:sp>
            <p:nvSpPr>
              <p:cNvPr id="148" name="Oval 147"/>
              <p:cNvSpPr/>
              <p:nvPr/>
            </p:nvSpPr>
            <p:spPr>
              <a:xfrm>
                <a:off x="2957121" y="4832350"/>
                <a:ext cx="400050" cy="774700"/>
              </a:xfrm>
              <a:prstGeom prst="ellipse">
                <a:avLst/>
              </a:prstGeom>
              <a:solidFill>
                <a:schemeClr val="bg2">
                  <a:alpha val="25000"/>
                </a:schemeClr>
              </a:solidFill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6" name="TextBox 155"/>
              <p:cNvSpPr txBox="1"/>
              <p:nvPr/>
            </p:nvSpPr>
            <p:spPr>
              <a:xfrm>
                <a:off x="3131325" y="4692650"/>
                <a:ext cx="3200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Franklin Gothic Medium"/>
                    <a:cs typeface="Franklin Gothic Medium"/>
                  </a:rPr>
                  <a:t>2</a:t>
                </a: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1702589" y="3939064"/>
              <a:ext cx="486147" cy="908566"/>
              <a:chOff x="1698364" y="3917434"/>
              <a:chExt cx="486147" cy="908566"/>
            </a:xfrm>
          </p:grpSpPr>
          <p:sp>
            <p:nvSpPr>
              <p:cNvPr id="147" name="Oval 146"/>
              <p:cNvSpPr/>
              <p:nvPr/>
            </p:nvSpPr>
            <p:spPr>
              <a:xfrm>
                <a:off x="1698364" y="4051300"/>
                <a:ext cx="400050" cy="774700"/>
              </a:xfrm>
              <a:prstGeom prst="ellipse">
                <a:avLst/>
              </a:prstGeom>
              <a:solidFill>
                <a:schemeClr val="bg2">
                  <a:alpha val="25000"/>
                </a:schemeClr>
              </a:solidFill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7" name="TextBox 156"/>
              <p:cNvSpPr txBox="1"/>
              <p:nvPr/>
            </p:nvSpPr>
            <p:spPr>
              <a:xfrm>
                <a:off x="1864479" y="3917434"/>
                <a:ext cx="3200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Franklin Gothic Medium"/>
                    <a:cs typeface="Franklin Gothic Medium"/>
                  </a:rPr>
                  <a:t>3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2323258" y="5442079"/>
              <a:ext cx="502203" cy="928906"/>
              <a:chOff x="2335374" y="5421094"/>
              <a:chExt cx="502203" cy="928906"/>
            </a:xfrm>
          </p:grpSpPr>
          <p:sp>
            <p:nvSpPr>
              <p:cNvPr id="153" name="Oval 152"/>
              <p:cNvSpPr/>
              <p:nvPr/>
            </p:nvSpPr>
            <p:spPr>
              <a:xfrm>
                <a:off x="2335374" y="5575300"/>
                <a:ext cx="400050" cy="774700"/>
              </a:xfrm>
              <a:prstGeom prst="ellipse">
                <a:avLst/>
              </a:prstGeom>
              <a:solidFill>
                <a:schemeClr val="bg2">
                  <a:alpha val="25000"/>
                </a:schemeClr>
              </a:solidFill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8" name="TextBox 157"/>
              <p:cNvSpPr txBox="1"/>
              <p:nvPr/>
            </p:nvSpPr>
            <p:spPr>
              <a:xfrm>
                <a:off x="2517545" y="5421094"/>
                <a:ext cx="3200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Franklin Gothic Medium"/>
                    <a:cs typeface="Franklin Gothic Medium"/>
                  </a:rPr>
                  <a:t>4</a:t>
                </a: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1065325" y="5454779"/>
              <a:ext cx="479526" cy="903506"/>
              <a:chOff x="1072437" y="5446494"/>
              <a:chExt cx="479526" cy="903506"/>
            </a:xfrm>
          </p:grpSpPr>
          <p:sp>
            <p:nvSpPr>
              <p:cNvPr id="151" name="Oval 150"/>
              <p:cNvSpPr/>
              <p:nvPr/>
            </p:nvSpPr>
            <p:spPr>
              <a:xfrm>
                <a:off x="1072437" y="5575300"/>
                <a:ext cx="400050" cy="774700"/>
              </a:xfrm>
              <a:prstGeom prst="ellipse">
                <a:avLst/>
              </a:prstGeom>
              <a:solidFill>
                <a:schemeClr val="bg2">
                  <a:alpha val="25000"/>
                </a:schemeClr>
              </a:solidFill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59" name="TextBox 158"/>
              <p:cNvSpPr txBox="1"/>
              <p:nvPr/>
            </p:nvSpPr>
            <p:spPr>
              <a:xfrm>
                <a:off x="1231931" y="5446494"/>
                <a:ext cx="32003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Franklin Gothic Medium"/>
                    <a:cs typeface="Franklin Gothic Medium"/>
                  </a:rPr>
                  <a:t>5</a:t>
                </a:r>
              </a:p>
            </p:txBody>
          </p:sp>
        </p:grpSp>
        <p:grpSp>
          <p:nvGrpSpPr>
            <p:cNvPr id="9" name="Group 8"/>
            <p:cNvGrpSpPr/>
            <p:nvPr/>
          </p:nvGrpSpPr>
          <p:grpSpPr>
            <a:xfrm>
              <a:off x="4795405" y="5448429"/>
              <a:ext cx="488559" cy="921266"/>
              <a:chOff x="4794281" y="5441434"/>
              <a:chExt cx="488559" cy="921266"/>
            </a:xfrm>
          </p:grpSpPr>
          <p:sp>
            <p:nvSpPr>
              <p:cNvPr id="154" name="Oval 153"/>
              <p:cNvSpPr/>
              <p:nvPr/>
            </p:nvSpPr>
            <p:spPr>
              <a:xfrm>
                <a:off x="4794281" y="5588000"/>
                <a:ext cx="400050" cy="774700"/>
              </a:xfrm>
              <a:prstGeom prst="ellipse">
                <a:avLst/>
              </a:prstGeom>
              <a:solidFill>
                <a:schemeClr val="bg2">
                  <a:alpha val="25000"/>
                </a:schemeClr>
              </a:solidFill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0" name="TextBox 159"/>
              <p:cNvSpPr txBox="1"/>
              <p:nvPr/>
            </p:nvSpPr>
            <p:spPr>
              <a:xfrm>
                <a:off x="4957110" y="5441434"/>
                <a:ext cx="3257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Franklin Gothic Medium"/>
                    <a:cs typeface="Franklin Gothic Medium"/>
                  </a:rPr>
                  <a:t>6</a:t>
                </a:r>
              </a:p>
            </p:txBody>
          </p:sp>
        </p:grpSp>
        <p:grpSp>
          <p:nvGrpSpPr>
            <p:cNvPr id="6" name="Group 5"/>
            <p:cNvGrpSpPr/>
            <p:nvPr/>
          </p:nvGrpSpPr>
          <p:grpSpPr>
            <a:xfrm>
              <a:off x="4491491" y="3168134"/>
              <a:ext cx="497245" cy="921266"/>
              <a:chOff x="4484557" y="3168134"/>
              <a:chExt cx="497245" cy="921266"/>
            </a:xfrm>
          </p:grpSpPr>
          <p:sp>
            <p:nvSpPr>
              <p:cNvPr id="145" name="Oval 144"/>
              <p:cNvSpPr/>
              <p:nvPr/>
            </p:nvSpPr>
            <p:spPr>
              <a:xfrm>
                <a:off x="4484557" y="3314700"/>
                <a:ext cx="400050" cy="774700"/>
              </a:xfrm>
              <a:prstGeom prst="ellipse">
                <a:avLst/>
              </a:prstGeom>
              <a:solidFill>
                <a:schemeClr val="bg2">
                  <a:alpha val="25000"/>
                </a:schemeClr>
              </a:solidFill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1" name="TextBox 160"/>
              <p:cNvSpPr txBox="1"/>
              <p:nvPr/>
            </p:nvSpPr>
            <p:spPr>
              <a:xfrm>
                <a:off x="4656072" y="3168134"/>
                <a:ext cx="3257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Franklin Gothic Medium"/>
                    <a:cs typeface="Franklin Gothic Medium"/>
                  </a:rPr>
                  <a:t>7</a:t>
                </a:r>
              </a:p>
            </p:txBody>
          </p:sp>
        </p:grpSp>
        <p:grpSp>
          <p:nvGrpSpPr>
            <p:cNvPr id="7" name="Group 6"/>
            <p:cNvGrpSpPr/>
            <p:nvPr/>
          </p:nvGrpSpPr>
          <p:grpSpPr>
            <a:xfrm>
              <a:off x="7622041" y="3187184"/>
              <a:ext cx="501650" cy="914916"/>
              <a:chOff x="7623627" y="3174484"/>
              <a:chExt cx="501650" cy="914916"/>
            </a:xfrm>
          </p:grpSpPr>
          <p:sp>
            <p:nvSpPr>
              <p:cNvPr id="150" name="Oval 149"/>
              <p:cNvSpPr/>
              <p:nvPr/>
            </p:nvSpPr>
            <p:spPr>
              <a:xfrm>
                <a:off x="7623627" y="3314700"/>
                <a:ext cx="400050" cy="774700"/>
              </a:xfrm>
              <a:prstGeom prst="ellipse">
                <a:avLst/>
              </a:prstGeom>
              <a:solidFill>
                <a:schemeClr val="bg2">
                  <a:alpha val="25000"/>
                </a:schemeClr>
              </a:solidFill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2" name="TextBox 161"/>
              <p:cNvSpPr txBox="1"/>
              <p:nvPr/>
            </p:nvSpPr>
            <p:spPr>
              <a:xfrm>
                <a:off x="7799547" y="3174484"/>
                <a:ext cx="3257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Franklin Gothic Medium"/>
                    <a:cs typeface="Franklin Gothic Medium"/>
                  </a:rPr>
                  <a:t>8</a:t>
                </a:r>
              </a:p>
            </p:txBody>
          </p:sp>
        </p:grpSp>
        <p:grpSp>
          <p:nvGrpSpPr>
            <p:cNvPr id="21" name="Group 20"/>
            <p:cNvGrpSpPr/>
            <p:nvPr/>
          </p:nvGrpSpPr>
          <p:grpSpPr>
            <a:xfrm>
              <a:off x="6051517" y="5444659"/>
              <a:ext cx="498702" cy="913626"/>
              <a:chOff x="7186839" y="5391924"/>
              <a:chExt cx="498702" cy="913626"/>
            </a:xfrm>
          </p:grpSpPr>
          <p:sp>
            <p:nvSpPr>
              <p:cNvPr id="149" name="Oval 148"/>
              <p:cNvSpPr/>
              <p:nvPr/>
            </p:nvSpPr>
            <p:spPr>
              <a:xfrm>
                <a:off x="7186839" y="5530850"/>
                <a:ext cx="400050" cy="774700"/>
              </a:xfrm>
              <a:prstGeom prst="ellipse">
                <a:avLst/>
              </a:prstGeom>
              <a:solidFill>
                <a:schemeClr val="bg2">
                  <a:alpha val="25000"/>
                </a:schemeClr>
              </a:solidFill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3" name="TextBox 162"/>
              <p:cNvSpPr txBox="1"/>
              <p:nvPr/>
            </p:nvSpPr>
            <p:spPr>
              <a:xfrm>
                <a:off x="7359811" y="5391924"/>
                <a:ext cx="32573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>
                    <a:latin typeface="Franklin Gothic Medium"/>
                    <a:cs typeface="Franklin Gothic Medium"/>
                  </a:rPr>
                  <a:t>9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44063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9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Polling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134656" y="1519634"/>
            <a:ext cx="8806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i="1" baseline="-25000" dirty="0" smtClean="0">
                <a:latin typeface="Garamond"/>
                <a:cs typeface="Garamond"/>
              </a:rPr>
              <a:t>i</a:t>
            </a:r>
            <a:r>
              <a:rPr lang="en-US" sz="2800" dirty="0" smtClean="0">
                <a:latin typeface="Garamond"/>
                <a:cs typeface="Garamond"/>
              </a:rPr>
              <a:t> =</a:t>
            </a:r>
          </a:p>
        </p:txBody>
      </p:sp>
      <p:sp>
        <p:nvSpPr>
          <p:cNvPr id="7" name="Left Brace 6"/>
          <p:cNvSpPr/>
          <p:nvPr/>
        </p:nvSpPr>
        <p:spPr>
          <a:xfrm>
            <a:off x="4015307" y="1359451"/>
            <a:ext cx="190500" cy="984982"/>
          </a:xfrm>
          <a:prstGeom prst="leftBrace">
            <a:avLst>
              <a:gd name="adj1" fmla="val 41666"/>
              <a:gd name="adj2" fmla="val 50000"/>
            </a:avLst>
          </a:prstGeom>
          <a:ln w="12700" cmpd="sng">
            <a:solidFill>
              <a:srgbClr val="0000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4206767" y="1232455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1 if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5021987" y="1104960"/>
            <a:ext cx="326172" cy="689289"/>
            <a:chOff x="4484557" y="1035147"/>
            <a:chExt cx="473362" cy="1000342"/>
          </a:xfrm>
        </p:grpSpPr>
        <p:pic>
          <p:nvPicPr>
            <p:cNvPr id="9" name="Picture 8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6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45887" y="1306241"/>
              <a:ext cx="258180" cy="666750"/>
            </a:xfrm>
            <a:prstGeom prst="rect">
              <a:avLst/>
            </a:prstGeom>
          </p:spPr>
        </p:pic>
        <p:sp>
          <p:nvSpPr>
            <p:cNvPr id="11" name="Oval 10"/>
            <p:cNvSpPr/>
            <p:nvPr/>
          </p:nvSpPr>
          <p:spPr>
            <a:xfrm>
              <a:off x="4484557" y="1260789"/>
              <a:ext cx="400050" cy="774700"/>
            </a:xfrm>
            <a:prstGeom prst="ellipse">
              <a:avLst/>
            </a:prstGeom>
            <a:solidFill>
              <a:schemeClr val="bg2">
                <a:alpha val="2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663266" y="1035147"/>
              <a:ext cx="294653" cy="3693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err="1" smtClean="0">
                  <a:latin typeface="Garamond"/>
                  <a:cs typeface="Garamond"/>
                </a:rPr>
                <a:t>i</a:t>
              </a:r>
              <a:endParaRPr lang="en-US" i="1" dirty="0" smtClean="0">
                <a:latin typeface="Garamond"/>
                <a:cs typeface="Garamond"/>
              </a:endParaRPr>
            </a:p>
          </p:txBody>
        </p:sp>
      </p:grpSp>
      <p:sp>
        <p:nvSpPr>
          <p:cNvPr id="13" name="TextBox 12"/>
          <p:cNvSpPr txBox="1"/>
          <p:nvPr/>
        </p:nvSpPr>
        <p:spPr>
          <a:xfrm>
            <a:off x="4216658" y="1826964"/>
            <a:ext cx="671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0 if</a:t>
            </a:r>
          </a:p>
        </p:txBody>
      </p:sp>
      <p:grpSp>
        <p:nvGrpSpPr>
          <p:cNvPr id="14" name="Group 13"/>
          <p:cNvGrpSpPr/>
          <p:nvPr/>
        </p:nvGrpSpPr>
        <p:grpSpPr>
          <a:xfrm>
            <a:off x="5028337" y="1698209"/>
            <a:ext cx="332522" cy="689289"/>
            <a:chOff x="4475341" y="1035147"/>
            <a:chExt cx="482578" cy="1000342"/>
          </a:xfrm>
        </p:grpSpPr>
        <p:pic>
          <p:nvPicPr>
            <p:cNvPr id="15" name="Picture 14" descr="clip_art_toilet_men.gif"/>
            <p:cNvPicPr>
              <a:picLocks noChangeAspect="1"/>
            </p:cNvPicPr>
            <p:nvPr/>
          </p:nvPicPr>
          <p:blipFill>
            <a:blip r:embed="rId2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545887" y="1306241"/>
              <a:ext cx="258180" cy="666750"/>
            </a:xfrm>
            <a:prstGeom prst="rect">
              <a:avLst/>
            </a:prstGeom>
          </p:spPr>
        </p:pic>
        <p:sp>
          <p:nvSpPr>
            <p:cNvPr id="16" name="Oval 15"/>
            <p:cNvSpPr/>
            <p:nvPr/>
          </p:nvSpPr>
          <p:spPr>
            <a:xfrm>
              <a:off x="4475341" y="1260788"/>
              <a:ext cx="400048" cy="774701"/>
            </a:xfrm>
            <a:prstGeom prst="ellipse">
              <a:avLst/>
            </a:prstGeom>
            <a:solidFill>
              <a:schemeClr val="bg2">
                <a:alpha val="25000"/>
              </a:schemeClr>
            </a:solidFill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4663266" y="1035147"/>
              <a:ext cx="294653" cy="36933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i="1" dirty="0" err="1" smtClean="0">
                  <a:latin typeface="Garamond"/>
                  <a:cs typeface="Garamond"/>
                </a:rPr>
                <a:t>i</a:t>
              </a:r>
              <a:endParaRPr lang="en-US" i="1" dirty="0" smtClean="0">
                <a:latin typeface="Garamond"/>
                <a:cs typeface="Garamond"/>
              </a:endParaRP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457200" y="260859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,…, </a:t>
            </a:r>
            <a:r>
              <a:rPr lang="en-US" sz="2800" i="1" dirty="0" err="1" smtClean="0">
                <a:latin typeface="Garamond"/>
                <a:cs typeface="Garamond"/>
              </a:rPr>
              <a:t>X</a:t>
            </a:r>
            <a:r>
              <a:rPr lang="en-US" sz="2800" i="1" baseline="-25000" dirty="0" err="1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Franklin Gothic Medium"/>
                <a:cs typeface="Franklin Gothic Medium"/>
              </a:rPr>
              <a:t> are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independent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r>
              <a:rPr lang="en-US" sz="2800" dirty="0" smtClean="0">
                <a:latin typeface="Garamond"/>
                <a:cs typeface="Garamond"/>
              </a:rPr>
              <a:t>Bernoulli(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m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endParaRPr lang="en-US" sz="2800" dirty="0" smtClean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57200" y="327912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where 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m</a:t>
            </a:r>
            <a:r>
              <a:rPr lang="en-US" sz="2800" dirty="0" smtClean="0">
                <a:latin typeface="Franklin Gothic Medium"/>
                <a:cs typeface="Franklin Gothic Medium"/>
              </a:rPr>
              <a:t> is the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fraction of </a:t>
            </a:r>
            <a:r>
              <a:rPr lang="en-US" sz="2800" dirty="0" smtClean="0">
                <a:solidFill>
                  <a:srgbClr val="3333CC"/>
                </a:solidFill>
                <a:latin typeface="Franklin Gothic Medium"/>
                <a:cs typeface="Franklin Gothic Medium"/>
              </a:rPr>
              <a:t>blue voters</a:t>
            </a:r>
            <a:endParaRPr lang="en-US" sz="2800" dirty="0" smtClean="0">
              <a:solidFill>
                <a:srgbClr val="3333CC"/>
              </a:solidFill>
              <a:latin typeface="Garamond"/>
              <a:cs typeface="Garamond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905091" y="4205532"/>
            <a:ext cx="2981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+ … + 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endParaRPr lang="en-US" sz="2800" i="1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457200" y="518412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/</a:t>
            </a:r>
            <a:r>
              <a:rPr lang="en-US" sz="2800" i="1" dirty="0" smtClean="0">
                <a:latin typeface="Garamond"/>
                <a:cs typeface="Garamond"/>
              </a:rPr>
              <a:t>n </a:t>
            </a:r>
            <a:r>
              <a:rPr lang="en-US" sz="2800" dirty="0" smtClean="0">
                <a:latin typeface="Franklin Gothic Medium"/>
                <a:cs typeface="Franklin Gothic Medium"/>
              </a:rPr>
              <a:t>is the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pollster’s estimate</a:t>
            </a:r>
            <a:r>
              <a:rPr lang="en-US" sz="2800" dirty="0" smtClean="0">
                <a:latin typeface="Franklin Gothic Medium"/>
                <a:cs typeface="Franklin Gothic Medium"/>
              </a:rPr>
              <a:t> of 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m</a:t>
            </a:r>
            <a:endParaRPr lang="en-US" sz="2800" dirty="0" smtClean="0">
              <a:solidFill>
                <a:srgbClr val="FF9933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9587963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20" grpId="0"/>
      <p:bldP spid="2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Polling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30427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How accurate </a:t>
            </a:r>
            <a:r>
              <a:rPr lang="en-US" sz="2800" dirty="0" smtClean="0">
                <a:latin typeface="Franklin Gothic Medium"/>
                <a:cs typeface="Franklin Gothic Medium"/>
              </a:rPr>
              <a:t>is the pollster’s estimate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/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Franklin Gothic Medium"/>
                <a:cs typeface="Franklin Gothic Medium"/>
              </a:rPr>
              <a:t>?</a:t>
            </a:r>
            <a:endParaRPr lang="en-US" sz="2800" dirty="0" smtClean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4441804"/>
            <a:ext cx="1301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] =</a:t>
            </a:r>
            <a:endParaRPr lang="en-US" sz="2800" i="1" baseline="-25000" dirty="0" smtClean="0">
              <a:latin typeface="Garamond"/>
              <a:cs typeface="Garamond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664041" y="4446916"/>
            <a:ext cx="93934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i="1" dirty="0" err="1" smtClean="0">
                <a:solidFill>
                  <a:prstClr val="black"/>
                </a:solidFill>
                <a:latin typeface="Symbol" charset="2"/>
                <a:cs typeface="Symbol" charset="2"/>
              </a:rPr>
              <a:t>m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endParaRPr lang="en-US" sz="2800" i="1" baseline="-25000" dirty="0">
              <a:solidFill>
                <a:prstClr val="black"/>
              </a:solidFill>
              <a:latin typeface="Symbol" charset="2"/>
              <a:cs typeface="Symbol" charset="2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49112" y="4441804"/>
            <a:ext cx="308630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[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] + … +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[</a:t>
            </a:r>
            <a:r>
              <a:rPr lang="en-US" sz="2800" i="1" dirty="0" err="1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i="1" baseline="-25000" dirty="0" err="1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]</a:t>
            </a:r>
            <a:endParaRPr lang="en-US" sz="2800" i="1" baseline="-250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5183108"/>
            <a:ext cx="11919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err="1" smtClean="0">
                <a:latin typeface="Garamond"/>
                <a:cs typeface="Garamond"/>
              </a:rPr>
              <a:t>Var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]</a:t>
            </a:r>
            <a:endParaRPr lang="en-US" sz="2800" baseline="30000" dirty="0" smtClean="0">
              <a:latin typeface="Garamond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1506768" y="5183108"/>
            <a:ext cx="41515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Var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[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] + … + </a:t>
            </a:r>
            <a:r>
              <a:rPr lang="en-US" sz="2800" i="1" dirty="0" err="1">
                <a:solidFill>
                  <a:prstClr val="black"/>
                </a:solidFill>
                <a:latin typeface="Garamond"/>
                <a:cs typeface="Garamond"/>
              </a:rPr>
              <a:t>Var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[</a:t>
            </a:r>
            <a:r>
              <a:rPr lang="en-US" sz="2800" i="1" dirty="0" err="1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i="1" baseline="-25000" dirty="0" err="1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] </a:t>
            </a:r>
            <a:endParaRPr lang="en-US" sz="2800" baseline="300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570097" y="5195088"/>
            <a:ext cx="99591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i="1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s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endParaRPr lang="en-US" sz="2800" baseline="300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57200" y="3269734"/>
            <a:ext cx="364666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m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[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i="1" baseline="-25000" dirty="0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]</a:t>
            </a:r>
            <a:r>
              <a:rPr lang="en-US" sz="28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, 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s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dirty="0">
                <a:latin typeface="Garamond"/>
                <a:cs typeface="Garamond"/>
              </a:rPr>
              <a:t>√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Var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[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i="1" baseline="-25000" dirty="0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]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905091" y="2186232"/>
            <a:ext cx="2981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+ … + 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endParaRPr lang="en-US" sz="2800" i="1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8477581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10" grpId="0"/>
      <p:bldP spid="15" grpId="0"/>
      <p:bldP spid="16" grpId="0"/>
      <p:bldP spid="18" grpId="0"/>
      <p:bldP spid="19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Polling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05308" y="1365134"/>
            <a:ext cx="1866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] = </a:t>
            </a:r>
            <a:r>
              <a:rPr lang="en-US" sz="2800" i="1" dirty="0" err="1" smtClean="0">
                <a:solidFill>
                  <a:prstClr val="black"/>
                </a:solidFill>
                <a:latin typeface="Symbol" charset="2"/>
                <a:cs typeface="Symbol" charset="2"/>
              </a:rPr>
              <a:t>m</a:t>
            </a:r>
            <a:r>
              <a:rPr lang="en-US" sz="2800" i="1" dirty="0" err="1" smtClean="0">
                <a:latin typeface="Garamond"/>
                <a:cs typeface="Garamond"/>
              </a:rPr>
              <a:t>n</a:t>
            </a:r>
            <a:endParaRPr lang="en-US" sz="2800" i="1" baseline="-25000" dirty="0" smtClean="0">
              <a:latin typeface="Garamond"/>
              <a:cs typeface="Garamond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805308" y="2017642"/>
            <a:ext cx="207873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Var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[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] = </a:t>
            </a:r>
            <a:r>
              <a:rPr lang="en-US" sz="2800" i="1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s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endParaRPr lang="en-US" sz="2800" baseline="300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2033848" y="3246350"/>
            <a:ext cx="4523540" cy="523220"/>
            <a:chOff x="2198948" y="3120080"/>
            <a:chExt cx="4523540" cy="523220"/>
          </a:xfrm>
        </p:grpSpPr>
        <p:sp>
          <p:nvSpPr>
            <p:cNvPr id="11" name="TextBox 10"/>
            <p:cNvSpPr txBox="1"/>
            <p:nvPr/>
          </p:nvSpPr>
          <p:spPr>
            <a:xfrm>
              <a:off x="2198948" y="3120080"/>
              <a:ext cx="452354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en-US" sz="2800" i="1" dirty="0" smtClean="0"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latin typeface="Garamond"/>
                  <a:cs typeface="Garamond"/>
                </a:rPr>
                <a:t>( |</a:t>
              </a:r>
              <a:r>
                <a:rPr lang="en-US" sz="2800" i="1" dirty="0" smtClean="0">
                  <a:latin typeface="Garamond"/>
                  <a:cs typeface="Garamond"/>
                </a:rPr>
                <a:t>X – </a:t>
              </a:r>
              <a:r>
                <a:rPr lang="en-US" sz="2800" i="1" dirty="0" err="1" smtClean="0">
                  <a:solidFill>
                    <a:prstClr val="black"/>
                  </a:solidFill>
                  <a:latin typeface="Symbol" charset="2"/>
                  <a:cs typeface="Symbol" charset="2"/>
                </a:rPr>
                <a:t>m</a:t>
              </a:r>
              <a:r>
                <a:rPr lang="en-US" sz="2800" i="1" dirty="0" err="1" smtClean="0">
                  <a:latin typeface="Garamond"/>
                  <a:cs typeface="Garamond"/>
                </a:rPr>
                <a:t>n</a:t>
              </a:r>
              <a:r>
                <a:rPr lang="en-US" sz="2800" dirty="0" smtClean="0">
                  <a:latin typeface="Garamond"/>
                  <a:cs typeface="Garamond"/>
                </a:rPr>
                <a:t>| ≥ </a:t>
              </a:r>
              <a:r>
                <a:rPr lang="en-US" sz="2800" i="1" dirty="0" err="1" smtClean="0">
                  <a:latin typeface="Garamond"/>
                  <a:cs typeface="Garamond"/>
                </a:rPr>
                <a:t>t</a:t>
              </a:r>
              <a:r>
                <a:rPr lang="en-US" sz="2800" i="1" dirty="0" err="1" smtClean="0">
                  <a:solidFill>
                    <a:prstClr val="black"/>
                  </a:solidFill>
                  <a:latin typeface="Symbol" charset="2"/>
                  <a:cs typeface="Symbol" charset="2"/>
                </a:rPr>
                <a:t>s</a:t>
              </a:r>
              <a:r>
                <a:rPr lang="en-US" sz="2800" i="1" dirty="0" smtClean="0">
                  <a:solidFill>
                    <a:prstClr val="black"/>
                  </a:solidFill>
                  <a:latin typeface="Symbol" charset="2"/>
                  <a:cs typeface="Symbol" charset="2"/>
                </a:rPr>
                <a:t> </a:t>
              </a:r>
              <a:r>
                <a:rPr lang="en-US" sz="2800" dirty="0" smtClean="0">
                  <a:latin typeface="Garamond"/>
                  <a:cs typeface="Garamond"/>
                </a:rPr>
                <a:t>√</a:t>
              </a:r>
              <a:r>
                <a:rPr lang="en-US" sz="2800" i="1" dirty="0" smtClean="0">
                  <a:latin typeface="Garamond"/>
                  <a:cs typeface="Garamond"/>
                </a:rPr>
                <a:t>n </a:t>
              </a:r>
              <a:r>
                <a:rPr lang="en-US" sz="2800" dirty="0" smtClean="0">
                  <a:latin typeface="Garamond"/>
                  <a:cs typeface="Garamond"/>
                </a:rPr>
                <a:t>) ≤ 1 / </a:t>
              </a:r>
              <a:r>
                <a:rPr lang="en-US" sz="2800" i="1" dirty="0" smtClean="0">
                  <a:latin typeface="Garamond"/>
                  <a:cs typeface="Garamond"/>
                </a:rPr>
                <a:t>t</a:t>
              </a:r>
              <a:r>
                <a:rPr lang="en-US" sz="2800" baseline="30000" dirty="0" smtClean="0">
                  <a:latin typeface="Garamond"/>
                  <a:cs typeface="Garamond"/>
                </a:rPr>
                <a:t>2</a:t>
              </a:r>
              <a:r>
                <a:rPr lang="en-US" sz="2800" dirty="0" smtClean="0">
                  <a:latin typeface="Garamond"/>
                  <a:cs typeface="Garamond"/>
                </a:rPr>
                <a:t>.</a:t>
              </a:r>
            </a:p>
          </p:txBody>
        </p:sp>
        <p:cxnSp>
          <p:nvCxnSpPr>
            <p:cNvPr id="13" name="Straight Connector 12"/>
            <p:cNvCxnSpPr/>
            <p:nvPr/>
          </p:nvCxnSpPr>
          <p:spPr>
            <a:xfrm flipV="1">
              <a:off x="4997450" y="3210650"/>
              <a:ext cx="171698" cy="245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4" name="TextBox 23"/>
          <p:cNvSpPr txBox="1"/>
          <p:nvPr/>
        </p:nvSpPr>
        <p:spPr>
          <a:xfrm>
            <a:off x="2696346" y="4797250"/>
            <a:ext cx="347121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 |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/</a:t>
            </a:r>
            <a:r>
              <a:rPr lang="en-US" sz="2800" i="1" dirty="0" smtClean="0">
                <a:latin typeface="Garamond"/>
                <a:cs typeface="Garamond"/>
              </a:rPr>
              <a:t>n – 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m</a:t>
            </a:r>
            <a:r>
              <a:rPr lang="en-US" sz="2800" dirty="0" smtClean="0">
                <a:latin typeface="Garamond"/>
                <a:cs typeface="Garamond"/>
              </a:rPr>
              <a:t>| ≥ </a:t>
            </a:r>
            <a:r>
              <a:rPr lang="en-US" sz="2800" i="1" dirty="0" smtClean="0">
                <a:latin typeface="Symbol" charset="2"/>
                <a:cs typeface="Symbol" charset="2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) ≤ </a:t>
            </a:r>
            <a:r>
              <a:rPr lang="en-US" sz="2800" i="1" dirty="0">
                <a:latin typeface="Symbol" charset="2"/>
                <a:cs typeface="Symbol" charset="2"/>
              </a:rPr>
              <a:t>d</a:t>
            </a:r>
            <a:r>
              <a:rPr lang="en-US" sz="2800" dirty="0" smtClean="0">
                <a:latin typeface="Garamond"/>
                <a:cs typeface="Garamond"/>
              </a:rPr>
              <a:t>.</a:t>
            </a:r>
          </a:p>
        </p:txBody>
      </p:sp>
      <p:grpSp>
        <p:nvGrpSpPr>
          <p:cNvPr id="26" name="Group 25"/>
          <p:cNvGrpSpPr/>
          <p:nvPr/>
        </p:nvGrpSpPr>
        <p:grpSpPr>
          <a:xfrm>
            <a:off x="5236524" y="5320470"/>
            <a:ext cx="1626768" cy="1037175"/>
            <a:chOff x="5236524" y="5320470"/>
            <a:chExt cx="1626768" cy="1037175"/>
          </a:xfrm>
        </p:grpSpPr>
        <p:sp>
          <p:nvSpPr>
            <p:cNvPr id="18" name="TextBox 17"/>
            <p:cNvSpPr txBox="1"/>
            <p:nvPr/>
          </p:nvSpPr>
          <p:spPr>
            <a:xfrm>
              <a:off x="5236524" y="5526648"/>
              <a:ext cx="1626768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>
                  <a:latin typeface="Franklin Gothic Medium"/>
                  <a:cs typeface="Franklin Gothic Medium"/>
                </a:rPr>
                <a:t>confidence</a:t>
              </a:r>
              <a:br>
                <a:rPr lang="en-US" sz="2400" dirty="0" smtClean="0">
                  <a:latin typeface="Franklin Gothic Medium"/>
                  <a:cs typeface="Franklin Gothic Medium"/>
                </a:rPr>
              </a:br>
              <a:r>
                <a:rPr lang="en-US" sz="2400" dirty="0" smtClean="0">
                  <a:latin typeface="Franklin Gothic Medium"/>
                  <a:cs typeface="Franklin Gothic Medium"/>
                </a:rPr>
                <a:t>error</a:t>
              </a:r>
            </a:p>
          </p:txBody>
        </p:sp>
        <p:cxnSp>
          <p:nvCxnSpPr>
            <p:cNvPr id="27" name="Straight Arrow Connector 26"/>
            <p:cNvCxnSpPr>
              <a:stCxn id="18" idx="0"/>
            </p:cNvCxnSpPr>
            <p:nvPr/>
          </p:nvCxnSpPr>
          <p:spPr>
            <a:xfrm flipH="1" flipV="1">
              <a:off x="5829300" y="5320470"/>
              <a:ext cx="220608" cy="206178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/>
          <p:cNvGrpSpPr/>
          <p:nvPr/>
        </p:nvGrpSpPr>
        <p:grpSpPr>
          <a:xfrm>
            <a:off x="2592648" y="5320470"/>
            <a:ext cx="2423268" cy="1039276"/>
            <a:chOff x="2592648" y="5320470"/>
            <a:chExt cx="2423268" cy="1039276"/>
          </a:xfrm>
        </p:grpSpPr>
        <p:sp>
          <p:nvSpPr>
            <p:cNvPr id="17" name="TextBox 16"/>
            <p:cNvSpPr txBox="1"/>
            <p:nvPr/>
          </p:nvSpPr>
          <p:spPr>
            <a:xfrm>
              <a:off x="2592648" y="5528749"/>
              <a:ext cx="1401045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dirty="0" smtClean="0">
                  <a:latin typeface="Franklin Gothic Medium"/>
                  <a:cs typeface="Franklin Gothic Medium"/>
                </a:rPr>
                <a:t>sampling</a:t>
              </a:r>
              <a:br>
                <a:rPr lang="en-US" sz="2400" dirty="0" smtClean="0">
                  <a:latin typeface="Franklin Gothic Medium"/>
                  <a:cs typeface="Franklin Gothic Medium"/>
                </a:rPr>
              </a:br>
              <a:r>
                <a:rPr lang="en-US" sz="2400" dirty="0" smtClean="0">
                  <a:latin typeface="Franklin Gothic Medium"/>
                  <a:cs typeface="Franklin Gothic Medium"/>
                </a:rPr>
                <a:t>error</a:t>
              </a:r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 flipV="1">
              <a:off x="3435350" y="5320470"/>
              <a:ext cx="1580566" cy="280230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TextBox 18"/>
          <p:cNvSpPr txBox="1"/>
          <p:nvPr/>
        </p:nvSpPr>
        <p:spPr>
          <a:xfrm>
            <a:off x="1101968" y="1683894"/>
            <a:ext cx="298135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+ … + 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endParaRPr lang="en-US" sz="2800" i="1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4238625" y="3719603"/>
            <a:ext cx="2073279" cy="646111"/>
            <a:chOff x="4238625" y="3719603"/>
            <a:chExt cx="2073279" cy="646111"/>
          </a:xfrm>
        </p:grpSpPr>
        <p:sp>
          <p:nvSpPr>
            <p:cNvPr id="12" name="Rectangle 11"/>
            <p:cNvSpPr/>
            <p:nvPr/>
          </p:nvSpPr>
          <p:spPr>
            <a:xfrm>
              <a:off x="5752067" y="3842494"/>
              <a:ext cx="415498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dirty="0">
                  <a:solidFill>
                    <a:prstClr val="black"/>
                  </a:solidFill>
                  <a:latin typeface="Symbol" charset="2"/>
                  <a:cs typeface="Symbol" charset="2"/>
                </a:rPr>
                <a:t>d</a:t>
              </a:r>
              <a:endParaRPr lang="en-US" dirty="0"/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424917" y="3837078"/>
              <a:ext cx="521347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i="1" dirty="0" smtClean="0">
                  <a:solidFill>
                    <a:prstClr val="black"/>
                  </a:solidFill>
                  <a:latin typeface="Symbol" charset="2"/>
                  <a:cs typeface="Symbol" charset="2"/>
                </a:rPr>
                <a:t>e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n</a:t>
              </a:r>
              <a:endParaRPr lang="en-US" dirty="0">
                <a:latin typeface="Garamond"/>
                <a:cs typeface="Garamond"/>
              </a:endParaRPr>
            </a:p>
          </p:txBody>
        </p:sp>
        <p:sp>
          <p:nvSpPr>
            <p:cNvPr id="15" name="Left Brace 14"/>
            <p:cNvSpPr/>
            <p:nvPr/>
          </p:nvSpPr>
          <p:spPr>
            <a:xfrm rot="16200000">
              <a:off x="4545013" y="3431331"/>
              <a:ext cx="209550" cy="822325"/>
            </a:xfrm>
            <a:prstGeom prst="leftBrace">
              <a:avLst>
                <a:gd name="adj1" fmla="val 53788"/>
                <a:gd name="adj2" fmla="val 50000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Left Brace 24"/>
            <p:cNvSpPr/>
            <p:nvPr/>
          </p:nvSpPr>
          <p:spPr>
            <a:xfrm rot="16200000">
              <a:off x="5843591" y="3460840"/>
              <a:ext cx="209550" cy="727076"/>
            </a:xfrm>
            <a:prstGeom prst="leftBrace">
              <a:avLst>
                <a:gd name="adj1" fmla="val 53788"/>
                <a:gd name="adj2" fmla="val 50000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28254955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weak law of large numbers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914400" y="3702050"/>
            <a:ext cx="7302500" cy="1657350"/>
            <a:chOff x="914400" y="3702050"/>
            <a:chExt cx="7302500" cy="1657350"/>
          </a:xfrm>
        </p:grpSpPr>
        <p:sp>
          <p:nvSpPr>
            <p:cNvPr id="9" name="TextBox 8"/>
            <p:cNvSpPr txBox="1"/>
            <p:nvPr/>
          </p:nvSpPr>
          <p:spPr>
            <a:xfrm>
              <a:off x="1060450" y="3839264"/>
              <a:ext cx="702310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dirty="0" smtClean="0">
                  <a:latin typeface="Franklin Gothic Medium"/>
                  <a:cs typeface="Franklin Gothic Medium"/>
                </a:rPr>
                <a:t>For every </a:t>
              </a:r>
              <a:r>
                <a:rPr lang="en-US" sz="2800" i="1" dirty="0" smtClean="0">
                  <a:latin typeface="Symbol" charset="2"/>
                  <a:cs typeface="Symbol" charset="2"/>
                </a:rPr>
                <a:t>e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, </a:t>
              </a:r>
              <a:r>
                <a:rPr lang="en-US" sz="2800" i="1" dirty="0" smtClean="0">
                  <a:latin typeface="Symbol" charset="2"/>
                  <a:cs typeface="Symbol" charset="2"/>
                </a:rPr>
                <a:t>d</a:t>
              </a:r>
              <a:r>
                <a:rPr lang="en-US" sz="2800" dirty="0" smtClean="0">
                  <a:latin typeface="Garamond"/>
                  <a:cs typeface="Garamond"/>
                </a:rPr>
                <a:t> &gt; 0 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and </a:t>
              </a:r>
              <a:r>
                <a:rPr lang="en-US" sz="2800" i="1" dirty="0" smtClean="0">
                  <a:latin typeface="Garamond"/>
                  <a:cs typeface="Garamond"/>
                </a:rPr>
                <a:t>n ≥ </a:t>
              </a:r>
              <a:r>
                <a:rPr lang="en-US" sz="2800" i="1" dirty="0" smtClean="0">
                  <a:solidFill>
                    <a:prstClr val="black"/>
                  </a:solidFill>
                  <a:latin typeface="Symbol" charset="2"/>
                  <a:cs typeface="Symbol" charset="2"/>
                </a:rPr>
                <a:t>s</a:t>
              </a:r>
              <a:r>
                <a:rPr lang="en-US" sz="2800" baseline="30000" dirty="0">
                  <a:latin typeface="Garamond"/>
                  <a:cs typeface="Garamond"/>
                </a:rPr>
                <a:t>2</a:t>
              </a:r>
              <a:r>
                <a:rPr lang="en-US" sz="2800" i="1" dirty="0" smtClean="0">
                  <a:solidFill>
                    <a:prstClr val="black"/>
                  </a:solidFill>
                  <a:latin typeface="Symbol" charset="2"/>
                  <a:cs typeface="Symbol" charset="2"/>
                </a:rPr>
                <a:t>/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latin typeface="Symbol" charset="2"/>
                  <a:cs typeface="Symbol" charset="2"/>
                </a:rPr>
                <a:t>e</a:t>
              </a:r>
              <a:r>
                <a:rPr lang="en-US" sz="2800" baseline="30000" dirty="0" smtClean="0">
                  <a:latin typeface="Garamond"/>
                  <a:cs typeface="Garamond"/>
                </a:rPr>
                <a:t>2</a:t>
              </a:r>
              <a:r>
                <a:rPr lang="en-US" sz="2800" i="1" dirty="0">
                  <a:solidFill>
                    <a:prstClr val="black"/>
                  </a:solidFill>
                  <a:latin typeface="Symbol" charset="2"/>
                  <a:cs typeface="Symbol" charset="2"/>
                </a:rPr>
                <a:t>d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:  </a:t>
              </a:r>
              <a:endParaRPr lang="en-US" sz="2800" dirty="0" smtClean="0">
                <a:latin typeface="Garamond"/>
                <a:cs typeface="Garamond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914400" y="3702050"/>
              <a:ext cx="7302500" cy="1657350"/>
            </a:xfrm>
            <a:prstGeom prst="rect">
              <a:avLst/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2977226" y="4537680"/>
              <a:ext cx="333549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i="1" dirty="0" smtClean="0"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latin typeface="Garamond"/>
                  <a:cs typeface="Garamond"/>
                </a:rPr>
                <a:t>(|</a:t>
              </a:r>
              <a:r>
                <a:rPr lang="en-US" sz="2800" i="1" dirty="0" smtClean="0"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latin typeface="Garamond"/>
                  <a:cs typeface="Garamond"/>
                </a:rPr>
                <a:t>/</a:t>
              </a:r>
              <a:r>
                <a:rPr lang="en-US" sz="2800" i="1" dirty="0" smtClean="0">
                  <a:latin typeface="Garamond"/>
                  <a:cs typeface="Garamond"/>
                </a:rPr>
                <a:t>n –</a:t>
              </a:r>
              <a:r>
                <a:rPr lang="en-US" sz="2800" dirty="0" smtClean="0">
                  <a:latin typeface="Garamond"/>
                  <a:cs typeface="Garamond"/>
                </a:rPr>
                <a:t> </a:t>
              </a:r>
              <a:r>
                <a:rPr lang="en-US" sz="2800" i="1" dirty="0" smtClean="0">
                  <a:solidFill>
                    <a:prstClr val="black"/>
                  </a:solidFill>
                  <a:latin typeface="Symbol" charset="2"/>
                  <a:cs typeface="Symbol" charset="2"/>
                </a:rPr>
                <a:t>m</a:t>
              </a:r>
              <a:r>
                <a:rPr lang="en-US" sz="2800" dirty="0" smtClean="0">
                  <a:latin typeface="Garamond"/>
                  <a:cs typeface="Garamond"/>
                </a:rPr>
                <a:t>| ≥ </a:t>
              </a:r>
              <a:r>
                <a:rPr lang="en-US" sz="2800" i="1" dirty="0" smtClean="0">
                  <a:latin typeface="Symbol" charset="2"/>
                  <a:cs typeface="Symbol" charset="2"/>
                </a:rPr>
                <a:t>e</a:t>
              </a:r>
              <a:r>
                <a:rPr lang="en-US" sz="2800" dirty="0" smtClean="0">
                  <a:latin typeface="Garamond"/>
                  <a:cs typeface="Garamond"/>
                </a:rPr>
                <a:t>) ≤ </a:t>
              </a:r>
              <a:r>
                <a:rPr lang="en-US" sz="2800" i="1" dirty="0">
                  <a:latin typeface="Symbol" charset="2"/>
                  <a:cs typeface="Symbol" charset="2"/>
                </a:rPr>
                <a:t>d</a:t>
              </a:r>
              <a:endParaRPr lang="en-US" sz="2800" dirty="0" smtClean="0">
                <a:latin typeface="Garamond"/>
                <a:cs typeface="Garamond"/>
              </a:endParaRPr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457200" y="130049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,…, </a:t>
            </a:r>
            <a:r>
              <a:rPr lang="en-US" sz="2800" i="1" dirty="0" err="1" smtClean="0">
                <a:latin typeface="Garamond"/>
                <a:cs typeface="Garamond"/>
              </a:rPr>
              <a:t>X</a:t>
            </a:r>
            <a:r>
              <a:rPr lang="en-US" sz="2800" i="1" baseline="-25000" dirty="0" err="1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Franklin Gothic Medium"/>
                <a:cs typeface="Franklin Gothic Medium"/>
              </a:rPr>
              <a:t> are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independent</a:t>
            </a:r>
            <a:r>
              <a:rPr lang="en-US" sz="2800" dirty="0" smtClean="0">
                <a:latin typeface="Franklin Gothic Medium"/>
                <a:cs typeface="Franklin Gothic Medium"/>
              </a:rPr>
              <a:t> with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same </a:t>
            </a:r>
            <a:r>
              <a:rPr lang="en-US" sz="2800" dirty="0" err="1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p.m.f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. (</a:t>
            </a:r>
            <a:r>
              <a:rPr lang="en-US" sz="2800" dirty="0" err="1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p.d.f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.)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57200" y="2214890"/>
            <a:ext cx="3797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m </a:t>
            </a:r>
            <a:r>
              <a:rPr lang="en-US" sz="2800" dirty="0">
                <a:latin typeface="Garamond"/>
                <a:cs typeface="Garamond"/>
              </a:rPr>
              <a:t>= </a:t>
            </a:r>
            <a:r>
              <a:rPr lang="en-US" sz="2800" i="1" dirty="0">
                <a:latin typeface="Garamond"/>
                <a:cs typeface="Garamond"/>
              </a:rPr>
              <a:t>E</a:t>
            </a:r>
            <a:r>
              <a:rPr lang="en-US" sz="2800" dirty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i="1" baseline="-25000" dirty="0" smtClean="0">
                <a:latin typeface="Garamond"/>
                <a:cs typeface="Garamond"/>
              </a:rPr>
              <a:t>i</a:t>
            </a:r>
            <a:r>
              <a:rPr lang="en-US" sz="2800" dirty="0" smtClean="0">
                <a:latin typeface="Garamond"/>
                <a:cs typeface="Garamond"/>
              </a:rPr>
              <a:t>]</a:t>
            </a:r>
            <a:r>
              <a:rPr lang="en-US" sz="2800" dirty="0" smtClean="0">
                <a:latin typeface="Franklin Gothic Medium"/>
                <a:cs typeface="Franklin Gothic Medium"/>
              </a:rPr>
              <a:t>, </a:t>
            </a:r>
            <a:r>
              <a:rPr lang="en-US" sz="2800" i="1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s </a:t>
            </a:r>
            <a:r>
              <a:rPr lang="en-US" sz="2800" dirty="0">
                <a:latin typeface="Garamond"/>
                <a:cs typeface="Garamond"/>
              </a:rPr>
              <a:t>= √</a:t>
            </a:r>
            <a:r>
              <a:rPr lang="en-US" sz="2800" i="1" dirty="0" err="1" smtClean="0">
                <a:latin typeface="Garamond"/>
                <a:cs typeface="Garamond"/>
              </a:rPr>
              <a:t>Var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i="1" baseline="-25000" dirty="0" smtClean="0">
                <a:latin typeface="Garamond"/>
                <a:cs typeface="Garamond"/>
              </a:rPr>
              <a:t>i</a:t>
            </a:r>
            <a:r>
              <a:rPr lang="en-US" sz="2800" dirty="0" smtClean="0">
                <a:latin typeface="Garamond"/>
                <a:cs typeface="Garamond"/>
              </a:rPr>
              <a:t>]</a:t>
            </a:r>
            <a:r>
              <a:rPr lang="en-US" sz="2800" dirty="0" smtClean="0">
                <a:latin typeface="Franklin Gothic Medium"/>
                <a:cs typeface="Franklin Gothic Medium"/>
              </a:rPr>
              <a:t>,</a:t>
            </a:r>
            <a:r>
              <a:rPr lang="en-US" sz="2800" dirty="0" smtClean="0">
                <a:latin typeface="Garamond"/>
                <a:cs typeface="Garamond"/>
              </a:rPr>
              <a:t>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4222750" y="2239030"/>
            <a:ext cx="3136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+ … + 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endParaRPr lang="en-US" sz="2800" i="1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1114239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Polling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425974" y="2386340"/>
            <a:ext cx="82608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Say we want confidence error </a:t>
            </a:r>
            <a:r>
              <a:rPr lang="en-US" sz="2800" i="1" dirty="0" smtClean="0">
                <a:latin typeface="Symbol" charset="2"/>
                <a:cs typeface="Symbol" charset="2"/>
              </a:rPr>
              <a:t>d</a:t>
            </a:r>
            <a:r>
              <a:rPr lang="en-US" sz="2800" i="1" dirty="0" smtClean="0">
                <a:latin typeface="Garamond"/>
                <a:cs typeface="Garamond"/>
              </a:rPr>
              <a:t> = </a:t>
            </a:r>
            <a:r>
              <a:rPr lang="en-US" sz="2800" dirty="0" smtClean="0">
                <a:latin typeface="Garamond"/>
                <a:cs typeface="Garamond"/>
              </a:rPr>
              <a:t>10%</a:t>
            </a:r>
            <a:r>
              <a:rPr lang="en-US" sz="2800" dirty="0" smtClean="0">
                <a:latin typeface="Franklin Gothic Medium"/>
                <a:cs typeface="Franklin Gothic Medium"/>
              </a:rPr>
              <a:t> and sampling error </a:t>
            </a:r>
            <a:r>
              <a:rPr lang="en-US" sz="2800" i="1" dirty="0" smtClean="0">
                <a:latin typeface="Symbol" charset="2"/>
                <a:cs typeface="Symbol" charset="2"/>
              </a:rPr>
              <a:t>e</a:t>
            </a:r>
            <a:r>
              <a:rPr lang="en-US" sz="2800" i="1" dirty="0" smtClean="0">
                <a:latin typeface="Garamond"/>
                <a:cs typeface="Garamond"/>
              </a:rPr>
              <a:t> </a:t>
            </a:r>
            <a:r>
              <a:rPr lang="en-US" sz="2800" i="1" dirty="0">
                <a:latin typeface="Garamond"/>
                <a:cs typeface="Garamond"/>
              </a:rPr>
              <a:t>= </a:t>
            </a:r>
            <a:r>
              <a:rPr lang="en-US" sz="2800" dirty="0" smtClean="0">
                <a:latin typeface="Garamond"/>
                <a:cs typeface="Garamond"/>
              </a:rPr>
              <a:t>5%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r>
              <a:rPr lang="en-US" sz="2800" dirty="0">
                <a:latin typeface="Franklin Gothic Medium"/>
                <a:cs typeface="Franklin Gothic Medium"/>
              </a:rPr>
              <a:t>. </a:t>
            </a:r>
            <a:r>
              <a:rPr lang="en-US" sz="2800" dirty="0" smtClean="0">
                <a:latin typeface="Franklin Gothic Medium"/>
                <a:cs typeface="Franklin Gothic Medium"/>
              </a:rPr>
              <a:t>How many people should we poll?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25974" y="1408474"/>
            <a:ext cx="46794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For </a:t>
            </a:r>
            <a:r>
              <a:rPr lang="en-US" sz="2800" i="1" dirty="0" smtClean="0">
                <a:latin typeface="Symbol" charset="2"/>
                <a:cs typeface="Symbol" charset="2"/>
              </a:rPr>
              <a:t>e</a:t>
            </a:r>
            <a:r>
              <a:rPr lang="en-US" sz="2800" dirty="0" smtClean="0">
                <a:latin typeface="Franklin Gothic Medium"/>
                <a:cs typeface="Franklin Gothic Medium"/>
              </a:rPr>
              <a:t>, </a:t>
            </a:r>
            <a:r>
              <a:rPr lang="en-US" sz="2800" i="1" dirty="0" smtClean="0">
                <a:latin typeface="Symbol" charset="2"/>
                <a:cs typeface="Symbol" charset="2"/>
              </a:rPr>
              <a:t>d</a:t>
            </a:r>
            <a:r>
              <a:rPr lang="en-US" sz="2800" dirty="0" smtClean="0">
                <a:latin typeface="Garamond"/>
                <a:cs typeface="Garamond"/>
              </a:rPr>
              <a:t> &gt; 0 </a:t>
            </a:r>
            <a:r>
              <a:rPr lang="en-US" sz="2800" dirty="0" smtClean="0">
                <a:latin typeface="Franklin Gothic Medium"/>
                <a:cs typeface="Franklin Gothic Medium"/>
              </a:rPr>
              <a:t>and </a:t>
            </a:r>
            <a:r>
              <a:rPr lang="en-US" sz="2800" i="1" dirty="0" smtClean="0">
                <a:latin typeface="Garamond"/>
                <a:cs typeface="Garamond"/>
              </a:rPr>
              <a:t>n ≥ </a:t>
            </a:r>
            <a:r>
              <a:rPr lang="en-US" sz="2800" i="1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s</a:t>
            </a:r>
            <a:r>
              <a:rPr lang="en-US" sz="2800" baseline="30000" dirty="0">
                <a:latin typeface="Garamond"/>
                <a:cs typeface="Garamond"/>
              </a:rPr>
              <a:t>2</a:t>
            </a:r>
            <a:r>
              <a:rPr lang="en-US" sz="2800" i="1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/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Symbol" charset="2"/>
                <a:cs typeface="Symbol" charset="2"/>
              </a:rPr>
              <a:t>e</a:t>
            </a:r>
            <a:r>
              <a:rPr lang="en-US" sz="2800" baseline="30000" dirty="0" smtClean="0">
                <a:latin typeface="Garamond"/>
                <a:cs typeface="Garamond"/>
              </a:rPr>
              <a:t>2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d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r>
              <a:rPr lang="en-US" sz="2800" dirty="0" smtClean="0">
                <a:latin typeface="Franklin Gothic Medium"/>
                <a:cs typeface="Franklin Gothic Medium"/>
              </a:rPr>
              <a:t>:  </a:t>
            </a:r>
            <a:endParaRPr lang="en-US" sz="2800" dirty="0" smtClean="0">
              <a:latin typeface="Garamond"/>
              <a:cs typeface="Garamond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5278335" y="1408474"/>
            <a:ext cx="333549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(|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/</a:t>
            </a:r>
            <a:r>
              <a:rPr lang="en-US" sz="2800" i="1" dirty="0" smtClean="0">
                <a:latin typeface="Garamond"/>
                <a:cs typeface="Garamond"/>
              </a:rPr>
              <a:t>n –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  <a:r>
              <a:rPr lang="en-US" sz="2800" i="1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m</a:t>
            </a:r>
            <a:r>
              <a:rPr lang="en-US" sz="2800" dirty="0" smtClean="0">
                <a:latin typeface="Garamond"/>
                <a:cs typeface="Garamond"/>
              </a:rPr>
              <a:t>| ≥ </a:t>
            </a:r>
            <a:r>
              <a:rPr lang="en-US" sz="2800" i="1" dirty="0" smtClean="0">
                <a:latin typeface="Symbol" charset="2"/>
                <a:cs typeface="Symbol" charset="2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) ≤ </a:t>
            </a:r>
            <a:r>
              <a:rPr lang="en-US" sz="2800" i="1" dirty="0">
                <a:latin typeface="Symbol" charset="2"/>
                <a:cs typeface="Symbol" charset="2"/>
              </a:rPr>
              <a:t>d</a:t>
            </a:r>
            <a:endParaRPr lang="en-US" sz="2800" dirty="0" smtClean="0">
              <a:latin typeface="Garamond"/>
              <a:cs typeface="Garamond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57200" y="4429264"/>
            <a:ext cx="328466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n ≥ </a:t>
            </a:r>
            <a:r>
              <a:rPr lang="en-US" sz="2800" i="1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s</a:t>
            </a:r>
            <a:r>
              <a:rPr lang="en-US" sz="2800" baseline="30000" dirty="0">
                <a:latin typeface="Garamond"/>
                <a:cs typeface="Garamond"/>
              </a:rPr>
              <a:t>2</a:t>
            </a:r>
            <a:r>
              <a:rPr lang="en-US" sz="2800" i="1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/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e</a:t>
            </a:r>
            <a:r>
              <a:rPr lang="en-US" sz="2800" baseline="30000" dirty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d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≥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4000</a:t>
            </a:r>
            <a:r>
              <a:rPr lang="en-US" sz="2800" i="1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s</a:t>
            </a:r>
            <a:r>
              <a:rPr lang="en-US" sz="2800" baseline="30000" dirty="0">
                <a:latin typeface="Garamond"/>
                <a:cs typeface="Garamond"/>
              </a:rPr>
              <a:t>2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endParaRPr lang="en-US" sz="2800" dirty="0"/>
          </a:p>
        </p:txBody>
      </p:sp>
      <p:sp>
        <p:nvSpPr>
          <p:cNvPr id="19" name="TextBox 18"/>
          <p:cNvSpPr txBox="1"/>
          <p:nvPr/>
        </p:nvSpPr>
        <p:spPr>
          <a:xfrm>
            <a:off x="425974" y="367917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For </a:t>
            </a:r>
            <a:r>
              <a:rPr lang="en-US" sz="2800" dirty="0" smtClean="0">
                <a:latin typeface="Garamond"/>
                <a:cs typeface="Garamond"/>
              </a:rPr>
              <a:t>Bernoulli(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m</a:t>
            </a:r>
            <a:r>
              <a:rPr lang="en-US" sz="2800" dirty="0" smtClean="0">
                <a:latin typeface="Garamond"/>
                <a:cs typeface="Garamond"/>
              </a:rPr>
              <a:t>)</a:t>
            </a:r>
            <a:r>
              <a:rPr lang="en-US" sz="2800" dirty="0" smtClean="0">
                <a:latin typeface="Franklin Gothic Medium"/>
                <a:cs typeface="Franklin Gothic Medium"/>
              </a:rPr>
              <a:t> samples, </a:t>
            </a:r>
            <a:r>
              <a:rPr lang="en-US" sz="2800" i="1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s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= </a:t>
            </a:r>
            <a:r>
              <a:rPr lang="en-US" sz="2800" i="1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m </a:t>
            </a:r>
            <a:r>
              <a:rPr lang="en-US" sz="2800" dirty="0" smtClean="0">
                <a:latin typeface="Garamond"/>
                <a:cs typeface="Garamond"/>
              </a:rPr>
              <a:t>(1 </a:t>
            </a:r>
            <a:r>
              <a:rPr lang="en-US" sz="2800" i="1" dirty="0">
                <a:latin typeface="Garamond"/>
                <a:cs typeface="Garamond"/>
              </a:rPr>
              <a:t>–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m</a:t>
            </a:r>
            <a:r>
              <a:rPr lang="en-US" sz="2800" dirty="0" smtClean="0">
                <a:latin typeface="Garamond"/>
                <a:cs typeface="Garamond"/>
              </a:rPr>
              <a:t>) ≤ 1</a:t>
            </a:r>
            <a:r>
              <a:rPr lang="en-US" sz="2800" dirty="0" smtClean="0">
                <a:latin typeface="Garamond"/>
                <a:cs typeface="Garamond"/>
              </a:rPr>
              <a:t>/4 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endParaRPr lang="en-US" sz="2800" dirty="0" smtClean="0">
              <a:solidFill>
                <a:srgbClr val="FF9933"/>
              </a:solidFill>
              <a:latin typeface="Garamond"/>
              <a:cs typeface="Garamond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57200" y="524127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This suggests we should poll about </a:t>
            </a:r>
            <a:r>
              <a:rPr lang="en-US" sz="2800" dirty="0" smtClean="0">
                <a:latin typeface="Franklin Gothic Medium"/>
                <a:cs typeface="Franklin Gothic Medium"/>
              </a:rPr>
              <a:t>1000 </a:t>
            </a:r>
            <a:r>
              <a:rPr lang="en-US" sz="2800" dirty="0" smtClean="0">
                <a:latin typeface="Franklin Gothic Medium"/>
                <a:cs typeface="Franklin Gothic Medium"/>
              </a:rPr>
              <a:t>people.</a:t>
            </a:r>
            <a:endParaRPr lang="en-US" sz="2800" dirty="0" smtClean="0">
              <a:solidFill>
                <a:srgbClr val="FF9933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34877937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7" grpId="0"/>
      <p:bldP spid="1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81000" y="787400"/>
            <a:ext cx="8375650" cy="19685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381000" y="787400"/>
            <a:ext cx="8375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Many times we do not need to calculate probabilities </a:t>
            </a:r>
            <a:r>
              <a:rPr lang="en-US" sz="32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exactly</a:t>
            </a:r>
            <a:endParaRPr lang="en-US" sz="3200" dirty="0" smtClean="0">
              <a:latin typeface="Franklin Gothic Medium"/>
              <a:cs typeface="Franklin Gothic Medium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1000" y="2485132"/>
            <a:ext cx="8375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Sometimes it is enough to know that a probability is very small (or very large)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82650" y="3755132"/>
            <a:ext cx="67754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E.g. </a:t>
            </a:r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dirty="0" smtClean="0">
                <a:latin typeface="Franklin Gothic Medium"/>
                <a:cs typeface="Franklin Gothic Medium"/>
              </a:rPr>
              <a:t>earthquake tomorrow</a:t>
            </a:r>
            <a:r>
              <a:rPr lang="en-US" sz="2800" dirty="0" smtClean="0">
                <a:latin typeface="Garamond"/>
                <a:cs typeface="Garamond"/>
              </a:rPr>
              <a:t>) = ?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81000" y="4985038"/>
            <a:ext cx="837565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This is often a lot easier</a:t>
            </a:r>
          </a:p>
        </p:txBody>
      </p:sp>
    </p:spTree>
    <p:extLst>
      <p:ext uri="{BB962C8B-B14F-4D97-AF65-F5344CB8AC3E}">
        <p14:creationId xmlns:p14="http://schemas.microsoft.com/office/powerpoint/2010/main" val="37173389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samples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2650" y="965200"/>
            <a:ext cx="7480300" cy="5651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polling experiment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1816100" y="3562350"/>
            <a:ext cx="5791200" cy="457200"/>
            <a:chOff x="1816100" y="3562350"/>
            <a:chExt cx="5791200" cy="457200"/>
          </a:xfrm>
        </p:grpSpPr>
        <p:sp>
          <p:nvSpPr>
            <p:cNvPr id="11" name="Rectangle 10"/>
            <p:cNvSpPr/>
            <p:nvPr/>
          </p:nvSpPr>
          <p:spPr>
            <a:xfrm>
              <a:off x="1816100" y="3562350"/>
              <a:ext cx="5791200" cy="457200"/>
            </a:xfrm>
            <a:prstGeom prst="rect">
              <a:avLst/>
            </a:prstGeom>
            <a:solidFill>
              <a:schemeClr val="accent1">
                <a:alpha val="49000"/>
              </a:schemeClr>
            </a:solidFill>
            <a:ln>
              <a:noFill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cxnSp>
          <p:nvCxnSpPr>
            <p:cNvPr id="6" name="Straight Connector 5"/>
            <p:cNvCxnSpPr/>
            <p:nvPr/>
          </p:nvCxnSpPr>
          <p:spPr>
            <a:xfrm>
              <a:off x="1816100" y="3790950"/>
              <a:ext cx="5791200" cy="0"/>
            </a:xfrm>
            <a:prstGeom prst="line">
              <a:avLst/>
            </a:prstGeom>
            <a:ln w="12700" cmpd="sng"/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TextBox 11"/>
          <p:cNvSpPr txBox="1"/>
          <p:nvPr/>
        </p:nvSpPr>
        <p:spPr>
          <a:xfrm>
            <a:off x="7854950" y="5867400"/>
            <a:ext cx="3896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n</a:t>
            </a:r>
          </a:p>
        </p:txBody>
      </p:sp>
      <p:grpSp>
        <p:nvGrpSpPr>
          <p:cNvPr id="18" name="Group 17"/>
          <p:cNvGrpSpPr/>
          <p:nvPr/>
        </p:nvGrpSpPr>
        <p:grpSpPr>
          <a:xfrm rot="16200000">
            <a:off x="142429" y="3374707"/>
            <a:ext cx="1914971" cy="832485"/>
            <a:chOff x="1876433" y="1583322"/>
            <a:chExt cx="1914971" cy="832485"/>
          </a:xfrm>
        </p:grpSpPr>
        <p:sp>
          <p:nvSpPr>
            <p:cNvPr id="13" name="Rectangle 12"/>
            <p:cNvSpPr/>
            <p:nvPr/>
          </p:nvSpPr>
          <p:spPr>
            <a:xfrm>
              <a:off x="1876433" y="1583322"/>
              <a:ext cx="1914971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2400" i="1" dirty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400" baseline="-25000" dirty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r>
                <a:rPr lang="en-US" sz="2400" dirty="0">
                  <a:solidFill>
                    <a:prstClr val="black"/>
                  </a:solidFill>
                  <a:latin typeface="Garamond"/>
                  <a:cs typeface="Garamond"/>
                </a:rPr>
                <a:t> + … + </a:t>
              </a:r>
              <a:r>
                <a:rPr lang="en-US" sz="2400" i="1" dirty="0" err="1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400" i="1" baseline="-25000" dirty="0" err="1">
                  <a:solidFill>
                    <a:prstClr val="black"/>
                  </a:solidFill>
                  <a:latin typeface="Garamond"/>
                  <a:cs typeface="Garamond"/>
                </a:rPr>
                <a:t>n</a:t>
              </a:r>
              <a:endParaRPr lang="en-US" sz="2400" i="1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14" name="Rectangle 13"/>
            <p:cNvSpPr/>
            <p:nvPr/>
          </p:nvSpPr>
          <p:spPr>
            <a:xfrm>
              <a:off x="2623201" y="1954142"/>
              <a:ext cx="389609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 algn="ctr"/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n</a:t>
              </a:r>
              <a:endParaRPr lang="en-US" sz="2400" i="1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1981858" y="2044987"/>
              <a:ext cx="1720192" cy="0"/>
            </a:xfrm>
            <a:prstGeom prst="line">
              <a:avLst/>
            </a:prstGeom>
            <a:ln w="9525" cmpd="sng">
              <a:solidFill>
                <a:schemeClr val="tx1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9" name="Rectangle 18"/>
          <p:cNvSpPr/>
          <p:nvPr/>
        </p:nvSpPr>
        <p:spPr>
          <a:xfrm>
            <a:off x="1743898" y="1630918"/>
            <a:ext cx="578194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r"/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, …, 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independent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Bernoulli(1/2)</a:t>
            </a:r>
            <a:endParaRPr lang="en-US" sz="2800" dirty="0">
              <a:solidFill>
                <a:srgbClr val="FF9933"/>
              </a:solidFill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11901693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more precise estimate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960924"/>
            <a:ext cx="5168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Let’s assume 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Franklin Gothic Medium"/>
                <a:cs typeface="Franklin Gothic Medium"/>
              </a:rPr>
              <a:t> is large.</a:t>
            </a:r>
            <a:endParaRPr lang="en-US" sz="2800" dirty="0" smtClean="0"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2773724"/>
            <a:ext cx="5168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Weak law of large numbers:</a:t>
            </a:r>
            <a:endParaRPr lang="en-US" sz="2800" dirty="0" smtClean="0">
              <a:latin typeface="Garamond"/>
              <a:cs typeface="Garamond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78191" y="3483714"/>
            <a:ext cx="300882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+ … + 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≈ </a:t>
            </a:r>
            <a:r>
              <a:rPr lang="en-US" sz="2800" i="1" dirty="0" err="1">
                <a:solidFill>
                  <a:prstClr val="black"/>
                </a:solidFill>
                <a:latin typeface="Symbol" charset="2"/>
                <a:cs typeface="Symbol" charset="2"/>
              </a:rPr>
              <a:t>m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endParaRPr lang="en-US" sz="2800" i="1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65650" y="3482488"/>
            <a:ext cx="3289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with high probability</a:t>
            </a:r>
            <a:endParaRPr lang="en-US" sz="2800" dirty="0" smtClean="0">
              <a:latin typeface="Garamond"/>
              <a:cs typeface="Garamond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129414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,…, </a:t>
            </a:r>
            <a:r>
              <a:rPr lang="en-US" sz="2800" i="1" dirty="0" err="1" smtClean="0">
                <a:latin typeface="Garamond"/>
                <a:cs typeface="Garamond"/>
              </a:rPr>
              <a:t>X</a:t>
            </a:r>
            <a:r>
              <a:rPr lang="en-US" sz="2800" i="1" baseline="-25000" dirty="0" err="1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Franklin Gothic Medium"/>
                <a:cs typeface="Franklin Gothic Medium"/>
              </a:rPr>
              <a:t> are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independent</a:t>
            </a:r>
            <a:r>
              <a:rPr lang="en-US" sz="2800" dirty="0" smtClean="0">
                <a:latin typeface="Franklin Gothic Medium"/>
                <a:cs typeface="Franklin Gothic Medium"/>
              </a:rPr>
              <a:t> with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same </a:t>
            </a:r>
            <a:r>
              <a:rPr lang="en-US" sz="2800" dirty="0" err="1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p.m.f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. (</a:t>
            </a:r>
            <a:r>
              <a:rPr lang="en-US" sz="2800" dirty="0" err="1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p.d.f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.)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033848" y="4224250"/>
            <a:ext cx="4523540" cy="523220"/>
            <a:chOff x="2198948" y="3120080"/>
            <a:chExt cx="4523540" cy="523220"/>
          </a:xfrm>
        </p:grpSpPr>
        <p:sp>
          <p:nvSpPr>
            <p:cNvPr id="10" name="TextBox 9"/>
            <p:cNvSpPr txBox="1"/>
            <p:nvPr/>
          </p:nvSpPr>
          <p:spPr>
            <a:xfrm>
              <a:off x="2198948" y="3120080"/>
              <a:ext cx="452354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en-US" sz="2800" i="1" dirty="0" smtClean="0"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latin typeface="Garamond"/>
                  <a:cs typeface="Garamond"/>
                </a:rPr>
                <a:t>( |</a:t>
              </a:r>
              <a:r>
                <a:rPr lang="en-US" sz="2800" i="1" dirty="0" smtClean="0">
                  <a:latin typeface="Garamond"/>
                  <a:cs typeface="Garamond"/>
                </a:rPr>
                <a:t>X – </a:t>
              </a:r>
              <a:r>
                <a:rPr lang="en-US" sz="2800" i="1" dirty="0" err="1" smtClean="0">
                  <a:solidFill>
                    <a:prstClr val="black"/>
                  </a:solidFill>
                  <a:latin typeface="Symbol" charset="2"/>
                  <a:cs typeface="Symbol" charset="2"/>
                </a:rPr>
                <a:t>m</a:t>
              </a:r>
              <a:r>
                <a:rPr lang="en-US" sz="2800" i="1" dirty="0" err="1" smtClean="0">
                  <a:latin typeface="Garamond"/>
                  <a:cs typeface="Garamond"/>
                </a:rPr>
                <a:t>n</a:t>
              </a:r>
              <a:r>
                <a:rPr lang="en-US" sz="2800" dirty="0" smtClean="0">
                  <a:latin typeface="Garamond"/>
                  <a:cs typeface="Garamond"/>
                </a:rPr>
                <a:t>| ≥ </a:t>
              </a:r>
              <a:r>
                <a:rPr lang="en-US" sz="2800" i="1" dirty="0" err="1" smtClean="0">
                  <a:latin typeface="Garamond"/>
                  <a:cs typeface="Garamond"/>
                </a:rPr>
                <a:t>t</a:t>
              </a:r>
              <a:r>
                <a:rPr lang="en-US" sz="2800" i="1" dirty="0" err="1" smtClean="0">
                  <a:solidFill>
                    <a:prstClr val="black"/>
                  </a:solidFill>
                  <a:latin typeface="Symbol" charset="2"/>
                  <a:cs typeface="Symbol" charset="2"/>
                </a:rPr>
                <a:t>s</a:t>
              </a:r>
              <a:r>
                <a:rPr lang="en-US" sz="2800" i="1" dirty="0" smtClean="0">
                  <a:solidFill>
                    <a:prstClr val="black"/>
                  </a:solidFill>
                  <a:latin typeface="Symbol" charset="2"/>
                  <a:cs typeface="Symbol" charset="2"/>
                </a:rPr>
                <a:t> </a:t>
              </a:r>
              <a:r>
                <a:rPr lang="en-US" sz="2800" dirty="0" smtClean="0">
                  <a:latin typeface="Garamond"/>
                  <a:cs typeface="Garamond"/>
                </a:rPr>
                <a:t>√</a:t>
              </a:r>
              <a:r>
                <a:rPr lang="en-US" sz="2800" i="1" dirty="0" smtClean="0">
                  <a:latin typeface="Garamond"/>
                  <a:cs typeface="Garamond"/>
                </a:rPr>
                <a:t>n </a:t>
              </a:r>
              <a:r>
                <a:rPr lang="en-US" sz="2800" dirty="0" smtClean="0">
                  <a:latin typeface="Garamond"/>
                  <a:cs typeface="Garamond"/>
                </a:rPr>
                <a:t>) ≤ 1 / </a:t>
              </a:r>
              <a:r>
                <a:rPr lang="en-US" sz="2800" i="1" dirty="0" smtClean="0">
                  <a:latin typeface="Garamond"/>
                  <a:cs typeface="Garamond"/>
                </a:rPr>
                <a:t>t</a:t>
              </a:r>
              <a:r>
                <a:rPr lang="en-US" sz="2800" baseline="30000" dirty="0" smtClean="0">
                  <a:latin typeface="Garamond"/>
                  <a:cs typeface="Garamond"/>
                </a:rPr>
                <a:t>2</a:t>
              </a:r>
              <a:r>
                <a:rPr lang="en-US" sz="2800" dirty="0" smtClean="0">
                  <a:latin typeface="Garamond"/>
                  <a:cs typeface="Garamond"/>
                </a:rPr>
                <a:t>.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 flipV="1">
              <a:off x="4997450" y="3210650"/>
              <a:ext cx="171698" cy="245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 13"/>
          <p:cNvGrpSpPr/>
          <p:nvPr/>
        </p:nvGrpSpPr>
        <p:grpSpPr>
          <a:xfrm>
            <a:off x="389198" y="5133488"/>
            <a:ext cx="8297602" cy="523220"/>
            <a:chOff x="389198" y="5133488"/>
            <a:chExt cx="8297602" cy="523220"/>
          </a:xfrm>
        </p:grpSpPr>
        <p:sp>
          <p:nvSpPr>
            <p:cNvPr id="12" name="TextBox 11"/>
            <p:cNvSpPr txBox="1"/>
            <p:nvPr/>
          </p:nvSpPr>
          <p:spPr>
            <a:xfrm>
              <a:off x="389198" y="5133488"/>
              <a:ext cx="829760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en-US" sz="2800" dirty="0" smtClean="0">
                  <a:latin typeface="Franklin Gothic Medium"/>
                  <a:cs typeface="Franklin Gothic Medium"/>
                </a:rPr>
                <a:t>this suggests </a:t>
              </a:r>
              <a:r>
                <a:rPr lang="en-US" sz="2800" i="1" dirty="0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800" baseline="-25000" dirty="0">
                  <a:solidFill>
                    <a:prstClr val="black"/>
                  </a:solidFill>
                  <a:latin typeface="Garamond"/>
                  <a:cs typeface="Garamond"/>
                </a:rPr>
                <a:t>1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 + … + </a:t>
              </a:r>
              <a:r>
                <a:rPr lang="en-US" sz="2800" i="1" dirty="0" err="1">
                  <a:solidFill>
                    <a:prstClr val="black"/>
                  </a:solidFill>
                  <a:latin typeface="Garamond"/>
                  <a:cs typeface="Garamond"/>
                </a:rPr>
                <a:t>X</a:t>
              </a:r>
              <a:r>
                <a:rPr lang="en-US" sz="2800" i="1" baseline="-25000" dirty="0" err="1">
                  <a:solidFill>
                    <a:prstClr val="black"/>
                  </a:solidFill>
                  <a:latin typeface="Garamond"/>
                  <a:cs typeface="Garamond"/>
                </a:rPr>
                <a:t>n</a:t>
              </a:r>
              <a:r>
                <a:rPr lang="en-US" sz="2800" i="1" baseline="-25000" dirty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≈ </a:t>
              </a:r>
              <a:r>
                <a:rPr lang="en-US" sz="2800" i="1" dirty="0" err="1" smtClean="0">
                  <a:solidFill>
                    <a:prstClr val="black"/>
                  </a:solidFill>
                  <a:latin typeface="Symbol" charset="2"/>
                  <a:cs typeface="Symbol" charset="2"/>
                </a:rPr>
                <a:t>m</a:t>
              </a:r>
              <a:r>
                <a:rPr lang="en-US" sz="2800" i="1" dirty="0" err="1" smtClean="0">
                  <a:solidFill>
                    <a:prstClr val="black"/>
                  </a:solidFill>
                  <a:latin typeface="Garamond"/>
                  <a:cs typeface="Garamond"/>
                </a:rPr>
                <a:t>n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 + </a:t>
              </a:r>
              <a:r>
                <a:rPr lang="en-US" sz="2800" i="1" dirty="0" err="1" smtClean="0">
                  <a:solidFill>
                    <a:prstClr val="black"/>
                  </a:solidFill>
                  <a:latin typeface="Garamond"/>
                  <a:cs typeface="Garamond"/>
                </a:rPr>
                <a:t>T</a:t>
              </a:r>
              <a:r>
                <a:rPr lang="en-US" sz="2800" i="1" dirty="0" err="1" smtClean="0">
                  <a:solidFill>
                    <a:prstClr val="black"/>
                  </a:solidFill>
                  <a:latin typeface="Symbol" charset="2"/>
                  <a:cs typeface="Symbol" charset="2"/>
                </a:rPr>
                <a:t>s</a:t>
              </a:r>
              <a:r>
                <a:rPr lang="en-US" sz="2800" i="1" dirty="0" smtClean="0">
                  <a:solidFill>
                    <a:prstClr val="black"/>
                  </a:solidFill>
                  <a:latin typeface="Symbol" charset="2"/>
                  <a:cs typeface="Symbol" charset="2"/>
                </a:rPr>
                <a:t> </a:t>
              </a:r>
              <a:r>
                <a:rPr lang="en-US" sz="2800" dirty="0">
                  <a:latin typeface="Garamond"/>
                  <a:cs typeface="Garamond"/>
                </a:rPr>
                <a:t>√</a:t>
              </a:r>
              <a:r>
                <a:rPr lang="en-US" sz="2800" i="1" dirty="0">
                  <a:latin typeface="Garamond"/>
                  <a:cs typeface="Garamond"/>
                </a:rPr>
                <a:t>n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 </a:t>
              </a:r>
              <a:endParaRPr lang="en-US" sz="2800" dirty="0" smtClean="0">
                <a:latin typeface="Garamond"/>
                <a:cs typeface="Garamond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6343650" y="5218970"/>
              <a:ext cx="226438" cy="0"/>
            </a:xfrm>
            <a:prstGeom prst="line">
              <a:avLst/>
            </a:prstGeom>
            <a:ln>
              <a:solidFill>
                <a:srgbClr val="000000"/>
              </a:solidFill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07370639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experiments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75090"/>
            <a:ext cx="3136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+ … + 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endParaRPr lang="en-US" sz="2800" i="1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14750" y="1266220"/>
            <a:ext cx="4889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independent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Bernoulli(1/2) </a:t>
            </a:r>
            <a:endParaRPr lang="en-US" sz="2800" i="1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-1" y="2431404"/>
            <a:ext cx="4766395" cy="3601096"/>
            <a:chOff x="-1" y="2431404"/>
            <a:chExt cx="4766395" cy="3601096"/>
          </a:xfrm>
        </p:grpSpPr>
        <p:pic>
          <p:nvPicPr>
            <p:cNvPr id="6" name="Picture 5" descr="binomial6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" y="2431404"/>
              <a:ext cx="4766395" cy="3601096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3206750" y="2932440"/>
              <a:ext cx="9207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r"/>
              <a:r>
                <a:rPr lang="en-US" sz="2400" i="1" dirty="0" smtClean="0">
                  <a:latin typeface="Garamond"/>
                  <a:cs typeface="Garamond"/>
                </a:rPr>
                <a:t>n</a:t>
              </a:r>
              <a:r>
                <a:rPr lang="en-US" sz="2400" dirty="0" smtClean="0">
                  <a:latin typeface="Garamond"/>
                  <a:cs typeface="Garamond"/>
                </a:rPr>
                <a:t> = 6</a:t>
              </a:r>
              <a:endParaRPr lang="en-US" sz="2400" i="1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295724" y="2451100"/>
            <a:ext cx="4740325" cy="3581400"/>
            <a:chOff x="4295724" y="2451100"/>
            <a:chExt cx="4740325" cy="3581400"/>
          </a:xfrm>
        </p:grpSpPr>
        <p:pic>
          <p:nvPicPr>
            <p:cNvPr id="8" name="Picture 7" descr="binomial40.pd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295724" y="2451100"/>
              <a:ext cx="4740325" cy="3581400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416800" y="2932440"/>
              <a:ext cx="10477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r"/>
              <a:r>
                <a:rPr lang="en-US" sz="2400" i="1" dirty="0" smtClean="0">
                  <a:latin typeface="Garamond"/>
                  <a:cs typeface="Garamond"/>
                </a:rPr>
                <a:t>n</a:t>
              </a:r>
              <a:r>
                <a:rPr lang="en-US" sz="2400" dirty="0" smtClean="0">
                  <a:latin typeface="Garamond"/>
                  <a:cs typeface="Garamond"/>
                </a:rPr>
                <a:t> = 40</a:t>
              </a:r>
              <a:endParaRPr lang="en-US" sz="2400" i="1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489569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experiments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75090"/>
            <a:ext cx="3136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+ … + 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endParaRPr lang="en-US" sz="2800" i="1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14750" y="1266220"/>
            <a:ext cx="4889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independent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Poisson(1) </a:t>
            </a:r>
            <a:endParaRPr lang="en-US" sz="2800" i="1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" y="2451100"/>
            <a:ext cx="4419600" cy="3581400"/>
            <a:chOff x="1" y="2451100"/>
            <a:chExt cx="4419600" cy="3581400"/>
          </a:xfrm>
        </p:grpSpPr>
        <p:pic>
          <p:nvPicPr>
            <p:cNvPr id="3" name="Picture 2" descr="poisson3.pdf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6766"/>
            <a:stretch/>
          </p:blipFill>
          <p:spPr>
            <a:xfrm>
              <a:off x="1" y="2451100"/>
              <a:ext cx="4419600" cy="3581400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3206750" y="2932440"/>
              <a:ext cx="9207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r"/>
              <a:r>
                <a:rPr lang="en-US" sz="2400" i="1" dirty="0" smtClean="0">
                  <a:latin typeface="Garamond"/>
                  <a:cs typeface="Garamond"/>
                </a:rPr>
                <a:t>n</a:t>
              </a:r>
              <a:r>
                <a:rPr lang="en-US" sz="2400" dirty="0" smtClean="0">
                  <a:latin typeface="Garamond"/>
                  <a:cs typeface="Garamond"/>
                </a:rPr>
                <a:t> = 3</a:t>
              </a:r>
              <a:endParaRPr lang="en-US" sz="2400" i="1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419601" y="2463133"/>
            <a:ext cx="4724399" cy="3569367"/>
            <a:chOff x="4419601" y="2463133"/>
            <a:chExt cx="4724399" cy="3569367"/>
          </a:xfrm>
        </p:grpSpPr>
        <p:pic>
          <p:nvPicPr>
            <p:cNvPr id="7" name="Picture 6" descr="poisson20.pd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419601" y="2463133"/>
              <a:ext cx="4724399" cy="3569367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499350" y="2932440"/>
              <a:ext cx="10477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r"/>
              <a:r>
                <a:rPr lang="en-US" sz="2400" i="1" dirty="0" smtClean="0">
                  <a:latin typeface="Garamond"/>
                  <a:cs typeface="Garamond"/>
                </a:rPr>
                <a:t>n</a:t>
              </a:r>
              <a:r>
                <a:rPr lang="en-US" sz="2400" dirty="0" smtClean="0">
                  <a:latin typeface="Garamond"/>
                  <a:cs typeface="Garamond"/>
                </a:rPr>
                <a:t> = 20</a:t>
              </a:r>
              <a:endParaRPr lang="en-US" sz="2400" i="1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074190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experiments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75090"/>
            <a:ext cx="3136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+ … + 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endParaRPr lang="en-US" sz="2800" i="1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14750" y="1266220"/>
            <a:ext cx="4889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independent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Uniform(0, 1) </a:t>
            </a:r>
            <a:endParaRPr lang="en-US" sz="2800" i="1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0" y="2450432"/>
            <a:ext cx="4741207" cy="3582067"/>
            <a:chOff x="0" y="2450432"/>
            <a:chExt cx="4741207" cy="3582067"/>
          </a:xfrm>
        </p:grpSpPr>
        <p:pic>
          <p:nvPicPr>
            <p:cNvPr id="6" name="Picture 5" descr="uniform2.pdf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2450432"/>
              <a:ext cx="4741207" cy="3582067"/>
            </a:xfrm>
            <a:prstGeom prst="rect">
              <a:avLst/>
            </a:prstGeom>
          </p:spPr>
        </p:pic>
        <p:sp>
          <p:nvSpPr>
            <p:cNvPr id="9" name="TextBox 8"/>
            <p:cNvSpPr txBox="1"/>
            <p:nvPr/>
          </p:nvSpPr>
          <p:spPr>
            <a:xfrm>
              <a:off x="3206750" y="2932440"/>
              <a:ext cx="9207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r"/>
              <a:r>
                <a:rPr lang="en-US" sz="2400" i="1" dirty="0" smtClean="0">
                  <a:latin typeface="Garamond"/>
                  <a:cs typeface="Garamond"/>
                </a:rPr>
                <a:t>n</a:t>
              </a:r>
              <a:r>
                <a:rPr lang="en-US" sz="2400" dirty="0" smtClean="0">
                  <a:latin typeface="Garamond"/>
                  <a:cs typeface="Garamond"/>
                </a:rPr>
                <a:t> = 2</a:t>
              </a:r>
              <a:endParaRPr lang="en-US" sz="2400" i="1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4356100" y="2415155"/>
            <a:ext cx="4787900" cy="3617344"/>
            <a:chOff x="4356100" y="2415155"/>
            <a:chExt cx="4787900" cy="3617344"/>
          </a:xfrm>
        </p:grpSpPr>
        <p:pic>
          <p:nvPicPr>
            <p:cNvPr id="8" name="Picture 7" descr="uniform10.pdf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6100" y="2415155"/>
              <a:ext cx="4787900" cy="3617344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7499350" y="2932440"/>
              <a:ext cx="104775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r"/>
              <a:r>
                <a:rPr lang="en-US" sz="2400" i="1" dirty="0" smtClean="0">
                  <a:latin typeface="Garamond"/>
                  <a:cs typeface="Garamond"/>
                </a:rPr>
                <a:t>n</a:t>
              </a:r>
              <a:r>
                <a:rPr lang="en-US" sz="2400" dirty="0" smtClean="0">
                  <a:latin typeface="Garamond"/>
                  <a:cs typeface="Garamond"/>
                </a:rPr>
                <a:t> = 10</a:t>
              </a:r>
              <a:endParaRPr lang="en-US" sz="2400" i="1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504288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normal.pdf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933449"/>
            <a:ext cx="7480300" cy="5651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normal random variable</a:t>
            </a:r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1933769" y="1630346"/>
            <a:ext cx="2588242" cy="523220"/>
            <a:chOff x="1078191" y="3483714"/>
            <a:chExt cx="2588242" cy="523220"/>
          </a:xfrm>
        </p:grpSpPr>
        <p:sp>
          <p:nvSpPr>
            <p:cNvPr id="5" name="Rectangle 4"/>
            <p:cNvSpPr/>
            <p:nvPr/>
          </p:nvSpPr>
          <p:spPr>
            <a:xfrm>
              <a:off x="1078191" y="3483714"/>
              <a:ext cx="2588242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f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t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 = (2</a:t>
              </a:r>
              <a:r>
                <a:rPr lang="en-US" sz="2800" dirty="0" smtClean="0">
                  <a:solidFill>
                    <a:prstClr val="black"/>
                  </a:solidFill>
                  <a:latin typeface="Symbol" charset="2"/>
                  <a:cs typeface="Symbol" charset="2"/>
                </a:rPr>
                <a:t>p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r>
                <a:rPr lang="en-US" sz="2800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-½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e</a:t>
              </a:r>
              <a:r>
                <a:rPr lang="en-US" sz="2800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-</a:t>
              </a:r>
              <a:r>
                <a:rPr lang="en-US" sz="2800" i="1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t</a:t>
              </a:r>
              <a:r>
                <a:rPr lang="en-US" sz="2800" baseline="30000" dirty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r>
                <a:rPr lang="en-US" sz="2800" baseline="30000" dirty="0" smtClean="0">
                  <a:solidFill>
                    <a:prstClr val="black"/>
                  </a:solidFill>
                  <a:latin typeface="Garamond"/>
                  <a:cs typeface="Garamond"/>
                </a:rPr>
                <a:t>/2</a:t>
              </a:r>
              <a:endParaRPr lang="en-US" sz="2800" i="1" baseline="300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3105914" y="3558714"/>
              <a:ext cx="290571" cy="276999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pPr lvl="0"/>
              <a:r>
                <a:rPr lang="en-US" baseline="30000" dirty="0">
                  <a:solidFill>
                    <a:prstClr val="black"/>
                  </a:solidFill>
                  <a:latin typeface="Garamond"/>
                  <a:cs typeface="Garamond"/>
                </a:rPr>
                <a:t>2</a:t>
              </a:r>
              <a:endParaRPr lang="en-US" i="1" baseline="30000" dirty="0">
                <a:solidFill>
                  <a:prstClr val="black"/>
                </a:solidFill>
                <a:latin typeface="Garamond"/>
                <a:cs typeface="Garamond"/>
              </a:endParaRPr>
            </a:p>
          </p:txBody>
        </p:sp>
      </p:grpSp>
      <p:sp>
        <p:nvSpPr>
          <p:cNvPr id="10" name="Rectangle 9"/>
          <p:cNvSpPr/>
          <p:nvPr/>
        </p:nvSpPr>
        <p:spPr>
          <a:xfrm>
            <a:off x="7638142" y="5727184"/>
            <a:ext cx="3191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t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2381250" y="5407451"/>
            <a:ext cx="46645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 smtClean="0">
                <a:latin typeface="Franklin Gothic Medium"/>
                <a:cs typeface="Franklin Gothic Medium"/>
              </a:rPr>
              <a:t>p.d.f</a:t>
            </a:r>
            <a:r>
              <a:rPr lang="en-US" sz="2400" dirty="0" smtClean="0">
                <a:latin typeface="Franklin Gothic Medium"/>
                <a:cs typeface="Franklin Gothic Medium"/>
              </a:rPr>
              <a:t>. of a normal random variable</a:t>
            </a:r>
          </a:p>
        </p:txBody>
      </p:sp>
    </p:spTree>
    <p:extLst>
      <p:ext uri="{BB962C8B-B14F-4D97-AF65-F5344CB8AC3E}">
        <p14:creationId xmlns:p14="http://schemas.microsoft.com/office/powerpoint/2010/main" val="402671370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central limit theorem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29414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,…, </a:t>
            </a:r>
            <a:r>
              <a:rPr lang="en-US" sz="2800" i="1" dirty="0" err="1" smtClean="0">
                <a:latin typeface="Garamond"/>
                <a:cs typeface="Garamond"/>
              </a:rPr>
              <a:t>X</a:t>
            </a:r>
            <a:r>
              <a:rPr lang="en-US" sz="2800" i="1" baseline="-25000" dirty="0" err="1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Franklin Gothic Medium"/>
                <a:cs typeface="Franklin Gothic Medium"/>
              </a:rPr>
              <a:t> are independent with same 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p.m.f</a:t>
            </a:r>
            <a:r>
              <a:rPr lang="en-US" sz="2800" dirty="0" smtClean="0">
                <a:latin typeface="Franklin Gothic Medium"/>
                <a:cs typeface="Franklin Gothic Medium"/>
              </a:rPr>
              <a:t>. (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p.d.f</a:t>
            </a:r>
            <a:r>
              <a:rPr lang="en-US" sz="2800" dirty="0" smtClean="0">
                <a:latin typeface="Franklin Gothic Medium"/>
                <a:cs typeface="Franklin Gothic Medium"/>
              </a:rPr>
              <a:t>.)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5215920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where </a:t>
            </a:r>
            <a:r>
              <a:rPr lang="en-US" sz="2800" i="1" dirty="0" smtClean="0">
                <a:latin typeface="Garamond"/>
                <a:cs typeface="Garamond"/>
              </a:rPr>
              <a:t>T</a:t>
            </a:r>
            <a:r>
              <a:rPr lang="en-US" sz="2800" dirty="0" smtClean="0">
                <a:latin typeface="Franklin Gothic Medium"/>
                <a:cs typeface="Franklin Gothic Medium"/>
              </a:rPr>
              <a:t> is a normal random variable.</a:t>
            </a:r>
            <a:endParaRPr lang="en-US" sz="2800" dirty="0" smtClean="0">
              <a:solidFill>
                <a:srgbClr val="FF9933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2030740"/>
            <a:ext cx="7677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i="1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m </a:t>
            </a:r>
            <a:r>
              <a:rPr lang="en-US" sz="2800" dirty="0">
                <a:latin typeface="Garamond"/>
                <a:cs typeface="Garamond"/>
              </a:rPr>
              <a:t>= </a:t>
            </a:r>
            <a:r>
              <a:rPr lang="en-US" sz="2800" i="1" dirty="0">
                <a:latin typeface="Garamond"/>
                <a:cs typeface="Garamond"/>
              </a:rPr>
              <a:t>E</a:t>
            </a:r>
            <a:r>
              <a:rPr lang="en-US" sz="2800" dirty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i="1" baseline="-25000" dirty="0" smtClean="0">
                <a:latin typeface="Garamond"/>
                <a:cs typeface="Garamond"/>
              </a:rPr>
              <a:t>i</a:t>
            </a:r>
            <a:r>
              <a:rPr lang="en-US" sz="2800" dirty="0" smtClean="0">
                <a:latin typeface="Garamond"/>
                <a:cs typeface="Garamond"/>
              </a:rPr>
              <a:t>]</a:t>
            </a:r>
            <a:r>
              <a:rPr lang="en-US" sz="2800" dirty="0" smtClean="0">
                <a:latin typeface="Franklin Gothic Medium"/>
                <a:cs typeface="Franklin Gothic Medium"/>
              </a:rPr>
              <a:t>, </a:t>
            </a:r>
            <a:r>
              <a:rPr lang="en-US" sz="2800" i="1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s </a:t>
            </a:r>
            <a:r>
              <a:rPr lang="en-US" sz="2800" dirty="0">
                <a:latin typeface="Garamond"/>
                <a:cs typeface="Garamond"/>
              </a:rPr>
              <a:t>= √</a:t>
            </a:r>
            <a:r>
              <a:rPr lang="en-US" sz="2800" i="1" dirty="0" err="1" smtClean="0">
                <a:latin typeface="Garamond"/>
                <a:cs typeface="Garamond"/>
              </a:rPr>
              <a:t>Var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i="1" baseline="-25000" dirty="0" smtClean="0">
                <a:latin typeface="Garamond"/>
                <a:cs typeface="Garamond"/>
              </a:rPr>
              <a:t>i</a:t>
            </a:r>
            <a:r>
              <a:rPr lang="en-US" sz="2800" dirty="0" smtClean="0">
                <a:latin typeface="Garamond"/>
                <a:cs typeface="Garamond"/>
              </a:rPr>
              <a:t>]</a:t>
            </a:r>
            <a:r>
              <a:rPr lang="en-US" sz="2800" dirty="0" smtClean="0">
                <a:latin typeface="Franklin Gothic Medium"/>
                <a:cs typeface="Franklin Gothic Medium"/>
              </a:rPr>
              <a:t>, 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  <a:r>
              <a:rPr lang="en-US" sz="2800" i="1" dirty="0">
                <a:latin typeface="Garamond"/>
                <a:cs typeface="Garamond"/>
              </a:rPr>
              <a:t>X</a:t>
            </a:r>
            <a:r>
              <a:rPr lang="en-US" sz="2800" dirty="0">
                <a:latin typeface="Garamond"/>
                <a:cs typeface="Garamond"/>
              </a:rPr>
              <a:t> 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+ … + 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endParaRPr lang="en-US" sz="2800" i="1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60450" y="3183954"/>
            <a:ext cx="5899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For every </a:t>
            </a:r>
            <a:r>
              <a:rPr lang="en-US" sz="2800" i="1" dirty="0" smtClean="0">
                <a:latin typeface="Garamond"/>
                <a:cs typeface="Garamond"/>
              </a:rPr>
              <a:t>t</a:t>
            </a:r>
            <a:r>
              <a:rPr lang="en-US" sz="2800" dirty="0" smtClean="0">
                <a:latin typeface="Franklin Gothic Medium"/>
                <a:cs typeface="Franklin Gothic Medium"/>
              </a:rPr>
              <a:t> (positive or negative): </a:t>
            </a:r>
            <a:endParaRPr lang="en-US" sz="2800" dirty="0" smtClean="0">
              <a:latin typeface="Garamond"/>
              <a:cs typeface="Garamond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2008508" y="3896288"/>
            <a:ext cx="5044372" cy="690538"/>
            <a:chOff x="1906908" y="4378250"/>
            <a:chExt cx="5044372" cy="690538"/>
          </a:xfrm>
        </p:grpSpPr>
        <p:grpSp>
          <p:nvGrpSpPr>
            <p:cNvPr id="8" name="Group 7"/>
            <p:cNvGrpSpPr/>
            <p:nvPr/>
          </p:nvGrpSpPr>
          <p:grpSpPr>
            <a:xfrm>
              <a:off x="1959810" y="4378250"/>
              <a:ext cx="4991470" cy="523220"/>
              <a:chOff x="2198948" y="3120080"/>
              <a:chExt cx="4991470" cy="523220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2198948" y="3120080"/>
                <a:ext cx="499147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:r>
                  <a:rPr lang="en-US" sz="2800" dirty="0" err="1" smtClean="0">
                    <a:latin typeface="Garamond"/>
                    <a:cs typeface="Garamond"/>
                  </a:rPr>
                  <a:t>lim</a:t>
                </a:r>
                <a:r>
                  <a:rPr lang="en-US" sz="2800" i="1" dirty="0" smtClean="0">
                    <a:latin typeface="Garamond"/>
                    <a:cs typeface="Garamond"/>
                  </a:rPr>
                  <a:t> P</a:t>
                </a:r>
                <a:r>
                  <a:rPr lang="en-US" sz="2800" dirty="0" smtClean="0">
                    <a:latin typeface="Garamond"/>
                    <a:cs typeface="Garamond"/>
                  </a:rPr>
                  <a:t>(</a:t>
                </a:r>
                <a:r>
                  <a:rPr lang="en-US" sz="2800" i="1" dirty="0" smtClean="0">
                    <a:latin typeface="Garamond"/>
                    <a:cs typeface="Garamond"/>
                  </a:rPr>
                  <a:t>X </a:t>
                </a:r>
                <a:r>
                  <a:rPr lang="en-US" sz="2800" dirty="0" smtClean="0">
                    <a:latin typeface="Garamond"/>
                    <a:cs typeface="Garamond"/>
                  </a:rPr>
                  <a:t>≥ </a:t>
                </a:r>
                <a:r>
                  <a:rPr lang="en-US" sz="2800" i="1" dirty="0" err="1" smtClean="0">
                    <a:solidFill>
                      <a:prstClr val="black"/>
                    </a:solidFill>
                    <a:latin typeface="Symbol" charset="2"/>
                    <a:cs typeface="Symbol" charset="2"/>
                  </a:rPr>
                  <a:t>m</a:t>
                </a:r>
                <a:r>
                  <a:rPr lang="en-US" sz="2800" i="1" dirty="0" err="1" smtClean="0">
                    <a:latin typeface="Garamond"/>
                    <a:cs typeface="Garamond"/>
                  </a:rPr>
                  <a:t>n</a:t>
                </a:r>
                <a:r>
                  <a:rPr lang="en-US" sz="2800" i="1" dirty="0" smtClean="0">
                    <a:latin typeface="Garamond"/>
                    <a:cs typeface="Garamond"/>
                  </a:rPr>
                  <a:t> </a:t>
                </a:r>
                <a:r>
                  <a:rPr lang="en-US" sz="2800" dirty="0" smtClean="0">
                    <a:latin typeface="Garamond"/>
                    <a:cs typeface="Garamond"/>
                  </a:rPr>
                  <a:t>+ </a:t>
                </a:r>
                <a:r>
                  <a:rPr lang="en-US" sz="2800" i="1" dirty="0" err="1" smtClean="0">
                    <a:latin typeface="Garamond"/>
                    <a:cs typeface="Garamond"/>
                  </a:rPr>
                  <a:t>t</a:t>
                </a:r>
                <a:r>
                  <a:rPr lang="en-US" sz="2800" i="1" dirty="0" err="1" smtClean="0">
                    <a:solidFill>
                      <a:prstClr val="black"/>
                    </a:solidFill>
                    <a:latin typeface="Symbol" charset="2"/>
                    <a:cs typeface="Symbol" charset="2"/>
                  </a:rPr>
                  <a:t>s</a:t>
                </a:r>
                <a:r>
                  <a:rPr lang="en-US" sz="2800" i="1" dirty="0" smtClean="0">
                    <a:solidFill>
                      <a:prstClr val="black"/>
                    </a:solidFill>
                    <a:latin typeface="Symbol" charset="2"/>
                    <a:cs typeface="Symbol" charset="2"/>
                  </a:rPr>
                  <a:t> </a:t>
                </a:r>
                <a:r>
                  <a:rPr lang="en-US" sz="2800" dirty="0" smtClean="0">
                    <a:latin typeface="Garamond"/>
                    <a:cs typeface="Garamond"/>
                  </a:rPr>
                  <a:t>√</a:t>
                </a:r>
                <a:r>
                  <a:rPr lang="en-US" sz="2800" i="1" dirty="0" smtClean="0">
                    <a:latin typeface="Garamond"/>
                    <a:cs typeface="Garamond"/>
                  </a:rPr>
                  <a:t>n </a:t>
                </a:r>
                <a:r>
                  <a:rPr lang="en-US" sz="2800" dirty="0" smtClean="0">
                    <a:latin typeface="Garamond"/>
                    <a:cs typeface="Garamond"/>
                  </a:rPr>
                  <a:t>) = </a:t>
                </a:r>
                <a:r>
                  <a:rPr lang="en-US" sz="2800" i="1" dirty="0" smtClean="0">
                    <a:latin typeface="Garamond"/>
                    <a:cs typeface="Garamond"/>
                  </a:rPr>
                  <a:t>P</a:t>
                </a:r>
                <a:r>
                  <a:rPr lang="en-US" sz="2800" dirty="0" smtClean="0">
                    <a:latin typeface="Garamond"/>
                    <a:cs typeface="Garamond"/>
                  </a:rPr>
                  <a:t>(</a:t>
                </a:r>
                <a:r>
                  <a:rPr lang="en-US" sz="2800" i="1" dirty="0" smtClean="0">
                    <a:latin typeface="Garamond"/>
                    <a:cs typeface="Garamond"/>
                  </a:rPr>
                  <a:t>T</a:t>
                </a:r>
                <a:r>
                  <a:rPr lang="en-US" sz="2800" dirty="0" smtClean="0">
                    <a:latin typeface="Garamond"/>
                    <a:cs typeface="Garamond"/>
                  </a:rPr>
                  <a:t> </a:t>
                </a:r>
                <a:r>
                  <a:rPr lang="en-US" sz="2800" dirty="0">
                    <a:latin typeface="Garamond"/>
                    <a:cs typeface="Garamond"/>
                  </a:rPr>
                  <a:t>≥ </a:t>
                </a:r>
                <a:r>
                  <a:rPr lang="en-US" sz="2800" i="1" dirty="0" smtClean="0">
                    <a:latin typeface="Garamond"/>
                    <a:cs typeface="Garamond"/>
                  </a:rPr>
                  <a:t>t</a:t>
                </a:r>
                <a:r>
                  <a:rPr lang="en-US" sz="2800" dirty="0" smtClean="0">
                    <a:latin typeface="Garamond"/>
                    <a:cs typeface="Garamond"/>
                  </a:rPr>
                  <a:t>)</a:t>
                </a:r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 flipV="1">
                <a:off x="5130800" y="3204300"/>
                <a:ext cx="171698" cy="245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2" name="Rectangle 11"/>
            <p:cNvSpPr/>
            <p:nvPr/>
          </p:nvSpPr>
          <p:spPr>
            <a:xfrm>
              <a:off x="1906908" y="4730234"/>
              <a:ext cx="73636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i="1" dirty="0" smtClean="0">
                  <a:latin typeface="Garamond"/>
                  <a:cs typeface="Garamond"/>
                </a:rPr>
                <a:t>n → </a:t>
              </a:r>
              <a:r>
                <a:rPr lang="en-US" sz="1600" dirty="0" smtClean="0">
                  <a:latin typeface="Garamond"/>
                  <a:cs typeface="Garamond"/>
                </a:rPr>
                <a:t>∞</a:t>
              </a:r>
              <a:endParaRPr lang="en-US" sz="1600" dirty="0"/>
            </a:p>
          </p:txBody>
        </p:sp>
      </p:grpSp>
      <p:sp>
        <p:nvSpPr>
          <p:cNvPr id="14" name="Rectangle 13"/>
          <p:cNvSpPr/>
          <p:nvPr/>
        </p:nvSpPr>
        <p:spPr>
          <a:xfrm>
            <a:off x="914400" y="3068395"/>
            <a:ext cx="7302500" cy="1742385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8510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11" grpId="0"/>
      <p:bldP spid="1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Polling again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2776890"/>
            <a:ext cx="822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Probability model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4298950"/>
            <a:ext cx="3136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baseline="-25000" dirty="0">
                <a:solidFill>
                  <a:prstClr val="black"/>
                </a:solidFill>
                <a:latin typeface="Garamond"/>
                <a:cs typeface="Garamond"/>
              </a:rPr>
              <a:t>1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+ … + </a:t>
            </a:r>
            <a:r>
              <a:rPr lang="en-US" sz="2800" i="1" dirty="0" err="1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i="1" baseline="-25000" dirty="0" err="1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endParaRPr lang="en-US" sz="2800" i="1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714750" y="4304040"/>
            <a:ext cx="4889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r"/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independent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Bernoulli(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m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endParaRPr lang="en-US" sz="2800" i="1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57200" y="3528080"/>
            <a:ext cx="4889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i="1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m</a:t>
            </a:r>
            <a:r>
              <a:rPr lang="en-US" sz="2800" i="1" baseline="-250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=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 fraction that will vote </a:t>
            </a:r>
            <a:r>
              <a:rPr lang="en-US" sz="2800" dirty="0" smtClean="0">
                <a:solidFill>
                  <a:srgbClr val="3333CC"/>
                </a:solidFill>
                <a:latin typeface="Franklin Gothic Medium"/>
                <a:cs typeface="Franklin Gothic Medium"/>
              </a:rPr>
              <a:t>blue</a:t>
            </a:r>
            <a:endParaRPr lang="en-US" sz="2800" dirty="0">
              <a:solidFill>
                <a:srgbClr val="3333CC"/>
              </a:solidFill>
              <a:latin typeface="Franklin Gothic Medium"/>
              <a:cs typeface="Franklin Gothic Medium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457200" y="5117584"/>
            <a:ext cx="635473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[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i="1" baseline="-25000" dirty="0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] = 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m</a:t>
            </a:r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, 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s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√</a:t>
            </a:r>
            <a:r>
              <a:rPr lang="en-US" sz="2800" i="1" dirty="0" err="1">
                <a:solidFill>
                  <a:prstClr val="black"/>
                </a:solidFill>
                <a:latin typeface="Garamond"/>
                <a:cs typeface="Garamond"/>
              </a:rPr>
              <a:t>Var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[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X</a:t>
            </a:r>
            <a:r>
              <a:rPr lang="en-US" sz="2800" i="1" baseline="-25000" dirty="0">
                <a:solidFill>
                  <a:prstClr val="black"/>
                </a:solidFill>
                <a:latin typeface="Garamond"/>
                <a:cs typeface="Garamond"/>
              </a:rPr>
              <a:t>i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] = √</a:t>
            </a:r>
            <a:r>
              <a:rPr lang="en-US" sz="2800" i="1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m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(1 - 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m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 </a:t>
            </a:r>
            <a:r>
              <a:rPr lang="en-US" sz="2800" dirty="0" smtClean="0">
                <a:latin typeface="Garamond"/>
                <a:cs typeface="Garamond"/>
              </a:rPr>
              <a:t>≤ ½.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25974" y="1262390"/>
            <a:ext cx="82608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Say we want confidence error </a:t>
            </a:r>
            <a:r>
              <a:rPr lang="en-US" sz="2800" i="1" dirty="0" smtClean="0">
                <a:latin typeface="Symbol" charset="2"/>
                <a:cs typeface="Symbol" charset="2"/>
              </a:rPr>
              <a:t>d</a:t>
            </a:r>
            <a:r>
              <a:rPr lang="en-US" sz="2800" i="1" dirty="0" smtClean="0">
                <a:latin typeface="Garamond"/>
                <a:cs typeface="Garamond"/>
              </a:rPr>
              <a:t> = </a:t>
            </a:r>
            <a:r>
              <a:rPr lang="en-US" sz="2800" dirty="0" smtClean="0">
                <a:latin typeface="Garamond"/>
                <a:cs typeface="Garamond"/>
              </a:rPr>
              <a:t>10%</a:t>
            </a:r>
            <a:r>
              <a:rPr lang="en-US" sz="2800" dirty="0" smtClean="0">
                <a:latin typeface="Franklin Gothic Medium"/>
                <a:cs typeface="Franklin Gothic Medium"/>
              </a:rPr>
              <a:t> and sampling error </a:t>
            </a:r>
            <a:r>
              <a:rPr lang="en-US" sz="2800" i="1" dirty="0" smtClean="0">
                <a:latin typeface="Symbol" charset="2"/>
                <a:cs typeface="Symbol" charset="2"/>
              </a:rPr>
              <a:t>e</a:t>
            </a:r>
            <a:r>
              <a:rPr lang="en-US" sz="2800" i="1" dirty="0" smtClean="0">
                <a:latin typeface="Garamond"/>
                <a:cs typeface="Garamond"/>
              </a:rPr>
              <a:t> </a:t>
            </a:r>
            <a:r>
              <a:rPr lang="en-US" sz="2800" i="1" dirty="0">
                <a:latin typeface="Garamond"/>
                <a:cs typeface="Garamond"/>
              </a:rPr>
              <a:t>= </a:t>
            </a:r>
            <a:r>
              <a:rPr lang="en-US" sz="2800" dirty="0" smtClean="0">
                <a:latin typeface="Garamond"/>
                <a:cs typeface="Garamond"/>
              </a:rPr>
              <a:t>5%</a:t>
            </a:r>
            <a:r>
              <a:rPr lang="en-US" sz="2800" dirty="0" smtClean="0">
                <a:latin typeface="Franklin Gothic Medium"/>
                <a:cs typeface="Franklin Gothic Medium"/>
              </a:rPr>
              <a:t> </a:t>
            </a:r>
            <a:r>
              <a:rPr lang="en-US" sz="2800" dirty="0">
                <a:latin typeface="Franklin Gothic Medium"/>
                <a:cs typeface="Franklin Gothic Medium"/>
              </a:rPr>
              <a:t>. </a:t>
            </a:r>
            <a:r>
              <a:rPr lang="en-US" sz="2800" dirty="0" smtClean="0">
                <a:latin typeface="Franklin Gothic Medium"/>
                <a:cs typeface="Franklin Gothic Medium"/>
              </a:rPr>
              <a:t>How many people should we poll?</a:t>
            </a:r>
          </a:p>
        </p:txBody>
      </p:sp>
    </p:spTree>
    <p:extLst>
      <p:ext uri="{BB962C8B-B14F-4D97-AF65-F5344CB8AC3E}">
        <p14:creationId xmlns:p14="http://schemas.microsoft.com/office/powerpoint/2010/main" val="1499587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9" grpId="0"/>
      <p:bldP spid="12" grpId="0"/>
      <p:bldP spid="1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Polling again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57200" y="1458569"/>
            <a:ext cx="5044372" cy="690538"/>
            <a:chOff x="1906908" y="4378250"/>
            <a:chExt cx="5044372" cy="690538"/>
          </a:xfrm>
        </p:grpSpPr>
        <p:grpSp>
          <p:nvGrpSpPr>
            <p:cNvPr id="7" name="Group 6"/>
            <p:cNvGrpSpPr/>
            <p:nvPr/>
          </p:nvGrpSpPr>
          <p:grpSpPr>
            <a:xfrm>
              <a:off x="1959810" y="4378250"/>
              <a:ext cx="4991470" cy="523220"/>
              <a:chOff x="2198948" y="3120080"/>
              <a:chExt cx="4991470" cy="523220"/>
            </a:xfrm>
          </p:grpSpPr>
          <p:sp>
            <p:nvSpPr>
              <p:cNvPr id="9" name="TextBox 8"/>
              <p:cNvSpPr txBox="1"/>
              <p:nvPr/>
            </p:nvSpPr>
            <p:spPr>
              <a:xfrm>
                <a:off x="2198948" y="3120080"/>
                <a:ext cx="4991470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:r>
                  <a:rPr lang="en-US" sz="2800" dirty="0" err="1" smtClean="0">
                    <a:latin typeface="Garamond"/>
                    <a:cs typeface="Garamond"/>
                  </a:rPr>
                  <a:t>lim</a:t>
                </a:r>
                <a:r>
                  <a:rPr lang="en-US" sz="2800" i="1" dirty="0" smtClean="0">
                    <a:latin typeface="Garamond"/>
                    <a:cs typeface="Garamond"/>
                  </a:rPr>
                  <a:t> P</a:t>
                </a:r>
                <a:r>
                  <a:rPr lang="en-US" sz="2800" dirty="0" smtClean="0">
                    <a:latin typeface="Garamond"/>
                    <a:cs typeface="Garamond"/>
                  </a:rPr>
                  <a:t>(</a:t>
                </a:r>
                <a:r>
                  <a:rPr lang="en-US" sz="2800" i="1" dirty="0" smtClean="0">
                    <a:latin typeface="Garamond"/>
                    <a:cs typeface="Garamond"/>
                  </a:rPr>
                  <a:t>X </a:t>
                </a:r>
                <a:r>
                  <a:rPr lang="en-US" sz="2800" dirty="0" smtClean="0">
                    <a:latin typeface="Garamond"/>
                    <a:cs typeface="Garamond"/>
                  </a:rPr>
                  <a:t>≥ </a:t>
                </a:r>
                <a:r>
                  <a:rPr lang="en-US" sz="2800" i="1" dirty="0" err="1" smtClean="0">
                    <a:solidFill>
                      <a:prstClr val="black"/>
                    </a:solidFill>
                    <a:latin typeface="Symbol" charset="2"/>
                    <a:cs typeface="Symbol" charset="2"/>
                  </a:rPr>
                  <a:t>m</a:t>
                </a:r>
                <a:r>
                  <a:rPr lang="en-US" sz="2800" i="1" dirty="0" err="1" smtClean="0">
                    <a:latin typeface="Garamond"/>
                    <a:cs typeface="Garamond"/>
                  </a:rPr>
                  <a:t>n</a:t>
                </a:r>
                <a:r>
                  <a:rPr lang="en-US" sz="2800" i="1" dirty="0" smtClean="0">
                    <a:latin typeface="Garamond"/>
                    <a:cs typeface="Garamond"/>
                  </a:rPr>
                  <a:t> </a:t>
                </a:r>
                <a:r>
                  <a:rPr lang="en-US" sz="2800" dirty="0" smtClean="0">
                    <a:latin typeface="Garamond"/>
                    <a:cs typeface="Garamond"/>
                  </a:rPr>
                  <a:t>+ </a:t>
                </a:r>
                <a:r>
                  <a:rPr lang="en-US" sz="2800" i="1" dirty="0" err="1" smtClean="0">
                    <a:latin typeface="Garamond"/>
                    <a:cs typeface="Garamond"/>
                  </a:rPr>
                  <a:t>t</a:t>
                </a:r>
                <a:r>
                  <a:rPr lang="en-US" sz="2800" i="1" dirty="0" err="1" smtClean="0">
                    <a:solidFill>
                      <a:prstClr val="black"/>
                    </a:solidFill>
                    <a:latin typeface="Symbol" charset="2"/>
                    <a:cs typeface="Symbol" charset="2"/>
                  </a:rPr>
                  <a:t>s</a:t>
                </a:r>
                <a:r>
                  <a:rPr lang="en-US" sz="2800" i="1" dirty="0" smtClean="0">
                    <a:solidFill>
                      <a:prstClr val="black"/>
                    </a:solidFill>
                    <a:latin typeface="Symbol" charset="2"/>
                    <a:cs typeface="Symbol" charset="2"/>
                  </a:rPr>
                  <a:t> </a:t>
                </a:r>
                <a:r>
                  <a:rPr lang="en-US" sz="2800" dirty="0" smtClean="0">
                    <a:latin typeface="Garamond"/>
                    <a:cs typeface="Garamond"/>
                  </a:rPr>
                  <a:t>√</a:t>
                </a:r>
                <a:r>
                  <a:rPr lang="en-US" sz="2800" i="1" dirty="0" smtClean="0">
                    <a:latin typeface="Garamond"/>
                    <a:cs typeface="Garamond"/>
                  </a:rPr>
                  <a:t>n </a:t>
                </a:r>
                <a:r>
                  <a:rPr lang="en-US" sz="2800" dirty="0" smtClean="0">
                    <a:latin typeface="Garamond"/>
                    <a:cs typeface="Garamond"/>
                  </a:rPr>
                  <a:t>) = </a:t>
                </a:r>
                <a:r>
                  <a:rPr lang="en-US" sz="2800" i="1" dirty="0" smtClean="0">
                    <a:latin typeface="Garamond"/>
                    <a:cs typeface="Garamond"/>
                  </a:rPr>
                  <a:t>P</a:t>
                </a:r>
                <a:r>
                  <a:rPr lang="en-US" sz="2800" dirty="0" smtClean="0">
                    <a:latin typeface="Garamond"/>
                    <a:cs typeface="Garamond"/>
                  </a:rPr>
                  <a:t>(</a:t>
                </a:r>
                <a:r>
                  <a:rPr lang="en-US" sz="2800" i="1" dirty="0" smtClean="0">
                    <a:latin typeface="Garamond"/>
                    <a:cs typeface="Garamond"/>
                  </a:rPr>
                  <a:t>T</a:t>
                </a:r>
                <a:r>
                  <a:rPr lang="en-US" sz="2800" dirty="0" smtClean="0">
                    <a:latin typeface="Garamond"/>
                    <a:cs typeface="Garamond"/>
                  </a:rPr>
                  <a:t> </a:t>
                </a:r>
                <a:r>
                  <a:rPr lang="en-US" sz="2800" dirty="0">
                    <a:latin typeface="Garamond"/>
                    <a:cs typeface="Garamond"/>
                  </a:rPr>
                  <a:t>≥ </a:t>
                </a:r>
                <a:r>
                  <a:rPr lang="en-US" sz="2800" i="1" dirty="0" smtClean="0">
                    <a:latin typeface="Garamond"/>
                    <a:cs typeface="Garamond"/>
                  </a:rPr>
                  <a:t>t</a:t>
                </a:r>
                <a:r>
                  <a:rPr lang="en-US" sz="2800" dirty="0" smtClean="0">
                    <a:latin typeface="Garamond"/>
                    <a:cs typeface="Garamond"/>
                  </a:rPr>
                  <a:t>)</a:t>
                </a:r>
              </a:p>
            </p:txBody>
          </p:sp>
          <p:cxnSp>
            <p:nvCxnSpPr>
              <p:cNvPr id="10" name="Straight Connector 9"/>
              <p:cNvCxnSpPr/>
              <p:nvPr/>
            </p:nvCxnSpPr>
            <p:spPr>
              <a:xfrm flipV="1">
                <a:off x="5130800" y="3204300"/>
                <a:ext cx="171698" cy="245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8" name="Rectangle 7"/>
            <p:cNvSpPr/>
            <p:nvPr/>
          </p:nvSpPr>
          <p:spPr>
            <a:xfrm>
              <a:off x="1906908" y="4730234"/>
              <a:ext cx="73636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i="1" dirty="0" smtClean="0">
                  <a:latin typeface="Garamond"/>
                  <a:cs typeface="Garamond"/>
                </a:rPr>
                <a:t>n → </a:t>
              </a:r>
              <a:r>
                <a:rPr lang="en-US" sz="1600" dirty="0" smtClean="0">
                  <a:latin typeface="Garamond"/>
                  <a:cs typeface="Garamond"/>
                </a:rPr>
                <a:t>∞</a:t>
              </a:r>
              <a:endParaRPr lang="en-US" sz="1600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820707" y="1958067"/>
            <a:ext cx="891590" cy="628929"/>
            <a:chOff x="4291567" y="1989136"/>
            <a:chExt cx="891590" cy="628929"/>
          </a:xfrm>
        </p:grpSpPr>
        <p:sp>
          <p:nvSpPr>
            <p:cNvPr id="11" name="Rectangle 10"/>
            <p:cNvSpPr/>
            <p:nvPr/>
          </p:nvSpPr>
          <p:spPr>
            <a:xfrm>
              <a:off x="4291567" y="2094845"/>
              <a:ext cx="89159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5% 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n</a:t>
              </a:r>
              <a:endParaRPr lang="en-US" dirty="0">
                <a:latin typeface="Garamond"/>
                <a:cs typeface="Garamond"/>
              </a:endParaRPr>
            </a:p>
          </p:txBody>
        </p:sp>
        <p:sp>
          <p:nvSpPr>
            <p:cNvPr id="12" name="Left Brace 11"/>
            <p:cNvSpPr/>
            <p:nvPr/>
          </p:nvSpPr>
          <p:spPr>
            <a:xfrm rot="16200000">
              <a:off x="4614863" y="1682748"/>
              <a:ext cx="209550" cy="822325"/>
            </a:xfrm>
            <a:prstGeom prst="leftBrace">
              <a:avLst>
                <a:gd name="adj1" fmla="val 53788"/>
                <a:gd name="adj2" fmla="val 50000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457271" y="2740364"/>
            <a:ext cx="5197785" cy="690538"/>
            <a:chOff x="1906908" y="4378250"/>
            <a:chExt cx="5197785" cy="690538"/>
          </a:xfrm>
        </p:grpSpPr>
        <p:grpSp>
          <p:nvGrpSpPr>
            <p:cNvPr id="14" name="Group 13"/>
            <p:cNvGrpSpPr/>
            <p:nvPr/>
          </p:nvGrpSpPr>
          <p:grpSpPr>
            <a:xfrm>
              <a:off x="1959810" y="4378250"/>
              <a:ext cx="5144883" cy="523220"/>
              <a:chOff x="2198948" y="3120080"/>
              <a:chExt cx="5144883" cy="523220"/>
            </a:xfrm>
          </p:grpSpPr>
          <p:sp>
            <p:nvSpPr>
              <p:cNvPr id="16" name="TextBox 15"/>
              <p:cNvSpPr txBox="1"/>
              <p:nvPr/>
            </p:nvSpPr>
            <p:spPr>
              <a:xfrm>
                <a:off x="2198948" y="3120080"/>
                <a:ext cx="514488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dirty="0" err="1" smtClean="0">
                    <a:latin typeface="Garamond"/>
                    <a:cs typeface="Garamond"/>
                  </a:rPr>
                  <a:t>lim</a:t>
                </a:r>
                <a:r>
                  <a:rPr lang="en-US" sz="2800" i="1" dirty="0" smtClean="0">
                    <a:latin typeface="Garamond"/>
                    <a:cs typeface="Garamond"/>
                  </a:rPr>
                  <a:t> P</a:t>
                </a:r>
                <a:r>
                  <a:rPr lang="en-US" sz="2800" dirty="0" smtClean="0">
                    <a:latin typeface="Garamond"/>
                    <a:cs typeface="Garamond"/>
                  </a:rPr>
                  <a:t>(</a:t>
                </a:r>
                <a:r>
                  <a:rPr lang="en-US" sz="2800" i="1" dirty="0" smtClean="0">
                    <a:latin typeface="Garamond"/>
                    <a:cs typeface="Garamond"/>
                  </a:rPr>
                  <a:t>X </a:t>
                </a:r>
                <a:r>
                  <a:rPr lang="en-US" sz="2800" dirty="0">
                    <a:latin typeface="Garamond"/>
                    <a:cs typeface="Garamond"/>
                  </a:rPr>
                  <a:t>≤ </a:t>
                </a:r>
                <a:r>
                  <a:rPr lang="en-US" sz="2800" i="1" dirty="0" err="1" smtClean="0">
                    <a:solidFill>
                      <a:prstClr val="black"/>
                    </a:solidFill>
                    <a:latin typeface="Symbol" charset="2"/>
                    <a:cs typeface="Symbol" charset="2"/>
                  </a:rPr>
                  <a:t>m</a:t>
                </a:r>
                <a:r>
                  <a:rPr lang="en-US" sz="2800" i="1" dirty="0" err="1" smtClean="0">
                    <a:latin typeface="Garamond"/>
                    <a:cs typeface="Garamond"/>
                  </a:rPr>
                  <a:t>n</a:t>
                </a:r>
                <a:r>
                  <a:rPr lang="en-US" sz="2800" i="1" dirty="0" smtClean="0">
                    <a:latin typeface="Garamond"/>
                    <a:cs typeface="Garamond"/>
                  </a:rPr>
                  <a:t> –</a:t>
                </a:r>
                <a:r>
                  <a:rPr lang="en-US" sz="2800" dirty="0" smtClean="0">
                    <a:latin typeface="Garamond"/>
                    <a:cs typeface="Garamond"/>
                  </a:rPr>
                  <a:t> </a:t>
                </a:r>
                <a:r>
                  <a:rPr lang="en-US" sz="2800" i="1" dirty="0" err="1" smtClean="0">
                    <a:latin typeface="Garamond"/>
                    <a:cs typeface="Garamond"/>
                  </a:rPr>
                  <a:t>t</a:t>
                </a:r>
                <a:r>
                  <a:rPr lang="en-US" sz="2800" i="1" dirty="0" err="1" smtClean="0">
                    <a:solidFill>
                      <a:prstClr val="black"/>
                    </a:solidFill>
                    <a:latin typeface="Symbol" charset="2"/>
                    <a:cs typeface="Symbol" charset="2"/>
                  </a:rPr>
                  <a:t>s</a:t>
                </a:r>
                <a:r>
                  <a:rPr lang="en-US" sz="2800" i="1" dirty="0" smtClean="0">
                    <a:solidFill>
                      <a:prstClr val="black"/>
                    </a:solidFill>
                    <a:latin typeface="Symbol" charset="2"/>
                    <a:cs typeface="Symbol" charset="2"/>
                  </a:rPr>
                  <a:t> </a:t>
                </a:r>
                <a:r>
                  <a:rPr lang="en-US" sz="2800" dirty="0" smtClean="0">
                    <a:latin typeface="Garamond"/>
                    <a:cs typeface="Garamond"/>
                  </a:rPr>
                  <a:t>√</a:t>
                </a:r>
                <a:r>
                  <a:rPr lang="en-US" sz="2800" i="1" dirty="0" smtClean="0">
                    <a:latin typeface="Garamond"/>
                    <a:cs typeface="Garamond"/>
                  </a:rPr>
                  <a:t>n </a:t>
                </a:r>
                <a:r>
                  <a:rPr lang="en-US" sz="2800" dirty="0" smtClean="0">
                    <a:latin typeface="Garamond"/>
                    <a:cs typeface="Garamond"/>
                  </a:rPr>
                  <a:t>) = </a:t>
                </a:r>
                <a:r>
                  <a:rPr lang="en-US" sz="2800" i="1" dirty="0" smtClean="0">
                    <a:latin typeface="Garamond"/>
                    <a:cs typeface="Garamond"/>
                  </a:rPr>
                  <a:t>P</a:t>
                </a:r>
                <a:r>
                  <a:rPr lang="en-US" sz="2800" dirty="0" smtClean="0">
                    <a:latin typeface="Garamond"/>
                    <a:cs typeface="Garamond"/>
                  </a:rPr>
                  <a:t>(</a:t>
                </a:r>
                <a:r>
                  <a:rPr lang="en-US" sz="2800" i="1" dirty="0" smtClean="0">
                    <a:latin typeface="Garamond"/>
                    <a:cs typeface="Garamond"/>
                  </a:rPr>
                  <a:t>T</a:t>
                </a:r>
                <a:r>
                  <a:rPr lang="en-US" sz="2800" dirty="0" smtClean="0">
                    <a:latin typeface="Garamond"/>
                    <a:cs typeface="Garamond"/>
                  </a:rPr>
                  <a:t> ≤ </a:t>
                </a:r>
                <a:r>
                  <a:rPr lang="en-US" sz="2800" i="1" dirty="0" smtClean="0">
                    <a:latin typeface="Garamond"/>
                    <a:cs typeface="Garamond"/>
                  </a:rPr>
                  <a:t>-t</a:t>
                </a:r>
                <a:r>
                  <a:rPr lang="en-US" sz="2800" dirty="0" smtClean="0">
                    <a:latin typeface="Garamond"/>
                    <a:cs typeface="Garamond"/>
                  </a:rPr>
                  <a:t>)</a:t>
                </a:r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 flipV="1">
                <a:off x="5080000" y="3204300"/>
                <a:ext cx="171698" cy="2450"/>
              </a:xfrm>
              <a:prstGeom prst="line">
                <a:avLst/>
              </a:prstGeom>
              <a:ln>
                <a:solidFill>
                  <a:srgbClr val="000000"/>
                </a:solidFill>
              </a:ln>
              <a:effectLst/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5" name="Rectangle 14"/>
            <p:cNvSpPr/>
            <p:nvPr/>
          </p:nvSpPr>
          <p:spPr>
            <a:xfrm>
              <a:off x="1906908" y="4730234"/>
              <a:ext cx="73636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i="1" dirty="0" smtClean="0">
                  <a:latin typeface="Garamond"/>
                  <a:cs typeface="Garamond"/>
                </a:rPr>
                <a:t>n → </a:t>
              </a:r>
              <a:r>
                <a:rPr lang="en-US" sz="1600" dirty="0" smtClean="0">
                  <a:latin typeface="Garamond"/>
                  <a:cs typeface="Garamond"/>
                </a:rPr>
                <a:t>∞</a:t>
              </a:r>
              <a:endParaRPr lang="en-US" sz="1600" dirty="0"/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2782678" y="3239862"/>
            <a:ext cx="891590" cy="635279"/>
            <a:chOff x="4253538" y="3270931"/>
            <a:chExt cx="891590" cy="635279"/>
          </a:xfrm>
        </p:grpSpPr>
        <p:sp>
          <p:nvSpPr>
            <p:cNvPr id="18" name="Rectangle 17"/>
            <p:cNvSpPr/>
            <p:nvPr/>
          </p:nvSpPr>
          <p:spPr>
            <a:xfrm>
              <a:off x="4253538" y="3382990"/>
              <a:ext cx="891590" cy="523220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5% </a:t>
              </a:r>
              <a:r>
                <a:rPr lang="en-US" sz="28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n</a:t>
              </a:r>
              <a:endParaRPr lang="en-US" dirty="0">
                <a:latin typeface="Garamond"/>
                <a:cs typeface="Garamond"/>
              </a:endParaRPr>
            </a:p>
          </p:txBody>
        </p:sp>
        <p:sp>
          <p:nvSpPr>
            <p:cNvPr id="19" name="Left Brace 18"/>
            <p:cNvSpPr/>
            <p:nvPr/>
          </p:nvSpPr>
          <p:spPr>
            <a:xfrm rot="16200000">
              <a:off x="4570484" y="2964543"/>
              <a:ext cx="209550" cy="822325"/>
            </a:xfrm>
            <a:prstGeom prst="leftBrace">
              <a:avLst>
                <a:gd name="adj1" fmla="val 53788"/>
                <a:gd name="adj2" fmla="val 50000"/>
              </a:avLst>
            </a:prstGeom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57200" y="4192345"/>
            <a:ext cx="8127348" cy="690538"/>
            <a:chOff x="1906908" y="4378250"/>
            <a:chExt cx="8127348" cy="690538"/>
          </a:xfrm>
        </p:grpSpPr>
        <p:sp>
          <p:nvSpPr>
            <p:cNvPr id="24" name="TextBox 23"/>
            <p:cNvSpPr txBox="1"/>
            <p:nvPr/>
          </p:nvSpPr>
          <p:spPr>
            <a:xfrm>
              <a:off x="1959810" y="4378250"/>
              <a:ext cx="8074446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lvl="0"/>
              <a:r>
                <a:rPr lang="en-US" sz="2800" dirty="0" err="1" smtClean="0">
                  <a:latin typeface="Garamond"/>
                  <a:cs typeface="Garamond"/>
                </a:rPr>
                <a:t>lim</a:t>
              </a:r>
              <a:r>
                <a:rPr lang="en-US" sz="2800" i="1" dirty="0" smtClean="0">
                  <a:latin typeface="Garamond"/>
                  <a:cs typeface="Garamond"/>
                </a:rPr>
                <a:t> P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latin typeface="Garamond"/>
                  <a:cs typeface="Garamond"/>
                </a:rPr>
                <a:t>X</a:t>
              </a:r>
              <a:r>
                <a:rPr lang="en-US" sz="2800" dirty="0" smtClean="0">
                  <a:latin typeface="Garamond"/>
                  <a:cs typeface="Garamond"/>
                </a:rPr>
                <a:t>/</a:t>
              </a:r>
              <a:r>
                <a:rPr lang="en-US" sz="2800" i="1" dirty="0" smtClean="0">
                  <a:latin typeface="Garamond"/>
                  <a:cs typeface="Garamond"/>
                </a:rPr>
                <a:t>n 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is not within </a:t>
              </a:r>
              <a:r>
                <a:rPr lang="en-US" sz="2800" dirty="0">
                  <a:solidFill>
                    <a:prstClr val="black"/>
                  </a:solidFill>
                  <a:latin typeface="Garamond"/>
                  <a:cs typeface="Garamond"/>
                </a:rPr>
                <a:t>5</a:t>
              </a:r>
              <a:r>
                <a:rPr lang="en-US" sz="2800" dirty="0" smtClean="0">
                  <a:solidFill>
                    <a:prstClr val="black"/>
                  </a:solidFill>
                  <a:latin typeface="Garamond"/>
                  <a:cs typeface="Garamond"/>
                </a:rPr>
                <a:t>%</a:t>
              </a:r>
              <a:r>
                <a:rPr lang="en-US" sz="2800" i="1" dirty="0" smtClean="0">
                  <a:latin typeface="Garamond"/>
                  <a:cs typeface="Garamond"/>
                </a:rPr>
                <a:t> </a:t>
              </a:r>
              <a:r>
                <a:rPr lang="en-US" sz="2800" dirty="0" smtClean="0">
                  <a:latin typeface="Franklin Gothic Medium"/>
                  <a:cs typeface="Franklin Gothic Medium"/>
                </a:rPr>
                <a:t>of</a:t>
              </a:r>
              <a:r>
                <a:rPr lang="en-US" sz="2800" dirty="0" smtClean="0">
                  <a:latin typeface="Garamond"/>
                  <a:cs typeface="Garamond"/>
                </a:rPr>
                <a:t> </a:t>
              </a:r>
              <a:r>
                <a:rPr lang="en-US" sz="2800" i="1" dirty="0" smtClean="0">
                  <a:solidFill>
                    <a:prstClr val="black"/>
                  </a:solidFill>
                  <a:latin typeface="Symbol" charset="2"/>
                  <a:cs typeface="Symbol" charset="2"/>
                </a:rPr>
                <a:t>m</a:t>
              </a:r>
              <a:r>
                <a:rPr lang="en-US" sz="2800" dirty="0" smtClean="0">
                  <a:latin typeface="Garamond"/>
                  <a:cs typeface="Garamond"/>
                </a:rPr>
                <a:t>) = </a:t>
              </a:r>
              <a:r>
                <a:rPr lang="en-US" sz="2800" i="1" dirty="0"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latin typeface="Garamond"/>
                  <a:cs typeface="Garamond"/>
                </a:rPr>
                <a:t>T</a:t>
              </a:r>
              <a:r>
                <a:rPr lang="en-US" sz="2800" dirty="0" smtClean="0">
                  <a:latin typeface="Garamond"/>
                  <a:cs typeface="Garamond"/>
                </a:rPr>
                <a:t> </a:t>
              </a:r>
              <a:r>
                <a:rPr lang="en-US" sz="2800" dirty="0">
                  <a:latin typeface="Garamond"/>
                  <a:cs typeface="Garamond"/>
                </a:rPr>
                <a:t>≥ </a:t>
              </a:r>
              <a:r>
                <a:rPr lang="en-US" sz="2800" i="1" dirty="0">
                  <a:latin typeface="Garamond"/>
                  <a:cs typeface="Garamond"/>
                </a:rPr>
                <a:t>t</a:t>
              </a:r>
              <a:r>
                <a:rPr lang="en-US" sz="2800" dirty="0" smtClean="0">
                  <a:latin typeface="Garamond"/>
                  <a:cs typeface="Garamond"/>
                </a:rPr>
                <a:t>) + </a:t>
              </a:r>
              <a:r>
                <a:rPr lang="en-US" sz="2800" i="1" dirty="0" smtClean="0">
                  <a:latin typeface="Garamond"/>
                  <a:cs typeface="Garamond"/>
                </a:rPr>
                <a:t>P</a:t>
              </a:r>
              <a:r>
                <a:rPr lang="en-US" sz="2800" dirty="0" smtClean="0">
                  <a:latin typeface="Garamond"/>
                  <a:cs typeface="Garamond"/>
                </a:rPr>
                <a:t>(</a:t>
              </a:r>
              <a:r>
                <a:rPr lang="en-US" sz="2800" i="1" dirty="0" smtClean="0">
                  <a:latin typeface="Garamond"/>
                  <a:cs typeface="Garamond"/>
                </a:rPr>
                <a:t>T</a:t>
              </a:r>
              <a:r>
                <a:rPr lang="en-US" sz="2800" dirty="0" smtClean="0">
                  <a:latin typeface="Garamond"/>
                  <a:cs typeface="Garamond"/>
                </a:rPr>
                <a:t> ≤ </a:t>
              </a:r>
              <a:r>
                <a:rPr lang="en-US" sz="2800" i="1" dirty="0" smtClean="0">
                  <a:latin typeface="Garamond"/>
                  <a:cs typeface="Garamond"/>
                </a:rPr>
                <a:t>-t</a:t>
              </a:r>
              <a:r>
                <a:rPr lang="en-US" sz="2800" dirty="0" smtClean="0">
                  <a:latin typeface="Garamond"/>
                  <a:cs typeface="Garamond"/>
                </a:rPr>
                <a:t>)</a:t>
              </a: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1906908" y="4730234"/>
              <a:ext cx="736360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1600" i="1" dirty="0" smtClean="0">
                  <a:latin typeface="Garamond"/>
                  <a:cs typeface="Garamond"/>
                </a:rPr>
                <a:t>n → </a:t>
              </a:r>
              <a:r>
                <a:rPr lang="en-US" sz="1600" dirty="0" smtClean="0">
                  <a:latin typeface="Garamond"/>
                  <a:cs typeface="Garamond"/>
                </a:rPr>
                <a:t>∞</a:t>
              </a:r>
              <a:endParaRPr lang="en-US" sz="1600" dirty="0"/>
            </a:p>
          </p:txBody>
        </p:sp>
      </p:grpSp>
      <p:sp>
        <p:nvSpPr>
          <p:cNvPr id="31" name="Rectangle 30"/>
          <p:cNvSpPr/>
          <p:nvPr/>
        </p:nvSpPr>
        <p:spPr>
          <a:xfrm>
            <a:off x="5274835" y="4831834"/>
            <a:ext cx="198353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=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2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≤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-t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6388100" y="1456951"/>
            <a:ext cx="21452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err="1">
                <a:latin typeface="Garamond"/>
                <a:cs typeface="Garamond"/>
              </a:rPr>
              <a:t>t</a:t>
            </a:r>
            <a:r>
              <a:rPr lang="en-US" sz="2800" i="1" dirty="0" err="1">
                <a:solidFill>
                  <a:prstClr val="black"/>
                </a:solidFill>
                <a:latin typeface="Symbol" charset="2"/>
                <a:cs typeface="Symbol" charset="2"/>
              </a:rPr>
              <a:t>s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 </a:t>
            </a:r>
            <a:r>
              <a:rPr lang="en-US" sz="2800" dirty="0">
                <a:latin typeface="Garamond"/>
                <a:cs typeface="Garamond"/>
              </a:rPr>
              <a:t>√</a:t>
            </a:r>
            <a:r>
              <a:rPr lang="en-US" sz="2800" i="1" dirty="0" smtClean="0">
                <a:latin typeface="Garamond"/>
                <a:cs typeface="Garamond"/>
              </a:rPr>
              <a:t>n =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5%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i="1" dirty="0" smtClean="0">
                <a:latin typeface="Garamond"/>
                <a:cs typeface="Garamond"/>
              </a:rPr>
              <a:t> 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388100" y="2063776"/>
            <a:ext cx="199186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t</a:t>
            </a:r>
            <a:r>
              <a:rPr lang="en-US" sz="2800" i="1" dirty="0">
                <a:solidFill>
                  <a:prstClr val="black"/>
                </a:solidFill>
                <a:latin typeface="Symbol" charset="2"/>
                <a:cs typeface="Symbol" charset="2"/>
              </a:rPr>
              <a:t> </a:t>
            </a:r>
            <a:r>
              <a:rPr lang="en-US" sz="2800" i="1" dirty="0" smtClean="0">
                <a:latin typeface="Garamond"/>
                <a:cs typeface="Garamond"/>
              </a:rPr>
              <a:t>=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5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%</a:t>
            </a:r>
            <a:r>
              <a:rPr lang="en-US" sz="2800" dirty="0">
                <a:latin typeface="Garamond"/>
                <a:cs typeface="Garamond"/>
              </a:rPr>
              <a:t>√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/</a:t>
            </a:r>
            <a:r>
              <a:rPr lang="en-US" sz="2800" i="1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s</a:t>
            </a:r>
            <a:r>
              <a:rPr lang="en-US" sz="2800" i="1" dirty="0" smtClean="0">
                <a:latin typeface="Garamond"/>
                <a:cs typeface="Garamond"/>
              </a:rPr>
              <a:t> </a:t>
            </a:r>
            <a:endParaRPr lang="en-US" sz="2800" dirty="0" smtClean="0">
              <a:latin typeface="Franklin Gothic Medium"/>
              <a:cs typeface="Franklin Gothic Medium"/>
            </a:endParaRPr>
          </a:p>
        </p:txBody>
      </p:sp>
    </p:spTree>
    <p:extLst>
      <p:ext uri="{BB962C8B-B14F-4D97-AF65-F5344CB8AC3E}">
        <p14:creationId xmlns:p14="http://schemas.microsoft.com/office/powerpoint/2010/main" val="317975848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  <p:bldP spid="3" grpId="0"/>
      <p:bldP spid="25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normalcdf.pdf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71" t="8090" r="8914" b="5731"/>
          <a:stretch/>
        </p:blipFill>
        <p:spPr>
          <a:xfrm>
            <a:off x="1347832" y="1466850"/>
            <a:ext cx="6202318" cy="48704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dirty="0" err="1" smtClean="0"/>
              <a:t>c.d.f</a:t>
            </a:r>
            <a:r>
              <a:rPr lang="en-US" dirty="0" smtClean="0"/>
              <a:t>. of a normal random variable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7486554" y="5815340"/>
            <a:ext cx="3191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t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 rot="16200000">
            <a:off x="782782" y="3523735"/>
            <a:ext cx="70847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F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3937000" y="5416550"/>
            <a:ext cx="1239583" cy="673100"/>
            <a:chOff x="3937000" y="5416550"/>
            <a:chExt cx="1239583" cy="673100"/>
          </a:xfrm>
        </p:grpSpPr>
        <p:cxnSp>
          <p:nvCxnSpPr>
            <p:cNvPr id="8" name="Straight Connector 7"/>
            <p:cNvCxnSpPr/>
            <p:nvPr/>
          </p:nvCxnSpPr>
          <p:spPr>
            <a:xfrm flipV="1">
              <a:off x="3968750" y="5416550"/>
              <a:ext cx="0" cy="673100"/>
            </a:xfrm>
            <a:prstGeom prst="line">
              <a:avLst/>
            </a:prstGeom>
            <a:ln w="19050" cmpd="sng">
              <a:solidFill>
                <a:schemeClr val="accent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14"/>
            <p:cNvSpPr/>
            <p:nvPr/>
          </p:nvSpPr>
          <p:spPr>
            <a:xfrm>
              <a:off x="3937000" y="5511285"/>
              <a:ext cx="123958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T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r>
                <a:rPr lang="en-US" sz="2400" dirty="0">
                  <a:latin typeface="Garamond"/>
                  <a:cs typeface="Garamond"/>
                </a:rPr>
                <a:t>≤ </a:t>
              </a:r>
              <a:r>
                <a:rPr lang="en-US" sz="2400" i="1" dirty="0">
                  <a:latin typeface="Garamond"/>
                  <a:cs typeface="Garamond"/>
                </a:rPr>
                <a:t>-t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endParaRPr lang="en-US" sz="2400" dirty="0"/>
            </a:p>
          </p:txBody>
        </p:sp>
      </p:grpSp>
      <p:sp>
        <p:nvSpPr>
          <p:cNvPr id="16" name="Rectangle 15"/>
          <p:cNvSpPr/>
          <p:nvPr/>
        </p:nvSpPr>
        <p:spPr>
          <a:xfrm>
            <a:off x="5029721" y="5986790"/>
            <a:ext cx="30358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t</a:t>
            </a:r>
            <a:endParaRPr lang="en-US" sz="2400" dirty="0"/>
          </a:p>
        </p:txBody>
      </p:sp>
      <p:sp>
        <p:nvSpPr>
          <p:cNvPr id="17" name="Rectangle 16"/>
          <p:cNvSpPr/>
          <p:nvPr/>
        </p:nvSpPr>
        <p:spPr>
          <a:xfrm>
            <a:off x="3791560" y="5980440"/>
            <a:ext cx="38052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i="1" dirty="0" smtClean="0">
                <a:solidFill>
                  <a:prstClr val="black"/>
                </a:solidFill>
                <a:latin typeface="Garamond"/>
                <a:cs typeface="Garamond"/>
              </a:rPr>
              <a:t>-t</a:t>
            </a:r>
            <a:endParaRPr lang="en-US" sz="2400" dirty="0"/>
          </a:p>
        </p:txBody>
      </p:sp>
      <p:grpSp>
        <p:nvGrpSpPr>
          <p:cNvPr id="20" name="Group 19"/>
          <p:cNvGrpSpPr/>
          <p:nvPr/>
        </p:nvGrpSpPr>
        <p:grpSpPr>
          <a:xfrm>
            <a:off x="3962921" y="1568450"/>
            <a:ext cx="1225029" cy="4521200"/>
            <a:chOff x="3962921" y="1568450"/>
            <a:chExt cx="1225029" cy="4521200"/>
          </a:xfrm>
        </p:grpSpPr>
        <p:cxnSp>
          <p:nvCxnSpPr>
            <p:cNvPr id="12" name="Straight Connector 11"/>
            <p:cNvCxnSpPr/>
            <p:nvPr/>
          </p:nvCxnSpPr>
          <p:spPr>
            <a:xfrm flipV="1">
              <a:off x="5187950" y="1568450"/>
              <a:ext cx="0" cy="673100"/>
            </a:xfrm>
            <a:prstGeom prst="line">
              <a:avLst/>
            </a:prstGeom>
            <a:ln w="19050" cmpd="sng">
              <a:solidFill>
                <a:schemeClr val="accent1"/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Connector 12"/>
            <p:cNvCxnSpPr/>
            <p:nvPr/>
          </p:nvCxnSpPr>
          <p:spPr>
            <a:xfrm flipV="1">
              <a:off x="5187950" y="2241550"/>
              <a:ext cx="0" cy="3848100"/>
            </a:xfrm>
            <a:prstGeom prst="line">
              <a:avLst/>
            </a:prstGeom>
            <a:ln w="9525" cmpd="sng">
              <a:solidFill>
                <a:schemeClr val="accent1"/>
              </a:solidFill>
              <a:prstDash val="dash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3962921" y="1637785"/>
              <a:ext cx="1159483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P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T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 </a:t>
              </a:r>
              <a:r>
                <a:rPr lang="en-US" sz="2400" dirty="0">
                  <a:latin typeface="Garamond"/>
                  <a:cs typeface="Garamond"/>
                </a:rPr>
                <a:t>≥</a:t>
              </a:r>
              <a:r>
                <a:rPr lang="en-US" sz="2400" dirty="0" smtClean="0">
                  <a:latin typeface="Garamond"/>
                  <a:cs typeface="Garamond"/>
                </a:rPr>
                <a:t> </a:t>
              </a:r>
              <a:r>
                <a:rPr lang="en-US" sz="2400" i="1" dirty="0" smtClean="0">
                  <a:latin typeface="Garamond"/>
                  <a:cs typeface="Garamond"/>
                </a:rPr>
                <a:t>t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endParaRPr 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599337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do you think?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1473200"/>
            <a:ext cx="837565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Franklin Gothic Medium"/>
                <a:cs typeface="Franklin Gothic Medium"/>
              </a:rPr>
              <a:t>I toss a coin 1000 times. The probability that I get </a:t>
            </a:r>
            <a:r>
              <a:rPr lang="en-US" sz="32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14 consecutive heads</a:t>
            </a:r>
            <a:r>
              <a:rPr lang="en-US" sz="3200" dirty="0" smtClean="0">
                <a:latin typeface="Franklin Gothic Medium"/>
                <a:cs typeface="Franklin Gothic Medium"/>
              </a:rPr>
              <a:t> is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9600" y="4214107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Garamond"/>
                <a:cs typeface="Garamond"/>
              </a:rPr>
              <a:t>&lt; 10%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1650" y="4226014"/>
            <a:ext cx="2355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Garamond"/>
                <a:cs typeface="Garamond"/>
              </a:rPr>
              <a:t>≈ </a:t>
            </a:r>
            <a:r>
              <a:rPr lang="en-US" sz="3600" dirty="0">
                <a:latin typeface="Garamond"/>
                <a:cs typeface="Garamond"/>
              </a:rPr>
              <a:t>5</a:t>
            </a:r>
            <a:r>
              <a:rPr lang="en-US" sz="3600" dirty="0" smtClean="0">
                <a:latin typeface="Garamond"/>
                <a:cs typeface="Garamond"/>
              </a:rPr>
              <a:t>0%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91200" y="4214107"/>
            <a:ext cx="235585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latin typeface="Garamond"/>
                <a:cs typeface="Garamond"/>
              </a:rPr>
              <a:t>&gt; 90%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293411" y="3428879"/>
            <a:ext cx="582211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latin typeface="Franklin Gothic Medium"/>
                <a:cs typeface="Franklin Gothic Medium"/>
              </a:rPr>
              <a:t>A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3947711" y="3428879"/>
            <a:ext cx="5585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latin typeface="Franklin Gothic Medium"/>
                <a:cs typeface="Franklin Gothic Medium"/>
              </a:rPr>
              <a:t>B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665511" y="3395017"/>
            <a:ext cx="55856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800" dirty="0" smtClean="0">
                <a:latin typeface="Franklin Gothic Medium"/>
                <a:cs typeface="Franklin Gothic Medium"/>
              </a:rPr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417837536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Polling again</a:t>
            </a:r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458345" y="1613644"/>
            <a:ext cx="438956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confidence error = 2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≤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-t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57200" y="3953183"/>
            <a:ext cx="8229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2800" dirty="0" smtClean="0">
                <a:latin typeface="Franklin Gothic Medium"/>
                <a:cs typeface="Franklin Gothic Medium"/>
              </a:rPr>
              <a:t>We want a confidence error of </a:t>
            </a:r>
            <a:r>
              <a:rPr lang="en-US" sz="2800" dirty="0" smtClean="0">
                <a:latin typeface="Garamond"/>
                <a:cs typeface="Garamond"/>
              </a:rPr>
              <a:t>≤ 10%</a:t>
            </a:r>
            <a:r>
              <a:rPr lang="en-US" sz="2800" dirty="0" smtClean="0">
                <a:latin typeface="Franklin Gothic Medium"/>
                <a:cs typeface="Franklin Gothic Medium"/>
              </a:rPr>
              <a:t>: 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3847542" y="2254976"/>
            <a:ext cx="321381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= 2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≤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  <a:r>
              <a:rPr lang="en-US" sz="2800" dirty="0" smtClean="0">
                <a:latin typeface="Garamond"/>
                <a:cs typeface="Garamond"/>
              </a:rPr>
              <a:t>-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5%</a:t>
            </a:r>
            <a:r>
              <a:rPr lang="en-US" sz="2800" dirty="0">
                <a:latin typeface="Garamond"/>
                <a:cs typeface="Garamond"/>
              </a:rPr>
              <a:t>√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/</a:t>
            </a:r>
            <a:r>
              <a:rPr lang="en-US" sz="2800" i="1" dirty="0" smtClean="0">
                <a:solidFill>
                  <a:prstClr val="black"/>
                </a:solidFill>
                <a:latin typeface="Symbol" charset="2"/>
                <a:cs typeface="Symbol" charset="2"/>
              </a:rPr>
              <a:t>s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3847542" y="2879262"/>
            <a:ext cx="287017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800" dirty="0">
                <a:latin typeface="Garamond"/>
                <a:cs typeface="Garamond"/>
              </a:rPr>
              <a:t>≤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2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T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≤ -</a:t>
            </a:r>
            <a:r>
              <a:rPr lang="en-US" sz="2800" dirty="0" smtClean="0">
                <a:latin typeface="Garamond"/>
                <a:cs typeface="Garamond"/>
              </a:rPr>
              <a:t>√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Garamond"/>
                <a:cs typeface="Garamond"/>
              </a:rPr>
              <a:t>/10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)</a:t>
            </a:r>
            <a:endParaRPr lang="en-US" sz="2800" dirty="0">
              <a:solidFill>
                <a:prstClr val="black"/>
              </a:solidFill>
              <a:latin typeface="Garamond"/>
              <a:cs typeface="Garamond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457200" y="4813985"/>
            <a:ext cx="8229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en-US" sz="28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We need to choose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 so that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≤ -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√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/10) ≤ 5%. </a:t>
            </a:r>
          </a:p>
        </p:txBody>
      </p:sp>
    </p:spTree>
    <p:extLst>
      <p:ext uri="{BB962C8B-B14F-4D97-AF65-F5344CB8AC3E}">
        <p14:creationId xmlns:p14="http://schemas.microsoft.com/office/powerpoint/2010/main" val="235269752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4" grpId="0"/>
      <p:bldP spid="20" grpId="0"/>
      <p:bldP spid="21" grpId="0"/>
      <p:bldP spid="2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Polling again</a:t>
            </a:r>
            <a:endParaRPr lang="en-US" dirty="0"/>
          </a:p>
        </p:txBody>
      </p:sp>
      <p:grpSp>
        <p:nvGrpSpPr>
          <p:cNvPr id="19" name="Group 18"/>
          <p:cNvGrpSpPr/>
          <p:nvPr/>
        </p:nvGrpSpPr>
        <p:grpSpPr>
          <a:xfrm>
            <a:off x="372880" y="3536778"/>
            <a:ext cx="3906410" cy="2946572"/>
            <a:chOff x="372880" y="3536778"/>
            <a:chExt cx="3906410" cy="2946572"/>
          </a:xfrm>
        </p:grpSpPr>
        <p:pic>
          <p:nvPicPr>
            <p:cNvPr id="4" name="Picture 3" descr="normalcdf.pdf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171" t="8090" r="8914" b="5731"/>
            <a:stretch/>
          </p:blipFill>
          <p:spPr>
            <a:xfrm>
              <a:off x="372880" y="3536778"/>
              <a:ext cx="3703820" cy="2908472"/>
            </a:xfrm>
            <a:prstGeom prst="rect">
              <a:avLst/>
            </a:prstGeom>
          </p:spPr>
        </p:pic>
        <p:sp>
          <p:nvSpPr>
            <p:cNvPr id="5" name="Rectangle 4"/>
            <p:cNvSpPr/>
            <p:nvPr/>
          </p:nvSpPr>
          <p:spPr>
            <a:xfrm>
              <a:off x="3975710" y="6021685"/>
              <a:ext cx="303580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t</a:t>
              </a:r>
              <a:endParaRPr lang="en-US" sz="2400" dirty="0"/>
            </a:p>
          </p:txBody>
        </p:sp>
        <p:sp>
          <p:nvSpPr>
            <p:cNvPr id="6" name="Rectangle 5"/>
            <p:cNvSpPr/>
            <p:nvPr/>
          </p:nvSpPr>
          <p:spPr>
            <a:xfrm>
              <a:off x="545085" y="3561427"/>
              <a:ext cx="633648" cy="46166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F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(</a:t>
              </a:r>
              <a:r>
                <a:rPr lang="en-US" sz="2400" i="1" dirty="0" smtClean="0">
                  <a:solidFill>
                    <a:prstClr val="black"/>
                  </a:solidFill>
                  <a:latin typeface="Garamond"/>
                  <a:cs typeface="Garamond"/>
                </a:rPr>
                <a:t>t</a:t>
              </a:r>
              <a:r>
                <a:rPr lang="en-US" sz="2400" dirty="0" smtClean="0">
                  <a:solidFill>
                    <a:prstClr val="black"/>
                  </a:solidFill>
                  <a:latin typeface="Garamond"/>
                  <a:cs typeface="Garamond"/>
                </a:rPr>
                <a:t>)</a:t>
              </a:r>
              <a:endParaRPr lang="en-US" sz="2400" dirty="0"/>
            </a:p>
          </p:txBody>
        </p:sp>
      </p:grpSp>
      <p:cxnSp>
        <p:nvCxnSpPr>
          <p:cNvPr id="7" name="Straight Connector 6"/>
          <p:cNvCxnSpPr/>
          <p:nvPr/>
        </p:nvCxnSpPr>
        <p:spPr>
          <a:xfrm flipV="1">
            <a:off x="1797050" y="6094740"/>
            <a:ext cx="0" cy="204460"/>
          </a:xfrm>
          <a:prstGeom prst="line">
            <a:avLst/>
          </a:prstGeom>
          <a:ln w="19050" cmpd="sng">
            <a:solidFill>
              <a:schemeClr val="accent1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570485" y="6101936"/>
            <a:ext cx="1226565" cy="0"/>
          </a:xfrm>
          <a:prstGeom prst="line">
            <a:avLst/>
          </a:prstGeom>
          <a:ln w="19050" cmpd="sng">
            <a:solidFill>
              <a:schemeClr val="accent1"/>
            </a:solidFill>
            <a:prstDash val="dash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5300492" y="2577177"/>
            <a:ext cx="30948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P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(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T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≤ -√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/10) ≤ 5%</a:t>
            </a:r>
            <a:endParaRPr lang="en-US" dirty="0"/>
          </a:p>
        </p:txBody>
      </p:sp>
      <p:sp>
        <p:nvSpPr>
          <p:cNvPr id="17" name="Rectangle 16"/>
          <p:cNvSpPr/>
          <p:nvPr/>
        </p:nvSpPr>
        <p:spPr>
          <a:xfrm>
            <a:off x="5300492" y="3321794"/>
            <a:ext cx="252617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-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√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/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10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≈ -1.645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5300492" y="4035564"/>
            <a:ext cx="256380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≈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16.45</a:t>
            </a:r>
            <a:r>
              <a:rPr lang="en-US" sz="2800" baseline="30000" dirty="0" smtClean="0">
                <a:solidFill>
                  <a:prstClr val="black"/>
                </a:solidFill>
                <a:latin typeface="Garamond"/>
                <a:cs typeface="Garamond"/>
              </a:rPr>
              <a:t>2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 ≈ </a:t>
            </a:r>
            <a:r>
              <a:rPr lang="en-US" sz="2800" dirty="0" smtClean="0">
                <a:solidFill>
                  <a:prstClr val="black"/>
                </a:solidFill>
                <a:latin typeface="Garamond"/>
                <a:cs typeface="Garamond"/>
              </a:rPr>
              <a:t>271 </a:t>
            </a:r>
            <a:r>
              <a:rPr lang="en-US" sz="2800" i="1" dirty="0" smtClean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461183" y="3025258"/>
            <a:ext cx="462849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>
                <a:latin typeface="Franklin Gothic Medium"/>
                <a:cs typeface="Franklin Gothic Medium"/>
                <a:hlinkClick r:id="rId3"/>
              </a:rPr>
              <a:t>http://</a:t>
            </a:r>
            <a:r>
              <a:rPr lang="en-US" sz="1600" dirty="0" err="1">
                <a:latin typeface="Franklin Gothic Medium"/>
                <a:cs typeface="Franklin Gothic Medium"/>
                <a:hlinkClick r:id="rId3"/>
              </a:rPr>
              <a:t>stattrek.com</a:t>
            </a:r>
            <a:r>
              <a:rPr lang="en-US" sz="1600" dirty="0">
                <a:latin typeface="Franklin Gothic Medium"/>
                <a:cs typeface="Franklin Gothic Medium"/>
                <a:hlinkClick r:id="rId3"/>
              </a:rPr>
              <a:t>/online-calculator/</a:t>
            </a:r>
            <a:r>
              <a:rPr lang="en-US" sz="1600" dirty="0" err="1">
                <a:latin typeface="Franklin Gothic Medium"/>
                <a:cs typeface="Franklin Gothic Medium"/>
                <a:hlinkClick r:id="rId3"/>
              </a:rPr>
              <a:t>normal.aspx</a:t>
            </a:r>
            <a:endParaRPr lang="en-US" sz="1600" dirty="0">
              <a:latin typeface="Franklin Gothic Medium"/>
              <a:cs typeface="Franklin Gothic Medium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32385" y="1098549"/>
            <a:ext cx="4161074" cy="1952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8366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  <p:bldP spid="17" grpId="0"/>
      <p:bldP spid="18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284989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Give an estimate of the probability that the 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average arrival time </a:t>
            </a:r>
            <a:r>
              <a:rPr lang="en-US" sz="2800" dirty="0" smtClean="0">
                <a:latin typeface="Franklin Gothic Medium"/>
                <a:cs typeface="Franklin Gothic Medium"/>
              </a:rPr>
              <a:t>of a guest is past 8:40pm.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414790"/>
            <a:ext cx="826082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Ten guests arrive independently at a party between 8pm and 9pm.</a:t>
            </a:r>
          </a:p>
        </p:txBody>
      </p:sp>
    </p:spTree>
    <p:extLst>
      <p:ext uri="{BB962C8B-B14F-4D97-AF65-F5344CB8AC3E}">
        <p14:creationId xmlns:p14="http://schemas.microsoft.com/office/powerpoint/2010/main" val="8828214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Consecutive heads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81000" y="3295650"/>
            <a:ext cx="83756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where </a:t>
            </a:r>
            <a:r>
              <a:rPr lang="en-US" sz="2800" i="1" dirty="0" smtClean="0">
                <a:latin typeface="Garamond"/>
                <a:cs typeface="Garamond"/>
              </a:rPr>
              <a:t>I</a:t>
            </a:r>
            <a:r>
              <a:rPr lang="en-US" sz="2800" i="1" baseline="-25000" dirty="0" smtClean="0">
                <a:latin typeface="Garamond"/>
                <a:cs typeface="Garamond"/>
              </a:rPr>
              <a:t>i</a:t>
            </a:r>
            <a:r>
              <a:rPr lang="en-US" sz="2800" dirty="0" smtClean="0">
                <a:latin typeface="Franklin Gothic Medium"/>
                <a:cs typeface="Franklin Gothic Medium"/>
              </a:rPr>
              <a:t> is an indicator </a:t>
            </a:r>
            <a:r>
              <a:rPr lang="en-US" sz="2800" dirty="0" err="1" smtClean="0">
                <a:latin typeface="Franklin Gothic Medium"/>
                <a:cs typeface="Franklin Gothic Medium"/>
              </a:rPr>
              <a:t>r.v</a:t>
            </a:r>
            <a:r>
              <a:rPr lang="en-US" sz="2800" dirty="0" smtClean="0">
                <a:latin typeface="Franklin Gothic Medium"/>
                <a:cs typeface="Franklin Gothic Medium"/>
              </a:rPr>
              <a:t>. for the event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98500" y="3937000"/>
            <a:ext cx="7416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“14 consecutive heads starting at position </a:t>
            </a:r>
            <a:r>
              <a:rPr lang="en-US" sz="2800" i="1" dirty="0" err="1" smtClean="0">
                <a:latin typeface="Garamond"/>
                <a:cs typeface="Garamond"/>
              </a:rPr>
              <a:t>i</a:t>
            </a:r>
            <a:r>
              <a:rPr lang="en-US" sz="2800" dirty="0" smtClean="0">
                <a:latin typeface="Franklin Gothic Medium"/>
                <a:cs typeface="Franklin Gothic Medium"/>
              </a:rPr>
              <a:t>”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57200" y="14224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Let 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Franklin Gothic Medium"/>
                <a:cs typeface="Franklin Gothic Medium"/>
              </a:rPr>
              <a:t> be the number of occurrences of 14 consecutive heads in 1000 coin flips.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041650" y="2601871"/>
            <a:ext cx="279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i="1" dirty="0" smtClean="0">
                <a:latin typeface="Garamond"/>
                <a:cs typeface="Garamond"/>
              </a:rPr>
              <a:t>I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 + … + </a:t>
            </a:r>
            <a:r>
              <a:rPr lang="en-US" sz="2800" i="1" dirty="0" smtClean="0">
                <a:latin typeface="Garamond"/>
                <a:cs typeface="Garamond"/>
              </a:rPr>
              <a:t>I</a:t>
            </a:r>
            <a:r>
              <a:rPr lang="en-US" sz="2800" baseline="-25000" dirty="0" smtClean="0">
                <a:latin typeface="Garamond"/>
                <a:cs typeface="Garamond"/>
              </a:rPr>
              <a:t>987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57200" y="4767937"/>
            <a:ext cx="3657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E</a:t>
            </a:r>
            <a:r>
              <a:rPr lang="en-US" sz="2400" dirty="0" smtClean="0">
                <a:latin typeface="Garamond"/>
                <a:cs typeface="Garamond"/>
              </a:rPr>
              <a:t>[</a:t>
            </a:r>
            <a:r>
              <a:rPr lang="en-US" sz="2400" i="1" dirty="0" smtClean="0">
                <a:latin typeface="Garamond"/>
                <a:cs typeface="Garamond"/>
              </a:rPr>
              <a:t>I</a:t>
            </a:r>
            <a:r>
              <a:rPr lang="en-US" sz="2400" i="1" baseline="-25000" dirty="0" smtClean="0">
                <a:latin typeface="Garamond"/>
                <a:cs typeface="Garamond"/>
              </a:rPr>
              <a:t>i </a:t>
            </a:r>
            <a:r>
              <a:rPr lang="en-US" sz="2400" dirty="0" smtClean="0">
                <a:latin typeface="Garamond"/>
                <a:cs typeface="Garamond"/>
              </a:rPr>
              <a:t>] = </a:t>
            </a:r>
            <a:r>
              <a:rPr lang="en-US" sz="2400" i="1" dirty="0" smtClean="0">
                <a:latin typeface="Garamond"/>
                <a:cs typeface="Garamond"/>
              </a:rPr>
              <a:t>P</a:t>
            </a:r>
            <a:r>
              <a:rPr lang="en-US" sz="2400" dirty="0" smtClean="0">
                <a:latin typeface="Garamond"/>
                <a:cs typeface="Garamond"/>
              </a:rPr>
              <a:t>(</a:t>
            </a:r>
            <a:r>
              <a:rPr lang="en-US" sz="2400" i="1" dirty="0" smtClean="0">
                <a:latin typeface="Garamond"/>
                <a:cs typeface="Garamond"/>
              </a:rPr>
              <a:t>I</a:t>
            </a:r>
            <a:r>
              <a:rPr lang="en-US" sz="2400" i="1" baseline="-25000" dirty="0" smtClean="0">
                <a:latin typeface="Garamond"/>
                <a:cs typeface="Garamond"/>
              </a:rPr>
              <a:t>i</a:t>
            </a:r>
            <a:r>
              <a:rPr lang="en-US" sz="2400" dirty="0" smtClean="0">
                <a:latin typeface="Garamond"/>
                <a:cs typeface="Garamond"/>
              </a:rPr>
              <a:t> = 1) = 1/2</a:t>
            </a:r>
            <a:r>
              <a:rPr lang="en-US" sz="2400" baseline="30000" dirty="0" smtClean="0">
                <a:latin typeface="Garamond"/>
                <a:cs typeface="Garamond"/>
              </a:rPr>
              <a:t>14</a:t>
            </a:r>
            <a:endParaRPr lang="en-US" sz="2400" i="1" baseline="30000" dirty="0" smtClean="0">
              <a:latin typeface="Garamond"/>
              <a:cs typeface="Garamond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5349650"/>
            <a:ext cx="30670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i="1" baseline="-25000" dirty="0" smtClean="0">
                <a:latin typeface="Garamond"/>
                <a:cs typeface="Garamond"/>
              </a:rPr>
              <a:t> </a:t>
            </a:r>
            <a:r>
              <a:rPr lang="en-US" sz="2800" dirty="0" smtClean="0">
                <a:latin typeface="Garamond"/>
                <a:cs typeface="Garamond"/>
              </a:rPr>
              <a:t>] = 987 ⋅ 1/2</a:t>
            </a:r>
            <a:r>
              <a:rPr lang="en-US" sz="2800" baseline="30000" dirty="0" smtClean="0">
                <a:latin typeface="Garamond"/>
                <a:cs typeface="Garamond"/>
              </a:rPr>
              <a:t>14</a:t>
            </a:r>
            <a:endParaRPr lang="en-US" sz="2800" i="1" baseline="30000" dirty="0" smtClean="0">
              <a:latin typeface="Garamond"/>
              <a:cs typeface="Garamond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460750" y="5368250"/>
            <a:ext cx="20955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= 987/16384 </a:t>
            </a:r>
            <a:endParaRPr lang="en-US" sz="2800" i="1" baseline="30000" dirty="0" smtClean="0">
              <a:latin typeface="Garamond"/>
              <a:cs typeface="Garamond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492750" y="5345800"/>
            <a:ext cx="1657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≈ 0.0602</a:t>
            </a:r>
            <a:endParaRPr lang="en-US" sz="2800" i="1" baseline="30000" dirty="0" smtClean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2800048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6" grpId="0"/>
      <p:bldP spid="7" grpId="0"/>
      <p:bldP spid="8" grpId="0"/>
      <p:bldP spid="9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Markov’s inequality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0450" y="1617402"/>
            <a:ext cx="7023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For every </a:t>
            </a:r>
            <a:r>
              <a:rPr lang="en-US" sz="28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non-negative </a:t>
            </a:r>
            <a:r>
              <a:rPr lang="en-US" sz="2800" dirty="0" smtClean="0">
                <a:latin typeface="Franklin Gothic Medium"/>
                <a:cs typeface="Franklin Gothic Medium"/>
              </a:rPr>
              <a:t>random variable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 and every value </a:t>
            </a:r>
            <a:r>
              <a:rPr lang="en-US" sz="2800" i="1" dirty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Franklin Gothic Medium"/>
                <a:cs typeface="Franklin Gothic Medium"/>
              </a:rPr>
              <a:t>:</a:t>
            </a:r>
            <a:endParaRPr lang="en-US" sz="2800" dirty="0" smtClean="0"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1650" y="2702180"/>
            <a:ext cx="31319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≥ </a:t>
            </a:r>
            <a:r>
              <a:rPr lang="en-US" sz="2800" i="1" dirty="0" smtClean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Garamond"/>
                <a:cs typeface="Garamond"/>
              </a:rPr>
              <a:t>) ≤ 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] / </a:t>
            </a:r>
            <a:r>
              <a:rPr lang="en-US" sz="2800" i="1" dirty="0" smtClean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Garamond"/>
                <a:cs typeface="Garamond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914400" y="1507397"/>
            <a:ext cx="7302500" cy="2038123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4189240"/>
            <a:ext cx="3003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i="1" baseline="-25000" dirty="0" smtClean="0">
                <a:latin typeface="Garamond"/>
                <a:cs typeface="Garamond"/>
              </a:rPr>
              <a:t> </a:t>
            </a:r>
            <a:r>
              <a:rPr lang="en-US" sz="2800" dirty="0" smtClean="0">
                <a:latin typeface="Garamond"/>
                <a:cs typeface="Garamond"/>
              </a:rPr>
              <a:t>] </a:t>
            </a:r>
            <a:r>
              <a:rPr lang="en-US" sz="2800" dirty="0">
                <a:latin typeface="Garamond"/>
                <a:cs typeface="Garamond"/>
              </a:rPr>
              <a:t>≈ </a:t>
            </a:r>
            <a:r>
              <a:rPr lang="en-US" sz="2800" dirty="0" smtClean="0">
                <a:latin typeface="Garamond"/>
                <a:cs typeface="Garamond"/>
              </a:rPr>
              <a:t>0.0602 </a:t>
            </a:r>
            <a:endParaRPr lang="en-US" sz="2800" i="1" baseline="30000" dirty="0">
              <a:latin typeface="Garamond"/>
              <a:cs typeface="Garamond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5027440"/>
            <a:ext cx="42481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N </a:t>
            </a:r>
            <a:r>
              <a:rPr lang="en-US" sz="2800" dirty="0" smtClean="0">
                <a:latin typeface="Garamond"/>
                <a:cs typeface="Garamond"/>
              </a:rPr>
              <a:t>≥ 1] </a:t>
            </a:r>
            <a:r>
              <a:rPr lang="en-US" sz="2800" dirty="0">
                <a:latin typeface="Garamond"/>
                <a:cs typeface="Garamond"/>
              </a:rPr>
              <a:t>≤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  <a:r>
              <a:rPr lang="en-US" sz="2800" i="1" dirty="0">
                <a:latin typeface="Garamond"/>
                <a:cs typeface="Garamond"/>
              </a:rPr>
              <a:t>E</a:t>
            </a:r>
            <a:r>
              <a:rPr lang="en-US" sz="2800" dirty="0">
                <a:latin typeface="Garamond"/>
                <a:cs typeface="Garamond"/>
              </a:rPr>
              <a:t>[</a:t>
            </a:r>
            <a:r>
              <a:rPr lang="en-US" sz="2800" i="1" dirty="0">
                <a:latin typeface="Garamond"/>
                <a:cs typeface="Garamond"/>
              </a:rPr>
              <a:t>N</a:t>
            </a:r>
            <a:r>
              <a:rPr lang="en-US" sz="2800" i="1" baseline="-25000" dirty="0">
                <a:latin typeface="Garamond"/>
                <a:cs typeface="Garamond"/>
              </a:rPr>
              <a:t> </a:t>
            </a:r>
            <a:r>
              <a:rPr lang="en-US" sz="2800" dirty="0">
                <a:latin typeface="Garamond"/>
                <a:cs typeface="Garamond"/>
              </a:rPr>
              <a:t>] </a:t>
            </a:r>
            <a:r>
              <a:rPr lang="en-US" sz="2800" dirty="0" smtClean="0">
                <a:latin typeface="Garamond"/>
                <a:cs typeface="Garamond"/>
              </a:rPr>
              <a:t>/ 1 </a:t>
            </a:r>
            <a:r>
              <a:rPr lang="en-US" sz="2800" dirty="0">
                <a:latin typeface="Garamond"/>
                <a:cs typeface="Garamond"/>
              </a:rPr>
              <a:t>≤</a:t>
            </a:r>
            <a:r>
              <a:rPr lang="en-US" sz="2800" dirty="0" smtClean="0">
                <a:latin typeface="Garamond"/>
                <a:cs typeface="Garamond"/>
              </a:rPr>
              <a:t> 6%.</a:t>
            </a:r>
            <a:endParaRPr lang="en-US" sz="2800" i="1" baseline="30000" dirty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81629970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Proof of Markov’s inequality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060450" y="1617402"/>
            <a:ext cx="7023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For every non-negative random variable 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Franklin Gothic Medium"/>
                <a:cs typeface="Franklin Gothic Medium"/>
              </a:rPr>
              <a:t>: and every value </a:t>
            </a:r>
            <a:r>
              <a:rPr lang="en-US" sz="2800" i="1" dirty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Franklin Gothic Medium"/>
                <a:cs typeface="Franklin Gothic Medium"/>
              </a:rPr>
              <a:t>:</a:t>
            </a:r>
            <a:endParaRPr lang="en-US" sz="2800" dirty="0" smtClean="0">
              <a:latin typeface="Garamond"/>
              <a:cs typeface="Garamond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1650" y="2702180"/>
            <a:ext cx="31319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(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 ≥ </a:t>
            </a:r>
            <a:r>
              <a:rPr lang="en-US" sz="2800" i="1" dirty="0" smtClean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Garamond"/>
                <a:cs typeface="Garamond"/>
              </a:rPr>
              <a:t>) ≤ </a:t>
            </a:r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X</a:t>
            </a:r>
            <a:r>
              <a:rPr lang="en-US" sz="2800" dirty="0" smtClean="0">
                <a:latin typeface="Garamond"/>
                <a:cs typeface="Garamond"/>
              </a:rPr>
              <a:t>] / </a:t>
            </a:r>
            <a:r>
              <a:rPr lang="en-US" sz="2800" i="1" dirty="0" smtClean="0">
                <a:latin typeface="Garamond"/>
                <a:cs typeface="Garamond"/>
              </a:rPr>
              <a:t>a</a:t>
            </a:r>
            <a:r>
              <a:rPr lang="en-US" sz="2800" dirty="0" smtClean="0">
                <a:latin typeface="Garamond"/>
                <a:cs typeface="Garamond"/>
              </a:rPr>
              <a:t>.</a:t>
            </a:r>
          </a:p>
        </p:txBody>
      </p:sp>
      <p:sp>
        <p:nvSpPr>
          <p:cNvPr id="6" name="Rectangle 5"/>
          <p:cNvSpPr/>
          <p:nvPr/>
        </p:nvSpPr>
        <p:spPr>
          <a:xfrm>
            <a:off x="914400" y="1507397"/>
            <a:ext cx="7302500" cy="2038123"/>
          </a:xfrm>
          <a:prstGeom prst="rect">
            <a:avLst/>
          </a:prstGeom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>
            <a:off x="457200" y="4096347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E</a:t>
            </a:r>
            <a:r>
              <a:rPr lang="en-US" sz="2400" dirty="0" smtClean="0">
                <a:latin typeface="Garamond"/>
                <a:cs typeface="Garamond"/>
              </a:rPr>
              <a:t>[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i="1" baseline="-25000" dirty="0" smtClean="0">
                <a:latin typeface="Garamond"/>
                <a:cs typeface="Garamond"/>
              </a:rPr>
              <a:t> </a:t>
            </a:r>
            <a:r>
              <a:rPr lang="en-US" sz="2400" dirty="0" smtClean="0">
                <a:latin typeface="Garamond"/>
                <a:cs typeface="Garamond"/>
              </a:rPr>
              <a:t>] = </a:t>
            </a:r>
            <a:r>
              <a:rPr lang="en-US" sz="2400" i="1" dirty="0">
                <a:latin typeface="Garamond"/>
                <a:cs typeface="Garamond"/>
              </a:rPr>
              <a:t>E</a:t>
            </a:r>
            <a:r>
              <a:rPr lang="en-US" sz="2400" dirty="0">
                <a:latin typeface="Garamond"/>
                <a:cs typeface="Garamond"/>
              </a:rPr>
              <a:t>[</a:t>
            </a:r>
            <a:r>
              <a:rPr lang="en-US" sz="2400" i="1" dirty="0" smtClean="0">
                <a:latin typeface="Garamond"/>
                <a:cs typeface="Garamond"/>
              </a:rPr>
              <a:t>X | X </a:t>
            </a:r>
            <a:r>
              <a:rPr lang="en-US" sz="2400" dirty="0">
                <a:latin typeface="Garamond"/>
                <a:cs typeface="Garamond"/>
              </a:rPr>
              <a:t>≥</a:t>
            </a:r>
            <a:r>
              <a:rPr lang="en-US" sz="2400" i="1" dirty="0" smtClean="0">
                <a:latin typeface="Garamond"/>
                <a:cs typeface="Garamond"/>
              </a:rPr>
              <a:t> a</a:t>
            </a:r>
            <a:r>
              <a:rPr lang="en-US" sz="2400" i="1" baseline="-25000" dirty="0" smtClean="0">
                <a:latin typeface="Garamond"/>
                <a:cs typeface="Garamond"/>
              </a:rPr>
              <a:t> </a:t>
            </a:r>
            <a:r>
              <a:rPr lang="en-US" sz="2400" dirty="0" smtClean="0">
                <a:latin typeface="Garamond"/>
                <a:cs typeface="Garamond"/>
              </a:rPr>
              <a:t>]</a:t>
            </a:r>
            <a:r>
              <a:rPr lang="en-US" sz="2400" i="1" dirty="0">
                <a:latin typeface="Garamond"/>
                <a:cs typeface="Garamond"/>
              </a:rPr>
              <a:t> P</a:t>
            </a:r>
            <a:r>
              <a:rPr lang="en-US" sz="2400" dirty="0">
                <a:latin typeface="Garamond"/>
                <a:cs typeface="Garamond"/>
              </a:rPr>
              <a:t>(</a:t>
            </a:r>
            <a:r>
              <a:rPr lang="en-US" sz="2400" i="1" dirty="0">
                <a:latin typeface="Garamond"/>
                <a:cs typeface="Garamond"/>
              </a:rPr>
              <a:t>X</a:t>
            </a:r>
            <a:r>
              <a:rPr lang="en-US" sz="2400" dirty="0">
                <a:latin typeface="Garamond"/>
                <a:cs typeface="Garamond"/>
              </a:rPr>
              <a:t> ≥ </a:t>
            </a:r>
            <a:r>
              <a:rPr lang="en-US" sz="2400" i="1" dirty="0">
                <a:latin typeface="Garamond"/>
                <a:cs typeface="Garamond"/>
              </a:rPr>
              <a:t>a</a:t>
            </a:r>
            <a:r>
              <a:rPr lang="en-US" sz="2400" dirty="0">
                <a:latin typeface="Garamond"/>
                <a:cs typeface="Garamond"/>
              </a:rPr>
              <a:t>) </a:t>
            </a:r>
            <a:r>
              <a:rPr lang="en-US" sz="2400" dirty="0" smtClean="0">
                <a:latin typeface="Garamond"/>
                <a:cs typeface="Garamond"/>
              </a:rPr>
              <a:t>+ </a:t>
            </a:r>
            <a:r>
              <a:rPr lang="en-US" sz="2400" i="1" dirty="0">
                <a:latin typeface="Garamond"/>
                <a:cs typeface="Garamond"/>
              </a:rPr>
              <a:t>E</a:t>
            </a:r>
            <a:r>
              <a:rPr lang="en-US" sz="2400" dirty="0">
                <a:latin typeface="Garamond"/>
                <a:cs typeface="Garamond"/>
              </a:rPr>
              <a:t>[</a:t>
            </a:r>
            <a:r>
              <a:rPr lang="en-US" sz="2400" i="1" dirty="0">
                <a:latin typeface="Garamond"/>
                <a:cs typeface="Garamond"/>
              </a:rPr>
              <a:t>X | X </a:t>
            </a:r>
            <a:r>
              <a:rPr lang="en-US" sz="2400" dirty="0" smtClean="0">
                <a:latin typeface="Garamond"/>
                <a:cs typeface="Garamond"/>
              </a:rPr>
              <a:t>&lt;</a:t>
            </a:r>
            <a:r>
              <a:rPr lang="en-US" sz="2400" i="1" dirty="0" smtClean="0">
                <a:latin typeface="Garamond"/>
                <a:cs typeface="Garamond"/>
              </a:rPr>
              <a:t> </a:t>
            </a:r>
            <a:r>
              <a:rPr lang="en-US" sz="2400" i="1" dirty="0">
                <a:latin typeface="Garamond"/>
                <a:cs typeface="Garamond"/>
              </a:rPr>
              <a:t>a</a:t>
            </a:r>
            <a:r>
              <a:rPr lang="en-US" sz="2400" i="1" baseline="-25000" dirty="0">
                <a:latin typeface="Garamond"/>
                <a:cs typeface="Garamond"/>
              </a:rPr>
              <a:t> </a:t>
            </a:r>
            <a:r>
              <a:rPr lang="en-US" sz="2400" dirty="0">
                <a:latin typeface="Garamond"/>
                <a:cs typeface="Garamond"/>
              </a:rPr>
              <a:t>]</a:t>
            </a:r>
            <a:r>
              <a:rPr lang="en-US" sz="2400" i="1" dirty="0">
                <a:latin typeface="Garamond"/>
                <a:cs typeface="Garamond"/>
              </a:rPr>
              <a:t> P</a:t>
            </a:r>
            <a:r>
              <a:rPr lang="en-US" sz="2400" dirty="0">
                <a:latin typeface="Garamond"/>
                <a:cs typeface="Garamond"/>
              </a:rPr>
              <a:t>(</a:t>
            </a:r>
            <a:r>
              <a:rPr lang="en-US" sz="2400" i="1" dirty="0">
                <a:latin typeface="Garamond"/>
                <a:cs typeface="Garamond"/>
              </a:rPr>
              <a:t>X</a:t>
            </a:r>
            <a:r>
              <a:rPr lang="en-US" sz="2400" dirty="0">
                <a:latin typeface="Garamond"/>
                <a:cs typeface="Garamond"/>
              </a:rPr>
              <a:t> </a:t>
            </a:r>
            <a:r>
              <a:rPr lang="en-US" sz="2400" dirty="0" smtClean="0">
                <a:latin typeface="Garamond"/>
                <a:cs typeface="Garamond"/>
              </a:rPr>
              <a:t>&lt; </a:t>
            </a:r>
            <a:r>
              <a:rPr lang="en-US" sz="2400" i="1" dirty="0">
                <a:latin typeface="Garamond"/>
                <a:cs typeface="Garamond"/>
              </a:rPr>
              <a:t>a</a:t>
            </a:r>
            <a:r>
              <a:rPr lang="en-US" sz="2400" dirty="0">
                <a:latin typeface="Garamond"/>
                <a:cs typeface="Garamond"/>
              </a:rPr>
              <a:t>)</a:t>
            </a:r>
            <a:endParaRPr lang="en-US" sz="2400" i="1" baseline="30000" dirty="0">
              <a:latin typeface="Garamond"/>
              <a:cs typeface="Garamond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4852709" y="4597872"/>
            <a:ext cx="611015" cy="604417"/>
            <a:chOff x="5100359" y="4086348"/>
            <a:chExt cx="611015" cy="604417"/>
          </a:xfrm>
        </p:grpSpPr>
        <p:cxnSp>
          <p:nvCxnSpPr>
            <p:cNvPr id="10" name="Straight Arrow Connector 9"/>
            <p:cNvCxnSpPr/>
            <p:nvPr/>
          </p:nvCxnSpPr>
          <p:spPr>
            <a:xfrm flipV="1">
              <a:off x="5397500" y="4086348"/>
              <a:ext cx="0" cy="263402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100359" y="4229100"/>
              <a:ext cx="61101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Garamond"/>
                  <a:cs typeface="Garamond"/>
                </a:rPr>
                <a:t>≥ 0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2067703" y="4597872"/>
            <a:ext cx="648904" cy="610767"/>
            <a:chOff x="3471053" y="4086348"/>
            <a:chExt cx="648904" cy="610767"/>
          </a:xfrm>
        </p:grpSpPr>
        <p:cxnSp>
          <p:nvCxnSpPr>
            <p:cNvPr id="13" name="Straight Arrow Connector 12"/>
            <p:cNvCxnSpPr/>
            <p:nvPr/>
          </p:nvCxnSpPr>
          <p:spPr>
            <a:xfrm flipV="1">
              <a:off x="3784600" y="4086348"/>
              <a:ext cx="0" cy="263402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4" name="TextBox 13"/>
            <p:cNvSpPr txBox="1"/>
            <p:nvPr/>
          </p:nvSpPr>
          <p:spPr>
            <a:xfrm>
              <a:off x="3471053" y="4235450"/>
              <a:ext cx="64890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Garamond"/>
                  <a:cs typeface="Garamond"/>
                </a:rPr>
                <a:t>≥ </a:t>
              </a:r>
              <a:r>
                <a:rPr lang="en-US" sz="2400" i="1" dirty="0">
                  <a:latin typeface="Garamond"/>
                  <a:cs typeface="Garamond"/>
                </a:rPr>
                <a:t>a</a:t>
              </a: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6582552" y="4597872"/>
            <a:ext cx="627095" cy="604417"/>
            <a:chOff x="6036452" y="4086348"/>
            <a:chExt cx="627095" cy="604417"/>
          </a:xfrm>
        </p:grpSpPr>
        <p:cxnSp>
          <p:nvCxnSpPr>
            <p:cNvPr id="16" name="Straight Arrow Connector 15"/>
            <p:cNvCxnSpPr/>
            <p:nvPr/>
          </p:nvCxnSpPr>
          <p:spPr>
            <a:xfrm flipV="1">
              <a:off x="6350000" y="4086348"/>
              <a:ext cx="0" cy="263402"/>
            </a:xfrm>
            <a:prstGeom prst="straightConnector1">
              <a:avLst/>
            </a:prstGeom>
            <a:ln>
              <a:tailEnd type="arrow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6036452" y="4229100"/>
              <a:ext cx="62709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Garamond"/>
                  <a:cs typeface="Garamond"/>
                </a:rPr>
                <a:t>≥ 0</a:t>
              </a:r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457200" y="5448897"/>
            <a:ext cx="3168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 smtClean="0">
                <a:latin typeface="Garamond"/>
                <a:cs typeface="Garamond"/>
              </a:rPr>
              <a:t>E</a:t>
            </a:r>
            <a:r>
              <a:rPr lang="en-US" sz="2400" dirty="0" smtClean="0">
                <a:latin typeface="Garamond"/>
                <a:cs typeface="Garamond"/>
              </a:rPr>
              <a:t>[</a:t>
            </a:r>
            <a:r>
              <a:rPr lang="en-US" sz="2400" i="1" dirty="0" smtClean="0">
                <a:latin typeface="Garamond"/>
                <a:cs typeface="Garamond"/>
              </a:rPr>
              <a:t>X</a:t>
            </a:r>
            <a:r>
              <a:rPr lang="en-US" sz="2400" i="1" baseline="-25000" dirty="0" smtClean="0">
                <a:latin typeface="Garamond"/>
                <a:cs typeface="Garamond"/>
              </a:rPr>
              <a:t> </a:t>
            </a:r>
            <a:r>
              <a:rPr lang="en-US" sz="2400" dirty="0" smtClean="0">
                <a:latin typeface="Garamond"/>
                <a:cs typeface="Garamond"/>
              </a:rPr>
              <a:t>] </a:t>
            </a:r>
            <a:r>
              <a:rPr lang="en-US" sz="2400" dirty="0">
                <a:latin typeface="Garamond"/>
                <a:cs typeface="Garamond"/>
              </a:rPr>
              <a:t>≥</a:t>
            </a:r>
            <a:r>
              <a:rPr lang="en-US" sz="2400" dirty="0" smtClean="0">
                <a:latin typeface="Garamond"/>
                <a:cs typeface="Garamond"/>
              </a:rPr>
              <a:t> </a:t>
            </a:r>
            <a:r>
              <a:rPr lang="en-US" sz="2400" i="1" dirty="0" smtClean="0">
                <a:latin typeface="Garamond"/>
                <a:cs typeface="Garamond"/>
              </a:rPr>
              <a:t>a </a:t>
            </a:r>
            <a:r>
              <a:rPr lang="en-US" sz="2400" i="1" dirty="0">
                <a:latin typeface="Garamond"/>
                <a:cs typeface="Garamond"/>
              </a:rPr>
              <a:t>P</a:t>
            </a:r>
            <a:r>
              <a:rPr lang="en-US" sz="2400" dirty="0">
                <a:latin typeface="Garamond"/>
                <a:cs typeface="Garamond"/>
              </a:rPr>
              <a:t>(</a:t>
            </a:r>
            <a:r>
              <a:rPr lang="en-US" sz="2400" i="1" dirty="0">
                <a:latin typeface="Garamond"/>
                <a:cs typeface="Garamond"/>
              </a:rPr>
              <a:t>X</a:t>
            </a:r>
            <a:r>
              <a:rPr lang="en-US" sz="2400" dirty="0">
                <a:latin typeface="Garamond"/>
                <a:cs typeface="Garamond"/>
              </a:rPr>
              <a:t> ≥ </a:t>
            </a:r>
            <a:r>
              <a:rPr lang="en-US" sz="2400" i="1" dirty="0">
                <a:latin typeface="Garamond"/>
                <a:cs typeface="Garamond"/>
              </a:rPr>
              <a:t>a</a:t>
            </a:r>
            <a:r>
              <a:rPr lang="en-US" sz="2400" dirty="0">
                <a:latin typeface="Garamond"/>
                <a:cs typeface="Garamond"/>
              </a:rPr>
              <a:t>) </a:t>
            </a:r>
            <a:r>
              <a:rPr lang="en-US" sz="2400" dirty="0" smtClean="0">
                <a:latin typeface="Garamond"/>
                <a:cs typeface="Garamond"/>
              </a:rPr>
              <a:t>+ 0.</a:t>
            </a:r>
            <a:endParaRPr lang="en-US" sz="2400" baseline="30000" dirty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56917299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Hats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4097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1000 people </a:t>
            </a:r>
            <a:r>
              <a:rPr lang="en-US" sz="2800" dirty="0">
                <a:latin typeface="Franklin Gothic Medium"/>
                <a:cs typeface="Franklin Gothic Medium"/>
              </a:rPr>
              <a:t>throw their hats in the air. </a:t>
            </a:r>
            <a:r>
              <a:rPr lang="en-US" sz="2800" dirty="0" smtClean="0">
                <a:latin typeface="Franklin Gothic Medium"/>
                <a:cs typeface="Franklin Gothic Medium"/>
              </a:rPr>
              <a:t>What is the probability at least 100 people get their hat back?</a:t>
            </a:r>
            <a:endParaRPr lang="en-US" sz="2800" dirty="0">
              <a:latin typeface="Franklin Gothic Medium"/>
              <a:cs typeface="Franklin Gothic Medium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01950" y="3202601"/>
            <a:ext cx="3003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Garamond"/>
                <a:cs typeface="Garamond"/>
              </a:rPr>
              <a:t> = </a:t>
            </a:r>
            <a:r>
              <a:rPr lang="en-US" sz="2800" i="1" dirty="0" smtClean="0">
                <a:latin typeface="Garamond"/>
                <a:cs typeface="Garamond"/>
              </a:rPr>
              <a:t>I</a:t>
            </a:r>
            <a:r>
              <a:rPr lang="en-US" sz="2800" baseline="-25000" dirty="0" smtClean="0">
                <a:latin typeface="Garamond"/>
                <a:cs typeface="Garamond"/>
              </a:rPr>
              <a:t>1</a:t>
            </a:r>
            <a:r>
              <a:rPr lang="en-US" sz="2800" dirty="0" smtClean="0">
                <a:latin typeface="Garamond"/>
                <a:cs typeface="Garamond"/>
              </a:rPr>
              <a:t> + … + </a:t>
            </a:r>
            <a:r>
              <a:rPr lang="en-US" sz="2800" i="1" dirty="0" smtClean="0">
                <a:latin typeface="Garamond"/>
                <a:cs typeface="Garamond"/>
              </a:rPr>
              <a:t>I</a:t>
            </a:r>
            <a:r>
              <a:rPr lang="en-US" sz="2800" baseline="-25000" dirty="0" smtClean="0">
                <a:latin typeface="Garamond"/>
                <a:cs typeface="Garamond"/>
              </a:rPr>
              <a:t>1000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57200" y="3925907"/>
            <a:ext cx="8229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Franklin Gothic Medium"/>
                <a:cs typeface="Franklin Gothic Medium"/>
              </a:rPr>
              <a:t>where </a:t>
            </a:r>
            <a:r>
              <a:rPr lang="en-US" sz="2400" i="1" dirty="0" smtClean="0">
                <a:latin typeface="Garamond"/>
                <a:cs typeface="Garamond"/>
              </a:rPr>
              <a:t>I</a:t>
            </a:r>
            <a:r>
              <a:rPr lang="en-US" sz="2400" i="1" baseline="-25000" dirty="0" smtClean="0">
                <a:latin typeface="Garamond"/>
                <a:cs typeface="Garamond"/>
              </a:rPr>
              <a:t>i</a:t>
            </a:r>
            <a:r>
              <a:rPr lang="en-US" sz="2400" dirty="0" smtClean="0">
                <a:latin typeface="Franklin Gothic Medium"/>
                <a:cs typeface="Franklin Gothic Medium"/>
              </a:rPr>
              <a:t> is the indicator for the event that person </a:t>
            </a:r>
            <a:r>
              <a:rPr lang="en-US" sz="2400" i="1" dirty="0" err="1" smtClean="0">
                <a:latin typeface="Garamond"/>
                <a:cs typeface="Garamond"/>
              </a:rPr>
              <a:t>i</a:t>
            </a:r>
            <a:r>
              <a:rPr lang="en-US" sz="2400" dirty="0" smtClean="0">
                <a:latin typeface="Franklin Gothic Medium"/>
                <a:cs typeface="Franklin Gothic Medium"/>
              </a:rPr>
              <a:t> gets their hat. Then </a:t>
            </a:r>
            <a:r>
              <a:rPr lang="en-US" sz="2400" i="1" dirty="0">
                <a:latin typeface="Garamond"/>
                <a:cs typeface="Garamond"/>
              </a:rPr>
              <a:t>E</a:t>
            </a:r>
            <a:r>
              <a:rPr lang="en-US" sz="2400" dirty="0">
                <a:latin typeface="Garamond"/>
                <a:cs typeface="Garamond"/>
              </a:rPr>
              <a:t>[</a:t>
            </a:r>
            <a:r>
              <a:rPr lang="en-US" sz="2400" i="1" dirty="0">
                <a:latin typeface="Garamond"/>
                <a:cs typeface="Garamond"/>
              </a:rPr>
              <a:t>I</a:t>
            </a:r>
            <a:r>
              <a:rPr lang="en-US" sz="2400" i="1" baseline="-25000" dirty="0">
                <a:latin typeface="Garamond"/>
                <a:cs typeface="Garamond"/>
              </a:rPr>
              <a:t>i </a:t>
            </a:r>
            <a:r>
              <a:rPr lang="en-US" sz="2400" dirty="0">
                <a:latin typeface="Garamond"/>
                <a:cs typeface="Garamond"/>
              </a:rPr>
              <a:t>] = </a:t>
            </a:r>
            <a:r>
              <a:rPr lang="en-US" sz="2400" i="1" dirty="0">
                <a:latin typeface="Garamond"/>
                <a:cs typeface="Garamond"/>
              </a:rPr>
              <a:t>P</a:t>
            </a:r>
            <a:r>
              <a:rPr lang="en-US" sz="2400" dirty="0">
                <a:latin typeface="Garamond"/>
                <a:cs typeface="Garamond"/>
              </a:rPr>
              <a:t>(</a:t>
            </a:r>
            <a:r>
              <a:rPr lang="en-US" sz="2400" i="1" dirty="0">
                <a:latin typeface="Garamond"/>
                <a:cs typeface="Garamond"/>
              </a:rPr>
              <a:t>I</a:t>
            </a:r>
            <a:r>
              <a:rPr lang="en-US" sz="2400" i="1" baseline="-25000" dirty="0">
                <a:latin typeface="Garamond"/>
                <a:cs typeface="Garamond"/>
              </a:rPr>
              <a:t>i</a:t>
            </a:r>
            <a:r>
              <a:rPr lang="en-US" sz="2400" dirty="0">
                <a:latin typeface="Garamond"/>
                <a:cs typeface="Garamond"/>
              </a:rPr>
              <a:t> = 1) = 1/</a:t>
            </a:r>
            <a:r>
              <a:rPr lang="en-US" sz="2400" i="1" dirty="0" smtClean="0">
                <a:latin typeface="Garamond"/>
                <a:cs typeface="Garamond"/>
              </a:rPr>
              <a:t>n</a:t>
            </a:r>
            <a:endParaRPr lang="en-US" sz="2400" i="1" baseline="-25000" dirty="0">
              <a:latin typeface="Garamond"/>
              <a:cs typeface="Garamond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57200" y="2594945"/>
            <a:ext cx="8229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accent1"/>
                </a:solidFill>
                <a:latin typeface="Franklin Gothic Medium"/>
                <a:cs typeface="Franklin Gothic Medium"/>
              </a:rPr>
              <a:t>Solution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57200" y="4949348"/>
            <a:ext cx="2825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 smtClean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i="1" baseline="-25000" dirty="0" smtClean="0">
                <a:latin typeface="Garamond"/>
                <a:cs typeface="Garamond"/>
              </a:rPr>
              <a:t> </a:t>
            </a:r>
            <a:r>
              <a:rPr lang="en-US" sz="2800" dirty="0" smtClean="0">
                <a:latin typeface="Garamond"/>
                <a:cs typeface="Garamond"/>
              </a:rPr>
              <a:t>] = </a:t>
            </a:r>
            <a:r>
              <a:rPr lang="en-US" sz="2800" i="1" dirty="0" smtClean="0">
                <a:latin typeface="Garamond"/>
                <a:cs typeface="Garamond"/>
              </a:rPr>
              <a:t>n </a:t>
            </a:r>
            <a:r>
              <a:rPr lang="en-US" sz="2800" dirty="0">
                <a:latin typeface="Garamond"/>
                <a:cs typeface="Garamond"/>
              </a:rPr>
              <a:t>1/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i="1" baseline="-25000" dirty="0" smtClean="0">
                <a:latin typeface="Garamond"/>
                <a:cs typeface="Garamond"/>
              </a:rPr>
              <a:t> </a:t>
            </a:r>
            <a:r>
              <a:rPr lang="en-US" sz="2800" dirty="0" smtClean="0">
                <a:latin typeface="Garamond"/>
                <a:cs typeface="Garamond"/>
              </a:rPr>
              <a:t>= 1</a:t>
            </a:r>
            <a:r>
              <a:rPr lang="en-US" sz="2800" i="1" dirty="0" smtClean="0">
                <a:latin typeface="Garamond"/>
                <a:cs typeface="Garamond"/>
              </a:rPr>
              <a:t> </a:t>
            </a:r>
            <a:endParaRPr lang="en-US" sz="2800" i="1" baseline="-25000" dirty="0" smtClean="0">
              <a:latin typeface="Garamond"/>
              <a:cs typeface="Garamo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" y="5616098"/>
            <a:ext cx="500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i="1" baseline="-25000" dirty="0" smtClean="0">
                <a:latin typeface="Garamond"/>
                <a:cs typeface="Garamond"/>
              </a:rPr>
              <a:t> </a:t>
            </a:r>
            <a:r>
              <a:rPr lang="en-US" sz="2800" dirty="0">
                <a:latin typeface="Garamond"/>
                <a:cs typeface="Garamond"/>
              </a:rPr>
              <a:t> ≥ </a:t>
            </a:r>
            <a:r>
              <a:rPr lang="en-US" sz="2800" dirty="0" smtClean="0">
                <a:latin typeface="Garamond"/>
                <a:cs typeface="Garamond"/>
              </a:rPr>
              <a:t>100</a:t>
            </a:r>
            <a:r>
              <a:rPr lang="en-US" sz="2800" dirty="0">
                <a:latin typeface="Garamond"/>
                <a:cs typeface="Garamond"/>
              </a:rPr>
              <a:t>] ≤ </a:t>
            </a:r>
            <a:r>
              <a:rPr lang="en-US" sz="2800" i="1" dirty="0">
                <a:latin typeface="Garamond"/>
                <a:cs typeface="Garamond"/>
              </a:rPr>
              <a:t>E</a:t>
            </a:r>
            <a:r>
              <a:rPr lang="en-US" sz="2800" dirty="0">
                <a:latin typeface="Garamond"/>
                <a:cs typeface="Garamond"/>
              </a:rPr>
              <a:t>[</a:t>
            </a:r>
            <a:r>
              <a:rPr lang="en-US" sz="2800" i="1" dirty="0">
                <a:latin typeface="Garamond"/>
                <a:cs typeface="Garamond"/>
              </a:rPr>
              <a:t>N</a:t>
            </a:r>
            <a:r>
              <a:rPr lang="en-US" sz="2800" i="1" baseline="-25000" dirty="0">
                <a:latin typeface="Garamond"/>
                <a:cs typeface="Garamond"/>
              </a:rPr>
              <a:t> </a:t>
            </a:r>
            <a:r>
              <a:rPr lang="en-US" sz="2800" dirty="0">
                <a:latin typeface="Garamond"/>
                <a:cs typeface="Garamond"/>
              </a:rPr>
              <a:t>] </a:t>
            </a:r>
            <a:r>
              <a:rPr lang="en-US" sz="2800" dirty="0" smtClean="0">
                <a:latin typeface="Garamond"/>
                <a:cs typeface="Garamond"/>
              </a:rPr>
              <a:t>/ 100 = 1%.</a:t>
            </a:r>
            <a:endParaRPr lang="en-US" sz="2800" i="1" baseline="-25000" dirty="0" smtClean="0">
              <a:latin typeface="Garamond"/>
              <a:cs typeface="Garamond"/>
            </a:endParaRPr>
          </a:p>
        </p:txBody>
      </p:sp>
    </p:spTree>
    <p:extLst>
      <p:ext uri="{BB962C8B-B14F-4D97-AF65-F5344CB8AC3E}">
        <p14:creationId xmlns:p14="http://schemas.microsoft.com/office/powerpoint/2010/main" val="88629663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9" grpId="0"/>
      <p:bldP spid="1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30049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A coin is tossed 1000 times. Give an </a:t>
            </a:r>
            <a:r>
              <a:rPr lang="en-US" sz="2800" dirty="0" smtClean="0">
                <a:solidFill>
                  <a:srgbClr val="FF9933"/>
                </a:solidFill>
                <a:latin typeface="Franklin Gothic Medium"/>
                <a:cs typeface="Franklin Gothic Medium"/>
              </a:rPr>
              <a:t>upper bound </a:t>
            </a:r>
            <a:r>
              <a:rPr lang="en-US" sz="2800" dirty="0" smtClean="0">
                <a:latin typeface="Franklin Gothic Medium"/>
                <a:cs typeface="Franklin Gothic Medium"/>
              </a:rPr>
              <a:t>on the probability that the pattern </a:t>
            </a:r>
            <a:r>
              <a:rPr lang="en-US" sz="2800" dirty="0">
                <a:solidFill>
                  <a:schemeClr val="accent1"/>
                </a:solidFill>
                <a:latin typeface="Courier New"/>
                <a:cs typeface="Courier New"/>
              </a:rPr>
              <a:t>HH</a:t>
            </a:r>
            <a:r>
              <a:rPr lang="en-US" sz="2800" dirty="0" smtClean="0">
                <a:latin typeface="Franklin Gothic Medium"/>
                <a:cs typeface="Franklin Gothic Medium"/>
              </a:rPr>
              <a:t> occurs: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914400" y="3801080"/>
            <a:ext cx="7067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(b) at most 100 times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2787650"/>
            <a:ext cx="70675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(a) at least 500 times</a:t>
            </a:r>
          </a:p>
        </p:txBody>
      </p:sp>
    </p:spTree>
    <p:extLst>
      <p:ext uri="{BB962C8B-B14F-4D97-AF65-F5344CB8AC3E}">
        <p14:creationId xmlns:p14="http://schemas.microsoft.com/office/powerpoint/2010/main" val="9024722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Patterns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84250" y="1278403"/>
            <a:ext cx="76263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Let 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dirty="0" smtClean="0">
                <a:latin typeface="Franklin Gothic Medium"/>
                <a:cs typeface="Franklin Gothic Medium"/>
              </a:rPr>
              <a:t> be the number of occurrences of </a:t>
            </a:r>
            <a:r>
              <a:rPr lang="en-US" sz="2800" dirty="0">
                <a:solidFill>
                  <a:schemeClr val="accent1"/>
                </a:solidFill>
                <a:latin typeface="Courier New"/>
                <a:cs typeface="Courier New"/>
              </a:rPr>
              <a:t>HH</a:t>
            </a:r>
            <a:r>
              <a:rPr lang="en-US" sz="2800" dirty="0" smtClean="0">
                <a:latin typeface="Franklin Gothic Medium"/>
                <a:cs typeface="Franklin Gothic Medium"/>
              </a:rPr>
              <a:t>. </a:t>
            </a:r>
            <a:endParaRPr lang="en-US" sz="2800" i="1" baseline="-25000" dirty="0">
              <a:latin typeface="Garamond"/>
              <a:cs typeface="Garamond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984250" y="2586417"/>
            <a:ext cx="3975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i="1" baseline="-25000" dirty="0" smtClean="0">
                <a:latin typeface="Garamond"/>
                <a:cs typeface="Garamond"/>
              </a:rPr>
              <a:t> </a:t>
            </a:r>
            <a:r>
              <a:rPr lang="en-US" sz="2800" dirty="0">
                <a:latin typeface="Garamond"/>
                <a:cs typeface="Garamond"/>
              </a:rPr>
              <a:t> ≥ </a:t>
            </a:r>
            <a:r>
              <a:rPr lang="en-US" sz="2800" dirty="0" smtClean="0">
                <a:latin typeface="Garamond"/>
                <a:cs typeface="Garamond"/>
              </a:rPr>
              <a:t>500] </a:t>
            </a:r>
            <a:r>
              <a:rPr lang="en-US" sz="2800" dirty="0">
                <a:latin typeface="Garamond"/>
                <a:cs typeface="Garamond"/>
              </a:rPr>
              <a:t>≤ </a:t>
            </a:r>
            <a:r>
              <a:rPr lang="en-US" sz="2800" i="1" dirty="0">
                <a:latin typeface="Garamond"/>
                <a:cs typeface="Garamond"/>
              </a:rPr>
              <a:t>E</a:t>
            </a:r>
            <a:r>
              <a:rPr lang="en-US" sz="2800" dirty="0">
                <a:latin typeface="Garamond"/>
                <a:cs typeface="Garamond"/>
              </a:rPr>
              <a:t>[</a:t>
            </a:r>
            <a:r>
              <a:rPr lang="en-US" sz="2800" i="1" dirty="0">
                <a:latin typeface="Garamond"/>
                <a:cs typeface="Garamond"/>
              </a:rPr>
              <a:t>N</a:t>
            </a:r>
            <a:r>
              <a:rPr lang="en-US" sz="2800" i="1" baseline="-25000" dirty="0">
                <a:latin typeface="Garamond"/>
                <a:cs typeface="Garamond"/>
              </a:rPr>
              <a:t> </a:t>
            </a:r>
            <a:r>
              <a:rPr lang="en-US" sz="2800" dirty="0">
                <a:latin typeface="Garamond"/>
                <a:cs typeface="Garamond"/>
              </a:rPr>
              <a:t>] </a:t>
            </a:r>
            <a:r>
              <a:rPr lang="en-US" sz="2800" dirty="0" smtClean="0">
                <a:latin typeface="Garamond"/>
                <a:cs typeface="Garamond"/>
              </a:rPr>
              <a:t>/ 500</a:t>
            </a:r>
            <a:endParaRPr lang="en-US" sz="2800" i="1" baseline="-25000" dirty="0" smtClean="0">
              <a:latin typeface="Garamond"/>
              <a:cs typeface="Garamond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05350" y="2580348"/>
            <a:ext cx="22542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 = 249.75/500</a:t>
            </a:r>
            <a:endParaRPr lang="en-US" sz="2800" i="1" baseline="-25000" dirty="0" smtClean="0">
              <a:latin typeface="Garamond"/>
              <a:cs typeface="Garamond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724650" y="2574517"/>
            <a:ext cx="1676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 </a:t>
            </a:r>
            <a:r>
              <a:rPr lang="en-US" sz="2800" dirty="0">
                <a:latin typeface="Garamond"/>
                <a:cs typeface="Garamond"/>
              </a:rPr>
              <a:t>≈ </a:t>
            </a:r>
            <a:r>
              <a:rPr lang="en-US" sz="2800" dirty="0" smtClean="0">
                <a:latin typeface="Garamond"/>
                <a:cs typeface="Garamond"/>
              </a:rPr>
              <a:t>49.88%</a:t>
            </a:r>
            <a:endParaRPr lang="en-US" sz="2800" i="1" baseline="30000" dirty="0">
              <a:latin typeface="Garamond"/>
              <a:cs typeface="Garamond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84250" y="3282374"/>
            <a:ext cx="713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Franklin Gothic Medium"/>
                <a:cs typeface="Franklin Gothic Medium"/>
              </a:rPr>
              <a:t>so 500+ </a:t>
            </a:r>
            <a:r>
              <a:rPr lang="en-US" sz="2800" dirty="0">
                <a:solidFill>
                  <a:schemeClr val="accent1"/>
                </a:solidFill>
                <a:latin typeface="Courier New"/>
                <a:cs typeface="Courier New"/>
              </a:rPr>
              <a:t>HH</a:t>
            </a:r>
            <a:r>
              <a:rPr lang="en-US" sz="2800" dirty="0" smtClean="0">
                <a:latin typeface="Franklin Gothic Medium"/>
                <a:cs typeface="Franklin Gothic Medium"/>
              </a:rPr>
              <a:t>s occur with probability </a:t>
            </a:r>
            <a:r>
              <a:rPr lang="en-US" sz="2800" dirty="0" smtClean="0">
                <a:latin typeface="Garamond"/>
                <a:cs typeface="Garamond"/>
              </a:rPr>
              <a:t>≤ 49.88%</a:t>
            </a:r>
            <a:r>
              <a:rPr lang="en-US" sz="2800" dirty="0" smtClean="0">
                <a:latin typeface="Franklin Gothic Medium"/>
                <a:cs typeface="Franklin Gothic Medium"/>
              </a:rPr>
              <a:t>.</a:t>
            </a:r>
            <a:endParaRPr lang="en-US" sz="2800" i="1" baseline="-25000" dirty="0">
              <a:latin typeface="Garamond"/>
              <a:cs typeface="Garamond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13349" y="4198838"/>
            <a:ext cx="2882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i="1" baseline="-25000" dirty="0" smtClean="0">
                <a:latin typeface="Garamond"/>
                <a:cs typeface="Garamond"/>
              </a:rPr>
              <a:t> </a:t>
            </a:r>
            <a:r>
              <a:rPr lang="en-US" sz="2800" dirty="0">
                <a:latin typeface="Garamond"/>
                <a:cs typeface="Garamond"/>
              </a:rPr>
              <a:t> ≤</a:t>
            </a:r>
            <a:r>
              <a:rPr lang="en-US" sz="2800" dirty="0" smtClean="0">
                <a:latin typeface="Garamond"/>
                <a:cs typeface="Garamond"/>
              </a:rPr>
              <a:t> 100] </a:t>
            </a:r>
            <a:r>
              <a:rPr lang="en-US" sz="2800" dirty="0">
                <a:latin typeface="Garamond"/>
                <a:cs typeface="Garamond"/>
              </a:rPr>
              <a:t>≤</a:t>
            </a:r>
            <a:r>
              <a:rPr lang="en-US" sz="2800" dirty="0" smtClean="0">
                <a:latin typeface="Garamond"/>
                <a:cs typeface="Garamond"/>
              </a:rPr>
              <a:t> ?</a:t>
            </a:r>
            <a:endParaRPr lang="en-US" sz="2800" i="1" baseline="-25000" dirty="0" smtClean="0">
              <a:latin typeface="Garamond"/>
              <a:cs typeface="Garamond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035300" y="4910038"/>
            <a:ext cx="3060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[999 </a:t>
            </a:r>
            <a:r>
              <a:rPr lang="en-US" sz="2800" dirty="0">
                <a:latin typeface="Garamond"/>
                <a:cs typeface="Garamond"/>
              </a:rPr>
              <a:t>– 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i="1" baseline="-25000" dirty="0" smtClean="0">
                <a:latin typeface="Garamond"/>
                <a:cs typeface="Garamond"/>
              </a:rPr>
              <a:t> 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  <a:r>
              <a:rPr lang="en-US" sz="2800" dirty="0">
                <a:latin typeface="Garamond"/>
                <a:cs typeface="Garamond"/>
              </a:rPr>
              <a:t>≥</a:t>
            </a:r>
            <a:r>
              <a:rPr lang="en-US" sz="2800" dirty="0" smtClean="0">
                <a:latin typeface="Garamond"/>
                <a:cs typeface="Garamond"/>
              </a:rPr>
              <a:t> 899] </a:t>
            </a:r>
            <a:endParaRPr lang="en-US" sz="2800" i="1" baseline="-25000" dirty="0" smtClean="0">
              <a:latin typeface="Garamond"/>
              <a:cs typeface="Garamond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6400" y="4196834"/>
            <a:ext cx="5894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(b)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913349" y="4910038"/>
            <a:ext cx="22743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latin typeface="Garamond"/>
                <a:cs typeface="Garamond"/>
              </a:rPr>
              <a:t>P</a:t>
            </a:r>
            <a:r>
              <a:rPr lang="en-US" sz="2800" dirty="0" smtClean="0">
                <a:latin typeface="Garamond"/>
                <a:cs typeface="Garamond"/>
              </a:rPr>
              <a:t>[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i="1" baseline="-25000" dirty="0" smtClean="0">
                <a:latin typeface="Garamond"/>
                <a:cs typeface="Garamond"/>
              </a:rPr>
              <a:t> </a:t>
            </a:r>
            <a:r>
              <a:rPr lang="en-US" sz="2800" dirty="0">
                <a:latin typeface="Garamond"/>
                <a:cs typeface="Garamond"/>
              </a:rPr>
              <a:t> ≤</a:t>
            </a:r>
            <a:r>
              <a:rPr lang="en-US" sz="2800" dirty="0" smtClean="0">
                <a:latin typeface="Garamond"/>
                <a:cs typeface="Garamond"/>
              </a:rPr>
              <a:t> 100] = </a:t>
            </a:r>
            <a:endParaRPr lang="en-US" sz="2800" i="1" baseline="-25000" dirty="0" smtClean="0">
              <a:latin typeface="Garamond"/>
              <a:cs typeface="Garamond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740400" y="4910038"/>
            <a:ext cx="307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≤ </a:t>
            </a:r>
            <a:r>
              <a:rPr lang="en-US" sz="2800" i="1" dirty="0">
                <a:latin typeface="Garamond"/>
                <a:cs typeface="Garamond"/>
              </a:rPr>
              <a:t>E</a:t>
            </a:r>
            <a:r>
              <a:rPr lang="en-US" sz="2800" dirty="0" smtClean="0">
                <a:latin typeface="Garamond"/>
                <a:cs typeface="Garamond"/>
              </a:rPr>
              <a:t>[999 </a:t>
            </a:r>
            <a:r>
              <a:rPr lang="en-US" sz="2800" dirty="0">
                <a:latin typeface="Garamond"/>
                <a:cs typeface="Garamond"/>
              </a:rPr>
              <a:t>–</a:t>
            </a:r>
            <a:r>
              <a:rPr lang="en-US" sz="2800" dirty="0" smtClean="0">
                <a:latin typeface="Garamond"/>
                <a:cs typeface="Garamond"/>
              </a:rPr>
              <a:t> </a:t>
            </a:r>
            <a:r>
              <a:rPr lang="en-US" sz="2800" i="1" dirty="0" smtClean="0">
                <a:latin typeface="Garamond"/>
                <a:cs typeface="Garamond"/>
              </a:rPr>
              <a:t>N</a:t>
            </a:r>
            <a:r>
              <a:rPr lang="en-US" sz="2800" i="1" baseline="-25000" dirty="0" smtClean="0">
                <a:latin typeface="Garamond"/>
                <a:cs typeface="Garamond"/>
              </a:rPr>
              <a:t> </a:t>
            </a:r>
            <a:r>
              <a:rPr lang="en-US" sz="2800" dirty="0">
                <a:latin typeface="Garamond"/>
                <a:cs typeface="Garamond"/>
              </a:rPr>
              <a:t>] </a:t>
            </a:r>
            <a:r>
              <a:rPr lang="en-US" sz="2800" dirty="0" smtClean="0">
                <a:latin typeface="Garamond"/>
                <a:cs typeface="Garamond"/>
              </a:rPr>
              <a:t>/ 899</a:t>
            </a:r>
            <a:endParaRPr lang="en-US" sz="2800" i="1" baseline="-25000" dirty="0" smtClean="0">
              <a:latin typeface="Garamond"/>
              <a:cs typeface="Garamond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641600" y="5539104"/>
            <a:ext cx="3683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Garamond"/>
                <a:cs typeface="Garamond"/>
              </a:rPr>
              <a:t>= (999 –</a:t>
            </a:r>
            <a:r>
              <a:rPr lang="en-US" sz="2800" dirty="0">
                <a:latin typeface="Garamond"/>
                <a:cs typeface="Garamond"/>
              </a:rPr>
              <a:t> </a:t>
            </a:r>
            <a:r>
              <a:rPr lang="en-US" sz="2800" dirty="0" smtClean="0">
                <a:latin typeface="Garamond"/>
                <a:cs typeface="Garamond"/>
              </a:rPr>
              <a:t>249.75)/ 899</a:t>
            </a:r>
            <a:endParaRPr lang="en-US" sz="2800" i="1" baseline="-25000" dirty="0" smtClean="0">
              <a:latin typeface="Garamond"/>
              <a:cs typeface="Garamond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641600" y="6119474"/>
            <a:ext cx="206375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Garamond"/>
                <a:cs typeface="Garamond"/>
              </a:rPr>
              <a:t>≤</a:t>
            </a:r>
            <a:r>
              <a:rPr lang="en-US" sz="2800" dirty="0" smtClean="0">
                <a:latin typeface="Garamond"/>
                <a:cs typeface="Garamond"/>
              </a:rPr>
              <a:t> 83.34%</a:t>
            </a:r>
            <a:endParaRPr lang="en-US" sz="2800" i="1" baseline="-25000" dirty="0" smtClean="0">
              <a:latin typeface="Garamond"/>
              <a:cs typeface="Garamond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984250" y="1891099"/>
            <a:ext cx="733425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prstClr val="black"/>
                </a:solidFill>
                <a:latin typeface="Franklin Gothic Medium"/>
                <a:cs typeface="Franklin Gothic Medium"/>
              </a:rPr>
              <a:t>Last time we calculated 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E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[</a:t>
            </a:r>
            <a:r>
              <a:rPr lang="en-US" sz="2800" i="1" dirty="0">
                <a:solidFill>
                  <a:prstClr val="black"/>
                </a:solidFill>
                <a:latin typeface="Garamond"/>
                <a:cs typeface="Garamond"/>
              </a:rPr>
              <a:t>N</a:t>
            </a:r>
            <a:r>
              <a:rPr lang="en-US" sz="2800" i="1" baseline="-25000" dirty="0">
                <a:solidFill>
                  <a:prstClr val="black"/>
                </a:solidFill>
                <a:latin typeface="Garamond"/>
                <a:cs typeface="Garamond"/>
              </a:rPr>
              <a:t> </a:t>
            </a:r>
            <a:r>
              <a:rPr lang="en-US" sz="2800" dirty="0">
                <a:solidFill>
                  <a:prstClr val="black"/>
                </a:solidFill>
                <a:latin typeface="Garamond"/>
                <a:cs typeface="Garamond"/>
              </a:rPr>
              <a:t>] = 999/4 = 249.75.</a:t>
            </a:r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406400" y="1278403"/>
            <a:ext cx="58949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prstClr val="black"/>
                </a:solidFill>
                <a:latin typeface="Franklin Gothic Medium"/>
                <a:cs typeface="Franklin Gothic Medium"/>
              </a:rPr>
              <a:t>(a)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198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  <p:bldP spid="9" grpId="0"/>
      <p:bldP spid="10" grpId="0"/>
      <p:bldP spid="14" grpId="0"/>
      <p:bldP spid="15" grpId="0"/>
      <p:bldP spid="17" grpId="0"/>
      <p:bldP spid="18" grpId="0"/>
      <p:bldP spid="19" grpId="0"/>
      <p:bldP spid="20" grpId="0"/>
      <p:bldP spid="3" grpId="0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666666"/>
      </a:dk2>
      <a:lt2>
        <a:srgbClr val="EEECE1"/>
      </a:lt2>
      <a:accent1>
        <a:srgbClr val="FF9933"/>
      </a:accent1>
      <a:accent2>
        <a:srgbClr val="FF6600"/>
      </a:accent2>
      <a:accent3>
        <a:srgbClr val="FF9900"/>
      </a:accent3>
      <a:accent4>
        <a:srgbClr val="9999FF"/>
      </a:accent4>
      <a:accent5>
        <a:srgbClr val="6666CC"/>
      </a:accent5>
      <a:accent6>
        <a:srgbClr val="3333CC"/>
      </a:accent6>
      <a:hlink>
        <a:srgbClr val="666666"/>
      </a:hlink>
      <a:folHlink>
        <a:srgbClr val="999999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effectLst/>
      </a:spPr>
      <a:bodyPr rtlCol="0" anchor="ctr"/>
      <a:lstStyle>
        <a:defPPr algn="ctr">
          <a:defRPr/>
        </a:defPPr>
      </a:lstStyle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spDef>
    <a:lnDef>
      <a:spPr>
        <a:effectLst/>
      </a:spPr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400" dirty="0" smtClean="0">
            <a:latin typeface="Franklin Gothic Medium"/>
            <a:cs typeface="Franklin Gothic Medium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15078</TotalTime>
  <Words>1762</Words>
  <Application>Microsoft Macintosh PowerPoint</Application>
  <PresentationFormat>On-screen Show (4:3)</PresentationFormat>
  <Paragraphs>237</Paragraphs>
  <Slides>32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3" baseType="lpstr">
      <vt:lpstr>Office Theme</vt:lpstr>
      <vt:lpstr>8. Limit theorems</vt:lpstr>
      <vt:lpstr>PowerPoint Presentation</vt:lpstr>
      <vt:lpstr>What do you think?</vt:lpstr>
      <vt:lpstr>Consecutive heads</vt:lpstr>
      <vt:lpstr>Markov’s inequality</vt:lpstr>
      <vt:lpstr>Proof of Markov’s inequality</vt:lpstr>
      <vt:lpstr>Hats</vt:lpstr>
      <vt:lpstr>Patterns</vt:lpstr>
      <vt:lpstr>Patterns</vt:lpstr>
      <vt:lpstr>Chebyshev’s inequality</vt:lpstr>
      <vt:lpstr>Patterns</vt:lpstr>
      <vt:lpstr>Proof of Chebyshev’s inequality</vt:lpstr>
      <vt:lpstr>An illustration</vt:lpstr>
      <vt:lpstr>Polling</vt:lpstr>
      <vt:lpstr>Polling</vt:lpstr>
      <vt:lpstr>Polling</vt:lpstr>
      <vt:lpstr>Polling</vt:lpstr>
      <vt:lpstr>The weak law of large numbers</vt:lpstr>
      <vt:lpstr>Polling</vt:lpstr>
      <vt:lpstr>A polling experiment</vt:lpstr>
      <vt:lpstr>A more precise estimate</vt:lpstr>
      <vt:lpstr>Some experiments</vt:lpstr>
      <vt:lpstr>Some experiments</vt:lpstr>
      <vt:lpstr>Some experiments</vt:lpstr>
      <vt:lpstr>The normal random variable</vt:lpstr>
      <vt:lpstr>The central limit theorem</vt:lpstr>
      <vt:lpstr>Polling again</vt:lpstr>
      <vt:lpstr>Polling again</vt:lpstr>
      <vt:lpstr>The c.d.f. of a normal random variable</vt:lpstr>
      <vt:lpstr>Polling again</vt:lpstr>
      <vt:lpstr>Polling again</vt:lpstr>
      <vt:lpstr>Party</vt:lpstr>
    </vt:vector>
  </TitlesOfParts>
  <Company>Chinese University of Hong Kong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Andrej Bogdanov</dc:creator>
  <cp:lastModifiedBy>Andrej Bogdanov</cp:lastModifiedBy>
  <cp:revision>568</cp:revision>
  <dcterms:created xsi:type="dcterms:W3CDTF">2013-01-07T07:20:47Z</dcterms:created>
  <dcterms:modified xsi:type="dcterms:W3CDTF">2013-04-25T07:13:03Z</dcterms:modified>
</cp:coreProperties>
</file>