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94" r:id="rId18"/>
    <p:sldId id="270" r:id="rId19"/>
    <p:sldId id="271" r:id="rId20"/>
    <p:sldId id="272" r:id="rId21"/>
    <p:sldId id="273" r:id="rId22"/>
    <p:sldId id="292" r:id="rId23"/>
    <p:sldId id="281" r:id="rId24"/>
    <p:sldId id="282" r:id="rId25"/>
    <p:sldId id="283" r:id="rId26"/>
    <p:sldId id="284" r:id="rId27"/>
    <p:sldId id="285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FF3300"/>
    <a:srgbClr val="FF0000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994" autoAdjust="0"/>
  </p:normalViewPr>
  <p:slideViewPr>
    <p:cSldViewPr snapToGrid="0" snapToObjects="1">
      <p:cViewPr>
        <p:scale>
          <a:sx n="150" d="100"/>
          <a:sy n="150" d="100"/>
        </p:scale>
        <p:origin x="176" y="1176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24/4/13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microsoft.com/office/2007/relationships/hdphoto" Target="../media/hdphoto1.wdp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armonic_numbe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1754"/>
            <a:ext cx="7772400" cy="799046"/>
          </a:xfrm>
        </p:spPr>
        <p:txBody>
          <a:bodyPr/>
          <a:lstStyle/>
          <a:p>
            <a:r>
              <a:rPr lang="en-US" dirty="0" smtClean="0"/>
              <a:t>7. Properties of expectation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</a:t>
            </a:r>
            <a:r>
              <a:rPr lang="en-US" dirty="0" err="1" smtClean="0"/>
              <a:t>p.m.f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be a random variable and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be an event. 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</a:t>
            </a:r>
            <a:r>
              <a:rPr lang="en-US" sz="2800" dirty="0" err="1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.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2245" y="2833896"/>
            <a:ext cx="239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|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95" y="2592140"/>
            <a:ext cx="260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3451" y="3095774"/>
            <a:ext cx="131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3133874"/>
            <a:ext cx="22987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850" y="39931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expectation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2245" y="4681746"/>
            <a:ext cx="502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|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>
                <a:latin typeface="Garamond"/>
                <a:cs typeface="Garamond"/>
              </a:rPr>
              <a:t> = 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 </a:t>
            </a:r>
            <a:r>
              <a:rPr lang="en-US" sz="2800" dirty="0" smtClean="0">
                <a:latin typeface="Garamond"/>
                <a:cs typeface="Garamond"/>
              </a:rPr>
              <a:t>|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0458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expected number of heads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given that there is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at least one head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)?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27640"/>
            <a:ext cx="170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66173" y="3124283"/>
            <a:ext cx="4534680" cy="995207"/>
            <a:chOff x="3766173" y="3124283"/>
            <a:chExt cx="4534680" cy="995207"/>
          </a:xfrm>
        </p:grpSpPr>
        <p:sp>
          <p:nvSpPr>
            <p:cNvPr id="6" name="Rectangle 5"/>
            <p:cNvSpPr/>
            <p:nvPr/>
          </p:nvSpPr>
          <p:spPr>
            <a:xfrm>
              <a:off x="3766173" y="3638775"/>
              <a:ext cx="12845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 = x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30373" y="3139010"/>
              <a:ext cx="367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786003" y="3657825"/>
              <a:ext cx="451485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391561" y="3139010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9122" y="3124283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53186" y="3124283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sz="2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34236" y="3124283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39161" y="3657825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1/8</a:t>
              </a:r>
              <a:endParaRPr lang="en-US" sz="2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07511" y="3651864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3/8</a:t>
              </a:r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98714" y="3645514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3/8</a:t>
              </a:r>
              <a:endParaRPr lang="en-US" sz="2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65509" y="3639164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1/8</a:t>
              </a:r>
              <a:endParaRPr lang="en-US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0850" y="3391914"/>
            <a:ext cx="28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: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4134628"/>
            <a:ext cx="187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= 7/8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0850" y="4934196"/>
            <a:ext cx="343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X|A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: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83454" y="4647422"/>
            <a:ext cx="4753316" cy="995207"/>
            <a:chOff x="3583454" y="4647422"/>
            <a:chExt cx="4753316" cy="995207"/>
          </a:xfrm>
        </p:grpSpPr>
        <p:sp>
          <p:nvSpPr>
            <p:cNvPr id="42" name="Rectangle 41"/>
            <p:cNvSpPr/>
            <p:nvPr/>
          </p:nvSpPr>
          <p:spPr>
            <a:xfrm>
              <a:off x="3583454" y="5161914"/>
              <a:ext cx="1672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 = </a:t>
              </a:r>
              <a:r>
                <a:rPr lang="en-US" sz="24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x|A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4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02674" y="4657848"/>
              <a:ext cx="367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endParaRPr lang="en-US" sz="2400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583454" y="5180964"/>
              <a:ext cx="475331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427478" y="4662149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95039" y="464742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sz="24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89103" y="464742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endParaRPr lang="en-US" sz="24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70153" y="464742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endParaRPr lang="en-US" sz="24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37142" y="5180964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</a:t>
              </a:r>
              <a:endParaRPr lang="en-US" sz="2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43428" y="5175003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3/7</a:t>
              </a:r>
              <a:endParaRPr lang="en-US" sz="24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34631" y="5168653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3/7</a:t>
              </a:r>
              <a:endParaRPr lang="en-US" sz="24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01426" y="5162303"/>
              <a:ext cx="6270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1/7</a:t>
              </a:r>
              <a:endParaRPr lang="en-US" sz="24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50850" y="5893578"/>
            <a:ext cx="727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1 ∙ 3/7 + 2 ∙ 3/7 + 3 ∙ 1/7 = 12/7</a:t>
            </a:r>
          </a:p>
        </p:txBody>
      </p:sp>
    </p:spTree>
    <p:extLst>
      <p:ext uri="{BB962C8B-B14F-4D97-AF65-F5344CB8AC3E}">
        <p14:creationId xmlns:p14="http://schemas.microsoft.com/office/powerpoint/2010/main" val="202932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of conditional expectations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7537" y="1741986"/>
            <a:ext cx="651444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] 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 err="1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49049" y="3100881"/>
            <a:ext cx="2830379" cy="1492250"/>
            <a:chOff x="5842000" y="3816350"/>
            <a:chExt cx="2830379" cy="1492250"/>
          </a:xfrm>
        </p:grpSpPr>
        <p:sp>
          <p:nvSpPr>
            <p:cNvPr id="11" name="Rounded Rectangle 10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8333" y="3886911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035" y="4724400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9583" y="392206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27086" y="3843635"/>
              <a:ext cx="545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2767" y="456341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7104" y="5129928"/>
            <a:ext cx="75566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334" y="3100881"/>
            <a:ext cx="4288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More generally, if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then </a:t>
            </a:r>
          </a:p>
        </p:txBody>
      </p:sp>
    </p:spTree>
    <p:extLst>
      <p:ext uri="{BB962C8B-B14F-4D97-AF65-F5344CB8AC3E}">
        <p14:creationId xmlns:p14="http://schemas.microsoft.com/office/powerpoint/2010/main" val="29615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expected number of heads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given that there is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at least one head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)?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276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9000" y="3505978"/>
            <a:ext cx="727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=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+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i="1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i="1" baseline="30000" dirty="0">
                <a:solidFill>
                  <a:srgbClr val="000000"/>
                </a:solidFill>
                <a:latin typeface="Garamond"/>
                <a:cs typeface="Garamond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27359" y="4086348"/>
            <a:ext cx="328936" cy="604417"/>
            <a:chOff x="5227359" y="4086348"/>
            <a:chExt cx="328936" cy="604417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53975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27359" y="422910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71053" y="4086348"/>
            <a:ext cx="627095" cy="604417"/>
            <a:chOff x="3471053" y="4086348"/>
            <a:chExt cx="627095" cy="60441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7846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471053" y="422910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7/8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6452" y="4086348"/>
            <a:ext cx="627095" cy="604417"/>
            <a:chOff x="6036452" y="4086348"/>
            <a:chExt cx="627095" cy="604417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635000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036452" y="422910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1/8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13603" y="4086348"/>
            <a:ext cx="627095" cy="604417"/>
            <a:chOff x="1013603" y="4086348"/>
            <a:chExt cx="627095" cy="604417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1327150" y="408634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013603" y="4229100"/>
              <a:ext cx="627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3/2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89000" y="5079518"/>
            <a:ext cx="727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|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] = (3/2)/(7/8) = 12/7.</a:t>
            </a:r>
          </a:p>
        </p:txBody>
      </p:sp>
    </p:spTree>
    <p:extLst>
      <p:ext uri="{BB962C8B-B14F-4D97-AF65-F5344CB8AC3E}">
        <p14:creationId xmlns:p14="http://schemas.microsoft.com/office/powerpoint/2010/main" val="167022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be independent 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Bernoulli(p)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trials. 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50" y="21262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A 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 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time of the first success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among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: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78818"/>
            <a:ext cx="594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first (smallest)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such that 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3297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So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 =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0, …,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0, </a:t>
            </a:r>
            <a:r>
              <a:rPr lang="en-US" sz="2800" i="1" dirty="0" err="1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6950" y="4914246"/>
            <a:ext cx="194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= (1 –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r>
              <a:rPr lang="en-US" sz="2800" i="1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-1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850" y="56632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This is the </a:t>
            </a:r>
            <a:r>
              <a:rPr lang="en-US" sz="2800" dirty="0" err="1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p.m.f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. of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147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3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random variable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9503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If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, its expected value is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945" y="2276088"/>
            <a:ext cx="329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∑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1245" y="2275314"/>
            <a:ext cx="259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∑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(1 –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</a:t>
            </a:r>
            <a:r>
              <a:rPr lang="en-US" sz="2800" i="1" baseline="30000" dirty="0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 baseline="30000" dirty="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lang="en-US" sz="2800" baseline="30000" dirty="0" smtClean="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745" y="2275314"/>
            <a:ext cx="187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… = 1/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endParaRPr lang="en-US" sz="2800" i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9208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Here is a better way:</a:t>
            </a:r>
            <a:endParaRPr lang="en-US" sz="2800" dirty="0" smtClean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650" y="3920738"/>
            <a:ext cx="835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1]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1)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0]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0)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11925" y="4466038"/>
            <a:ext cx="1306818" cy="609457"/>
            <a:chOff x="5750025" y="4466038"/>
            <a:chExt cx="1306818" cy="60945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6451395" y="446603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50025" y="4613830"/>
              <a:ext cx="1306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1 +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latin typeface="Garamond"/>
                  <a:cs typeface="Garamond"/>
                </a:rPr>
                <a:t>[</a:t>
              </a:r>
              <a:r>
                <a:rPr lang="en-US" sz="2400" i="1" dirty="0" smtClean="0">
                  <a:latin typeface="Garamond"/>
                  <a:cs typeface="Garamond"/>
                </a:rPr>
                <a:t>N</a:t>
              </a:r>
              <a:r>
                <a:rPr lang="en-US" sz="2400" dirty="0" smtClean="0">
                  <a:latin typeface="Garamond"/>
                  <a:cs typeface="Garamond"/>
                </a:rPr>
                <a:t>]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35362" y="4466038"/>
            <a:ext cx="405297" cy="604417"/>
            <a:chOff x="4135362" y="4466038"/>
            <a:chExt cx="405297" cy="604417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331661" y="446603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135362" y="4608790"/>
              <a:ext cx="405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06552" y="4466038"/>
            <a:ext cx="761164" cy="604417"/>
            <a:chOff x="7606552" y="4466038"/>
            <a:chExt cx="761164" cy="60441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987134" y="446603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06552" y="4608790"/>
              <a:ext cx="761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1 -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6577" y="4466038"/>
            <a:ext cx="328936" cy="604417"/>
            <a:chOff x="2216577" y="4466038"/>
            <a:chExt cx="328936" cy="60441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381045" y="4466038"/>
              <a:ext cx="0" cy="2634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16577" y="4608790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Garamond"/>
                  <a:cs typeface="Garamond"/>
                </a:rPr>
                <a:t>1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0201" y="5528548"/>
            <a:ext cx="428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 + (1 +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])(1 –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1529" y="5528548"/>
            <a:ext cx="239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1/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938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(0.05)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815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3720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38650" y="3549650"/>
            <a:ext cx="0" cy="248196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0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65232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There are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types of stickers. Every day you get one. When do you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expect</a:t>
            </a:r>
            <a:r>
              <a:rPr lang="en-US" sz="2800" dirty="0" smtClean="0">
                <a:latin typeface="Franklin Gothic Medium"/>
                <a:cs typeface="Franklin Gothic Medium"/>
              </a:rPr>
              <a:t> to get all the coupon types?</a:t>
            </a:r>
          </a:p>
        </p:txBody>
      </p:sp>
      <p:pic>
        <p:nvPicPr>
          <p:cNvPr id="5" name="Picture 4" descr="Euro2012PaniniStick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61" y="1103530"/>
            <a:ext cx="2286476" cy="2286476"/>
          </a:xfrm>
          <a:prstGeom prst="rect">
            <a:avLst/>
          </a:prstGeom>
        </p:spPr>
      </p:pic>
      <p:pic>
        <p:nvPicPr>
          <p:cNvPr id="6" name="Picture 5" descr="Euro2012%20Album-500x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0477">
            <a:off x="1061872" y="1291315"/>
            <a:ext cx="2284455" cy="2284455"/>
          </a:xfrm>
          <a:prstGeom prst="rect">
            <a:avLst/>
          </a:prstGeom>
        </p:spPr>
      </p:pic>
      <p:pic>
        <p:nvPicPr>
          <p:cNvPr id="7" name="Picture 6" descr="panini-euro2012-pages.jpe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79" b="939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070869"/>
            <a:ext cx="3130550" cy="1805284"/>
          </a:xfrm>
          <a:prstGeom prst="rect">
            <a:avLst/>
          </a:prstGeom>
        </p:spPr>
      </p:pic>
      <p:pic>
        <p:nvPicPr>
          <p:cNvPr id="8" name="Picture 7" descr="euro2012_7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65" y="2293433"/>
            <a:ext cx="959734" cy="1358114"/>
          </a:xfrm>
          <a:prstGeom prst="rect">
            <a:avLst/>
          </a:prstGeom>
        </p:spPr>
      </p:pic>
      <p:pic>
        <p:nvPicPr>
          <p:cNvPr id="9" name="Picture 8" descr="euro2012_1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1" y="2293433"/>
            <a:ext cx="959734" cy="13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1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6183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834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day on which you collect all coupons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2000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</a:t>
            </a:r>
            <a:r>
              <a:rPr lang="en-US" sz="2800" i="1" dirty="0" smtClean="0">
                <a:latin typeface="Garamond"/>
                <a:cs typeface="Garamond"/>
              </a:rPr>
              <a:t> W</a:t>
            </a:r>
            <a:r>
              <a:rPr lang="en-US" sz="2800" i="1" baseline="-25000" dirty="0" smtClean="0">
                <a:latin typeface="Garamond"/>
                <a:cs typeface="Garamond"/>
              </a:rPr>
              <a:t>i </a:t>
            </a:r>
            <a:r>
              <a:rPr lang="en-US" sz="2800" dirty="0">
                <a:latin typeface="Franklin Gothic Medium"/>
                <a:cs typeface="Franklin Gothic Medium"/>
              </a:rPr>
              <a:t>be the </a:t>
            </a:r>
            <a:r>
              <a:rPr lang="en-US" sz="2800" dirty="0" smtClean="0">
                <a:latin typeface="Franklin Gothic Medium"/>
                <a:cs typeface="Franklin Gothic Medium"/>
              </a:rPr>
              <a:t>number of days you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wait</a:t>
            </a:r>
            <a:r>
              <a:rPr lang="en-US" sz="2800" dirty="0" smtClean="0">
                <a:latin typeface="Franklin Gothic Medium"/>
                <a:cs typeface="Franklin Gothic Medium"/>
              </a:rPr>
              <a:t> between sticking the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– 1</a:t>
            </a:r>
            <a:r>
              <a:rPr lang="en-US" sz="2800" baseline="30000" dirty="0" smtClean="0">
                <a:latin typeface="Franklin Gothic Medium"/>
                <a:cs typeface="Franklin Gothic Medium"/>
              </a:rPr>
              <a:t>st </a:t>
            </a:r>
            <a:r>
              <a:rPr lang="en-US" sz="2800" dirty="0" smtClean="0">
                <a:latin typeface="Franklin Gothic Medium"/>
                <a:cs typeface="Franklin Gothic Medium"/>
              </a:rPr>
              <a:t>coupon and the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baseline="30000" dirty="0" err="1" smtClean="0">
                <a:latin typeface="Franklin Gothic Medium"/>
                <a:cs typeface="Franklin Gothic Medium"/>
              </a:rPr>
              <a:t>th</a:t>
            </a:r>
            <a:r>
              <a:rPr lang="en-US" sz="2800" dirty="0" smtClean="0">
                <a:latin typeface="Franklin Gothic Medium"/>
                <a:cs typeface="Franklin Gothic Medium"/>
              </a:rPr>
              <a:t> coupon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572" y="4088368"/>
            <a:ext cx="3923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= 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82617" y="4911348"/>
            <a:ext cx="556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expectation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8945" y="5337000"/>
            <a:ext cx="5853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Garamond"/>
                <a:cs typeface="Garamond"/>
              </a:rPr>
              <a:t> = ∑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</a:t>
            </a:r>
            <a:r>
              <a:rPr lang="en-US" sz="2800" i="1" dirty="0" smtClean="0">
                <a:latin typeface="Garamond"/>
                <a:cs typeface="Garamond"/>
              </a:rPr>
              <a:t> Y = y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945" y="2014478"/>
            <a:ext cx="329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= ∑</a:t>
            </a:r>
            <a:r>
              <a:rPr lang="en-US" sz="2800" i="1" baseline="-25000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945" y="3618270"/>
            <a:ext cx="5845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 + … + 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]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+ … + 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 err="1" smtClean="0">
                <a:latin typeface="Garamond"/>
                <a:cs typeface="Garamond"/>
              </a:rPr>
              <a:t>X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]</a:t>
            </a:r>
            <a:endParaRPr lang="en-US" sz="2800" dirty="0" smtClean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303010"/>
            <a:ext cx="35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1. From the definition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954012"/>
            <a:ext cx="5082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2. Using linearity of expectation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621085"/>
            <a:ext cx="6815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3. Expectation of derived random variables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9477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769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Let’s calculate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],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],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…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79320" y="2037008"/>
            <a:ext cx="167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9320" y="2805358"/>
            <a:ext cx="167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08500" y="2805358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Geometric((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- 1)/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06470" y="2805358"/>
            <a:ext cx="1389279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/(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- 1)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079320" y="3662608"/>
            <a:ext cx="167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406470" y="3662608"/>
            <a:ext cx="1389279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/(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- 2)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08500" y="3654916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Geometric((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- 2)/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79320" y="5046908"/>
            <a:ext cx="1676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?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406470" y="5046908"/>
            <a:ext cx="704972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/1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08500" y="5039216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is </a:t>
            </a:r>
            <a:r>
              <a:rPr lang="en-US" sz="2800" dirty="0" smtClean="0">
                <a:latin typeface="Garamond"/>
                <a:cs typeface="Garamond"/>
              </a:rPr>
              <a:t>Geometric(1/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8478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8" grpId="0"/>
      <p:bldP spid="49" grpId="0" animBg="1"/>
      <p:bldP spid="50" grpId="0"/>
      <p:bldP spid="51" grpId="0" animBg="1"/>
      <p:bldP spid="52" grpId="0"/>
      <p:bldP spid="53" grpId="0"/>
      <p:bldP spid="54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 collection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6767" y="1412498"/>
            <a:ext cx="5563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W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6867" y="2087642"/>
            <a:ext cx="535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/(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/(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6867" y="2763262"/>
            <a:ext cx="3696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(1 + 1/2 + … + 1/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6867" y="3419832"/>
            <a:ext cx="2717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n </a:t>
            </a:r>
            <a:r>
              <a:rPr lang="en-US" sz="2800" dirty="0" err="1" smtClean="0">
                <a:solidFill>
                  <a:prstClr val="black"/>
                </a:solidFill>
                <a:latin typeface="Garamond"/>
                <a:cs typeface="Garamond"/>
              </a:rPr>
              <a:t>ln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+</a:t>
            </a:r>
            <a:r>
              <a:rPr lang="el-GR" sz="2800" dirty="0" smtClean="0">
                <a:latin typeface="Garamond"/>
                <a:cs typeface="Garamond"/>
              </a:rPr>
              <a:t>γ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± 1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6443" y="3943052"/>
            <a:ext cx="607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/>
                <a:cs typeface="Franklin Gothic Medium"/>
              </a:rPr>
              <a:t>(see </a:t>
            </a:r>
            <a:r>
              <a:rPr lang="en-US" sz="2000" dirty="0">
                <a:latin typeface="Franklin Gothic Medium"/>
                <a:cs typeface="Franklin Gothic Medium"/>
                <a:hlinkClick r:id="rId2"/>
              </a:rPr>
              <a:t>http://</a:t>
            </a:r>
            <a:r>
              <a:rPr lang="en-US" sz="2000" dirty="0" err="1">
                <a:latin typeface="Franklin Gothic Medium"/>
                <a:cs typeface="Franklin Gothic Medium"/>
                <a:hlinkClick r:id="rId2"/>
              </a:rPr>
              <a:t>en.wikipedia.org</a:t>
            </a:r>
            <a:r>
              <a:rPr lang="en-US" sz="2000" dirty="0">
                <a:latin typeface="Franklin Gothic Medium"/>
                <a:cs typeface="Franklin Gothic Medium"/>
                <a:hlinkClick r:id="rId2"/>
              </a:rPr>
              <a:t>/wiki/</a:t>
            </a:r>
            <a:r>
              <a:rPr lang="en-US" sz="2000" dirty="0" err="1" smtClean="0">
                <a:latin typeface="Franklin Gothic Medium"/>
                <a:cs typeface="Franklin Gothic Medium"/>
                <a:hlinkClick r:id="rId2"/>
              </a:rPr>
              <a:t>Harmonic_number</a:t>
            </a:r>
            <a:r>
              <a:rPr lang="en-US" sz="2000" dirty="0" smtClean="0">
                <a:latin typeface="Franklin Gothic Medium"/>
                <a:cs typeface="Franklin Gothic Medium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666" y="4984750"/>
            <a:ext cx="8109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To collect 272 coupons, it takes about 1681 day on average.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2386" y="3481387"/>
            <a:ext cx="2505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Garamond"/>
                <a:cs typeface="Garamond"/>
              </a:rPr>
              <a:t>γ ≈ 0.5772156649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09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Calculating expectation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03010"/>
            <a:ext cx="7435836" cy="982315"/>
            <a:chOff x="457200" y="1303010"/>
            <a:chExt cx="7435836" cy="982315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303010"/>
              <a:ext cx="35685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1. From the definition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1823660"/>
              <a:ext cx="7054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Always works, but calculation is sometimes difficult.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7200" y="2476456"/>
            <a:ext cx="8229600" cy="1354217"/>
            <a:chOff x="457200" y="2476456"/>
            <a:chExt cx="8229600" cy="1354217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476456"/>
              <a:ext cx="5082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2. Using linearity of expectation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2999676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Great when the random variable </a:t>
              </a:r>
              <a:r>
                <a:rPr lang="en-US" sz="24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counts</a:t>
              </a:r>
              <a:r>
                <a:rPr lang="en-US" sz="2400" dirty="0" smtClean="0">
                  <a:latin typeface="Franklin Gothic Medium"/>
                  <a:cs typeface="Franklin Gothic Medium"/>
                </a:rPr>
                <a:t> the number of events of some type. </a:t>
              </a:r>
              <a:r>
                <a:rPr lang="en-US" sz="2400" dirty="0" smtClean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They don’t have to be independent!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4027026"/>
            <a:ext cx="8229600" cy="988575"/>
            <a:chOff x="457200" y="4027026"/>
            <a:chExt cx="8229600" cy="988575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4027026"/>
              <a:ext cx="4576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3. Derived random variables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4553936"/>
              <a:ext cx="784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Useful when method 2 fails, e.g.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dirty="0" smtClean="0">
                  <a:latin typeface="Garamond"/>
                  <a:cs typeface="Garamond"/>
                </a:rPr>
                <a:t>[|</a:t>
              </a:r>
              <a:r>
                <a:rPr lang="en-US" sz="2400" i="1" dirty="0" smtClean="0">
                  <a:latin typeface="Garamond"/>
                  <a:cs typeface="Garamond"/>
                </a:rPr>
                <a:t>X</a:t>
              </a:r>
              <a:r>
                <a:rPr lang="en-US" sz="2400" dirty="0" smtClean="0">
                  <a:latin typeface="Garamond"/>
                  <a:cs typeface="Garamond"/>
                </a:rPr>
                <a:t> – </a:t>
              </a:r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  <a:r>
                <a:rPr lang="en-US" sz="2400" dirty="0" smtClean="0">
                  <a:latin typeface="Garamond"/>
                  <a:cs typeface="Garamond"/>
                </a:rPr>
                <a:t>|]</a:t>
              </a:r>
              <a:endParaRPr lang="en-US" sz="2400" dirty="0" smtClean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5285632"/>
            <a:ext cx="8229600" cy="995109"/>
            <a:chOff x="457200" y="5285632"/>
            <a:chExt cx="8229600" cy="995109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5285632"/>
              <a:ext cx="6111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4. Average of conditional expectations</a:t>
              </a:r>
              <a:endParaRPr lang="en-US" sz="2800" i="1" dirty="0" smtClean="0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5819076"/>
              <a:ext cx="784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Very useful for experiments that happen in stages</a:t>
              </a:r>
              <a:endParaRPr lang="en-US" sz="2400" dirty="0" smtClean="0">
                <a:solidFill>
                  <a:schemeClr val="accent1"/>
                </a:solidFill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96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 and independence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6304" y="2510746"/>
            <a:ext cx="5002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g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)</a:t>
            </a:r>
            <a:r>
              <a:rPr lang="en-US" sz="3200" i="1" dirty="0" smtClean="0">
                <a:latin typeface="Garamond"/>
                <a:cs typeface="Garamond"/>
              </a:rPr>
              <a:t>h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 smtClean="0">
                <a:latin typeface="Garamond"/>
                <a:cs typeface="Garamond"/>
              </a:rPr>
              <a:t>Y</a:t>
            </a:r>
            <a:r>
              <a:rPr lang="en-US" sz="3200" dirty="0" smtClean="0">
                <a:latin typeface="Garamond"/>
                <a:cs typeface="Garamond"/>
              </a:rPr>
              <a:t>)] = </a:t>
            </a:r>
            <a:r>
              <a:rPr lang="en-US" sz="3200" i="1" dirty="0">
                <a:latin typeface="Garamond"/>
                <a:cs typeface="Garamond"/>
              </a:rPr>
              <a:t>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g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 smtClean="0">
                <a:latin typeface="Garamond"/>
                <a:cs typeface="Garamond"/>
              </a:rPr>
              <a:t>)]</a:t>
            </a:r>
            <a:r>
              <a:rPr lang="en-US" sz="3200" i="1" dirty="0">
                <a:latin typeface="Garamond"/>
                <a:cs typeface="Garamond"/>
              </a:rPr>
              <a:t> E</a:t>
            </a:r>
            <a:r>
              <a:rPr lang="en-US" sz="3200" dirty="0" smtClean="0">
                <a:latin typeface="Garamond"/>
                <a:cs typeface="Garamond"/>
              </a:rPr>
              <a:t>[</a:t>
            </a:r>
            <a:r>
              <a:rPr lang="en-US" sz="3200" i="1" dirty="0" smtClean="0">
                <a:latin typeface="Garamond"/>
                <a:cs typeface="Garamond"/>
              </a:rPr>
              <a:t>h</a:t>
            </a:r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)]</a:t>
            </a:r>
            <a:endParaRPr lang="en-US" sz="32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9375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all real valued functions </a:t>
            </a:r>
            <a:r>
              <a:rPr lang="en-US" sz="2800" i="1" dirty="0" smtClean="0">
                <a:latin typeface="Garamond"/>
                <a:cs typeface="Garamond"/>
              </a:rPr>
              <a:t>g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00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Random variables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and</a:t>
            </a:r>
            <a:r>
              <a:rPr lang="en-US" sz="2800" i="1" dirty="0" smtClean="0">
                <a:latin typeface="Garamond"/>
                <a:cs typeface="Garamond"/>
              </a:rPr>
              <a:t> Y </a:t>
            </a:r>
            <a:r>
              <a:rPr lang="en-US" sz="2800" dirty="0" smtClean="0">
                <a:latin typeface="Franklin Gothic Medium"/>
                <a:cs typeface="Franklin Gothic Medium"/>
              </a:rPr>
              <a:t>(discrete or continuous) are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 smtClean="0">
                <a:latin typeface="Franklin Gothic Medium"/>
                <a:cs typeface="Franklin Gothic Medium"/>
              </a:rPr>
              <a:t> if and only 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62154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particular,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XY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</a:t>
            </a:r>
            <a:r>
              <a:rPr lang="en-US" sz="2800" dirty="0" smtClean="0">
                <a:latin typeface="Franklin Gothic Medium"/>
                <a:cs typeface="Franklin Gothic Medium"/>
              </a:rPr>
              <a:t> for independent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(but not in general).</a:t>
            </a:r>
          </a:p>
        </p:txBody>
      </p:sp>
    </p:spTree>
    <p:extLst>
      <p:ext uri="{BB962C8B-B14F-4D97-AF65-F5344CB8AC3E}">
        <p14:creationId xmlns:p14="http://schemas.microsoft.com/office/powerpoint/2010/main" val="185561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and covariance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284931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covariance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1050" y="3519270"/>
            <a:ext cx="6610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Cov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30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Recall the variance of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8250" y="2027020"/>
            <a:ext cx="633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])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4796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, then </a:t>
            </a:r>
            <a:r>
              <a:rPr lang="en-US" sz="2800" i="1" dirty="0" err="1" smtClean="0">
                <a:latin typeface="Garamond"/>
                <a:cs typeface="Garamond"/>
              </a:rPr>
              <a:t>Cov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] ≥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60453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If 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Franklin Gothic Medium"/>
                <a:cs typeface="Franklin Gothic Medium"/>
              </a:rPr>
              <a:t> are independent then </a:t>
            </a:r>
            <a:r>
              <a:rPr lang="en-US" sz="2800" i="1" dirty="0" err="1" smtClean="0">
                <a:latin typeface="Garamond"/>
                <a:cs typeface="Garamond"/>
              </a:rPr>
              <a:t>Cov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X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Y</a:t>
            </a:r>
            <a:r>
              <a:rPr lang="en-US" sz="2800" dirty="0" smtClean="0">
                <a:latin typeface="Garamond"/>
                <a:cs typeface="Garamond"/>
              </a:rPr>
              <a:t>] = 0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3316" y="4069894"/>
            <a:ext cx="3211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–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54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of sums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149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 + 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+ </a:t>
            </a:r>
            <a:r>
              <a:rPr lang="en-US" sz="2800" i="1" dirty="0" err="1" smtClean="0">
                <a:solidFill>
                  <a:prstClr val="black"/>
                </a:solidFill>
                <a:latin typeface="Garamond"/>
                <a:cs typeface="Garamond"/>
              </a:rPr>
              <a:t>Cov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Cov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 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4646890"/>
            <a:ext cx="7924799" cy="1271132"/>
            <a:chOff x="457200" y="4646890"/>
            <a:chExt cx="7924799" cy="1271132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4646890"/>
              <a:ext cx="7924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When </a:t>
              </a:r>
              <a:r>
                <a:rPr lang="en-US" sz="2800" dirty="0" smtClean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every pair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among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…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is independent: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6350" y="5394802"/>
              <a:ext cx="6705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… +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65200" y="2381250"/>
            <a:ext cx="7124700" cy="1828800"/>
            <a:chOff x="965200" y="2381250"/>
            <a:chExt cx="7124700" cy="1828800"/>
          </a:xfrm>
        </p:grpSpPr>
        <p:sp>
          <p:nvSpPr>
            <p:cNvPr id="6" name="Rectangle 5"/>
            <p:cNvSpPr/>
            <p:nvPr/>
          </p:nvSpPr>
          <p:spPr>
            <a:xfrm>
              <a:off x="1073150" y="3064804"/>
              <a:ext cx="70167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… +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 </a:t>
              </a:r>
              <a:b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</a:b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    =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800" dirty="0" smtClean="0">
                  <a:latin typeface="Garamond"/>
                  <a:cs typeface="Garamond"/>
                </a:rPr>
                <a:t>∑</a:t>
              </a:r>
              <a:r>
                <a:rPr lang="en-US" sz="28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800" baseline="-25000" dirty="0" smtClean="0">
                  <a:latin typeface="Garamond"/>
                  <a:cs typeface="Garamond"/>
                </a:rPr>
                <a:t> ≠ </a:t>
              </a:r>
              <a:r>
                <a:rPr lang="en-US" sz="2800" i="1" baseline="-25000" dirty="0" smtClean="0">
                  <a:latin typeface="Garamond"/>
                  <a:cs typeface="Garamond"/>
                </a:rPr>
                <a:t>j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Cov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j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5200" y="2381250"/>
              <a:ext cx="7124700" cy="182880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3151" y="2477628"/>
              <a:ext cx="686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Franklin Gothic Medium"/>
                  <a:cs typeface="Franklin Gothic Medium"/>
                </a:rPr>
                <a:t>For any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…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latin typeface="Franklin Gothic Medium"/>
                  <a:cs typeface="Franklin Gothic Medium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0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people throw their hats in the air. Let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of people that get back their own hat.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7700" y="3202601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 + … +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92590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where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indicator for the event that person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gets their hat. Then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0636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 = 1) = 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494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641498"/>
            <a:ext cx="282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1/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1.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i="1" baseline="-25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5508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250" y="1377037"/>
            <a:ext cx="185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6350" y="1365944"/>
            <a:ext cx="34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Var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(1 – 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)1/</a:t>
            </a:r>
            <a:r>
              <a:rPr lang="en-US" sz="2400" i="1" dirty="0" smtClean="0">
                <a:latin typeface="Garamond"/>
                <a:cs typeface="Garamond"/>
              </a:rPr>
              <a:t>n 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57200" y="4684474"/>
            <a:ext cx="822960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250" y="4966134"/>
            <a:ext cx="772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] =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⋅(</a:t>
            </a:r>
            <a:r>
              <a:rPr lang="en-US" sz="2800" dirty="0">
                <a:latin typeface="Garamond"/>
                <a:cs typeface="Garamond"/>
              </a:rPr>
              <a:t>1 – 1/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)1/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+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– 1)⋅</a:t>
            </a:r>
            <a:r>
              <a:rPr lang="en-US" sz="2800" dirty="0">
                <a:latin typeface="Garamond"/>
                <a:cs typeface="Garamond"/>
              </a:rPr>
              <a:t>1/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baseline="30000" dirty="0">
                <a:latin typeface="Garamond"/>
                <a:cs typeface="Garamond"/>
              </a:rPr>
              <a:t>2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 – 1</a:t>
            </a:r>
            <a:r>
              <a:rPr lang="en-US" sz="2800" dirty="0" smtClean="0">
                <a:latin typeface="Garamond"/>
                <a:cs typeface="Garamond"/>
              </a:rPr>
              <a:t>) = 1.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250" y="2198766"/>
            <a:ext cx="431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i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 –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3425" y="2744328"/>
            <a:ext cx="612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= 1,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 = 1) –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 = 1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r>
              <a:rPr lang="en-US" sz="2400" i="1" dirty="0">
                <a:latin typeface="Garamond"/>
                <a:cs typeface="Garamond"/>
              </a:rPr>
              <a:t> 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= 1)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3412" y="3263909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 </a:t>
            </a:r>
            <a:r>
              <a:rPr lang="en-US" sz="2400" dirty="0">
                <a:latin typeface="Garamond"/>
                <a:cs typeface="Garamond"/>
              </a:rPr>
              <a:t>– </a:t>
            </a:r>
            <a:r>
              <a:rPr lang="en-US" sz="2400" dirty="0" smtClean="0">
                <a:latin typeface="Garamond"/>
                <a:cs typeface="Garamond"/>
              </a:rPr>
              <a:t>1) – 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97062" y="3833533"/>
            <a:ext cx="208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 = </a:t>
            </a:r>
            <a:r>
              <a:rPr lang="en-US" sz="2400" dirty="0" smtClean="0">
                <a:latin typeface="Garamond"/>
                <a:cs typeface="Garamond"/>
              </a:rPr>
              <a:t>1/</a:t>
            </a:r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n </a:t>
            </a:r>
            <a:r>
              <a:rPr lang="en-US" sz="2400" dirty="0">
                <a:latin typeface="Garamond"/>
                <a:cs typeface="Garamond"/>
              </a:rPr>
              <a:t>– </a:t>
            </a:r>
            <a:r>
              <a:rPr lang="en-US" sz="2400" dirty="0" smtClean="0">
                <a:latin typeface="Garamond"/>
                <a:cs typeface="Garamond"/>
              </a:rPr>
              <a:t>1)</a:t>
            </a:r>
            <a:endParaRPr lang="en-US" sz="2400" baseline="30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8543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0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 coin is tossed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times. Find the expectation and variance in the number of patterns </a:t>
            </a:r>
            <a:r>
              <a:rPr lang="en-US" sz="2800" dirty="0" smtClean="0">
                <a:solidFill>
                  <a:schemeClr val="accent1"/>
                </a:solidFill>
                <a:latin typeface="Courier New"/>
                <a:cs typeface="Courier New"/>
              </a:rPr>
              <a:t>HH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650" y="3179721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 + … +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baseline="-25000" dirty="0" smtClean="0">
                <a:latin typeface="Garamond"/>
                <a:cs typeface="Garamond"/>
              </a:rPr>
              <a:t>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9832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where </a:t>
            </a:r>
            <a:r>
              <a:rPr lang="en-US" sz="2800" i="1" dirty="0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indicator for the event that the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baseline="30000" dirty="0" err="1" smtClean="0">
                <a:latin typeface="Franklin Gothic Medium"/>
                <a:cs typeface="Franklin Gothic Medium"/>
              </a:rPr>
              <a:t>th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i="1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+ 1)</a:t>
            </a:r>
            <a:r>
              <a:rPr lang="en-US" sz="2800" baseline="30000" dirty="0" err="1" smtClean="0">
                <a:latin typeface="Franklin Gothic Medium"/>
                <a:cs typeface="Franklin Gothic Medium"/>
              </a:rPr>
              <a:t>st</a:t>
            </a:r>
            <a:r>
              <a:rPr lang="en-US" sz="2800" dirty="0" smtClean="0">
                <a:latin typeface="Franklin Gothic Medium"/>
                <a:cs typeface="Franklin Gothic Medium"/>
              </a:rPr>
              <a:t> toss both came out 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59494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12353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</a:t>
            </a:r>
            <a:r>
              <a:rPr lang="en-US" sz="2400" dirty="0" smtClean="0">
                <a:latin typeface="Garamond"/>
                <a:cs typeface="Garamond"/>
              </a:rPr>
              <a:t> = 1) = 1/4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05250"/>
            <a:ext cx="328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] = 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 </a:t>
            </a:r>
            <a:r>
              <a:rPr lang="en-US" sz="2800" dirty="0" smtClean="0">
                <a:latin typeface="Garamond"/>
                <a:cs typeface="Garamond"/>
              </a:rPr>
              <a:t>1)/4</a:t>
            </a:r>
            <a:endParaRPr lang="en-US" sz="2800" i="1" baseline="-25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3437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3573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1/4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13573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Var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] = 3/4 1/4 = 3/16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3715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i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err="1" smtClean="0">
                <a:latin typeface="Garamond"/>
                <a:cs typeface="Garamond"/>
              </a:rPr>
              <a:t>I</a:t>
            </a:r>
            <a:r>
              <a:rPr lang="en-US" sz="2400" i="1" baseline="-25000" dirty="0" err="1" smtClean="0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i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j</a:t>
            </a:r>
            <a:r>
              <a:rPr lang="en-US" sz="2400" dirty="0">
                <a:latin typeface="Garamond"/>
                <a:cs typeface="Garamond"/>
              </a:rPr>
              <a:t>] – </a:t>
            </a:r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]</a:t>
            </a:r>
            <a:r>
              <a:rPr lang="en-US" sz="2400" i="1" dirty="0">
                <a:latin typeface="Garamond"/>
                <a:cs typeface="Garamond"/>
              </a:rPr>
              <a:t>E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j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i </a:t>
            </a:r>
            <a:r>
              <a:rPr lang="en-US" sz="2400" dirty="0">
                <a:latin typeface="Garamond"/>
                <a:cs typeface="Garamond"/>
              </a:rPr>
              <a:t>= 1, 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j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 = 1) –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 = 1)</a:t>
            </a:r>
            <a:r>
              <a:rPr lang="en-US" sz="2400" i="1" dirty="0">
                <a:latin typeface="Garamond"/>
                <a:cs typeface="Garamond"/>
              </a:rPr>
              <a:t> 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 err="1">
                <a:latin typeface="Garamond"/>
                <a:cs typeface="Garamond"/>
              </a:rPr>
              <a:t>I</a:t>
            </a:r>
            <a:r>
              <a:rPr lang="en-US" sz="2400" i="1" baseline="-25000" dirty="0" err="1">
                <a:latin typeface="Garamond"/>
                <a:cs typeface="Garamond"/>
              </a:rPr>
              <a:t>j</a:t>
            </a:r>
            <a:r>
              <a:rPr lang="en-US" sz="2400" dirty="0">
                <a:latin typeface="Garamond"/>
                <a:cs typeface="Garamond"/>
              </a:rPr>
              <a:t> = 1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i="1" baseline="-250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250" y="2586454"/>
            <a:ext cx="173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7950" y="257844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???????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6200" y="2584552"/>
            <a:ext cx="242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1/8 – (1/4)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5450" y="2584552"/>
            <a:ext cx="104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1/16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4250" y="3139023"/>
            <a:ext cx="173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7950" y="309914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??????</a:t>
            </a: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0950" y="3132775"/>
            <a:ext cx="182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1/16 – (1/4)</a:t>
            </a:r>
            <a:r>
              <a:rPr lang="en-US" sz="2400" baseline="30000" dirty="0" smtClean="0">
                <a:latin typeface="Garamond"/>
                <a:cs typeface="Garamond"/>
              </a:rPr>
              <a:t>2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5450" y="3158277"/>
            <a:ext cx="104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= 0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250" y="3560686"/>
            <a:ext cx="4867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because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Franklin Gothic Medium"/>
                <a:cs typeface="Franklin Gothic Medium"/>
              </a:rPr>
              <a:t> and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Franklin Gothic Medium"/>
                <a:cs typeface="Franklin Gothic Medium"/>
              </a:rPr>
              <a:t> are independent!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4250" y="4199354"/>
            <a:ext cx="690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] = … = </a:t>
            </a:r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latin typeface="Garamond"/>
                <a:cs typeface="Garamond"/>
              </a:rPr>
              <a:t>-2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baseline="-25000" dirty="0">
                <a:latin typeface="Garamond"/>
                <a:cs typeface="Garamond"/>
              </a:rPr>
              <a:t>-1</a:t>
            </a:r>
            <a:r>
              <a:rPr lang="en-US" sz="2400" dirty="0" smtClean="0">
                <a:latin typeface="Garamond"/>
                <a:cs typeface="Garamond"/>
              </a:rPr>
              <a:t>] </a:t>
            </a:r>
            <a:r>
              <a:rPr lang="en-US" sz="2400" dirty="0" smtClean="0">
                <a:latin typeface="Garamond"/>
                <a:cs typeface="Garamond"/>
              </a:rPr>
              <a:t>= 1/16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1" y="5119109"/>
            <a:ext cx="192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all others </a:t>
            </a:r>
            <a:r>
              <a:rPr lang="en-US" sz="2400" dirty="0" smtClean="0">
                <a:latin typeface="Garamond"/>
                <a:cs typeface="Garamond"/>
              </a:rPr>
              <a:t>=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051" y="5733174"/>
            <a:ext cx="155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Var</a:t>
            </a:r>
            <a:r>
              <a:rPr lang="en-US" sz="2800" dirty="0" smtClean="0">
                <a:latin typeface="Garamond"/>
                <a:cs typeface="Garamond"/>
              </a:rPr>
              <a:t>[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] </a:t>
            </a:r>
            <a:r>
              <a:rPr lang="en-US" sz="2800" dirty="0" smtClean="0">
                <a:latin typeface="Garamond"/>
                <a:cs typeface="Garamond"/>
              </a:rPr>
              <a:t>=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4076" y="5733174"/>
            <a:ext cx="193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1)⋅</a:t>
            </a:r>
            <a:r>
              <a:rPr lang="en-US" sz="2800" dirty="0" smtClean="0">
                <a:latin typeface="Garamond"/>
                <a:cs typeface="Garamond"/>
              </a:rPr>
              <a:t>3/16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12140" y="5726824"/>
            <a:ext cx="244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+ 2(</a:t>
            </a:r>
            <a:r>
              <a:rPr lang="en-US" sz="2800" i="1" dirty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2)</a:t>
            </a:r>
            <a:r>
              <a:rPr lang="en-US" sz="2800" dirty="0">
                <a:latin typeface="Garamond"/>
                <a:cs typeface="Garamond"/>
              </a:rPr>
              <a:t>⋅1</a:t>
            </a:r>
            <a:r>
              <a:rPr lang="en-US" sz="2800" dirty="0" smtClean="0">
                <a:latin typeface="Garamond"/>
                <a:cs typeface="Garamond"/>
              </a:rPr>
              <a:t>/16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7883" y="5718357"/>
            <a:ext cx="274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dirty="0" smtClean="0">
                <a:latin typeface="Garamond"/>
                <a:cs typeface="Garamond"/>
              </a:rPr>
              <a:t>(5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 smtClean="0">
                <a:latin typeface="Garamond"/>
                <a:cs typeface="Garamond"/>
              </a:rPr>
              <a:t>– 7)/16</a:t>
            </a:r>
            <a:r>
              <a:rPr lang="en-US" sz="2800" dirty="0" smtClean="0">
                <a:latin typeface="Garamond"/>
                <a:cs typeface="Garamond"/>
              </a:rPr>
              <a:t>.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4250" y="4656673"/>
            <a:ext cx="690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 smtClean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] = </a:t>
            </a:r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,</a:t>
            </a:r>
            <a:r>
              <a:rPr lang="en-US" sz="2400" i="1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] = … = </a:t>
            </a:r>
            <a:r>
              <a:rPr lang="en-US" sz="2400" i="1" dirty="0" err="1" smtClean="0">
                <a:latin typeface="Garamond"/>
                <a:cs typeface="Garamond"/>
              </a:rPr>
              <a:t>Cov</a:t>
            </a:r>
            <a:r>
              <a:rPr lang="en-US" sz="2400" dirty="0">
                <a:latin typeface="Garamond"/>
                <a:cs typeface="Garamond"/>
              </a:rPr>
              <a:t>[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baseline="-25000" dirty="0">
                <a:latin typeface="Garamond"/>
                <a:cs typeface="Garamond"/>
              </a:rPr>
              <a:t>-1</a:t>
            </a:r>
            <a:r>
              <a:rPr lang="en-US" sz="2400" dirty="0" smtClean="0">
                <a:latin typeface="Garamond"/>
                <a:cs typeface="Garamond"/>
              </a:rPr>
              <a:t>,</a:t>
            </a:r>
            <a:r>
              <a:rPr lang="en-US" sz="2400" i="1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I</a:t>
            </a:r>
            <a:r>
              <a:rPr lang="en-US" sz="2400" i="1" baseline="-25000" dirty="0" smtClean="0">
                <a:latin typeface="Garamond"/>
                <a:cs typeface="Garamond"/>
              </a:rPr>
              <a:t>n</a:t>
            </a:r>
            <a:r>
              <a:rPr lang="en-US" sz="2400" baseline="-25000" dirty="0" smtClean="0">
                <a:latin typeface="Garamond"/>
                <a:cs typeface="Garamond"/>
              </a:rPr>
              <a:t>-2</a:t>
            </a:r>
            <a:r>
              <a:rPr lang="en-US" sz="2400" dirty="0" smtClean="0">
                <a:latin typeface="Garamond"/>
                <a:cs typeface="Garamond"/>
              </a:rPr>
              <a:t>] </a:t>
            </a:r>
            <a:r>
              <a:rPr lang="en-US" sz="2400" dirty="0" smtClean="0">
                <a:latin typeface="Garamond"/>
                <a:cs typeface="Garamond"/>
              </a:rPr>
              <a:t>= 1/16</a:t>
            </a:r>
            <a:endParaRPr lang="en-US" sz="2400" i="1" baseline="-25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0915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toss a coin 10 times. What is the expected number of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runs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with at least 3 heads?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9690"/>
            <a:ext cx="2317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16300" y="2602142"/>
            <a:ext cx="3530600" cy="461665"/>
            <a:chOff x="3416300" y="2602142"/>
            <a:chExt cx="353060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5981700" y="2602142"/>
              <a:ext cx="96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R</a:t>
              </a:r>
              <a:r>
                <a:rPr lang="en-US" sz="2400" dirty="0" smtClean="0">
                  <a:latin typeface="Garamond"/>
                  <a:cs typeface="Garamond"/>
                </a:rPr>
                <a:t> = 2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16300" y="2602142"/>
              <a:ext cx="256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HHHH</a:t>
              </a:r>
              <a:r>
                <a:rPr lang="en-US" sz="2400" dirty="0" smtClean="0">
                  <a:latin typeface="Courier New"/>
                  <a:cs typeface="Courier New"/>
                </a:rPr>
                <a:t>T</a:t>
              </a:r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 smtClean="0">
                  <a:latin typeface="Courier New"/>
                  <a:cs typeface="Courier New"/>
                </a:rPr>
                <a:t>TH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16300" y="3082857"/>
            <a:ext cx="3530600" cy="461665"/>
            <a:chOff x="3416300" y="3063807"/>
            <a:chExt cx="353060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416300" y="3063807"/>
              <a:ext cx="223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HHHHHHHHHH</a:t>
              </a:r>
              <a:endParaRPr lang="en-US" sz="2400" dirty="0" smtClean="0">
                <a:latin typeface="Courier New"/>
                <a:cs typeface="Courier New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81700" y="3063807"/>
              <a:ext cx="96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R</a:t>
              </a:r>
              <a:r>
                <a:rPr lang="en-US" sz="2400" dirty="0" smtClean="0">
                  <a:latin typeface="Garamond"/>
                  <a:cs typeface="Garamond"/>
                </a:rPr>
                <a:t> = 1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6300" y="3546966"/>
            <a:ext cx="3530600" cy="498543"/>
            <a:chOff x="3416300" y="3546966"/>
            <a:chExt cx="3530600" cy="498543"/>
          </a:xfrm>
        </p:grpSpPr>
        <p:sp>
          <p:nvSpPr>
            <p:cNvPr id="12" name="TextBox 11"/>
            <p:cNvSpPr txBox="1"/>
            <p:nvPr/>
          </p:nvSpPr>
          <p:spPr>
            <a:xfrm>
              <a:off x="3416300" y="3583844"/>
              <a:ext cx="223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 smtClean="0">
                  <a:latin typeface="Courier New"/>
                  <a:cs typeface="Courier New"/>
                </a:rPr>
                <a:t>TTTTTTT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81700" y="3546966"/>
              <a:ext cx="96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R</a:t>
              </a:r>
              <a:r>
                <a:rPr lang="en-US" sz="2400" dirty="0" smtClean="0">
                  <a:latin typeface="Garamond"/>
                  <a:cs typeface="Garamond"/>
                </a:rPr>
                <a:t> = 1</a:t>
              </a:r>
              <a:endParaRPr lang="en-US" sz="2400" dirty="0" smtClean="0">
                <a:latin typeface="Franklin Gothic Medium"/>
                <a:cs typeface="Franklin Gothic Medium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61017" y="5024112"/>
            <a:ext cx="5836761" cy="1154858"/>
            <a:chOff x="1361017" y="5024112"/>
            <a:chExt cx="5836761" cy="1154858"/>
          </a:xfrm>
        </p:grpSpPr>
        <p:sp>
          <p:nvSpPr>
            <p:cNvPr id="14" name="TextBox 13"/>
            <p:cNvSpPr txBox="1"/>
            <p:nvPr/>
          </p:nvSpPr>
          <p:spPr>
            <a:xfrm>
              <a:off x="1361017" y="5069820"/>
              <a:ext cx="1299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1. </a:t>
              </a:r>
            </a:p>
            <a:p>
              <a:r>
                <a:rPr lang="en-US" sz="2000" dirty="0" smtClean="0">
                  <a:latin typeface="Franklin Gothic Medium"/>
                  <a:cs typeface="Franklin Gothic Medium"/>
                </a:rPr>
                <a:t>Definition</a:t>
              </a:r>
              <a:endParaRPr lang="en-US" sz="2000" i="1" dirty="0" smtClean="0">
                <a:latin typeface="Garamond"/>
                <a:cs typeface="Garamon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62867" y="5040197"/>
              <a:ext cx="1524348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2. </a:t>
              </a:r>
              <a:br>
                <a:rPr lang="en-US" sz="28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Linearity of </a:t>
              </a:r>
              <a:br>
                <a:rPr lang="en-US" sz="20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expectation</a:t>
              </a:r>
              <a:endParaRPr lang="en-US" sz="2000" i="1" dirty="0" smtClean="0">
                <a:latin typeface="Garamond"/>
                <a:cs typeface="Garamon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02782" y="5024112"/>
              <a:ext cx="149499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3. </a:t>
              </a:r>
              <a:endParaRPr lang="en-US" sz="2800" dirty="0">
                <a:latin typeface="Franklin Gothic Medium"/>
                <a:cs typeface="Franklin Gothic Medium"/>
              </a:endParaRPr>
            </a:p>
            <a:p>
              <a:r>
                <a:rPr lang="en-US" sz="2000" dirty="0" smtClean="0">
                  <a:latin typeface="Franklin Gothic Medium"/>
                  <a:cs typeface="Franklin Gothic Medium"/>
                </a:rPr>
                <a:t>Derived</a:t>
              </a:r>
              <a:br>
                <a:rPr lang="en-US" sz="20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random var.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4431040"/>
            <a:ext cx="361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Which method to use?</a:t>
            </a:r>
          </a:p>
        </p:txBody>
      </p:sp>
    </p:spTree>
    <p:extLst>
      <p:ext uri="{BB962C8B-B14F-4D97-AF65-F5344CB8AC3E}">
        <p14:creationId xmlns:p14="http://schemas.microsoft.com/office/powerpoint/2010/main" val="379166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04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8</a:t>
            </a:r>
            <a:r>
              <a:rPr lang="en-US" sz="2800" dirty="0" smtClean="0">
                <a:latin typeface="Franklin Gothic Medium"/>
                <a:cs typeface="Franklin Gothic Medium"/>
              </a:rPr>
              <a:t> husband-wife couples are seated at a round table. Let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be the number </a:t>
            </a:r>
            <a:r>
              <a:rPr lang="en-US" sz="2800" smtClean="0">
                <a:latin typeface="Franklin Gothic Medium"/>
                <a:cs typeface="Franklin Gothic Medium"/>
              </a:rPr>
              <a:t>of couples </a:t>
            </a:r>
            <a:r>
              <a:rPr lang="en-US" sz="2800" dirty="0" smtClean="0">
                <a:latin typeface="Franklin Gothic Medium"/>
                <a:cs typeface="Franklin Gothic Medium"/>
              </a:rPr>
              <a:t>seated together.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371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Find the expected value and the variance of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8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052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Solution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5072" y="1923018"/>
            <a:ext cx="3282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R = 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28117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is an indicator that a run with at least 3 heads starts at position 1, and so 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600" y="4026818"/>
            <a:ext cx="256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HHHH</a:t>
            </a:r>
            <a:r>
              <a:rPr lang="en-US" sz="2400" dirty="0" smtClean="0">
                <a:latin typeface="Courier New"/>
                <a:cs typeface="Courier New"/>
              </a:rPr>
              <a:t>T</a:t>
            </a:r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</a:t>
            </a:r>
            <a:r>
              <a:rPr lang="en-US" sz="2400" dirty="0" smtClean="0">
                <a:latin typeface="Courier New"/>
                <a:cs typeface="Courier New"/>
              </a:rPr>
              <a:t>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2620" y="4017752"/>
            <a:ext cx="4609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In this example, </a:t>
            </a:r>
            <a:r>
              <a:rPr lang="en-US" sz="2400" i="1" dirty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Franklin Gothic Medium"/>
                <a:cs typeface="Franklin Gothic Medium"/>
              </a:rPr>
              <a:t> and 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5</a:t>
            </a:r>
            <a:r>
              <a:rPr lang="en-US" sz="2400" dirty="0" smtClean="0">
                <a:latin typeface="Franklin Gothic Medium"/>
                <a:cs typeface="Franklin Gothic Medium"/>
              </a:rPr>
              <a:t> equal </a:t>
            </a:r>
            <a:r>
              <a:rPr lang="en-US" sz="24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Franklin Gothic Medium"/>
                <a:cs typeface="Franklin Gothic Medium"/>
              </a:rPr>
              <a:t>, </a:t>
            </a:r>
            <a:br>
              <a:rPr lang="en-US" sz="2400" dirty="0" smtClean="0">
                <a:latin typeface="Franklin Gothic Medium"/>
                <a:cs typeface="Franklin Gothic Medium"/>
              </a:rPr>
            </a:br>
            <a:r>
              <a:rPr lang="en-US" sz="2400" dirty="0" smtClean="0">
                <a:latin typeface="Franklin Gothic Medium"/>
                <a:cs typeface="Franklin Gothic Medium"/>
              </a:rPr>
              <a:t>and all others equal </a:t>
            </a:r>
            <a:r>
              <a:rPr lang="en-US" sz="2400" dirty="0" smtClean="0">
                <a:latin typeface="Garamond"/>
                <a:cs typeface="Garamond"/>
              </a:rPr>
              <a:t>0</a:t>
            </a:r>
            <a:r>
              <a:rPr lang="en-US" sz="24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82567" y="5249158"/>
            <a:ext cx="503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7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9429" y="1312158"/>
            <a:ext cx="258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6058" y="1945898"/>
            <a:ext cx="5828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run of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≥ 3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starts at position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6058" y="2555498"/>
            <a:ext cx="1127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1/8.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9429" y="3734078"/>
            <a:ext cx="258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6058" y="4367818"/>
            <a:ext cx="5828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run of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≥ 3 </a:t>
            </a:r>
            <a:r>
              <a:rPr lang="en-US" sz="2800" dirty="0" err="1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dirty="0" err="1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starts at position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2)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6058" y="4977418"/>
            <a:ext cx="1048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1/8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924050" y="5243767"/>
            <a:ext cx="838200" cy="121983"/>
          </a:xfrm>
          <a:custGeom>
            <a:avLst/>
            <a:gdLst>
              <a:gd name="connsiteX0" fmla="*/ 0 w 838200"/>
              <a:gd name="connsiteY0" fmla="*/ 121983 h 121983"/>
              <a:gd name="connsiteX1" fmla="*/ 444500 w 838200"/>
              <a:gd name="connsiteY1" fmla="*/ 14033 h 121983"/>
              <a:gd name="connsiteX2" fmla="*/ 838200 w 838200"/>
              <a:gd name="connsiteY2" fmla="*/ 1333 h 12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121983">
                <a:moveTo>
                  <a:pt x="0" y="121983"/>
                </a:moveTo>
                <a:cubicBezTo>
                  <a:pt x="152400" y="78062"/>
                  <a:pt x="304800" y="34141"/>
                  <a:pt x="444500" y="14033"/>
                </a:cubicBezTo>
                <a:cubicBezTo>
                  <a:pt x="584200" y="-6075"/>
                  <a:pt x="838200" y="1333"/>
                  <a:pt x="838200" y="1333"/>
                </a:cubicBezTo>
              </a:path>
            </a:pathLst>
          </a:custGeom>
          <a:ln w="76200" cmpd="sng">
            <a:solidFill>
              <a:srgbClr val="FF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3571" y="4982157"/>
            <a:ext cx="121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3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6734" y="2826306"/>
            <a:ext cx="121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850" y="21389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By the same reasoning: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248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so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84" y="1346756"/>
            <a:ext cx="18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2714" y="2826862"/>
            <a:ext cx="869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6134" y="2826862"/>
            <a:ext cx="3856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…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= 1/16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617" y="4148088"/>
            <a:ext cx="503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8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0184" y="4797326"/>
            <a:ext cx="392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1/8 + 7 × 1/16 = 9/16.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92634" y="1346756"/>
            <a:ext cx="1990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9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toss a coin 10 times. What is the expected number of runs </a:t>
            </a:r>
            <a:r>
              <a:rPr lang="en-US" sz="2800" i="1" dirty="0" smtClean="0">
                <a:latin typeface="Garamond"/>
                <a:cs typeface="Garamond"/>
              </a:rPr>
              <a:t>R</a:t>
            </a:r>
            <a:r>
              <a:rPr lang="en-US" sz="2800" dirty="0" smtClean="0">
                <a:latin typeface="Franklin Gothic Medium"/>
                <a:cs typeface="Franklin Gothic Medium"/>
              </a:rPr>
              <a:t> with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exactly</a:t>
            </a:r>
            <a:r>
              <a:rPr lang="en-US" sz="2800" dirty="0" smtClean="0">
                <a:latin typeface="Franklin Gothic Medium"/>
                <a:cs typeface="Franklin Gothic Medium"/>
              </a:rPr>
              <a:t> 3 heads?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1700" y="2684594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R</a:t>
            </a:r>
            <a:r>
              <a:rPr lang="en-US" sz="2400" dirty="0" smtClean="0">
                <a:latin typeface="Garamond"/>
                <a:cs typeface="Garamond"/>
              </a:rPr>
              <a:t> = 1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6300" y="2684594"/>
            <a:ext cx="256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HHHH</a:t>
            </a:r>
            <a:r>
              <a:rPr lang="en-US" sz="2400" dirty="0" smtClean="0">
                <a:latin typeface="Courier New"/>
                <a:cs typeface="Courier New"/>
              </a:rPr>
              <a:t>T</a:t>
            </a:r>
            <a:r>
              <a:rPr lang="en-US" sz="2400" dirty="0" smtClean="0">
                <a:solidFill>
                  <a:srgbClr val="FF9933"/>
                </a:solidFill>
                <a:latin typeface="Courier New"/>
                <a:cs typeface="Courier New"/>
              </a:rPr>
              <a:t>HHH</a:t>
            </a:r>
            <a:r>
              <a:rPr lang="en-US" sz="2400" dirty="0" smtClean="0">
                <a:latin typeface="Courier New"/>
                <a:cs typeface="Courier New"/>
              </a:rPr>
              <a:t>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6300" y="3146259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ourier New"/>
                <a:cs typeface="Courier New"/>
              </a:rPr>
              <a:t>HHHHHHHHHH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1700" y="3146259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R</a:t>
            </a:r>
            <a:r>
              <a:rPr lang="en-US" sz="2400" dirty="0" smtClean="0">
                <a:latin typeface="Garamond"/>
                <a:cs typeface="Garamond"/>
              </a:rPr>
              <a:t> = 0</a:t>
            </a:r>
            <a:endParaRPr lang="en-US" sz="2400" dirty="0" smtClean="0"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602142"/>
            <a:ext cx="2317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74578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cars on a road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0301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Two cars are at random positions along a 1-mile long road. Find the expected distance between them.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47850" y="2777302"/>
            <a:ext cx="50673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47850" y="3132902"/>
            <a:ext cx="50673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r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45" y="2946399"/>
            <a:ext cx="822805" cy="373005"/>
          </a:xfrm>
          <a:prstGeom prst="rect">
            <a:avLst/>
          </a:prstGeom>
        </p:spPr>
      </p:pic>
      <p:pic>
        <p:nvPicPr>
          <p:cNvPr id="13" name="Picture 12" descr="url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45" y="2946399"/>
            <a:ext cx="822805" cy="3730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4989" y="349485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4189" y="347580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1017" y="4846312"/>
            <a:ext cx="5836761" cy="1154858"/>
            <a:chOff x="1361017" y="4846312"/>
            <a:chExt cx="5836761" cy="1154858"/>
          </a:xfrm>
        </p:grpSpPr>
        <p:sp>
          <p:nvSpPr>
            <p:cNvPr id="22" name="TextBox 21"/>
            <p:cNvSpPr txBox="1"/>
            <p:nvPr/>
          </p:nvSpPr>
          <p:spPr>
            <a:xfrm>
              <a:off x="1361017" y="4892020"/>
              <a:ext cx="1299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1. </a:t>
              </a:r>
            </a:p>
            <a:p>
              <a:r>
                <a:rPr lang="en-US" sz="2000" dirty="0" smtClean="0">
                  <a:latin typeface="Franklin Gothic Medium"/>
                  <a:cs typeface="Franklin Gothic Medium"/>
                </a:rPr>
                <a:t>Definition</a:t>
              </a:r>
              <a:endParaRPr lang="en-US" sz="2000" i="1" dirty="0" smtClean="0">
                <a:latin typeface="Garamond"/>
                <a:cs typeface="Garamon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62867" y="4862397"/>
              <a:ext cx="1524348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2. </a:t>
              </a:r>
              <a:br>
                <a:rPr lang="en-US" sz="28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Linearity of </a:t>
              </a:r>
              <a:br>
                <a:rPr lang="en-US" sz="20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expectation</a:t>
              </a:r>
              <a:endParaRPr lang="en-US" sz="2000" i="1" dirty="0" smtClean="0">
                <a:latin typeface="Garamond"/>
                <a:cs typeface="Garamon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02782" y="4846312"/>
              <a:ext cx="149499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Franklin Gothic Medium"/>
                  <a:cs typeface="Franklin Gothic Medium"/>
                </a:rPr>
                <a:t>3. </a:t>
              </a:r>
              <a:endParaRPr lang="en-US" sz="2800" dirty="0">
                <a:latin typeface="Franklin Gothic Medium"/>
                <a:cs typeface="Franklin Gothic Medium"/>
              </a:endParaRPr>
            </a:p>
            <a:p>
              <a:r>
                <a:rPr lang="en-US" sz="2000" dirty="0" smtClean="0">
                  <a:latin typeface="Franklin Gothic Medium"/>
                  <a:cs typeface="Franklin Gothic Medium"/>
                </a:rPr>
                <a:t>Derived</a:t>
              </a:r>
              <a:br>
                <a:rPr lang="en-US" sz="2000" dirty="0" smtClean="0">
                  <a:latin typeface="Franklin Gothic Medium"/>
                  <a:cs typeface="Franklin Gothic Medium"/>
                </a:rPr>
              </a:br>
              <a:r>
                <a:rPr lang="en-US" sz="2000" dirty="0" smtClean="0">
                  <a:latin typeface="Franklin Gothic Medium"/>
                  <a:cs typeface="Franklin Gothic Medium"/>
                </a:rPr>
                <a:t>random var.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7200" y="4253240"/>
            <a:ext cx="3611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Which method to use?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51200" y="3740150"/>
            <a:ext cx="3003550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07184" y="3501202"/>
            <a:ext cx="4824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47850" y="3507552"/>
            <a:ext cx="50673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76950" y="4570055"/>
            <a:ext cx="1498600" cy="971550"/>
            <a:chOff x="1970086" y="5363744"/>
            <a:chExt cx="1498600" cy="971550"/>
          </a:xfrm>
        </p:grpSpPr>
        <p:sp>
          <p:nvSpPr>
            <p:cNvPr id="34" name="Right Triangle 33"/>
            <p:cNvSpPr/>
            <p:nvPr/>
          </p:nvSpPr>
          <p:spPr>
            <a:xfrm rot="16200000">
              <a:off x="2941636" y="5801894"/>
              <a:ext cx="527050" cy="527050"/>
            </a:xfrm>
            <a:prstGeom prst="rtTriangle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/>
            <p:cNvSpPr/>
            <p:nvPr/>
          </p:nvSpPr>
          <p:spPr>
            <a:xfrm>
              <a:off x="1970086" y="5363744"/>
              <a:ext cx="971550" cy="971550"/>
            </a:xfrm>
            <a:prstGeom prst="rtTriangle">
              <a:avLst/>
            </a:prstGeom>
            <a:pattFill prst="ltDnDiag">
              <a:fgClr>
                <a:schemeClr val="bg1">
                  <a:lumMod val="65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cars on a road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0524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850" y="21389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Car positions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 are independent 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Uniform(0,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4695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The distance between them is 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= |</a:t>
            </a:r>
            <a:r>
              <a:rPr lang="en-US" sz="2800" i="1" dirty="0" smtClean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 –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 smtClean="0">
                <a:solidFill>
                  <a:srgbClr val="000000"/>
                </a:solidFill>
                <a:latin typeface="Garamond"/>
                <a:cs typeface="Garamond"/>
              </a:rPr>
              <a:t>|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61" y="3973608"/>
            <a:ext cx="906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40411" y="3956674"/>
            <a:ext cx="3160053" cy="540154"/>
            <a:chOff x="4390379" y="5344563"/>
            <a:chExt cx="3160053" cy="540154"/>
          </a:xfrm>
        </p:grpSpPr>
        <p:sp>
          <p:nvSpPr>
            <p:cNvPr id="10" name="TextBox 9"/>
            <p:cNvSpPr txBox="1"/>
            <p:nvPr/>
          </p:nvSpPr>
          <p:spPr>
            <a:xfrm>
              <a:off x="4390379" y="5361497"/>
              <a:ext cx="3160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   </a:t>
              </a:r>
              <a:r>
                <a:rPr lang="en-US" sz="2800" dirty="0" smtClean="0">
                  <a:latin typeface="Garamond"/>
                  <a:cs typeface="Garamond"/>
                </a:rPr>
                <a:t>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</a:t>
              </a:r>
              <a:r>
                <a:rPr lang="en-US" sz="2800" dirty="0" smtClean="0">
                  <a:latin typeface="Garamond"/>
                  <a:cs typeface="Garamond"/>
                </a:rPr>
                <a:t>  |</a:t>
              </a:r>
              <a:r>
                <a:rPr lang="en-US" sz="2800" i="1" dirty="0" smtClean="0">
                  <a:latin typeface="Garamond"/>
                  <a:cs typeface="Garamond"/>
                </a:rPr>
                <a:t>y</a:t>
              </a:r>
              <a:r>
                <a:rPr lang="en-US" sz="2800" dirty="0" smtClean="0">
                  <a:latin typeface="Garamond"/>
                  <a:cs typeface="Garamond"/>
                </a:rPr>
                <a:t> –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| </a:t>
              </a:r>
              <a:r>
                <a:rPr lang="en-US" sz="2800" i="1" dirty="0" err="1" smtClean="0">
                  <a:latin typeface="Garamond"/>
                  <a:cs typeface="Garamond"/>
                </a:rPr>
                <a:t>dy</a:t>
              </a:r>
              <a:r>
                <a:rPr lang="en-US" sz="2800" i="1" dirty="0" smtClean="0">
                  <a:latin typeface="Garamond"/>
                  <a:cs typeface="Garamond"/>
                </a:rPr>
                <a:t> dx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57803" y="5353030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2999" y="5344563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latin typeface="Garamond"/>
                  <a:cs typeface="Garamond"/>
                </a:rPr>
                <a:t>1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76950" y="4570055"/>
            <a:ext cx="1498600" cy="971550"/>
            <a:chOff x="6076950" y="4570055"/>
            <a:chExt cx="1498600" cy="97155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7048500" y="5014555"/>
              <a:ext cx="527050" cy="5270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6076950" y="4570055"/>
              <a:ext cx="971550" cy="97155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863601" y="5450472"/>
            <a:ext cx="372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13804" y="5463172"/>
            <a:ext cx="30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Garamond"/>
                <a:cs typeface="Garamond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11850" y="3961669"/>
            <a:ext cx="2631505" cy="1753618"/>
            <a:chOff x="5911850" y="3961669"/>
            <a:chExt cx="2631505" cy="175361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911850" y="5541605"/>
              <a:ext cx="2235200" cy="0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076950" y="4150955"/>
              <a:ext cx="0" cy="1543050"/>
            </a:xfrm>
            <a:prstGeom prst="straightConnector1">
              <a:avLst/>
            </a:prstGeom>
            <a:ln w="3175" cmpd="sng">
              <a:solidFill>
                <a:schemeClr val="bg1">
                  <a:lumMod val="6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131354" y="5253622"/>
              <a:ext cx="41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y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55250" y="3961669"/>
              <a:ext cx="1056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|</a:t>
              </a:r>
              <a:r>
                <a:rPr lang="en-US" sz="2400" i="1" dirty="0" smtClean="0">
                  <a:latin typeface="Garamond"/>
                  <a:cs typeface="Garamond"/>
                </a:rPr>
                <a:t>y – x</a:t>
              </a:r>
              <a:r>
                <a:rPr lang="en-US" sz="2400" dirty="0" smtClean="0">
                  <a:latin typeface="Garamond"/>
                  <a:cs typeface="Garamond"/>
                </a:rPr>
                <a:t>|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40411" y="4673874"/>
            <a:ext cx="3863974" cy="531687"/>
            <a:chOff x="4390379" y="5353030"/>
            <a:chExt cx="3863974" cy="531687"/>
          </a:xfrm>
        </p:grpSpPr>
        <p:sp>
          <p:nvSpPr>
            <p:cNvPr id="30" name="TextBox 29"/>
            <p:cNvSpPr txBox="1"/>
            <p:nvPr/>
          </p:nvSpPr>
          <p:spPr>
            <a:xfrm>
              <a:off x="4390379" y="5361497"/>
              <a:ext cx="38639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 ∫</a:t>
              </a:r>
              <a:r>
                <a:rPr lang="en-US" sz="2800" baseline="-25000" dirty="0" smtClean="0">
                  <a:latin typeface="Garamond"/>
                  <a:cs typeface="Garamond"/>
                </a:rPr>
                <a:t>0 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baseline="30000" dirty="0" smtClean="0"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latin typeface="Garamond"/>
                  <a:cs typeface="Garamond"/>
                </a:rPr>
                <a:t>/2 + (1 – </a:t>
              </a:r>
              <a:r>
                <a:rPr lang="en-US" sz="2800" i="1" dirty="0" smtClean="0"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latin typeface="Garamond"/>
                  <a:cs typeface="Garamond"/>
                </a:rPr>
                <a:t>)</a:t>
              </a:r>
              <a:r>
                <a:rPr lang="en-US" sz="2800" baseline="30000" dirty="0" smtClean="0"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latin typeface="Garamond"/>
                  <a:cs typeface="Garamond"/>
                </a:rPr>
                <a:t>/2)</a:t>
              </a:r>
              <a:r>
                <a:rPr lang="en-US" sz="2800" i="1" dirty="0" smtClean="0">
                  <a:latin typeface="Garamond"/>
                  <a:cs typeface="Garamond"/>
                </a:rPr>
                <a:t>dx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57803" y="5353030"/>
              <a:ext cx="296876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baseline="30000" dirty="0">
                <a:latin typeface="Garamond"/>
                <a:cs typeface="Garamond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46265" y="5363285"/>
            <a:ext cx="109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= 1/3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2349" y="4301281"/>
            <a:ext cx="372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aramond"/>
                <a:cs typeface="Garamond"/>
              </a:rPr>
              <a:t>x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24750" y="4783560"/>
            <a:ext cx="687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aramond"/>
                <a:cs typeface="Garamond"/>
              </a:rPr>
              <a:t>1 - </a:t>
            </a:r>
            <a:r>
              <a:rPr lang="en-US" sz="2000" i="1" dirty="0" smtClean="0">
                <a:latin typeface="Garamond"/>
                <a:cs typeface="Garamond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1309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5" grpId="0"/>
      <p:bldP spid="42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14384</TotalTime>
  <Words>2298</Words>
  <Application>Microsoft Macintosh PowerPoint</Application>
  <PresentationFormat>On-screen Show (4:3)</PresentationFormat>
  <Paragraphs>263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7. Properties of expectation</vt:lpstr>
      <vt:lpstr>Calculating expectation</vt:lpstr>
      <vt:lpstr>Runs</vt:lpstr>
      <vt:lpstr>Runs</vt:lpstr>
      <vt:lpstr>Runs</vt:lpstr>
      <vt:lpstr>Runs</vt:lpstr>
      <vt:lpstr>Problem for you to solve</vt:lpstr>
      <vt:lpstr>Two cars on a road</vt:lpstr>
      <vt:lpstr>Two cars on a road</vt:lpstr>
      <vt:lpstr>Conditional p.m.f.</vt:lpstr>
      <vt:lpstr>Example</vt:lpstr>
      <vt:lpstr>Average of conditional expectations</vt:lpstr>
      <vt:lpstr>Example</vt:lpstr>
      <vt:lpstr>Geometric random variable</vt:lpstr>
      <vt:lpstr>PowerPoint Presentation</vt:lpstr>
      <vt:lpstr>Geometric random variable</vt:lpstr>
      <vt:lpstr>PowerPoint Presentation</vt:lpstr>
      <vt:lpstr>Coupon collection</vt:lpstr>
      <vt:lpstr>Coupon collection</vt:lpstr>
      <vt:lpstr>Coupon collection</vt:lpstr>
      <vt:lpstr>Coupon collection</vt:lpstr>
      <vt:lpstr>Review: Calculating expectation</vt:lpstr>
      <vt:lpstr>Expectation and independence</vt:lpstr>
      <vt:lpstr>Variance and covariance</vt:lpstr>
      <vt:lpstr>Variance of sums</vt:lpstr>
      <vt:lpstr>Hats</vt:lpstr>
      <vt:lpstr>Hats</vt:lpstr>
      <vt:lpstr>Patterns</vt:lpstr>
      <vt:lpstr>Patterns</vt:lpstr>
      <vt:lpstr>Problem for you to solve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509</cp:revision>
  <dcterms:created xsi:type="dcterms:W3CDTF">2013-01-07T07:20:47Z</dcterms:created>
  <dcterms:modified xsi:type="dcterms:W3CDTF">2013-04-24T05:25:42Z</dcterms:modified>
</cp:coreProperties>
</file>