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87" r:id="rId20"/>
    <p:sldId id="288" r:id="rId21"/>
    <p:sldId id="289" r:id="rId22"/>
    <p:sldId id="290" r:id="rId23"/>
    <p:sldId id="291" r:id="rId24"/>
    <p:sldId id="292" r:id="rId25"/>
    <p:sldId id="281" r:id="rId26"/>
    <p:sldId id="273" r:id="rId27"/>
    <p:sldId id="293" r:id="rId28"/>
    <p:sldId id="294" r:id="rId29"/>
    <p:sldId id="278" r:id="rId30"/>
    <p:sldId id="277" r:id="rId31"/>
    <p:sldId id="279" r:id="rId32"/>
    <p:sldId id="280" r:id="rId33"/>
    <p:sldId id="282" r:id="rId34"/>
    <p:sldId id="283" r:id="rId35"/>
    <p:sldId id="284" r:id="rId36"/>
    <p:sldId id="285" r:id="rId37"/>
    <p:sldId id="286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994" autoAdjust="0"/>
  </p:normalViewPr>
  <p:slideViewPr>
    <p:cSldViewPr snapToGrid="0" snapToObjects="1">
      <p:cViewPr>
        <p:scale>
          <a:sx n="200" d="100"/>
          <a:sy n="200" d="100"/>
        </p:scale>
        <p:origin x="-248" y="-184"/>
      </p:cViewPr>
      <p:guideLst>
        <p:guide orient="horz" pos="215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FB922-F127-5E47-9B2E-CA730A74DCAB}" type="datetimeFigureOut">
              <a:rPr lang="en-US" smtClean="0"/>
              <a:t>21/3/13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82560"/>
            <a:ext cx="6432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ENGG</a:t>
            </a:r>
            <a:r>
              <a:rPr lang="en-US" sz="2400" b="1" baseline="0" dirty="0" smtClean="0"/>
              <a:t> 2040C: </a:t>
            </a:r>
            <a:r>
              <a:rPr lang="en-US" sz="2400" baseline="0" dirty="0" smtClean="0"/>
              <a:t>Probability Models and Applications</a:t>
            </a:r>
            <a:endParaRPr lang="en-US" sz="24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119098" y="5887585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Andrej Bogdanov</a:t>
            </a:r>
            <a:endParaRPr lang="en-US" sz="240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1094160"/>
            <a:ext cx="1665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0" dirty="0" smtClean="0"/>
              <a:t>Spring 2013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140800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  <a:lvl2pPr>
              <a:defRPr>
                <a:latin typeface="Franklin Gothic Medium"/>
                <a:cs typeface="Franklin Gothic Medium"/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64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Relationship Id="rId3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5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0.gif"/><Relationship Id="rId3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2.emf"/><Relationship Id="rId3" Type="http://schemas.openxmlformats.org/officeDocument/2006/relationships/image" Target="../media/image13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24687"/>
            <a:ext cx="7772400" cy="1455213"/>
          </a:xfrm>
        </p:spPr>
        <p:txBody>
          <a:bodyPr/>
          <a:lstStyle/>
          <a:p>
            <a:r>
              <a:rPr lang="en-US" dirty="0" smtClean="0"/>
              <a:t>5. Continuous Random Variables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4293983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Cumulative distribution function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7443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probability mass function doesn’t make much sense because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= 0</a:t>
            </a:r>
            <a:r>
              <a:rPr lang="en-US" sz="2800" dirty="0" smtClean="0">
                <a:latin typeface="Franklin Gothic Medium"/>
                <a:cs typeface="Franklin Gothic Medium"/>
              </a:rPr>
              <a:t> for all </a:t>
            </a:r>
            <a:r>
              <a:rPr lang="en-US" sz="2800" i="1" dirty="0" smtClean="0">
                <a:latin typeface="Garamond"/>
                <a:cs typeface="Garamond"/>
              </a:rPr>
              <a:t>x.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68413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Instead, we can describe 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by its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cumulative distribution function (</a:t>
            </a:r>
            <a:r>
              <a:rPr lang="en-US" sz="2800" dirty="0" err="1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c.d.f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.)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Franklin Gothic Medium"/>
                <a:cs typeface="Franklin Gothic Medium"/>
              </a:rPr>
              <a:t>: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81350" y="3827898"/>
            <a:ext cx="278786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latin typeface="Garamond"/>
                <a:cs typeface="Garamond"/>
              </a:rPr>
              <a:t>F</a:t>
            </a:r>
            <a:r>
              <a:rPr lang="en-US" sz="3200" dirty="0" smtClean="0">
                <a:latin typeface="Garamond"/>
                <a:cs typeface="Garamond"/>
              </a:rPr>
              <a:t>(</a:t>
            </a:r>
            <a:r>
              <a:rPr lang="en-US" sz="3200" i="1" dirty="0" smtClean="0">
                <a:latin typeface="Garamond"/>
                <a:cs typeface="Garamond"/>
              </a:rPr>
              <a:t>x</a:t>
            </a:r>
            <a:r>
              <a:rPr lang="en-US" sz="3200" dirty="0" smtClean="0">
                <a:latin typeface="Garamond"/>
                <a:cs typeface="Garamond"/>
              </a:rPr>
              <a:t>) = </a:t>
            </a:r>
            <a:r>
              <a:rPr lang="en-US" sz="3200" i="1" dirty="0" smtClean="0">
                <a:latin typeface="Garamond"/>
                <a:cs typeface="Garamond"/>
              </a:rPr>
              <a:t>P</a:t>
            </a:r>
            <a:r>
              <a:rPr lang="en-US" sz="3200" dirty="0" smtClean="0">
                <a:latin typeface="Garamond"/>
                <a:cs typeface="Garamond"/>
              </a:rPr>
              <a:t>(</a:t>
            </a:r>
            <a:r>
              <a:rPr lang="en-US" sz="3200" i="1" dirty="0" smtClean="0">
                <a:latin typeface="Garamond"/>
                <a:cs typeface="Garamond"/>
              </a:rPr>
              <a:t>X</a:t>
            </a:r>
            <a:r>
              <a:rPr lang="en-US" sz="3200" dirty="0" smtClean="0">
                <a:latin typeface="Garamond"/>
                <a:cs typeface="Garamond"/>
              </a:rPr>
              <a:t> ≤ </a:t>
            </a:r>
            <a:r>
              <a:rPr lang="en-US" sz="3200" i="1" dirty="0" smtClean="0">
                <a:latin typeface="Garamond"/>
                <a:cs typeface="Garamond"/>
              </a:rPr>
              <a:t>x</a:t>
            </a:r>
            <a:r>
              <a:rPr lang="en-US" sz="32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8000" y="5129686"/>
            <a:ext cx="817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c.d.f</a:t>
            </a:r>
            <a:r>
              <a:rPr lang="en-US" sz="2800" dirty="0" smtClean="0">
                <a:latin typeface="Franklin Gothic Medium"/>
                <a:cs typeface="Franklin Gothic Medium"/>
              </a:rPr>
              <a:t>. makes sense for discrete as well as continuous random variables.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200712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Cumulative distribution functions</a:t>
            </a:r>
            <a:endParaRPr lang="en-US" dirty="0"/>
          </a:p>
        </p:txBody>
      </p:sp>
      <p:pic>
        <p:nvPicPr>
          <p:cNvPr id="4" name="Picture 3" descr="uniform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49" y="907705"/>
            <a:ext cx="3765366" cy="2844800"/>
          </a:xfrm>
          <a:prstGeom prst="rect">
            <a:avLst/>
          </a:prstGeom>
        </p:spPr>
      </p:pic>
      <p:pic>
        <p:nvPicPr>
          <p:cNvPr id="5" name="Picture 4" descr="uniform10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49" y="3873154"/>
            <a:ext cx="3765822" cy="2845145"/>
          </a:xfrm>
          <a:prstGeom prst="rect">
            <a:avLst/>
          </a:prstGeom>
        </p:spPr>
      </p:pic>
      <p:pic>
        <p:nvPicPr>
          <p:cNvPr id="7" name="Picture 6" descr="uniform4cdf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772" y="907705"/>
            <a:ext cx="3765365" cy="2844800"/>
          </a:xfrm>
          <a:prstGeom prst="rect">
            <a:avLst/>
          </a:prstGeom>
        </p:spPr>
      </p:pic>
      <p:pic>
        <p:nvPicPr>
          <p:cNvPr id="8" name="Picture 7" descr="uniform10cdf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772" y="3873153"/>
            <a:ext cx="3765821" cy="284514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87500" y="3516748"/>
            <a:ext cx="2399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26050" y="3516748"/>
            <a:ext cx="24812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≤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59655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4705350" y="2637482"/>
            <a:ext cx="4203700" cy="3446165"/>
            <a:chOff x="4705350" y="2637482"/>
            <a:chExt cx="4203700" cy="3446165"/>
          </a:xfrm>
        </p:grpSpPr>
        <p:pic>
          <p:nvPicPr>
            <p:cNvPr id="4" name="Picture 3" descr="uniformcdf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05350" y="2843829"/>
              <a:ext cx="4203700" cy="3175970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4806950" y="2637482"/>
              <a:ext cx="7105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  <a:r>
                <a:rPr lang="en-US" sz="2400" dirty="0" smtClean="0"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latin typeface="Garamond"/>
                  <a:cs typeface="Garamond"/>
                </a:rPr>
                <a:t>)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870700" y="5621982"/>
              <a:ext cx="3677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endParaRPr lang="en-US" sz="2400" dirty="0" smtClean="0">
                <a:latin typeface="Garamond"/>
                <a:cs typeface="Garamond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random variable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242683"/>
            <a:ext cx="812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If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is uniform over </a:t>
            </a:r>
            <a:r>
              <a:rPr lang="en-US" sz="2800" dirty="0" smtClean="0">
                <a:latin typeface="Garamond"/>
                <a:cs typeface="Garamond"/>
              </a:rPr>
              <a:t>[0, 60)</a:t>
            </a:r>
            <a:r>
              <a:rPr lang="en-US" sz="2800" dirty="0" smtClean="0">
                <a:latin typeface="Franklin Gothic Medium"/>
                <a:cs typeface="Franklin Gothic Medium"/>
              </a:rPr>
              <a:t> then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253241"/>
            <a:ext cx="17969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≤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=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314450" y="1887319"/>
            <a:ext cx="6467217" cy="870813"/>
            <a:chOff x="1314450" y="1887319"/>
            <a:chExt cx="6467217" cy="870813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468114" y="2324100"/>
              <a:ext cx="6096000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314450" y="2296467"/>
              <a:ext cx="3289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0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308461" y="2283767"/>
              <a:ext cx="4732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latin typeface="Garamond"/>
                  <a:cs typeface="Garamond"/>
                </a:rPr>
                <a:t>60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518914" y="1998017"/>
              <a:ext cx="2145036" cy="285750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prstClr val="white"/>
              </a:bgClr>
            </a:pattFill>
            <a:ln w="6350" cmpd="sng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468114" y="2012950"/>
              <a:ext cx="0" cy="311150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7564114" y="2012950"/>
              <a:ext cx="0" cy="311150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2126988" y="1887319"/>
              <a:ext cx="95760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latin typeface="Garamond"/>
                  <a:cs typeface="Garamond"/>
                </a:rPr>
                <a:t>X</a:t>
              </a:r>
              <a:r>
                <a:rPr lang="en-US" sz="2400" dirty="0">
                  <a:latin typeface="Garamond"/>
                  <a:cs typeface="Garamond"/>
                </a:rPr>
                <a:t> ≤ </a:t>
              </a:r>
              <a:r>
                <a:rPr lang="en-US" sz="2400" i="1" dirty="0">
                  <a:latin typeface="Garamond"/>
                  <a:cs typeface="Garamond"/>
                </a:rPr>
                <a:t>x</a:t>
              </a:r>
              <a:endParaRPr lang="en-US" sz="24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474082" y="2258367"/>
              <a:ext cx="41200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343932" y="4284991"/>
            <a:ext cx="797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/60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33793" y="4290369"/>
            <a:ext cx="19863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for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 </a:t>
            </a:r>
            <a:r>
              <a:rPr lang="en-US" sz="2400" dirty="0" smtClean="0">
                <a:latin typeface="Garamond"/>
                <a:cs typeface="Garamond"/>
              </a:rPr>
              <a:t>∈</a:t>
            </a:r>
            <a:r>
              <a:rPr lang="en-US" sz="2400" dirty="0" smtClean="0">
                <a:latin typeface="Symbol" charset="2"/>
                <a:cs typeface="Symbol" charset="2"/>
              </a:rPr>
              <a:t> </a:t>
            </a:r>
            <a:r>
              <a:rPr lang="en-US" sz="2400" dirty="0" smtClean="0">
                <a:latin typeface="Garamond"/>
                <a:cs typeface="Garamond"/>
              </a:rPr>
              <a:t>[0, 60)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49367" y="3849699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43017" y="4752660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33793" y="4723141"/>
            <a:ext cx="1422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for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 </a:t>
            </a:r>
            <a:r>
              <a:rPr lang="en-US" sz="2400" dirty="0" smtClean="0">
                <a:latin typeface="Garamond"/>
                <a:cs typeface="Garamond"/>
              </a:rPr>
              <a:t>&gt; 60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33793" y="3830303"/>
            <a:ext cx="1277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for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 </a:t>
            </a:r>
            <a:r>
              <a:rPr lang="en-US" sz="2400" dirty="0" smtClean="0">
                <a:latin typeface="Garamond"/>
                <a:cs typeface="Garamond"/>
              </a:rPr>
              <a:t>&lt; 0</a:t>
            </a:r>
          </a:p>
        </p:txBody>
      </p:sp>
      <p:sp>
        <p:nvSpPr>
          <p:cNvPr id="23" name="Left Brace 22"/>
          <p:cNvSpPr/>
          <p:nvPr/>
        </p:nvSpPr>
        <p:spPr>
          <a:xfrm>
            <a:off x="2203317" y="3968750"/>
            <a:ext cx="190500" cy="1181100"/>
          </a:xfrm>
          <a:prstGeom prst="leftBrace">
            <a:avLst>
              <a:gd name="adj1" fmla="val 41666"/>
              <a:gd name="adj2" fmla="val 50000"/>
            </a:avLst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662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Cumulative distribution functions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39950" y="1085850"/>
            <a:ext cx="3765822" cy="2640575"/>
            <a:chOff x="739950" y="1085850"/>
            <a:chExt cx="3765822" cy="2640575"/>
          </a:xfrm>
        </p:grpSpPr>
        <p:pic>
          <p:nvPicPr>
            <p:cNvPr id="5" name="Picture 4" descr="uniform10.pdf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190"/>
            <a:stretch/>
          </p:blipFill>
          <p:spPr>
            <a:xfrm>
              <a:off x="739950" y="1085850"/>
              <a:ext cx="3765822" cy="2640575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257079" y="2011798"/>
              <a:ext cx="2857874" cy="461665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err="1" smtClean="0">
                  <a:latin typeface="Franklin Gothic Medium"/>
                  <a:cs typeface="Franklin Gothic Medium"/>
                </a:rPr>
                <a:t>p.m.f</a:t>
              </a:r>
              <a:r>
                <a:rPr lang="en-US" sz="2400" dirty="0" smtClean="0">
                  <a:latin typeface="Franklin Gothic Medium"/>
                  <a:cs typeface="Franklin Gothic Medium"/>
                </a:rPr>
                <a:t>. </a:t>
              </a:r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  <a:r>
                <a:rPr lang="en-US" sz="2400" dirty="0" smtClean="0"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latin typeface="Garamond"/>
                  <a:cs typeface="Garamond"/>
                </a:rPr>
                <a:t>) = </a:t>
              </a:r>
              <a:r>
                <a:rPr lang="en-US" sz="2400" i="1" dirty="0" smtClean="0">
                  <a:latin typeface="Garamond"/>
                  <a:cs typeface="Garamond"/>
                </a:rPr>
                <a:t>P</a:t>
              </a:r>
              <a:r>
                <a:rPr lang="en-US" sz="2400" dirty="0" smtClean="0"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latin typeface="Garamond"/>
                  <a:cs typeface="Garamond"/>
                </a:rPr>
                <a:t> = 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latin typeface="Garamond"/>
                  <a:cs typeface="Garamond"/>
                </a:rPr>
                <a:t>)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490073" y="1085850"/>
            <a:ext cx="3765821" cy="2640574"/>
            <a:chOff x="4490073" y="1085850"/>
            <a:chExt cx="3765821" cy="2640574"/>
          </a:xfrm>
        </p:grpSpPr>
        <p:pic>
          <p:nvPicPr>
            <p:cNvPr id="8" name="Picture 7" descr="uniform10cdf.pdf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190"/>
            <a:stretch/>
          </p:blipFill>
          <p:spPr>
            <a:xfrm>
              <a:off x="4490073" y="1085850"/>
              <a:ext cx="3765821" cy="264057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010150" y="1846698"/>
              <a:ext cx="2842395" cy="830997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latin typeface="Franklin Gothic Medium"/>
                  <a:cs typeface="Franklin Gothic Medium"/>
                </a:rPr>
                <a:t>discrete</a:t>
              </a:r>
              <a:br>
                <a:rPr lang="en-US" sz="2400" dirty="0" smtClean="0">
                  <a:latin typeface="Franklin Gothic Medium"/>
                  <a:cs typeface="Franklin Gothic Medium"/>
                </a:rPr>
              </a:br>
              <a:r>
                <a:rPr lang="en-US" sz="2400" dirty="0" err="1" smtClean="0">
                  <a:latin typeface="Franklin Gothic Medium"/>
                  <a:cs typeface="Franklin Gothic Medium"/>
                </a:rPr>
                <a:t>c.d.f</a:t>
              </a:r>
              <a:r>
                <a:rPr lang="en-US" sz="2400" dirty="0">
                  <a:latin typeface="Franklin Gothic Medium"/>
                  <a:cs typeface="Franklin Gothic Medium"/>
                </a:rPr>
                <a:t>. </a:t>
              </a:r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  <a:r>
                <a:rPr lang="en-US" sz="2400" dirty="0" smtClean="0"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latin typeface="Garamond"/>
                  <a:cs typeface="Garamond"/>
                </a:rPr>
                <a:t>) = </a:t>
              </a:r>
              <a:r>
                <a:rPr lang="en-US" sz="2400" i="1" dirty="0" smtClean="0">
                  <a:latin typeface="Garamond"/>
                  <a:cs typeface="Garamond"/>
                </a:rPr>
                <a:t>P</a:t>
              </a:r>
              <a:r>
                <a:rPr lang="en-US" sz="2400" dirty="0" smtClean="0"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latin typeface="Garamond"/>
                  <a:cs typeface="Garamond"/>
                </a:rPr>
                <a:t> ≤ 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latin typeface="Garamond"/>
                  <a:cs typeface="Garamond"/>
                </a:rPr>
                <a:t>)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505771" y="3644899"/>
            <a:ext cx="3756961" cy="2838451"/>
            <a:chOff x="4505771" y="3644899"/>
            <a:chExt cx="3756961" cy="2838451"/>
          </a:xfrm>
        </p:grpSpPr>
        <p:pic>
          <p:nvPicPr>
            <p:cNvPr id="11" name="Picture 10" descr="uniformcdf.pdf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5771" y="3644899"/>
              <a:ext cx="3756961" cy="2838451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5010150" y="4635500"/>
              <a:ext cx="2842395" cy="830997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latin typeface="Franklin Gothic Medium"/>
                  <a:cs typeface="Franklin Gothic Medium"/>
                </a:rPr>
                <a:t>continuous</a:t>
              </a:r>
              <a:br>
                <a:rPr lang="en-US" sz="2400" dirty="0" smtClean="0">
                  <a:latin typeface="Franklin Gothic Medium"/>
                  <a:cs typeface="Franklin Gothic Medium"/>
                </a:rPr>
              </a:br>
              <a:r>
                <a:rPr lang="en-US" sz="2400" dirty="0" err="1" smtClean="0">
                  <a:latin typeface="Franklin Gothic Medium"/>
                  <a:cs typeface="Franklin Gothic Medium"/>
                </a:rPr>
                <a:t>c.d.f</a:t>
              </a:r>
              <a:r>
                <a:rPr lang="en-US" sz="2400" dirty="0">
                  <a:latin typeface="Franklin Gothic Medium"/>
                  <a:cs typeface="Franklin Gothic Medium"/>
                </a:rPr>
                <a:t>. </a:t>
              </a:r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  <a:r>
                <a:rPr lang="en-US" sz="2400" dirty="0" smtClean="0"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latin typeface="Garamond"/>
                  <a:cs typeface="Garamond"/>
                </a:rPr>
                <a:t>) = </a:t>
              </a:r>
              <a:r>
                <a:rPr lang="en-US" sz="2400" i="1" dirty="0" smtClean="0">
                  <a:latin typeface="Garamond"/>
                  <a:cs typeface="Garamond"/>
                </a:rPr>
                <a:t>P</a:t>
              </a:r>
              <a:r>
                <a:rPr lang="en-US" sz="2400" dirty="0" smtClean="0"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latin typeface="Garamond"/>
                  <a:cs typeface="Garamond"/>
                </a:rPr>
                <a:t> ≤ 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latin typeface="Garamond"/>
                  <a:cs typeface="Garamond"/>
                </a:rPr>
                <a:t>)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311400" y="4356100"/>
            <a:ext cx="6476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67537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74650" y="742950"/>
            <a:ext cx="8375650" cy="254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363628"/>
            <a:ext cx="61658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Discrete random variables: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1097230"/>
            <a:ext cx="3303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err="1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p.m.f</a:t>
            </a:r>
            <a:r>
              <a:rPr lang="en-US" sz="28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.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55323" y="1121478"/>
            <a:ext cx="3285349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Franklin Gothic Medium"/>
                <a:cs typeface="Franklin Gothic Medium"/>
              </a:rPr>
              <a:t>c.d.f</a:t>
            </a:r>
            <a:r>
              <a:rPr lang="en-US" sz="2800" dirty="0">
                <a:latin typeface="Franklin Gothic Medium"/>
                <a:cs typeface="Franklin Gothic Medium"/>
              </a:rPr>
              <a:t>. </a:t>
            </a:r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≤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60073" y="2009412"/>
            <a:ext cx="2685933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∑</a:t>
            </a:r>
            <a:r>
              <a:rPr lang="en-US" sz="2800" i="1" baseline="-25000" dirty="0" smtClean="0">
                <a:latin typeface="Garamond"/>
                <a:cs typeface="Garamond"/>
              </a:rPr>
              <a:t>x </a:t>
            </a:r>
            <a:r>
              <a:rPr lang="en-US" sz="2800" baseline="-25000" dirty="0" smtClean="0">
                <a:latin typeface="Garamond"/>
                <a:cs typeface="Garamond"/>
              </a:rPr>
              <a:t>≤ </a:t>
            </a:r>
            <a:r>
              <a:rPr lang="en-US" sz="2800" i="1" baseline="-25000" dirty="0" smtClean="0">
                <a:latin typeface="Garamond"/>
                <a:cs typeface="Garamond"/>
              </a:rPr>
              <a:t>a</a:t>
            </a:r>
            <a:r>
              <a:rPr lang="en-US" sz="2800" i="1" dirty="0" smtClean="0">
                <a:latin typeface="Garamond"/>
                <a:cs typeface="Garamond"/>
              </a:rPr>
              <a:t>  </a:t>
            </a:r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49009" y="2005148"/>
            <a:ext cx="3192551" cy="978535"/>
            <a:chOff x="449009" y="2005148"/>
            <a:chExt cx="3192551" cy="978535"/>
          </a:xfrm>
        </p:grpSpPr>
        <p:sp>
          <p:nvSpPr>
            <p:cNvPr id="10" name="TextBox 9"/>
            <p:cNvSpPr txBox="1"/>
            <p:nvPr/>
          </p:nvSpPr>
          <p:spPr>
            <a:xfrm>
              <a:off x="449009" y="2005148"/>
              <a:ext cx="3192551" cy="52322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i="1" dirty="0" smtClean="0">
                  <a:latin typeface="Garamond"/>
                  <a:cs typeface="Garamond"/>
                </a:rPr>
                <a:t>f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latin typeface="Garamond"/>
                  <a:cs typeface="Garamond"/>
                </a:rPr>
                <a:t>) = </a:t>
              </a:r>
              <a:r>
                <a:rPr lang="en-US" sz="2800" i="1" dirty="0" smtClean="0">
                  <a:latin typeface="Garamond"/>
                  <a:cs typeface="Garamond"/>
                </a:rPr>
                <a:t>F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latin typeface="Garamond"/>
                  <a:cs typeface="Garamond"/>
                </a:rPr>
                <a:t>) – </a:t>
              </a:r>
              <a:r>
                <a:rPr lang="en-US" sz="2800" i="1" dirty="0" smtClean="0">
                  <a:latin typeface="Garamond"/>
                  <a:cs typeface="Garamond"/>
                </a:rPr>
                <a:t>F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latin typeface="Garamond"/>
                  <a:cs typeface="Garamond"/>
                </a:rPr>
                <a:t> – </a:t>
              </a:r>
              <a:r>
                <a:rPr lang="en-US" sz="2800" i="1" dirty="0" smtClean="0">
                  <a:latin typeface="Symbol" charset="2"/>
                  <a:cs typeface="Symbol" charset="2"/>
                </a:rPr>
                <a:t>d</a:t>
              </a:r>
              <a:r>
                <a:rPr lang="en-US" sz="2800" dirty="0" smtClean="0">
                  <a:latin typeface="Garamond"/>
                  <a:cs typeface="Garamond"/>
                </a:rPr>
                <a:t>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16050" y="2522018"/>
              <a:ext cx="1582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for small </a:t>
              </a:r>
              <a:r>
                <a:rPr lang="en-US" sz="2400" i="1" dirty="0" smtClean="0">
                  <a:latin typeface="Symbol" charset="2"/>
                  <a:cs typeface="Symbol" charset="2"/>
                </a:rPr>
                <a:t>d</a:t>
              </a:r>
              <a:endParaRPr lang="en-US" sz="2400" dirty="0" smtClean="0">
                <a:latin typeface="Franklin Gothic Medium"/>
                <a:cs typeface="Franklin Gothic Medium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57200" y="3341778"/>
            <a:ext cx="61658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Continuous random variables: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5273" y="417638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probability density function (</a:t>
            </a:r>
            <a:r>
              <a:rPr lang="en-US" sz="2800" dirty="0" err="1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p.d.f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.) </a:t>
            </a:r>
            <a:r>
              <a:rPr lang="en-US" sz="2800" dirty="0" smtClean="0">
                <a:latin typeface="Franklin Gothic Medium"/>
                <a:cs typeface="Franklin Gothic Medium"/>
              </a:rPr>
              <a:t>of a random variable with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c.d.f</a:t>
            </a:r>
            <a:r>
              <a:rPr lang="en-US" sz="2800" dirty="0" smtClean="0">
                <a:latin typeface="Franklin Gothic Medium"/>
                <a:cs typeface="Franklin Gothic Medium"/>
              </a:rPr>
              <a:t>. </a:t>
            </a:r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r>
              <a:rPr lang="en-US" sz="2800" dirty="0" smtClean="0">
                <a:latin typeface="Franklin Gothic Medium"/>
                <a:cs typeface="Franklin Gothic Medium"/>
              </a:rPr>
              <a:t>is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884704" y="5233778"/>
            <a:ext cx="3913227" cy="1046440"/>
            <a:chOff x="1884704" y="5233778"/>
            <a:chExt cx="3913227" cy="1046440"/>
          </a:xfrm>
        </p:grpSpPr>
        <p:sp>
          <p:nvSpPr>
            <p:cNvPr id="14" name="TextBox 13"/>
            <p:cNvSpPr txBox="1"/>
            <p:nvPr/>
          </p:nvSpPr>
          <p:spPr>
            <a:xfrm>
              <a:off x="1884704" y="5500994"/>
              <a:ext cx="1045303" cy="52322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i="1" dirty="0" smtClean="0">
                  <a:latin typeface="Garamond"/>
                  <a:cs typeface="Garamond"/>
                </a:rPr>
                <a:t>f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latin typeface="Garamond"/>
                  <a:cs typeface="Garamond"/>
                </a:rPr>
                <a:t>) =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06848" y="5233778"/>
              <a:ext cx="229108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F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) – 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F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 – </a:t>
              </a:r>
              <a:r>
                <a:rPr lang="en-US" sz="2800" i="1" dirty="0">
                  <a:solidFill>
                    <a:prstClr val="black"/>
                  </a:solidFill>
                  <a:latin typeface="Symbol" charset="2"/>
                  <a:cs typeface="Symbol" charset="2"/>
                </a:rPr>
                <a:t>d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414012" y="5756998"/>
              <a:ext cx="41549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800" i="1" dirty="0" smtClean="0">
                  <a:solidFill>
                    <a:prstClr val="black"/>
                  </a:solidFill>
                  <a:latin typeface="Symbol" charset="2"/>
                  <a:cs typeface="Symbol" charset="2"/>
                </a:rPr>
                <a:t>d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925492" y="5495388"/>
              <a:ext cx="633507" cy="52322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err="1" smtClean="0">
                  <a:latin typeface="Garamond"/>
                  <a:cs typeface="Garamond"/>
                </a:rPr>
                <a:t>lim</a:t>
              </a:r>
              <a:endParaRPr lang="en-US" sz="2800" dirty="0" smtClean="0">
                <a:latin typeface="Garamond"/>
                <a:cs typeface="Garamond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3603449" y="5783142"/>
              <a:ext cx="2105190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2872933" y="5836868"/>
              <a:ext cx="70604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1600" i="1" dirty="0" smtClean="0">
                  <a:solidFill>
                    <a:prstClr val="black"/>
                  </a:solidFill>
                  <a:latin typeface="Symbol" charset="2"/>
                  <a:cs typeface="Symbol" charset="2"/>
                </a:rPr>
                <a:t>d </a:t>
              </a:r>
              <a:r>
                <a:rPr lang="en-US" sz="1600" dirty="0" smtClean="0">
                  <a:latin typeface="Garamond"/>
                  <a:cs typeface="Garamond"/>
                </a:rPr>
                <a:t>→ 0</a:t>
              </a:r>
              <a:endParaRPr lang="en-US" sz="16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743952" y="5202882"/>
            <a:ext cx="1344009" cy="987692"/>
            <a:chOff x="5743952" y="5202882"/>
            <a:chExt cx="1344009" cy="987692"/>
          </a:xfrm>
        </p:grpSpPr>
        <p:sp>
          <p:nvSpPr>
            <p:cNvPr id="17" name="Rectangle 16"/>
            <p:cNvSpPr/>
            <p:nvPr/>
          </p:nvSpPr>
          <p:spPr>
            <a:xfrm>
              <a:off x="6143841" y="5202882"/>
              <a:ext cx="94412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800" i="1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dF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315291" y="5667354"/>
              <a:ext cx="54995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dx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6233133" y="5762604"/>
              <a:ext cx="751867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5743952" y="5483542"/>
              <a:ext cx="4239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smtClean="0">
                  <a:latin typeface="Garamond"/>
                  <a:cs typeface="Garamond"/>
                </a:rPr>
                <a:t>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31211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74650" y="742950"/>
            <a:ext cx="8375650" cy="254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363628"/>
            <a:ext cx="61658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Discrete random variables: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1121478"/>
            <a:ext cx="3303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err="1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p.m.f</a:t>
            </a:r>
            <a:r>
              <a:rPr lang="en-US" sz="28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.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55323" y="1121478"/>
            <a:ext cx="3285349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Franklin Gothic Medium"/>
                <a:cs typeface="Franklin Gothic Medium"/>
              </a:rPr>
              <a:t>c.d.f</a:t>
            </a:r>
            <a:r>
              <a:rPr lang="en-US" sz="2800" dirty="0">
                <a:latin typeface="Franklin Gothic Medium"/>
                <a:cs typeface="Franklin Gothic Medium"/>
              </a:rPr>
              <a:t>. </a:t>
            </a:r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r>
              <a:rPr lang="en-US" sz="2800" dirty="0" smtClean="0">
                <a:latin typeface="Garamond"/>
                <a:cs typeface="Garamond"/>
              </a:rPr>
              <a:t>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≤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endParaRPr lang="en-US" sz="2800" dirty="0" smtClean="0">
              <a:latin typeface="Garamond"/>
              <a:cs typeface="Garamon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07556" y="2149112"/>
            <a:ext cx="2685933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∑</a:t>
            </a:r>
            <a:r>
              <a:rPr lang="en-US" sz="2800" i="1" baseline="-25000" dirty="0" smtClean="0">
                <a:latin typeface="Garamond"/>
                <a:cs typeface="Garamond"/>
              </a:rPr>
              <a:t>x </a:t>
            </a:r>
            <a:r>
              <a:rPr lang="en-US" sz="2800" baseline="-25000" dirty="0" smtClean="0">
                <a:latin typeface="Garamond"/>
                <a:cs typeface="Garamond"/>
              </a:rPr>
              <a:t>≤ </a:t>
            </a:r>
            <a:r>
              <a:rPr lang="en-US" sz="2800" i="1" baseline="-25000" dirty="0" smtClean="0">
                <a:latin typeface="Garamond"/>
                <a:cs typeface="Garamond"/>
              </a:rPr>
              <a:t>a</a:t>
            </a:r>
            <a:r>
              <a:rPr lang="en-US" sz="2800" i="1" dirty="0" smtClean="0">
                <a:latin typeface="Garamond"/>
                <a:cs typeface="Garamond"/>
              </a:rPr>
              <a:t>  </a:t>
            </a:r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" y="3246528"/>
            <a:ext cx="61658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Continuous random variables: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18859" y="4130312"/>
            <a:ext cx="31726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err="1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p.d.f</a:t>
            </a:r>
            <a:r>
              <a:rPr lang="en-US" sz="28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.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dF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/dx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55323" y="4116206"/>
            <a:ext cx="3285349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Franklin Gothic Medium"/>
                <a:cs typeface="Franklin Gothic Medium"/>
              </a:rPr>
              <a:t>c.d.f</a:t>
            </a:r>
            <a:r>
              <a:rPr lang="en-US" sz="2800" dirty="0">
                <a:latin typeface="Franklin Gothic Medium"/>
                <a:cs typeface="Franklin Gothic Medium"/>
              </a:rPr>
              <a:t>. </a:t>
            </a:r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r>
              <a:rPr lang="en-US" sz="2800" dirty="0" smtClean="0">
                <a:latin typeface="Garamond"/>
                <a:cs typeface="Garamond"/>
              </a:rPr>
              <a:t>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≤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endParaRPr lang="en-US" sz="2800" dirty="0" smtClean="0">
              <a:latin typeface="Garamond"/>
              <a:cs typeface="Garamond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091048" y="5193574"/>
            <a:ext cx="2861851" cy="523220"/>
          </a:xfrm>
          <a:prstGeom prst="rect">
            <a:avLst/>
          </a:prstGeom>
          <a:solidFill>
            <a:srgbClr val="FFFFFF"/>
          </a:solidFill>
          <a:ln w="12700" cmpd="sng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∫</a:t>
            </a:r>
            <a:r>
              <a:rPr lang="en-US" sz="2800" i="1" baseline="-25000" dirty="0" smtClean="0">
                <a:latin typeface="Garamond"/>
                <a:cs typeface="Garamond"/>
              </a:rPr>
              <a:t>x </a:t>
            </a:r>
            <a:r>
              <a:rPr lang="en-US" sz="2800" baseline="-25000" dirty="0" smtClean="0">
                <a:latin typeface="Garamond"/>
                <a:cs typeface="Garamond"/>
              </a:rPr>
              <a:t>≤ </a:t>
            </a:r>
            <a:r>
              <a:rPr lang="en-US" sz="2800" i="1" baseline="-25000" dirty="0" smtClean="0">
                <a:latin typeface="Garamond"/>
                <a:cs typeface="Garamond"/>
              </a:rPr>
              <a:t>a</a:t>
            </a:r>
            <a:r>
              <a:rPr lang="en-US" sz="2800" i="1" dirty="0" smtClean="0">
                <a:latin typeface="Garamond"/>
                <a:cs typeface="Garamond"/>
              </a:rPr>
              <a:t>  </a:t>
            </a:r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i="1" dirty="0" smtClean="0">
                <a:latin typeface="Garamond"/>
                <a:cs typeface="Garamond"/>
              </a:rPr>
              <a:t>dx</a:t>
            </a:r>
          </a:p>
        </p:txBody>
      </p:sp>
    </p:spTree>
    <p:extLst>
      <p:ext uri="{BB962C8B-B14F-4D97-AF65-F5344CB8AC3E}">
        <p14:creationId xmlns:p14="http://schemas.microsoft.com/office/powerpoint/2010/main" val="2904104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  <p:bldP spid="22" grpId="0"/>
      <p:bldP spid="25" grpId="0" animBg="1"/>
      <p:bldP spid="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random variable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47750" y="2053621"/>
            <a:ext cx="11273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=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05832" y="2056141"/>
            <a:ext cx="797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/60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95693" y="2061519"/>
            <a:ext cx="1799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if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 </a:t>
            </a:r>
            <a:r>
              <a:rPr lang="en-US" sz="2400" dirty="0" smtClean="0">
                <a:latin typeface="Garamond"/>
                <a:cs typeface="Garamond"/>
              </a:rPr>
              <a:t>∈</a:t>
            </a:r>
            <a:r>
              <a:rPr lang="en-US" sz="2400" dirty="0" smtClean="0">
                <a:latin typeface="Symbol" charset="2"/>
                <a:cs typeface="Symbol" charset="2"/>
              </a:rPr>
              <a:t> </a:t>
            </a:r>
            <a:r>
              <a:rPr lang="en-US" sz="2400" dirty="0" smtClean="0">
                <a:latin typeface="Garamond"/>
                <a:cs typeface="Garamond"/>
              </a:rPr>
              <a:t>[0, 60)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11267" y="1620849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04917" y="2523810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95693" y="2513341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if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 </a:t>
            </a:r>
            <a:r>
              <a:rPr lang="en-US" sz="2400" dirty="0" smtClean="0">
                <a:latin typeface="Garamond"/>
                <a:cs typeface="Garamond"/>
              </a:rPr>
              <a:t>≥ 60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95693" y="1601453"/>
            <a:ext cx="1091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if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 </a:t>
            </a:r>
            <a:r>
              <a:rPr lang="en-US" sz="2400" dirty="0" smtClean="0">
                <a:latin typeface="Garamond"/>
                <a:cs typeface="Garamond"/>
              </a:rPr>
              <a:t>&lt; 0</a:t>
            </a:r>
          </a:p>
        </p:txBody>
      </p:sp>
      <p:sp>
        <p:nvSpPr>
          <p:cNvPr id="11" name="Left Brace 10"/>
          <p:cNvSpPr/>
          <p:nvPr/>
        </p:nvSpPr>
        <p:spPr>
          <a:xfrm>
            <a:off x="2165217" y="1739900"/>
            <a:ext cx="190500" cy="1181100"/>
          </a:xfrm>
          <a:prstGeom prst="leftBrace">
            <a:avLst>
              <a:gd name="adj1" fmla="val 41666"/>
              <a:gd name="adj2" fmla="val 50000"/>
            </a:avLst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uniformcdf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150" y="984249"/>
            <a:ext cx="3756961" cy="283845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554934" y="2985475"/>
            <a:ext cx="1399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Franklin Gothic Medium"/>
                <a:cs typeface="Franklin Gothic Medium"/>
              </a:rPr>
              <a:t>c.d.f</a:t>
            </a:r>
            <a:r>
              <a:rPr lang="en-US" sz="2400" dirty="0">
                <a:latin typeface="Franklin Gothic Medium"/>
                <a:cs typeface="Franklin Gothic Medium"/>
              </a:rPr>
              <a:t>. </a:t>
            </a:r>
            <a:r>
              <a:rPr lang="en-US" sz="2400" i="1" dirty="0" smtClean="0">
                <a:latin typeface="Garamond"/>
                <a:cs typeface="Garamond"/>
              </a:rPr>
              <a:t>F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" y="4918834"/>
            <a:ext cx="17969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 smtClean="0">
                <a:latin typeface="Garamond"/>
                <a:cs typeface="Garamond"/>
              </a:rPr>
              <a:t>dF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)/</a:t>
            </a:r>
            <a:r>
              <a:rPr lang="en-US" sz="2800" i="1" dirty="0" smtClean="0">
                <a:latin typeface="Garamond"/>
                <a:cs typeface="Garamond"/>
              </a:rPr>
              <a:t>dx</a:t>
            </a:r>
            <a:r>
              <a:rPr lang="en-US" sz="2800" dirty="0" smtClean="0">
                <a:latin typeface="Garamond"/>
                <a:cs typeface="Garamond"/>
              </a:rPr>
              <a:t> =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05832" y="4911857"/>
            <a:ext cx="790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1/60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995693" y="4917235"/>
            <a:ext cx="18062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if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 </a:t>
            </a:r>
            <a:r>
              <a:rPr lang="en-US" sz="2400" dirty="0">
                <a:latin typeface="Garamond"/>
                <a:cs typeface="Garamond"/>
              </a:rPr>
              <a:t>∈ </a:t>
            </a:r>
            <a:r>
              <a:rPr lang="en-US" sz="2400" dirty="0" smtClean="0">
                <a:latin typeface="Garamond"/>
                <a:cs typeface="Garamond"/>
              </a:rPr>
              <a:t>(0, 60)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11267" y="4476565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04917" y="5379526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aramond"/>
                <a:cs typeface="Garamond"/>
              </a:rPr>
              <a:t>0</a:t>
            </a:r>
            <a:endParaRPr lang="en-US" sz="2400" dirty="0" smtClean="0">
              <a:latin typeface="Garamond"/>
              <a:cs typeface="Garamond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95693" y="5375407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if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 </a:t>
            </a:r>
            <a:r>
              <a:rPr lang="en-US" sz="2400" dirty="0" smtClean="0">
                <a:latin typeface="Garamond"/>
                <a:cs typeface="Garamond"/>
              </a:rPr>
              <a:t>&gt; 60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995693" y="4457169"/>
            <a:ext cx="1091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if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 </a:t>
            </a:r>
            <a:r>
              <a:rPr lang="en-US" sz="2400" dirty="0" smtClean="0">
                <a:latin typeface="Garamond"/>
                <a:cs typeface="Garamond"/>
              </a:rPr>
              <a:t>&lt; 0</a:t>
            </a:r>
          </a:p>
        </p:txBody>
      </p:sp>
      <p:sp>
        <p:nvSpPr>
          <p:cNvPr id="23" name="Left Brace 22"/>
          <p:cNvSpPr/>
          <p:nvPr/>
        </p:nvSpPr>
        <p:spPr>
          <a:xfrm>
            <a:off x="2165217" y="4595616"/>
            <a:ext cx="190500" cy="1181100"/>
          </a:xfrm>
          <a:prstGeom prst="leftBrace">
            <a:avLst>
              <a:gd name="adj1" fmla="val 41666"/>
              <a:gd name="adj2" fmla="val 50000"/>
            </a:avLst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4621542" y="3739096"/>
            <a:ext cx="4145569" cy="2821177"/>
            <a:chOff x="4621542" y="3739096"/>
            <a:chExt cx="4145569" cy="2821177"/>
          </a:xfrm>
        </p:grpSpPr>
        <p:pic>
          <p:nvPicPr>
            <p:cNvPr id="24" name="Picture 23" descr="uniformpdf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33014" y="3739096"/>
              <a:ext cx="3734097" cy="2821177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5598215" y="5776716"/>
              <a:ext cx="13132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err="1">
                  <a:latin typeface="Franklin Gothic Medium"/>
                  <a:cs typeface="Franklin Gothic Medium"/>
                </a:rPr>
                <a:t>p</a:t>
              </a:r>
              <a:r>
                <a:rPr lang="en-US" sz="2400" dirty="0" err="1" smtClean="0">
                  <a:latin typeface="Franklin Gothic Medium"/>
                  <a:cs typeface="Franklin Gothic Medium"/>
                </a:rPr>
                <a:t>.d.f</a:t>
              </a:r>
              <a:r>
                <a:rPr lang="en-US" sz="2400" dirty="0">
                  <a:latin typeface="Franklin Gothic Medium"/>
                  <a:cs typeface="Franklin Gothic Medium"/>
                </a:rPr>
                <a:t>. </a:t>
              </a:r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  <a:r>
                <a:rPr lang="en-US" sz="2400" dirty="0" smtClean="0"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latin typeface="Garamond"/>
                  <a:cs typeface="Garamond"/>
                </a:rPr>
                <a:t>)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621542" y="3961809"/>
              <a:ext cx="6735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9933"/>
                  </a:solidFill>
                  <a:latin typeface="Garamond"/>
                  <a:cs typeface="Garamond"/>
                </a:rPr>
                <a:t>1/60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 flipH="1">
              <a:off x="5270500" y="4191000"/>
              <a:ext cx="571500" cy="0"/>
            </a:xfrm>
            <a:prstGeom prst="line">
              <a:avLst/>
            </a:prstGeom>
            <a:ln w="9525" cmpd="sng"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16195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Cumulative distribution functions</a:t>
            </a:r>
            <a:endParaRPr lang="en-US" dirty="0"/>
          </a:p>
        </p:txBody>
      </p:sp>
      <p:pic>
        <p:nvPicPr>
          <p:cNvPr id="5" name="Picture 4" descr="uniform10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13"/>
          <a:stretch/>
        </p:blipFill>
        <p:spPr>
          <a:xfrm>
            <a:off x="739950" y="1092200"/>
            <a:ext cx="3765822" cy="2634225"/>
          </a:xfrm>
          <a:prstGeom prst="rect">
            <a:avLst/>
          </a:prstGeom>
        </p:spPr>
      </p:pic>
      <p:pic>
        <p:nvPicPr>
          <p:cNvPr id="8" name="Picture 7" descr="uniform10cdf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13"/>
          <a:stretch/>
        </p:blipFill>
        <p:spPr>
          <a:xfrm>
            <a:off x="4490073" y="1092200"/>
            <a:ext cx="3765821" cy="263422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10150" y="1846698"/>
            <a:ext cx="2842395" cy="83099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Franklin Gothic Medium"/>
                <a:cs typeface="Franklin Gothic Medium"/>
              </a:rPr>
              <a:t>discrete</a:t>
            </a:r>
            <a:br>
              <a:rPr lang="en-US" sz="2400" dirty="0" smtClean="0">
                <a:latin typeface="Franklin Gothic Medium"/>
                <a:cs typeface="Franklin Gothic Medium"/>
              </a:rPr>
            </a:br>
            <a:r>
              <a:rPr lang="en-US" sz="2400" dirty="0" err="1" smtClean="0">
                <a:latin typeface="Franklin Gothic Medium"/>
                <a:cs typeface="Franklin Gothic Medium"/>
              </a:rPr>
              <a:t>c.d.f</a:t>
            </a:r>
            <a:r>
              <a:rPr lang="en-US" sz="2400" dirty="0">
                <a:latin typeface="Franklin Gothic Medium"/>
                <a:cs typeface="Franklin Gothic Medium"/>
              </a:rPr>
              <a:t>. </a:t>
            </a:r>
            <a:r>
              <a:rPr lang="en-US" sz="2400" i="1" dirty="0" smtClean="0">
                <a:latin typeface="Garamond"/>
                <a:cs typeface="Garamond"/>
              </a:rPr>
              <a:t>F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) = </a:t>
            </a:r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 ≤ 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)</a:t>
            </a:r>
          </a:p>
        </p:txBody>
      </p:sp>
      <p:pic>
        <p:nvPicPr>
          <p:cNvPr id="11" name="Picture 10" descr="uniformcdf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771" y="3644899"/>
            <a:ext cx="3756961" cy="283845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010150" y="4635500"/>
            <a:ext cx="2842395" cy="83099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Franklin Gothic Medium"/>
                <a:cs typeface="Franklin Gothic Medium"/>
              </a:rPr>
              <a:t>continuous</a:t>
            </a:r>
            <a:br>
              <a:rPr lang="en-US" sz="2400" dirty="0" smtClean="0">
                <a:latin typeface="Franklin Gothic Medium"/>
                <a:cs typeface="Franklin Gothic Medium"/>
              </a:rPr>
            </a:br>
            <a:r>
              <a:rPr lang="en-US" sz="2400" dirty="0" err="1" smtClean="0">
                <a:latin typeface="Franklin Gothic Medium"/>
                <a:cs typeface="Franklin Gothic Medium"/>
              </a:rPr>
              <a:t>c.d.f</a:t>
            </a:r>
            <a:r>
              <a:rPr lang="en-US" sz="2400" dirty="0">
                <a:latin typeface="Franklin Gothic Medium"/>
                <a:cs typeface="Franklin Gothic Medium"/>
              </a:rPr>
              <a:t>. </a:t>
            </a:r>
            <a:r>
              <a:rPr lang="en-US" sz="2400" i="1" dirty="0" smtClean="0">
                <a:latin typeface="Garamond"/>
                <a:cs typeface="Garamond"/>
              </a:rPr>
              <a:t>F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) = </a:t>
            </a:r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 ≤ 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)</a:t>
            </a:r>
          </a:p>
        </p:txBody>
      </p:sp>
      <p:pic>
        <p:nvPicPr>
          <p:cNvPr id="13" name="Picture 12" descr="uniformpdf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675" y="3593046"/>
            <a:ext cx="3734097" cy="282117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257079" y="2049898"/>
            <a:ext cx="2857874" cy="461665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Franklin Gothic Medium"/>
                <a:cs typeface="Franklin Gothic Medium"/>
              </a:rPr>
              <a:t>p.m.f</a:t>
            </a:r>
            <a:r>
              <a:rPr lang="en-US" sz="2400" dirty="0" smtClean="0">
                <a:latin typeface="Franklin Gothic Medium"/>
                <a:cs typeface="Franklin Gothic Medium"/>
              </a:rPr>
              <a:t>. </a:t>
            </a:r>
            <a:r>
              <a:rPr lang="en-US" sz="2400" i="1" dirty="0" smtClean="0">
                <a:latin typeface="Garamond"/>
                <a:cs typeface="Garamond"/>
              </a:rPr>
              <a:t>f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) = </a:t>
            </a:r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 = 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98457" y="4774048"/>
            <a:ext cx="2775119" cy="461665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Franklin Gothic Medium"/>
                <a:cs typeface="Franklin Gothic Medium"/>
              </a:rPr>
              <a:t>p.d.f</a:t>
            </a:r>
            <a:r>
              <a:rPr lang="en-US" sz="2400" dirty="0" smtClean="0">
                <a:latin typeface="Franklin Gothic Medium"/>
                <a:cs typeface="Franklin Gothic Medium"/>
              </a:rPr>
              <a:t>. </a:t>
            </a:r>
            <a:r>
              <a:rPr lang="en-US" sz="2400" i="1" dirty="0" smtClean="0">
                <a:latin typeface="Garamond"/>
                <a:cs typeface="Garamond"/>
              </a:rPr>
              <a:t>f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) = </a:t>
            </a:r>
            <a:r>
              <a:rPr lang="en-US" sz="2400" i="1" dirty="0" err="1" smtClean="0">
                <a:latin typeface="Garamond"/>
                <a:cs typeface="Garamond"/>
              </a:rPr>
              <a:t>dF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)/</a:t>
            </a:r>
            <a:r>
              <a:rPr lang="en-US" sz="2400" i="1" dirty="0" smtClean="0">
                <a:latin typeface="Garamond"/>
                <a:cs typeface="Garamond"/>
              </a:rPr>
              <a:t>dx</a:t>
            </a:r>
            <a:endParaRPr lang="en-US" sz="2400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997400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random variable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299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 random variable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is </a:t>
            </a:r>
            <a:r>
              <a:rPr lang="en-US" sz="2800" dirty="0" smtClean="0">
                <a:latin typeface="Garamond"/>
                <a:cs typeface="Garamond"/>
              </a:rPr>
              <a:t>Uniform(0, 1)</a:t>
            </a:r>
            <a:r>
              <a:rPr lang="en-US" sz="2800" dirty="0" smtClean="0">
                <a:latin typeface="Franklin Gothic Medium"/>
                <a:cs typeface="Franklin Gothic Medium"/>
              </a:rPr>
              <a:t> if its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p.d.f</a:t>
            </a:r>
            <a:r>
              <a:rPr lang="en-US" sz="2800" dirty="0" smtClean="0">
                <a:latin typeface="Franklin Gothic Medium"/>
                <a:cs typeface="Franklin Gothic Medium"/>
              </a:rPr>
              <a:t>. is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71164" y="1918029"/>
            <a:ext cx="3624342" cy="896957"/>
            <a:chOff x="471164" y="1918029"/>
            <a:chExt cx="3624342" cy="896957"/>
          </a:xfrm>
        </p:grpSpPr>
        <p:sp>
          <p:nvSpPr>
            <p:cNvPr id="4" name="TextBox 3"/>
            <p:cNvSpPr txBox="1"/>
            <p:nvPr/>
          </p:nvSpPr>
          <p:spPr>
            <a:xfrm>
              <a:off x="471164" y="2107109"/>
              <a:ext cx="10453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 smtClean="0">
                  <a:latin typeface="Garamond"/>
                  <a:cs typeface="Garamond"/>
                </a:rPr>
                <a:t>f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latin typeface="Garamond"/>
                  <a:cs typeface="Garamond"/>
                </a:rPr>
                <a:t>) =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614946" y="2353321"/>
              <a:ext cx="3289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0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30267" y="1926264"/>
              <a:ext cx="16619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if</a:t>
              </a:r>
              <a:r>
                <a:rPr lang="en-US" sz="2400" dirty="0" smtClean="0">
                  <a:latin typeface="Garamond"/>
                  <a:cs typeface="Garamond"/>
                </a:rPr>
                <a:t> </a:t>
              </a:r>
              <a:r>
                <a:rPr lang="en-US" sz="2400" i="1" dirty="0" smtClean="0">
                  <a:latin typeface="Garamond"/>
                  <a:cs typeface="Garamond"/>
                </a:rPr>
                <a:t>x </a:t>
              </a:r>
              <a:r>
                <a:rPr lang="en-US" sz="2400" dirty="0" smtClean="0">
                  <a:latin typeface="Garamond"/>
                  <a:cs typeface="Garamond"/>
                </a:rPr>
                <a:t>∈ (0, 1)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20381" y="1918029"/>
              <a:ext cx="3289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1</a:t>
              </a:r>
            </a:p>
          </p:txBody>
        </p:sp>
        <p:sp>
          <p:nvSpPr>
            <p:cNvPr id="16" name="Left Brace 15"/>
            <p:cNvSpPr/>
            <p:nvPr/>
          </p:nvSpPr>
          <p:spPr>
            <a:xfrm>
              <a:off x="1474331" y="2037080"/>
              <a:ext cx="190500" cy="725081"/>
            </a:xfrm>
            <a:prstGeom prst="leftBrace">
              <a:avLst>
                <a:gd name="adj1" fmla="val 41666"/>
                <a:gd name="adj2" fmla="val 50000"/>
              </a:avLst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931182" y="2350247"/>
              <a:ext cx="21643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if</a:t>
              </a:r>
              <a:r>
                <a:rPr lang="en-US" sz="2400" dirty="0" smtClean="0">
                  <a:latin typeface="Garamond"/>
                  <a:cs typeface="Garamond"/>
                </a:rPr>
                <a:t> </a:t>
              </a:r>
              <a:r>
                <a:rPr lang="en-US" sz="2400" i="1" dirty="0" smtClean="0">
                  <a:latin typeface="Garamond"/>
                  <a:cs typeface="Garamond"/>
                </a:rPr>
                <a:t>x </a:t>
              </a:r>
              <a:r>
                <a:rPr lang="en-US" sz="2400" dirty="0" smtClean="0">
                  <a:latin typeface="Garamond"/>
                  <a:cs typeface="Garamond"/>
                </a:rPr>
                <a:t>&lt;</a:t>
              </a:r>
              <a:r>
                <a:rPr lang="en-US" sz="2400" dirty="0" smtClean="0">
                  <a:latin typeface="Symbol" charset="2"/>
                  <a:cs typeface="Symbol" charset="2"/>
                </a:rPr>
                <a:t> </a:t>
              </a:r>
              <a:r>
                <a:rPr lang="en-US" sz="2400" dirty="0">
                  <a:latin typeface="Garamond"/>
                  <a:cs typeface="Garamond"/>
                </a:rPr>
                <a:t>0</a:t>
              </a:r>
              <a:r>
                <a:rPr lang="en-US" sz="2400" dirty="0" smtClean="0">
                  <a:latin typeface="Garamond"/>
                  <a:cs typeface="Garamond"/>
                </a:rPr>
                <a:t> </a:t>
              </a:r>
              <a:r>
                <a:rPr lang="en-US" sz="2400" dirty="0" smtClean="0">
                  <a:latin typeface="Franklin Gothic Medium"/>
                  <a:cs typeface="Franklin Gothic Medium"/>
                </a:rPr>
                <a:t>or</a:t>
              </a:r>
              <a:r>
                <a:rPr lang="en-US" sz="2400" dirty="0" smtClean="0">
                  <a:latin typeface="Garamond"/>
                  <a:cs typeface="Garamond"/>
                </a:rPr>
                <a:t> 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latin typeface="Garamond"/>
                  <a:cs typeface="Garamond"/>
                </a:rPr>
                <a:t> &gt; </a:t>
              </a:r>
              <a:r>
                <a:rPr lang="en-US" sz="2400" dirty="0">
                  <a:latin typeface="Garamond"/>
                  <a:cs typeface="Garamond"/>
                </a:rPr>
                <a:t>1</a:t>
              </a:r>
              <a:endParaRPr lang="en-US" sz="2400" dirty="0" smtClean="0">
                <a:latin typeface="Garamond"/>
                <a:cs typeface="Garamond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641348" y="1932604"/>
            <a:ext cx="4220023" cy="3319448"/>
            <a:chOff x="4641348" y="1932604"/>
            <a:chExt cx="4220023" cy="3319448"/>
          </a:xfrm>
        </p:grpSpPr>
        <p:pic>
          <p:nvPicPr>
            <p:cNvPr id="17" name="Picture 16" descr="uniform1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41348" y="2063749"/>
              <a:ext cx="4220023" cy="3188303"/>
            </a:xfrm>
            <a:prstGeom prst="rect">
              <a:avLst/>
            </a:prstGeom>
          </p:spPr>
        </p:pic>
        <p:sp>
          <p:nvSpPr>
            <p:cNvPr id="53" name="TextBox 52"/>
            <p:cNvSpPr txBox="1"/>
            <p:nvPr/>
          </p:nvSpPr>
          <p:spPr>
            <a:xfrm>
              <a:off x="4870450" y="1932604"/>
              <a:ext cx="5698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Garamond"/>
                  <a:cs typeface="Garamond"/>
                </a:rPr>
                <a:t>f</a:t>
              </a:r>
              <a:r>
                <a:rPr lang="en-US" sz="2000" dirty="0" smtClean="0">
                  <a:latin typeface="Garamond"/>
                  <a:cs typeface="Garamond"/>
                </a:rPr>
                <a:t>(</a:t>
              </a:r>
              <a:r>
                <a:rPr lang="en-US" sz="2000" i="1" dirty="0" smtClean="0">
                  <a:latin typeface="Garamond"/>
                  <a:cs typeface="Garamond"/>
                </a:rPr>
                <a:t>x</a:t>
              </a:r>
              <a:r>
                <a:rPr lang="en-US" sz="2000" dirty="0" smtClean="0">
                  <a:latin typeface="Garamond"/>
                  <a:cs typeface="Garamond"/>
                </a:rPr>
                <a:t>)</a:t>
              </a: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471164" y="3504573"/>
            <a:ext cx="388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 </a:t>
            </a:r>
            <a:r>
              <a:rPr lang="en-US" sz="2800" dirty="0" smtClean="0">
                <a:latin typeface="Garamond"/>
                <a:cs typeface="Garamond"/>
              </a:rPr>
              <a:t>Uniform(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Garamond"/>
                <a:cs typeface="Garamond"/>
              </a:rPr>
              <a:t>, </a:t>
            </a:r>
            <a:r>
              <a:rPr lang="en-US" sz="2800" i="1" dirty="0" smtClean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dirty="0" smtClean="0">
                <a:latin typeface="Franklin Gothic Medium"/>
                <a:cs typeface="Franklin Gothic Medium"/>
              </a:rPr>
              <a:t> has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p.d.f</a:t>
            </a:r>
            <a:r>
              <a:rPr lang="en-US" sz="2800" dirty="0" smtClean="0">
                <a:latin typeface="Franklin Gothic Medium"/>
                <a:cs typeface="Franklin Gothic Medium"/>
              </a:rPr>
              <a:t>. 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457941" y="4293089"/>
            <a:ext cx="4432341" cy="896957"/>
            <a:chOff x="457941" y="4293089"/>
            <a:chExt cx="4432341" cy="896957"/>
          </a:xfrm>
        </p:grpSpPr>
        <p:sp>
          <p:nvSpPr>
            <p:cNvPr id="49" name="TextBox 48"/>
            <p:cNvSpPr txBox="1"/>
            <p:nvPr/>
          </p:nvSpPr>
          <p:spPr>
            <a:xfrm>
              <a:off x="457941" y="4482169"/>
              <a:ext cx="10453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 smtClean="0">
                  <a:latin typeface="Garamond"/>
                  <a:cs typeface="Garamond"/>
                </a:rPr>
                <a:t>f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latin typeface="Garamond"/>
                  <a:cs typeface="Garamond"/>
                </a:rPr>
                <a:t>) =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601723" y="4728381"/>
              <a:ext cx="3289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0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698094" y="4314024"/>
              <a:ext cx="16234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if</a:t>
              </a:r>
              <a:r>
                <a:rPr lang="en-US" sz="2400" dirty="0" smtClean="0">
                  <a:latin typeface="Garamond"/>
                  <a:cs typeface="Garamond"/>
                </a:rPr>
                <a:t> </a:t>
              </a:r>
              <a:r>
                <a:rPr lang="en-US" sz="2400" i="1" dirty="0" smtClean="0">
                  <a:latin typeface="Garamond"/>
                  <a:cs typeface="Garamond"/>
                </a:rPr>
                <a:t>x </a:t>
              </a:r>
              <a:r>
                <a:rPr lang="en-US" sz="2400" dirty="0">
                  <a:latin typeface="Garamond"/>
                  <a:cs typeface="Garamond"/>
                </a:rPr>
                <a:t>∈ </a:t>
              </a:r>
              <a:r>
                <a:rPr lang="en-US" sz="2400" dirty="0" smtClean="0"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latin typeface="Garamond"/>
                  <a:cs typeface="Garamond"/>
                </a:rPr>
                <a:t>a</a:t>
              </a:r>
              <a:r>
                <a:rPr lang="en-US" sz="2400" dirty="0" smtClean="0">
                  <a:latin typeface="Garamond"/>
                  <a:cs typeface="Garamond"/>
                </a:rPr>
                <a:t>, </a:t>
              </a:r>
              <a:r>
                <a:rPr lang="en-US" sz="2400" i="1" dirty="0" smtClean="0">
                  <a:latin typeface="Garamond"/>
                  <a:cs typeface="Garamond"/>
                </a:rPr>
                <a:t>b</a:t>
              </a:r>
              <a:r>
                <a:rPr lang="en-US" sz="2400" dirty="0" smtClean="0">
                  <a:latin typeface="Garamond"/>
                  <a:cs typeface="Garamond"/>
                </a:rPr>
                <a:t>)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607158" y="4293089"/>
              <a:ext cx="11623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1/(</a:t>
              </a:r>
              <a:r>
                <a:rPr lang="en-US" sz="2400" i="1" dirty="0" smtClean="0">
                  <a:latin typeface="Garamond"/>
                  <a:cs typeface="Garamond"/>
                </a:rPr>
                <a:t>b </a:t>
              </a:r>
              <a:r>
                <a:rPr lang="en-US" sz="2400" dirty="0" smtClean="0">
                  <a:latin typeface="Garamond"/>
                  <a:cs typeface="Garamond"/>
                </a:rPr>
                <a:t>- </a:t>
              </a:r>
              <a:r>
                <a:rPr lang="en-US" sz="2400" i="1" dirty="0" smtClean="0">
                  <a:latin typeface="Garamond"/>
                  <a:cs typeface="Garamond"/>
                </a:rPr>
                <a:t>a</a:t>
              </a:r>
              <a:r>
                <a:rPr lang="en-US" sz="2400" dirty="0" smtClean="0">
                  <a:latin typeface="Garamond"/>
                  <a:cs typeface="Garamond"/>
                </a:rPr>
                <a:t>)</a:t>
              </a:r>
            </a:p>
          </p:txBody>
        </p:sp>
        <p:sp>
          <p:nvSpPr>
            <p:cNvPr id="57" name="Left Brace 56"/>
            <p:cNvSpPr/>
            <p:nvPr/>
          </p:nvSpPr>
          <p:spPr>
            <a:xfrm>
              <a:off x="1461108" y="4412140"/>
              <a:ext cx="190500" cy="725081"/>
            </a:xfrm>
            <a:prstGeom prst="leftBrace">
              <a:avLst>
                <a:gd name="adj1" fmla="val 41666"/>
                <a:gd name="adj2" fmla="val 50000"/>
              </a:avLst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699009" y="4725307"/>
              <a:ext cx="21912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Franklin Gothic Medium"/>
                  <a:cs typeface="Franklin Gothic Medium"/>
                </a:rPr>
                <a:t>if</a:t>
              </a:r>
              <a:r>
                <a:rPr lang="en-US" sz="2400" dirty="0" smtClean="0">
                  <a:latin typeface="Garamond"/>
                  <a:cs typeface="Garamond"/>
                </a:rPr>
                <a:t> </a:t>
              </a:r>
              <a:r>
                <a:rPr lang="en-US" sz="2400" i="1" dirty="0" smtClean="0">
                  <a:latin typeface="Garamond"/>
                  <a:cs typeface="Garamond"/>
                </a:rPr>
                <a:t>x </a:t>
              </a:r>
              <a:r>
                <a:rPr lang="en-US" sz="2400" dirty="0" smtClean="0">
                  <a:latin typeface="Garamond"/>
                  <a:cs typeface="Garamond"/>
                </a:rPr>
                <a:t>&lt;</a:t>
              </a:r>
              <a:r>
                <a:rPr lang="en-US" sz="2400" dirty="0" smtClean="0">
                  <a:latin typeface="Symbol" charset="2"/>
                  <a:cs typeface="Symbol" charset="2"/>
                </a:rPr>
                <a:t> </a:t>
              </a:r>
              <a:r>
                <a:rPr lang="en-US" sz="2400" i="1" dirty="0" smtClean="0">
                  <a:latin typeface="Garamond"/>
                  <a:cs typeface="Garamond"/>
                </a:rPr>
                <a:t>a</a:t>
              </a:r>
              <a:r>
                <a:rPr lang="en-US" sz="2400" dirty="0" smtClean="0">
                  <a:latin typeface="Garamond"/>
                  <a:cs typeface="Garamond"/>
                </a:rPr>
                <a:t> </a:t>
              </a:r>
              <a:r>
                <a:rPr lang="en-US" sz="2400" dirty="0" smtClean="0">
                  <a:latin typeface="Franklin Gothic Medium"/>
                  <a:cs typeface="Franklin Gothic Medium"/>
                </a:rPr>
                <a:t>or</a:t>
              </a:r>
              <a:r>
                <a:rPr lang="en-US" sz="2400" dirty="0" smtClean="0">
                  <a:latin typeface="Garamond"/>
                  <a:cs typeface="Garamond"/>
                </a:rPr>
                <a:t> 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latin typeface="Garamond"/>
                  <a:cs typeface="Garamond"/>
                </a:rPr>
                <a:t> &gt; </a:t>
              </a:r>
              <a:r>
                <a:rPr lang="en-US" sz="2400" i="1" dirty="0" smtClean="0">
                  <a:latin typeface="Garamond"/>
                  <a:cs typeface="Garamond"/>
                </a:rPr>
                <a:t>b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430254" y="5753100"/>
            <a:ext cx="6422188" cy="745182"/>
            <a:chOff x="1160786" y="4260850"/>
            <a:chExt cx="6422188" cy="745182"/>
          </a:xfrm>
        </p:grpSpPr>
        <p:sp>
          <p:nvSpPr>
            <p:cNvPr id="60" name="TextBox 59"/>
            <p:cNvSpPr txBox="1"/>
            <p:nvPr/>
          </p:nvSpPr>
          <p:spPr>
            <a:xfrm>
              <a:off x="1160786" y="4544367"/>
              <a:ext cx="3831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a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199827" y="4531667"/>
              <a:ext cx="3831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i="1" dirty="0" smtClean="0">
                  <a:latin typeface="Garamond"/>
                  <a:cs typeface="Garamond"/>
                </a:rPr>
                <a:t>b</a:t>
              </a:r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1314450" y="4260850"/>
              <a:ext cx="6096000" cy="311150"/>
              <a:chOff x="1314450" y="4260850"/>
              <a:chExt cx="6096000" cy="311150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>
                <a:off x="1314450" y="4572000"/>
                <a:ext cx="6096000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1314450" y="4260850"/>
                <a:ext cx="0" cy="311150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7410450" y="4260850"/>
                <a:ext cx="0" cy="311150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6" name="Group 65"/>
          <p:cNvGrpSpPr/>
          <p:nvPr/>
        </p:nvGrpSpPr>
        <p:grpSpPr>
          <a:xfrm>
            <a:off x="1476134" y="5326672"/>
            <a:ext cx="401478" cy="737578"/>
            <a:chOff x="1206666" y="2843822"/>
            <a:chExt cx="401478" cy="737578"/>
          </a:xfrm>
        </p:grpSpPr>
        <p:cxnSp>
          <p:nvCxnSpPr>
            <p:cNvPr id="67" name="Straight Arrow Connector 66"/>
            <p:cNvCxnSpPr/>
            <p:nvPr/>
          </p:nvCxnSpPr>
          <p:spPr>
            <a:xfrm>
              <a:off x="1390650" y="3270250"/>
              <a:ext cx="0" cy="31115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/>
            <p:cNvSpPr txBox="1"/>
            <p:nvPr/>
          </p:nvSpPr>
          <p:spPr>
            <a:xfrm>
              <a:off x="1206666" y="2843822"/>
              <a:ext cx="4014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FF9933"/>
                  </a:solidFill>
                  <a:latin typeface="Garamond"/>
                  <a:cs typeface="Garamond"/>
                </a:rPr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0970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5.55556E-6 L 0.65417 -5.55556E-6 " pathEditMode="relative" ptsTypes="AA">
                                      <p:cBhvr>
                                        <p:cTn id="33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practice</a:t>
            </a:r>
            <a:endParaRPr lang="en-US" dirty="0"/>
          </a:p>
        </p:txBody>
      </p:sp>
      <p:pic>
        <p:nvPicPr>
          <p:cNvPr id="4" name="Picture 3" descr="parc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4823" y="1665129"/>
            <a:ext cx="3281977" cy="34402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1309529"/>
            <a:ext cx="5708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A package is to be delivered between noon and 1pm.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796113"/>
            <a:ext cx="57086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When will it arrive?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884329"/>
            <a:ext cx="4692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It is now 12.30 and the package is not in yet. </a:t>
            </a:r>
          </a:p>
        </p:txBody>
      </p:sp>
    </p:spTree>
    <p:extLst>
      <p:ext uri="{BB962C8B-B14F-4D97-AF65-F5344CB8AC3E}">
        <p14:creationId xmlns:p14="http://schemas.microsoft.com/office/powerpoint/2010/main" val="1226502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Delivery time</a:t>
            </a:r>
            <a:endParaRPr lang="en-US" dirty="0"/>
          </a:p>
        </p:txBody>
      </p:sp>
      <p:pic>
        <p:nvPicPr>
          <p:cNvPr id="6" name="Picture 5" descr="parc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4823" y="1665129"/>
            <a:ext cx="3281977" cy="344027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1665129"/>
            <a:ext cx="5708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A package is to be delivered between noon and 1pm.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3818501"/>
            <a:ext cx="57086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When will it arrive?</a:t>
            </a:r>
          </a:p>
        </p:txBody>
      </p:sp>
    </p:spTree>
    <p:extLst>
      <p:ext uri="{BB962C8B-B14F-4D97-AF65-F5344CB8AC3E}">
        <p14:creationId xmlns:p14="http://schemas.microsoft.com/office/powerpoint/2010/main" val="3330903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practice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20300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Arrival time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is </a:t>
            </a:r>
            <a:r>
              <a:rPr lang="en-US" sz="2800" dirty="0" smtClean="0">
                <a:latin typeface="Garamond"/>
                <a:cs typeface="Garamond"/>
              </a:rPr>
              <a:t>Uniform(0, 60)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240216"/>
            <a:ext cx="61658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Probability model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729186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We want the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c.d.f</a:t>
            </a:r>
            <a:r>
              <a:rPr lang="en-US" sz="2800" dirty="0" smtClean="0">
                <a:latin typeface="Franklin Gothic Medium"/>
                <a:cs typeface="Franklin Gothic Medium"/>
              </a:rPr>
              <a:t>. of 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conditioned on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&gt; 30</a:t>
            </a:r>
            <a:r>
              <a:rPr lang="en-US" sz="2800" dirty="0" smtClean="0">
                <a:latin typeface="Franklin Gothic Medium"/>
                <a:cs typeface="Franklin Gothic Medium"/>
              </a:rPr>
              <a:t>: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04" y="3595648"/>
            <a:ext cx="2863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>
                <a:latin typeface="Garamond"/>
                <a:cs typeface="Garamond"/>
              </a:rPr>
              <a:t>X </a:t>
            </a:r>
            <a:r>
              <a:rPr lang="en-US" sz="2800" dirty="0" smtClean="0">
                <a:latin typeface="Garamond"/>
                <a:cs typeface="Garamond"/>
              </a:rPr>
              <a:t>≤ </a:t>
            </a:r>
            <a:r>
              <a:rPr lang="en-US" sz="2800" i="1" dirty="0" smtClean="0">
                <a:latin typeface="Garamond"/>
                <a:cs typeface="Garamond"/>
              </a:rPr>
              <a:t>x </a:t>
            </a:r>
            <a:r>
              <a:rPr lang="en-US" sz="2800" dirty="0" smtClean="0">
                <a:latin typeface="Garamond"/>
                <a:cs typeface="Garamond"/>
              </a:rPr>
              <a:t>|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&gt; 30)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632154" y="3334038"/>
            <a:ext cx="3715205" cy="979686"/>
            <a:chOff x="3632154" y="3334038"/>
            <a:chExt cx="3715205" cy="979686"/>
          </a:xfrm>
        </p:grpSpPr>
        <p:sp>
          <p:nvSpPr>
            <p:cNvPr id="7" name="TextBox 6"/>
            <p:cNvSpPr txBox="1"/>
            <p:nvPr/>
          </p:nvSpPr>
          <p:spPr>
            <a:xfrm>
              <a:off x="3632154" y="3598744"/>
              <a:ext cx="4254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2800" dirty="0" smtClean="0">
                  <a:latin typeface="Garamond"/>
                  <a:cs typeface="Garamond"/>
                </a:rPr>
                <a:t>=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104970" y="3334038"/>
              <a:ext cx="324238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X 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≤ 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x 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and 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 &gt; 30)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816170" y="3790504"/>
              <a:ext cx="169020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&gt; 30)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171950" y="3876308"/>
              <a:ext cx="2984500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3632154" y="4389924"/>
            <a:ext cx="2761418" cy="992386"/>
            <a:chOff x="3632154" y="4389924"/>
            <a:chExt cx="2761418" cy="992386"/>
          </a:xfrm>
        </p:grpSpPr>
        <p:sp>
          <p:nvSpPr>
            <p:cNvPr id="13" name="TextBox 12"/>
            <p:cNvSpPr txBox="1"/>
            <p:nvPr/>
          </p:nvSpPr>
          <p:spPr>
            <a:xfrm>
              <a:off x="3632154" y="4654630"/>
              <a:ext cx="4254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2800" dirty="0" smtClean="0">
                  <a:latin typeface="Garamond"/>
                  <a:cs typeface="Garamond"/>
                </a:rPr>
                <a:t>=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104970" y="4389924"/>
              <a:ext cx="22886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(30 &lt;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X 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≤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390720" y="4859090"/>
              <a:ext cx="169020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&gt; 30)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4171950" y="4932194"/>
              <a:ext cx="2076450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5991202" y="5682020"/>
            <a:ext cx="2187847" cy="548620"/>
            <a:chOff x="5991202" y="5682020"/>
            <a:chExt cx="2187847" cy="548620"/>
          </a:xfrm>
        </p:grpSpPr>
        <p:sp>
          <p:nvSpPr>
            <p:cNvPr id="19" name="Rectangle 18"/>
            <p:cNvSpPr/>
            <p:nvPr/>
          </p:nvSpPr>
          <p:spPr>
            <a:xfrm>
              <a:off x="6328348" y="5682020"/>
              <a:ext cx="185070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– 30)/30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91202" y="5707420"/>
              <a:ext cx="4254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2800" dirty="0" smtClean="0">
                  <a:latin typeface="Garamond"/>
                  <a:cs typeface="Garamond"/>
                </a:rPr>
                <a:t>=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632154" y="5436970"/>
            <a:ext cx="2346925" cy="1032976"/>
            <a:chOff x="3632154" y="5436970"/>
            <a:chExt cx="2346925" cy="1032976"/>
          </a:xfrm>
        </p:grpSpPr>
        <p:sp>
          <p:nvSpPr>
            <p:cNvPr id="18" name="TextBox 17"/>
            <p:cNvSpPr txBox="1"/>
            <p:nvPr/>
          </p:nvSpPr>
          <p:spPr>
            <a:xfrm>
              <a:off x="3632154" y="5702380"/>
              <a:ext cx="4254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2800" dirty="0" smtClean="0">
                  <a:latin typeface="Garamond"/>
                  <a:cs typeface="Garamond"/>
                </a:rPr>
                <a:t>=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670220" y="5946726"/>
              <a:ext cx="76611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1/2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4179178" y="6000780"/>
              <a:ext cx="1700922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4128378" y="5436970"/>
              <a:ext cx="185070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– 30)/60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9525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practice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49200" y="2160548"/>
            <a:ext cx="2848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G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– 30)/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30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" y="1344886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c.d.f</a:t>
            </a:r>
            <a:r>
              <a:rPr lang="en-US" sz="2800" dirty="0" smtClean="0">
                <a:latin typeface="Franklin Gothic Medium"/>
                <a:cs typeface="Franklin Gothic Medium"/>
              </a:rPr>
              <a:t>. of 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conditioned on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&gt; 30</a:t>
            </a:r>
            <a:r>
              <a:rPr lang="en-US" sz="2800" dirty="0" smtClean="0">
                <a:latin typeface="Franklin Gothic Medium"/>
                <a:cs typeface="Franklin Gothic Medium"/>
              </a:rPr>
              <a:t> is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7200" y="3064422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</a:t>
            </a:r>
            <a:r>
              <a:rPr lang="en-US" sz="2800" dirty="0" err="1">
                <a:latin typeface="Franklin Gothic Medium"/>
                <a:cs typeface="Franklin Gothic Medium"/>
              </a:rPr>
              <a:t>p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.d.f</a:t>
            </a:r>
            <a:r>
              <a:rPr lang="en-US" sz="2800" dirty="0" smtClean="0">
                <a:latin typeface="Franklin Gothic Medium"/>
                <a:cs typeface="Franklin Gothic Medium"/>
              </a:rPr>
              <a:t>. of 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conditioned on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&gt; 30</a:t>
            </a:r>
            <a:r>
              <a:rPr lang="en-US" sz="2800" dirty="0" smtClean="0">
                <a:latin typeface="Franklin Gothic Medium"/>
                <a:cs typeface="Franklin Gothic Medium"/>
              </a:rPr>
              <a:t> is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0348" y="2158842"/>
            <a:ext cx="2378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for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in </a:t>
            </a:r>
            <a:r>
              <a:rPr lang="en-US" sz="2800" dirty="0" smtClean="0">
                <a:latin typeface="Garamond"/>
                <a:cs typeface="Garamond"/>
              </a:rPr>
              <a:t>[30, 60)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49200" y="3834469"/>
            <a:ext cx="3552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g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err="1" smtClean="0">
                <a:latin typeface="Garamond"/>
                <a:cs typeface="Garamond"/>
              </a:rPr>
              <a:t>d</a:t>
            </a:r>
            <a:r>
              <a:rPr lang="en-US" sz="2800" i="1" dirty="0" err="1">
                <a:latin typeface="Garamond"/>
                <a:cs typeface="Garamond"/>
              </a:rPr>
              <a:t>G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)/</a:t>
            </a:r>
            <a:r>
              <a:rPr lang="en-US" sz="2800" i="1" dirty="0" smtClean="0">
                <a:latin typeface="Garamond"/>
                <a:cs typeface="Garamond"/>
              </a:rPr>
              <a:t>dx</a:t>
            </a:r>
            <a:r>
              <a:rPr lang="en-US" sz="2800" dirty="0" smtClean="0">
                <a:latin typeface="Garamond"/>
                <a:cs typeface="Garamond"/>
              </a:rPr>
              <a:t> = 1/30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870348" y="3834469"/>
            <a:ext cx="2378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for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in </a:t>
            </a:r>
            <a:r>
              <a:rPr lang="en-US" sz="2800" dirty="0" smtClean="0">
                <a:latin typeface="Garamond"/>
                <a:cs typeface="Garamond"/>
              </a:rPr>
              <a:t>[30, 60)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57200" y="4659474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and </a:t>
            </a:r>
            <a:r>
              <a:rPr lang="en-US" sz="2800" dirty="0">
                <a:latin typeface="Garamond"/>
                <a:cs typeface="Garamond"/>
              </a:rPr>
              <a:t>0</a:t>
            </a:r>
            <a:r>
              <a:rPr lang="en-US" sz="2800" dirty="0" smtClean="0">
                <a:latin typeface="Franklin Gothic Medium"/>
                <a:cs typeface="Franklin Gothic Medium"/>
              </a:rPr>
              <a:t> outside. 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7200" y="5478624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So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conditioned on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&gt; 30</a:t>
            </a:r>
            <a:r>
              <a:rPr lang="en-US" sz="2800" dirty="0" smtClean="0">
                <a:latin typeface="Franklin Gothic Medium"/>
                <a:cs typeface="Franklin Gothic Medium"/>
              </a:rPr>
              <a:t> is </a:t>
            </a:r>
            <a:r>
              <a:rPr lang="en-US" sz="2800" dirty="0" smtClean="0">
                <a:latin typeface="Garamond"/>
                <a:cs typeface="Garamond"/>
              </a:rPr>
              <a:t>Uniform(30, 60)</a:t>
            </a:r>
            <a:r>
              <a:rPr lang="en-US" sz="2800" dirty="0" smtClean="0">
                <a:latin typeface="Franklin Gothic Medium"/>
                <a:cs typeface="Franklin Gothic Medium"/>
              </a:rPr>
              <a:t>.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041037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32" grpId="0"/>
      <p:bldP spid="33" grpId="0"/>
      <p:bldP spid="3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hinking clip art#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2942016"/>
            <a:ext cx="2686050" cy="2686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Waiting for a friend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709579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Your friend said she’ll show up between 7 and 8 </a:t>
            </a:r>
            <a:br>
              <a:rPr lang="en-US" sz="2800" dirty="0" smtClean="0">
                <a:latin typeface="Franklin Gothic Medium"/>
                <a:cs typeface="Franklin Gothic Medium"/>
              </a:rPr>
            </a:br>
            <a:r>
              <a:rPr lang="en-US" sz="2800" dirty="0" smtClean="0">
                <a:latin typeface="Franklin Gothic Medium"/>
                <a:cs typeface="Franklin Gothic Medium"/>
              </a:rPr>
              <a:t>but probably around 7.30.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3328829"/>
            <a:ext cx="4451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It is now 7.30.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" y="4375509"/>
            <a:ext cx="44513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What is the probability you have to wait past 7.45?</a:t>
            </a:r>
          </a:p>
        </p:txBody>
      </p:sp>
    </p:spTree>
    <p:extLst>
      <p:ext uri="{BB962C8B-B14F-4D97-AF65-F5344CB8AC3E}">
        <p14:creationId xmlns:p14="http://schemas.microsoft.com/office/powerpoint/2010/main" val="3795411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Waiting for a friend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20300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Let’s assume arrival time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has following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p.d.f</a:t>
            </a:r>
            <a:r>
              <a:rPr lang="en-US" sz="2800" dirty="0" smtClean="0">
                <a:latin typeface="Franklin Gothic Medium"/>
                <a:cs typeface="Franklin Gothic Medium"/>
              </a:rPr>
              <a:t>.: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240216"/>
            <a:ext cx="61658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Probability model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2167499" y="2910473"/>
            <a:ext cx="2372751" cy="338554"/>
            <a:chOff x="2167499" y="2910473"/>
            <a:chExt cx="2372751" cy="338554"/>
          </a:xfrm>
        </p:grpSpPr>
        <p:sp>
          <p:nvSpPr>
            <p:cNvPr id="21" name="TextBox 20"/>
            <p:cNvSpPr txBox="1"/>
            <p:nvPr/>
          </p:nvSpPr>
          <p:spPr>
            <a:xfrm>
              <a:off x="2167499" y="2910473"/>
              <a:ext cx="5757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Garamond"/>
                  <a:cs typeface="Garamond"/>
                </a:rPr>
                <a:t>1/30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2743298" y="3079750"/>
              <a:ext cx="1796952" cy="0"/>
            </a:xfrm>
            <a:prstGeom prst="line">
              <a:avLst/>
            </a:prstGeom>
            <a:ln w="9525" cmpd="sng">
              <a:solidFill>
                <a:schemeClr val="bg1">
                  <a:lumMod val="75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2451931" y="2482561"/>
            <a:ext cx="4232720" cy="2199393"/>
            <a:chOff x="2451931" y="2482561"/>
            <a:chExt cx="4232720" cy="2199393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2711450" y="4387850"/>
              <a:ext cx="3644900" cy="0"/>
            </a:xfrm>
            <a:prstGeom prst="line">
              <a:avLst/>
            </a:prstGeom>
            <a:ln w="952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3232150" y="3079750"/>
              <a:ext cx="1308100" cy="130810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2857500" y="4387850"/>
              <a:ext cx="374650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 flipV="1">
              <a:off x="4540250" y="3079750"/>
              <a:ext cx="1308100" cy="130810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848350" y="4387850"/>
              <a:ext cx="342900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2711450" y="2882901"/>
              <a:ext cx="0" cy="1504949"/>
            </a:xfrm>
            <a:prstGeom prst="line">
              <a:avLst/>
            </a:prstGeom>
            <a:ln w="952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098194" y="4343400"/>
              <a:ext cx="28084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Garamond"/>
                  <a:cs typeface="Garamond"/>
                </a:rPr>
                <a:t>0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664362" y="4334877"/>
              <a:ext cx="3770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Garamond"/>
                  <a:cs typeface="Garamond"/>
                </a:rPr>
                <a:t>6</a:t>
              </a:r>
              <a:r>
                <a:rPr lang="en-US" sz="1600" dirty="0" smtClean="0">
                  <a:latin typeface="Garamond"/>
                  <a:cs typeface="Garamond"/>
                </a:rPr>
                <a:t>0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351737" y="4343400"/>
              <a:ext cx="3770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Garamond"/>
                  <a:cs typeface="Garamond"/>
                </a:rPr>
                <a:t>30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311900" y="4129444"/>
              <a:ext cx="3727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Garamond"/>
                  <a:cs typeface="Garamond"/>
                </a:rPr>
                <a:t>x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451931" y="2482561"/>
              <a:ext cx="5698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Garamond"/>
                  <a:cs typeface="Garamond"/>
                </a:rPr>
                <a:t>f</a:t>
              </a:r>
              <a:r>
                <a:rPr lang="en-US" sz="2000" dirty="0" smtClean="0">
                  <a:latin typeface="Garamond"/>
                  <a:cs typeface="Garamond"/>
                </a:rPr>
                <a:t>(</a:t>
              </a:r>
              <a:r>
                <a:rPr lang="en-US" sz="2000" i="1" dirty="0" smtClean="0">
                  <a:latin typeface="Garamond"/>
                  <a:cs typeface="Garamond"/>
                </a:rPr>
                <a:t>x</a:t>
              </a:r>
              <a:r>
                <a:rPr lang="en-US" sz="2000" dirty="0" smtClean="0">
                  <a:latin typeface="Garamond"/>
                  <a:cs typeface="Garamond"/>
                </a:rPr>
                <a:t>)</a:t>
              </a: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457200" y="4773283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We want to calculate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550912" y="5538962"/>
            <a:ext cx="3094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 </a:t>
            </a:r>
            <a:r>
              <a:rPr lang="en-US" sz="2800" dirty="0" smtClean="0">
                <a:latin typeface="Garamond"/>
                <a:cs typeface="Garamond"/>
              </a:rPr>
              <a:t>&gt; 45</a:t>
            </a:r>
            <a:r>
              <a:rPr lang="en-US" sz="2800" i="1" dirty="0" smtClean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Garamond"/>
                <a:cs typeface="Garamond"/>
              </a:rPr>
              <a:t>|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&gt; 30)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4502150" y="5296503"/>
            <a:ext cx="2137622" cy="1011436"/>
            <a:chOff x="4267629" y="5398870"/>
            <a:chExt cx="2137622" cy="1011436"/>
          </a:xfrm>
        </p:grpSpPr>
        <p:sp>
          <p:nvSpPr>
            <p:cNvPr id="41" name="TextBox 40"/>
            <p:cNvSpPr txBox="1"/>
            <p:nvPr/>
          </p:nvSpPr>
          <p:spPr>
            <a:xfrm>
              <a:off x="4267629" y="5663576"/>
              <a:ext cx="4254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2800" dirty="0" smtClean="0">
                  <a:latin typeface="Garamond"/>
                  <a:cs typeface="Garamond"/>
                </a:rPr>
                <a:t>=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715045" y="5398870"/>
              <a:ext cx="169020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X 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&gt; 45)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711576" y="5887086"/>
              <a:ext cx="169020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&gt; 30)</a:t>
              </a:r>
              <a:endParaRPr lang="en-US" sz="2800" i="1" dirty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4775675" y="5947490"/>
              <a:ext cx="1504904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41476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3" grpId="0"/>
      <p:bldP spid="3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/>
          <p:nvPr/>
        </p:nvSpPr>
        <p:spPr>
          <a:xfrm>
            <a:off x="4774581" y="1856143"/>
            <a:ext cx="1308100" cy="130810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Triangle 42"/>
          <p:cNvSpPr/>
          <p:nvPr/>
        </p:nvSpPr>
        <p:spPr>
          <a:xfrm>
            <a:off x="5390692" y="2487322"/>
            <a:ext cx="673019" cy="673019"/>
          </a:xfrm>
          <a:prstGeom prst="rtTriangle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Waiting for a friend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945781" y="3164243"/>
            <a:ext cx="3644900" cy="0"/>
          </a:xfrm>
          <a:prstGeom prst="line">
            <a:avLst/>
          </a:prstGeom>
          <a:ln w="952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466481" y="1856143"/>
            <a:ext cx="1308100" cy="13081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091831" y="3164243"/>
            <a:ext cx="37465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082681" y="3164243"/>
            <a:ext cx="3429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945781" y="1659294"/>
            <a:ext cx="0" cy="1504949"/>
          </a:xfrm>
          <a:prstGeom prst="line">
            <a:avLst/>
          </a:prstGeom>
          <a:ln w="952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341912" y="1686866"/>
            <a:ext cx="5757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1/30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332525" y="3119793"/>
            <a:ext cx="2808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98693" y="3111270"/>
            <a:ext cx="377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Garamond"/>
                <a:cs typeface="Garamond"/>
              </a:rPr>
              <a:t>6</a:t>
            </a:r>
            <a:r>
              <a:rPr lang="en-US" sz="1600" dirty="0" smtClean="0">
                <a:latin typeface="Garamond"/>
                <a:cs typeface="Garamond"/>
              </a:rPr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86068" y="3119793"/>
            <a:ext cx="377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30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2977629" y="1856143"/>
            <a:ext cx="1796952" cy="0"/>
          </a:xfrm>
          <a:prstGeom prst="line">
            <a:avLst/>
          </a:prstGeom>
          <a:ln w="9525" cmpd="sng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546231" y="2905837"/>
            <a:ext cx="372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Garamond"/>
                <a:cs typeface="Garamond"/>
              </a:rPr>
              <a:t>x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86262" y="1258954"/>
            <a:ext cx="5698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Garamond"/>
                <a:cs typeface="Garamond"/>
              </a:rPr>
              <a:t>f</a:t>
            </a:r>
            <a:r>
              <a:rPr lang="en-US" sz="2000" dirty="0" smtClean="0">
                <a:latin typeface="Garamond"/>
                <a:cs typeface="Garamond"/>
              </a:rPr>
              <a:t>(</a:t>
            </a:r>
            <a:r>
              <a:rPr lang="en-US" sz="2000" i="1" dirty="0" smtClean="0">
                <a:latin typeface="Garamond"/>
                <a:cs typeface="Garamond"/>
              </a:rPr>
              <a:t>x</a:t>
            </a:r>
            <a:r>
              <a:rPr lang="en-US" sz="2000" dirty="0" smtClean="0">
                <a:latin typeface="Garamond"/>
                <a:cs typeface="Garamond"/>
              </a:rPr>
              <a:t>)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57200" y="3783538"/>
            <a:ext cx="3356679" cy="536139"/>
            <a:chOff x="457200" y="3783538"/>
            <a:chExt cx="3356679" cy="536139"/>
          </a:xfrm>
        </p:grpSpPr>
        <p:sp>
          <p:nvSpPr>
            <p:cNvPr id="29" name="Rectangle 28"/>
            <p:cNvSpPr/>
            <p:nvPr/>
          </p:nvSpPr>
          <p:spPr>
            <a:xfrm>
              <a:off x="457200" y="3796457"/>
              <a:ext cx="335667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&gt; 30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= ∫</a:t>
              </a:r>
              <a:r>
                <a:rPr lang="en-US" sz="2800" baseline="-25000" dirty="0" smtClean="0">
                  <a:latin typeface="Garamond"/>
                  <a:cs typeface="Garamond"/>
                </a:rPr>
                <a:t>30</a:t>
              </a:r>
              <a:r>
                <a:rPr lang="en-US" sz="2800" i="1" dirty="0" smtClean="0">
                  <a:latin typeface="Garamond"/>
                  <a:cs typeface="Garamond"/>
                </a:rPr>
                <a:t> </a:t>
              </a:r>
              <a:r>
                <a:rPr lang="en-US" sz="2800" i="1" dirty="0">
                  <a:latin typeface="Garamond"/>
                  <a:cs typeface="Garamond"/>
                </a:rPr>
                <a:t>f</a:t>
              </a:r>
              <a:r>
                <a:rPr lang="en-US" sz="2800" dirty="0">
                  <a:latin typeface="Garamond"/>
                  <a:cs typeface="Garamond"/>
                </a:rPr>
                <a:t>(</a:t>
              </a:r>
              <a:r>
                <a:rPr lang="en-US" sz="2800" i="1" dirty="0">
                  <a:latin typeface="Garamond"/>
                  <a:cs typeface="Garamond"/>
                </a:rPr>
                <a:t>x</a:t>
              </a:r>
              <a:r>
                <a:rPr lang="en-US" sz="2800" dirty="0">
                  <a:latin typeface="Garamond"/>
                  <a:cs typeface="Garamond"/>
                </a:rPr>
                <a:t>)</a:t>
              </a:r>
              <a:r>
                <a:rPr lang="en-US" sz="2800" i="1" dirty="0" smtClean="0">
                  <a:latin typeface="Garamond"/>
                  <a:cs typeface="Garamond"/>
                </a:rPr>
                <a:t>dx</a:t>
              </a:r>
              <a:endParaRPr lang="en-US" sz="2800" dirty="0">
                <a:latin typeface="Garamond"/>
                <a:cs typeface="Garamond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391576" y="3783538"/>
              <a:ext cx="415498" cy="3795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60</a:t>
              </a:r>
              <a:endParaRPr lang="en-US" baseline="30000" dirty="0"/>
            </a:p>
          </p:txBody>
        </p:sp>
      </p:grpSp>
      <p:sp>
        <p:nvSpPr>
          <p:cNvPr id="30" name="Rectangle 29"/>
          <p:cNvSpPr/>
          <p:nvPr/>
        </p:nvSpPr>
        <p:spPr>
          <a:xfrm>
            <a:off x="3583896" y="3795423"/>
            <a:ext cx="10952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1/2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 flipV="1">
            <a:off x="4774581" y="1856143"/>
            <a:ext cx="1308100" cy="13081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57200" y="5651496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latin typeface="Franklin Gothic Medium"/>
                <a:cs typeface="Franklin Gothic Medium"/>
              </a:rPr>
              <a:t>so </a:t>
            </a:r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>
                <a:latin typeface="Garamond"/>
                <a:cs typeface="Garamond"/>
              </a:rPr>
              <a:t>X </a:t>
            </a:r>
            <a:r>
              <a:rPr lang="en-US" sz="2800" dirty="0">
                <a:latin typeface="Garamond"/>
                <a:cs typeface="Garamond"/>
              </a:rPr>
              <a:t>&gt; 45</a:t>
            </a:r>
            <a:r>
              <a:rPr lang="en-US" sz="2800" i="1" dirty="0">
                <a:latin typeface="Garamond"/>
                <a:cs typeface="Garamond"/>
              </a:rPr>
              <a:t> </a:t>
            </a:r>
            <a:r>
              <a:rPr lang="en-US" sz="2800" dirty="0">
                <a:latin typeface="Garamond"/>
                <a:cs typeface="Garamond"/>
              </a:rPr>
              <a:t>| 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>
                <a:latin typeface="Garamond"/>
                <a:cs typeface="Garamond"/>
              </a:rPr>
              <a:t> &gt; 30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i="1" dirty="0" smtClean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Garamond"/>
                <a:cs typeface="Garamond"/>
              </a:rPr>
              <a:t>= (1/8)/(1/2) = 1/4.</a:t>
            </a:r>
            <a:r>
              <a:rPr lang="en-US" sz="2800" i="1" dirty="0" smtClean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221229" y="3113443"/>
            <a:ext cx="377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aramond"/>
                <a:cs typeface="Garamond"/>
              </a:rPr>
              <a:t>45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57200" y="4699296"/>
            <a:ext cx="3356679" cy="536139"/>
            <a:chOff x="457200" y="4673896"/>
            <a:chExt cx="3356679" cy="536139"/>
          </a:xfrm>
        </p:grpSpPr>
        <p:sp>
          <p:nvSpPr>
            <p:cNvPr id="51" name="Rectangle 50"/>
            <p:cNvSpPr/>
            <p:nvPr/>
          </p:nvSpPr>
          <p:spPr>
            <a:xfrm>
              <a:off x="457200" y="4686815"/>
              <a:ext cx="335667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&gt; 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45) = ∫</a:t>
              </a:r>
              <a:r>
                <a:rPr lang="en-US" sz="2800" baseline="-25000" dirty="0" smtClean="0">
                  <a:latin typeface="Garamond"/>
                  <a:cs typeface="Garamond"/>
                </a:rPr>
                <a:t>45</a:t>
              </a:r>
              <a:r>
                <a:rPr lang="en-US" sz="2800" i="1" dirty="0" smtClean="0">
                  <a:latin typeface="Garamond"/>
                  <a:cs typeface="Garamond"/>
                </a:rPr>
                <a:t> </a:t>
              </a:r>
              <a:r>
                <a:rPr lang="en-US" sz="2800" i="1" dirty="0">
                  <a:latin typeface="Garamond"/>
                  <a:cs typeface="Garamond"/>
                </a:rPr>
                <a:t>f</a:t>
              </a:r>
              <a:r>
                <a:rPr lang="en-US" sz="2800" dirty="0">
                  <a:latin typeface="Garamond"/>
                  <a:cs typeface="Garamond"/>
                </a:rPr>
                <a:t>(</a:t>
              </a:r>
              <a:r>
                <a:rPr lang="en-US" sz="2800" i="1" dirty="0">
                  <a:latin typeface="Garamond"/>
                  <a:cs typeface="Garamond"/>
                </a:rPr>
                <a:t>x</a:t>
              </a:r>
              <a:r>
                <a:rPr lang="en-US" sz="2800" dirty="0">
                  <a:latin typeface="Garamond"/>
                  <a:cs typeface="Garamond"/>
                </a:rPr>
                <a:t>)</a:t>
              </a:r>
              <a:r>
                <a:rPr lang="en-US" sz="2800" i="1" dirty="0" smtClean="0">
                  <a:latin typeface="Garamond"/>
                  <a:cs typeface="Garamond"/>
                </a:rPr>
                <a:t>dx</a:t>
              </a:r>
              <a:endParaRPr lang="en-US" sz="2800" dirty="0">
                <a:latin typeface="Garamond"/>
                <a:cs typeface="Garamond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391576" y="4673896"/>
              <a:ext cx="415498" cy="3795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60</a:t>
              </a:r>
              <a:endParaRPr lang="en-US" baseline="30000" dirty="0"/>
            </a:p>
          </p:txBody>
        </p:sp>
      </p:grpSp>
      <p:sp>
        <p:nvSpPr>
          <p:cNvPr id="53" name="Rectangle 52"/>
          <p:cNvSpPr/>
          <p:nvPr/>
        </p:nvSpPr>
        <p:spPr>
          <a:xfrm>
            <a:off x="3583896" y="4711181"/>
            <a:ext cx="10952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1/8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690032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3" grpId="0" animBg="1"/>
      <p:bldP spid="30" grpId="0"/>
      <p:bldP spid="44" grpId="0"/>
      <p:bldP spid="5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621542" y="3739096"/>
            <a:ext cx="4145569" cy="2821177"/>
            <a:chOff x="4621542" y="3739096"/>
            <a:chExt cx="4145569" cy="2821177"/>
          </a:xfrm>
        </p:grpSpPr>
        <p:pic>
          <p:nvPicPr>
            <p:cNvPr id="17" name="Picture 16" descr="uniformpdf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33014" y="3739096"/>
              <a:ext cx="3734097" cy="2821177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4621542" y="3961809"/>
              <a:ext cx="6735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9933"/>
                  </a:solidFill>
                  <a:latin typeface="Garamond"/>
                  <a:cs typeface="Garamond"/>
                </a:rPr>
                <a:t>1/60</a:t>
              </a:r>
            </a:p>
          </p:txBody>
        </p:sp>
        <p:cxnSp>
          <p:nvCxnSpPr>
            <p:cNvPr id="19" name="Straight Connector 18"/>
            <p:cNvCxnSpPr/>
            <p:nvPr/>
          </p:nvCxnSpPr>
          <p:spPr>
            <a:xfrm flipH="1">
              <a:off x="5270500" y="4191000"/>
              <a:ext cx="571500" cy="0"/>
            </a:xfrm>
            <a:prstGeom prst="line">
              <a:avLst/>
            </a:prstGeom>
            <a:ln w="9525" cmpd="sng"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6929749" y="6141113"/>
              <a:ext cx="3727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solidFill>
                    <a:srgbClr val="FF9933"/>
                  </a:solidFill>
                  <a:latin typeface="Garamond"/>
                  <a:cs typeface="Garamond"/>
                </a:rPr>
                <a:t>x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 of the </a:t>
            </a:r>
            <a:r>
              <a:rPr lang="en-US" dirty="0" err="1" smtClean="0"/>
              <a:t>p.d.f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4918" y="1253466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p.d.f</a:t>
            </a:r>
            <a:r>
              <a:rPr lang="en-US" sz="2800" dirty="0" smtClean="0">
                <a:latin typeface="Franklin Gothic Medium"/>
                <a:cs typeface="Franklin Gothic Medium"/>
              </a:rPr>
              <a:t>. value </a:t>
            </a:r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i="1" dirty="0" smtClean="0">
                <a:latin typeface="Symbol" charset="2"/>
                <a:cs typeface="Symbol" charset="2"/>
              </a:rPr>
              <a:t> d</a:t>
            </a:r>
            <a:r>
              <a:rPr lang="en-US" sz="2800" dirty="0" smtClean="0">
                <a:latin typeface="Franklin Gothic Medium"/>
                <a:cs typeface="Franklin Gothic Medium"/>
              </a:rPr>
              <a:t> approximates the probability that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in an interval of length </a:t>
            </a:r>
            <a:r>
              <a:rPr lang="en-US" sz="2800" i="1" dirty="0" smtClean="0">
                <a:solidFill>
                  <a:srgbClr val="FF9933"/>
                </a:solidFill>
                <a:latin typeface="Symbol" charset="2"/>
                <a:cs typeface="Symbol" charset="2"/>
              </a:rPr>
              <a:t>d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around </a:t>
            </a:r>
            <a:r>
              <a:rPr lang="en-US" sz="2800" i="1" dirty="0" smtClean="0">
                <a:solidFill>
                  <a:srgbClr val="FF9933"/>
                </a:solidFill>
                <a:latin typeface="Garamond"/>
                <a:cs typeface="Garamond"/>
              </a:rPr>
              <a:t>x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3754528"/>
            <a:ext cx="19177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Example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" y="4441166"/>
            <a:ext cx="372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If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is uniform, then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64461" y="5775942"/>
            <a:ext cx="37586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x </a:t>
            </a:r>
            <a:r>
              <a:rPr lang="en-US" sz="2800" dirty="0" smtClean="0">
                <a:latin typeface="Garamond"/>
                <a:cs typeface="Garamond"/>
              </a:rPr>
              <a:t>≤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&lt;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+ </a:t>
            </a:r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d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d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/60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4461" y="5119106"/>
            <a:ext cx="18195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= 1/60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832600" y="4191000"/>
            <a:ext cx="770416" cy="2082800"/>
            <a:chOff x="6832600" y="4191000"/>
            <a:chExt cx="770416" cy="2082800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7099300" y="4191000"/>
              <a:ext cx="0" cy="2076450"/>
            </a:xfrm>
            <a:prstGeom prst="line">
              <a:avLst/>
            </a:prstGeom>
            <a:ln w="1270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7099300" y="4197350"/>
              <a:ext cx="152400" cy="207645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H="1">
              <a:off x="7251700" y="6090656"/>
              <a:ext cx="266700" cy="0"/>
            </a:xfrm>
            <a:prstGeom prst="straightConnector1">
              <a:avLst/>
            </a:prstGeom>
            <a:ln w="6350" cmpd="sng">
              <a:tailEnd type="arrow" w="med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6832600" y="6085312"/>
              <a:ext cx="266700" cy="0"/>
            </a:xfrm>
            <a:prstGeom prst="straightConnector1">
              <a:avLst/>
            </a:prstGeom>
            <a:ln w="6350" cmpd="sng">
              <a:tailEnd type="arrow" w="med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/>
            <p:cNvSpPr/>
            <p:nvPr/>
          </p:nvSpPr>
          <p:spPr>
            <a:xfrm>
              <a:off x="7258050" y="5766780"/>
              <a:ext cx="3449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rgbClr val="FF9933"/>
                  </a:solidFill>
                  <a:latin typeface="Symbol" charset="2"/>
                  <a:cs typeface="Symbol" charset="2"/>
                </a:rPr>
                <a:t>d</a:t>
              </a:r>
              <a:endParaRPr lang="en-US" dirty="0">
                <a:solidFill>
                  <a:srgbClr val="FF9933"/>
                </a:solidFill>
              </a:endParaRPr>
            </a:p>
          </p:txBody>
        </p:sp>
      </p:grpSp>
      <p:sp>
        <p:nvSpPr>
          <p:cNvPr id="30" name="Rectangle 29"/>
          <p:cNvSpPr/>
          <p:nvPr/>
        </p:nvSpPr>
        <p:spPr>
          <a:xfrm>
            <a:off x="1815478" y="2914319"/>
            <a:ext cx="48075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≤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&lt;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+ 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d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d</a:t>
            </a:r>
            <a:r>
              <a:rPr lang="en-US" sz="2800" dirty="0">
                <a:solidFill>
                  <a:prstClr val="black"/>
                </a:solidFill>
                <a:latin typeface="Symbol" charset="2"/>
                <a:cs typeface="Symbol" charset="2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+ 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Garamond"/>
                <a:cs typeface="Garamond"/>
              </a:rPr>
              <a:t>o(</a:t>
            </a:r>
            <a:r>
              <a:rPr lang="en-US" sz="2800" i="1" dirty="0">
                <a:solidFill>
                  <a:schemeClr val="bg1">
                    <a:lumMod val="85000"/>
                  </a:schemeClr>
                </a:solidFill>
                <a:latin typeface="Symbol" charset="2"/>
                <a:cs typeface="Symbol" charset="2"/>
              </a:rPr>
              <a:t>d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Garamond"/>
                <a:cs typeface="Garamond"/>
              </a:rPr>
              <a:t>)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1813631" y="2308549"/>
            <a:ext cx="47477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x </a:t>
            </a:r>
            <a:r>
              <a:rPr lang="en-US" sz="2800" dirty="0">
                <a:latin typeface="Garamond"/>
                <a:cs typeface="Garamond"/>
              </a:rPr>
              <a:t>–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d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≤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&lt;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d</a:t>
            </a:r>
            <a:r>
              <a:rPr lang="en-US" sz="2800" dirty="0">
                <a:solidFill>
                  <a:prstClr val="black"/>
                </a:solidFill>
                <a:latin typeface="Symbol" charset="2"/>
                <a:cs typeface="Symbol" charset="2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+ 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Garamond"/>
                <a:cs typeface="Garamond"/>
              </a:rPr>
              <a:t>o(</a:t>
            </a:r>
            <a:r>
              <a:rPr lang="en-US" sz="2800" i="1" dirty="0">
                <a:solidFill>
                  <a:schemeClr val="bg1">
                    <a:lumMod val="85000"/>
                  </a:schemeClr>
                </a:solidFill>
                <a:latin typeface="Symbol" charset="2"/>
                <a:cs typeface="Symbol" charset="2"/>
              </a:rPr>
              <a:t>d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Garamond"/>
                <a:cs typeface="Garamond"/>
              </a:rPr>
              <a:t>)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731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30" grpId="0"/>
      <p:bldP spid="3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 versus continuous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68907" y="1334118"/>
            <a:ext cx="1501383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Franklin Gothic Medium"/>
                <a:cs typeface="Franklin Gothic Medium"/>
              </a:rPr>
              <a:t>p.d.f</a:t>
            </a:r>
            <a:r>
              <a:rPr lang="en-US" sz="2800" dirty="0" smtClean="0">
                <a:latin typeface="Franklin Gothic Medium"/>
                <a:cs typeface="Franklin Gothic Medium"/>
              </a:rPr>
              <a:t>. </a:t>
            </a:r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87218" y="1334118"/>
            <a:ext cx="1620431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Franklin Gothic Medium"/>
                <a:cs typeface="Franklin Gothic Medium"/>
              </a:rPr>
              <a:t>p.m.f</a:t>
            </a:r>
            <a:r>
              <a:rPr lang="en-US" sz="2800" dirty="0" smtClean="0">
                <a:latin typeface="Franklin Gothic Medium"/>
                <a:cs typeface="Franklin Gothic Medium"/>
              </a:rPr>
              <a:t>. </a:t>
            </a:r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87218" y="2345962"/>
            <a:ext cx="1583786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∑</a:t>
            </a:r>
            <a:r>
              <a:rPr lang="en-US" sz="2800" i="1" baseline="-25000" dirty="0" smtClean="0">
                <a:latin typeface="Garamond"/>
                <a:cs typeface="Garamond"/>
              </a:rPr>
              <a:t>x </a:t>
            </a:r>
            <a:r>
              <a:rPr lang="en-US" sz="2800" i="1" baseline="-25000" dirty="0">
                <a:latin typeface="Garamond"/>
                <a:cs typeface="Garamond"/>
              </a:rPr>
              <a:t>≤</a:t>
            </a:r>
            <a:r>
              <a:rPr lang="en-US" sz="2800" i="1" baseline="-25000" dirty="0" smtClean="0">
                <a:latin typeface="Garamond"/>
                <a:cs typeface="Garamond"/>
              </a:rPr>
              <a:t> a</a:t>
            </a:r>
            <a:r>
              <a:rPr lang="en-US" sz="2800" i="1" dirty="0" smtClean="0">
                <a:latin typeface="Garamond"/>
                <a:cs typeface="Garamond"/>
              </a:rPr>
              <a:t>  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78108" y="2370370"/>
            <a:ext cx="1749197" cy="523220"/>
          </a:xfrm>
          <a:prstGeom prst="rect">
            <a:avLst/>
          </a:prstGeom>
          <a:solidFill>
            <a:srgbClr val="FFFFFF"/>
          </a:solidFill>
          <a:ln w="12700"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∫</a:t>
            </a:r>
            <a:r>
              <a:rPr lang="en-US" sz="2800" i="1" baseline="-25000" dirty="0" smtClean="0">
                <a:latin typeface="Garamond"/>
                <a:cs typeface="Garamond"/>
              </a:rPr>
              <a:t>x ≤ a </a:t>
            </a:r>
            <a:r>
              <a:rPr lang="en-US" sz="2800" i="1" dirty="0" smtClean="0">
                <a:latin typeface="Garamond"/>
                <a:cs typeface="Garamond"/>
              </a:rPr>
              <a:t> 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i="1" dirty="0" smtClean="0">
                <a:latin typeface="Garamond"/>
                <a:cs typeface="Garamond"/>
              </a:rPr>
              <a:t>dx</a:t>
            </a:r>
            <a:endParaRPr lang="en-US" sz="2800" dirty="0" smtClean="0">
              <a:latin typeface="Garamond"/>
              <a:cs typeface="Garamond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2150" y="3152146"/>
            <a:ext cx="910807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]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87218" y="3152146"/>
            <a:ext cx="1386835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∑</a:t>
            </a:r>
            <a:r>
              <a:rPr lang="en-US" sz="2800" i="1" baseline="-25000" dirty="0" smtClean="0">
                <a:latin typeface="Garamond"/>
                <a:cs typeface="Garamond"/>
              </a:rPr>
              <a:t>x</a:t>
            </a:r>
            <a:r>
              <a:rPr lang="en-US" sz="2800" i="1" dirty="0" smtClean="0">
                <a:latin typeface="Garamond"/>
                <a:cs typeface="Garamond"/>
              </a:rPr>
              <a:t> x f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>
                <a:latin typeface="Garamond"/>
                <a:cs typeface="Garamond"/>
              </a:rPr>
              <a:t>)  </a:t>
            </a:r>
            <a:endParaRPr lang="en-US" sz="2800" dirty="0" smtClean="0">
              <a:latin typeface="Garamond"/>
              <a:cs typeface="Garamond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78108" y="3152146"/>
            <a:ext cx="1582484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∫</a:t>
            </a:r>
            <a:r>
              <a:rPr lang="en-US" sz="2800" i="1" baseline="-25000" dirty="0" smtClean="0">
                <a:latin typeface="Garamond"/>
                <a:cs typeface="Garamond"/>
              </a:rPr>
              <a:t>x</a:t>
            </a:r>
            <a:r>
              <a:rPr lang="en-US" sz="2800" i="1" dirty="0" smtClean="0">
                <a:latin typeface="Garamond"/>
                <a:cs typeface="Garamond"/>
              </a:rPr>
              <a:t> x f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i="1" dirty="0" smtClean="0">
                <a:latin typeface="Garamond"/>
                <a:cs typeface="Garamond"/>
              </a:rPr>
              <a:t>dx</a:t>
            </a:r>
            <a:r>
              <a:rPr lang="en-US" sz="2800" dirty="0" smtClean="0">
                <a:latin typeface="Garamond"/>
                <a:cs typeface="Garamond"/>
              </a:rPr>
              <a:t>  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692150" y="2025650"/>
            <a:ext cx="76708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92150" y="5822950"/>
            <a:ext cx="767715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85800" y="4034796"/>
            <a:ext cx="1023017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baseline="30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]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387218" y="3999242"/>
            <a:ext cx="1555150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∑</a:t>
            </a:r>
            <a:r>
              <a:rPr lang="en-US" sz="2800" i="1" baseline="-25000" dirty="0" smtClean="0">
                <a:latin typeface="Garamond"/>
                <a:cs typeface="Garamond"/>
              </a:rPr>
              <a:t>x</a:t>
            </a:r>
            <a:r>
              <a:rPr lang="en-US" sz="2800" i="1" dirty="0" smtClean="0">
                <a:latin typeface="Garamond"/>
                <a:cs typeface="Garamond"/>
              </a:rPr>
              <a:t> x</a:t>
            </a:r>
            <a:r>
              <a:rPr lang="en-US" sz="2800" baseline="30000" dirty="0" smtClean="0">
                <a:latin typeface="Garamond"/>
                <a:cs typeface="Garamond"/>
              </a:rPr>
              <a:t>2</a:t>
            </a:r>
            <a:r>
              <a:rPr lang="en-US" sz="2800" i="1" dirty="0" smtClean="0">
                <a:latin typeface="Garamond"/>
                <a:cs typeface="Garamond"/>
              </a:rPr>
              <a:t> f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>
                <a:latin typeface="Garamond"/>
                <a:cs typeface="Garamond"/>
              </a:rPr>
              <a:t>)  </a:t>
            </a:r>
            <a:endParaRPr lang="en-US" sz="2800" dirty="0" smtClean="0">
              <a:latin typeface="Garamond"/>
              <a:cs typeface="Garamond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178108" y="3999242"/>
            <a:ext cx="1685077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∫</a:t>
            </a:r>
            <a:r>
              <a:rPr lang="en-US" sz="2800" i="1" baseline="-25000" dirty="0" smtClean="0">
                <a:latin typeface="Garamond"/>
                <a:cs typeface="Garamond"/>
              </a:rPr>
              <a:t>x</a:t>
            </a:r>
            <a:r>
              <a:rPr lang="en-US" sz="2800" i="1" dirty="0" smtClean="0">
                <a:latin typeface="Garamond"/>
                <a:cs typeface="Garamond"/>
              </a:rPr>
              <a:t> x</a:t>
            </a:r>
            <a:r>
              <a:rPr lang="en-US" sz="2800" baseline="30000" dirty="0" smtClean="0">
                <a:latin typeface="Garamond"/>
                <a:cs typeface="Garamond"/>
              </a:rPr>
              <a:t>2</a:t>
            </a:r>
            <a:r>
              <a:rPr lang="en-US" sz="2800" i="1" dirty="0" smtClean="0">
                <a:latin typeface="Garamond"/>
                <a:cs typeface="Garamond"/>
              </a:rPr>
              <a:t> f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i="1" dirty="0" smtClean="0">
                <a:latin typeface="Garamond"/>
                <a:cs typeface="Garamond"/>
              </a:rPr>
              <a:t>dx</a:t>
            </a:r>
            <a:r>
              <a:rPr lang="en-US" sz="2800" dirty="0" smtClean="0">
                <a:latin typeface="Garamond"/>
                <a:cs typeface="Garamond"/>
              </a:rPr>
              <a:t> 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92150" y="4923796"/>
            <a:ext cx="1174852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i="1" dirty="0" err="1" smtClean="0">
                <a:latin typeface="Garamond"/>
                <a:cs typeface="Garamond"/>
              </a:rPr>
              <a:t>Var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]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324909" y="4923796"/>
            <a:ext cx="4715083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–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])</a:t>
            </a:r>
            <a:r>
              <a:rPr lang="en-US" sz="2800" baseline="30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] =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baseline="30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] –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]</a:t>
            </a:r>
            <a:r>
              <a:rPr lang="en-US" sz="2800" baseline="30000" dirty="0" smtClean="0">
                <a:latin typeface="Garamond"/>
                <a:cs typeface="Garamond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92150" y="2373908"/>
            <a:ext cx="1434163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 ≤ a</a:t>
            </a:r>
            <a:r>
              <a:rPr lang="en-US" sz="2800" dirty="0">
                <a:latin typeface="Garamond"/>
                <a:cs typeface="Garamond"/>
              </a:rPr>
              <a:t>)</a:t>
            </a:r>
            <a:endParaRPr lang="en-US" sz="2800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747210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random variable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299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 random variable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is </a:t>
            </a:r>
            <a:r>
              <a:rPr lang="en-US" sz="2800" dirty="0" smtClean="0">
                <a:latin typeface="Garamond"/>
                <a:cs typeface="Garamond"/>
              </a:rPr>
              <a:t>Uniform(0, 1)</a:t>
            </a:r>
            <a:r>
              <a:rPr lang="en-US" sz="2800" dirty="0" smtClean="0">
                <a:latin typeface="Franklin Gothic Medium"/>
                <a:cs typeface="Franklin Gothic Medium"/>
              </a:rPr>
              <a:t> if its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p.d.f</a:t>
            </a:r>
            <a:r>
              <a:rPr lang="en-US" sz="2800" dirty="0" smtClean="0">
                <a:latin typeface="Franklin Gothic Medium"/>
                <a:cs typeface="Franklin Gothic Medium"/>
              </a:rPr>
              <a:t>. is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164" y="2107109"/>
            <a:ext cx="1045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=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14946" y="2353321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30267" y="1926264"/>
            <a:ext cx="1573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if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 </a:t>
            </a:r>
            <a:r>
              <a:rPr lang="en-US" sz="2400" dirty="0" smtClean="0">
                <a:latin typeface="Symbol" charset="2"/>
                <a:cs typeface="Symbol" charset="2"/>
              </a:rPr>
              <a:t>∈</a:t>
            </a:r>
            <a:r>
              <a:rPr lang="en-US" sz="2400" dirty="0" smtClean="0">
                <a:latin typeface="Garamond"/>
                <a:cs typeface="Garamond"/>
              </a:rPr>
              <a:t> (0, 1)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20381" y="1918029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1</a:t>
            </a:r>
          </a:p>
        </p:txBody>
      </p:sp>
      <p:sp>
        <p:nvSpPr>
          <p:cNvPr id="16" name="Left Brace 15"/>
          <p:cNvSpPr/>
          <p:nvPr/>
        </p:nvSpPr>
        <p:spPr>
          <a:xfrm>
            <a:off x="1474331" y="2037080"/>
            <a:ext cx="190500" cy="725081"/>
          </a:xfrm>
          <a:prstGeom prst="leftBrace">
            <a:avLst>
              <a:gd name="adj1" fmla="val 41666"/>
              <a:gd name="adj2" fmla="val 50000"/>
            </a:avLst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uniform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1348" y="2559049"/>
            <a:ext cx="4220023" cy="318830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931182" y="2350247"/>
            <a:ext cx="2164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if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 </a:t>
            </a:r>
            <a:r>
              <a:rPr lang="en-US" sz="2400" dirty="0" smtClean="0">
                <a:latin typeface="Garamond"/>
                <a:cs typeface="Garamond"/>
              </a:rPr>
              <a:t>&lt;</a:t>
            </a:r>
            <a:r>
              <a:rPr lang="en-US" sz="2400" dirty="0" smtClean="0">
                <a:latin typeface="Symbol" charset="2"/>
                <a:cs typeface="Symbol" charset="2"/>
              </a:rPr>
              <a:t> </a:t>
            </a:r>
            <a:r>
              <a:rPr lang="en-US" sz="2400" dirty="0">
                <a:latin typeface="Garamond"/>
                <a:cs typeface="Garamond"/>
              </a:rPr>
              <a:t>0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dirty="0" smtClean="0">
                <a:latin typeface="Franklin Gothic Medium"/>
                <a:cs typeface="Franklin Gothic Medium"/>
              </a:rPr>
              <a:t>or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 &gt; </a:t>
            </a:r>
            <a:r>
              <a:rPr lang="en-US" sz="2400" dirty="0">
                <a:latin typeface="Garamond"/>
                <a:cs typeface="Garamond"/>
              </a:rPr>
              <a:t>1</a:t>
            </a:r>
            <a:endParaRPr lang="en-US" sz="2400" dirty="0" smtClean="0">
              <a:latin typeface="Garamond"/>
              <a:cs typeface="Garamond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21837" y="3931791"/>
            <a:ext cx="2353480" cy="461665"/>
            <a:chOff x="421837" y="3931791"/>
            <a:chExt cx="2353480" cy="461665"/>
          </a:xfrm>
        </p:grpSpPr>
        <p:sp>
          <p:nvSpPr>
            <p:cNvPr id="19" name="TextBox 18"/>
            <p:cNvSpPr txBox="1"/>
            <p:nvPr/>
          </p:nvSpPr>
          <p:spPr>
            <a:xfrm>
              <a:off x="421837" y="3931791"/>
              <a:ext cx="23534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E</a:t>
              </a:r>
              <a:r>
                <a:rPr lang="en-US" sz="2400" dirty="0" smtClean="0">
                  <a:latin typeface="Garamond"/>
                  <a:cs typeface="Garamond"/>
                </a:rPr>
                <a:t>[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dirty="0">
                  <a:latin typeface="Garamond"/>
                  <a:cs typeface="Garamond"/>
                </a:rPr>
                <a:t>]</a:t>
              </a:r>
              <a:r>
                <a:rPr lang="en-US" sz="2400" dirty="0" smtClean="0">
                  <a:latin typeface="Garamond"/>
                  <a:cs typeface="Garamond"/>
                </a:rPr>
                <a:t> = 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∫</a:t>
              </a:r>
              <a:r>
                <a:rPr lang="en-US" sz="2400" baseline="-25000" dirty="0" smtClean="0">
                  <a:latin typeface="Garamond"/>
                  <a:cs typeface="Garamond"/>
                </a:rPr>
                <a:t>0</a:t>
              </a:r>
              <a:r>
                <a:rPr lang="en-US" sz="2400" i="1" dirty="0" smtClean="0">
                  <a:latin typeface="Garamond"/>
                  <a:cs typeface="Garamond"/>
                </a:rPr>
                <a:t> x f</a:t>
              </a:r>
              <a:r>
                <a:rPr lang="en-US" sz="2400" dirty="0">
                  <a:latin typeface="Garamond"/>
                  <a:cs typeface="Garamond"/>
                </a:rPr>
                <a:t>(</a:t>
              </a:r>
              <a:r>
                <a:rPr lang="en-US" sz="2400" i="1" dirty="0">
                  <a:latin typeface="Garamond"/>
                  <a:cs typeface="Garamond"/>
                </a:rPr>
                <a:t>x</a:t>
              </a:r>
              <a:r>
                <a:rPr lang="en-US" sz="2400" dirty="0">
                  <a:latin typeface="Garamond"/>
                  <a:cs typeface="Garamond"/>
                </a:rPr>
                <a:t>)</a:t>
              </a:r>
              <a:r>
                <a:rPr lang="en-US" sz="2400" i="1" dirty="0">
                  <a:latin typeface="Garamond"/>
                  <a:cs typeface="Garamond"/>
                </a:rPr>
                <a:t>dx</a:t>
              </a:r>
              <a:endParaRPr lang="en-US" sz="2400" dirty="0" smtClean="0">
                <a:latin typeface="Garamond"/>
                <a:cs typeface="Garamond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488646" y="3933459"/>
              <a:ext cx="28084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endParaRPr lang="en-US" sz="2400" baseline="30000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21837" y="3072309"/>
            <a:ext cx="1133644" cy="461665"/>
            <a:chOff x="421837" y="3072309"/>
            <a:chExt cx="1133644" cy="461665"/>
          </a:xfrm>
        </p:grpSpPr>
        <p:sp>
          <p:nvSpPr>
            <p:cNvPr id="21" name="TextBox 20"/>
            <p:cNvSpPr txBox="1"/>
            <p:nvPr/>
          </p:nvSpPr>
          <p:spPr>
            <a:xfrm>
              <a:off x="421837" y="3072309"/>
              <a:ext cx="11336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∫</a:t>
              </a:r>
              <a:r>
                <a:rPr lang="en-US" sz="2400" baseline="-25000" dirty="0" smtClean="0">
                  <a:latin typeface="Garamond"/>
                  <a:cs typeface="Garamond"/>
                </a:rPr>
                <a:t>0</a:t>
              </a:r>
              <a:r>
                <a:rPr lang="en-US" sz="2400" i="1" dirty="0" smtClean="0">
                  <a:latin typeface="Garamond"/>
                  <a:cs typeface="Garamond"/>
                </a:rPr>
                <a:t> f</a:t>
              </a:r>
              <a:r>
                <a:rPr lang="en-US" sz="2400" dirty="0">
                  <a:latin typeface="Garamond"/>
                  <a:cs typeface="Garamond"/>
                </a:rPr>
                <a:t>(</a:t>
              </a:r>
              <a:r>
                <a:rPr lang="en-US" sz="2400" i="1" dirty="0">
                  <a:latin typeface="Garamond"/>
                  <a:cs typeface="Garamond"/>
                </a:rPr>
                <a:t>x</a:t>
              </a:r>
              <a:r>
                <a:rPr lang="en-US" sz="2400" dirty="0">
                  <a:latin typeface="Garamond"/>
                  <a:cs typeface="Garamond"/>
                </a:rPr>
                <a:t>)</a:t>
              </a:r>
              <a:r>
                <a:rPr lang="en-US" sz="2400" i="1" dirty="0">
                  <a:latin typeface="Garamond"/>
                  <a:cs typeface="Garamond"/>
                </a:rPr>
                <a:t>dx</a:t>
              </a:r>
              <a:endParaRPr lang="en-US" sz="2400" dirty="0" smtClean="0">
                <a:latin typeface="Garamond"/>
                <a:cs typeface="Garamond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1006" y="3072309"/>
              <a:ext cx="28084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endParaRPr lang="en-US" sz="2400" baseline="300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462044" y="3072309"/>
            <a:ext cx="1505490" cy="461665"/>
            <a:chOff x="1462044" y="3072309"/>
            <a:chExt cx="1505490" cy="461665"/>
          </a:xfrm>
        </p:grpSpPr>
        <p:sp>
          <p:nvSpPr>
            <p:cNvPr id="23" name="TextBox 22"/>
            <p:cNvSpPr txBox="1"/>
            <p:nvPr/>
          </p:nvSpPr>
          <p:spPr>
            <a:xfrm>
              <a:off x="1462044" y="3072309"/>
              <a:ext cx="15054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= ∫</a:t>
              </a:r>
              <a:r>
                <a:rPr lang="en-US" sz="2400" baseline="-25000" dirty="0" smtClean="0">
                  <a:latin typeface="Garamond"/>
                  <a:cs typeface="Garamond"/>
                </a:rPr>
                <a:t>0</a:t>
              </a:r>
              <a:r>
                <a:rPr lang="en-US" sz="2400" i="1" dirty="0" smtClean="0">
                  <a:latin typeface="Garamond"/>
                  <a:cs typeface="Garamond"/>
                </a:rPr>
                <a:t> dx</a:t>
              </a:r>
              <a:r>
                <a:rPr lang="en-US" sz="2400" dirty="0" smtClean="0">
                  <a:latin typeface="Garamond"/>
                  <a:cs typeface="Garamond"/>
                </a:rPr>
                <a:t> = 1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870856" y="3072309"/>
              <a:ext cx="28084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endParaRPr lang="en-US" sz="2400" baseline="300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632528" y="3913079"/>
            <a:ext cx="1265040" cy="461665"/>
            <a:chOff x="2632528" y="3913079"/>
            <a:chExt cx="1265040" cy="461665"/>
          </a:xfrm>
        </p:grpSpPr>
        <p:sp>
          <p:nvSpPr>
            <p:cNvPr id="25" name="Rectangle 24"/>
            <p:cNvSpPr/>
            <p:nvPr/>
          </p:nvSpPr>
          <p:spPr>
            <a:xfrm>
              <a:off x="2632528" y="3913079"/>
              <a:ext cx="126504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= 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4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2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/2|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0</a:t>
              </a:r>
              <a:endParaRPr lang="en-US" sz="2400" baseline="-250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596663" y="3944829"/>
              <a:ext cx="28084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endParaRPr lang="en-US" sz="2400" baseline="30000" dirty="0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3834252" y="3899626"/>
            <a:ext cx="9091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= 1/2</a:t>
            </a:r>
            <a:endParaRPr lang="en-US" sz="2400" baseline="-250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819900" y="2427575"/>
            <a:ext cx="357790" cy="3008026"/>
            <a:chOff x="6819900" y="2427575"/>
            <a:chExt cx="357790" cy="3008026"/>
          </a:xfrm>
        </p:grpSpPr>
        <p:cxnSp>
          <p:nvCxnSpPr>
            <p:cNvPr id="29" name="Straight Connector 28"/>
            <p:cNvCxnSpPr/>
            <p:nvPr/>
          </p:nvCxnSpPr>
          <p:spPr>
            <a:xfrm flipV="1">
              <a:off x="6832600" y="2553029"/>
              <a:ext cx="0" cy="2882572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6819900" y="2427575"/>
              <a:ext cx="3577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solidFill>
                    <a:srgbClr val="FF9933"/>
                  </a:solidFill>
                  <a:latin typeface="Symbol" charset="2"/>
                  <a:cs typeface="Symbol" charset="2"/>
                </a:rPr>
                <a:t>m</a:t>
              </a:r>
              <a:endParaRPr lang="en-US" sz="2000" dirty="0" smtClean="0">
                <a:solidFill>
                  <a:srgbClr val="FF9933"/>
                </a:solidFill>
                <a:latin typeface="Garamond"/>
                <a:cs typeface="Garamond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1693" y="4663074"/>
            <a:ext cx="2545841" cy="479682"/>
            <a:chOff x="421693" y="4663074"/>
            <a:chExt cx="2545841" cy="479682"/>
          </a:xfrm>
        </p:grpSpPr>
        <p:sp>
          <p:nvSpPr>
            <p:cNvPr id="36" name="TextBox 35"/>
            <p:cNvSpPr txBox="1"/>
            <p:nvPr/>
          </p:nvSpPr>
          <p:spPr>
            <a:xfrm>
              <a:off x="421693" y="4681091"/>
              <a:ext cx="25458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E</a:t>
              </a:r>
              <a:r>
                <a:rPr lang="en-US" sz="2400" dirty="0" smtClean="0">
                  <a:latin typeface="Garamond"/>
                  <a:cs typeface="Garamond"/>
                </a:rPr>
                <a:t>[</a:t>
              </a:r>
              <a:r>
                <a:rPr lang="en-US" sz="2400" i="1" dirty="0" smtClean="0">
                  <a:latin typeface="Garamond"/>
                  <a:cs typeface="Garamond"/>
                </a:rPr>
                <a:t>X</a:t>
              </a:r>
              <a:r>
                <a:rPr lang="en-US" sz="2400" baseline="30000" dirty="0" smtClean="0">
                  <a:latin typeface="Garamond"/>
                  <a:cs typeface="Garamond"/>
                </a:rPr>
                <a:t>2</a:t>
              </a:r>
              <a:r>
                <a:rPr lang="en-US" sz="2400" dirty="0" smtClean="0">
                  <a:latin typeface="Garamond"/>
                  <a:cs typeface="Garamond"/>
                </a:rPr>
                <a:t>] = 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∫</a:t>
              </a:r>
              <a:r>
                <a:rPr lang="en-US" sz="2400" baseline="-25000" dirty="0" smtClean="0">
                  <a:latin typeface="Garamond"/>
                  <a:cs typeface="Garamond"/>
                </a:rPr>
                <a:t>0</a:t>
              </a:r>
              <a:r>
                <a:rPr lang="en-US" sz="2400" i="1" dirty="0" smtClean="0">
                  <a:latin typeface="Garamond"/>
                  <a:cs typeface="Garamond"/>
                </a:rPr>
                <a:t> x</a:t>
              </a:r>
              <a:r>
                <a:rPr lang="en-US" sz="2400" baseline="30000" dirty="0" smtClean="0">
                  <a:latin typeface="Garamond"/>
                  <a:cs typeface="Garamond"/>
                </a:rPr>
                <a:t>2</a:t>
              </a:r>
              <a:r>
                <a:rPr lang="en-US" sz="2400" i="1" dirty="0" smtClean="0">
                  <a:latin typeface="Garamond"/>
                  <a:cs typeface="Garamond"/>
                </a:rPr>
                <a:t> f</a:t>
              </a:r>
              <a:r>
                <a:rPr lang="en-US" sz="2400" dirty="0">
                  <a:latin typeface="Garamond"/>
                  <a:cs typeface="Garamond"/>
                </a:rPr>
                <a:t>(</a:t>
              </a:r>
              <a:r>
                <a:rPr lang="en-US" sz="2400" i="1" dirty="0">
                  <a:latin typeface="Garamond"/>
                  <a:cs typeface="Garamond"/>
                </a:rPr>
                <a:t>x</a:t>
              </a:r>
              <a:r>
                <a:rPr lang="en-US" sz="2400" dirty="0">
                  <a:latin typeface="Garamond"/>
                  <a:cs typeface="Garamond"/>
                </a:rPr>
                <a:t>)</a:t>
              </a:r>
              <a:r>
                <a:rPr lang="en-US" sz="2400" i="1" dirty="0">
                  <a:latin typeface="Garamond"/>
                  <a:cs typeface="Garamond"/>
                </a:rPr>
                <a:t>dx</a:t>
              </a:r>
              <a:endParaRPr lang="en-US" sz="2400" dirty="0" smtClean="0">
                <a:latin typeface="Garamond"/>
                <a:cs typeface="Garamond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581239" y="4663074"/>
              <a:ext cx="28084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endParaRPr lang="en-US" sz="2400" baseline="300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861972" y="4663074"/>
            <a:ext cx="1265040" cy="461665"/>
            <a:chOff x="2861972" y="4663074"/>
            <a:chExt cx="1265040" cy="461665"/>
          </a:xfrm>
        </p:grpSpPr>
        <p:sp>
          <p:nvSpPr>
            <p:cNvPr id="38" name="Rectangle 37"/>
            <p:cNvSpPr/>
            <p:nvPr/>
          </p:nvSpPr>
          <p:spPr>
            <a:xfrm>
              <a:off x="2861972" y="4663074"/>
              <a:ext cx="126504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= 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4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3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/3|</a:t>
              </a:r>
              <a:r>
                <a:rPr lang="en-US" sz="2400" baseline="-25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0</a:t>
              </a:r>
              <a:endParaRPr lang="en-US" sz="2400" baseline="-250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834252" y="4691952"/>
              <a:ext cx="28084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endParaRPr lang="en-US" sz="2400" baseline="30000" dirty="0"/>
            </a:p>
          </p:txBody>
        </p:sp>
      </p:grpSp>
      <p:sp>
        <p:nvSpPr>
          <p:cNvPr id="40" name="Rectangle 39"/>
          <p:cNvSpPr/>
          <p:nvPr/>
        </p:nvSpPr>
        <p:spPr>
          <a:xfrm>
            <a:off x="4063756" y="4652548"/>
            <a:ext cx="9091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= 1/3</a:t>
            </a:r>
            <a:endParaRPr lang="en-US" sz="2400" baseline="-250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21693" y="5351337"/>
            <a:ext cx="38063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latin typeface="Garamond"/>
                <a:cs typeface="Garamond"/>
              </a:rPr>
              <a:t>Var</a:t>
            </a:r>
            <a:r>
              <a:rPr lang="en-US" sz="2400" dirty="0" smtClean="0">
                <a:latin typeface="Garamond"/>
                <a:cs typeface="Garamond"/>
              </a:rPr>
              <a:t>[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>
                <a:latin typeface="Garamond"/>
                <a:cs typeface="Garamond"/>
              </a:rPr>
              <a:t>]</a:t>
            </a:r>
            <a:r>
              <a:rPr lang="en-US" sz="2400" dirty="0" smtClean="0">
                <a:latin typeface="Garamond"/>
                <a:cs typeface="Garamond"/>
              </a:rPr>
              <a:t> = 1/3 – (1/2)</a:t>
            </a:r>
            <a:r>
              <a:rPr lang="en-US" sz="2400" baseline="30000" dirty="0" smtClean="0">
                <a:latin typeface="Garamond"/>
                <a:cs typeface="Garamond"/>
              </a:rPr>
              <a:t>2</a:t>
            </a:r>
            <a:r>
              <a:rPr lang="en-US" sz="2400" dirty="0" smtClean="0">
                <a:latin typeface="Garamond"/>
                <a:cs typeface="Garamond"/>
              </a:rPr>
              <a:t> = 1/12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6108700" y="2889251"/>
            <a:ext cx="1494670" cy="2544410"/>
            <a:chOff x="6108700" y="2889251"/>
            <a:chExt cx="1494670" cy="2544410"/>
          </a:xfrm>
        </p:grpSpPr>
        <p:sp>
          <p:nvSpPr>
            <p:cNvPr id="44" name="Rectangle 43"/>
            <p:cNvSpPr/>
            <p:nvPr/>
          </p:nvSpPr>
          <p:spPr>
            <a:xfrm>
              <a:off x="6108700" y="2889251"/>
              <a:ext cx="1447799" cy="254441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6108700" y="3462262"/>
              <a:ext cx="1447799" cy="0"/>
            </a:xfrm>
            <a:prstGeom prst="straightConnector1">
              <a:avLst/>
            </a:prstGeom>
            <a:ln w="9525" cmpd="sng">
              <a:headEnd type="arrow" w="med" len="sm"/>
              <a:tailEnd type="arrow" w="med" len="sm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45"/>
            <p:cNvSpPr/>
            <p:nvPr/>
          </p:nvSpPr>
          <p:spPr>
            <a:xfrm>
              <a:off x="6137274" y="3396851"/>
              <a:ext cx="72968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solidFill>
                    <a:schemeClr val="accent1"/>
                  </a:solidFill>
                  <a:latin typeface="Symbol" charset="2"/>
                  <a:cs typeface="Symbol" charset="2"/>
                </a:rPr>
                <a:t>m </a:t>
              </a:r>
              <a:r>
                <a:rPr lang="en-US" dirty="0">
                  <a:solidFill>
                    <a:srgbClr val="FF9933"/>
                  </a:solidFill>
                  <a:latin typeface="Garamond"/>
                  <a:cs typeface="Garamond"/>
                </a:rPr>
                <a:t>–</a:t>
              </a:r>
              <a:r>
                <a:rPr lang="en-US" dirty="0" smtClean="0">
                  <a:solidFill>
                    <a:schemeClr val="accent1"/>
                  </a:solidFill>
                  <a:latin typeface="Garamond"/>
                  <a:cs typeface="Garamond"/>
                </a:rPr>
                <a:t> </a:t>
              </a:r>
              <a:r>
                <a:rPr lang="en-US" i="1" dirty="0" smtClean="0">
                  <a:solidFill>
                    <a:schemeClr val="accent1"/>
                  </a:solidFill>
                  <a:latin typeface="Symbol" charset="2"/>
                  <a:cs typeface="Symbol" charset="2"/>
                </a:rPr>
                <a:t>s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835211" y="3390811"/>
              <a:ext cx="76815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solidFill>
                    <a:schemeClr val="accent1"/>
                  </a:solidFill>
                  <a:latin typeface="Symbol" charset="2"/>
                  <a:cs typeface="Symbol" charset="2"/>
                </a:rPr>
                <a:t>m </a:t>
              </a:r>
              <a:r>
                <a:rPr lang="en-US" dirty="0" smtClean="0">
                  <a:solidFill>
                    <a:srgbClr val="FF9933"/>
                  </a:solidFill>
                  <a:latin typeface="Garamond"/>
                  <a:cs typeface="Garamond"/>
                </a:rPr>
                <a:t>+</a:t>
              </a:r>
              <a:r>
                <a:rPr lang="en-US" dirty="0" smtClean="0">
                  <a:solidFill>
                    <a:schemeClr val="accent1"/>
                  </a:solidFill>
                  <a:latin typeface="Garamond"/>
                  <a:cs typeface="Garamond"/>
                </a:rPr>
                <a:t> </a:t>
              </a:r>
              <a:r>
                <a:rPr lang="en-US" i="1" dirty="0" smtClean="0">
                  <a:solidFill>
                    <a:schemeClr val="accent1"/>
                  </a:solidFill>
                  <a:latin typeface="Symbol" charset="2"/>
                  <a:cs typeface="Symbol" charset="2"/>
                </a:rPr>
                <a:t>s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870450" y="2427904"/>
            <a:ext cx="5698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Garamond"/>
                <a:cs typeface="Garamond"/>
              </a:rPr>
              <a:t>f</a:t>
            </a:r>
            <a:r>
              <a:rPr lang="en-US" sz="2000" dirty="0" smtClean="0">
                <a:latin typeface="Garamond"/>
                <a:cs typeface="Garamond"/>
              </a:rPr>
              <a:t>(</a:t>
            </a:r>
            <a:r>
              <a:rPr lang="en-US" sz="2000" i="1" dirty="0" smtClean="0">
                <a:latin typeface="Garamond"/>
                <a:cs typeface="Garamond"/>
              </a:rPr>
              <a:t>x</a:t>
            </a:r>
            <a:r>
              <a:rPr lang="en-US" sz="20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667330" y="5346498"/>
            <a:ext cx="339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Garamond"/>
                <a:cs typeface="Garamond"/>
              </a:rPr>
              <a:t>x</a:t>
            </a:r>
            <a:endParaRPr lang="en-US" sz="2000" dirty="0" smtClean="0">
              <a:latin typeface="Garamond"/>
              <a:cs typeface="Garamond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898711" y="4668851"/>
            <a:ext cx="1493067" cy="70788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Symbol" charset="2"/>
                <a:cs typeface="Symbol" charset="2"/>
              </a:rPr>
              <a:t>m </a:t>
            </a:r>
            <a:r>
              <a:rPr lang="en-US" sz="2000" dirty="0" smtClean="0">
                <a:latin typeface="Garamond"/>
                <a:cs typeface="Garamond"/>
              </a:rPr>
              <a:t>= </a:t>
            </a:r>
            <a:r>
              <a:rPr lang="en-US" sz="2000" i="1" dirty="0" smtClean="0">
                <a:latin typeface="Garamond"/>
                <a:cs typeface="Garamond"/>
              </a:rPr>
              <a:t>E</a:t>
            </a:r>
            <a:r>
              <a:rPr lang="en-US" sz="2000" dirty="0" smtClean="0">
                <a:latin typeface="Garamond"/>
                <a:cs typeface="Garamond"/>
              </a:rPr>
              <a:t>[</a:t>
            </a:r>
            <a:r>
              <a:rPr lang="en-US" sz="2000" i="1" dirty="0" smtClean="0">
                <a:latin typeface="Garamond"/>
                <a:cs typeface="Garamond"/>
              </a:rPr>
              <a:t>X</a:t>
            </a:r>
            <a:r>
              <a:rPr lang="en-US" sz="2000" dirty="0" smtClean="0">
                <a:latin typeface="Garamond"/>
                <a:cs typeface="Garamond"/>
              </a:rPr>
              <a:t>]</a:t>
            </a:r>
          </a:p>
          <a:p>
            <a:r>
              <a:rPr lang="en-US" sz="2000" i="1" dirty="0" smtClean="0">
                <a:latin typeface="Symbol" charset="2"/>
                <a:cs typeface="Symbol" charset="2"/>
              </a:rPr>
              <a:t>s</a:t>
            </a:r>
            <a:r>
              <a:rPr lang="en-US" sz="2000" dirty="0" smtClean="0">
                <a:latin typeface="Garamond"/>
                <a:cs typeface="Garamond"/>
              </a:rPr>
              <a:t> = √</a:t>
            </a:r>
            <a:r>
              <a:rPr lang="en-US" sz="2000" i="1" dirty="0" err="1">
                <a:latin typeface="Garamond"/>
                <a:cs typeface="Garamond"/>
              </a:rPr>
              <a:t>Var</a:t>
            </a:r>
            <a:r>
              <a:rPr lang="en-US" sz="2000" dirty="0">
                <a:latin typeface="Garamond"/>
                <a:cs typeface="Garamond"/>
              </a:rPr>
              <a:t>[</a:t>
            </a:r>
            <a:r>
              <a:rPr lang="en-US" sz="2000" i="1" dirty="0">
                <a:latin typeface="Garamond"/>
                <a:cs typeface="Garamond"/>
              </a:rPr>
              <a:t>X</a:t>
            </a:r>
            <a:r>
              <a:rPr lang="en-US" sz="2000" dirty="0">
                <a:latin typeface="Garamond"/>
                <a:cs typeface="Garamond"/>
              </a:rPr>
              <a:t>]</a:t>
            </a:r>
            <a:endParaRPr lang="en-US" sz="2000" dirty="0" smtClean="0">
              <a:latin typeface="Garamond"/>
              <a:cs typeface="Garamond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21837" y="6007993"/>
            <a:ext cx="3306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Garamond"/>
                <a:cs typeface="Garamond"/>
              </a:rPr>
              <a:t>√</a:t>
            </a:r>
            <a:r>
              <a:rPr lang="en-US" sz="2400" i="1" dirty="0" err="1" smtClean="0">
                <a:latin typeface="Garamond"/>
                <a:cs typeface="Garamond"/>
              </a:rPr>
              <a:t>Var</a:t>
            </a:r>
            <a:r>
              <a:rPr lang="en-US" sz="2400" dirty="0" smtClean="0">
                <a:latin typeface="Garamond"/>
                <a:cs typeface="Garamond"/>
              </a:rPr>
              <a:t>[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>
                <a:latin typeface="Garamond"/>
                <a:cs typeface="Garamond"/>
              </a:rPr>
              <a:t>]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dirty="0">
                <a:latin typeface="Garamond"/>
                <a:cs typeface="Garamond"/>
              </a:rPr>
              <a:t>= 1/√</a:t>
            </a:r>
            <a:r>
              <a:rPr lang="en-US" sz="2400" dirty="0" smtClean="0">
                <a:latin typeface="Garamond"/>
                <a:cs typeface="Garamond"/>
              </a:rPr>
              <a:t>12 ≈ 0.289 </a:t>
            </a:r>
          </a:p>
        </p:txBody>
      </p:sp>
    </p:spTree>
    <p:extLst>
      <p:ext uri="{BB962C8B-B14F-4D97-AF65-F5344CB8AC3E}">
        <p14:creationId xmlns:p14="http://schemas.microsoft.com/office/powerpoint/2010/main" val="521791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40" grpId="0"/>
      <p:bldP spid="41" grpId="0"/>
      <p:bldP spid="55" grpId="0" animBg="1"/>
      <p:bldP spid="5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random variable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299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 random variable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is </a:t>
            </a:r>
            <a:r>
              <a:rPr lang="en-US" sz="2800" dirty="0" smtClean="0">
                <a:latin typeface="Garamond"/>
                <a:cs typeface="Garamond"/>
              </a:rPr>
              <a:t>Uniform(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Garamond"/>
                <a:cs typeface="Garamond"/>
              </a:rPr>
              <a:t>, </a:t>
            </a:r>
            <a:r>
              <a:rPr lang="en-US" sz="2800" i="1" dirty="0" smtClean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dirty="0" smtClean="0">
                <a:latin typeface="Franklin Gothic Medium"/>
                <a:cs typeface="Franklin Gothic Medium"/>
              </a:rPr>
              <a:t> if its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p.d.f</a:t>
            </a:r>
            <a:r>
              <a:rPr lang="en-US" sz="2800" dirty="0" smtClean="0">
                <a:latin typeface="Franklin Gothic Medium"/>
                <a:cs typeface="Franklin Gothic Medium"/>
              </a:rPr>
              <a:t>. is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68164" y="2139019"/>
            <a:ext cx="1045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=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11946" y="2385231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08317" y="1970874"/>
            <a:ext cx="1573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if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 </a:t>
            </a:r>
            <a:r>
              <a:rPr lang="en-US" sz="2400" dirty="0" smtClean="0">
                <a:latin typeface="Symbol" charset="2"/>
                <a:cs typeface="Symbol" charset="2"/>
              </a:rPr>
              <a:t>∈</a:t>
            </a:r>
            <a:r>
              <a:rPr lang="en-US" sz="2400" dirty="0" smtClean="0">
                <a:latin typeface="Garamond"/>
                <a:cs typeface="Garamond"/>
              </a:rPr>
              <a:t> (</a:t>
            </a:r>
            <a:r>
              <a:rPr lang="en-US" sz="2400" i="1" dirty="0" smtClean="0">
                <a:latin typeface="Garamond"/>
                <a:cs typeface="Garamond"/>
              </a:rPr>
              <a:t>a</a:t>
            </a:r>
            <a:r>
              <a:rPr lang="en-US" sz="2400" dirty="0" smtClean="0">
                <a:latin typeface="Garamond"/>
                <a:cs typeface="Garamond"/>
              </a:rPr>
              <a:t>, </a:t>
            </a:r>
            <a:r>
              <a:rPr lang="en-US" sz="2400" i="1" dirty="0" smtClean="0">
                <a:latin typeface="Garamond"/>
                <a:cs typeface="Garamond"/>
              </a:rPr>
              <a:t>b</a:t>
            </a:r>
            <a:r>
              <a:rPr lang="en-US" sz="24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17381" y="1949939"/>
            <a:ext cx="11623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1/(</a:t>
            </a:r>
            <a:r>
              <a:rPr lang="en-US" sz="2400" i="1" dirty="0" smtClean="0">
                <a:latin typeface="Garamond"/>
                <a:cs typeface="Garamond"/>
              </a:rPr>
              <a:t>b </a:t>
            </a:r>
            <a:r>
              <a:rPr lang="en-US" sz="2400" dirty="0" smtClean="0">
                <a:latin typeface="Garamond"/>
                <a:cs typeface="Garamond"/>
              </a:rPr>
              <a:t>- </a:t>
            </a:r>
            <a:r>
              <a:rPr lang="en-US" sz="2400" i="1" dirty="0" smtClean="0">
                <a:latin typeface="Garamond"/>
                <a:cs typeface="Garamond"/>
              </a:rPr>
              <a:t>a</a:t>
            </a:r>
            <a:r>
              <a:rPr lang="en-US" sz="2400" dirty="0" smtClean="0">
                <a:latin typeface="Garamond"/>
                <a:cs typeface="Garamond"/>
              </a:rPr>
              <a:t>)</a:t>
            </a:r>
          </a:p>
        </p:txBody>
      </p:sp>
      <p:sp>
        <p:nvSpPr>
          <p:cNvPr id="8" name="Left Brace 7"/>
          <p:cNvSpPr/>
          <p:nvPr/>
        </p:nvSpPr>
        <p:spPr>
          <a:xfrm>
            <a:off x="2871331" y="2068990"/>
            <a:ext cx="190500" cy="725081"/>
          </a:xfrm>
          <a:prstGeom prst="leftBrace">
            <a:avLst>
              <a:gd name="adj1" fmla="val 41666"/>
              <a:gd name="adj2" fmla="val 50000"/>
            </a:avLst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109232" y="2382157"/>
            <a:ext cx="2191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if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 </a:t>
            </a:r>
            <a:r>
              <a:rPr lang="en-US" sz="2400" dirty="0" smtClean="0">
                <a:latin typeface="Garamond"/>
                <a:cs typeface="Garamond"/>
              </a:rPr>
              <a:t>&lt;</a:t>
            </a:r>
            <a:r>
              <a:rPr lang="en-US" sz="2400" dirty="0" smtClean="0">
                <a:latin typeface="Symbol" charset="2"/>
                <a:cs typeface="Symbol" charset="2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a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dirty="0" smtClean="0">
                <a:latin typeface="Franklin Gothic Medium"/>
                <a:cs typeface="Franklin Gothic Medium"/>
              </a:rPr>
              <a:t>or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dirty="0" smtClean="0">
                <a:latin typeface="Garamond"/>
                <a:cs typeface="Garamond"/>
              </a:rPr>
              <a:t> &gt; </a:t>
            </a:r>
            <a:r>
              <a:rPr lang="en-US" sz="2400" i="1" dirty="0" smtClean="0">
                <a:latin typeface="Garamond"/>
                <a:cs typeface="Garamond"/>
              </a:rPr>
              <a:t>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3269474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Then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63602" y="4186932"/>
            <a:ext cx="25376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>
                <a:latin typeface="Garamond"/>
                <a:cs typeface="Garamond"/>
              </a:rPr>
              <a:t>]</a:t>
            </a:r>
            <a:r>
              <a:rPr lang="en-US" sz="2800" dirty="0" smtClean="0">
                <a:latin typeface="Garamond"/>
                <a:cs typeface="Garamond"/>
              </a:rPr>
              <a:t> = (</a:t>
            </a:r>
            <a:r>
              <a:rPr lang="en-US" sz="2800" i="1" dirty="0" smtClean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Garamond"/>
                <a:cs typeface="Garamond"/>
              </a:rPr>
              <a:t> – 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Garamond"/>
                <a:cs typeface="Garamond"/>
              </a:rPr>
              <a:t>)/2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60357" y="4186932"/>
            <a:ext cx="3138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 smtClean="0">
                <a:latin typeface="Garamond"/>
                <a:cs typeface="Garamond"/>
              </a:rPr>
              <a:t>Var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>
                <a:latin typeface="Garamond"/>
                <a:cs typeface="Garamond"/>
              </a:rPr>
              <a:t>]</a:t>
            </a:r>
            <a:r>
              <a:rPr lang="en-US" sz="2800" dirty="0" smtClean="0">
                <a:latin typeface="Garamond"/>
                <a:cs typeface="Garamond"/>
              </a:rPr>
              <a:t> = (</a:t>
            </a:r>
            <a:r>
              <a:rPr lang="en-US" sz="2800" i="1" dirty="0" smtClean="0">
                <a:latin typeface="Garamond"/>
                <a:cs typeface="Garamond"/>
              </a:rPr>
              <a:t>b</a:t>
            </a:r>
            <a:r>
              <a:rPr lang="en-US" sz="2800" dirty="0" smtClean="0">
                <a:latin typeface="Garamond"/>
                <a:cs typeface="Garamond"/>
              </a:rPr>
              <a:t> – 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baseline="30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/12</a:t>
            </a:r>
          </a:p>
        </p:txBody>
      </p:sp>
    </p:spTree>
    <p:extLst>
      <p:ext uri="{BB962C8B-B14F-4D97-AF65-F5344CB8AC3E}">
        <p14:creationId xmlns:p14="http://schemas.microsoft.com/office/powerpoint/2010/main" val="1132141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ain-drops-falling-blue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" r="-5433"/>
          <a:stretch/>
        </p:blipFill>
        <p:spPr>
          <a:xfrm>
            <a:off x="8007350" y="0"/>
            <a:ext cx="1231900" cy="1168400"/>
          </a:xfrm>
          <a:prstGeom prst="rect">
            <a:avLst/>
          </a:prstGeom>
        </p:spPr>
      </p:pic>
      <p:pic>
        <p:nvPicPr>
          <p:cNvPr id="4" name="Picture 3" descr="rain-drops-falling-blu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2650" y="0"/>
            <a:ext cx="1168400" cy="1168400"/>
          </a:xfrm>
          <a:prstGeom prst="rect">
            <a:avLst/>
          </a:prstGeom>
        </p:spPr>
      </p:pic>
      <p:pic>
        <p:nvPicPr>
          <p:cNvPr id="5" name="Picture 4" descr="rain-drops-falling-blu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700" y="0"/>
            <a:ext cx="1168400" cy="1168400"/>
          </a:xfrm>
          <a:prstGeom prst="rect">
            <a:avLst/>
          </a:prstGeom>
        </p:spPr>
      </p:pic>
      <p:pic>
        <p:nvPicPr>
          <p:cNvPr id="6" name="Picture 5" descr="rain-drops-falling-blu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300" y="0"/>
            <a:ext cx="1168400" cy="1168400"/>
          </a:xfrm>
          <a:prstGeom prst="rect">
            <a:avLst/>
          </a:prstGeom>
        </p:spPr>
      </p:pic>
      <p:pic>
        <p:nvPicPr>
          <p:cNvPr id="7" name="Picture 6" descr="rain-drops-falling-blu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100" y="0"/>
            <a:ext cx="1168400" cy="1168400"/>
          </a:xfrm>
          <a:prstGeom prst="rect">
            <a:avLst/>
          </a:prstGeom>
        </p:spPr>
      </p:pic>
      <p:pic>
        <p:nvPicPr>
          <p:cNvPr id="8" name="Picture 7" descr="rain-drops-falling-blu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400" y="0"/>
            <a:ext cx="1168400" cy="1168400"/>
          </a:xfrm>
          <a:prstGeom prst="rect">
            <a:avLst/>
          </a:prstGeom>
        </p:spPr>
      </p:pic>
      <p:pic>
        <p:nvPicPr>
          <p:cNvPr id="9" name="Picture 8" descr="rain-drops-falling-blu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0"/>
            <a:ext cx="1168400" cy="1168400"/>
          </a:xfrm>
          <a:prstGeom prst="rect">
            <a:avLst/>
          </a:prstGeom>
        </p:spPr>
      </p:pic>
      <p:pic>
        <p:nvPicPr>
          <p:cNvPr id="10" name="Picture 9" descr="rain-drops-falling-blu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6600" y="0"/>
            <a:ext cx="1168400" cy="1168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57200" y="178878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Rain is falling on your head at an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average speed </a:t>
            </a:r>
            <a:r>
              <a:rPr lang="en-US" sz="2800" dirty="0" smtClean="0">
                <a:latin typeface="Franklin Gothic Medium"/>
                <a:cs typeface="Franklin Gothic Medium"/>
              </a:rPr>
              <a:t>of </a:t>
            </a:r>
            <a:r>
              <a:rPr lang="en-US" sz="2800" i="1" dirty="0" smtClean="0"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latin typeface="Franklin Gothic Medium"/>
                <a:cs typeface="Franklin Gothic Medium"/>
              </a:rPr>
              <a:t> drops/second.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</p:spPr>
        <p:txBody>
          <a:bodyPr>
            <a:normAutofit/>
          </a:bodyPr>
          <a:lstStyle/>
          <a:p>
            <a:r>
              <a:rPr lang="en-US" dirty="0" smtClean="0"/>
              <a:t>Raindrops again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457200" y="881280"/>
            <a:ext cx="8229600" cy="0"/>
          </a:xfrm>
          <a:prstGeom prst="line">
            <a:avLst/>
          </a:prstGeom>
          <a:ln w="285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12800" y="3568700"/>
            <a:ext cx="7366000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12800" y="3219450"/>
            <a:ext cx="0" cy="34925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7056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613534" y="3097768"/>
            <a:ext cx="292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1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5494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860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0226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7592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4958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2324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9690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1811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9177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6543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3909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1275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8641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6007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3373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0739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8105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442200" y="342900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4768850" y="3308350"/>
            <a:ext cx="3600450" cy="3492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6552431" y="3072884"/>
            <a:ext cx="292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2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2387600" y="3213616"/>
            <a:ext cx="3822700" cy="285234"/>
            <a:chOff x="3079750" y="2527816"/>
            <a:chExt cx="3822700" cy="285234"/>
          </a:xfrm>
        </p:grpSpPr>
        <p:pic>
          <p:nvPicPr>
            <p:cNvPr id="37" name="Picture 36" descr="raemi_Drop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9750" y="2546350"/>
              <a:ext cx="133350" cy="266700"/>
            </a:xfrm>
            <a:prstGeom prst="rect">
              <a:avLst/>
            </a:prstGeom>
          </p:spPr>
        </p:pic>
        <p:pic>
          <p:nvPicPr>
            <p:cNvPr id="38" name="Picture 37" descr="raemi_Drop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08600" y="2527816"/>
              <a:ext cx="133350" cy="266700"/>
            </a:xfrm>
            <a:prstGeom prst="rect">
              <a:avLst/>
            </a:prstGeom>
          </p:spPr>
        </p:pic>
        <p:pic>
          <p:nvPicPr>
            <p:cNvPr id="39" name="Picture 38" descr="raemi_Drop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91050" y="2533650"/>
              <a:ext cx="133350" cy="266700"/>
            </a:xfrm>
            <a:prstGeom prst="rect">
              <a:avLst/>
            </a:prstGeom>
          </p:spPr>
        </p:pic>
        <p:pic>
          <p:nvPicPr>
            <p:cNvPr id="40" name="Picture 39" descr="raemi_Drop.jpe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9100" y="2546350"/>
              <a:ext cx="133350" cy="266700"/>
            </a:xfrm>
            <a:prstGeom prst="rect">
              <a:avLst/>
            </a:prstGeom>
          </p:spPr>
        </p:pic>
      </p:grpSp>
      <p:grpSp>
        <p:nvGrpSpPr>
          <p:cNvPr id="2" name="Group 1"/>
          <p:cNvGrpSpPr/>
          <p:nvPr/>
        </p:nvGrpSpPr>
        <p:grpSpPr>
          <a:xfrm>
            <a:off x="812800" y="3746500"/>
            <a:ext cx="1638300" cy="260350"/>
            <a:chOff x="812800" y="3746500"/>
            <a:chExt cx="1638300" cy="260350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812800" y="3746500"/>
              <a:ext cx="0" cy="260350"/>
            </a:xfrm>
            <a:prstGeom prst="line">
              <a:avLst/>
            </a:prstGeom>
            <a:ln w="635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2451100" y="3746500"/>
              <a:ext cx="0" cy="260350"/>
            </a:xfrm>
            <a:prstGeom prst="line">
              <a:avLst/>
            </a:prstGeom>
            <a:ln w="635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>
              <a:off x="812800" y="3886200"/>
              <a:ext cx="1638300" cy="0"/>
            </a:xfrm>
            <a:prstGeom prst="straightConnector1">
              <a:avLst/>
            </a:prstGeom>
            <a:ln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457200" y="455229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How long</a:t>
            </a:r>
            <a:r>
              <a:rPr lang="en-US" sz="2800" dirty="0" smtClean="0">
                <a:latin typeface="Franklin Gothic Medium"/>
                <a:cs typeface="Franklin Gothic Medium"/>
              </a:rPr>
              <a:t> do we wait until the next drop?</a:t>
            </a:r>
          </a:p>
        </p:txBody>
      </p:sp>
    </p:spTree>
    <p:extLst>
      <p:ext uri="{BB962C8B-B14F-4D97-AF65-F5344CB8AC3E}">
        <p14:creationId xmlns:p14="http://schemas.microsoft.com/office/powerpoint/2010/main" val="2373945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Delivery time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64016"/>
            <a:ext cx="61658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A probability model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978267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Sample space </a:t>
            </a:r>
            <a:r>
              <a:rPr lang="en-US" sz="2800" i="1" dirty="0" smtClean="0">
                <a:latin typeface="Garamond"/>
                <a:cs typeface="Garamond"/>
              </a:rPr>
              <a:t>S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 = {</a:t>
            </a:r>
            <a:r>
              <a:rPr lang="en-US" sz="2400" dirty="0" smtClean="0">
                <a:latin typeface="Garamond"/>
                <a:cs typeface="Garamond"/>
              </a:rPr>
              <a:t>0, 1, …, 59</a:t>
            </a:r>
            <a:r>
              <a:rPr lang="en-US" sz="2800" dirty="0" smtClean="0">
                <a:latin typeface="Garamond"/>
                <a:cs typeface="Garamond"/>
              </a:rPr>
              <a:t>}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67102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equally likely outcomes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349652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Random variable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: minute when package arrives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4201370"/>
            <a:ext cx="5124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(0) = 0,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(1) </a:t>
            </a:r>
            <a:r>
              <a:rPr lang="en-US" sz="2800" dirty="0">
                <a:latin typeface="Garamond"/>
                <a:cs typeface="Garamond"/>
              </a:rPr>
              <a:t>= </a:t>
            </a:r>
            <a:r>
              <a:rPr lang="en-US" sz="2800" dirty="0" smtClean="0">
                <a:latin typeface="Garamond"/>
                <a:cs typeface="Garamond"/>
              </a:rPr>
              <a:t>1, …,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(59) </a:t>
            </a:r>
            <a:r>
              <a:rPr lang="en-US" sz="2800" dirty="0">
                <a:latin typeface="Garamond"/>
                <a:cs typeface="Garamond"/>
              </a:rPr>
              <a:t>= </a:t>
            </a:r>
            <a:r>
              <a:rPr lang="en-US" sz="2800" dirty="0" smtClean="0">
                <a:latin typeface="Garamond"/>
                <a:cs typeface="Garamond"/>
              </a:rPr>
              <a:t>59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5077670"/>
            <a:ext cx="810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] = 0⋅1/60 + … </a:t>
            </a:r>
            <a:r>
              <a:rPr lang="en-US" sz="2800" dirty="0">
                <a:latin typeface="Garamond"/>
                <a:cs typeface="Garamond"/>
              </a:rPr>
              <a:t>+ 59⋅1</a:t>
            </a:r>
            <a:r>
              <a:rPr lang="en-US" sz="2800" dirty="0" smtClean="0">
                <a:latin typeface="Garamond"/>
                <a:cs typeface="Garamond"/>
              </a:rPr>
              <a:t>/60 = 29.5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22723" y="4201370"/>
            <a:ext cx="16427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w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 = 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w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253677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Raindrops again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457200" y="1302722"/>
            <a:ext cx="822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Probability model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57200" y="20300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Time is divided into intervals of length </a:t>
            </a:r>
            <a:r>
              <a:rPr lang="en-US" sz="2800" dirty="0" smtClean="0">
                <a:latin typeface="Garamond"/>
                <a:cs typeface="Garamond"/>
              </a:rPr>
              <a:t>1/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57200" y="2754586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Events </a:t>
            </a:r>
            <a:r>
              <a:rPr lang="en-US" sz="2800" i="1" dirty="0" err="1" smtClean="0">
                <a:latin typeface="Garamond"/>
                <a:cs typeface="Garamond"/>
              </a:rPr>
              <a:t>E</a:t>
            </a:r>
            <a:r>
              <a:rPr lang="en-US" sz="2800" i="1" baseline="-25000" dirty="0" err="1" smtClean="0">
                <a:latin typeface="Garamond"/>
                <a:cs typeface="Garamond"/>
              </a:rPr>
              <a:t>i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dirty="0" smtClean="0">
                <a:latin typeface="Franklin Gothic Medium"/>
                <a:cs typeface="Franklin Gothic Medium"/>
              </a:rPr>
              <a:t>“raindrop hits in interval </a:t>
            </a:r>
            <a:r>
              <a:rPr lang="en-US" sz="2800" i="1" dirty="0" err="1" smtClean="0">
                <a:latin typeface="Garamond"/>
                <a:cs typeface="Garamond"/>
              </a:rPr>
              <a:t>i</a:t>
            </a:r>
            <a:r>
              <a:rPr lang="en-US" sz="2800" dirty="0" smtClean="0">
                <a:latin typeface="Franklin Gothic Medium"/>
                <a:cs typeface="Franklin Gothic Medium"/>
              </a:rPr>
              <a:t>” </a:t>
            </a:r>
            <a:r>
              <a:rPr lang="en-US" sz="2800" dirty="0">
                <a:latin typeface="Franklin Gothic Medium"/>
                <a:cs typeface="Franklin Gothic Medium"/>
              </a:rPr>
              <a:t>have probability </a:t>
            </a:r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>
                <a:latin typeface="Garamond"/>
                <a:cs typeface="Garamond"/>
              </a:rPr>
              <a:t> = </a:t>
            </a:r>
            <a:r>
              <a:rPr lang="en-US" sz="2800" i="1" dirty="0" smtClean="0"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latin typeface="Garamond"/>
                <a:cs typeface="Garamond"/>
              </a:rPr>
              <a:t>/</a:t>
            </a:r>
            <a:r>
              <a:rPr lang="en-US" sz="2800" i="1" dirty="0" smtClean="0">
                <a:latin typeface="Garamond"/>
                <a:cs typeface="Garamond"/>
              </a:rPr>
              <a:t>n </a:t>
            </a:r>
            <a:r>
              <a:rPr lang="en-US" sz="2800" dirty="0" smtClean="0">
                <a:latin typeface="Franklin Gothic Medium"/>
                <a:cs typeface="Franklin Gothic Medium"/>
              </a:rPr>
              <a:t>and are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independent</a:t>
            </a:r>
            <a:endParaRPr lang="en-US" sz="2800" i="1" dirty="0" smtClean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57200" y="391603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X =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interval</a:t>
            </a:r>
            <a:r>
              <a:rPr lang="en-US" sz="2800" dirty="0" smtClean="0">
                <a:latin typeface="Franklin Gothic Medium"/>
                <a:cs typeface="Franklin Gothic Medium"/>
              </a:rPr>
              <a:t> of first drop</a:t>
            </a:r>
            <a:endParaRPr lang="en-US" sz="2800" i="1" dirty="0" smtClean="0">
              <a:solidFill>
                <a:schemeClr val="accent1"/>
              </a:solidFill>
              <a:latin typeface="Garamond"/>
              <a:cs typeface="Garamond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11200" y="4679434"/>
            <a:ext cx="7556500" cy="584716"/>
            <a:chOff x="711200" y="4527034"/>
            <a:chExt cx="7556500" cy="584716"/>
          </a:xfrm>
        </p:grpSpPr>
        <p:cxnSp>
          <p:nvCxnSpPr>
            <p:cNvPr id="79" name="Straight Connector 78"/>
            <p:cNvCxnSpPr/>
            <p:nvPr/>
          </p:nvCxnSpPr>
          <p:spPr>
            <a:xfrm>
              <a:off x="711200" y="5022850"/>
              <a:ext cx="7366000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711200" y="4673600"/>
              <a:ext cx="0" cy="34925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66040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3511934" y="4551918"/>
              <a:ext cx="2928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Garamond"/>
                  <a:cs typeface="Garamond"/>
                </a:rPr>
                <a:t>1</a:t>
              </a:r>
            </a:p>
          </p:txBody>
        </p:sp>
        <p:cxnSp>
          <p:nvCxnSpPr>
            <p:cNvPr id="83" name="Straight Connector 82"/>
            <p:cNvCxnSpPr/>
            <p:nvPr/>
          </p:nvCxnSpPr>
          <p:spPr>
            <a:xfrm>
              <a:off x="14478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21844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29210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36576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43942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51308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58674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10795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18161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25527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32893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40259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47625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54991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62357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69723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77089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7340600" y="48831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Rectangle 100"/>
            <p:cNvSpPr/>
            <p:nvPr/>
          </p:nvSpPr>
          <p:spPr>
            <a:xfrm>
              <a:off x="4667250" y="4762500"/>
              <a:ext cx="3600450" cy="34925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450831" y="4527034"/>
              <a:ext cx="2928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Garamond"/>
                  <a:cs typeface="Garamond"/>
                </a:rPr>
                <a:t>2</a:t>
              </a:r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2286000" y="4667766"/>
              <a:ext cx="3822700" cy="285234"/>
              <a:chOff x="3079750" y="2527816"/>
              <a:chExt cx="3822700" cy="285234"/>
            </a:xfrm>
          </p:grpSpPr>
          <p:pic>
            <p:nvPicPr>
              <p:cNvPr id="104" name="Picture 103" descr="raemi_Drop.jpe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79750" y="2546350"/>
                <a:ext cx="133350" cy="266700"/>
              </a:xfrm>
              <a:prstGeom prst="rect">
                <a:avLst/>
              </a:prstGeom>
            </p:spPr>
          </p:pic>
          <p:pic>
            <p:nvPicPr>
              <p:cNvPr id="105" name="Picture 104" descr="raemi_Drop.jpe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08600" y="2527816"/>
                <a:ext cx="133350" cy="266700"/>
              </a:xfrm>
              <a:prstGeom prst="rect">
                <a:avLst/>
              </a:prstGeom>
            </p:spPr>
          </p:pic>
          <p:pic>
            <p:nvPicPr>
              <p:cNvPr id="106" name="Picture 105" descr="raemi_Drop.jpe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91050" y="2533650"/>
                <a:ext cx="133350" cy="266700"/>
              </a:xfrm>
              <a:prstGeom prst="rect">
                <a:avLst/>
              </a:prstGeom>
            </p:spPr>
          </p:pic>
          <p:pic>
            <p:nvPicPr>
              <p:cNvPr id="107" name="Picture 106" descr="raemi_Drop.jpe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69100" y="2546350"/>
                <a:ext cx="133350" cy="266700"/>
              </a:xfrm>
              <a:prstGeom prst="rect">
                <a:avLst/>
              </a:prstGeom>
            </p:spPr>
          </p:pic>
        </p:grpSp>
      </p:grpSp>
      <p:sp>
        <p:nvSpPr>
          <p:cNvPr id="112" name="TextBox 111"/>
          <p:cNvSpPr txBox="1"/>
          <p:nvPr/>
        </p:nvSpPr>
        <p:spPr>
          <a:xfrm>
            <a:off x="1741354" y="5522099"/>
            <a:ext cx="1444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 = x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endParaRPr lang="en-US" sz="2800" i="1" dirty="0" smtClean="0">
              <a:solidFill>
                <a:schemeClr val="accent1"/>
              </a:solidFill>
              <a:latin typeface="Garamond"/>
              <a:cs typeface="Garamond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3043105" y="5523647"/>
            <a:ext cx="27370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i="1" baseline="30000" dirty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…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-1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c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5604695" y="5523647"/>
            <a:ext cx="18979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(1 –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-1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2151018" y="4477353"/>
            <a:ext cx="4985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9933"/>
                </a:solidFill>
                <a:latin typeface="Garamond"/>
                <a:cs typeface="Garamond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00821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78" grpId="0"/>
      <p:bldP spid="112" grpId="0"/>
      <p:bldP spid="113" grpId="0"/>
      <p:bldP spid="114" grpId="0"/>
      <p:bldP spid="11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Raindrops again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457200" y="132523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X =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interval </a:t>
            </a:r>
            <a:r>
              <a:rPr lang="en-US" sz="2800" dirty="0" smtClean="0">
                <a:solidFill>
                  <a:srgbClr val="000000"/>
                </a:solidFill>
                <a:latin typeface="Franklin Gothic Medium"/>
                <a:cs typeface="Franklin Gothic Medium"/>
              </a:rPr>
              <a:t>of first </a:t>
            </a:r>
            <a:r>
              <a:rPr lang="en-US" sz="2800" dirty="0" smtClean="0">
                <a:solidFill>
                  <a:srgbClr val="000000"/>
                </a:solidFill>
                <a:latin typeface="Franklin Gothic Medium"/>
                <a:cs typeface="Franklin Gothic Medium"/>
              </a:rPr>
              <a:t>drop</a:t>
            </a:r>
            <a:endParaRPr lang="en-US" sz="2800" i="1" dirty="0" smtClean="0">
              <a:solidFill>
                <a:srgbClr val="000000"/>
              </a:solidFill>
              <a:latin typeface="Garamond"/>
              <a:cs typeface="Garamond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65004" y="336993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T =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time</a:t>
            </a:r>
            <a:r>
              <a:rPr lang="en-US" sz="2800" dirty="0" smtClean="0">
                <a:latin typeface="Franklin Gothic Medium"/>
                <a:cs typeface="Franklin Gothic Medium"/>
              </a:rPr>
              <a:t> (in seconds) </a:t>
            </a:r>
            <a:r>
              <a:rPr lang="en-US" sz="2800" dirty="0" smtClean="0">
                <a:latin typeface="Franklin Gothic Medium"/>
                <a:cs typeface="Franklin Gothic Medium"/>
              </a:rPr>
              <a:t>of</a:t>
            </a:r>
            <a:r>
              <a:rPr lang="en-US" sz="2800" dirty="0" smtClean="0">
                <a:latin typeface="Franklin Gothic Medium"/>
                <a:cs typeface="Franklin Gothic Medium"/>
              </a:rPr>
              <a:t> first </a:t>
            </a:r>
            <a:r>
              <a:rPr lang="en-US" sz="2800" dirty="0" smtClean="0">
                <a:latin typeface="Franklin Gothic Medium"/>
                <a:cs typeface="Franklin Gothic Medium"/>
              </a:rPr>
              <a:t>drop</a:t>
            </a:r>
            <a:endParaRPr lang="en-US" sz="2800" i="1" dirty="0" smtClean="0">
              <a:latin typeface="Garamond"/>
              <a:cs typeface="Garamond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254626" y="4157333"/>
            <a:ext cx="1090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X = x</a:t>
            </a:r>
            <a:endParaRPr lang="en-US" sz="2800" dirty="0" smtClean="0">
              <a:latin typeface="Garamond"/>
              <a:cs typeface="Garamond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250904" y="4833898"/>
            <a:ext cx="5759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>
                <a:latin typeface="Garamond"/>
                <a:cs typeface="Garamond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–</a:t>
            </a:r>
            <a:r>
              <a:rPr lang="en-US" sz="2800" dirty="0">
                <a:latin typeface="Garamond"/>
                <a:cs typeface="Garamond"/>
              </a:rPr>
              <a:t> 1)/</a:t>
            </a:r>
            <a:r>
              <a:rPr lang="en-US" sz="2800" i="1" dirty="0">
                <a:latin typeface="Garamond"/>
                <a:cs typeface="Garamond"/>
              </a:rPr>
              <a:t>n </a:t>
            </a:r>
            <a:r>
              <a:rPr lang="en-US" sz="2800" dirty="0">
                <a:latin typeface="Garamond"/>
                <a:cs typeface="Garamond"/>
              </a:rPr>
              <a:t>≤ </a:t>
            </a:r>
            <a:r>
              <a:rPr lang="en-US" sz="2800" i="1" dirty="0">
                <a:latin typeface="Garamond"/>
                <a:cs typeface="Garamond"/>
              </a:rPr>
              <a:t>T &lt; 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/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endParaRPr lang="en-US" sz="2800" i="1" dirty="0" smtClean="0">
              <a:solidFill>
                <a:schemeClr val="accent1"/>
              </a:solidFill>
              <a:latin typeface="Garamond"/>
              <a:cs typeface="Garamond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667250" y="4147149"/>
            <a:ext cx="3288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>
                <a:latin typeface="Garamond"/>
                <a:cs typeface="Garamond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–</a:t>
            </a:r>
            <a:r>
              <a:rPr lang="en-US" sz="2800" dirty="0">
                <a:latin typeface="Garamond"/>
                <a:cs typeface="Garamond"/>
              </a:rPr>
              <a:t> 1)/</a:t>
            </a:r>
            <a:r>
              <a:rPr lang="en-US" sz="2800" i="1" dirty="0">
                <a:latin typeface="Garamond"/>
                <a:cs typeface="Garamond"/>
              </a:rPr>
              <a:t>n </a:t>
            </a:r>
            <a:r>
              <a:rPr lang="en-US" sz="2800" dirty="0">
                <a:latin typeface="Garamond"/>
                <a:cs typeface="Garamond"/>
              </a:rPr>
              <a:t>≤ </a:t>
            </a:r>
            <a:r>
              <a:rPr lang="en-US" sz="2800" i="1" dirty="0">
                <a:latin typeface="Garamond"/>
                <a:cs typeface="Garamond"/>
              </a:rPr>
              <a:t>T &lt; x</a:t>
            </a:r>
            <a:r>
              <a:rPr lang="en-US" sz="2800" dirty="0">
                <a:latin typeface="Garamond"/>
                <a:cs typeface="Garamond"/>
              </a:rPr>
              <a:t>/</a:t>
            </a:r>
            <a:r>
              <a:rPr lang="en-US" sz="2800" i="1" dirty="0">
                <a:latin typeface="Garamond"/>
                <a:cs typeface="Garamond"/>
              </a:rPr>
              <a:t>n</a:t>
            </a:r>
            <a:endParaRPr lang="en-US" sz="2800" i="1" dirty="0" smtClean="0">
              <a:latin typeface="Garamond"/>
              <a:cs typeface="Garamond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461736" y="4157333"/>
            <a:ext cx="21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means that</a:t>
            </a:r>
            <a:endParaRPr lang="en-US" sz="2800" i="1" dirty="0" smtClean="0">
              <a:latin typeface="Garamond"/>
              <a:cs typeface="Garamond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578331" y="5352197"/>
            <a:ext cx="18979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(1 –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-1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584700" y="5904647"/>
            <a:ext cx="2912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(1 – </a:t>
            </a:r>
            <a:r>
              <a:rPr lang="en-US" sz="2800" i="1" dirty="0" smtClean="0"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latin typeface="Garamond"/>
                <a:cs typeface="Garamond"/>
              </a:rPr>
              <a:t>/</a:t>
            </a:r>
            <a:r>
              <a:rPr lang="en-US" sz="2800" i="1" dirty="0"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-1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latin typeface="Garamond"/>
                <a:cs typeface="Garamond"/>
              </a:rPr>
              <a:t>/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>
                <a:latin typeface="Garamond"/>
                <a:cs typeface="Garamond"/>
              </a:rPr>
              <a:t>)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711200" y="2571750"/>
            <a:ext cx="7366000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711200" y="2222500"/>
            <a:ext cx="5880100" cy="349250"/>
            <a:chOff x="711200" y="2082800"/>
            <a:chExt cx="2946400" cy="349250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711200" y="2082800"/>
              <a:ext cx="0" cy="34925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1447800" y="22923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2184400" y="22923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2921000" y="22923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3657600" y="22923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1079500" y="22923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1816100" y="22923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2552700" y="22923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3289300" y="2292350"/>
              <a:ext cx="0" cy="13970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Rectangle 63"/>
          <p:cNvSpPr/>
          <p:nvPr/>
        </p:nvSpPr>
        <p:spPr>
          <a:xfrm>
            <a:off x="4667250" y="2311400"/>
            <a:ext cx="3600450" cy="3492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4294342" y="1847502"/>
            <a:ext cx="9576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9933"/>
                </a:solidFill>
                <a:latin typeface="Garamond"/>
                <a:cs typeface="Garamond"/>
              </a:rPr>
              <a:t>X = x</a:t>
            </a:r>
            <a:endParaRPr lang="en-US" sz="2400" dirty="0" smtClean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pic>
        <p:nvPicPr>
          <p:cNvPr id="112" name="Picture 111" descr="raemi_Drop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700" y="2228850"/>
            <a:ext cx="133350" cy="266700"/>
          </a:xfrm>
          <a:prstGeom prst="rect">
            <a:avLst/>
          </a:prstGeom>
        </p:spPr>
      </p:pic>
      <p:grpSp>
        <p:nvGrpSpPr>
          <p:cNvPr id="70" name="Group 69"/>
          <p:cNvGrpSpPr/>
          <p:nvPr/>
        </p:nvGrpSpPr>
        <p:grpSpPr>
          <a:xfrm>
            <a:off x="4108092" y="2489200"/>
            <a:ext cx="595326" cy="747415"/>
            <a:chOff x="3860442" y="2393950"/>
            <a:chExt cx="595326" cy="747415"/>
          </a:xfrm>
        </p:grpSpPr>
        <p:sp>
          <p:nvSpPr>
            <p:cNvPr id="71" name="TextBox 70"/>
            <p:cNvSpPr txBox="1"/>
            <p:nvPr/>
          </p:nvSpPr>
          <p:spPr>
            <a:xfrm>
              <a:off x="3860442" y="2393950"/>
              <a:ext cx="5953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000000"/>
                  </a:solidFill>
                  <a:latin typeface="Garamond"/>
                  <a:cs typeface="Garamond"/>
                </a:rPr>
                <a:t>x</a:t>
              </a:r>
              <a:r>
                <a:rPr lang="en-US" sz="2400" dirty="0" smtClean="0">
                  <a:solidFill>
                    <a:srgbClr val="000000"/>
                  </a:solidFill>
                  <a:latin typeface="Garamond"/>
                  <a:cs typeface="Garamond"/>
                </a:rPr>
                <a:t>-1</a:t>
              </a:r>
              <a:endParaRPr lang="en-US" sz="2400" dirty="0" smtClean="0">
                <a:solidFill>
                  <a:srgbClr val="000000"/>
                </a:solidFill>
                <a:latin typeface="Garamond"/>
                <a:cs typeface="Garamond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943137" y="2679700"/>
              <a:ext cx="332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i="1" dirty="0" smtClean="0">
                  <a:solidFill>
                    <a:srgbClr val="000000"/>
                  </a:solidFill>
                  <a:latin typeface="Garamond"/>
                  <a:cs typeface="Garamond"/>
                </a:rPr>
                <a:t>n</a:t>
              </a:r>
              <a:endParaRPr lang="en-US" sz="2400" dirty="0" smtClean="0">
                <a:solidFill>
                  <a:srgbClr val="000000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73" name="Straight Connector 72"/>
            <p:cNvCxnSpPr/>
            <p:nvPr/>
          </p:nvCxnSpPr>
          <p:spPr>
            <a:xfrm>
              <a:off x="3942219" y="2823865"/>
              <a:ext cx="382131" cy="0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4957563" y="2464742"/>
            <a:ext cx="373905" cy="747415"/>
            <a:chOff x="3943137" y="2393950"/>
            <a:chExt cx="373905" cy="747415"/>
          </a:xfrm>
        </p:grpSpPr>
        <p:sp>
          <p:nvSpPr>
            <p:cNvPr id="75" name="TextBox 74"/>
            <p:cNvSpPr txBox="1"/>
            <p:nvPr/>
          </p:nvSpPr>
          <p:spPr>
            <a:xfrm>
              <a:off x="3949342" y="2393950"/>
              <a:ext cx="3677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000000"/>
                  </a:solidFill>
                  <a:latin typeface="Garamond"/>
                  <a:cs typeface="Garamond"/>
                </a:rPr>
                <a:t>x</a:t>
              </a:r>
              <a:endParaRPr lang="en-US" sz="2400" dirty="0" smtClean="0">
                <a:solidFill>
                  <a:srgbClr val="000000"/>
                </a:solidFill>
                <a:latin typeface="Garamond"/>
                <a:cs typeface="Garamond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943137" y="2679700"/>
              <a:ext cx="332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i="1" dirty="0" smtClean="0">
                  <a:solidFill>
                    <a:srgbClr val="000000"/>
                  </a:solidFill>
                  <a:latin typeface="Garamond"/>
                  <a:cs typeface="Garamond"/>
                </a:rPr>
                <a:t>n</a:t>
              </a:r>
              <a:endParaRPr lang="en-US" sz="2400" dirty="0" smtClean="0">
                <a:solidFill>
                  <a:srgbClr val="000000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77" name="Straight Connector 76"/>
            <p:cNvCxnSpPr/>
            <p:nvPr/>
          </p:nvCxnSpPr>
          <p:spPr>
            <a:xfrm>
              <a:off x="4018419" y="2823865"/>
              <a:ext cx="199555" cy="0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711200" y="2628900"/>
            <a:ext cx="3937000" cy="461665"/>
            <a:chOff x="711200" y="2628900"/>
            <a:chExt cx="3937000" cy="461665"/>
          </a:xfrm>
        </p:grpSpPr>
        <p:grpSp>
          <p:nvGrpSpPr>
            <p:cNvPr id="4" name="Group 3"/>
            <p:cNvGrpSpPr/>
            <p:nvPr/>
          </p:nvGrpSpPr>
          <p:grpSpPr>
            <a:xfrm>
              <a:off x="711200" y="2747665"/>
              <a:ext cx="3937000" cy="262235"/>
              <a:chOff x="711200" y="2607965"/>
              <a:chExt cx="3937000" cy="262235"/>
            </a:xfrm>
          </p:grpSpPr>
          <p:cxnSp>
            <p:nvCxnSpPr>
              <p:cNvPr id="67" name="Straight Arrow Connector 66"/>
              <p:cNvCxnSpPr/>
              <p:nvPr/>
            </p:nvCxnSpPr>
            <p:spPr>
              <a:xfrm>
                <a:off x="711200" y="2749550"/>
                <a:ext cx="3937000" cy="0"/>
              </a:xfrm>
              <a:prstGeom prst="straightConnector1">
                <a:avLst/>
              </a:prstGeom>
              <a:ln>
                <a:headEnd type="arrow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711200" y="2609850"/>
                <a:ext cx="0" cy="260350"/>
              </a:xfrm>
              <a:prstGeom prst="line">
                <a:avLst/>
              </a:prstGeom>
              <a:ln w="6350" cmpd="sng"/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4648200" y="2607965"/>
                <a:ext cx="0" cy="260350"/>
              </a:xfrm>
              <a:prstGeom prst="line">
                <a:avLst/>
              </a:prstGeom>
              <a:ln w="6350" cmpd="sng"/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8" name="TextBox 67"/>
            <p:cNvSpPr txBox="1"/>
            <p:nvPr/>
          </p:nvSpPr>
          <p:spPr>
            <a:xfrm>
              <a:off x="2625950" y="2628900"/>
              <a:ext cx="437699" cy="461665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FF9933"/>
                  </a:solidFill>
                  <a:latin typeface="Garamond"/>
                  <a:cs typeface="Garamond"/>
                </a:rPr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9088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8" grpId="0"/>
      <p:bldP spid="51" grpId="0"/>
      <p:bldP spid="52" grpId="0"/>
      <p:bldP spid="54" grpId="0"/>
      <p:bldP spid="5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Raindrops again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457200" y="12553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T =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time</a:t>
            </a:r>
            <a:r>
              <a:rPr lang="en-US" sz="2800" dirty="0" smtClean="0">
                <a:latin typeface="Franklin Gothic Medium"/>
                <a:cs typeface="Franklin Gothic Medium"/>
              </a:rPr>
              <a:t> (in seconds) </a:t>
            </a:r>
            <a:r>
              <a:rPr lang="en-US" sz="2800" dirty="0" smtClean="0">
                <a:latin typeface="Franklin Gothic Medium"/>
                <a:cs typeface="Franklin Gothic Medium"/>
              </a:rPr>
              <a:t>of first </a:t>
            </a:r>
            <a:r>
              <a:rPr lang="en-US" sz="2800" dirty="0" smtClean="0">
                <a:latin typeface="Franklin Gothic Medium"/>
                <a:cs typeface="Franklin Gothic Medium"/>
              </a:rPr>
              <a:t>drop</a:t>
            </a:r>
            <a:endParaRPr lang="en-US" sz="2800" i="1" dirty="0" smtClean="0">
              <a:latin typeface="Garamond"/>
              <a:cs typeface="Garamond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68354" y="2116098"/>
            <a:ext cx="6743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>
                <a:latin typeface="Garamond"/>
                <a:cs typeface="Garamond"/>
              </a:rPr>
              <a:t>((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>
                <a:latin typeface="Garamond"/>
                <a:cs typeface="Garamond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–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dirty="0">
                <a:latin typeface="Garamond"/>
                <a:cs typeface="Garamond"/>
              </a:rPr>
              <a:t>1)/</a:t>
            </a:r>
            <a:r>
              <a:rPr lang="en-US" sz="2800" i="1" dirty="0">
                <a:latin typeface="Garamond"/>
                <a:cs typeface="Garamond"/>
              </a:rPr>
              <a:t>n </a:t>
            </a:r>
            <a:r>
              <a:rPr lang="en-US" sz="2800" dirty="0">
                <a:latin typeface="Garamond"/>
                <a:cs typeface="Garamond"/>
              </a:rPr>
              <a:t>≤ </a:t>
            </a:r>
            <a:r>
              <a:rPr lang="en-US" sz="2800" i="1" dirty="0">
                <a:latin typeface="Garamond"/>
                <a:cs typeface="Garamond"/>
              </a:rPr>
              <a:t>T &lt;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/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(1 – </a:t>
            </a:r>
            <a:r>
              <a:rPr lang="en-US" sz="2800" i="1" dirty="0" smtClean="0"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latin typeface="Garamond"/>
                <a:cs typeface="Garamond"/>
              </a:rPr>
              <a:t>/</a:t>
            </a:r>
            <a:r>
              <a:rPr lang="en-US" sz="2800" i="1" dirty="0">
                <a:latin typeface="Garamond"/>
                <a:cs typeface="Garamond"/>
              </a:rPr>
              <a:t>n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baseline="30000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30000" dirty="0">
                <a:solidFill>
                  <a:prstClr val="black"/>
                </a:solidFill>
                <a:latin typeface="Garamond"/>
                <a:cs typeface="Garamond"/>
              </a:rPr>
              <a:t>-1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latin typeface="Garamond"/>
                <a:cs typeface="Garamond"/>
              </a:rPr>
              <a:t>/</a:t>
            </a:r>
            <a:r>
              <a:rPr lang="en-US" sz="2800" i="1" dirty="0">
                <a:latin typeface="Garamond"/>
                <a:cs typeface="Garamond"/>
              </a:rPr>
              <a:t>n</a:t>
            </a:r>
            <a:r>
              <a:rPr lang="en-US" sz="2800" dirty="0">
                <a:latin typeface="Garamond"/>
                <a:cs typeface="Garamond"/>
              </a:rPr>
              <a:t>)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57200" y="29317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If we set </a:t>
            </a:r>
            <a:r>
              <a:rPr lang="en-US" sz="2800" i="1" dirty="0" smtClean="0">
                <a:latin typeface="Garamond"/>
                <a:cs typeface="Garamond"/>
              </a:rPr>
              <a:t>t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–</a:t>
            </a:r>
            <a:r>
              <a:rPr lang="en-US" sz="2800" dirty="0" smtClean="0">
                <a:latin typeface="Garamond"/>
                <a:cs typeface="Garamond"/>
              </a:rPr>
              <a:t> 1)/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and </a:t>
            </a:r>
            <a:r>
              <a:rPr lang="en-US" sz="2800" i="1" dirty="0" smtClean="0">
                <a:latin typeface="Symbol" charset="2"/>
                <a:cs typeface="Symbol" charset="2"/>
              </a:rPr>
              <a:t>d</a:t>
            </a:r>
            <a:r>
              <a:rPr lang="en-US" sz="2800" dirty="0" smtClean="0">
                <a:latin typeface="Garamond"/>
                <a:cs typeface="Garamond"/>
              </a:rPr>
              <a:t> = 1/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we get</a:t>
            </a:r>
            <a:endParaRPr lang="en-US" sz="2800" i="1" dirty="0" smtClean="0">
              <a:latin typeface="Garamond"/>
              <a:cs typeface="Garamond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04368" y="3628946"/>
            <a:ext cx="6743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t </a:t>
            </a:r>
            <a:r>
              <a:rPr lang="en-US" sz="2800" dirty="0">
                <a:latin typeface="Garamond"/>
                <a:cs typeface="Garamond"/>
              </a:rPr>
              <a:t>≤ </a:t>
            </a:r>
            <a:r>
              <a:rPr lang="en-US" sz="2800" i="1" dirty="0">
                <a:latin typeface="Garamond"/>
                <a:cs typeface="Garamond"/>
              </a:rPr>
              <a:t>T &lt; </a:t>
            </a:r>
            <a:r>
              <a:rPr lang="en-US" sz="2800" i="1" dirty="0" smtClean="0">
                <a:latin typeface="Garamond"/>
                <a:cs typeface="Garamond"/>
              </a:rPr>
              <a:t>t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dirty="0">
                <a:latin typeface="Garamond"/>
                <a:cs typeface="Garamond"/>
              </a:rPr>
              <a:t>+ </a:t>
            </a:r>
            <a:r>
              <a:rPr lang="en-US" sz="2800" i="1" dirty="0">
                <a:latin typeface="Symbol" charset="2"/>
                <a:cs typeface="Symbol" charset="2"/>
              </a:rPr>
              <a:t>d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(1 – </a:t>
            </a:r>
            <a:r>
              <a:rPr lang="en-US" sz="2800" i="1" dirty="0" smtClean="0">
                <a:latin typeface="Symbol" charset="2"/>
                <a:cs typeface="Symbol" charset="2"/>
              </a:rPr>
              <a:t>d l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/</a:t>
            </a:r>
            <a:r>
              <a:rPr lang="en-US" sz="2800" i="1" baseline="30000" dirty="0" smtClean="0">
                <a:latin typeface="Symbol" charset="2"/>
                <a:cs typeface="Symbol" charset="2"/>
              </a:rPr>
              <a:t>d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Symbol" charset="2"/>
                <a:cs typeface="Symbol" charset="2"/>
              </a:rPr>
              <a:t>dl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04607" y="4750096"/>
            <a:ext cx="4072630" cy="1046440"/>
            <a:chOff x="1209457" y="5118396"/>
            <a:chExt cx="4072630" cy="1046440"/>
          </a:xfrm>
        </p:grpSpPr>
        <p:sp>
          <p:nvSpPr>
            <p:cNvPr id="53" name="TextBox 52"/>
            <p:cNvSpPr txBox="1"/>
            <p:nvPr/>
          </p:nvSpPr>
          <p:spPr>
            <a:xfrm>
              <a:off x="1209457" y="5385612"/>
              <a:ext cx="955535" cy="52322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i="1" dirty="0" smtClean="0">
                  <a:latin typeface="Garamond"/>
                  <a:cs typeface="Garamond"/>
                </a:rPr>
                <a:t>f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latin typeface="Garamond"/>
                  <a:cs typeface="Garamond"/>
                </a:rPr>
                <a:t>t</a:t>
              </a:r>
              <a:r>
                <a:rPr lang="en-US" sz="2800" dirty="0" smtClean="0">
                  <a:latin typeface="Garamond"/>
                  <a:cs typeface="Garamond"/>
                </a:rPr>
                <a:t>) =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725631" y="5641616"/>
              <a:ext cx="41549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800" i="1" dirty="0" smtClean="0">
                  <a:solidFill>
                    <a:prstClr val="black"/>
                  </a:solidFill>
                  <a:latin typeface="Symbol" charset="2"/>
                  <a:cs typeface="Symbol" charset="2"/>
                </a:rPr>
                <a:t>d</a:t>
              </a:r>
              <a:endParaRPr lang="en-US" sz="28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237111" y="5380006"/>
              <a:ext cx="633507" cy="52322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err="1" smtClean="0">
                  <a:latin typeface="Garamond"/>
                  <a:cs typeface="Garamond"/>
                </a:rPr>
                <a:t>lim</a:t>
              </a:r>
              <a:endParaRPr lang="en-US" sz="2800" dirty="0" smtClean="0">
                <a:latin typeface="Garamond"/>
                <a:cs typeface="Garamond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>
            <a:xfrm>
              <a:off x="2915068" y="5667760"/>
              <a:ext cx="2215732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/>
            <p:nvPr/>
          </p:nvSpPr>
          <p:spPr>
            <a:xfrm>
              <a:off x="2184552" y="5721486"/>
              <a:ext cx="70604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1600" i="1" dirty="0" smtClean="0">
                  <a:solidFill>
                    <a:prstClr val="black"/>
                  </a:solidFill>
                  <a:latin typeface="Symbol" charset="2"/>
                  <a:cs typeface="Symbol" charset="2"/>
                </a:rPr>
                <a:t>d </a:t>
              </a:r>
              <a:r>
                <a:rPr lang="en-US" sz="1600" dirty="0" smtClean="0">
                  <a:latin typeface="Garamond"/>
                  <a:cs typeface="Garamond"/>
                </a:rPr>
                <a:t>→ 0</a:t>
              </a:r>
              <a:endParaRPr lang="en-US" sz="16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2852495" y="5118396"/>
              <a:ext cx="242959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t 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≤ 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T &lt; t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 + </a:t>
              </a:r>
              <a:r>
                <a:rPr lang="en-US" sz="2800" i="1" dirty="0">
                  <a:solidFill>
                    <a:prstClr val="black"/>
                  </a:solidFill>
                  <a:latin typeface="Symbol" charset="2"/>
                  <a:cs typeface="Symbol" charset="2"/>
                </a:rPr>
                <a:t>d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) </a:t>
              </a:r>
              <a:endParaRPr lang="en-US" dirty="0"/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4569770" y="5011706"/>
            <a:ext cx="1249060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aramond"/>
                <a:cs typeface="Garamond"/>
              </a:rPr>
              <a:t>= </a:t>
            </a:r>
            <a:r>
              <a:rPr lang="en-US" sz="2800" i="1" dirty="0" smtClean="0"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latin typeface="Garamond"/>
                <a:cs typeface="Garamond"/>
              </a:rPr>
              <a:t> e</a:t>
            </a:r>
            <a:r>
              <a:rPr lang="en-US" sz="2800" baseline="30000" dirty="0" smtClean="0">
                <a:latin typeface="Garamond"/>
                <a:cs typeface="Garamond"/>
              </a:rPr>
              <a:t>-</a:t>
            </a:r>
            <a:r>
              <a:rPr lang="en-US" sz="2800" i="1" baseline="30000" dirty="0" err="1" smtClean="0">
                <a:latin typeface="Symbol" charset="2"/>
                <a:cs typeface="Symbol" charset="2"/>
              </a:rPr>
              <a:t>l</a:t>
            </a:r>
            <a:r>
              <a:rPr lang="en-US" sz="2800" i="1" baseline="30000" dirty="0" err="1" smtClean="0">
                <a:latin typeface="Garamond"/>
                <a:cs typeface="Garamond"/>
              </a:rPr>
              <a:t>t</a:t>
            </a:r>
            <a:endParaRPr lang="en-US" sz="2800" baseline="30000" dirty="0" smtClean="0">
              <a:latin typeface="Garamond"/>
              <a:cs typeface="Garamond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311133" y="3641646"/>
            <a:ext cx="30178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>
                <a:latin typeface="Symbol" charset="2"/>
                <a:cs typeface="Symbol" charset="2"/>
              </a:rPr>
              <a:t>dl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– (</a:t>
            </a:r>
            <a:r>
              <a:rPr lang="en-US" sz="2800" i="1" baseline="30000" dirty="0" smtClean="0">
                <a:latin typeface="Symbol" charset="2"/>
                <a:cs typeface="Symbol" charset="2"/>
              </a:rPr>
              <a:t>d l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baseline="30000" dirty="0" smtClean="0">
                <a:solidFill>
                  <a:schemeClr val="bg1">
                    <a:lumMod val="75000"/>
                  </a:schemeClr>
                </a:solidFill>
                <a:latin typeface="Garamond"/>
                <a:cs typeface="Garamond"/>
              </a:rPr>
              <a:t>+ o(</a:t>
            </a:r>
            <a:r>
              <a:rPr lang="en-US" sz="2800" i="1" baseline="30000" dirty="0">
                <a:solidFill>
                  <a:schemeClr val="bg1">
                    <a:lumMod val="75000"/>
                  </a:schemeClr>
                </a:solidFill>
                <a:latin typeface="Symbol" charset="2"/>
                <a:cs typeface="Symbol" charset="2"/>
              </a:rPr>
              <a:t>d l</a:t>
            </a:r>
            <a:r>
              <a:rPr lang="en-US" sz="2800" baseline="30000" dirty="0" smtClean="0">
                <a:solidFill>
                  <a:schemeClr val="bg1">
                    <a:lumMod val="75000"/>
                  </a:schemeClr>
                </a:solidFill>
                <a:latin typeface="Garamond"/>
                <a:cs typeface="Garamond"/>
              </a:rPr>
              <a:t>)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i="1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/</a:t>
            </a:r>
            <a:r>
              <a:rPr lang="en-US" sz="2800" i="1" baseline="30000" dirty="0" smtClean="0">
                <a:latin typeface="Symbol" charset="2"/>
                <a:cs typeface="Symbol" charset="2"/>
              </a:rPr>
              <a:t>d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877627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0" grpId="0"/>
      <p:bldP spid="61" grpId="0" animBg="1"/>
      <p:bldP spid="7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exponential random variable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299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</a:t>
            </a:r>
            <a:r>
              <a:rPr lang="en-US" sz="2800" dirty="0" err="1">
                <a:latin typeface="Franklin Gothic Medium"/>
                <a:cs typeface="Franklin Gothic Medium"/>
              </a:rPr>
              <a:t>p.d.f</a:t>
            </a:r>
            <a:r>
              <a:rPr lang="en-US" sz="2800" dirty="0">
                <a:latin typeface="Franklin Gothic Medium"/>
                <a:cs typeface="Franklin Gothic Medium"/>
              </a:rPr>
              <a:t>. </a:t>
            </a:r>
            <a:r>
              <a:rPr lang="en-US" sz="2800" dirty="0" smtClean="0">
                <a:latin typeface="Franklin Gothic Medium"/>
                <a:cs typeface="Franklin Gothic Medium"/>
              </a:rPr>
              <a:t>of an </a:t>
            </a:r>
            <a:r>
              <a:rPr lang="en-US" sz="2800" dirty="0" smtClean="0">
                <a:latin typeface="Garamond"/>
                <a:cs typeface="Garamond"/>
              </a:rPr>
              <a:t>Exponential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dirty="0" smtClean="0">
                <a:latin typeface="Franklin Gothic Medium"/>
                <a:cs typeface="Franklin Gothic Medium"/>
              </a:rPr>
              <a:t> random </a:t>
            </a:r>
            <a:r>
              <a:rPr lang="en-US" sz="2800" dirty="0" smtClean="0">
                <a:latin typeface="Franklin Gothic Medium"/>
                <a:cs typeface="Franklin Gothic Medium"/>
              </a:rPr>
              <a:t>variable </a:t>
            </a:r>
            <a:r>
              <a:rPr lang="en-US" sz="2800" i="1" dirty="0" smtClean="0">
                <a:latin typeface="Garamond"/>
                <a:cs typeface="Garamond"/>
              </a:rPr>
              <a:t>T </a:t>
            </a:r>
            <a:r>
              <a:rPr lang="en-US" sz="2800" dirty="0" smtClean="0">
                <a:latin typeface="Franklin Gothic Medium"/>
                <a:cs typeface="Franklin Gothic Medium"/>
              </a:rPr>
              <a:t>is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92046" y="2129888"/>
            <a:ext cx="955535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f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t</a:t>
            </a:r>
            <a:r>
              <a:rPr lang="en-US" sz="2800" dirty="0" smtClean="0">
                <a:latin typeface="Garamond"/>
                <a:cs typeface="Garamond"/>
              </a:rPr>
              <a:t>) =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89656" y="1877619"/>
            <a:ext cx="902811" cy="52322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baseline="30000" dirty="0" smtClean="0">
                <a:latin typeface="Garamond"/>
                <a:cs typeface="Garamond"/>
              </a:rPr>
              <a:t>-</a:t>
            </a:r>
            <a:r>
              <a:rPr lang="en-US" sz="2800" i="1" baseline="30000" dirty="0" err="1" smtClean="0">
                <a:latin typeface="Symbol" charset="2"/>
                <a:cs typeface="Symbol" charset="2"/>
              </a:rPr>
              <a:t>l</a:t>
            </a:r>
            <a:r>
              <a:rPr lang="en-US" sz="2800" i="1" baseline="30000" dirty="0" err="1" smtClean="0">
                <a:latin typeface="Garamond"/>
                <a:cs typeface="Garamond"/>
              </a:rPr>
              <a:t>t</a:t>
            </a:r>
            <a:endParaRPr lang="en-US" sz="2800" baseline="30000" dirty="0" smtClean="0">
              <a:latin typeface="Garamond"/>
              <a:cs typeface="Garamon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99981" y="2383725"/>
            <a:ext cx="3529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62371" y="1969368"/>
            <a:ext cx="12424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if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i="1" dirty="0" smtClean="0">
                <a:latin typeface="Garamond"/>
                <a:cs typeface="Garamond"/>
              </a:rPr>
              <a:t>x </a:t>
            </a:r>
            <a:r>
              <a:rPr lang="en-US" sz="2800" dirty="0" smtClean="0">
                <a:latin typeface="Garamond"/>
                <a:cs typeface="Garamond"/>
              </a:rPr>
              <a:t>≥ 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63286" y="2380651"/>
            <a:ext cx="13916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if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i="1" dirty="0" smtClean="0">
                <a:latin typeface="Garamond"/>
                <a:cs typeface="Garamond"/>
              </a:rPr>
              <a:t>x </a:t>
            </a:r>
            <a:r>
              <a:rPr lang="en-US" sz="2800" dirty="0" smtClean="0">
                <a:latin typeface="Garamond"/>
                <a:cs typeface="Garamond"/>
              </a:rPr>
              <a:t>&lt; 0.</a:t>
            </a:r>
            <a:endParaRPr lang="en-US" sz="2800" i="1" dirty="0" smtClean="0">
              <a:latin typeface="Garamond"/>
              <a:cs typeface="Garamond"/>
            </a:endParaRPr>
          </a:p>
        </p:txBody>
      </p:sp>
      <p:sp>
        <p:nvSpPr>
          <p:cNvPr id="9" name="Left Brace 8"/>
          <p:cNvSpPr/>
          <p:nvPr/>
        </p:nvSpPr>
        <p:spPr>
          <a:xfrm>
            <a:off x="3320635" y="2067484"/>
            <a:ext cx="190500" cy="725081"/>
          </a:xfrm>
          <a:prstGeom prst="leftBrace">
            <a:avLst>
              <a:gd name="adj1" fmla="val 41666"/>
              <a:gd name="adj2" fmla="val 50000"/>
            </a:avLst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44169" y="3028950"/>
            <a:ext cx="4114997" cy="3359375"/>
            <a:chOff x="544169" y="3028950"/>
            <a:chExt cx="4114997" cy="3359375"/>
          </a:xfrm>
        </p:grpSpPr>
        <p:pic>
          <p:nvPicPr>
            <p:cNvPr id="11" name="Picture 10" descr="exp1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169" y="3028950"/>
              <a:ext cx="4114997" cy="3108954"/>
            </a:xfrm>
            <a:prstGeom prst="rect">
              <a:avLst/>
            </a:prstGeom>
          </p:spPr>
        </p:pic>
        <p:sp>
          <p:nvSpPr>
            <p:cNvPr id="14" name="Rectangle 13"/>
            <p:cNvSpPr/>
            <p:nvPr/>
          </p:nvSpPr>
          <p:spPr>
            <a:xfrm>
              <a:off x="2014941" y="5926660"/>
              <a:ext cx="125747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 smtClean="0">
                  <a:latin typeface="Franklin Gothic Medium"/>
                  <a:cs typeface="Franklin Gothic Medium"/>
                </a:rPr>
                <a:t>p.d.f</a:t>
              </a:r>
              <a:r>
                <a:rPr lang="en-US" sz="2400" dirty="0" smtClean="0">
                  <a:latin typeface="Franklin Gothic Medium"/>
                  <a:cs typeface="Franklin Gothic Medium"/>
                </a:rPr>
                <a:t>. </a:t>
              </a:r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  <a:r>
                <a:rPr lang="en-US" sz="2400" dirty="0">
                  <a:latin typeface="Garamond"/>
                  <a:cs typeface="Garamond"/>
                </a:rPr>
                <a:t>(</a:t>
              </a:r>
              <a:r>
                <a:rPr lang="en-US" sz="2400" i="1" dirty="0">
                  <a:latin typeface="Garamond"/>
                  <a:cs typeface="Garamond"/>
                </a:rPr>
                <a:t>t</a:t>
              </a:r>
              <a:r>
                <a:rPr lang="en-US" sz="2400" dirty="0">
                  <a:latin typeface="Garamond"/>
                  <a:cs typeface="Garamond"/>
                </a:rPr>
                <a:t>)</a:t>
              </a:r>
              <a:endParaRPr lang="en-US" sz="24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347581" y="3306741"/>
              <a:ext cx="8825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Symbol" charset="2"/>
                  <a:cs typeface="Symbol" charset="2"/>
                </a:rPr>
                <a:t>l</a:t>
              </a:r>
              <a:r>
                <a:rPr lang="en-US" sz="2400" dirty="0">
                  <a:latin typeface="Garamond"/>
                  <a:cs typeface="Garamond"/>
                </a:rPr>
                <a:t> </a:t>
              </a:r>
              <a:r>
                <a:rPr lang="en-US" sz="2400" dirty="0" smtClean="0">
                  <a:latin typeface="Garamond"/>
                  <a:cs typeface="Garamond"/>
                </a:rPr>
                <a:t>= 1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728873" y="3028950"/>
            <a:ext cx="4114998" cy="3359375"/>
            <a:chOff x="4728873" y="3028950"/>
            <a:chExt cx="4114998" cy="3359375"/>
          </a:xfrm>
        </p:grpSpPr>
        <p:pic>
          <p:nvPicPr>
            <p:cNvPr id="12" name="Picture 11" descr="exp1cdf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8873" y="3028950"/>
              <a:ext cx="4114998" cy="3108954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5537482" y="5926660"/>
              <a:ext cx="266280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 smtClean="0">
                  <a:latin typeface="Franklin Gothic Medium"/>
                  <a:cs typeface="Franklin Gothic Medium"/>
                </a:rPr>
                <a:t>c.d.f</a:t>
              </a:r>
              <a:r>
                <a:rPr lang="en-US" sz="2400" dirty="0">
                  <a:latin typeface="Franklin Gothic Medium"/>
                  <a:cs typeface="Franklin Gothic Medium"/>
                </a:rPr>
                <a:t>. </a:t>
              </a:r>
              <a:r>
                <a:rPr lang="en-US" sz="2400" i="1" dirty="0" smtClean="0">
                  <a:latin typeface="Garamond"/>
                  <a:cs typeface="Garamond"/>
                </a:rPr>
                <a:t>F</a:t>
              </a:r>
              <a:r>
                <a:rPr lang="en-US" sz="2400" dirty="0" smtClean="0">
                  <a:latin typeface="Garamond"/>
                  <a:cs typeface="Garamond"/>
                </a:rPr>
                <a:t>(</a:t>
              </a:r>
              <a:r>
                <a:rPr lang="en-US" sz="2400" i="1" dirty="0">
                  <a:latin typeface="Garamond"/>
                  <a:cs typeface="Garamond"/>
                </a:rPr>
                <a:t>t</a:t>
              </a:r>
              <a:r>
                <a:rPr lang="en-US" sz="2400" dirty="0" smtClean="0">
                  <a:latin typeface="Garamond"/>
                  <a:cs typeface="Garamond"/>
                </a:rPr>
                <a:t>) = </a:t>
              </a:r>
              <a:r>
                <a:rPr lang="en-US" sz="2400" i="1" dirty="0" smtClean="0">
                  <a:latin typeface="Garamond"/>
                  <a:cs typeface="Garamond"/>
                </a:rPr>
                <a:t>P</a:t>
              </a:r>
              <a:r>
                <a:rPr lang="en-US" sz="2400" dirty="0" smtClean="0"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latin typeface="Garamond"/>
                  <a:cs typeface="Garamond"/>
                </a:rPr>
                <a:t>T</a:t>
              </a:r>
              <a:r>
                <a:rPr lang="en-US" sz="2400" dirty="0" smtClean="0">
                  <a:latin typeface="Garamond"/>
                  <a:cs typeface="Garamond"/>
                </a:rPr>
                <a:t> </a:t>
              </a:r>
              <a:r>
                <a:rPr lang="en-US" sz="2400" dirty="0">
                  <a:latin typeface="Garamond"/>
                  <a:cs typeface="Garamond"/>
                </a:rPr>
                <a:t>≤</a:t>
              </a:r>
              <a:r>
                <a:rPr lang="en-US" sz="2400" dirty="0" smtClean="0">
                  <a:latin typeface="Garamond"/>
                  <a:cs typeface="Garamond"/>
                </a:rPr>
                <a:t> </a:t>
              </a:r>
              <a:r>
                <a:rPr lang="en-US" sz="2400" i="1" dirty="0" smtClean="0">
                  <a:latin typeface="Garamond"/>
                  <a:cs typeface="Garamond"/>
                </a:rPr>
                <a:t>t</a:t>
              </a:r>
              <a:r>
                <a:rPr lang="en-US" sz="2400" dirty="0" smtClean="0">
                  <a:latin typeface="Garamond"/>
                  <a:cs typeface="Garamond"/>
                </a:rPr>
                <a:t>)</a:t>
              </a:r>
              <a:endParaRPr lang="en-US" sz="24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2175" y="3305313"/>
              <a:ext cx="8825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Symbol" charset="2"/>
                  <a:cs typeface="Symbol" charset="2"/>
                </a:rPr>
                <a:t>l</a:t>
              </a:r>
              <a:r>
                <a:rPr lang="en-US" sz="2400" dirty="0">
                  <a:latin typeface="Garamond"/>
                  <a:cs typeface="Garamond"/>
                </a:rPr>
                <a:t> </a:t>
              </a:r>
              <a:r>
                <a:rPr lang="en-US" sz="2400" dirty="0" smtClean="0">
                  <a:latin typeface="Garamond"/>
                  <a:cs typeface="Garamond"/>
                </a:rPr>
                <a:t>= 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68838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exponential random variable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299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c.d.f</a:t>
            </a:r>
            <a:r>
              <a:rPr lang="en-US" sz="2800" dirty="0" smtClean="0">
                <a:latin typeface="Franklin Gothic Medium"/>
                <a:cs typeface="Franklin Gothic Medium"/>
              </a:rPr>
              <a:t>. of </a:t>
            </a:r>
            <a:r>
              <a:rPr lang="en-US" sz="2800" i="1" dirty="0">
                <a:latin typeface="Garamond"/>
                <a:cs typeface="Garamond"/>
              </a:rPr>
              <a:t>T</a:t>
            </a:r>
            <a:r>
              <a:rPr lang="en-US" sz="2800" dirty="0" smtClean="0">
                <a:latin typeface="Franklin Gothic Medium"/>
                <a:cs typeface="Franklin Gothic Medium"/>
              </a:rPr>
              <a:t> is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28118" y="1987488"/>
            <a:ext cx="4899344" cy="535920"/>
            <a:chOff x="828118" y="1987488"/>
            <a:chExt cx="4899344" cy="535920"/>
          </a:xfrm>
        </p:grpSpPr>
        <p:sp>
          <p:nvSpPr>
            <p:cNvPr id="5" name="TextBox 4"/>
            <p:cNvSpPr txBox="1"/>
            <p:nvPr/>
          </p:nvSpPr>
          <p:spPr>
            <a:xfrm>
              <a:off x="828118" y="2000188"/>
              <a:ext cx="4899344" cy="52322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lang="en-US" sz="2800" i="1" dirty="0" smtClean="0">
                  <a:latin typeface="Garamond"/>
                  <a:cs typeface="Garamond"/>
                </a:rPr>
                <a:t>F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>
                  <a:latin typeface="Garamond"/>
                  <a:cs typeface="Garamond"/>
                </a:rPr>
                <a:t>a</a:t>
              </a:r>
              <a:r>
                <a:rPr lang="en-US" sz="2800" dirty="0">
                  <a:latin typeface="Garamond"/>
                  <a:cs typeface="Garamond"/>
                </a:rPr>
                <a:t>) = 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∫</a:t>
              </a:r>
              <a:r>
                <a:rPr lang="en-US" sz="2800" baseline="-25000" dirty="0" smtClean="0">
                  <a:latin typeface="Garamond"/>
                  <a:cs typeface="Garamond"/>
                </a:rPr>
                <a:t>0 </a:t>
              </a:r>
              <a:r>
                <a:rPr lang="en-US" sz="2800" i="1" dirty="0" smtClean="0">
                  <a:latin typeface="Symbol" charset="2"/>
                  <a:cs typeface="Symbol" charset="2"/>
                </a:rPr>
                <a:t>l</a:t>
              </a:r>
              <a:r>
                <a:rPr lang="en-US" sz="2800" dirty="0" smtClean="0">
                  <a:latin typeface="Garamond"/>
                  <a:cs typeface="Garamond"/>
                </a:rPr>
                <a:t> </a:t>
              </a:r>
              <a:r>
                <a:rPr lang="en-US" sz="2800" i="1" dirty="0">
                  <a:latin typeface="Garamond"/>
                  <a:cs typeface="Garamond"/>
                </a:rPr>
                <a:t>e</a:t>
              </a:r>
              <a:r>
                <a:rPr lang="en-US" sz="2800" baseline="30000" dirty="0">
                  <a:latin typeface="Garamond"/>
                  <a:cs typeface="Garamond"/>
                </a:rPr>
                <a:t>-</a:t>
              </a:r>
              <a:r>
                <a:rPr lang="en-US" sz="2800" i="1" baseline="30000" dirty="0" err="1" smtClean="0">
                  <a:latin typeface="Symbol" charset="2"/>
                  <a:cs typeface="Symbol" charset="2"/>
                </a:rPr>
                <a:t>l</a:t>
              </a:r>
              <a:r>
                <a:rPr lang="en-US" sz="2800" i="1" baseline="30000" dirty="0" err="1" smtClean="0">
                  <a:latin typeface="Garamond"/>
                  <a:cs typeface="Garamond"/>
                </a:rPr>
                <a:t>t</a:t>
              </a:r>
              <a:r>
                <a:rPr lang="en-US" sz="2800" i="1" baseline="30000" dirty="0" smtClean="0">
                  <a:latin typeface="Garamond"/>
                  <a:cs typeface="Garamond"/>
                </a:rPr>
                <a:t> </a:t>
              </a:r>
              <a:r>
                <a:rPr lang="en-US" sz="2800" i="1" dirty="0" err="1" smtClean="0">
                  <a:latin typeface="Garamond"/>
                  <a:cs typeface="Garamond"/>
                </a:rPr>
                <a:t>dt</a:t>
              </a:r>
              <a:r>
                <a:rPr lang="en-US" sz="2800" baseline="-25000" dirty="0" smtClean="0">
                  <a:latin typeface="Garamond"/>
                  <a:cs typeface="Garamond"/>
                </a:rPr>
                <a:t>  </a:t>
              </a:r>
              <a:r>
                <a:rPr lang="en-US" sz="2800" dirty="0" smtClean="0">
                  <a:latin typeface="Garamond"/>
                  <a:cs typeface="Garamond"/>
                </a:rPr>
                <a:t>= </a:t>
              </a:r>
              <a:r>
                <a:rPr lang="en-US" sz="2800" i="1" dirty="0">
                  <a:latin typeface="Garamond"/>
                  <a:cs typeface="Garamond"/>
                </a:rPr>
                <a:t>e</a:t>
              </a:r>
              <a:r>
                <a:rPr lang="en-US" sz="2800" baseline="30000" dirty="0">
                  <a:latin typeface="Garamond"/>
                  <a:cs typeface="Garamond"/>
                </a:rPr>
                <a:t>-</a:t>
              </a:r>
              <a:r>
                <a:rPr lang="en-US" sz="2800" i="1" baseline="30000" dirty="0" smtClean="0">
                  <a:latin typeface="Symbol" charset="2"/>
                  <a:cs typeface="Symbol" charset="2"/>
                </a:rPr>
                <a:t>l</a:t>
              </a:r>
              <a:r>
                <a:rPr lang="en-US" sz="2800" i="1" baseline="30000" dirty="0" smtClean="0">
                  <a:latin typeface="Garamond"/>
                  <a:cs typeface="Garamond"/>
                </a:rPr>
                <a:t>t</a:t>
              </a:r>
              <a:r>
                <a:rPr lang="en-US" sz="2800" dirty="0" smtClean="0">
                  <a:latin typeface="Garamond"/>
                  <a:cs typeface="Garamond"/>
                </a:rPr>
                <a:t>|</a:t>
              </a:r>
              <a:r>
                <a:rPr lang="en-US" sz="2800" baseline="-25000" dirty="0" smtClean="0">
                  <a:latin typeface="Garamond"/>
                  <a:cs typeface="Garamond"/>
                </a:rPr>
                <a:t>0 </a:t>
              </a:r>
              <a:r>
                <a:rPr lang="en-US" sz="2800" dirty="0" smtClean="0">
                  <a:latin typeface="Garamond"/>
                  <a:cs typeface="Garamond"/>
                </a:rPr>
                <a:t>= 1 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–</a:t>
              </a:r>
              <a:r>
                <a:rPr lang="en-US" sz="2800" dirty="0" smtClean="0">
                  <a:latin typeface="Garamond"/>
                  <a:cs typeface="Garamond"/>
                </a:rPr>
                <a:t> </a:t>
              </a:r>
              <a:r>
                <a:rPr lang="en-US" sz="2800" i="1" dirty="0">
                  <a:latin typeface="Garamond"/>
                  <a:cs typeface="Garamond"/>
                </a:rPr>
                <a:t>e</a:t>
              </a:r>
              <a:r>
                <a:rPr lang="en-US" sz="2800" baseline="30000" dirty="0">
                  <a:latin typeface="Garamond"/>
                  <a:cs typeface="Garamond"/>
                </a:rPr>
                <a:t>-</a:t>
              </a:r>
              <a:r>
                <a:rPr lang="en-US" sz="2800" i="1" baseline="30000" dirty="0" smtClean="0">
                  <a:latin typeface="Symbol" charset="2"/>
                  <a:cs typeface="Symbol" charset="2"/>
                </a:rPr>
                <a:t>l</a:t>
              </a:r>
              <a:r>
                <a:rPr lang="en-US" sz="2800" i="1" baseline="30000" dirty="0" smtClean="0">
                  <a:latin typeface="Garamond"/>
                  <a:cs typeface="Garamond"/>
                </a:rPr>
                <a:t>a</a:t>
              </a:r>
              <a:r>
                <a:rPr lang="en-US" sz="2800" i="1" dirty="0" smtClean="0">
                  <a:latin typeface="Garamond"/>
                  <a:cs typeface="Garamond"/>
                </a:rPr>
                <a:t> </a:t>
              </a:r>
              <a:endParaRPr lang="en-US" sz="2800" dirty="0" smtClean="0">
                <a:latin typeface="Garamond"/>
                <a:cs typeface="Garamond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919670" y="1987488"/>
              <a:ext cx="300082" cy="3795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baseline="30000" dirty="0">
                  <a:solidFill>
                    <a:prstClr val="black"/>
                  </a:solidFill>
                  <a:latin typeface="Garamond"/>
                  <a:cs typeface="Garamond"/>
                </a:rPr>
                <a:t>a</a:t>
              </a:r>
              <a:endParaRPr lang="en-US" baseline="300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002470" y="2038288"/>
              <a:ext cx="300082" cy="3795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baseline="30000" dirty="0">
                  <a:solidFill>
                    <a:prstClr val="black"/>
                  </a:solidFill>
                  <a:latin typeface="Garamond"/>
                  <a:cs typeface="Garamond"/>
                </a:rPr>
                <a:t>a</a:t>
              </a:r>
              <a:endParaRPr lang="en-US" baseline="30000" dirty="0"/>
            </a:p>
          </p:txBody>
        </p:sp>
      </p:grpSp>
      <p:sp>
        <p:nvSpPr>
          <p:cNvPr id="8" name="Rectangle 7"/>
          <p:cNvSpPr/>
          <p:nvPr/>
        </p:nvSpPr>
        <p:spPr>
          <a:xfrm>
            <a:off x="5808344" y="2000188"/>
            <a:ext cx="12794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if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a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>
                <a:latin typeface="Garamond"/>
                <a:cs typeface="Garamond"/>
              </a:rPr>
              <a:t>≥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0</a:t>
            </a:r>
            <a:endParaRPr lang="en-US" sz="28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30206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What should the expected value of </a:t>
            </a:r>
            <a:r>
              <a:rPr lang="en-US" sz="2800" i="1" dirty="0">
                <a:latin typeface="Garamond"/>
                <a:cs typeface="Garamond"/>
              </a:rPr>
              <a:t>T</a:t>
            </a:r>
            <a:r>
              <a:rPr lang="en-US" sz="2800" dirty="0" smtClean="0">
                <a:latin typeface="Franklin Gothic Medium"/>
                <a:cs typeface="Franklin Gothic Medium"/>
              </a:rPr>
              <a:t> be?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377633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Hint:</a:t>
            </a:r>
            <a:r>
              <a:rPr lang="en-US" sz="2800" dirty="0" smtClean="0">
                <a:latin typeface="Franklin Gothic Medium"/>
                <a:cs typeface="Franklin Gothic Medium"/>
              </a:rPr>
              <a:t>	Rain falls at </a:t>
            </a:r>
            <a:r>
              <a:rPr lang="en-US" sz="2800" i="1" dirty="0">
                <a:latin typeface="Symbol" charset="2"/>
                <a:cs typeface="Symbol" charset="2"/>
              </a:rPr>
              <a:t>l</a:t>
            </a:r>
            <a:r>
              <a:rPr lang="en-US" sz="2800" dirty="0" smtClean="0">
                <a:latin typeface="Franklin Gothic Medium"/>
                <a:cs typeface="Franklin Gothic Medium"/>
              </a:rPr>
              <a:t> drops/second</a:t>
            </a:r>
          </a:p>
          <a:p>
            <a:r>
              <a:rPr lang="en-US" sz="2800" dirty="0">
                <a:latin typeface="Franklin Gothic Medium"/>
                <a:cs typeface="Franklin Gothic Medium"/>
              </a:rPr>
              <a:t>	</a:t>
            </a:r>
            <a:r>
              <a:rPr lang="en-US" sz="2800" dirty="0" smtClean="0">
                <a:latin typeface="Franklin Gothic Medium"/>
                <a:cs typeface="Franklin Gothic Medium"/>
              </a:rPr>
              <a:t>	How many seconds till the first drop?)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97002" y="5003393"/>
            <a:ext cx="1835079" cy="523220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T</a:t>
            </a:r>
            <a:r>
              <a:rPr lang="en-US" sz="2800" dirty="0" smtClean="0">
                <a:latin typeface="Garamond"/>
                <a:cs typeface="Garamond"/>
              </a:rPr>
              <a:t>] = 1/</a:t>
            </a:r>
            <a:r>
              <a:rPr lang="en-US" sz="2800" i="1" dirty="0">
                <a:latin typeface="Symbol" charset="2"/>
                <a:cs typeface="Symbol" charset="2"/>
              </a:rPr>
              <a:t>l</a:t>
            </a:r>
            <a:endParaRPr lang="en-US" sz="2800" dirty="0" smtClean="0">
              <a:latin typeface="Garamond"/>
              <a:cs typeface="Garamond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66807" y="5006082"/>
            <a:ext cx="2253563" cy="523220"/>
          </a:xfrm>
          <a:prstGeom prst="rect">
            <a:avLst/>
          </a:prstGeom>
          <a:noFill/>
          <a:ln w="19050" cmpd="sng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i="1" dirty="0" err="1" smtClean="0">
                <a:latin typeface="Garamond"/>
                <a:cs typeface="Garamond"/>
              </a:rPr>
              <a:t>Var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T</a:t>
            </a:r>
            <a:r>
              <a:rPr lang="en-US" sz="2800" dirty="0" smtClean="0">
                <a:latin typeface="Garamond"/>
                <a:cs typeface="Garamond"/>
              </a:rPr>
              <a:t>] </a:t>
            </a:r>
            <a:r>
              <a:rPr lang="en-US" sz="2800" dirty="0">
                <a:latin typeface="Garamond"/>
                <a:cs typeface="Garamond"/>
              </a:rPr>
              <a:t>= 1/</a:t>
            </a:r>
            <a:r>
              <a:rPr lang="en-US" sz="2800" i="1" dirty="0" smtClean="0">
                <a:latin typeface="Symbol" charset="2"/>
                <a:cs typeface="Symbol" charset="2"/>
              </a:rPr>
              <a:t>l</a:t>
            </a:r>
            <a:r>
              <a:rPr lang="en-US" sz="2800" baseline="30000" dirty="0">
                <a:latin typeface="Garamond"/>
                <a:cs typeface="Garamond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27489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  <p:bldP spid="1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Poisson vs. exponential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781434" y="2178050"/>
            <a:ext cx="7366000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781434" y="1828800"/>
            <a:ext cx="0" cy="34925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674234" y="203835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582168" y="1707118"/>
            <a:ext cx="292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1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727834" y="2038350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267200" y="1974850"/>
            <a:ext cx="4077084" cy="3492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521065" y="1682234"/>
            <a:ext cx="292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aramond"/>
                <a:cs typeface="Garamond"/>
              </a:rPr>
              <a:t>2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2356234" y="1828800"/>
            <a:ext cx="3822700" cy="279400"/>
            <a:chOff x="3079750" y="2533650"/>
            <a:chExt cx="3822700" cy="279400"/>
          </a:xfrm>
        </p:grpSpPr>
        <p:pic>
          <p:nvPicPr>
            <p:cNvPr id="28" name="Picture 27" descr="raemi_Drop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9750" y="2546350"/>
              <a:ext cx="133350" cy="266700"/>
            </a:xfrm>
            <a:prstGeom prst="rect">
              <a:avLst/>
            </a:prstGeom>
          </p:spPr>
        </p:pic>
        <p:pic>
          <p:nvPicPr>
            <p:cNvPr id="29" name="Picture 28" descr="raemi_Drop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8009" y="2534166"/>
              <a:ext cx="133350" cy="266700"/>
            </a:xfrm>
            <a:prstGeom prst="rect">
              <a:avLst/>
            </a:prstGeom>
          </p:spPr>
        </p:pic>
        <p:pic>
          <p:nvPicPr>
            <p:cNvPr id="30" name="Picture 29" descr="raemi_Drop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91050" y="2533650"/>
              <a:ext cx="133350" cy="266700"/>
            </a:xfrm>
            <a:prstGeom prst="rect">
              <a:avLst/>
            </a:prstGeom>
          </p:spPr>
        </p:pic>
        <p:pic>
          <p:nvPicPr>
            <p:cNvPr id="31" name="Picture 30" descr="raemi_Drop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9100" y="2546350"/>
              <a:ext cx="133350" cy="266700"/>
            </a:xfrm>
            <a:prstGeom prst="rect">
              <a:avLst/>
            </a:prstGeom>
          </p:spPr>
        </p:pic>
      </p:grpSp>
      <p:cxnSp>
        <p:nvCxnSpPr>
          <p:cNvPr id="32" name="Straight Connector 31"/>
          <p:cNvCxnSpPr/>
          <p:nvPr/>
        </p:nvCxnSpPr>
        <p:spPr>
          <a:xfrm>
            <a:off x="781434" y="2355850"/>
            <a:ext cx="0" cy="26035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419734" y="2355850"/>
            <a:ext cx="0" cy="26035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81434" y="2495550"/>
            <a:ext cx="1638300" cy="0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428749" y="2230735"/>
            <a:ext cx="437699" cy="461665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9933"/>
                </a:solidFill>
                <a:latin typeface="Garamond"/>
                <a:cs typeface="Garamond"/>
              </a:rPr>
              <a:t>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873826" y="1289903"/>
            <a:ext cx="380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9933"/>
                </a:solidFill>
                <a:latin typeface="Garamond"/>
                <a:cs typeface="Garamond"/>
              </a:rPr>
              <a:t>N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2241550" y="1663316"/>
            <a:ext cx="178184" cy="17818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241550" y="1637532"/>
            <a:ext cx="893327" cy="17818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609658" y="3673308"/>
            <a:ext cx="2927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number of events </a:t>
            </a:r>
            <a:br>
              <a:rPr lang="en-US" sz="24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</a:br>
            <a:r>
              <a:rPr lang="en-US" sz="2400" dirty="0" smtClean="0">
                <a:latin typeface="Franklin Gothic Medium"/>
                <a:cs typeface="Franklin Gothic Medium"/>
              </a:rPr>
              <a:t>within time unit</a:t>
            </a:r>
            <a:endParaRPr lang="en-US" sz="2400" i="1" dirty="0" smtClean="0">
              <a:latin typeface="Garamond"/>
              <a:cs typeface="Garamond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644190" y="3688236"/>
            <a:ext cx="2609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time</a:t>
            </a:r>
            <a:r>
              <a:rPr lang="en-US" sz="2400" dirty="0" smtClean="0">
                <a:latin typeface="Franklin Gothic Medium"/>
                <a:cs typeface="Franklin Gothic Medium"/>
              </a:rPr>
              <a:t> until first </a:t>
            </a:r>
            <a:br>
              <a:rPr lang="en-US" sz="2400" dirty="0" smtClean="0">
                <a:latin typeface="Franklin Gothic Medium"/>
                <a:cs typeface="Franklin Gothic Medium"/>
              </a:rPr>
            </a:br>
            <a:r>
              <a:rPr lang="en-US" sz="2400" dirty="0" smtClean="0">
                <a:latin typeface="Franklin Gothic Medium"/>
                <a:cs typeface="Franklin Gothic Medium"/>
              </a:rPr>
              <a:t>event happens</a:t>
            </a:r>
            <a:endParaRPr lang="en-US" sz="2400" i="1" dirty="0" smtClean="0">
              <a:latin typeface="Garamond"/>
              <a:cs typeface="Garamond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476634" y="3606800"/>
            <a:ext cx="8210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5644190" y="2982724"/>
            <a:ext cx="22887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Exponential(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2609658" y="2996446"/>
            <a:ext cx="16732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Poisson(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76634" y="3697594"/>
            <a:ext cx="1695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description</a:t>
            </a:r>
            <a:endParaRPr lang="en-US" sz="2400" i="1" dirty="0" smtClean="0">
              <a:latin typeface="Garamond"/>
              <a:cs typeface="Garamond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76634" y="4685683"/>
            <a:ext cx="1943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expectation</a:t>
            </a:r>
            <a:endParaRPr lang="en-US" sz="2400" i="1" dirty="0" smtClean="0">
              <a:latin typeface="Garamond"/>
              <a:cs typeface="Garamond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663624" y="4605356"/>
            <a:ext cx="7360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/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609658" y="4624128"/>
            <a:ext cx="415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95684" y="5282583"/>
            <a:ext cx="1943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std. deviation</a:t>
            </a:r>
            <a:endParaRPr lang="en-US" sz="2400" i="1" dirty="0" smtClean="0">
              <a:latin typeface="Garamond"/>
              <a:cs typeface="Garamond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663624" y="5202256"/>
            <a:ext cx="7360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/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609658" y="5221028"/>
            <a:ext cx="415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457200" y="5873750"/>
            <a:ext cx="8210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9283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9" grpId="0"/>
      <p:bldP spid="50" grpId="0"/>
      <p:bldP spid="52" grpId="0"/>
      <p:bldP spid="53" grpId="0"/>
      <p:bldP spid="54" grpId="0"/>
      <p:bldP spid="55" grpId="0"/>
      <p:bldP spid="5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Memoryless</a:t>
            </a:r>
            <a:r>
              <a:rPr lang="en-US" dirty="0" smtClean="0"/>
              <a:t> property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57200" y="12299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How much time between the second and third drop?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711200" y="2349500"/>
            <a:ext cx="7366000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4667250" y="2136775"/>
            <a:ext cx="3600450" cy="3492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Group 63"/>
          <p:cNvGrpSpPr/>
          <p:nvPr/>
        </p:nvGrpSpPr>
        <p:grpSpPr>
          <a:xfrm>
            <a:off x="711200" y="1853684"/>
            <a:ext cx="6032500" cy="495816"/>
            <a:chOff x="711200" y="1853684"/>
            <a:chExt cx="6032500" cy="495816"/>
          </a:xfrm>
        </p:grpSpPr>
        <p:grpSp>
          <p:nvGrpSpPr>
            <p:cNvPr id="59" name="Group 58"/>
            <p:cNvGrpSpPr/>
            <p:nvPr/>
          </p:nvGrpSpPr>
          <p:grpSpPr>
            <a:xfrm>
              <a:off x="3657600" y="2209800"/>
              <a:ext cx="2946400" cy="139700"/>
              <a:chOff x="3657600" y="2292350"/>
              <a:chExt cx="2946400" cy="139700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>
                <a:off x="6604000" y="2292350"/>
                <a:ext cx="0" cy="139700"/>
              </a:xfrm>
              <a:prstGeom prst="line">
                <a:avLst/>
              </a:prstGeom>
              <a:ln w="63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3657600" y="2292350"/>
                <a:ext cx="0" cy="139700"/>
              </a:xfrm>
              <a:prstGeom prst="line">
                <a:avLst/>
              </a:prstGeom>
              <a:ln w="63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Straight Connector 23"/>
            <p:cNvCxnSpPr/>
            <p:nvPr/>
          </p:nvCxnSpPr>
          <p:spPr>
            <a:xfrm>
              <a:off x="711200" y="2000250"/>
              <a:ext cx="0" cy="34925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3511934" y="1878568"/>
              <a:ext cx="2928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Garamond"/>
                  <a:cs typeface="Garamond"/>
                </a:rPr>
                <a:t>1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450831" y="1853684"/>
              <a:ext cx="2928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Garamond"/>
                  <a:cs typeface="Garamond"/>
                </a:rPr>
                <a:t>2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2286000" y="1994416"/>
            <a:ext cx="3822700" cy="285234"/>
            <a:chOff x="3079750" y="2527816"/>
            <a:chExt cx="3822700" cy="285234"/>
          </a:xfrm>
        </p:grpSpPr>
        <p:pic>
          <p:nvPicPr>
            <p:cNvPr id="48" name="Picture 47" descr="raemi_Drop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9750" y="2546350"/>
              <a:ext cx="133350" cy="266700"/>
            </a:xfrm>
            <a:prstGeom prst="rect">
              <a:avLst/>
            </a:prstGeom>
          </p:spPr>
        </p:pic>
        <p:pic>
          <p:nvPicPr>
            <p:cNvPr id="49" name="Picture 48" descr="raemi_Drop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08600" y="2527816"/>
              <a:ext cx="133350" cy="266700"/>
            </a:xfrm>
            <a:prstGeom prst="rect">
              <a:avLst/>
            </a:prstGeom>
          </p:spPr>
        </p:pic>
        <p:pic>
          <p:nvPicPr>
            <p:cNvPr id="50" name="Picture 49" descr="raemi_Drop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91050" y="2533650"/>
              <a:ext cx="133350" cy="266700"/>
            </a:xfrm>
            <a:prstGeom prst="rect">
              <a:avLst/>
            </a:prstGeom>
          </p:spPr>
        </p:pic>
        <p:pic>
          <p:nvPicPr>
            <p:cNvPr id="51" name="Picture 50" descr="raemi_Drop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9100" y="2546350"/>
              <a:ext cx="133350" cy="266700"/>
            </a:xfrm>
            <a:prstGeom prst="rect">
              <a:avLst/>
            </a:prstGeom>
          </p:spPr>
        </p:pic>
      </p:grpSp>
      <p:cxnSp>
        <p:nvCxnSpPr>
          <p:cNvPr id="52" name="Straight Connector 51"/>
          <p:cNvCxnSpPr/>
          <p:nvPr/>
        </p:nvCxnSpPr>
        <p:spPr>
          <a:xfrm>
            <a:off x="3873500" y="2540000"/>
            <a:ext cx="0" cy="26035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591050" y="2540000"/>
            <a:ext cx="0" cy="26035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873500" y="2679700"/>
            <a:ext cx="704850" cy="0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020001" y="2402880"/>
            <a:ext cx="437699" cy="461665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9933"/>
                </a:solidFill>
                <a:latin typeface="Garamond"/>
                <a:cs typeface="Garamond"/>
              </a:rPr>
              <a:t>T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57200" y="3093422"/>
            <a:ext cx="822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Solution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33400" y="3871583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We start time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when the second drop falls</a:t>
            </a:r>
            <a:r>
              <a:rPr lang="en-US" sz="2800" dirty="0" smtClean="0">
                <a:latin typeface="Franklin Gothic Medium"/>
                <a:cs typeface="Franklin Gothic Medium"/>
              </a:rPr>
              <a:t>.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33400" y="5573383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Then </a:t>
            </a:r>
            <a:r>
              <a:rPr lang="en-US" sz="2800" i="1" dirty="0" smtClean="0">
                <a:latin typeface="Garamond"/>
                <a:cs typeface="Garamond"/>
              </a:rPr>
              <a:t>T </a:t>
            </a:r>
            <a:r>
              <a:rPr lang="en-US" sz="2800" dirty="0" smtClean="0">
                <a:latin typeface="Franklin Gothic Medium"/>
                <a:cs typeface="Franklin Gothic Medium"/>
              </a:rPr>
              <a:t>is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Exponential(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533400" y="4728833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What happened before is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irrelevant</a:t>
            </a:r>
            <a:r>
              <a:rPr lang="en-US" sz="2800" dirty="0" smtClean="0">
                <a:latin typeface="Franklin Gothic Medium"/>
                <a:cs typeface="Franklin Gothic Medium"/>
              </a:rPr>
              <a:t>.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439497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59259E-6 L 0.34583 2.59259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7" grpId="0"/>
      <p:bldP spid="2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Arrow Connector 34"/>
          <p:cNvCxnSpPr/>
          <p:nvPr/>
        </p:nvCxnSpPr>
        <p:spPr>
          <a:xfrm>
            <a:off x="711200" y="2584450"/>
            <a:ext cx="3867150" cy="0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407101" y="2307630"/>
            <a:ext cx="406172" cy="461665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9933"/>
                </a:solidFill>
                <a:latin typeface="Garamond"/>
                <a:cs typeface="Garamond"/>
              </a:rPr>
              <a:t>T</a:t>
            </a:r>
            <a:endParaRPr lang="en-US" sz="2400" baseline="-25000" dirty="0" smtClean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time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299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What is the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expected time</a:t>
            </a:r>
            <a:r>
              <a:rPr lang="en-US" sz="2800" dirty="0" smtClean="0">
                <a:latin typeface="Franklin Gothic Medium"/>
                <a:cs typeface="Franklin Gothic Medium"/>
              </a:rPr>
              <a:t> of the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third drop</a:t>
            </a:r>
            <a:r>
              <a:rPr lang="en-US" sz="2800" dirty="0" smtClean="0">
                <a:latin typeface="Franklin Gothic Medium"/>
                <a:cs typeface="Franklin Gothic Medium"/>
              </a:rPr>
              <a:t>?</a:t>
            </a:r>
            <a:endParaRPr lang="en-US" sz="2800" i="1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11200" y="2349500"/>
            <a:ext cx="7366000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667250" y="2136775"/>
            <a:ext cx="3600450" cy="3492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711200" y="1853684"/>
            <a:ext cx="6032500" cy="495816"/>
            <a:chOff x="711200" y="1853684"/>
            <a:chExt cx="6032500" cy="495816"/>
          </a:xfrm>
        </p:grpSpPr>
        <p:grpSp>
          <p:nvGrpSpPr>
            <p:cNvPr id="7" name="Group 6"/>
            <p:cNvGrpSpPr/>
            <p:nvPr/>
          </p:nvGrpSpPr>
          <p:grpSpPr>
            <a:xfrm>
              <a:off x="3657600" y="2209800"/>
              <a:ext cx="2946400" cy="139700"/>
              <a:chOff x="3657600" y="2292350"/>
              <a:chExt cx="2946400" cy="139700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>
                <a:off x="6604000" y="2292350"/>
                <a:ext cx="0" cy="139700"/>
              </a:xfrm>
              <a:prstGeom prst="line">
                <a:avLst/>
              </a:prstGeom>
              <a:ln w="63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3657600" y="2292350"/>
                <a:ext cx="0" cy="139700"/>
              </a:xfrm>
              <a:prstGeom prst="line">
                <a:avLst/>
              </a:prstGeom>
              <a:ln w="63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Connector 7"/>
            <p:cNvCxnSpPr/>
            <p:nvPr/>
          </p:nvCxnSpPr>
          <p:spPr>
            <a:xfrm>
              <a:off x="711200" y="2000250"/>
              <a:ext cx="0" cy="349250"/>
            </a:xfrm>
            <a:prstGeom prst="line">
              <a:avLst/>
            </a:prstGeom>
            <a:ln w="63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511934" y="1878568"/>
              <a:ext cx="2928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Garamond"/>
                  <a:cs typeface="Garamond"/>
                </a:rPr>
                <a:t>1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450831" y="1853684"/>
              <a:ext cx="2928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Garamond"/>
                  <a:cs typeface="Garamond"/>
                </a:rPr>
                <a:t>2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86000" y="1994416"/>
            <a:ext cx="3822700" cy="285234"/>
            <a:chOff x="3079750" y="2527816"/>
            <a:chExt cx="3822700" cy="285234"/>
          </a:xfrm>
        </p:grpSpPr>
        <p:pic>
          <p:nvPicPr>
            <p:cNvPr id="14" name="Picture 13" descr="raemi_Drop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9750" y="2546350"/>
              <a:ext cx="133350" cy="266700"/>
            </a:xfrm>
            <a:prstGeom prst="rect">
              <a:avLst/>
            </a:prstGeom>
          </p:spPr>
        </p:pic>
        <p:pic>
          <p:nvPicPr>
            <p:cNvPr id="15" name="Picture 14" descr="raemi_Drop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08600" y="2527816"/>
              <a:ext cx="133350" cy="266700"/>
            </a:xfrm>
            <a:prstGeom prst="rect">
              <a:avLst/>
            </a:prstGeom>
          </p:spPr>
        </p:pic>
        <p:pic>
          <p:nvPicPr>
            <p:cNvPr id="16" name="Picture 15" descr="raemi_Drop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91050" y="2533650"/>
              <a:ext cx="133350" cy="266700"/>
            </a:xfrm>
            <a:prstGeom prst="rect">
              <a:avLst/>
            </a:prstGeom>
          </p:spPr>
        </p:pic>
        <p:pic>
          <p:nvPicPr>
            <p:cNvPr id="17" name="Picture 16" descr="raemi_Drop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9100" y="2546350"/>
              <a:ext cx="133350" cy="266700"/>
            </a:xfrm>
            <a:prstGeom prst="rect">
              <a:avLst/>
            </a:prstGeom>
          </p:spPr>
        </p:pic>
      </p:grpSp>
      <p:grpSp>
        <p:nvGrpSpPr>
          <p:cNvPr id="39" name="Group 38"/>
          <p:cNvGrpSpPr/>
          <p:nvPr/>
        </p:nvGrpSpPr>
        <p:grpSpPr>
          <a:xfrm>
            <a:off x="711200" y="2707680"/>
            <a:ext cx="3879850" cy="461665"/>
            <a:chOff x="711200" y="2707680"/>
            <a:chExt cx="3879850" cy="461665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3873500" y="2844800"/>
              <a:ext cx="0" cy="260350"/>
            </a:xfrm>
            <a:prstGeom prst="line">
              <a:avLst/>
            </a:prstGeom>
            <a:ln w="635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4591050" y="2844800"/>
              <a:ext cx="0" cy="260350"/>
            </a:xfrm>
            <a:prstGeom prst="line">
              <a:avLst/>
            </a:prstGeom>
            <a:ln w="635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3873500" y="2984500"/>
              <a:ext cx="704850" cy="0"/>
            </a:xfrm>
            <a:prstGeom prst="straightConnector1">
              <a:avLst/>
            </a:prstGeom>
            <a:ln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988251" y="2707680"/>
              <a:ext cx="487635" cy="461665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FF9933"/>
                  </a:solidFill>
                  <a:latin typeface="Garamond"/>
                  <a:cs typeface="Garamond"/>
                </a:rPr>
                <a:t>T</a:t>
              </a:r>
              <a:r>
                <a:rPr lang="en-US" sz="2400" baseline="-25000" dirty="0" smtClean="0">
                  <a:solidFill>
                    <a:srgbClr val="FF9933"/>
                  </a:solidFill>
                  <a:latin typeface="Garamond"/>
                  <a:cs typeface="Garamond"/>
                </a:rPr>
                <a:t>3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2286000" y="2984500"/>
              <a:ext cx="1587500" cy="0"/>
            </a:xfrm>
            <a:prstGeom prst="straightConnector1">
              <a:avLst/>
            </a:prstGeom>
            <a:ln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711200" y="2978150"/>
              <a:ext cx="1587500" cy="0"/>
            </a:xfrm>
            <a:prstGeom prst="straightConnector1">
              <a:avLst/>
            </a:prstGeom>
            <a:ln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305050" y="2844800"/>
              <a:ext cx="0" cy="260350"/>
            </a:xfrm>
            <a:prstGeom prst="line">
              <a:avLst/>
            </a:prstGeom>
            <a:ln w="635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711200" y="2854325"/>
              <a:ext cx="0" cy="260350"/>
            </a:xfrm>
            <a:prstGeom prst="line">
              <a:avLst/>
            </a:prstGeom>
            <a:ln w="635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819851" y="2707680"/>
              <a:ext cx="487635" cy="461665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FF9933"/>
                  </a:solidFill>
                  <a:latin typeface="Garamond"/>
                  <a:cs typeface="Garamond"/>
                </a:rPr>
                <a:t>T</a:t>
              </a:r>
              <a:r>
                <a:rPr lang="en-US" sz="2400" baseline="-25000" dirty="0" smtClean="0">
                  <a:solidFill>
                    <a:srgbClr val="FF9933"/>
                  </a:solidFill>
                  <a:latin typeface="Garamond"/>
                  <a:cs typeface="Garamond"/>
                </a:rPr>
                <a:t>2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317418" y="2707680"/>
              <a:ext cx="487635" cy="461665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solidFill>
                    <a:srgbClr val="FF9933"/>
                  </a:solidFill>
                  <a:latin typeface="Garamond"/>
                  <a:cs typeface="Garamond"/>
                </a:rPr>
                <a:t>T</a:t>
              </a:r>
              <a:r>
                <a:rPr lang="en-US" sz="2400" baseline="-25000" dirty="0" smtClean="0">
                  <a:solidFill>
                    <a:srgbClr val="FF9933"/>
                  </a:solidFill>
                  <a:latin typeface="Garamond"/>
                  <a:cs typeface="Garamond"/>
                </a:rPr>
                <a:t>1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457200" y="3372822"/>
            <a:ext cx="822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Solution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84253" y="41509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T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+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+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3</a:t>
            </a:r>
            <a:endParaRPr lang="en-US" sz="2800" baseline="-25000" dirty="0"/>
          </a:p>
        </p:txBody>
      </p:sp>
      <p:sp>
        <p:nvSpPr>
          <p:cNvPr id="31" name="TextBox 30"/>
          <p:cNvSpPr txBox="1"/>
          <p:nvPr/>
        </p:nvSpPr>
        <p:spPr>
          <a:xfrm>
            <a:off x="484253" y="4796766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Garamond"/>
                <a:cs typeface="Garamond"/>
              </a:rPr>
              <a:t>T</a:t>
            </a:r>
            <a:r>
              <a:rPr lang="en-US" sz="2800" dirty="0" smtClean="0">
                <a:latin typeface="Franklin Gothic Medium"/>
                <a:cs typeface="Franklin Gothic Medium"/>
              </a:rPr>
              <a:t> is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not </a:t>
            </a:r>
            <a:r>
              <a:rPr lang="en-US" sz="2800" dirty="0" smtClean="0">
                <a:latin typeface="Franklin Gothic Medium"/>
                <a:cs typeface="Franklin Gothic Medium"/>
              </a:rPr>
              <a:t>exponential but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484253" y="5465433"/>
            <a:ext cx="4652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T</a:t>
            </a:r>
            <a:r>
              <a:rPr lang="en-US" sz="2800" dirty="0">
                <a:latin typeface="Garamond"/>
                <a:cs typeface="Garamond"/>
              </a:rPr>
              <a:t>]</a:t>
            </a:r>
            <a:r>
              <a:rPr lang="en-US" sz="2800" i="1" dirty="0" smtClean="0"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>
                <a:latin typeface="Garamond"/>
                <a:cs typeface="Garamond"/>
              </a:rPr>
              <a:t>E</a:t>
            </a:r>
            <a:r>
              <a:rPr lang="en-US" sz="2800" dirty="0">
                <a:latin typeface="Garamond"/>
                <a:cs typeface="Garamond"/>
              </a:rPr>
              <a:t>[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>
                <a:latin typeface="Garamond"/>
                <a:cs typeface="Garamond"/>
              </a:rPr>
              <a:t>]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+ </a:t>
            </a:r>
            <a:r>
              <a:rPr lang="en-US" sz="2800" i="1" dirty="0">
                <a:latin typeface="Garamond"/>
                <a:cs typeface="Garamond"/>
              </a:rPr>
              <a:t>E</a:t>
            </a:r>
            <a:r>
              <a:rPr lang="en-US" sz="2800" dirty="0">
                <a:latin typeface="Garamond"/>
                <a:cs typeface="Garamond"/>
              </a:rPr>
              <a:t>[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dirty="0">
                <a:latin typeface="Garamond"/>
                <a:cs typeface="Garamond"/>
              </a:rPr>
              <a:t>]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+ </a:t>
            </a:r>
            <a:r>
              <a:rPr lang="en-US" sz="2800" i="1" dirty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3</a:t>
            </a:r>
            <a:r>
              <a:rPr lang="en-US" sz="2800" dirty="0">
                <a:latin typeface="Garamond"/>
                <a:cs typeface="Garamond"/>
              </a:rPr>
              <a:t>]</a:t>
            </a:r>
            <a:endParaRPr lang="en-US" sz="2800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4870450" y="5476216"/>
            <a:ext cx="1162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3/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l</a:t>
            </a:r>
            <a:endParaRPr lang="en-US" sz="2800" baseline="-250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4591050" y="2444750"/>
            <a:ext cx="0" cy="26035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1200" y="2454275"/>
            <a:ext cx="0" cy="26035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2900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Delivery time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64016"/>
            <a:ext cx="61658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A more precise probability model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67102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equally likely outcomes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338096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: minute when package arrives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4074370"/>
            <a:ext cx="2851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] = 29.983…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457200" y="1978267"/>
            <a:ext cx="5353050" cy="523220"/>
            <a:chOff x="457200" y="1978267"/>
            <a:chExt cx="5353050" cy="523220"/>
          </a:xfrm>
        </p:grpSpPr>
        <p:sp>
          <p:nvSpPr>
            <p:cNvPr id="5" name="TextBox 4"/>
            <p:cNvSpPr txBox="1"/>
            <p:nvPr/>
          </p:nvSpPr>
          <p:spPr>
            <a:xfrm>
              <a:off x="457200" y="1978267"/>
              <a:ext cx="53530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Garamond"/>
                  <a:cs typeface="Garamond"/>
                </a:rPr>
                <a:t>S</a:t>
              </a:r>
              <a:r>
                <a:rPr lang="en-US" sz="2800" baseline="-25000" dirty="0" smtClean="0">
                  <a:latin typeface="Garamond"/>
                  <a:cs typeface="Garamond"/>
                </a:rPr>
                <a:t>2</a:t>
              </a:r>
              <a:r>
                <a:rPr lang="en-US" sz="2800" dirty="0" smtClean="0">
                  <a:latin typeface="Garamond"/>
                  <a:cs typeface="Garamond"/>
                </a:rPr>
                <a:t> </a:t>
              </a:r>
              <a:r>
                <a:rPr lang="en-US" sz="2800" dirty="0">
                  <a:latin typeface="Garamond"/>
                  <a:cs typeface="Garamond"/>
                </a:rPr>
                <a:t>= {</a:t>
              </a:r>
              <a:r>
                <a:rPr lang="en-US" sz="2800" dirty="0" smtClean="0">
                  <a:latin typeface="Garamond"/>
                  <a:cs typeface="Garamond"/>
                </a:rPr>
                <a:t>0,    ,    , …, 1, 1    , …, 59    }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 </a:t>
              </a: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604426" y="2010533"/>
              <a:ext cx="497767" cy="490954"/>
              <a:chOff x="3058576" y="4691281"/>
              <a:chExt cx="497767" cy="490954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3058576" y="4691281"/>
                <a:ext cx="2808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Garamond"/>
                    <a:cs typeface="Garamond"/>
                  </a:rPr>
                  <a:t>1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179317" y="4843681"/>
                <a:ext cx="3770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Garamond"/>
                    <a:cs typeface="Garamond"/>
                  </a:rPr>
                  <a:t>60</a:t>
                </a: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flipH="1">
                <a:off x="3166617" y="4869141"/>
                <a:ext cx="184150" cy="184150"/>
              </a:xfrm>
              <a:prstGeom prst="line">
                <a:avLst/>
              </a:prstGeom>
              <a:ln w="63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/>
            <p:cNvGrpSpPr/>
            <p:nvPr/>
          </p:nvGrpSpPr>
          <p:grpSpPr>
            <a:xfrm>
              <a:off x="2012059" y="1978783"/>
              <a:ext cx="497767" cy="490954"/>
              <a:chOff x="3058576" y="4691281"/>
              <a:chExt cx="497767" cy="490954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3058576" y="4691281"/>
                <a:ext cx="2808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Garamond"/>
                    <a:cs typeface="Garamond"/>
                  </a:rPr>
                  <a:t>2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179317" y="4843681"/>
                <a:ext cx="3770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Garamond"/>
                    <a:cs typeface="Garamond"/>
                  </a:rPr>
                  <a:t>60</a:t>
                </a: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 flipH="1">
                <a:off x="3166617" y="4869141"/>
                <a:ext cx="184150" cy="184150"/>
              </a:xfrm>
              <a:prstGeom prst="line">
                <a:avLst/>
              </a:prstGeom>
              <a:ln w="63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/>
            <p:cNvGrpSpPr/>
            <p:nvPr/>
          </p:nvGrpSpPr>
          <p:grpSpPr>
            <a:xfrm>
              <a:off x="3534826" y="1993716"/>
              <a:ext cx="497767" cy="490954"/>
              <a:chOff x="3058576" y="4691281"/>
              <a:chExt cx="497767" cy="490954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3058576" y="4691281"/>
                <a:ext cx="2808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Garamond"/>
                    <a:cs typeface="Garamond"/>
                  </a:rPr>
                  <a:t>1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179317" y="4843681"/>
                <a:ext cx="3770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Garamond"/>
                    <a:cs typeface="Garamond"/>
                  </a:rPr>
                  <a:t>60</a:t>
                </a: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 flipH="1">
                <a:off x="3166617" y="4869141"/>
                <a:ext cx="184150" cy="184150"/>
              </a:xfrm>
              <a:prstGeom prst="line">
                <a:avLst/>
              </a:prstGeom>
              <a:ln w="63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20"/>
            <p:cNvGrpSpPr/>
            <p:nvPr/>
          </p:nvGrpSpPr>
          <p:grpSpPr>
            <a:xfrm>
              <a:off x="4925476" y="1985133"/>
              <a:ext cx="554917" cy="490954"/>
              <a:chOff x="3001426" y="4691281"/>
              <a:chExt cx="554917" cy="490954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3001426" y="4691281"/>
                <a:ext cx="3770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Garamond"/>
                    <a:cs typeface="Garamond"/>
                  </a:rPr>
                  <a:t>59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179317" y="4843681"/>
                <a:ext cx="3770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Garamond"/>
                    <a:cs typeface="Garamond"/>
                  </a:rPr>
                  <a:t>60</a:t>
                </a:r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 flipH="1">
                <a:off x="3166617" y="4869141"/>
                <a:ext cx="184150" cy="184150"/>
              </a:xfrm>
              <a:prstGeom prst="line">
                <a:avLst/>
              </a:prstGeom>
              <a:ln w="63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946467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Taking precision to the limit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471164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S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dirty="0" smtClean="0">
                <a:latin typeface="Franklin Gothic Medium"/>
                <a:cs typeface="Franklin Gothic Medium"/>
              </a:rPr>
              <a:t>the (continuous)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interval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latin typeface="Garamond"/>
                <a:cs typeface="Garamond"/>
              </a:rPr>
              <a:t>[0, 60)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30272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equally likely outcomes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75250" y="3128801"/>
            <a:ext cx="12938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 = 1/60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75250" y="3951460"/>
            <a:ext cx="1582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 = 1/3600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75250" y="4948650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 = 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67757" y="3128801"/>
            <a:ext cx="2433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Garamond"/>
                <a:cs typeface="Garamond"/>
              </a:rPr>
              <a:t>S</a:t>
            </a:r>
            <a:r>
              <a:rPr lang="en-US" sz="2400" baseline="-25000" dirty="0">
                <a:latin typeface="Garamond"/>
                <a:cs typeface="Garamond"/>
              </a:rPr>
              <a:t>1</a:t>
            </a:r>
            <a:r>
              <a:rPr lang="en-US" sz="2400" dirty="0">
                <a:latin typeface="Garamond"/>
                <a:cs typeface="Garamond"/>
              </a:rPr>
              <a:t> = {0, 1, …, 59}</a:t>
            </a:r>
            <a:r>
              <a:rPr lang="en-US" sz="2400" dirty="0">
                <a:latin typeface="Franklin Gothic Medium"/>
                <a:cs typeface="Franklin Gothic Medium"/>
              </a:rPr>
              <a:t> 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967757" y="3959467"/>
            <a:ext cx="3065999" cy="516870"/>
            <a:chOff x="967757" y="3857867"/>
            <a:chExt cx="3065999" cy="516870"/>
          </a:xfrm>
        </p:grpSpPr>
        <p:sp>
          <p:nvSpPr>
            <p:cNvPr id="20" name="TextBox 19"/>
            <p:cNvSpPr txBox="1"/>
            <p:nvPr/>
          </p:nvSpPr>
          <p:spPr>
            <a:xfrm>
              <a:off x="967757" y="3873984"/>
              <a:ext cx="30659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S</a:t>
              </a:r>
              <a:r>
                <a:rPr lang="en-US" sz="2400" baseline="-25000" dirty="0" smtClean="0">
                  <a:latin typeface="Garamond"/>
                  <a:cs typeface="Garamond"/>
                </a:rPr>
                <a:t>2</a:t>
              </a:r>
              <a:r>
                <a:rPr lang="en-US" sz="2400" dirty="0" smtClean="0">
                  <a:latin typeface="Garamond"/>
                  <a:cs typeface="Garamond"/>
                </a:rPr>
                <a:t> </a:t>
              </a:r>
              <a:r>
                <a:rPr lang="en-US" sz="2400" dirty="0">
                  <a:latin typeface="Garamond"/>
                  <a:cs typeface="Garamond"/>
                </a:rPr>
                <a:t>= {</a:t>
              </a:r>
              <a:r>
                <a:rPr lang="en-US" sz="2400" dirty="0" smtClean="0">
                  <a:latin typeface="Garamond"/>
                  <a:cs typeface="Garamond"/>
                </a:rPr>
                <a:t>0,     , …, 59     }</a:t>
              </a:r>
              <a:r>
                <a:rPr lang="en-US" sz="2400" dirty="0" smtClean="0">
                  <a:latin typeface="Franklin Gothic Medium"/>
                  <a:cs typeface="Franklin Gothic Medium"/>
                </a:rPr>
                <a:t> </a:t>
              </a: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1948377" y="3883783"/>
              <a:ext cx="497767" cy="490954"/>
              <a:chOff x="3058576" y="4691281"/>
              <a:chExt cx="497767" cy="490954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3058576" y="4691281"/>
                <a:ext cx="2808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Garamond"/>
                    <a:cs typeface="Garamond"/>
                  </a:rPr>
                  <a:t>1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3179317" y="4843681"/>
                <a:ext cx="3770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Garamond"/>
                    <a:cs typeface="Garamond"/>
                  </a:rPr>
                  <a:t>60</a:t>
                </a:r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 flipH="1">
                <a:off x="3166617" y="4869141"/>
                <a:ext cx="184150" cy="184150"/>
              </a:xfrm>
              <a:prstGeom prst="line">
                <a:avLst/>
              </a:prstGeom>
              <a:ln w="63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/>
          </p:nvGrpSpPr>
          <p:grpSpPr>
            <a:xfrm>
              <a:off x="3186627" y="3857867"/>
              <a:ext cx="554917" cy="490954"/>
              <a:chOff x="3001426" y="4691281"/>
              <a:chExt cx="554917" cy="490954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3001426" y="4691281"/>
                <a:ext cx="3770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Garamond"/>
                    <a:cs typeface="Garamond"/>
                  </a:rPr>
                  <a:t>59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179317" y="4843681"/>
                <a:ext cx="3770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Garamond"/>
                    <a:cs typeface="Garamond"/>
                  </a:rPr>
                  <a:t>60</a:t>
                </a:r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 flipH="1">
                <a:off x="3166617" y="4869141"/>
                <a:ext cx="184150" cy="184150"/>
              </a:xfrm>
              <a:prstGeom prst="line">
                <a:avLst/>
              </a:prstGeom>
              <a:ln w="63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8" name="Rectangle 37"/>
          <p:cNvSpPr/>
          <p:nvPr/>
        </p:nvSpPr>
        <p:spPr>
          <a:xfrm>
            <a:off x="967757" y="4948650"/>
            <a:ext cx="14641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S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dirty="0">
                <a:latin typeface="Garamond"/>
                <a:cs typeface="Garamond"/>
              </a:rPr>
              <a:t>= </a:t>
            </a:r>
            <a:r>
              <a:rPr lang="en-US" sz="2400" dirty="0" smtClean="0">
                <a:latin typeface="Garamond"/>
                <a:cs typeface="Garamond"/>
              </a:rPr>
              <a:t>[0</a:t>
            </a:r>
            <a:r>
              <a:rPr lang="en-US" sz="2400" dirty="0">
                <a:latin typeface="Garamond"/>
                <a:cs typeface="Garamond"/>
              </a:rPr>
              <a:t>, </a:t>
            </a:r>
            <a:r>
              <a:rPr lang="en-US" sz="2400" dirty="0" smtClean="0">
                <a:latin typeface="Garamond"/>
                <a:cs typeface="Garamond"/>
              </a:rPr>
              <a:t>60)</a:t>
            </a:r>
            <a:r>
              <a:rPr lang="en-US" sz="2400" dirty="0" smtClean="0">
                <a:latin typeface="Franklin Gothic Medium"/>
                <a:cs typeface="Franklin Gothic Medium"/>
              </a:rPr>
              <a:t> </a:t>
            </a:r>
            <a:endParaRPr lang="en-US" sz="2400" dirty="0"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1990506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4" grpId="0"/>
      <p:bldP spid="15" grpId="0"/>
      <p:bldP spid="16" grpId="0"/>
      <p:bldP spid="18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Uncountable sample spaces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89000" y="2004683"/>
            <a:ext cx="73723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“</a:t>
            </a:r>
            <a:r>
              <a:rPr lang="en-US" sz="2800" i="1" dirty="0" smtClean="0">
                <a:latin typeface="Franklin Gothic Medium"/>
                <a:cs typeface="Franklin Gothic Medium"/>
              </a:rPr>
              <a:t>The </a:t>
            </a:r>
            <a:r>
              <a:rPr lang="en-US" sz="2800" i="1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probability</a:t>
            </a:r>
            <a:r>
              <a:rPr lang="en-US" sz="2800" i="1" dirty="0" smtClean="0">
                <a:latin typeface="Franklin Gothic Medium"/>
                <a:cs typeface="Franklin Gothic Medium"/>
              </a:rPr>
              <a:t> of an event is the sum of the </a:t>
            </a:r>
          </a:p>
          <a:p>
            <a:r>
              <a:rPr lang="en-US" sz="2800" i="1" dirty="0" smtClean="0">
                <a:latin typeface="Franklin Gothic Medium"/>
                <a:cs typeface="Franklin Gothic Medium"/>
              </a:rPr>
              <a:t>probabilities of its elements</a:t>
            </a:r>
            <a:r>
              <a:rPr lang="en-US" sz="2800" dirty="0" smtClean="0">
                <a:latin typeface="Franklin Gothic Medium"/>
                <a:cs typeface="Franklin Gothic Medium"/>
              </a:rPr>
              <a:t>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1242683"/>
            <a:ext cx="812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In Lecture 2 we said: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3242933"/>
            <a:ext cx="812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but in </a:t>
            </a:r>
            <a:r>
              <a:rPr lang="en-US" sz="2800" i="1" dirty="0">
                <a:latin typeface="Garamond"/>
                <a:cs typeface="Garamond"/>
              </a:rPr>
              <a:t>S</a:t>
            </a:r>
            <a:r>
              <a:rPr lang="en-US" sz="2800" dirty="0">
                <a:latin typeface="Garamond"/>
                <a:cs typeface="Garamond"/>
              </a:rPr>
              <a:t> = [0, 60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r>
              <a:rPr lang="en-US" sz="2800" dirty="0" smtClean="0">
                <a:latin typeface="Franklin Gothic Medium"/>
                <a:cs typeface="Franklin Gothic Medium"/>
              </a:rPr>
              <a:t>all elements have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probability zero</a:t>
            </a:r>
            <a:r>
              <a:rPr lang="en-US" sz="2800" dirty="0" smtClean="0">
                <a:latin typeface="Franklin Gothic Medium"/>
                <a:cs typeface="Franklin Gothic Medium"/>
              </a:rPr>
              <a:t>!</a:t>
            </a:r>
            <a:endParaRPr lang="en-US" sz="2800" dirty="0">
              <a:latin typeface="Franklin Gothic Medium"/>
              <a:cs typeface="Franklin Gothic Medium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4252583"/>
            <a:ext cx="812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To specify and calculate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probabilites</a:t>
            </a:r>
            <a:r>
              <a:rPr lang="en-US" sz="2800" dirty="0" smtClean="0">
                <a:latin typeface="Franklin Gothic Medium"/>
                <a:cs typeface="Franklin Gothic Medium"/>
              </a:rPr>
              <a:t>, we have to work with the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axioms of probability</a:t>
            </a:r>
            <a:endParaRPr lang="en-US" sz="2800" dirty="0">
              <a:solidFill>
                <a:srgbClr val="FF9933"/>
              </a:solidFill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2108194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uniform random variable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471164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Sample space 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i="1" dirty="0" smtClean="0">
                <a:latin typeface="Garamond"/>
                <a:cs typeface="Garamond"/>
              </a:rPr>
              <a:t>S</a:t>
            </a:r>
            <a:r>
              <a:rPr lang="en-US" sz="2800" dirty="0" smtClean="0">
                <a:latin typeface="Garamond"/>
                <a:cs typeface="Garamond"/>
              </a:rPr>
              <a:t> =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latin typeface="Garamond"/>
                <a:cs typeface="Garamond"/>
              </a:rPr>
              <a:t>[0, 60)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264914"/>
            <a:ext cx="3111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Events of interest: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68700" y="2264914"/>
            <a:ext cx="4006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intervals 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, </a:t>
            </a:r>
            <a:r>
              <a:rPr lang="en-US" sz="2800" i="1" dirty="0" smtClean="0">
                <a:latin typeface="Garamond"/>
                <a:cs typeface="Garamond"/>
              </a:rPr>
              <a:t>y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  <a:r>
              <a:rPr lang="en-US" sz="2400" dirty="0">
                <a:latin typeface="Garamond"/>
                <a:cs typeface="Garamond"/>
              </a:rPr>
              <a:t>⊆</a:t>
            </a:r>
            <a:r>
              <a:rPr lang="en-US" sz="2800" dirty="0" smtClean="0">
                <a:latin typeface="Garamond"/>
                <a:cs typeface="Garamond"/>
              </a:rPr>
              <a:t> [0, 60)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8700" y="2847854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their intersections, unions, etc.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3583678"/>
            <a:ext cx="2254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Probabilities: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68700" y="3579364"/>
            <a:ext cx="3111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, </a:t>
            </a:r>
            <a:r>
              <a:rPr lang="en-US" sz="2800" i="1" dirty="0" smtClean="0">
                <a:latin typeface="Garamond"/>
                <a:cs typeface="Garamond"/>
              </a:rPr>
              <a:t>y</a:t>
            </a:r>
            <a:r>
              <a:rPr lang="en-US" sz="2800" dirty="0" smtClean="0">
                <a:latin typeface="Garamond"/>
                <a:cs typeface="Garamond"/>
              </a:rPr>
              <a:t>)) = (</a:t>
            </a:r>
            <a:r>
              <a:rPr lang="en-US" sz="2800" i="1" dirty="0" smtClean="0">
                <a:latin typeface="Garamond"/>
                <a:cs typeface="Garamond"/>
              </a:rPr>
              <a:t>y</a:t>
            </a:r>
            <a:r>
              <a:rPr lang="en-US" sz="2800" dirty="0" smtClean="0">
                <a:latin typeface="Garamond"/>
                <a:cs typeface="Garamond"/>
              </a:rPr>
              <a:t> –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)/60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4421878"/>
            <a:ext cx="3111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Random variable: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68700" y="4413976"/>
            <a:ext cx="165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Symbol" charset="2"/>
                <a:cs typeface="Symbol" charset="2"/>
              </a:rPr>
              <a:t>w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i="1" dirty="0" smtClean="0">
                <a:latin typeface="Garamond"/>
                <a:cs typeface="Garamond"/>
              </a:rPr>
              <a:t> = </a:t>
            </a:r>
            <a:r>
              <a:rPr lang="en-US" sz="2800" i="1" dirty="0">
                <a:latin typeface="Symbol" charset="2"/>
                <a:cs typeface="Symbol" charset="2"/>
              </a:rPr>
              <a:t>w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2956498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do calculations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42683"/>
            <a:ext cx="812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You walk out of the apartment from 12:30 to 12:45. What is the probability you missed the delivery?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491166"/>
            <a:ext cx="1752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Solution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3274564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Event of interest: </a:t>
            </a:r>
            <a:r>
              <a:rPr lang="en-US" sz="2800" i="1" dirty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 = [30, 45) </a:t>
            </a:r>
            <a:r>
              <a:rPr lang="en-US" sz="2800" dirty="0" smtClean="0">
                <a:latin typeface="Franklin Gothic Medium"/>
                <a:cs typeface="Franklin Gothic Medium"/>
              </a:rPr>
              <a:t>or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 = “30 ≤ </a:t>
            </a:r>
            <a:r>
              <a:rPr lang="en-US" sz="2800" i="1" dirty="0" smtClean="0">
                <a:latin typeface="Garamond"/>
                <a:cs typeface="Garamond"/>
              </a:rPr>
              <a:t>X &lt; </a:t>
            </a:r>
            <a:r>
              <a:rPr lang="en-US" sz="2800" dirty="0" smtClean="0">
                <a:latin typeface="Garamond"/>
                <a:cs typeface="Garamond"/>
              </a:rPr>
              <a:t>45</a:t>
            </a:r>
            <a:r>
              <a:rPr lang="en-US" sz="2800" i="1" dirty="0" smtClean="0">
                <a:latin typeface="Garamond"/>
                <a:cs typeface="Garamond"/>
              </a:rPr>
              <a:t>”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5109714"/>
            <a:ext cx="5803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) = (45 – 30)/60 = 1/4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4362450" y="4142085"/>
            <a:ext cx="1524000" cy="461665"/>
            <a:chOff x="4362450" y="4142085"/>
            <a:chExt cx="1524000" cy="461665"/>
          </a:xfrm>
        </p:grpSpPr>
        <p:sp>
          <p:nvSpPr>
            <p:cNvPr id="18" name="Rectangle 17"/>
            <p:cNvSpPr/>
            <p:nvPr/>
          </p:nvSpPr>
          <p:spPr>
            <a:xfrm>
              <a:off x="4362450" y="4260850"/>
              <a:ext cx="1524000" cy="285750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prstClr val="white"/>
              </a:bgClr>
            </a:pattFill>
            <a:ln w="6350" cmpd="sng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933950" y="4142085"/>
              <a:ext cx="41899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latin typeface="Garamond"/>
                  <a:cs typeface="Garamond"/>
                </a:rPr>
                <a:t>E</a:t>
              </a:r>
              <a:endParaRPr lang="en-US" sz="24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160786" y="4260850"/>
            <a:ext cx="6467217" cy="745182"/>
            <a:chOff x="1160786" y="4260850"/>
            <a:chExt cx="6467217" cy="745182"/>
          </a:xfrm>
        </p:grpSpPr>
        <p:sp>
          <p:nvSpPr>
            <p:cNvPr id="15" name="TextBox 14"/>
            <p:cNvSpPr txBox="1"/>
            <p:nvPr/>
          </p:nvSpPr>
          <p:spPr>
            <a:xfrm>
              <a:off x="1160786" y="4544367"/>
              <a:ext cx="3289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0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154797" y="4531667"/>
              <a:ext cx="4732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latin typeface="Garamond"/>
                  <a:cs typeface="Garamond"/>
                </a:rPr>
                <a:t>60</a:t>
              </a: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314450" y="4260850"/>
              <a:ext cx="6096000" cy="311150"/>
              <a:chOff x="1314450" y="4260850"/>
              <a:chExt cx="6096000" cy="311150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1314450" y="4572000"/>
                <a:ext cx="6096000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1314450" y="4260850"/>
                <a:ext cx="0" cy="311150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7410450" y="4260850"/>
                <a:ext cx="0" cy="311150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020000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do calculations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42683"/>
            <a:ext cx="812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F</a:t>
            </a:r>
            <a:r>
              <a:rPr lang="en-US" sz="2800" dirty="0" smtClean="0">
                <a:latin typeface="Franklin Gothic Medium"/>
                <a:cs typeface="Franklin Gothic Medium"/>
              </a:rPr>
              <a:t>rom 12:08 - 12:12 and 12:54 - 12:57 the doorbell wasn’t working.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531614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Event of interest: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 = “8 ≤ </a:t>
            </a:r>
            <a:r>
              <a:rPr lang="en-US" sz="2800" i="1" dirty="0" smtClean="0">
                <a:latin typeface="Garamond"/>
                <a:cs typeface="Garamond"/>
              </a:rPr>
              <a:t>X &lt; </a:t>
            </a:r>
            <a:r>
              <a:rPr lang="en-US" sz="2800" dirty="0" smtClean="0">
                <a:latin typeface="Garamond"/>
                <a:cs typeface="Garamond"/>
              </a:rPr>
              <a:t>12” </a:t>
            </a:r>
            <a:r>
              <a:rPr lang="en-US" sz="2400" dirty="0" smtClean="0">
                <a:latin typeface="Garamond"/>
                <a:cs typeface="Garamond"/>
              </a:rPr>
              <a:t>∪</a:t>
            </a:r>
            <a:r>
              <a:rPr lang="en-US" sz="2800" dirty="0" smtClean="0">
                <a:latin typeface="Garamond"/>
                <a:cs typeface="Garamond"/>
              </a:rPr>
              <a:t> “54 </a:t>
            </a:r>
            <a:r>
              <a:rPr lang="en-US" sz="2800" dirty="0">
                <a:latin typeface="Garamond"/>
                <a:cs typeface="Garamond"/>
              </a:rPr>
              <a:t>≤ </a:t>
            </a:r>
            <a:r>
              <a:rPr lang="en-US" sz="2800" i="1" dirty="0" smtClean="0">
                <a:latin typeface="Garamond"/>
                <a:cs typeface="Garamond"/>
              </a:rPr>
              <a:t>X </a:t>
            </a:r>
            <a:r>
              <a:rPr lang="en-US" sz="2800" i="1" dirty="0">
                <a:latin typeface="Garamond"/>
                <a:cs typeface="Garamond"/>
              </a:rPr>
              <a:t>&lt; </a:t>
            </a:r>
            <a:r>
              <a:rPr lang="en-US" sz="2800" dirty="0" smtClean="0">
                <a:latin typeface="Garamond"/>
                <a:cs typeface="Garamond"/>
              </a:rPr>
              <a:t>57”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160786" y="3361034"/>
            <a:ext cx="6467217" cy="768698"/>
            <a:chOff x="1160786" y="3361034"/>
            <a:chExt cx="6467217" cy="768698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314450" y="3695700"/>
              <a:ext cx="6096000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1160786" y="3668067"/>
              <a:ext cx="3289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0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54797" y="3655367"/>
              <a:ext cx="4732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latin typeface="Garamond"/>
                  <a:cs typeface="Garamond"/>
                </a:rPr>
                <a:t>60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604000" y="3369617"/>
              <a:ext cx="501650" cy="285750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prstClr val="white"/>
              </a:bgClr>
            </a:pattFill>
            <a:ln w="6350" cmpd="sng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1314450" y="3384550"/>
              <a:ext cx="0" cy="311150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7410450" y="3384550"/>
              <a:ext cx="0" cy="311150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2247900" y="3361034"/>
              <a:ext cx="603250" cy="285750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prstClr val="white"/>
              </a:bgClr>
            </a:pattFill>
            <a:ln w="6350" cmpd="sng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57200" y="4354064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) =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([8, 12)) +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([54, 57)) = 4/60 + 3/60 = 7/60 </a:t>
            </a:r>
          </a:p>
        </p:txBody>
      </p:sp>
    </p:spTree>
    <p:extLst>
      <p:ext uri="{BB962C8B-B14F-4D97-AF65-F5344CB8AC3E}">
        <p14:creationId xmlns:p14="http://schemas.microsoft.com/office/powerpoint/2010/main" val="4129796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FF9933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4728</TotalTime>
  <Words>2425</Words>
  <Application>Microsoft Macintosh PowerPoint</Application>
  <PresentationFormat>On-screen Show (4:3)</PresentationFormat>
  <Paragraphs>390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5. Continuous Random Variables</vt:lpstr>
      <vt:lpstr>Delivery time</vt:lpstr>
      <vt:lpstr>Delivery time</vt:lpstr>
      <vt:lpstr>Delivery time</vt:lpstr>
      <vt:lpstr>Taking precision to the limit</vt:lpstr>
      <vt:lpstr>Uncountable sample spaces</vt:lpstr>
      <vt:lpstr>The uniform random variable</vt:lpstr>
      <vt:lpstr>How to do calculations</vt:lpstr>
      <vt:lpstr>How to do calculations</vt:lpstr>
      <vt:lpstr>Cumulative distribution function</vt:lpstr>
      <vt:lpstr>Cumulative distribution functions</vt:lpstr>
      <vt:lpstr>Uniform random variable</vt:lpstr>
      <vt:lpstr>Cumulative distribution functions</vt:lpstr>
      <vt:lpstr>PowerPoint Presentation</vt:lpstr>
      <vt:lpstr>PowerPoint Presentation</vt:lpstr>
      <vt:lpstr>Uniform random variable</vt:lpstr>
      <vt:lpstr>Cumulative distribution functions</vt:lpstr>
      <vt:lpstr>Uniform random variable</vt:lpstr>
      <vt:lpstr>Some practice</vt:lpstr>
      <vt:lpstr>Some practice</vt:lpstr>
      <vt:lpstr>Some practice</vt:lpstr>
      <vt:lpstr>Waiting for a friend</vt:lpstr>
      <vt:lpstr>Waiting for a friend</vt:lpstr>
      <vt:lpstr>Waiting for a friend</vt:lpstr>
      <vt:lpstr>Interpretation of the p.d.f.</vt:lpstr>
      <vt:lpstr>Discrete versus continuous</vt:lpstr>
      <vt:lpstr>Uniform random variable</vt:lpstr>
      <vt:lpstr>Uniform random variable</vt:lpstr>
      <vt:lpstr>Raindrops again</vt:lpstr>
      <vt:lpstr>Raindrops again</vt:lpstr>
      <vt:lpstr>Raindrops again</vt:lpstr>
      <vt:lpstr>Raindrops again</vt:lpstr>
      <vt:lpstr>The exponential random variable</vt:lpstr>
      <vt:lpstr>The exponential random variable</vt:lpstr>
      <vt:lpstr>Poisson vs. exponential</vt:lpstr>
      <vt:lpstr>Memoryless property</vt:lpstr>
      <vt:lpstr>Expected time</vt:lpstr>
    </vt:vector>
  </TitlesOfParts>
  <Company>Chinese University of Hong Kong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Andrej Bogdanov</dc:creator>
  <cp:lastModifiedBy>Andrej Bogdanov</cp:lastModifiedBy>
  <cp:revision>395</cp:revision>
  <dcterms:created xsi:type="dcterms:W3CDTF">2013-01-07T07:20:47Z</dcterms:created>
  <dcterms:modified xsi:type="dcterms:W3CDTF">2013-03-21T06:55:53Z</dcterms:modified>
</cp:coreProperties>
</file>