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34" r:id="rId3"/>
    <p:sldId id="337" r:id="rId4"/>
    <p:sldId id="338" r:id="rId5"/>
    <p:sldId id="339" r:id="rId6"/>
    <p:sldId id="335" r:id="rId7"/>
    <p:sldId id="347" r:id="rId8"/>
    <p:sldId id="344" r:id="rId9"/>
    <p:sldId id="345" r:id="rId10"/>
    <p:sldId id="346" r:id="rId11"/>
    <p:sldId id="348" r:id="rId12"/>
    <p:sldId id="340" r:id="rId13"/>
    <p:sldId id="371" r:id="rId14"/>
    <p:sldId id="341" r:id="rId15"/>
    <p:sldId id="342" r:id="rId16"/>
    <p:sldId id="343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9" r:id="rId27"/>
    <p:sldId id="360" r:id="rId28"/>
    <p:sldId id="361" r:id="rId29"/>
    <p:sldId id="362" r:id="rId30"/>
    <p:sldId id="363" r:id="rId31"/>
    <p:sldId id="365" r:id="rId32"/>
    <p:sldId id="366" r:id="rId33"/>
    <p:sldId id="367" r:id="rId34"/>
    <p:sldId id="368" r:id="rId35"/>
    <p:sldId id="369" r:id="rId36"/>
    <p:sldId id="370" r:id="rId37"/>
    <p:sldId id="37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94" autoAdjust="0"/>
  </p:normalViewPr>
  <p:slideViewPr>
    <p:cSldViewPr snapToGrid="0" snapToObjects="1">
      <p:cViewPr>
        <p:scale>
          <a:sx n="200" d="100"/>
          <a:sy n="200" d="100"/>
        </p:scale>
        <p:origin x="48" y="-32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14/3/13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ENGG</a:t>
            </a:r>
            <a:r>
              <a:rPr lang="en-US" sz="2400" b="1" baseline="0" dirty="0" smtClean="0"/>
              <a:t> 2040C: </a:t>
            </a:r>
            <a:r>
              <a:rPr lang="en-US" sz="2400" baseline="0" dirty="0" smtClean="0"/>
              <a:t>Probability Models and Applications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Andrej Bogdanov</a:t>
            </a:r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Spring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png"/><Relationship Id="rId5" Type="http://schemas.microsoft.com/office/2007/relationships/hdphoto" Target="../media/hdphoto1.wdp"/><Relationship Id="rId6" Type="http://schemas.openxmlformats.org/officeDocument/2006/relationships/image" Target="../media/image14.png"/><Relationship Id="rId7" Type="http://schemas.microsoft.com/office/2007/relationships/hdphoto" Target="../media/hdphoto2.wdp"/><Relationship Id="rId8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3.wdp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7" Type="http://schemas.microsoft.com/office/2007/relationships/hdphoto" Target="../media/hdphoto1.wdp"/><Relationship Id="rId8" Type="http://schemas.openxmlformats.org/officeDocument/2006/relationships/image" Target="../media/image14.pn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trek.com/online-calculator/poisson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1321863"/>
          </a:xfrm>
        </p:spPr>
        <p:txBody>
          <a:bodyPr/>
          <a:lstStyle/>
          <a:p>
            <a:r>
              <a:rPr lang="en-US" dirty="0" smtClean="0"/>
              <a:t>4. Random variables</a:t>
            </a:r>
            <a:br>
              <a:rPr lang="en-US" dirty="0" smtClean="0"/>
            </a:br>
            <a:r>
              <a:rPr lang="en-US" sz="3600" i="1" dirty="0" smtClean="0"/>
              <a:t>part two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499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draw 3 balls without replacement from this urn:</a:t>
            </a:r>
          </a:p>
        </p:txBody>
      </p:sp>
      <p:sp>
        <p:nvSpPr>
          <p:cNvPr id="5" name="Trapezoid 4"/>
          <p:cNvSpPr/>
          <p:nvPr/>
        </p:nvSpPr>
        <p:spPr>
          <a:xfrm flipV="1">
            <a:off x="3068379" y="2260600"/>
            <a:ext cx="3169251" cy="2032428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17216" y="3660859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59914" y="2506190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41973" y="3494728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40452" y="3020539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20146" y="2456421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77098" y="3660859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78697" y="2738480"/>
            <a:ext cx="564119" cy="564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69788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is 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expected sum of values</a:t>
            </a:r>
            <a:r>
              <a:rPr lang="en-US" sz="2800" dirty="0" smtClean="0">
                <a:latin typeface="Franklin Gothic Medium"/>
                <a:cs typeface="Franklin Gothic Medium"/>
              </a:rPr>
              <a:t> on the 3 balls?</a:t>
            </a:r>
          </a:p>
        </p:txBody>
      </p:sp>
      <p:sp>
        <p:nvSpPr>
          <p:cNvPr id="15" name="Oval 14"/>
          <p:cNvSpPr/>
          <p:nvPr/>
        </p:nvSpPr>
        <p:spPr>
          <a:xfrm>
            <a:off x="3935156" y="2299299"/>
            <a:ext cx="564119" cy="564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78113" y="3124368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265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Balls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flipV="1">
            <a:off x="5468679" y="473762"/>
            <a:ext cx="3169251" cy="2032428"/>
          </a:xfrm>
          <a:prstGeom prst="trapezoid">
            <a:avLst/>
          </a:prstGeom>
          <a:solidFill>
            <a:srgbClr val="FFFF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17516" y="1874021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60214" y="719352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42273" y="1707890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40752" y="1233701"/>
            <a:ext cx="564119" cy="564119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  <a:latin typeface="Franklin Gothic Medium"/>
                <a:cs typeface="Franklin Gothic Medium"/>
              </a:rPr>
              <a:t>1</a:t>
            </a:r>
            <a:endParaRPr lang="en-US" dirty="0">
              <a:solidFill>
                <a:schemeClr val="accent6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20446" y="669583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77398" y="1874021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78997" y="951642"/>
            <a:ext cx="564119" cy="564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35456" y="512461"/>
            <a:ext cx="564119" cy="564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/>
                <a:cs typeface="Franklin Gothic Medium"/>
              </a:rPr>
              <a:t>0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78413" y="1337530"/>
            <a:ext cx="564119" cy="56411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-1</a:t>
            </a:r>
            <a:endParaRPr lang="en-US" dirty="0">
              <a:solidFill>
                <a:srgbClr val="FF000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12302"/>
            <a:ext cx="29254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/>
                <a:cs typeface="Garamond"/>
              </a:rPr>
              <a:t>S</a:t>
            </a:r>
            <a:r>
              <a:rPr lang="en-US" sz="3200" dirty="0" smtClean="0">
                <a:latin typeface="Garamond"/>
                <a:cs typeface="Garamond"/>
              </a:rPr>
              <a:t> = </a:t>
            </a:r>
            <a:r>
              <a:rPr lang="en-US" sz="3200" i="1" dirty="0" smtClean="0">
                <a:latin typeface="Garamond"/>
                <a:cs typeface="Garamond"/>
              </a:rPr>
              <a:t>B</a:t>
            </a:r>
            <a:r>
              <a:rPr lang="en-US" sz="3200" baseline="-25000" dirty="0" smtClean="0">
                <a:latin typeface="Garamond"/>
                <a:cs typeface="Garamond"/>
              </a:rPr>
              <a:t>1</a:t>
            </a:r>
            <a:r>
              <a:rPr lang="en-US" sz="3200" dirty="0" smtClean="0">
                <a:latin typeface="Garamond"/>
                <a:cs typeface="Garamond"/>
              </a:rPr>
              <a:t> + </a:t>
            </a:r>
            <a:r>
              <a:rPr lang="en-US" sz="3200" i="1" dirty="0" smtClean="0">
                <a:latin typeface="Garamond"/>
                <a:cs typeface="Garamond"/>
              </a:rPr>
              <a:t>B</a:t>
            </a:r>
            <a:r>
              <a:rPr lang="en-US" sz="3200" baseline="-25000" dirty="0" smtClean="0">
                <a:latin typeface="Garamond"/>
                <a:cs typeface="Garamond"/>
              </a:rPr>
              <a:t>2</a:t>
            </a:r>
            <a:r>
              <a:rPr lang="en-US" sz="3200" dirty="0" smtClean="0">
                <a:latin typeface="Garamond"/>
                <a:cs typeface="Garamond"/>
              </a:rPr>
              <a:t> + </a:t>
            </a:r>
            <a:r>
              <a:rPr lang="en-US" sz="3200" i="1" dirty="0" smtClean="0">
                <a:latin typeface="Garamond"/>
                <a:cs typeface="Garamond"/>
              </a:rPr>
              <a:t>B</a:t>
            </a:r>
            <a:r>
              <a:rPr lang="en-US" sz="3200" baseline="-25000" dirty="0" smtClean="0">
                <a:latin typeface="Garamond"/>
                <a:cs typeface="Garamond"/>
              </a:rPr>
              <a:t>3</a:t>
            </a:r>
            <a:endParaRPr lang="en-US" sz="3200" dirty="0" smtClean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883602"/>
            <a:ext cx="537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where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i="1" baseline="-25000" dirty="0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value of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-th</a:t>
            </a:r>
            <a:r>
              <a:rPr lang="en-US" sz="2800" dirty="0" smtClean="0">
                <a:latin typeface="Franklin Gothic Medium"/>
                <a:cs typeface="Franklin Gothic Medium"/>
              </a:rPr>
              <a:t> ball.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682706"/>
            <a:ext cx="610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dirty="0">
                <a:latin typeface="Garamond"/>
                <a:cs typeface="Garamond"/>
              </a:rPr>
              <a:t>]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737436"/>
            <a:ext cx="2120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 of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: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2622550" y="3557126"/>
            <a:ext cx="2933700" cy="899057"/>
            <a:chOff x="2622550" y="3696826"/>
            <a:chExt cx="2933700" cy="89905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638334" y="4145096"/>
              <a:ext cx="29179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89300" y="3696826"/>
              <a:ext cx="2266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-1		0		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52178" y="3697632"/>
              <a:ext cx="43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22550" y="4128686"/>
              <a:ext cx="605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p</a:t>
              </a:r>
              <a:r>
                <a:rPr lang="en-US" sz="2000" dirty="0" smtClean="0">
                  <a:latin typeface="Garamond"/>
                  <a:cs typeface="Garamond"/>
                </a:rPr>
                <a:t>(</a:t>
              </a:r>
              <a:r>
                <a:rPr lang="en-US" sz="2000" i="1" dirty="0" smtClean="0">
                  <a:latin typeface="Garamond"/>
                  <a:cs typeface="Garamond"/>
                </a:rPr>
                <a:t>x</a:t>
              </a:r>
              <a:r>
                <a:rPr lang="en-US" sz="2000" dirty="0" smtClean="0">
                  <a:latin typeface="Garamond"/>
                  <a:cs typeface="Garamond"/>
                </a:rPr>
                <a:t>)</a:t>
              </a:r>
              <a:endParaRPr lang="en-US" sz="2000" dirty="0" smtClean="0">
                <a:latin typeface="Franklin Gothic Medium"/>
                <a:cs typeface="Franklin Gothic Medium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268560" y="4090983"/>
              <a:ext cx="401587" cy="490954"/>
              <a:chOff x="7151251" y="1748770"/>
              <a:chExt cx="401587" cy="49095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7151251" y="174877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271992" y="190117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9</a:t>
                </a: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4144860" y="4104929"/>
              <a:ext cx="401587" cy="490954"/>
              <a:chOff x="7151251" y="1748770"/>
              <a:chExt cx="401587" cy="49095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7151251" y="174877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2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271992" y="190117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9</a:t>
                </a: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065610" y="4102985"/>
              <a:ext cx="401587" cy="490954"/>
              <a:chOff x="7151251" y="1748770"/>
              <a:chExt cx="401587" cy="49095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7151251" y="174877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271992" y="190117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9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extBox 76"/>
          <p:cNvSpPr txBox="1"/>
          <p:nvPr/>
        </p:nvSpPr>
        <p:spPr>
          <a:xfrm>
            <a:off x="457200" y="4481245"/>
            <a:ext cx="6621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] = -1 (4/9) + 0 (2/9) + 1 (3/9) = -1/9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7200" y="5166186"/>
            <a:ext cx="257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same for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9233" y="5800556"/>
            <a:ext cx="356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] = 3 (-1/9) = -1/3.</a:t>
            </a:r>
          </a:p>
        </p:txBody>
      </p:sp>
    </p:spTree>
    <p:extLst>
      <p:ext uri="{BB962C8B-B14F-4D97-AF65-F5344CB8AC3E}">
        <p14:creationId xmlns:p14="http://schemas.microsoft.com/office/powerpoint/2010/main" val="271203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77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dice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624685"/>
            <a:ext cx="467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I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2122518"/>
            <a:ext cx="2125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 </a:t>
            </a:r>
            <a:endParaRPr lang="en-US" sz="3200" dirty="0" smtClean="0">
              <a:solidFill>
                <a:srgbClr val="000000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429873" y="1363742"/>
            <a:ext cx="2812010" cy="882571"/>
            <a:chOff x="2722223" y="3015626"/>
            <a:chExt cx="2812010" cy="882571"/>
          </a:xfrm>
        </p:grpSpPr>
        <p:pic>
          <p:nvPicPr>
            <p:cNvPr id="48" name="Picture 47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223" y="3054350"/>
              <a:ext cx="843847" cy="843847"/>
            </a:xfrm>
            <a:prstGeom prst="rect">
              <a:avLst/>
            </a:prstGeom>
          </p:spPr>
        </p:pic>
        <p:pic>
          <p:nvPicPr>
            <p:cNvPr id="49" name="Picture 48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70971">
              <a:off x="3739311" y="3015626"/>
              <a:ext cx="794057" cy="794057"/>
            </a:xfrm>
            <a:prstGeom prst="rect">
              <a:avLst/>
            </a:prstGeom>
          </p:spPr>
        </p:pic>
        <p:pic>
          <p:nvPicPr>
            <p:cNvPr id="50" name="Picture 49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6841">
              <a:off x="4697837" y="3021161"/>
              <a:ext cx="836396" cy="83639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092682" y="1761193"/>
            <a:ext cx="2472096" cy="561320"/>
            <a:chOff x="6092682" y="1761193"/>
            <a:chExt cx="2472096" cy="561320"/>
          </a:xfrm>
        </p:grpSpPr>
        <p:sp>
          <p:nvSpPr>
            <p:cNvPr id="4" name="Rectangle 3"/>
            <p:cNvSpPr/>
            <p:nvPr/>
          </p:nvSpPr>
          <p:spPr>
            <a:xfrm>
              <a:off x="6092682" y="1799293"/>
              <a:ext cx="4454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71797" y="1774775"/>
              <a:ext cx="4454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119367" y="1761193"/>
              <a:ext cx="4454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3957935"/>
            <a:ext cx="742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9150" y="5277077"/>
            <a:ext cx="448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1 (1/6) + 0(5/6) = 1/6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9150" y="5906181"/>
            <a:ext cx="271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],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1/6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57663" y="4626570"/>
            <a:ext cx="157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3 (1/6) 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00746" y="4615755"/>
            <a:ext cx="106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1/2</a:t>
            </a:r>
            <a:endParaRPr lang="en-US" sz="2400" dirty="0" smtClean="0">
              <a:latin typeface="Garamond"/>
              <a:cs typeface="Garamond"/>
            </a:endParaRPr>
          </a:p>
        </p:txBody>
      </p:sp>
      <p:pic>
        <p:nvPicPr>
          <p:cNvPr id="61" name="Picture 60" descr="Dice-2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43" y="1484096"/>
            <a:ext cx="381000" cy="381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200" y="2886186"/>
            <a:ext cx="5514832" cy="924371"/>
            <a:chOff x="457200" y="2886186"/>
            <a:chExt cx="5514832" cy="924371"/>
          </a:xfrm>
        </p:grpSpPr>
        <p:sp>
          <p:nvSpPr>
            <p:cNvPr id="53" name="Rectangle 52"/>
            <p:cNvSpPr/>
            <p:nvPr/>
          </p:nvSpPr>
          <p:spPr>
            <a:xfrm>
              <a:off x="457200" y="3103346"/>
              <a:ext cx="7570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</a:t>
              </a:r>
              <a:endParaRPr lang="en-US" dirty="0"/>
            </a:p>
          </p:txBody>
        </p:sp>
        <p:sp>
          <p:nvSpPr>
            <p:cNvPr id="6" name="Left Brace 5"/>
            <p:cNvSpPr/>
            <p:nvPr/>
          </p:nvSpPr>
          <p:spPr>
            <a:xfrm>
              <a:off x="1168400" y="2992667"/>
              <a:ext cx="202673" cy="766533"/>
            </a:xfrm>
            <a:prstGeom prst="leftBrace">
              <a:avLst>
                <a:gd name="adj1" fmla="val 52197"/>
                <a:gd name="adj2" fmla="val 50000"/>
              </a:avLst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47904" y="2886186"/>
              <a:ext cx="4274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1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if face value of </a:t>
              </a:r>
              <a:r>
                <a:rPr lang="en-US" sz="2400" i="1" dirty="0" err="1" smtClean="0">
                  <a:latin typeface="Garamond"/>
                  <a:cs typeface="Garamond"/>
                </a:rPr>
                <a:t>k</a:t>
              </a:r>
              <a:r>
                <a:rPr lang="en-US" sz="2400" dirty="0" err="1" smtClean="0">
                  <a:latin typeface="Franklin Gothic Medium"/>
                  <a:cs typeface="Franklin Gothic Medium"/>
                </a:rPr>
                <a:t>th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die equals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51894" y="3348892"/>
              <a:ext cx="1082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if not</a:t>
              </a:r>
            </a:p>
          </p:txBody>
        </p:sp>
        <p:pic>
          <p:nvPicPr>
            <p:cNvPr id="62" name="Picture 61" descr="Dice-2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032" y="2919196"/>
              <a:ext cx="381000" cy="381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57200" y="1416050"/>
            <a:ext cx="485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= number of      s. Find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Franklin Gothic Medium"/>
                <a:cs typeface="Franklin Gothic Medium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71423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56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3252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Five balls are chosen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without replacement </a:t>
            </a:r>
            <a:r>
              <a:rPr lang="en-US" sz="2800" dirty="0" smtClean="0">
                <a:latin typeface="Franklin Gothic Medium"/>
                <a:cs typeface="Franklin Gothic Medium"/>
              </a:rPr>
              <a:t>from an urn with </a:t>
            </a:r>
            <a:r>
              <a:rPr lang="en-US" sz="2800" dirty="0" smtClean="0">
                <a:solidFill>
                  <a:srgbClr val="0000FF"/>
                </a:solidFill>
                <a:latin typeface="Franklin Gothic Medium"/>
                <a:cs typeface="Franklin Gothic Medium"/>
              </a:rPr>
              <a:t>8 blue balls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10 red balls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2200" y="3286726"/>
            <a:ext cx="683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is the expected number of blue balls that are chosen?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2200" y="4912326"/>
            <a:ext cx="759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if the balls are chosen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with replacement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350" y="3274026"/>
            <a:ext cx="59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4890702"/>
            <a:ext cx="59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74162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indicator (Bernoulli) random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Perform 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trial</a:t>
            </a:r>
            <a:r>
              <a:rPr lang="en-US" sz="2800" dirty="0" smtClean="0">
                <a:latin typeface="Franklin Gothic Medium"/>
                <a:cs typeface="Franklin Gothic Medium"/>
              </a:rPr>
              <a:t> that succeeds with probability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Franklin Gothic Medium"/>
                <a:cs typeface="Franklin Gothic Medium"/>
              </a:rPr>
              <a:t> and fails with probability </a:t>
            </a:r>
            <a:r>
              <a:rPr lang="en-US" sz="2800" dirty="0">
                <a:latin typeface="Garamond"/>
                <a:cs typeface="Garamond"/>
              </a:rPr>
              <a:t>1 –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2570" y="2676468"/>
            <a:ext cx="2420380" cy="932874"/>
            <a:chOff x="862570" y="2676468"/>
            <a:chExt cx="2420380" cy="93287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62570" y="3178156"/>
              <a:ext cx="223623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75369" y="2697441"/>
              <a:ext cx="140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		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2570" y="3133706"/>
              <a:ext cx="681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5369" y="3147677"/>
              <a:ext cx="1607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 – </a:t>
              </a:r>
              <a:r>
                <a:rPr lang="en-US" sz="2400" i="1" dirty="0" smtClean="0">
                  <a:latin typeface="Garamond"/>
                  <a:cs typeface="Garamond"/>
                </a:rPr>
                <a:t>p	p</a:t>
              </a:r>
              <a:r>
                <a:rPr lang="en-US" sz="2400" dirty="0" smtClean="0">
                  <a:latin typeface="Garamond"/>
                  <a:cs typeface="Garamond"/>
                </a:rPr>
                <a:t>	</a:t>
              </a:r>
              <a:endParaRPr lang="en-US" sz="2400" i="1" dirty="0" smtClean="0">
                <a:latin typeface="Garamond"/>
                <a:cs typeface="Garamond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3220" y="2676468"/>
              <a:ext cx="367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9496" y="1776244"/>
            <a:ext cx="3241703" cy="2307614"/>
            <a:chOff x="5089496" y="1776244"/>
            <a:chExt cx="3241703" cy="2307614"/>
          </a:xfrm>
        </p:grpSpPr>
        <p:pic>
          <p:nvPicPr>
            <p:cNvPr id="47" name="Picture 46" descr="bern.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1" y="1776244"/>
              <a:ext cx="3054348" cy="230761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053820" y="3371198"/>
              <a:ext cx="1063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schemeClr val="accent1"/>
                  </a:solidFill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= 0.5</a:t>
              </a:r>
              <a:endParaRPr lang="en-US" sz="2400" dirty="0" smtClean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4986999" y="2646901"/>
              <a:ext cx="605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p</a:t>
              </a:r>
              <a:r>
                <a:rPr lang="en-US" sz="2000" dirty="0" smtClean="0">
                  <a:latin typeface="Garamond"/>
                  <a:cs typeface="Garamond"/>
                </a:rPr>
                <a:t>(</a:t>
              </a:r>
              <a:r>
                <a:rPr lang="en-US" sz="2000" i="1" dirty="0" smtClean="0">
                  <a:latin typeface="Garamond"/>
                  <a:cs typeface="Garamond"/>
                </a:rPr>
                <a:t>x</a:t>
              </a:r>
              <a:r>
                <a:rPr lang="en-US" sz="2000" dirty="0" smtClean="0">
                  <a:latin typeface="Garamond"/>
                  <a:cs typeface="Garamond"/>
                </a:rPr>
                <a:t>)</a:t>
              </a:r>
              <a:endParaRPr lang="en-US" sz="2000" dirty="0" smtClean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86352" y="4083859"/>
            <a:ext cx="3244847" cy="2307614"/>
            <a:chOff x="5086352" y="4083859"/>
            <a:chExt cx="3244847" cy="2307614"/>
          </a:xfrm>
        </p:grpSpPr>
        <p:pic>
          <p:nvPicPr>
            <p:cNvPr id="48" name="Picture 47" descr="bern.6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1" y="4083859"/>
              <a:ext cx="3054348" cy="230761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53820" y="5676248"/>
              <a:ext cx="1063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schemeClr val="accent1"/>
                  </a:solidFill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= 0.4</a:t>
              </a:r>
              <a:endParaRPr lang="en-US" sz="2400" dirty="0" smtClean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4983855" y="4951951"/>
              <a:ext cx="605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p</a:t>
              </a:r>
              <a:r>
                <a:rPr lang="en-US" sz="2000" dirty="0" smtClean="0">
                  <a:latin typeface="Garamond"/>
                  <a:cs typeface="Garamond"/>
                </a:rPr>
                <a:t>(</a:t>
              </a:r>
              <a:r>
                <a:rPr lang="en-US" sz="2000" i="1" dirty="0" smtClean="0">
                  <a:latin typeface="Garamond"/>
                  <a:cs typeface="Garamond"/>
                </a:rPr>
                <a:t>x</a:t>
              </a:r>
              <a:r>
                <a:rPr lang="en-US" sz="2000" dirty="0" smtClean="0">
                  <a:latin typeface="Garamond"/>
                  <a:cs typeface="Garamond"/>
                </a:rPr>
                <a:t>)</a:t>
              </a:r>
              <a:endParaRPr lang="en-US" sz="2000" dirty="0" smtClean="0"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62570" y="4954704"/>
            <a:ext cx="1527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endParaRPr lang="en-US" sz="2800" i="1" dirty="0" smtClean="0">
              <a:latin typeface="Franklin Gothic Medium"/>
              <a:cs typeface="Franklin Gothic Medium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200" y="4195433"/>
            <a:ext cx="363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Bernoulli(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then</a:t>
            </a:r>
          </a:p>
        </p:txBody>
      </p:sp>
    </p:spTree>
    <p:extLst>
      <p:ext uri="{BB962C8B-B14F-4D97-AF65-F5344CB8AC3E}">
        <p14:creationId xmlns:p14="http://schemas.microsoft.com/office/powerpoint/2010/main" val="38427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binomial random variable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: Perform 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trials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,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each of which succeeds with probability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999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=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successes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33768"/>
            <a:ext cx="1974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858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Toss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coins. (</a:t>
            </a:r>
            <a:r>
              <a:rPr lang="en-US" sz="2800" dirty="0">
                <a:latin typeface="Franklin Gothic Medium"/>
                <a:cs typeface="Franklin Gothic Medium"/>
              </a:rPr>
              <a:t>#</a:t>
            </a:r>
            <a:r>
              <a:rPr lang="en-US" sz="2800" dirty="0" smtClean="0">
                <a:latin typeface="Franklin Gothic Medium"/>
                <a:cs typeface="Franklin Gothic Medium"/>
              </a:rPr>
              <a:t> heads) is </a:t>
            </a:r>
            <a:r>
              <a:rPr lang="en-US" sz="2800" dirty="0" smtClean="0">
                <a:latin typeface="Garamond"/>
                <a:cs typeface="Garamond"/>
              </a:rPr>
              <a:t>Binomial(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, ½)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6081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Toss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dice. (#      s) is </a:t>
            </a:r>
            <a:r>
              <a:rPr lang="en-US" sz="2800" dirty="0" smtClean="0">
                <a:latin typeface="Garamond"/>
                <a:cs typeface="Garamond"/>
              </a:rPr>
              <a:t>Binomial(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Garamond"/>
                <a:cs typeface="Garamond"/>
              </a:rPr>
              <a:t>1/6)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</a:p>
        </p:txBody>
      </p:sp>
      <p:pic>
        <p:nvPicPr>
          <p:cNvPr id="10" name="Picture 9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85" y="47053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4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less obvious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6807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Toss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coins. Let </a:t>
            </a:r>
            <a:r>
              <a:rPr lang="en-US" sz="2800" i="1" dirty="0" smtClean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number of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consecutive changes</a:t>
            </a:r>
            <a:r>
              <a:rPr lang="en-US" sz="2800" dirty="0" smtClean="0">
                <a:latin typeface="Franklin Gothic Medium"/>
                <a:cs typeface="Franklin Gothic Medium"/>
              </a:rPr>
              <a:t> (</a:t>
            </a:r>
            <a:r>
              <a:rPr lang="en-US" sz="2800" dirty="0" smtClean="0">
                <a:latin typeface="Courier New"/>
                <a:cs typeface="Courier New"/>
              </a:rPr>
              <a:t>HT</a:t>
            </a:r>
            <a:r>
              <a:rPr lang="en-US" sz="2800" dirty="0" smtClean="0">
                <a:latin typeface="Franklin Gothic Medium"/>
                <a:cs typeface="Franklin Gothic Medium"/>
              </a:rPr>
              <a:t> or </a:t>
            </a:r>
            <a:r>
              <a:rPr lang="en-US" sz="2800" dirty="0" smtClean="0">
                <a:latin typeface="Courier New"/>
                <a:cs typeface="Courier New"/>
              </a:rPr>
              <a:t>TH</a:t>
            </a:r>
            <a:r>
              <a:rPr lang="en-US" sz="2800" dirty="0" smtClean="0">
                <a:latin typeface="Franklin Gothic Medium"/>
                <a:cs typeface="Franklin Gothic Medium"/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22550" y="2690167"/>
            <a:ext cx="2541970" cy="1620798"/>
            <a:chOff x="2622550" y="2690167"/>
            <a:chExt cx="2541970" cy="1620798"/>
          </a:xfrm>
        </p:grpSpPr>
        <p:sp>
          <p:nvSpPr>
            <p:cNvPr id="6" name="TextBox 5"/>
            <p:cNvSpPr txBox="1"/>
            <p:nvPr/>
          </p:nvSpPr>
          <p:spPr>
            <a:xfrm>
              <a:off x="2622550" y="2690167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Symbol" charset="2"/>
                  <a:cs typeface="Symbol" charset="2"/>
                </a:rPr>
                <a:t>w</a:t>
              </a:r>
              <a:endParaRPr lang="en-US" sz="2400" dirty="0" smtClean="0">
                <a:solidFill>
                  <a:srgbClr val="FF99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75150" y="2690167"/>
              <a:ext cx="7893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C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Symbol" charset="2"/>
                  <a:cs typeface="Symbol" charset="2"/>
                </a:rPr>
                <a:t>w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 smtClean="0">
                <a:solidFill>
                  <a:srgbClr val="FF99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2550" y="3849300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srgbClr val="000000"/>
                  </a:solidFill>
                  <a:latin typeface="Courier New"/>
                  <a:cs typeface="Courier New"/>
                </a:rPr>
                <a:t>HH</a:t>
              </a:r>
              <a:r>
                <a:rPr lang="en-US" sz="2400" dirty="0">
                  <a:solidFill>
                    <a:srgbClr val="FF9933"/>
                  </a:solidFill>
                  <a:latin typeface="Courier New"/>
                  <a:cs typeface="Courier New"/>
                </a:rPr>
                <a:t>HT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20232" y="3849300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latin typeface="Garamond"/>
                  <a:cs typeface="Garamond"/>
                </a:rPr>
                <a:t>3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2550" y="351583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TH</a:t>
              </a:r>
              <a:r>
                <a:rPr lang="en-US" sz="24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HT</a:t>
              </a:r>
              <a:endParaRPr lang="en-US" sz="2400" dirty="0">
                <a:solidFill>
                  <a:srgbClr val="FF99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2550" y="317910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HHHHHHH</a:t>
              </a:r>
              <a:endParaRPr lang="en-US" sz="2400" dirty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20232" y="3515835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latin typeface="Garamond"/>
                  <a:cs typeface="Garamond"/>
                </a:rPr>
                <a:t>2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4514" y="3179105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latin typeface="Garamond"/>
                  <a:cs typeface="Garamond"/>
                </a:rPr>
                <a:t>0</a:t>
              </a:r>
              <a:endParaRPr lang="en-US" sz="24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698750" y="3198155"/>
              <a:ext cx="24003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57200" y="2706072"/>
            <a:ext cx="210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700" y="4932064"/>
            <a:ext cx="816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Then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Binomial(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– 1, ½)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92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680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Draw 10 cards from a 52-card deck.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868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 smtClean="0">
                <a:latin typeface="Franklin Gothic Medium"/>
                <a:cs typeface="Franklin Gothic Medium"/>
              </a:rPr>
              <a:t>number of aces among the drawn cards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222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Is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dirty="0" smtClean="0">
                <a:latin typeface="Franklin Gothic Medium"/>
                <a:cs typeface="Franklin Gothic Medium"/>
              </a:rPr>
              <a:t> a </a:t>
            </a:r>
            <a:r>
              <a:rPr lang="en-US" sz="3200" dirty="0" smtClean="0">
                <a:latin typeface="Garamond"/>
                <a:cs typeface="Garamond"/>
              </a:rPr>
              <a:t>Binomial(10, 1/13)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dirty="0" smtClean="0">
                <a:latin typeface="Franklin Gothic Medium"/>
                <a:cs typeface="Franklin Gothic Medium"/>
              </a:rPr>
              <a:t>random variable?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0" y="4263676"/>
            <a:ext cx="19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No! </a:t>
            </a:r>
            <a:endParaRPr lang="en-US" sz="8000" dirty="0" smtClean="0">
              <a:latin typeface="Franklin Gothic Medium"/>
              <a:cs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2650" y="4414041"/>
            <a:ext cx="6534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Different trial outcomes are </a:t>
            </a:r>
            <a:r>
              <a:rPr lang="en-US" sz="32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</a:br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not</a:t>
            </a:r>
            <a:r>
              <a:rPr lang="en-US" sz="32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independent.</a:t>
            </a:r>
          </a:p>
        </p:txBody>
      </p:sp>
    </p:spTree>
    <p:extLst>
      <p:ext uri="{BB962C8B-B14F-4D97-AF65-F5344CB8AC3E}">
        <p14:creationId xmlns:p14="http://schemas.microsoft.com/office/powerpoint/2010/main" val="169316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binomial random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Binomial(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, its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 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2075" y="2082784"/>
            <a:ext cx="6254750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Garamond"/>
                <a:cs typeface="Garamond"/>
              </a:rPr>
              <a:t>p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k</a:t>
            </a:r>
            <a:r>
              <a:rPr lang="en-US" sz="3200" dirty="0" smtClean="0">
                <a:latin typeface="Garamond"/>
                <a:cs typeface="Garamond"/>
              </a:rPr>
              <a:t>) = </a:t>
            </a:r>
            <a:r>
              <a:rPr lang="en-US" sz="3200" i="1" dirty="0" smtClean="0">
                <a:latin typeface="Garamond"/>
                <a:cs typeface="Garamond"/>
              </a:rPr>
              <a:t>P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 = </a:t>
            </a:r>
            <a:r>
              <a:rPr lang="en-US" sz="3200" i="1" dirty="0" smtClean="0">
                <a:latin typeface="Garamond"/>
                <a:cs typeface="Garamond"/>
              </a:rPr>
              <a:t>k</a:t>
            </a:r>
            <a:r>
              <a:rPr lang="en-US" sz="3200" dirty="0" smtClean="0">
                <a:latin typeface="Garamond"/>
                <a:cs typeface="Garamond"/>
              </a:rPr>
              <a:t>) = C(</a:t>
            </a:r>
            <a:r>
              <a:rPr lang="en-US" sz="3200" i="1" dirty="0" smtClean="0">
                <a:latin typeface="Garamond"/>
                <a:cs typeface="Garamond"/>
              </a:rPr>
              <a:t>n</a:t>
            </a:r>
            <a:r>
              <a:rPr lang="en-US" sz="3200" dirty="0" smtClean="0">
                <a:latin typeface="Garamond"/>
                <a:cs typeface="Garamond"/>
              </a:rPr>
              <a:t>, </a:t>
            </a:r>
            <a:r>
              <a:rPr lang="en-US" sz="3200" i="1" dirty="0" smtClean="0">
                <a:latin typeface="Garamond"/>
                <a:cs typeface="Garamond"/>
              </a:rPr>
              <a:t>k</a:t>
            </a:r>
            <a:r>
              <a:rPr lang="en-US" sz="3200" dirty="0" smtClean="0">
                <a:latin typeface="Garamond"/>
                <a:cs typeface="Garamond"/>
              </a:rPr>
              <a:t>) </a:t>
            </a:r>
            <a:r>
              <a:rPr lang="en-US" sz="3200" i="1" dirty="0" err="1" smtClean="0">
                <a:latin typeface="Garamond"/>
                <a:cs typeface="Garamond"/>
              </a:rPr>
              <a:t>p</a:t>
            </a:r>
            <a:r>
              <a:rPr lang="en-US" sz="3200" i="1" baseline="30000" dirty="0" err="1" smtClean="0">
                <a:latin typeface="Garamond"/>
                <a:cs typeface="Garamond"/>
              </a:rPr>
              <a:t>k</a:t>
            </a:r>
            <a:r>
              <a:rPr lang="en-US" sz="3200" dirty="0" smtClean="0">
                <a:latin typeface="Garamond"/>
                <a:cs typeface="Garamond"/>
              </a:rPr>
              <a:t> (1 - </a:t>
            </a:r>
            <a:r>
              <a:rPr lang="en-US" sz="3200" i="1" dirty="0" smtClean="0">
                <a:latin typeface="Garamond"/>
                <a:cs typeface="Garamond"/>
              </a:rPr>
              <a:t>p</a:t>
            </a:r>
            <a:r>
              <a:rPr lang="en-US" sz="3200" dirty="0" smtClean="0">
                <a:latin typeface="Garamond"/>
                <a:cs typeface="Garamond"/>
              </a:rPr>
              <a:t>)</a:t>
            </a:r>
            <a:r>
              <a:rPr lang="en-US" sz="3200" i="1" baseline="30000" dirty="0" smtClean="0">
                <a:latin typeface="Garamond"/>
                <a:cs typeface="Garamond"/>
              </a:rPr>
              <a:t>n</a:t>
            </a:r>
            <a:r>
              <a:rPr lang="en-US" sz="3200" baseline="30000" dirty="0" smtClean="0">
                <a:latin typeface="Garamond"/>
                <a:cs typeface="Garamond"/>
              </a:rPr>
              <a:t>-</a:t>
            </a:r>
            <a:r>
              <a:rPr lang="en-US" sz="3200" i="1" baseline="30000" dirty="0" smtClean="0">
                <a:latin typeface="Garamond"/>
                <a:cs typeface="Garamond"/>
              </a:rPr>
              <a:t>k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endParaRPr lang="en-US" sz="3200" dirty="0" smtClean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48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can write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 + … +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, where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i </a:t>
            </a:r>
            <a:r>
              <a:rPr lang="en-US" sz="2800" dirty="0" smtClean="0">
                <a:latin typeface="Franklin Gothic Medium"/>
                <a:cs typeface="Franklin Gothic Medium"/>
              </a:rPr>
              <a:t>is an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indicator random variable </a:t>
            </a:r>
            <a:r>
              <a:rPr lang="en-US" sz="2800" dirty="0" smtClean="0">
                <a:latin typeface="Franklin Gothic Medium"/>
                <a:cs typeface="Franklin Gothic Medium"/>
              </a:rPr>
              <a:t>for the success of the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-th</a:t>
            </a:r>
            <a:r>
              <a:rPr lang="en-US" sz="2800" dirty="0" smtClean="0">
                <a:latin typeface="Franklin Gothic Medium"/>
                <a:cs typeface="Franklin Gothic Medium"/>
              </a:rPr>
              <a:t> trial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900" y="4301538"/>
            <a:ext cx="401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] + … +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3700" y="4307888"/>
            <a:ext cx="276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 smtClean="0">
                <a:latin typeface="Garamond"/>
                <a:cs typeface="Garamond"/>
              </a:rPr>
              <a:t>p + … + p = </a:t>
            </a:r>
            <a:r>
              <a:rPr lang="en-US" sz="2800" i="1" dirty="0" err="1" smtClean="0">
                <a:latin typeface="Garamond"/>
                <a:cs typeface="Garamond"/>
              </a:rPr>
              <a:t>np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4100" y="5214696"/>
            <a:ext cx="2000250" cy="584776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]</a:t>
            </a:r>
            <a:r>
              <a:rPr lang="en-US" sz="3200" dirty="0" smtClean="0">
                <a:latin typeface="Garamond"/>
                <a:cs typeface="Garamond"/>
              </a:rPr>
              <a:t> = </a:t>
            </a:r>
            <a:r>
              <a:rPr lang="en-US" sz="3200" i="1" dirty="0" err="1" smtClean="0">
                <a:latin typeface="Garamond"/>
                <a:cs typeface="Garamond"/>
              </a:rPr>
              <a:t>np</a:t>
            </a:r>
            <a:endParaRPr lang="en-US" sz="32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8576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mass function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4700" y="1001930"/>
            <a:ext cx="3575050" cy="2701014"/>
            <a:chOff x="774700" y="1001930"/>
            <a:chExt cx="3575050" cy="2701014"/>
          </a:xfrm>
        </p:grpSpPr>
        <p:pic>
          <p:nvPicPr>
            <p:cNvPr id="6" name="Picture 5" descr="bin10,0.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1001930"/>
              <a:ext cx="3575050" cy="27010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73612" y="12806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0.5)</a:t>
              </a:r>
              <a:r>
                <a:rPr lang="en-US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609850" y="128063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349750" y="1001931"/>
            <a:ext cx="3575050" cy="2701013"/>
            <a:chOff x="4349750" y="1001931"/>
            <a:chExt cx="3575050" cy="2701013"/>
          </a:xfrm>
        </p:grpSpPr>
        <p:pic>
          <p:nvPicPr>
            <p:cNvPr id="7" name="Picture 6" descr="bin50,0.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1001931"/>
              <a:ext cx="3575050" cy="270101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855012" y="12869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(50</a:t>
              </a:r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, 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0.5)</a:t>
              </a:r>
              <a:r>
                <a:rPr lang="en-US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184900" y="1286986"/>
              <a:ext cx="0" cy="2148364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74700" y="3586671"/>
            <a:ext cx="3575050" cy="2701014"/>
            <a:chOff x="774700" y="3586671"/>
            <a:chExt cx="3575050" cy="2701014"/>
          </a:xfrm>
        </p:grpSpPr>
        <p:pic>
          <p:nvPicPr>
            <p:cNvPr id="4" name="Picture 3" descr="bin10,0.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3586671"/>
              <a:ext cx="3575050" cy="270101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73612" y="38587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0.3)</a:t>
              </a:r>
              <a:r>
                <a:rPr lang="en-US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216150" y="386508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49750" y="3586671"/>
            <a:ext cx="3575050" cy="2701014"/>
            <a:chOff x="4349750" y="3586671"/>
            <a:chExt cx="3575050" cy="2701014"/>
          </a:xfrm>
        </p:grpSpPr>
        <p:pic>
          <p:nvPicPr>
            <p:cNvPr id="5" name="Picture 4" descr="bin50,0.3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3586671"/>
              <a:ext cx="3575050" cy="27010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55012" y="38650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(50</a:t>
              </a:r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, 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0.3)</a:t>
              </a:r>
              <a:r>
                <a:rPr lang="en-US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784850" y="386508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588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discrete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 variable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assigns a discrete value to every outcome in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957005"/>
            <a:ext cx="5132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mass function </a:t>
            </a:r>
            <a:r>
              <a:rPr lang="en-US" sz="2800" dirty="0" smtClean="0">
                <a:latin typeface="Franklin Gothic Medium"/>
                <a:cs typeface="Franklin Gothic Medium"/>
              </a:rPr>
              <a:t>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: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= 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79316"/>
            <a:ext cx="522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Expected value </a:t>
            </a:r>
            <a:r>
              <a:rPr lang="en-US" sz="2800" dirty="0" smtClean="0"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: 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).</a:t>
            </a:r>
            <a:endParaRPr lang="en-US" sz="2800" dirty="0"/>
          </a:p>
        </p:txBody>
      </p:sp>
      <p:pic>
        <p:nvPicPr>
          <p:cNvPr id="8" name="Picture 7" descr="hea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74" y="2649657"/>
            <a:ext cx="3035300" cy="308448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143750" y="2956923"/>
            <a:ext cx="0" cy="24765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37350" y="2471857"/>
            <a:ext cx="819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srgbClr val="FF9933"/>
                </a:solidFill>
                <a:latin typeface="Garamond"/>
                <a:cs typeface="Garamond"/>
              </a:rPr>
              <a:t>[</a:t>
            </a:r>
            <a:r>
              <a:rPr lang="en-US" sz="2400" i="1" dirty="0">
                <a:solidFill>
                  <a:srgbClr val="FF9933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srgbClr val="FF9933"/>
                </a:solidFill>
                <a:latin typeface="Garamond"/>
                <a:cs typeface="Garamond"/>
              </a:rPr>
              <a:t>]</a:t>
            </a:r>
            <a:endParaRPr lang="en-US" sz="2400" dirty="0">
              <a:solidFill>
                <a:srgbClr val="FF993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9950" y="5545257"/>
            <a:ext cx="2388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Garamond"/>
                <a:cs typeface="Garamond"/>
              </a:rPr>
              <a:t>N: </a:t>
            </a:r>
            <a:r>
              <a:rPr lang="en-US" sz="2000" dirty="0" smtClean="0">
                <a:latin typeface="Franklin Gothic Medium"/>
                <a:cs typeface="Franklin Gothic Medium"/>
              </a:rPr>
              <a:t>number of heads</a:t>
            </a:r>
            <a:br>
              <a:rPr lang="en-US" sz="2000" dirty="0" smtClean="0">
                <a:latin typeface="Franklin Gothic Medium"/>
                <a:cs typeface="Franklin Gothic Medium"/>
              </a:rPr>
            </a:br>
            <a:r>
              <a:rPr lang="en-US" sz="2000" dirty="0" smtClean="0">
                <a:latin typeface="Franklin Gothic Medium"/>
                <a:cs typeface="Franklin Gothic Medium"/>
              </a:rPr>
              <a:t>in two coin flips</a:t>
            </a:r>
            <a:endParaRPr lang="en-US" sz="20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321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5850" y="1431576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You have two </a:t>
            </a:r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investment choices</a:t>
            </a:r>
            <a:r>
              <a:rPr lang="en-US" sz="3200" dirty="0" smtClean="0">
                <a:latin typeface="Franklin Gothic Medium"/>
                <a:cs typeface="Franklin Gothic Medium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850" y="2520252"/>
            <a:ext cx="419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A:</a:t>
            </a:r>
            <a:r>
              <a:rPr lang="en-US" sz="2800" dirty="0" smtClean="0">
                <a:latin typeface="Franklin Gothic Medium"/>
                <a:cs typeface="Franklin Gothic Medium"/>
              </a:rPr>
              <a:t> put </a:t>
            </a:r>
            <a:r>
              <a:rPr lang="en-US" sz="2800" dirty="0" smtClean="0">
                <a:latin typeface="Franklin Gothic Medium"/>
                <a:cs typeface="Franklin Gothic Medium"/>
              </a:rPr>
              <a:t>$25 </a:t>
            </a:r>
            <a:r>
              <a:rPr lang="en-US" sz="2800" dirty="0" smtClean="0">
                <a:latin typeface="Franklin Gothic Medium"/>
                <a:cs typeface="Franklin Gothic Medium"/>
              </a:rPr>
              <a:t>in one stock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5850" y="3631502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B: </a:t>
            </a:r>
            <a:r>
              <a:rPr lang="en-US" sz="2800" dirty="0" smtClean="0">
                <a:latin typeface="Franklin Gothic Medium"/>
                <a:cs typeface="Franklin Gothic Medium"/>
              </a:rPr>
              <a:t>put </a:t>
            </a:r>
            <a:r>
              <a:rPr lang="en-US" sz="2800" dirty="0">
                <a:latin typeface="Franklin Gothic Medium"/>
                <a:cs typeface="Franklin Gothic Medium"/>
              </a:rPr>
              <a:t>$½ </a:t>
            </a:r>
            <a:r>
              <a:rPr lang="en-US" sz="2800" dirty="0" smtClean="0">
                <a:latin typeface="Franklin Gothic Medium"/>
                <a:cs typeface="Franklin Gothic Medium"/>
              </a:rPr>
              <a:t>in each of 50 unrelated stocks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5850" y="4746276"/>
            <a:ext cx="5238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Which do you prefer?</a:t>
            </a:r>
          </a:p>
        </p:txBody>
      </p:sp>
    </p:spTree>
    <p:extLst>
      <p:ext uri="{BB962C8B-B14F-4D97-AF65-F5344CB8AC3E}">
        <p14:creationId xmlns:p14="http://schemas.microsoft.com/office/powerpoint/2010/main" val="329361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4082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98376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Each stock</a:t>
            </a:r>
          </a:p>
        </p:txBody>
      </p:sp>
      <p:sp>
        <p:nvSpPr>
          <p:cNvPr id="6" name="Left Brace 5"/>
          <p:cNvSpPr/>
          <p:nvPr/>
        </p:nvSpPr>
        <p:spPr>
          <a:xfrm>
            <a:off x="2330450" y="2324100"/>
            <a:ext cx="165100" cy="895350"/>
          </a:xfrm>
          <a:prstGeom prst="leftBrace">
            <a:avLst>
              <a:gd name="adj1" fmla="val 44231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46350" y="219866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doubles in value </a:t>
            </a:r>
            <a:r>
              <a:rPr lang="en-US" sz="2800" dirty="0" smtClean="0">
                <a:latin typeface="Franklin Gothic Medium"/>
                <a:cs typeface="Franklin Gothic Medium"/>
              </a:rPr>
              <a:t>with probability ½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9050" y="272188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loses all value </a:t>
            </a:r>
            <a:r>
              <a:rPr lang="en-US" sz="2800" dirty="0" smtClean="0">
                <a:latin typeface="Franklin Gothic Medium"/>
                <a:cs typeface="Franklin Gothic Medium"/>
              </a:rPr>
              <a:t>with probability 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59183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Different stocks perform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independently</a:t>
            </a:r>
          </a:p>
        </p:txBody>
      </p:sp>
    </p:spTree>
    <p:extLst>
      <p:ext uri="{BB962C8B-B14F-4D97-AF65-F5344CB8AC3E}">
        <p14:creationId xmlns:p14="http://schemas.microsoft.com/office/powerpoint/2010/main" val="187547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8216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baseline="-25000" dirty="0" smtClean="0">
                <a:latin typeface="Franklin Gothic Medium"/>
                <a:cs typeface="Franklin Gothic Medium"/>
              </a:rPr>
              <a:t>A</a:t>
            </a:r>
            <a:r>
              <a:rPr lang="en-US" sz="2400" i="1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Franklin Gothic Medium"/>
                <a:cs typeface="Franklin Gothic Medium"/>
              </a:rPr>
              <a:t>amount on choice A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91873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baseline="-25000" dirty="0" smtClean="0">
                <a:latin typeface="Franklin Gothic Medium"/>
                <a:cs typeface="Franklin Gothic Medium"/>
              </a:rPr>
              <a:t>B</a:t>
            </a:r>
            <a:r>
              <a:rPr lang="en-US" sz="2400" i="1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Franklin Gothic Medium"/>
                <a:cs typeface="Franklin Gothic Medium"/>
              </a:rPr>
              <a:t>amount on choice B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pic>
        <p:nvPicPr>
          <p:cNvPr id="7" name="Picture 6" descr="bin50,0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3040281"/>
            <a:ext cx="3575050" cy="2701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65136" y="2381250"/>
            <a:ext cx="2364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50 × Bernoulli(</a:t>
            </a:r>
            <a:r>
              <a:rPr lang="en-US" sz="2400" dirty="0">
                <a:solidFill>
                  <a:srgbClr val="000000"/>
                </a:solidFill>
                <a:latin typeface="Garamond"/>
                <a:cs typeface="Garamond"/>
              </a:rPr>
              <a:t>½</a:t>
            </a:r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31202"/>
            <a:ext cx="410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A:</a:t>
            </a:r>
            <a:r>
              <a:rPr lang="en-US" sz="2400" dirty="0" smtClean="0">
                <a:latin typeface="Franklin Gothic Medium"/>
                <a:cs typeface="Franklin Gothic Medium"/>
              </a:rPr>
              <a:t> put $50 in one stock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1350" y="1231202"/>
            <a:ext cx="423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B: </a:t>
            </a:r>
            <a:r>
              <a:rPr lang="en-US" sz="2400" dirty="0" smtClean="0">
                <a:latin typeface="Franklin Gothic Medium"/>
                <a:cs typeface="Franklin Gothic Medium"/>
              </a:rPr>
              <a:t>put </a:t>
            </a:r>
            <a:r>
              <a:rPr lang="en-US" sz="2400" dirty="0">
                <a:latin typeface="Franklin Gothic Medium"/>
                <a:cs typeface="Franklin Gothic Medium"/>
              </a:rPr>
              <a:t>$½ </a:t>
            </a:r>
            <a:r>
              <a:rPr lang="en-US" sz="2400" dirty="0" smtClean="0">
                <a:latin typeface="Franklin Gothic Medium"/>
                <a:cs typeface="Franklin Gothic Medium"/>
              </a:rPr>
              <a:t>in each of 50 stocks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49786" y="2400300"/>
            <a:ext cx="2200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Binomial(50, ½)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3" name="Picture 12" descr="50ber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3040280"/>
            <a:ext cx="3575050" cy="27010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67534" y="3143250"/>
            <a:ext cx="786206" cy="2832616"/>
            <a:chOff x="2067534" y="3143250"/>
            <a:chExt cx="786206" cy="283261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451100" y="3143250"/>
              <a:ext cx="0" cy="2514600"/>
            </a:xfrm>
            <a:prstGeom prst="line">
              <a:avLst/>
            </a:prstGeom>
            <a:ln w="285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067534" y="5606534"/>
              <a:ext cx="786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  <a:latin typeface="Garamond"/>
                  <a:cs typeface="Garamond"/>
                </a:rPr>
                <a:t>E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[</a:t>
              </a:r>
              <a:r>
                <a:rPr lang="en-US" i="1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N</a:t>
              </a:r>
              <a:r>
                <a:rPr lang="en-US" baseline="-250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A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]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96634" y="3143250"/>
            <a:ext cx="786206" cy="2800350"/>
            <a:chOff x="6296634" y="3143250"/>
            <a:chExt cx="786206" cy="280035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692900" y="3143250"/>
              <a:ext cx="0" cy="2514600"/>
            </a:xfrm>
            <a:prstGeom prst="line">
              <a:avLst/>
            </a:prstGeom>
            <a:ln w="285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296634" y="5574268"/>
              <a:ext cx="786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  <a:latin typeface="Garamond"/>
                  <a:cs typeface="Garamond"/>
                </a:rPr>
                <a:t>E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[</a:t>
              </a:r>
              <a:r>
                <a:rPr lang="en-US" i="1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N</a:t>
              </a:r>
              <a:r>
                <a:rPr lang="en-US" baseline="-250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B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]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55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and standard deviation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expected value 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396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variance</a:t>
            </a:r>
            <a:r>
              <a:rPr lang="en-US" sz="2800" dirty="0" smtClean="0">
                <a:latin typeface="Franklin Gothic Medium"/>
                <a:cs typeface="Franklin Gothic Medium"/>
              </a:rPr>
              <a:t> 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quantity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500" y="2913826"/>
            <a:ext cx="3994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Garamond"/>
                <a:cs typeface="Garamond"/>
              </a:rPr>
              <a:t>Var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] = </a:t>
            </a:r>
            <a:r>
              <a:rPr lang="en-US" sz="3200" i="1" dirty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[(</a:t>
            </a:r>
            <a:r>
              <a:rPr lang="en-US" sz="3200" i="1" dirty="0" smtClean="0">
                <a:latin typeface="Garamond"/>
                <a:cs typeface="Garamond"/>
              </a:rPr>
              <a:t>X – </a:t>
            </a:r>
            <a:r>
              <a:rPr lang="en-US" sz="3200" i="1" dirty="0">
                <a:latin typeface="Symbol" charset="2"/>
                <a:cs typeface="Symbol" charset="2"/>
              </a:rPr>
              <a:t>m</a:t>
            </a:r>
            <a:r>
              <a:rPr lang="en-US" sz="3200" dirty="0" smtClean="0">
                <a:latin typeface="Garamond"/>
                <a:cs typeface="Garamond"/>
              </a:rPr>
              <a:t>)</a:t>
            </a:r>
            <a:r>
              <a:rPr lang="en-US" sz="3200" baseline="30000" dirty="0" smtClean="0">
                <a:latin typeface="Garamond"/>
                <a:cs typeface="Garamond"/>
              </a:rPr>
              <a:t>2</a:t>
            </a:r>
            <a:r>
              <a:rPr lang="en-US" sz="3200" dirty="0" smtClean="0">
                <a:latin typeface="Garamond"/>
                <a:cs typeface="Garamond"/>
              </a:rPr>
              <a:t>]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4119521"/>
            <a:ext cx="8229600" cy="584776"/>
            <a:chOff x="457200" y="4119521"/>
            <a:chExt cx="8229600" cy="584776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4119521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The </a:t>
              </a:r>
              <a:r>
                <a:rPr lang="en-US" sz="28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standard deviation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 of 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 is </a:t>
              </a:r>
              <a:r>
                <a:rPr lang="en-US" sz="2800" i="1" dirty="0" smtClean="0">
                  <a:latin typeface="Symbol" charset="2"/>
                  <a:cs typeface="Symbol" charset="2"/>
                </a:rPr>
                <a:t>s</a:t>
              </a:r>
              <a:r>
                <a:rPr lang="en-US" sz="2800" dirty="0" smtClean="0">
                  <a:latin typeface="Garamond"/>
                  <a:cs typeface="Garamond"/>
                </a:rPr>
                <a:t> = </a:t>
              </a:r>
              <a:r>
                <a:rPr lang="en-US" sz="3200" dirty="0" smtClean="0">
                  <a:latin typeface="Franklin Gothic Medium"/>
                  <a:cs typeface="Franklin Gothic Medium"/>
                </a:rPr>
                <a:t>√</a:t>
              </a:r>
              <a:r>
                <a:rPr lang="en-US" sz="2800" i="1" dirty="0" err="1">
                  <a:latin typeface="Garamond"/>
                  <a:cs typeface="Garamond"/>
                </a:rPr>
                <a:t>Var</a:t>
              </a:r>
              <a:r>
                <a:rPr lang="en-US" sz="2800" dirty="0">
                  <a:latin typeface="Garamond"/>
                  <a:cs typeface="Garamond"/>
                </a:rPr>
                <a:t>[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]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032500" y="4191000"/>
              <a:ext cx="100330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51987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They measure how close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Franklin Gothic Medium"/>
                <a:cs typeface="Franklin Gothic Medium"/>
              </a:rPr>
              <a:t> are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typically</a:t>
            </a:r>
            <a:r>
              <a:rPr lang="en-US" sz="2800" dirty="0" smtClean="0">
                <a:latin typeface="Franklin Gothic Medium"/>
                <a:cs typeface="Franklin Gothic Medium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027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variance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7975" y="1058894"/>
            <a:ext cx="3575050" cy="2808110"/>
            <a:chOff x="5111750" y="1009134"/>
            <a:chExt cx="3575050" cy="2808110"/>
          </a:xfrm>
        </p:grpSpPr>
        <p:pic>
          <p:nvPicPr>
            <p:cNvPr id="4" name="Picture 3" descr="50bern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750" y="1116230"/>
              <a:ext cx="3575050" cy="270101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6946900" y="1174750"/>
              <a:ext cx="0" cy="2374900"/>
            </a:xfrm>
            <a:prstGeom prst="line">
              <a:avLst/>
            </a:prstGeom>
            <a:ln w="190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922694" y="1009134"/>
              <a:ext cx="1167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 = </a:t>
              </a:r>
              <a:r>
                <a:rPr lang="en-US" i="1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E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[</a:t>
              </a:r>
              <a:r>
                <a:rPr lang="en-US" i="1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N</a:t>
              </a:r>
              <a:r>
                <a:rPr lang="en-US" baseline="-250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A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]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83218" y="4026637"/>
            <a:ext cx="2863832" cy="1566722"/>
            <a:chOff x="5283218" y="4026637"/>
            <a:chExt cx="2863832" cy="156672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927350" y="4520052"/>
              <a:ext cx="14831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44450" y="4026637"/>
              <a:ext cx="412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44550" y="4026637"/>
              <a:ext cx="565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25</a:t>
              </a:r>
              <a:r>
                <a:rPr lang="en-US" sz="2400" baseline="30000" dirty="0" smtClean="0">
                  <a:latin typeface="Garamond"/>
                  <a:cs typeface="Garamond"/>
                </a:rPr>
                <a:t>2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33700" y="4501002"/>
              <a:ext cx="614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q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15319" y="4511779"/>
              <a:ext cx="639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1	</a:t>
              </a:r>
              <a:endParaRPr lang="en-US" sz="2400" i="1" dirty="0" smtClean="0">
                <a:latin typeface="Garamond"/>
                <a:cs typeface="Garamon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3218" y="5131694"/>
              <a:ext cx="2863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Franklin Gothic Medium"/>
                  <a:cs typeface="Franklin Gothic Medium"/>
                </a:rPr>
                <a:t>p.m.f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of 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N</a:t>
              </a:r>
              <a:r>
                <a:rPr lang="en-US" sz="2400" baseline="-25000" dirty="0" smtClean="0">
                  <a:latin typeface="Franklin Gothic Medium"/>
                  <a:cs typeface="Franklin Gothic Medium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– </a:t>
              </a:r>
              <a:r>
                <a:rPr lang="en-US" sz="2400" i="1" dirty="0" smtClean="0">
                  <a:latin typeface="Symbol" charset="2"/>
                  <a:cs typeface="Symbol" charset="2"/>
                </a:rPr>
                <a:t>m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r>
                <a:rPr lang="en-US" sz="2400" baseline="30000" dirty="0" smtClean="0">
                  <a:latin typeface="Garamond"/>
                  <a:cs typeface="Garamond"/>
                </a:rPr>
                <a:t>2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9600" y="4142882"/>
            <a:ext cx="399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Var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latin typeface="Franklin Gothic Medium"/>
                <a:cs typeface="Franklin Gothic Medium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latin typeface="Franklin Gothic Medium"/>
                <a:cs typeface="Franklin Gothic Medium"/>
              </a:rPr>
              <a:t>A</a:t>
            </a:r>
            <a:r>
              <a:rPr lang="en-US" sz="2800" i="1" dirty="0" smtClean="0">
                <a:latin typeface="Garamond"/>
                <a:cs typeface="Garamond"/>
              </a:rPr>
              <a:t> –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13368" y="1442322"/>
            <a:ext cx="2863832" cy="1564842"/>
            <a:chOff x="5213368" y="1442322"/>
            <a:chExt cx="2863832" cy="156484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518150" y="1935737"/>
              <a:ext cx="2400300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635250" y="1442322"/>
              <a:ext cx="412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35350" y="1442322"/>
              <a:ext cx="1483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		50	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24500" y="1916687"/>
              <a:ext cx="681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06119" y="1927464"/>
              <a:ext cx="1607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½		½</a:t>
              </a:r>
              <a:r>
                <a:rPr lang="en-US" sz="2400" i="1" dirty="0" smtClean="0">
                  <a:latin typeface="Garamond"/>
                  <a:cs typeface="Garamond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	</a:t>
              </a:r>
              <a:endParaRPr lang="en-US" sz="2400" i="1" dirty="0" smtClean="0">
                <a:latin typeface="Garamond"/>
                <a:cs typeface="Garamond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13368" y="2545499"/>
              <a:ext cx="2863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Franklin Gothic Medium"/>
                  <a:cs typeface="Franklin Gothic Medium"/>
                </a:rPr>
                <a:t>p.m.f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of </a:t>
              </a:r>
              <a:r>
                <a:rPr lang="en-US" sz="2400" i="1" dirty="0" smtClean="0">
                  <a:latin typeface="Garamond"/>
                  <a:cs typeface="Garamond"/>
                </a:rPr>
                <a:t>N</a:t>
              </a:r>
              <a:r>
                <a:rPr lang="en-US" sz="2400" baseline="-25000" dirty="0" smtClean="0">
                  <a:latin typeface="Franklin Gothic Medium"/>
                  <a:cs typeface="Franklin Gothic Medium"/>
                </a:rPr>
                <a:t>A</a:t>
              </a:r>
              <a:endParaRPr lang="en-US" sz="2400" baseline="30000" dirty="0" smtClean="0">
                <a:latin typeface="Garamond"/>
                <a:cs typeface="Garamond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94150" y="414808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25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4973444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Symbol" charset="2"/>
                <a:cs typeface="Symbol" charset="2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Franklin Gothic Medium"/>
                <a:cs typeface="Franklin Gothic Medium"/>
              </a:rPr>
              <a:t>std. dev. of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baseline="-25000" dirty="0">
                <a:latin typeface="Franklin Gothic Medium"/>
                <a:cs typeface="Franklin Gothic Medium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 = 25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43000" y="2224041"/>
            <a:ext cx="1987550" cy="379134"/>
            <a:chOff x="1143000" y="2224041"/>
            <a:chExt cx="1987550" cy="379134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1143000" y="2600602"/>
              <a:ext cx="1987550" cy="0"/>
            </a:xfrm>
            <a:prstGeom prst="straightConnector1">
              <a:avLst/>
            </a:prstGeom>
            <a:ln w="9525" cmpd="sng"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327150" y="2224041"/>
              <a:ext cx="7296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  <a:latin typeface="Symbol" charset="2"/>
                  <a:cs typeface="Symbol" charset="2"/>
                </a:rPr>
                <a:t>m </a:t>
              </a:r>
              <a:r>
                <a:rPr lang="en-US" dirty="0">
                  <a:solidFill>
                    <a:srgbClr val="FF9933"/>
                  </a:solidFill>
                  <a:latin typeface="Garamond"/>
                  <a:cs typeface="Garamond"/>
                </a:rPr>
                <a:t>–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accent1"/>
                  </a:solidFill>
                  <a:latin typeface="Symbol" charset="2"/>
                  <a:cs typeface="Symbol" charset="2"/>
                </a:rPr>
                <a:t>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228287" y="2233843"/>
              <a:ext cx="768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  <a:latin typeface="Symbol" charset="2"/>
                  <a:cs typeface="Symbol" charset="2"/>
                </a:rPr>
                <a:t>m </a:t>
              </a:r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+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accent1"/>
                  </a:solidFill>
                  <a:latin typeface="Symbol" charset="2"/>
                  <a:cs typeface="Symbol" charset="2"/>
                </a:rPr>
                <a:t>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70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formula for variance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75526"/>
            <a:ext cx="399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Var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[(</a:t>
            </a:r>
            <a:r>
              <a:rPr lang="en-US" sz="2800" i="1" dirty="0" smtClean="0">
                <a:latin typeface="Garamond"/>
                <a:cs typeface="Garamond"/>
              </a:rPr>
              <a:t>X –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2250" y="1947366"/>
            <a:ext cx="315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 – 2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i="1" dirty="0" smtClean="0">
                <a:latin typeface="Garamond"/>
                <a:cs typeface="Garamond"/>
              </a:rPr>
              <a:t>X </a:t>
            </a:r>
            <a:r>
              <a:rPr lang="en-US" sz="2800" dirty="0" smtClean="0">
                <a:latin typeface="Garamond"/>
                <a:cs typeface="Garamond"/>
              </a:rPr>
              <a:t>+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8600" y="2565836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] +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dirty="0" smtClean="0">
                <a:latin typeface="Garamond"/>
                <a:cs typeface="Garamond"/>
              </a:rPr>
              <a:t>–2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+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8600" y="3213536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] – 2</a:t>
            </a:r>
            <a:r>
              <a:rPr lang="en-US" sz="2800" i="1" dirty="0" smtClean="0">
                <a:latin typeface="Symbol" charset="2"/>
                <a:cs typeface="Symbol" charset="2"/>
              </a:rPr>
              <a:t>m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+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8600" y="3835836"/>
            <a:ext cx="501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] – 2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i="1" dirty="0" smtClean="0">
                <a:latin typeface="Symbol" charset="2"/>
                <a:cs typeface="Symbol" charset="2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+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2250" y="4442042"/>
            <a:ext cx="501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] –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baseline="30000" dirty="0" smtClean="0">
                <a:latin typeface="Garamond"/>
                <a:cs typeface="Garamond"/>
              </a:rPr>
              <a:t>2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4781551" y="1004996"/>
            <a:ext cx="3905249" cy="614254"/>
          </a:xfrm>
          <a:prstGeom prst="borderCallout1">
            <a:avLst>
              <a:gd name="adj1" fmla="val 37873"/>
              <a:gd name="adj2" fmla="val 216"/>
              <a:gd name="adj3" fmla="val 276890"/>
              <a:gd name="adj4" fmla="val -23151"/>
            </a:avLst>
          </a:prstGeom>
          <a:solidFill>
            <a:schemeClr val="bg1">
              <a:lumMod val="85000"/>
            </a:schemeClr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for constant </a:t>
            </a:r>
            <a:r>
              <a:rPr lang="en-US" sz="2400" i="1" dirty="0" smtClean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Franklin Gothic Medium"/>
                <a:cs typeface="Franklin Gothic Medium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err="1" smtClean="0">
                <a:latin typeface="Garamond"/>
                <a:cs typeface="Garamond"/>
              </a:rPr>
              <a:t>c</a:t>
            </a:r>
            <a:r>
              <a:rPr lang="en-US" sz="2400" dirty="0" err="1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err="1" smtClean="0">
                <a:latin typeface="Garamond"/>
                <a:cs typeface="Garamond"/>
              </a:rPr>
              <a:t>cE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]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5416550" y="1806792"/>
            <a:ext cx="3270250" cy="614254"/>
          </a:xfrm>
          <a:prstGeom prst="borderCallout1">
            <a:avLst>
              <a:gd name="adj1" fmla="val 37873"/>
              <a:gd name="adj2" fmla="val 216"/>
              <a:gd name="adj3" fmla="val 141466"/>
              <a:gd name="adj4" fmla="val -11134"/>
            </a:avLst>
          </a:prstGeom>
          <a:solidFill>
            <a:srgbClr val="D9D9D9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for constant </a:t>
            </a:r>
            <a:r>
              <a:rPr lang="en-US" sz="2400" i="1" dirty="0" smtClean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Franklin Gothic Medium"/>
                <a:cs typeface="Franklin Gothic Medium"/>
              </a:rPr>
              <a:t>, </a:t>
            </a:r>
            <a:r>
              <a:rPr lang="en-US" sz="2400" dirty="0" smtClean="0">
                <a:latin typeface="Garamond"/>
                <a:cs typeface="Garamond"/>
              </a:rPr>
              <a:t>E[</a:t>
            </a:r>
            <a:r>
              <a:rPr lang="en-US" sz="2400" i="1" dirty="0" smtClean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smtClean="0">
                <a:latin typeface="Garamond"/>
                <a:cs typeface="Garamond"/>
              </a:rPr>
              <a:t>c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5250626"/>
            <a:ext cx="4419600" cy="584776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Garamond"/>
                <a:cs typeface="Garamond"/>
              </a:rPr>
              <a:t>Var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] = </a:t>
            </a:r>
            <a:r>
              <a:rPr lang="en-US" sz="3200" i="1" dirty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baseline="30000" dirty="0" smtClean="0">
                <a:latin typeface="Garamond"/>
                <a:cs typeface="Garamond"/>
              </a:rPr>
              <a:t>2</a:t>
            </a:r>
            <a:r>
              <a:rPr lang="en-US" sz="3200" dirty="0" smtClean="0">
                <a:latin typeface="Garamond"/>
                <a:cs typeface="Garamond"/>
              </a:rPr>
              <a:t>] – </a:t>
            </a:r>
            <a:r>
              <a:rPr lang="en-US" sz="3200" i="1" dirty="0" smtClean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]</a:t>
            </a:r>
            <a:r>
              <a:rPr lang="en-US" sz="3200" baseline="30000" dirty="0" smtClean="0">
                <a:latin typeface="Garamond"/>
                <a:cs typeface="Garamon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844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binomial random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Suppose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Franklin Gothic Medium"/>
                <a:cs typeface="Franklin Gothic Medium"/>
              </a:rPr>
              <a:t> is </a:t>
            </a:r>
            <a:r>
              <a:rPr lang="en-US" sz="2400" dirty="0" smtClean="0">
                <a:latin typeface="Garamond"/>
                <a:cs typeface="Garamond"/>
              </a:rPr>
              <a:t>Binomial(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,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27820"/>
            <a:ext cx="525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Then </a:t>
            </a:r>
            <a:r>
              <a:rPr lang="en-US" sz="2400" i="1" dirty="0" smtClean="0">
                <a:latin typeface="Garamond"/>
                <a:cs typeface="Garamond"/>
              </a:rPr>
              <a:t>X </a:t>
            </a:r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>
                <a:latin typeface="Garamond"/>
                <a:cs typeface="Garamond"/>
              </a:rPr>
              <a:t>I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 + … +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Franklin Gothic Medium"/>
                <a:cs typeface="Franklin Gothic Medium"/>
              </a:rPr>
              <a:t>, </a:t>
            </a:r>
            <a:r>
              <a:rPr lang="en-US" sz="2400" dirty="0">
                <a:latin typeface="Franklin Gothic Medium"/>
                <a:cs typeface="Franklin Gothic Medium"/>
              </a:rPr>
              <a:t>where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34120" y="1612857"/>
            <a:ext cx="2393873" cy="698560"/>
            <a:chOff x="4734120" y="1612857"/>
            <a:chExt cx="2393873" cy="698560"/>
          </a:xfrm>
        </p:grpSpPr>
        <p:sp>
          <p:nvSpPr>
            <p:cNvPr id="6" name="Left Brace 5"/>
            <p:cNvSpPr/>
            <p:nvPr/>
          </p:nvSpPr>
          <p:spPr>
            <a:xfrm>
              <a:off x="4734120" y="1723040"/>
              <a:ext cx="165100" cy="516035"/>
            </a:xfrm>
            <a:prstGeom prst="leftBrace">
              <a:avLst>
                <a:gd name="adj1" fmla="val 44231"/>
                <a:gd name="adj2" fmla="val 50000"/>
              </a:avLst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53162" y="1612857"/>
              <a:ext cx="22748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  <a:r>
                <a:rPr lang="en-US" sz="2000" dirty="0" smtClean="0">
                  <a:latin typeface="Franklin Gothic Medium"/>
                  <a:cs typeface="Franklin Gothic Medium"/>
                </a:rPr>
                <a:t>, if trial </a:t>
              </a:r>
              <a:r>
                <a:rPr lang="en-US" sz="2000" i="1" dirty="0" err="1" smtClean="0">
                  <a:latin typeface="Garamond"/>
                  <a:cs typeface="Garamond"/>
                </a:rPr>
                <a:t>i</a:t>
              </a:r>
              <a:r>
                <a:rPr lang="en-US" sz="2000" dirty="0" smtClean="0">
                  <a:latin typeface="Garamond"/>
                  <a:cs typeface="Garamond"/>
                </a:rPr>
                <a:t> </a:t>
              </a:r>
              <a:r>
                <a:rPr lang="en-US" sz="2000" dirty="0" smtClean="0">
                  <a:latin typeface="Franklin Gothic Medium"/>
                  <a:cs typeface="Franklin Gothic Medium"/>
                </a:rPr>
                <a:t>succeeds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53162" y="1911307"/>
              <a:ext cx="17430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0</a:t>
              </a:r>
              <a:r>
                <a:rPr lang="en-US" sz="2000" dirty="0">
                  <a:latin typeface="Franklin Gothic Medium"/>
                  <a:cs typeface="Franklin Gothic Medium"/>
                </a:rPr>
                <a:t>,</a:t>
              </a:r>
              <a:r>
                <a:rPr lang="en-US" sz="2000" dirty="0" smtClean="0">
                  <a:latin typeface="Garamond"/>
                  <a:cs typeface="Garamond"/>
                </a:rPr>
                <a:t> </a:t>
              </a:r>
              <a:r>
                <a:rPr lang="en-US" sz="2000" dirty="0" smtClean="0">
                  <a:latin typeface="Franklin Gothic Medium"/>
                  <a:cs typeface="Franklin Gothic Medium"/>
                </a:rPr>
                <a:t>if trial </a:t>
              </a:r>
              <a:r>
                <a:rPr lang="en-US" sz="2000" i="1" dirty="0" err="1" smtClean="0">
                  <a:latin typeface="Garamond"/>
                  <a:cs typeface="Garamond"/>
                </a:rPr>
                <a:t>i</a:t>
              </a:r>
              <a:r>
                <a:rPr lang="en-US" sz="2000" dirty="0" smtClean="0">
                  <a:latin typeface="Franklin Gothic Medium"/>
                  <a:cs typeface="Franklin Gothic Medium"/>
                </a:rPr>
                <a:t> fails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57200" y="2862331"/>
            <a:ext cx="4556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] – </a:t>
            </a:r>
            <a:r>
              <a:rPr lang="en-US" sz="2400" i="1" dirty="0" smtClean="0">
                <a:latin typeface="Symbol" charset="2"/>
                <a:cs typeface="Symbol" charset="2"/>
              </a:rPr>
              <a:t>m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] –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np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 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305084"/>
            <a:ext cx="1968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latin typeface="Garamond"/>
                <a:cs typeface="Garamond"/>
              </a:rPr>
              <a:t> =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np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150" y="3423562"/>
            <a:ext cx="903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7688" y="3456224"/>
            <a:ext cx="2546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[(</a:t>
            </a:r>
            <a:r>
              <a:rPr lang="en-US" sz="2400" i="1" dirty="0">
                <a:latin typeface="Garamond"/>
                <a:cs typeface="Garamond"/>
              </a:rPr>
              <a:t>I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 + … +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6738" y="3917889"/>
            <a:ext cx="473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+ … +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n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-1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6737" y="4392254"/>
            <a:ext cx="6570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] + </a:t>
            </a:r>
            <a:r>
              <a:rPr lang="en-US" sz="2400" dirty="0">
                <a:latin typeface="Garamond"/>
                <a:cs typeface="Garamond"/>
              </a:rPr>
              <a:t>… +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n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]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 + … +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-1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3550" y="5392565"/>
            <a:ext cx="2232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4900" y="5405265"/>
            <a:ext cx="3516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latin typeface="Garamond"/>
                <a:cs typeface="Garamond"/>
              </a:rPr>
              <a:t> = 1 </a:t>
            </a:r>
            <a:r>
              <a:rPr lang="en-US" sz="2400" dirty="0" smtClean="0">
                <a:solidFill>
                  <a:srgbClr val="FF9933"/>
                </a:solidFill>
                <a:latin typeface="Garamond"/>
                <a:cs typeface="Garamond"/>
              </a:rPr>
              <a:t>and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= </a:t>
            </a:r>
            <a:r>
              <a:rPr lang="en-US" sz="24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9160" y="5816130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1)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j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1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06581" y="4853921"/>
            <a:ext cx="2330422" cy="500544"/>
            <a:chOff x="1606581" y="4853921"/>
            <a:chExt cx="2330422" cy="500544"/>
          </a:xfrm>
        </p:grpSpPr>
        <p:sp>
          <p:nvSpPr>
            <p:cNvPr id="19" name="Left Brace 18"/>
            <p:cNvSpPr/>
            <p:nvPr/>
          </p:nvSpPr>
          <p:spPr>
            <a:xfrm rot="16200000">
              <a:off x="2700026" y="3760476"/>
              <a:ext cx="143532" cy="2330422"/>
            </a:xfrm>
            <a:prstGeom prst="leftBrace">
              <a:avLst>
                <a:gd name="adj1" fmla="val 50757"/>
                <a:gd name="adj2" fmla="val 50000"/>
              </a:avLst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7407" y="4892800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n 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endParaRPr lang="en-US" sz="2400" baseline="300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59478" y="4853919"/>
            <a:ext cx="2712822" cy="506894"/>
            <a:chOff x="4259478" y="4853919"/>
            <a:chExt cx="2712822" cy="506894"/>
          </a:xfrm>
        </p:grpSpPr>
        <p:sp>
          <p:nvSpPr>
            <p:cNvPr id="21" name="Left Brace 20"/>
            <p:cNvSpPr/>
            <p:nvPr/>
          </p:nvSpPr>
          <p:spPr>
            <a:xfrm rot="16200000">
              <a:off x="5532347" y="3581050"/>
              <a:ext cx="167084" cy="2712822"/>
            </a:xfrm>
            <a:prstGeom prst="leftBrace">
              <a:avLst>
                <a:gd name="adj1" fmla="val 50757"/>
                <a:gd name="adj2" fmla="val 50000"/>
              </a:avLst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81554" y="4899148"/>
              <a:ext cx="14477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-1)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</a:t>
              </a:r>
              <a:endParaRPr lang="en-US" sz="2400" baseline="300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905570" y="2856347"/>
            <a:ext cx="2980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 err="1" smtClean="0">
                <a:solidFill>
                  <a:prstClr val="black"/>
                </a:solidFill>
                <a:latin typeface="Garamond"/>
                <a:cs typeface="Garamond"/>
              </a:rPr>
              <a:t>np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-1)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np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baseline="30000" dirty="0">
                <a:solidFill>
                  <a:prstClr val="black"/>
                </a:solidFill>
                <a:latin typeface="Garamond"/>
                <a:cs typeface="Garamond"/>
              </a:rPr>
              <a:t>2 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endParaRPr lang="en-US" sz="2400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3026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binomial random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Suppose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Binomial(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615684"/>
            <a:ext cx="3828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np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 + 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-1)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– (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np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4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4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907588"/>
            <a:ext cx="2889250" cy="52322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err="1" smtClean="0">
                <a:latin typeface="Garamond"/>
                <a:cs typeface="Garamond"/>
              </a:rPr>
              <a:t>np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2783" y="2615684"/>
            <a:ext cx="2429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np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–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np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(1-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3373196"/>
            <a:ext cx="2889250" cy="52322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Garamond"/>
                <a:cs typeface="Garamond"/>
              </a:rPr>
              <a:t>Var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err="1" smtClean="0">
                <a:latin typeface="Garamond"/>
                <a:cs typeface="Garamond"/>
              </a:rPr>
              <a:t>np</a:t>
            </a:r>
            <a:r>
              <a:rPr lang="en-US" sz="2800" dirty="0" smtClean="0">
                <a:latin typeface="Garamond"/>
                <a:cs typeface="Garamond"/>
              </a:rPr>
              <a:t>(1-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00400" y="5074996"/>
            <a:ext cx="2889250" cy="523220"/>
            <a:chOff x="3200400" y="5074996"/>
            <a:chExt cx="288925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5074996"/>
              <a:ext cx="2889250" cy="523220"/>
            </a:xfrm>
            <a:prstGeom prst="rect">
              <a:avLst/>
            </a:prstGeom>
            <a:noFill/>
            <a:ln w="19050" cmpd="sng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latin typeface="Symbol" charset="2"/>
                  <a:cs typeface="Symbol" charset="2"/>
                </a:rPr>
                <a:t>s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 smtClean="0">
                  <a:latin typeface="Garamond"/>
                  <a:cs typeface="Garamond"/>
                </a:rPr>
                <a:t> </a:t>
              </a:r>
              <a:r>
                <a:rPr lang="en-US" sz="2800" dirty="0" smtClean="0">
                  <a:latin typeface="Garamond"/>
                  <a:cs typeface="Garamond"/>
                </a:rPr>
                <a:t>= </a:t>
              </a:r>
              <a:r>
                <a:rPr lang="en-US" sz="2800" dirty="0">
                  <a:latin typeface="Franklin Gothic Medium"/>
                  <a:cs typeface="Franklin Gothic Medium"/>
                </a:rPr>
                <a:t>√</a:t>
              </a:r>
              <a:r>
                <a:rPr lang="en-US" sz="2800" i="1" dirty="0" err="1" smtClean="0">
                  <a:latin typeface="Garamond"/>
                  <a:cs typeface="Garamond"/>
                </a:rPr>
                <a:t>np</a:t>
              </a:r>
              <a:r>
                <a:rPr lang="en-US" sz="2800" dirty="0" smtClean="0">
                  <a:latin typeface="Garamond"/>
                  <a:cs typeface="Garamond"/>
                </a:rPr>
                <a:t>(1-</a:t>
              </a:r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).</a:t>
              </a:r>
              <a:endParaRPr lang="en-US" sz="2800" dirty="0" smtClean="0">
                <a:latin typeface="Franklin Gothic Medium"/>
                <a:cs typeface="Franklin Gothic Medium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591050" y="5162550"/>
              <a:ext cx="93980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7200" y="44176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standard deviation of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</a:t>
            </a:r>
            <a:endParaRPr lang="en-US" sz="28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1717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8216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baseline="-25000" dirty="0" smtClean="0">
                <a:latin typeface="Franklin Gothic Medium"/>
                <a:cs typeface="Franklin Gothic Medium"/>
              </a:rPr>
              <a:t>A</a:t>
            </a:r>
            <a:r>
              <a:rPr lang="en-US" sz="2400" i="1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Franklin Gothic Medium"/>
                <a:cs typeface="Franklin Gothic Medium"/>
              </a:rPr>
              <a:t>amount </a:t>
            </a:r>
            <a:r>
              <a:rPr lang="en-US" sz="2400" dirty="0" smtClean="0">
                <a:latin typeface="Franklin Gothic Medium"/>
                <a:cs typeface="Franklin Gothic Medium"/>
              </a:rPr>
              <a:t>on choice A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91873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baseline="-25000" dirty="0" smtClean="0">
                <a:latin typeface="Franklin Gothic Medium"/>
                <a:cs typeface="Franklin Gothic Medium"/>
              </a:rPr>
              <a:t>B</a:t>
            </a:r>
            <a:r>
              <a:rPr lang="en-US" sz="2400" i="1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Franklin Gothic Medium"/>
                <a:cs typeface="Franklin Gothic Medium"/>
              </a:rPr>
              <a:t>amount </a:t>
            </a:r>
            <a:r>
              <a:rPr lang="en-US" sz="2400" dirty="0" smtClean="0">
                <a:latin typeface="Franklin Gothic Medium"/>
                <a:cs typeface="Franklin Gothic Medium"/>
              </a:rPr>
              <a:t>on choice B</a:t>
            </a:r>
            <a:r>
              <a:rPr lang="en-US" sz="2400" i="1" dirty="0" smtClean="0">
                <a:latin typeface="Garamond"/>
                <a:cs typeface="Garamond"/>
              </a:rPr>
              <a:t> 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pic>
        <p:nvPicPr>
          <p:cNvPr id="7" name="Picture 6" descr="bin50,0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964081"/>
            <a:ext cx="3575050" cy="2701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65136" y="2381250"/>
            <a:ext cx="2364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50 × Bernoulli(</a:t>
            </a:r>
            <a:r>
              <a:rPr lang="en-US" sz="2400" dirty="0">
                <a:solidFill>
                  <a:srgbClr val="000000"/>
                </a:solidFill>
                <a:latin typeface="Garamond"/>
                <a:cs typeface="Garamond"/>
              </a:rPr>
              <a:t>½</a:t>
            </a:r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692900" y="3067050"/>
            <a:ext cx="0" cy="233045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231202"/>
            <a:ext cx="410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A:</a:t>
            </a:r>
            <a:r>
              <a:rPr lang="en-US" sz="2400" dirty="0" smtClean="0">
                <a:latin typeface="Franklin Gothic Medium"/>
                <a:cs typeface="Franklin Gothic Medium"/>
              </a:rPr>
              <a:t> put $50 in one stock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1350" y="1231202"/>
            <a:ext cx="423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B: </a:t>
            </a:r>
            <a:r>
              <a:rPr lang="en-US" sz="2400" dirty="0" smtClean="0">
                <a:latin typeface="Franklin Gothic Medium"/>
                <a:cs typeface="Franklin Gothic Medium"/>
              </a:rPr>
              <a:t>put </a:t>
            </a:r>
            <a:r>
              <a:rPr lang="en-US" sz="2400" dirty="0">
                <a:latin typeface="Franklin Gothic Medium"/>
                <a:cs typeface="Franklin Gothic Medium"/>
              </a:rPr>
              <a:t>$½ </a:t>
            </a:r>
            <a:r>
              <a:rPr lang="en-US" sz="2400" dirty="0" smtClean="0">
                <a:latin typeface="Franklin Gothic Medium"/>
                <a:cs typeface="Franklin Gothic Medium"/>
              </a:rPr>
              <a:t>in each of 50 stocks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49786" y="2400300"/>
            <a:ext cx="2200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Garamond"/>
                <a:cs typeface="Garamond"/>
              </a:rPr>
              <a:t>Binomial(50, ½)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3" name="Picture 12" descr="50ber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964080"/>
            <a:ext cx="3575050" cy="270101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451100" y="3067050"/>
            <a:ext cx="0" cy="233045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32050" y="2841359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3850" y="2831584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  <a:latin typeface="Symbol" charset="2"/>
                <a:cs typeface="Symbol" charset="2"/>
              </a:rPr>
              <a:t>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3958" y="5709544"/>
            <a:ext cx="127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= 25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29729" y="5784850"/>
            <a:ext cx="3126342" cy="461665"/>
            <a:chOff x="5129729" y="5784850"/>
            <a:chExt cx="3126342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5129729" y="5784850"/>
              <a:ext cx="3126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Symbol" charset="2"/>
                  <a:cs typeface="Symbol" charset="2"/>
                </a:rPr>
                <a:t>s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= 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√</a:t>
              </a:r>
              <a:r>
                <a:rPr lang="en-US" sz="2400" dirty="0" smtClean="0">
                  <a:latin typeface="Garamond"/>
                  <a:cs typeface="Garamond"/>
                </a:rPr>
                <a:t>50</a:t>
              </a:r>
              <a:r>
                <a:rPr lang="en-US" sz="2400" dirty="0">
                  <a:latin typeface="Franklin Gothic Medium"/>
                  <a:cs typeface="Franklin Gothic Medium"/>
                </a:rPr>
                <a:t> </a:t>
              </a:r>
              <a:r>
                <a:rPr lang="en-US" sz="2400" dirty="0" smtClean="0">
                  <a:latin typeface="Garamond"/>
                  <a:cs typeface="Garamond"/>
                </a:rPr>
                <a:t>½ ½ = 3.536… </a:t>
              </a:r>
              <a:r>
                <a:rPr lang="en-US" sz="2400" i="1" dirty="0" smtClean="0">
                  <a:latin typeface="Garamond"/>
                  <a:cs typeface="Garamond"/>
                </a:rPr>
                <a:t> 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925621" y="5860156"/>
              <a:ext cx="93980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457325" y="3241729"/>
            <a:ext cx="1987551" cy="2155771"/>
            <a:chOff x="1457325" y="3241729"/>
            <a:chExt cx="1987551" cy="2155771"/>
          </a:xfrm>
        </p:grpSpPr>
        <p:sp>
          <p:nvSpPr>
            <p:cNvPr id="27" name="Rectangle 26"/>
            <p:cNvSpPr/>
            <p:nvPr/>
          </p:nvSpPr>
          <p:spPr>
            <a:xfrm>
              <a:off x="1457326" y="3241729"/>
              <a:ext cx="1987550" cy="21557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457325" y="3426102"/>
              <a:ext cx="1987550" cy="0"/>
            </a:xfrm>
            <a:prstGeom prst="straightConnector1">
              <a:avLst/>
            </a:prstGeom>
            <a:ln w="9525" cmpd="sng">
              <a:headEnd type="arrow" w="med" len="sm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641475" y="3341641"/>
              <a:ext cx="7296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  <a:latin typeface="Symbol" charset="2"/>
                  <a:cs typeface="Symbol" charset="2"/>
                </a:rPr>
                <a:t>m </a:t>
              </a:r>
              <a:r>
                <a:rPr lang="en-US" dirty="0">
                  <a:solidFill>
                    <a:srgbClr val="FF9933"/>
                  </a:solidFill>
                  <a:latin typeface="Garamond"/>
                  <a:cs typeface="Garamond"/>
                </a:rPr>
                <a:t>–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accent1"/>
                  </a:solidFill>
                  <a:latin typeface="Symbol" charset="2"/>
                  <a:cs typeface="Symbol" charset="2"/>
                </a:rPr>
                <a:t>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42612" y="3351443"/>
              <a:ext cx="768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  <a:latin typeface="Symbol" charset="2"/>
                  <a:cs typeface="Symbol" charset="2"/>
                </a:rPr>
                <a:t>m </a:t>
              </a:r>
              <a:r>
                <a:rPr lang="en-US" dirty="0" smtClean="0">
                  <a:solidFill>
                    <a:srgbClr val="FF9933"/>
                  </a:solidFill>
                  <a:latin typeface="Garamond"/>
                  <a:cs typeface="Garamond"/>
                </a:rPr>
                <a:t>+</a:t>
              </a:r>
              <a:r>
                <a:rPr lang="en-US" dirty="0" smtClean="0">
                  <a:solidFill>
                    <a:schemeClr val="accent1"/>
                  </a:solidFill>
                  <a:latin typeface="Garamond"/>
                  <a:cs typeface="Garamond"/>
                </a:rPr>
                <a:t> </a:t>
              </a:r>
              <a:r>
                <a:rPr lang="en-US" i="1" dirty="0" smtClean="0">
                  <a:solidFill>
                    <a:schemeClr val="accent1"/>
                  </a:solidFill>
                  <a:latin typeface="Symbol" charset="2"/>
                  <a:cs typeface="Symbol" charset="2"/>
                </a:rPr>
                <a:t>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52338" y="3241729"/>
            <a:ext cx="279831" cy="2155771"/>
            <a:chOff x="6552338" y="3241729"/>
            <a:chExt cx="279831" cy="2155771"/>
          </a:xfrm>
        </p:grpSpPr>
        <p:sp>
          <p:nvSpPr>
            <p:cNvPr id="26" name="Rectangle 25"/>
            <p:cNvSpPr/>
            <p:nvPr/>
          </p:nvSpPr>
          <p:spPr>
            <a:xfrm>
              <a:off x="6552338" y="3241729"/>
              <a:ext cx="279831" cy="21557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552338" y="3407052"/>
              <a:ext cx="279831" cy="0"/>
            </a:xfrm>
            <a:prstGeom prst="straightConnector1">
              <a:avLst/>
            </a:prstGeom>
            <a:ln w="9525" cmpd="sng">
              <a:headEnd type="arrow" w="med" len="sm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000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303022" y="3067050"/>
            <a:ext cx="2363481" cy="3321050"/>
            <a:chOff x="6064873" y="1600200"/>
            <a:chExt cx="2363481" cy="3321050"/>
          </a:xfrm>
        </p:grpSpPr>
        <p:pic>
          <p:nvPicPr>
            <p:cNvPr id="6" name="Picture 5" descr="AppleTreeNEW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873" y="1600200"/>
              <a:ext cx="2363481" cy="3321050"/>
            </a:xfrm>
            <a:prstGeom prst="rect">
              <a:avLst/>
            </a:prstGeom>
          </p:spPr>
        </p:pic>
        <p:pic>
          <p:nvPicPr>
            <p:cNvPr id="9" name="Picture 8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200" y="2059204"/>
              <a:ext cx="698500" cy="523875"/>
            </a:xfrm>
            <a:prstGeom prst="rect">
              <a:avLst/>
            </a:prstGeom>
          </p:spPr>
        </p:pic>
        <p:pic>
          <p:nvPicPr>
            <p:cNvPr id="10" name="Picture 9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600" y="2535454"/>
              <a:ext cx="698500" cy="523875"/>
            </a:xfrm>
            <a:prstGeom prst="rect">
              <a:avLst/>
            </a:prstGeom>
          </p:spPr>
        </p:pic>
        <p:pic>
          <p:nvPicPr>
            <p:cNvPr id="11" name="Picture 10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50" y="2022908"/>
              <a:ext cx="698500" cy="523875"/>
            </a:xfrm>
            <a:prstGeom prst="rect">
              <a:avLst/>
            </a:prstGeom>
          </p:spPr>
        </p:pic>
        <p:pic>
          <p:nvPicPr>
            <p:cNvPr id="12" name="Picture 11" descr="apple_logo_rainbow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950" y="2486458"/>
              <a:ext cx="698500" cy="523875"/>
            </a:xfrm>
            <a:prstGeom prst="rect">
              <a:avLst/>
            </a:prstGeom>
          </p:spPr>
        </p:pic>
        <p:pic>
          <p:nvPicPr>
            <p:cNvPr id="13" name="Picture 12" descr="apple_logo_rainbow.gif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795679"/>
              <a:ext cx="698500" cy="523875"/>
            </a:xfrm>
            <a:prstGeom prst="rect">
              <a:avLst/>
            </a:prstGeom>
          </p:spPr>
        </p:pic>
        <p:pic>
          <p:nvPicPr>
            <p:cNvPr id="21" name="Picture 20" descr="cartoon-worm-7.gif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6961" b="21245"/>
            <a:stretch/>
          </p:blipFill>
          <p:spPr>
            <a:xfrm>
              <a:off x="7607300" y="1706779"/>
              <a:ext cx="215900" cy="395071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About 10% of the apples on your farm are rotten.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93992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sell 10 apples. How many are rotten?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2654300"/>
            <a:ext cx="4146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950" y="337556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umber of rotten apples you sold is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dirty="0" smtClean="0">
                <a:latin typeface="Garamond"/>
                <a:cs typeface="Garamond"/>
              </a:rPr>
              <a:t>Binomial(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10,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 = 1/10).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6700" y="4209146"/>
            <a:ext cx="4648200" cy="2288099"/>
            <a:chOff x="266700" y="4209146"/>
            <a:chExt cx="4648200" cy="2288099"/>
          </a:xfrm>
        </p:grpSpPr>
        <p:pic>
          <p:nvPicPr>
            <p:cNvPr id="28" name="Picture 27" descr="poisson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" y="4209146"/>
              <a:ext cx="4648200" cy="228809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108200" y="4442691"/>
              <a:ext cx="2273300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dirty="0" smtClean="0">
                  <a:latin typeface="Garamond"/>
                  <a:cs typeface="Garamond"/>
                </a:rPr>
                <a:t>[</a:t>
              </a:r>
              <a:r>
                <a:rPr lang="en-US" sz="2400" i="1" dirty="0" smtClean="0">
                  <a:latin typeface="Garamond"/>
                  <a:cs typeface="Garamond"/>
                </a:rPr>
                <a:t>N</a:t>
              </a:r>
              <a:r>
                <a:rPr lang="en-US" sz="2400" dirty="0" smtClean="0">
                  <a:latin typeface="Garamond"/>
                  <a:cs typeface="Garamond"/>
                </a:rPr>
                <a:t>] = </a:t>
              </a:r>
              <a:r>
                <a:rPr lang="en-US" sz="2400" i="1" dirty="0" err="1" smtClean="0">
                  <a:latin typeface="Garamond"/>
                  <a:cs typeface="Garamond"/>
                </a:rPr>
                <a:t>np</a:t>
              </a:r>
              <a:r>
                <a:rPr lang="en-US" sz="2400" dirty="0" smtClean="0">
                  <a:latin typeface="Garamond"/>
                  <a:cs typeface="Garamond"/>
                </a:rPr>
                <a:t> = 1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619250" y="4425950"/>
              <a:ext cx="0" cy="184330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478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12533"/>
            <a:ext cx="4660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 from last time</a:t>
            </a:r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0" y="1179927"/>
            <a:ext cx="1006171" cy="1006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393246"/>
            <a:ext cx="5225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face value of fair 6-sided die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2750" y="3075691"/>
            <a:ext cx="8274050" cy="606455"/>
            <a:chOff x="412750" y="3075691"/>
            <a:chExt cx="8274050" cy="606455"/>
          </a:xfrm>
        </p:grpSpPr>
        <p:sp>
          <p:nvSpPr>
            <p:cNvPr id="7" name="Rectangle 6"/>
            <p:cNvSpPr/>
            <p:nvPr/>
          </p:nvSpPr>
          <p:spPr>
            <a:xfrm>
              <a:off x="412750" y="3139876"/>
              <a:ext cx="82740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2800" dirty="0" smtClean="0">
                  <a:latin typeface="Garamond"/>
                  <a:cs typeface="Garamond"/>
                </a:rPr>
                <a:t>1    + 2     + 3     + 4     + 5     + 6    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3.5</a:t>
              </a:r>
              <a:endParaRPr lang="en-US" sz="28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47825" y="3129636"/>
              <a:ext cx="476432" cy="552510"/>
              <a:chOff x="1581150" y="4368800"/>
              <a:chExt cx="476432" cy="55251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2530475" y="3094741"/>
              <a:ext cx="476432" cy="552510"/>
              <a:chOff x="1581150" y="4368800"/>
              <a:chExt cx="476432" cy="55251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3455551" y="3075691"/>
              <a:ext cx="476432" cy="552510"/>
              <a:chOff x="1581150" y="4368800"/>
              <a:chExt cx="476432" cy="55251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389001" y="3091596"/>
              <a:ext cx="476432" cy="552510"/>
              <a:chOff x="1581150" y="4368800"/>
              <a:chExt cx="476432" cy="5525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5303401" y="3078836"/>
              <a:ext cx="476432" cy="552510"/>
              <a:chOff x="1581150" y="4368800"/>
              <a:chExt cx="476432" cy="55251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6249551" y="3081981"/>
              <a:ext cx="476432" cy="552510"/>
              <a:chOff x="1581150" y="4368800"/>
              <a:chExt cx="476432" cy="55251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52691" y="45212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9943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improve productivity; now only 5% apples rot.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97167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can now sell 20 apples and only one will be rotten on average.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950" y="3139248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is now </a:t>
            </a:r>
            <a:r>
              <a:rPr lang="en-US" sz="2800" dirty="0" smtClean="0">
                <a:latin typeface="Garamond"/>
                <a:cs typeface="Garamond"/>
              </a:rPr>
              <a:t>Binomial(20, 1/20).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1005" y="4012905"/>
            <a:ext cx="8599994" cy="2288099"/>
            <a:chOff x="471005" y="4012905"/>
            <a:chExt cx="8599994" cy="2288099"/>
          </a:xfrm>
        </p:grpSpPr>
        <p:pic>
          <p:nvPicPr>
            <p:cNvPr id="27" name="Picture 26" descr="poisson2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8"/>
            <a:stretch/>
          </p:blipFill>
          <p:spPr>
            <a:xfrm>
              <a:off x="471005" y="4012905"/>
              <a:ext cx="8599994" cy="2288099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2209800" y="4235450"/>
              <a:ext cx="0" cy="184330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124599" y="3067050"/>
            <a:ext cx="2781300" cy="3321050"/>
            <a:chOff x="6124599" y="3067050"/>
            <a:chExt cx="2781300" cy="3321050"/>
          </a:xfrm>
        </p:grpSpPr>
        <p:pic>
          <p:nvPicPr>
            <p:cNvPr id="6" name="Picture 5" descr="AppleTreeNEW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67" b="98500" l="2810" r="978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022" y="3067050"/>
              <a:ext cx="2363481" cy="3321050"/>
            </a:xfrm>
            <a:prstGeom prst="rect">
              <a:avLst/>
            </a:prstGeom>
          </p:spPr>
        </p:pic>
        <p:pic>
          <p:nvPicPr>
            <p:cNvPr id="9" name="Picture 8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349" y="3526054"/>
              <a:ext cx="698500" cy="523875"/>
            </a:xfrm>
            <a:prstGeom prst="rect">
              <a:avLst/>
            </a:prstGeom>
          </p:spPr>
        </p:pic>
        <p:pic>
          <p:nvPicPr>
            <p:cNvPr id="10" name="Picture 9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749" y="4002304"/>
              <a:ext cx="698500" cy="523875"/>
            </a:xfrm>
            <a:prstGeom prst="rect">
              <a:avLst/>
            </a:prstGeom>
          </p:spPr>
        </p:pic>
        <p:pic>
          <p:nvPicPr>
            <p:cNvPr id="11" name="Picture 10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849" y="3489030"/>
              <a:ext cx="698500" cy="523875"/>
            </a:xfrm>
            <a:prstGeom prst="rect">
              <a:avLst/>
            </a:prstGeom>
          </p:spPr>
        </p:pic>
        <p:pic>
          <p:nvPicPr>
            <p:cNvPr id="12" name="Picture 11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099" y="3953308"/>
              <a:ext cx="698500" cy="523875"/>
            </a:xfrm>
            <a:prstGeom prst="rect">
              <a:avLst/>
            </a:prstGeom>
          </p:spPr>
        </p:pic>
        <p:pic>
          <p:nvPicPr>
            <p:cNvPr id="13" name="Picture 12" descr="apple_logo_rainbow.gif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949" y="3262529"/>
              <a:ext cx="698500" cy="523875"/>
            </a:xfrm>
            <a:prstGeom prst="rect">
              <a:avLst/>
            </a:prstGeom>
          </p:spPr>
        </p:pic>
        <p:pic>
          <p:nvPicPr>
            <p:cNvPr id="21" name="Picture 20" descr="cartoon-worm-7.gif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6961" b="21245"/>
            <a:stretch/>
          </p:blipFill>
          <p:spPr>
            <a:xfrm>
              <a:off x="7845449" y="3173629"/>
              <a:ext cx="215900" cy="395071"/>
            </a:xfrm>
            <a:prstGeom prst="rect">
              <a:avLst/>
            </a:prstGeom>
          </p:spPr>
        </p:pic>
        <p:pic>
          <p:nvPicPr>
            <p:cNvPr id="29" name="Picture 28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599" y="3138593"/>
              <a:ext cx="698500" cy="523875"/>
            </a:xfrm>
            <a:prstGeom prst="rect">
              <a:avLst/>
            </a:prstGeom>
          </p:spPr>
        </p:pic>
        <p:pic>
          <p:nvPicPr>
            <p:cNvPr id="30" name="Picture 29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949" y="4078937"/>
              <a:ext cx="698500" cy="523875"/>
            </a:xfrm>
            <a:prstGeom prst="rect">
              <a:avLst/>
            </a:prstGeom>
          </p:spPr>
        </p:pic>
        <p:pic>
          <p:nvPicPr>
            <p:cNvPr id="31" name="Picture 30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599" y="4002304"/>
              <a:ext cx="698500" cy="523875"/>
            </a:xfrm>
            <a:prstGeom prst="rect">
              <a:avLst/>
            </a:prstGeom>
          </p:spPr>
        </p:pic>
        <p:pic>
          <p:nvPicPr>
            <p:cNvPr id="32" name="Picture 31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349" y="4078937"/>
              <a:ext cx="698500" cy="523875"/>
            </a:xfrm>
            <a:prstGeom prst="rect">
              <a:avLst/>
            </a:prstGeom>
          </p:spPr>
        </p:pic>
        <p:pic>
          <p:nvPicPr>
            <p:cNvPr id="33" name="Picture 32" descr="apple_logo_rainb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399" y="3533270"/>
              <a:ext cx="698500" cy="52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58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19150"/>
            <a:ext cx="837565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03300" y="201711"/>
            <a:ext cx="4648200" cy="2136284"/>
            <a:chOff x="1003300" y="201711"/>
            <a:chExt cx="4648200" cy="2136284"/>
          </a:xfrm>
        </p:grpSpPr>
        <p:pic>
          <p:nvPicPr>
            <p:cNvPr id="6" name="Picture 5" descr="poisson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5"/>
            <a:stretch/>
          </p:blipFill>
          <p:spPr>
            <a:xfrm>
              <a:off x="1003300" y="201711"/>
              <a:ext cx="4648200" cy="213628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2355850" y="273050"/>
              <a:ext cx="0" cy="184330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118162" y="266184"/>
              <a:ext cx="2081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aramond"/>
                  <a:cs typeface="Garamond"/>
                </a:rPr>
                <a:t>Binomial</a:t>
              </a:r>
              <a:r>
                <a:rPr lang="en-US" sz="2000" dirty="0" smtClean="0">
                  <a:latin typeface="Garamond"/>
                  <a:cs typeface="Garamond"/>
                </a:rPr>
                <a:t>(10</a:t>
              </a:r>
              <a:r>
                <a:rPr lang="en-US" sz="2000" dirty="0">
                  <a:latin typeface="Garamond"/>
                  <a:cs typeface="Garamond"/>
                </a:rPr>
                <a:t>, 1</a:t>
              </a:r>
              <a:r>
                <a:rPr lang="en-US" sz="2000" dirty="0" smtClean="0">
                  <a:latin typeface="Garamond"/>
                  <a:cs typeface="Garamond"/>
                </a:rPr>
                <a:t>/10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7453" y="364411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.349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6251" y="201711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.387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6800" y="1000779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.194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1409" y="181492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.001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53959" y="18085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10</a:t>
              </a:r>
              <a:r>
                <a:rPr lang="en-US" sz="1400" baseline="30000" dirty="0" smtClean="0">
                  <a:latin typeface="Garamond"/>
                  <a:cs typeface="Garamond"/>
                </a:rPr>
                <a:t>-10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8650" y="2196805"/>
            <a:ext cx="7766050" cy="2288099"/>
            <a:chOff x="628650" y="2196805"/>
            <a:chExt cx="7766050" cy="2288099"/>
          </a:xfrm>
        </p:grpSpPr>
        <p:pic>
          <p:nvPicPr>
            <p:cNvPr id="8" name="Picture 7" descr="poisson2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8" r="8757"/>
            <a:stretch/>
          </p:blipFill>
          <p:spPr>
            <a:xfrm>
              <a:off x="628650" y="2196805"/>
              <a:ext cx="7766050" cy="2288099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367445" y="2419350"/>
              <a:ext cx="0" cy="184330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134412" y="2412484"/>
              <a:ext cx="20813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Garamond"/>
                  <a:cs typeface="Garamond"/>
                </a:rPr>
                <a:t>Binomial</a:t>
              </a:r>
              <a:r>
                <a:rPr lang="en-US" sz="2000" dirty="0" smtClean="0">
                  <a:latin typeface="Garamond"/>
                  <a:cs typeface="Garamond"/>
                </a:rPr>
                <a:t>(20</a:t>
              </a:r>
              <a:r>
                <a:rPr lang="en-US" sz="2000" dirty="0">
                  <a:latin typeface="Garamond"/>
                  <a:cs typeface="Garamond"/>
                </a:rPr>
                <a:t>, 1</a:t>
              </a:r>
              <a:r>
                <a:rPr lang="en-US" sz="2000" dirty="0" smtClean="0">
                  <a:latin typeface="Garamond"/>
                  <a:cs typeface="Garamond"/>
                </a:rPr>
                <a:t>/20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6503" y="240956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.354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0099" y="226986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.377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9097" y="3153429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.189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3712" y="396005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.002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38510" y="396860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10</a:t>
              </a:r>
              <a:r>
                <a:rPr lang="en-US" sz="1400" baseline="30000" dirty="0" smtClean="0">
                  <a:latin typeface="Garamond"/>
                  <a:cs typeface="Garamond"/>
                </a:rPr>
                <a:t>-8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27710" y="3974954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10</a:t>
              </a:r>
              <a:r>
                <a:rPr lang="en-US" sz="1400" baseline="30000" dirty="0" smtClean="0">
                  <a:latin typeface="Garamond"/>
                  <a:cs typeface="Garamond"/>
                </a:rPr>
                <a:t>-26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" y="4432615"/>
            <a:ext cx="7670800" cy="2122688"/>
            <a:chOff x="609600" y="4432615"/>
            <a:chExt cx="7670800" cy="2122688"/>
          </a:xfrm>
        </p:grpSpPr>
        <p:pic>
          <p:nvPicPr>
            <p:cNvPr id="23" name="Picture 22" descr="poissonreal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8" t="7357" r="21342" b="4978"/>
            <a:stretch/>
          </p:blipFill>
          <p:spPr>
            <a:xfrm>
              <a:off x="609600" y="4470399"/>
              <a:ext cx="7670800" cy="2084904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2387600" y="4542054"/>
              <a:ext cx="0" cy="190319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832853" y="4432615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.367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9751" y="4432615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.367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50647" y="5296356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.183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86412" y="61541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.003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3910" y="6154177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10</a:t>
              </a:r>
              <a:r>
                <a:rPr lang="en-US" sz="1400" baseline="30000" dirty="0" smtClean="0">
                  <a:latin typeface="Garamond"/>
                  <a:cs typeface="Garamond"/>
                </a:rPr>
                <a:t>-7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21360" y="6151260"/>
              <a:ext cx="56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Garamond"/>
                  <a:cs typeface="Garamond"/>
                </a:rPr>
                <a:t>10</a:t>
              </a:r>
              <a:r>
                <a:rPr lang="en-US" sz="1400" baseline="30000" dirty="0" smtClean="0">
                  <a:latin typeface="Garamond"/>
                  <a:cs typeface="Garamond"/>
                </a:rPr>
                <a:t>-19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1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Poisson random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</a:t>
            </a:r>
            <a:r>
              <a:rPr lang="en-US" sz="2800" dirty="0" smtClean="0">
                <a:latin typeface="Garamond"/>
                <a:cs typeface="Garamond"/>
              </a:rPr>
              <a:t>Poisson(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random variable has this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latin typeface="Franklin Gothic Medium"/>
                <a:cs typeface="Franklin Gothic Medium"/>
              </a:rPr>
              <a:t>.: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9525" y="2070084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Garamond"/>
                <a:cs typeface="Garamond"/>
              </a:rPr>
              <a:t>p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k</a:t>
            </a:r>
            <a:r>
              <a:rPr lang="en-US" sz="3200" dirty="0" smtClean="0">
                <a:latin typeface="Garamond"/>
                <a:cs typeface="Garamond"/>
              </a:rPr>
              <a:t>) = e</a:t>
            </a:r>
            <a:r>
              <a:rPr lang="en-US" sz="3200" baseline="30000" dirty="0" smtClean="0">
                <a:latin typeface="Garamond"/>
                <a:cs typeface="Garamond"/>
              </a:rPr>
              <a:t>-</a:t>
            </a:r>
            <a:r>
              <a:rPr lang="en-US" sz="3200" i="1" baseline="30000" dirty="0">
                <a:latin typeface="Symbol" charset="2"/>
                <a:cs typeface="Symbol" charset="2"/>
              </a:rPr>
              <a:t>m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Symbol" charset="2"/>
                <a:cs typeface="Symbol" charset="2"/>
              </a:rPr>
              <a:t>m</a:t>
            </a:r>
            <a:r>
              <a:rPr lang="en-US" sz="3200" i="1" baseline="30000" dirty="0" err="1" smtClean="0">
                <a:latin typeface="Garamond"/>
                <a:cs typeface="Garamond"/>
              </a:rPr>
              <a:t>k</a:t>
            </a:r>
            <a:r>
              <a:rPr lang="en-US" sz="3200" dirty="0" smtClean="0">
                <a:latin typeface="Garamond"/>
                <a:cs typeface="Garamond"/>
              </a:rPr>
              <a:t>/</a:t>
            </a:r>
            <a:r>
              <a:rPr lang="en-US" sz="3200" i="1" dirty="0" smtClean="0">
                <a:latin typeface="Garamond"/>
                <a:cs typeface="Garamond"/>
              </a:rPr>
              <a:t>k</a:t>
            </a:r>
            <a:r>
              <a:rPr lang="en-US" sz="3200" dirty="0" smtClean="0">
                <a:latin typeface="Garamond"/>
                <a:cs typeface="Garamond"/>
              </a:rPr>
              <a:t>!</a:t>
            </a:r>
            <a:endParaRPr lang="en-US" sz="3200" dirty="0" smtClean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7100" y="2082784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k </a:t>
            </a:r>
            <a:r>
              <a:rPr lang="en-US" sz="2800" dirty="0" smtClean="0">
                <a:latin typeface="Garamond"/>
                <a:cs typeface="Garamond"/>
              </a:rPr>
              <a:t>= 0, 1, 2, 3,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2556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Poisson random variables do not occur “naturally” in the sample spaces we have seen.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256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They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approximate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Binomial(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random variables when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err="1" smtClean="0">
                <a:latin typeface="Garamond"/>
                <a:cs typeface="Garamond"/>
              </a:rPr>
              <a:t>np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fixed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large</a:t>
            </a:r>
            <a:r>
              <a:rPr lang="en-US" sz="2800" dirty="0" smtClean="0">
                <a:latin typeface="Franklin Gothic Medium"/>
                <a:cs typeface="Franklin Gothic Medium"/>
              </a:rPr>
              <a:t> (so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Franklin Gothic Medium"/>
                <a:cs typeface="Franklin Gothic Medium"/>
              </a:rPr>
              <a:t> is small)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25" y="5638784"/>
            <a:ext cx="6359525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Garamond"/>
                <a:cs typeface="Garamond"/>
              </a:rPr>
              <a:t>p</a:t>
            </a:r>
            <a:r>
              <a:rPr lang="en-US" sz="2800" baseline="-25000" dirty="0" err="1" smtClean="0">
                <a:latin typeface="Garamond"/>
                <a:cs typeface="Garamond"/>
              </a:rPr>
              <a:t>Poisson</a:t>
            </a:r>
            <a:r>
              <a:rPr lang="en-US" sz="2800" baseline="-25000" dirty="0" smtClean="0">
                <a:latin typeface="Garamond"/>
                <a:cs typeface="Garamond"/>
              </a:rPr>
              <a:t>(</a:t>
            </a:r>
            <a:r>
              <a:rPr lang="en-US" sz="2800" i="1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2800" baseline="-250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) = lim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latin typeface="Garamond"/>
                <a:cs typeface="Garamond"/>
              </a:rPr>
              <a:t> → ∞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err="1" smtClean="0">
                <a:latin typeface="Garamond"/>
                <a:cs typeface="Garamond"/>
              </a:rPr>
              <a:t>p</a:t>
            </a:r>
            <a:r>
              <a:rPr lang="en-US" sz="2800" baseline="-25000" dirty="0" err="1" smtClean="0">
                <a:latin typeface="Garamond"/>
                <a:cs typeface="Garamond"/>
              </a:rPr>
              <a:t>Binomial</a:t>
            </a:r>
            <a:r>
              <a:rPr lang="en-US" sz="2800" baseline="-25000" dirty="0" smtClean="0">
                <a:latin typeface="Garamond"/>
                <a:cs typeface="Garamond"/>
              </a:rPr>
              <a:t>(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latin typeface="Garamond"/>
                <a:cs typeface="Garamond"/>
              </a:rPr>
              <a:t>, </a:t>
            </a:r>
            <a:r>
              <a:rPr lang="en-US" sz="2800" i="1" baseline="-25000" dirty="0">
                <a:latin typeface="Symbol" charset="2"/>
                <a:cs typeface="Symbol" charset="2"/>
              </a:rPr>
              <a:t>m</a:t>
            </a:r>
            <a:r>
              <a:rPr lang="en-US" sz="2800" baseline="-25000" dirty="0" smtClean="0">
                <a:latin typeface="Garamond"/>
                <a:cs typeface="Garamond"/>
              </a:rPr>
              <a:t>/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64121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11" name="Picture 10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12" name="Picture 11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13" name="Picture 12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4" name="Picture 1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934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Rain is falling on your head at an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average speed </a:t>
            </a:r>
            <a:r>
              <a:rPr lang="en-US" sz="2800" dirty="0" smtClean="0">
                <a:latin typeface="Franklin Gothic Medium"/>
                <a:cs typeface="Franklin Gothic Medium"/>
              </a:rPr>
              <a:t>of 2.8 drops/second.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1800" y="32048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Divide the second evenly in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intervals of length </a:t>
            </a:r>
            <a:r>
              <a:rPr lang="en-US" sz="2800" dirty="0" smtClean="0">
                <a:latin typeface="Garamond"/>
                <a:cs typeface="Garamond"/>
              </a:rPr>
              <a:t>1/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 smtClean="0"/>
              <a:t>Raindrops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57200" y="39731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event “raindrop hits during interval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.”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6250" y="47288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Assuming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, …, E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are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 smtClean="0">
                <a:latin typeface="Franklin Gothic Medium"/>
                <a:cs typeface="Franklin Gothic Medium"/>
              </a:rPr>
              <a:t>, the number of drops in the second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a </a:t>
            </a:r>
            <a:r>
              <a:rPr lang="en-US" sz="2800" dirty="0" smtClean="0">
                <a:latin typeface="Garamond"/>
                <a:cs typeface="Garamond"/>
              </a:rPr>
              <a:t>Binomial(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err="1" smtClean="0">
                <a:latin typeface="Franklin Gothic Medium"/>
                <a:cs typeface="Franklin Gothic Medium"/>
              </a:rPr>
              <a:t>r.v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250" y="58353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Since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2.8</a:t>
            </a:r>
            <a:r>
              <a:rPr lang="en-US" sz="2800" dirty="0" smtClean="0">
                <a:latin typeface="Franklin Gothic Medium"/>
                <a:cs typeface="Franklin Gothic Medium"/>
              </a:rPr>
              <a:t>, and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err="1" smtClean="0">
                <a:latin typeface="Garamond"/>
                <a:cs typeface="Garamond"/>
              </a:rPr>
              <a:t>np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must equal</a:t>
            </a:r>
            <a:r>
              <a:rPr lang="en-US" sz="2800" dirty="0" smtClean="0">
                <a:latin typeface="Garamond"/>
                <a:cs typeface="Garamond"/>
              </a:rPr>
              <a:t> 2.8/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1366019" y="2373868"/>
            <a:ext cx="6178165" cy="509032"/>
            <a:chOff x="1366019" y="2373868"/>
            <a:chExt cx="6178165" cy="509032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1504950" y="2882900"/>
              <a:ext cx="58928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504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397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366019" y="237386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251315" y="238021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aramond"/>
                  <a:cs typeface="Garamond"/>
                </a:rPr>
                <a:t>1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873250" y="2743200"/>
            <a:ext cx="5156200" cy="139700"/>
            <a:chOff x="1873250" y="2743200"/>
            <a:chExt cx="5156200" cy="13970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241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978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714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4513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187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924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61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873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609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346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0830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8196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556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292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029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000250" y="2533650"/>
            <a:ext cx="4902200" cy="279400"/>
            <a:chOff x="2000250" y="2533650"/>
            <a:chExt cx="4902200" cy="279400"/>
          </a:xfrm>
        </p:grpSpPr>
        <p:pic>
          <p:nvPicPr>
            <p:cNvPr id="114" name="Picture 113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2540000"/>
              <a:ext cx="133350" cy="266700"/>
            </a:xfrm>
            <a:prstGeom prst="rect">
              <a:avLst/>
            </a:prstGeom>
          </p:spPr>
        </p:pic>
        <p:pic>
          <p:nvPicPr>
            <p:cNvPr id="115" name="Picture 114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2540000"/>
              <a:ext cx="133350" cy="266700"/>
            </a:xfrm>
            <a:prstGeom prst="rect">
              <a:avLst/>
            </a:prstGeom>
          </p:spPr>
        </p:pic>
        <p:pic>
          <p:nvPicPr>
            <p:cNvPr id="116" name="Picture 115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117" name="Picture 116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763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0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11" name="Picture 10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12" name="Picture 11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13" name="Picture 12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4" name="Picture 1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 dirty="0" smtClean="0"/>
              <a:t>Raindrops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504950" y="2092957"/>
            <a:ext cx="589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/>
                <a:cs typeface="Franklin Gothic Medium"/>
              </a:rPr>
              <a:t>Number of drops </a:t>
            </a:r>
            <a:r>
              <a:rPr lang="en-US" sz="2400" i="1" dirty="0" smtClean="0">
                <a:latin typeface="Garamond"/>
                <a:cs typeface="Garamond"/>
              </a:rPr>
              <a:t>N </a:t>
            </a:r>
            <a:r>
              <a:rPr lang="en-US" sz="2400" dirty="0" smtClean="0">
                <a:latin typeface="Franklin Gothic Medium"/>
                <a:cs typeface="Franklin Gothic Medium"/>
              </a:rPr>
              <a:t>is </a:t>
            </a:r>
            <a:r>
              <a:rPr lang="en-US" sz="2400" dirty="0">
                <a:latin typeface="Garamond"/>
                <a:cs typeface="Garamond"/>
              </a:rPr>
              <a:t>Binomial(</a:t>
            </a:r>
            <a:r>
              <a:rPr lang="en-US" sz="2400" i="1" dirty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, 2.8/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Franklin Gothic Medium"/>
                <a:cs typeface="Franklin Gothic Medium"/>
              </a:rPr>
              <a:t>  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1504950" y="1987550"/>
            <a:ext cx="58928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5049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2415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9781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7147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4513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1879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9245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6611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3977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366019" y="147851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251315" y="1484868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1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18732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6098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3464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0830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8196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5562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2928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029450" y="1847850"/>
            <a:ext cx="0" cy="13970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4" name="Picture 113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644650"/>
            <a:ext cx="133350" cy="266700"/>
          </a:xfrm>
          <a:prstGeom prst="rect">
            <a:avLst/>
          </a:prstGeom>
        </p:spPr>
      </p:pic>
      <p:pic>
        <p:nvPicPr>
          <p:cNvPr id="115" name="Picture 114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1644650"/>
            <a:ext cx="133350" cy="266700"/>
          </a:xfrm>
          <a:prstGeom prst="rect">
            <a:avLst/>
          </a:prstGeom>
        </p:spPr>
      </p:pic>
      <p:pic>
        <p:nvPicPr>
          <p:cNvPr id="116" name="Picture 115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638300"/>
            <a:ext cx="133350" cy="266700"/>
          </a:xfrm>
          <a:prstGeom prst="rect">
            <a:avLst/>
          </a:prstGeom>
        </p:spPr>
      </p:pic>
      <p:pic>
        <p:nvPicPr>
          <p:cNvPr id="117" name="Picture 116" descr="raemi_Dr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651000"/>
            <a:ext cx="133350" cy="2667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7200" y="28301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gets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larger</a:t>
            </a:r>
            <a:r>
              <a:rPr lang="en-US" sz="2800" dirty="0" smtClean="0">
                <a:latin typeface="Franklin Gothic Medium"/>
                <a:cs typeface="Franklin Gothic Medium"/>
              </a:rPr>
              <a:t>, the number of drops within the second “approaches” a </a:t>
            </a:r>
            <a:r>
              <a:rPr lang="en-US" sz="2800" dirty="0" smtClean="0">
                <a:latin typeface="Garamond"/>
                <a:cs typeface="Garamond"/>
              </a:rPr>
              <a:t>Poisson(2.8)</a:t>
            </a:r>
            <a:r>
              <a:rPr lang="en-US" sz="2800" dirty="0" smtClean="0">
                <a:latin typeface="Franklin Gothic Medium"/>
                <a:cs typeface="Franklin Gothic Medium"/>
              </a:rPr>
              <a:t> random variable:</a:t>
            </a:r>
            <a:endParaRPr lang="en-US" sz="2800" dirty="0" smtClean="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3" name="Picture 2" descr="raindrop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5"/>
          <a:stretch/>
        </p:blipFill>
        <p:spPr>
          <a:xfrm>
            <a:off x="1130300" y="3891753"/>
            <a:ext cx="5899150" cy="24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1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and variance of Poisson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Binomial(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then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450" y="1981372"/>
            <a:ext cx="2889250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err="1" smtClean="0">
                <a:latin typeface="Garamond"/>
                <a:cs typeface="Garamond"/>
              </a:rPr>
              <a:t>np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4550" y="1981372"/>
            <a:ext cx="2889250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Garamond"/>
                <a:cs typeface="Garamond"/>
              </a:rPr>
              <a:t>Var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err="1" smtClean="0">
                <a:latin typeface="Garamond"/>
                <a:cs typeface="Garamond"/>
              </a:rPr>
              <a:t>np</a:t>
            </a:r>
            <a:r>
              <a:rPr lang="en-US" sz="2800" dirty="0" smtClean="0">
                <a:latin typeface="Garamond"/>
                <a:cs typeface="Garamond"/>
              </a:rPr>
              <a:t>(1-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7095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When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/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, we 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8400" y="3289472"/>
            <a:ext cx="2889250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89472"/>
            <a:ext cx="2889250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Garamond"/>
                <a:cs typeface="Garamond"/>
              </a:rPr>
              <a:t>Var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(1-</a:t>
            </a:r>
            <a:r>
              <a:rPr lang="en-US" sz="2800" i="1" dirty="0" smtClean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/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0366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As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→ ∞,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→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and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 </a:t>
            </a:r>
            <a:r>
              <a:rPr lang="en-US" sz="2800" dirty="0">
                <a:latin typeface="Garamond"/>
                <a:cs typeface="Garamond"/>
              </a:rPr>
              <a:t>→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 smtClean="0">
                <a:latin typeface="Franklin Gothic Medium"/>
                <a:cs typeface="Franklin Gothic Medium"/>
              </a:rPr>
              <a:t>. This suggests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76300" y="5038730"/>
            <a:ext cx="7473950" cy="838200"/>
            <a:chOff x="876300" y="5038730"/>
            <a:chExt cx="7473950" cy="838200"/>
          </a:xfrm>
        </p:grpSpPr>
        <p:sp>
          <p:nvSpPr>
            <p:cNvPr id="12" name="TextBox 11"/>
            <p:cNvSpPr txBox="1"/>
            <p:nvPr/>
          </p:nvSpPr>
          <p:spPr>
            <a:xfrm>
              <a:off x="876300" y="5135570"/>
              <a:ext cx="74739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dirty="0" smtClean="0">
                  <a:latin typeface="Franklin Gothic Medium"/>
                  <a:cs typeface="Franklin Gothic Medium"/>
                </a:rPr>
                <a:t>When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 is </a:t>
              </a:r>
              <a:r>
                <a:rPr lang="en-US" sz="2800" dirty="0">
                  <a:latin typeface="Garamond"/>
                  <a:cs typeface="Garamond"/>
                </a:rPr>
                <a:t>Poisson(</a:t>
              </a:r>
              <a:r>
                <a:rPr lang="en-US" sz="2800" i="1" dirty="0"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, 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[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]</a:t>
              </a:r>
              <a:r>
                <a:rPr lang="en-US" sz="2800" dirty="0">
                  <a:latin typeface="Franklin Gothic Medium"/>
                  <a:cs typeface="Franklin Gothic Medium"/>
                </a:rPr>
                <a:t> </a:t>
              </a:r>
              <a:r>
                <a:rPr lang="en-US" sz="2800" dirty="0" smtClean="0">
                  <a:latin typeface="Garamond"/>
                  <a:cs typeface="Garamond"/>
                </a:rPr>
                <a:t>= </a:t>
              </a:r>
              <a:r>
                <a:rPr lang="en-US" sz="2800" i="1" dirty="0" smtClean="0">
                  <a:latin typeface="Symbol" charset="2"/>
                  <a:cs typeface="Symbol" charset="2"/>
                </a:rPr>
                <a:t>m</a:t>
              </a:r>
              <a:r>
                <a:rPr lang="en-US" sz="2800" dirty="0" smtClean="0">
                  <a:latin typeface="Garamond"/>
                  <a:cs typeface="Garamond"/>
                </a:rPr>
                <a:t> 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and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 err="1" smtClean="0">
                  <a:latin typeface="Garamond"/>
                  <a:cs typeface="Garamond"/>
                </a:rPr>
                <a:t>Var</a:t>
              </a:r>
              <a:r>
                <a:rPr lang="en-US" sz="2800" dirty="0">
                  <a:latin typeface="Garamond"/>
                  <a:cs typeface="Garamond"/>
                </a:rPr>
                <a:t>[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] </a:t>
              </a:r>
              <a:r>
                <a:rPr lang="en-US" sz="2800" dirty="0" smtClean="0">
                  <a:latin typeface="Garamond"/>
                  <a:cs typeface="Garamond"/>
                </a:rPr>
                <a:t>= </a:t>
              </a:r>
              <a:r>
                <a:rPr lang="en-US" sz="2800" i="1" dirty="0" smtClean="0">
                  <a:latin typeface="Symbol" charset="2"/>
                  <a:cs typeface="Symbol" charset="2"/>
                </a:rPr>
                <a:t>m</a:t>
              </a:r>
              <a:r>
                <a:rPr lang="en-US" sz="3200" i="1" dirty="0" smtClean="0">
                  <a:latin typeface="Franklin Gothic Medium"/>
                  <a:cs typeface="Franklin Gothic Medium"/>
                </a:rPr>
                <a:t>.</a:t>
              </a:r>
              <a:endParaRPr lang="en-US" sz="3200" i="1" dirty="0">
                <a:solidFill>
                  <a:prstClr val="black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76300" y="5038730"/>
              <a:ext cx="7473950" cy="8382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45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Rain falls on you at an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average rate </a:t>
            </a:r>
            <a:r>
              <a:rPr lang="en-US" sz="2800" dirty="0" smtClean="0">
                <a:latin typeface="Franklin Gothic Medium"/>
                <a:cs typeface="Franklin Gothic Medium"/>
              </a:rPr>
              <a:t>of 3 drops/sec.</a:t>
            </a:r>
          </a:p>
        </p:txBody>
      </p:sp>
      <p:pic>
        <p:nvPicPr>
          <p:cNvPr id="10" name="Picture 9" descr="7821564610_6dee31936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3"/>
          <a:stretch/>
        </p:blipFill>
        <p:spPr>
          <a:xfrm>
            <a:off x="5570474" y="2324100"/>
            <a:ext cx="2525205" cy="282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3270049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walk for 30 sec from MTR to bus stop.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051653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When 100 drops hit you, your hair gets wet.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502753"/>
            <a:ext cx="501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is the probability your hair got wet? </a:t>
            </a:r>
          </a:p>
        </p:txBody>
      </p:sp>
    </p:spTree>
    <p:extLst>
      <p:ext uri="{BB962C8B-B14F-4D97-AF65-F5344CB8AC3E}">
        <p14:creationId xmlns:p14="http://schemas.microsoft.com/office/powerpoint/2010/main" val="302508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 you to solve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0668"/>
            <a:ext cx="1974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  <a:endParaRPr lang="en-US" sz="3200" dirty="0" smtClean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516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On average, 90 drops fall in 30 seconds.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2635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So we model the number of drops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you receive as a </a:t>
            </a:r>
            <a:r>
              <a:rPr lang="en-US" sz="2800" dirty="0" smtClean="0">
                <a:latin typeface="Garamond"/>
                <a:cs typeface="Garamond"/>
              </a:rPr>
              <a:t>Poisson(90)</a:t>
            </a:r>
            <a:r>
              <a:rPr lang="en-US" sz="2800" dirty="0" smtClean="0">
                <a:latin typeface="Franklin Gothic Medium"/>
                <a:cs typeface="Franklin Gothic Medium"/>
              </a:rPr>
              <a:t> random variable.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23605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Using the </a:t>
            </a:r>
            <a:r>
              <a:rPr lang="en-US" sz="2800" dirty="0" smtClean="0">
                <a:latin typeface="Franklin Gothic Medium"/>
                <a:cs typeface="Franklin Gothic Medium"/>
                <a:hlinkClick r:id="rId2"/>
              </a:rPr>
              <a:t>online</a:t>
            </a:r>
            <a:r>
              <a:rPr lang="en-US" sz="2800" dirty="0" smtClean="0">
                <a:latin typeface="Franklin Gothic Medium"/>
                <a:cs typeface="Franklin Gothic Medium"/>
              </a:rPr>
              <a:t> Poisson </a:t>
            </a:r>
            <a:r>
              <a:rPr lang="en-US" sz="2800" dirty="0">
                <a:latin typeface="Franklin Gothic Medium"/>
                <a:cs typeface="Franklin Gothic Medium"/>
              </a:rPr>
              <a:t>calculator at </a:t>
            </a:r>
            <a:r>
              <a:rPr lang="en-US" sz="2800" dirty="0" smtClean="0">
                <a:latin typeface="Franklin Gothic Medium"/>
                <a:cs typeface="Franklin Gothic Medium"/>
              </a:rPr>
              <a:t>or the </a:t>
            </a:r>
            <a:r>
              <a:rPr lang="en-US" sz="2400" dirty="0" err="1" smtClean="0">
                <a:latin typeface="Courier New"/>
                <a:cs typeface="Courier New"/>
              </a:rPr>
              <a:t>poissonpmf</a:t>
            </a:r>
            <a:r>
              <a:rPr lang="en-US" sz="2400" dirty="0" smtClean="0">
                <a:latin typeface="Courier New"/>
                <a:cs typeface="Courier New"/>
              </a:rPr>
              <a:t>(n, L)</a:t>
            </a:r>
            <a:r>
              <a:rPr lang="en-US" sz="2800" dirty="0" smtClean="0">
                <a:latin typeface="Franklin Gothic Medium"/>
                <a:cs typeface="Franklin Gothic Medium"/>
              </a:rPr>
              <a:t> function in </a:t>
            </a:r>
            <a:r>
              <a:rPr lang="en-US" sz="2400" dirty="0" smtClean="0">
                <a:latin typeface="Courier New"/>
                <a:cs typeface="Courier New"/>
              </a:rPr>
              <a:t>13L07.py</a:t>
            </a:r>
            <a:r>
              <a:rPr lang="en-US" sz="2800" dirty="0" smtClean="0">
                <a:latin typeface="Franklin Gothic Medium"/>
                <a:cs typeface="Franklin Gothic Medium"/>
              </a:rPr>
              <a:t> we get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5455253"/>
            <a:ext cx="8229600" cy="523220"/>
            <a:chOff x="539750" y="5455253"/>
            <a:chExt cx="8229600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539750" y="5455253"/>
              <a:ext cx="822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N </a:t>
              </a:r>
              <a:r>
                <a:rPr lang="en-US" sz="2800" dirty="0" smtClean="0">
                  <a:latin typeface="Garamond"/>
                  <a:cs typeface="Garamond"/>
                </a:rPr>
                <a:t>&gt; 100)</a:t>
              </a:r>
              <a:r>
                <a:rPr lang="en-US" sz="2800" i="1" dirty="0" smtClean="0">
                  <a:latin typeface="Garamond"/>
                  <a:cs typeface="Garamond"/>
                </a:rPr>
                <a:t> = </a:t>
              </a:r>
              <a:r>
                <a:rPr lang="en-US" sz="2800" dirty="0" smtClean="0">
                  <a:latin typeface="Garamond"/>
                  <a:cs typeface="Garamond"/>
                </a:rPr>
                <a:t>1 -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∑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0 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=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≈ 13.49%</a:t>
              </a:r>
              <a:endParaRPr lang="en-US" sz="28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39533" y="5541732"/>
              <a:ext cx="40908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99</a:t>
              </a:r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4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dice</a:t>
            </a:r>
            <a:endParaRPr lang="en-US" dirty="0"/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92" y="1318832"/>
            <a:ext cx="1006171" cy="1006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690" y="1370896"/>
            <a:ext cx="4342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sum of face values of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</a:b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      two fair 6-sided dice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pic>
        <p:nvPicPr>
          <p:cNvPr id="33" name="Picture 32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3102">
            <a:off x="7012219" y="1319627"/>
            <a:ext cx="1006171" cy="100617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0172" y="2631882"/>
            <a:ext cx="4660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 1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457200" y="4110970"/>
            <a:ext cx="6568984" cy="891810"/>
            <a:chOff x="457200" y="3571220"/>
            <a:chExt cx="6568984" cy="89181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72984" y="4019490"/>
              <a:ext cx="5616095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123950" y="3571220"/>
              <a:ext cx="5902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	3	4	5	6	7	8	9    10</a:t>
              </a:r>
              <a:r>
                <a:rPr lang="en-US" sz="2000" dirty="0">
                  <a:latin typeface="Garamond"/>
                  <a:cs typeface="Garamond"/>
                </a:rPr>
                <a:t> </a:t>
              </a:r>
              <a:r>
                <a:rPr lang="en-US" sz="2000" dirty="0" smtClean="0">
                  <a:latin typeface="Garamond"/>
                  <a:cs typeface="Garamond"/>
                </a:rPr>
                <a:t>   11</a:t>
              </a:r>
              <a:r>
                <a:rPr lang="en-US" sz="2000" dirty="0">
                  <a:latin typeface="Garamond"/>
                  <a:cs typeface="Garamond"/>
                </a:rPr>
                <a:t> </a:t>
              </a:r>
              <a:r>
                <a:rPr lang="en-US" sz="2000" dirty="0" smtClean="0">
                  <a:latin typeface="Garamond"/>
                  <a:cs typeface="Garamond"/>
                </a:rPr>
                <a:t>  12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6828" y="3572026"/>
              <a:ext cx="43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7200" y="4003080"/>
              <a:ext cx="637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>
                  <a:latin typeface="Garamond"/>
                  <a:cs typeface="Garamond"/>
                </a:rPr>
                <a:t>p</a:t>
              </a:r>
              <a:r>
                <a:rPr lang="en-US" sz="2000" i="1" baseline="-25000" dirty="0" err="1" smtClean="0">
                  <a:latin typeface="Garamond"/>
                  <a:cs typeface="Garamond"/>
                </a:rPr>
                <a:t>S</a:t>
              </a:r>
              <a:r>
                <a:rPr lang="en-US" sz="2000" dirty="0" smtClean="0">
                  <a:latin typeface="Garamond"/>
                  <a:cs typeface="Garamond"/>
                </a:rPr>
                <a:t>(</a:t>
              </a:r>
              <a:r>
                <a:rPr lang="en-US" sz="2000" i="1" dirty="0" smtClean="0">
                  <a:latin typeface="Garamond"/>
                  <a:cs typeface="Garamond"/>
                </a:rPr>
                <a:t>s</a:t>
              </a:r>
              <a:r>
                <a:rPr lang="en-US" sz="2000" dirty="0" smtClean="0">
                  <a:latin typeface="Garamond"/>
                  <a:cs typeface="Garamond"/>
                </a:rPr>
                <a:t>)</a:t>
              </a:r>
              <a:endParaRPr lang="en-US" sz="2000" dirty="0" smtClean="0">
                <a:latin typeface="Franklin Gothic Medium"/>
                <a:cs typeface="Franklin Gothic Medium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039276" y="3965377"/>
              <a:ext cx="497767" cy="490954"/>
              <a:chOff x="7151251" y="1748770"/>
              <a:chExt cx="497767" cy="49095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7151251" y="174877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271992" y="1901170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1510500" y="3965377"/>
              <a:ext cx="497767" cy="490954"/>
              <a:chOff x="7151251" y="1748770"/>
              <a:chExt cx="497767" cy="49095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7151251" y="174877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2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271992" y="1901170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1937800" y="3967610"/>
              <a:ext cx="497767" cy="490954"/>
              <a:chOff x="7151251" y="1748770"/>
              <a:chExt cx="497767" cy="49095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151251" y="174877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271992" y="1901170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422360" y="3967610"/>
              <a:ext cx="497767" cy="490954"/>
              <a:chOff x="7151251" y="1748770"/>
              <a:chExt cx="497767" cy="490954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7151251" y="174877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4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271992" y="1901170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2875060" y="3969843"/>
              <a:ext cx="497767" cy="490954"/>
              <a:chOff x="7151251" y="1748770"/>
              <a:chExt cx="497767" cy="49095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7151251" y="174877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5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271992" y="1901170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3346284" y="3969843"/>
              <a:ext cx="497767" cy="490954"/>
              <a:chOff x="7151251" y="1748770"/>
              <a:chExt cx="497767" cy="490954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7151251" y="174877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6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271992" y="1901170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3773584" y="3972076"/>
              <a:ext cx="497767" cy="490954"/>
              <a:chOff x="7151251" y="1748770"/>
              <a:chExt cx="497767" cy="49095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7151251" y="174877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5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271992" y="1901170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4240088" y="3963144"/>
              <a:ext cx="497767" cy="490954"/>
              <a:chOff x="7151251" y="1748770"/>
              <a:chExt cx="497767" cy="49095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7151251" y="174877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4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271992" y="1901170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4692788" y="3965377"/>
              <a:ext cx="497767" cy="490954"/>
              <a:chOff x="7151251" y="1748770"/>
              <a:chExt cx="497767" cy="490954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7151251" y="174877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271992" y="1901170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5164012" y="3965377"/>
              <a:ext cx="497767" cy="490954"/>
              <a:chOff x="7151251" y="1748770"/>
              <a:chExt cx="497767" cy="490954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7151251" y="174877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2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271992" y="1901170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5591312" y="3967610"/>
              <a:ext cx="497767" cy="490954"/>
              <a:chOff x="7151251" y="1748770"/>
              <a:chExt cx="497767" cy="490954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7151251" y="174877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271992" y="1901170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flipH="1">
                <a:off x="7259292" y="192663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>
            <a:off x="419100" y="5393441"/>
            <a:ext cx="4857750" cy="612805"/>
            <a:chOff x="342900" y="4885441"/>
            <a:chExt cx="4857750" cy="612805"/>
          </a:xfrm>
        </p:grpSpPr>
        <p:sp>
          <p:nvSpPr>
            <p:cNvPr id="8" name="Rectangle 7"/>
            <p:cNvSpPr/>
            <p:nvPr/>
          </p:nvSpPr>
          <p:spPr>
            <a:xfrm>
              <a:off x="342900" y="4955976"/>
              <a:ext cx="48577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2800" dirty="0" smtClean="0">
                  <a:latin typeface="Garamond"/>
                  <a:cs typeface="Garamond"/>
                </a:rPr>
                <a:t>2      + 3      + … + 12 </a:t>
              </a:r>
              <a:endParaRPr lang="en-US" sz="28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77975" y="4945736"/>
              <a:ext cx="596657" cy="552510"/>
              <a:chOff x="1581150" y="4368800"/>
              <a:chExt cx="596657" cy="55251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52691" y="4521200"/>
                <a:ext cx="4251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2619375" y="4910841"/>
              <a:ext cx="596657" cy="552510"/>
              <a:chOff x="1581150" y="4368800"/>
              <a:chExt cx="596657" cy="55251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52691" y="4521200"/>
                <a:ext cx="4251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4548488" y="4885441"/>
              <a:ext cx="596657" cy="552510"/>
              <a:chOff x="1581150" y="4368800"/>
              <a:chExt cx="596657" cy="552510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1581150" y="4368800"/>
                <a:ext cx="3048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1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752691" y="4521200"/>
                <a:ext cx="4251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aramond"/>
                    <a:cs typeface="Garamond"/>
                  </a:rPr>
                  <a:t>36</a:t>
                </a: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H="1">
                <a:off x="1720941" y="4584760"/>
                <a:ext cx="184150" cy="184150"/>
              </a:xfrm>
              <a:prstGeom prst="line">
                <a:avLst/>
              </a:prstGeom>
              <a:ln w="63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Rectangle 98"/>
          <p:cNvSpPr/>
          <p:nvPr/>
        </p:nvSpPr>
        <p:spPr>
          <a:xfrm>
            <a:off x="5232009" y="5438576"/>
            <a:ext cx="803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7</a:t>
            </a:r>
            <a:endParaRPr lang="en-US" sz="2800" dirty="0"/>
          </a:p>
        </p:txBody>
      </p:sp>
      <p:sp>
        <p:nvSpPr>
          <p:cNvPr id="94" name="Rectangle 93"/>
          <p:cNvSpPr/>
          <p:nvPr/>
        </p:nvSpPr>
        <p:spPr>
          <a:xfrm>
            <a:off x="437957" y="3387404"/>
            <a:ext cx="8291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We calculate the 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: 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811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99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dice again</a:t>
            </a:r>
            <a:endParaRPr lang="en-US" dirty="0"/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92" y="1318832"/>
            <a:ext cx="1006171" cy="1006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690" y="1370896"/>
            <a:ext cx="4342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sum of face values of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</a:b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      two fair 6-sided dice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pic>
        <p:nvPicPr>
          <p:cNvPr id="33" name="Picture 32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3102">
            <a:off x="7012219" y="1319627"/>
            <a:ext cx="1006171" cy="10061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21592" y="2343537"/>
            <a:ext cx="1906779" cy="523220"/>
            <a:chOff x="5821592" y="2343537"/>
            <a:chExt cx="1906779" cy="523220"/>
          </a:xfrm>
        </p:grpSpPr>
        <p:sp>
          <p:nvSpPr>
            <p:cNvPr id="3" name="Rectangle 2"/>
            <p:cNvSpPr/>
            <p:nvPr/>
          </p:nvSpPr>
          <p:spPr>
            <a:xfrm>
              <a:off x="5821592" y="2343537"/>
              <a:ext cx="5351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sz="2800" baseline="-250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93192" y="2343537"/>
              <a:ext cx="53517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sz="2800" baseline="-25000" dirty="0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457200" y="3050976"/>
            <a:ext cx="3206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+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11490" y="3828346"/>
            <a:ext cx="6373560" cy="1216482"/>
            <a:chOff x="1011490" y="3828346"/>
            <a:chExt cx="6373560" cy="1216482"/>
          </a:xfrm>
        </p:grpSpPr>
        <p:sp>
          <p:nvSpPr>
            <p:cNvPr id="103" name="Rectangle 102"/>
            <p:cNvSpPr/>
            <p:nvPr/>
          </p:nvSpPr>
          <p:spPr>
            <a:xfrm>
              <a:off x="1011490" y="3828346"/>
              <a:ext cx="6373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= </a:t>
              </a:r>
              <a:r>
                <a:rPr lang="en-US" sz="2800" dirty="0" smtClean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outcome of first die</a:t>
              </a:r>
              <a:endParaRPr lang="en-US" sz="2800" i="1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11490" y="4521608"/>
              <a:ext cx="6373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= </a:t>
              </a:r>
              <a:r>
                <a:rPr lang="en-US" sz="2800" dirty="0" smtClean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outcome of second die</a:t>
              </a:r>
              <a:endParaRPr lang="en-US" sz="2800" i="1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92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random variables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333500"/>
            <a:ext cx="535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be two random variables.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65508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is the random variable that assigns value </a:t>
            </a:r>
            <a:br>
              <a:rPr lang="en-US" sz="2800" dirty="0" smtClean="0">
                <a:latin typeface="Franklin Gothic Medium"/>
                <a:cs typeface="Franklin Gothic Medium"/>
              </a:rPr>
            </a:b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Symbol" charset="2"/>
                <a:cs typeface="Symbol" charset="2"/>
              </a:rPr>
              <a:t>w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+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Symbol" charset="2"/>
                <a:cs typeface="Symbol" charset="2"/>
              </a:rPr>
              <a:t>w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to outcome </a:t>
            </a:r>
            <a:r>
              <a:rPr lang="en-US" sz="2800" i="1" dirty="0" smtClean="0">
                <a:latin typeface="Symbol" charset="2"/>
                <a:cs typeface="Symbol" charset="2"/>
              </a:rPr>
              <a:t>w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7435" y="1987550"/>
            <a:ext cx="484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>
                <a:latin typeface="Franklin Gothic Medium"/>
                <a:cs typeface="Franklin Gothic Medium"/>
              </a:rPr>
              <a:t> </a:t>
            </a:r>
            <a:r>
              <a:rPr lang="en-US" sz="2400" dirty="0" smtClean="0">
                <a:latin typeface="Franklin Gothic Medium"/>
                <a:cs typeface="Franklin Gothic Medium"/>
              </a:rPr>
              <a:t>assigns value </a:t>
            </a:r>
            <a:r>
              <a:rPr lang="en-US" sz="2400" i="1" dirty="0" smtClean="0">
                <a:latin typeface="Garamond"/>
                <a:cs typeface="Garamond"/>
              </a:rPr>
              <a:t>X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Symbol" charset="2"/>
                <a:cs typeface="Symbol" charset="2"/>
              </a:rPr>
              <a:t>w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Franklin Gothic Medium"/>
                <a:cs typeface="Franklin Gothic Medium"/>
              </a:rPr>
              <a:t> to outcome </a:t>
            </a:r>
            <a:r>
              <a:rPr lang="en-US" sz="2400" i="1" dirty="0">
                <a:latin typeface="Symbol" charset="2"/>
                <a:cs typeface="Symbol" charset="2"/>
              </a:rPr>
              <a:t>w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7435" y="2546350"/>
            <a:ext cx="484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Franklin Gothic Medium"/>
                <a:cs typeface="Franklin Gothic Medium"/>
              </a:rPr>
              <a:t> assigns value </a:t>
            </a:r>
            <a:r>
              <a:rPr lang="en-US" sz="2400" i="1" dirty="0" smtClean="0">
                <a:latin typeface="Garamond"/>
                <a:cs typeface="Garamond"/>
              </a:rPr>
              <a:t>Y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Symbol" charset="2"/>
                <a:cs typeface="Symbol" charset="2"/>
              </a:rPr>
              <a:t>w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dirty="0" smtClean="0">
                <a:latin typeface="Franklin Gothic Medium"/>
                <a:cs typeface="Franklin Gothic Medium"/>
              </a:rPr>
              <a:t> to outcome </a:t>
            </a:r>
            <a:r>
              <a:rPr lang="en-US" sz="2400" i="1" dirty="0">
                <a:latin typeface="Symbol" charset="2"/>
                <a:cs typeface="Symbol" charset="2"/>
              </a:rPr>
              <a:t>w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3306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random variables</a:t>
            </a:r>
            <a:endParaRPr lang="en-US" dirty="0"/>
          </a:p>
        </p:txBody>
      </p:sp>
      <p:pic>
        <p:nvPicPr>
          <p:cNvPr id="4" name="Picture 3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1" y="1346072"/>
            <a:ext cx="876300" cy="876300"/>
          </a:xfrm>
          <a:prstGeom prst="rect">
            <a:avLst/>
          </a:prstGeom>
        </p:spPr>
      </p:pic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3102">
            <a:off x="1740204" y="1364926"/>
            <a:ext cx="824181" cy="8241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4552" y="1469076"/>
            <a:ext cx="53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endParaRPr lang="en-US" sz="28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4894492" y="1469076"/>
            <a:ext cx="53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6280150" y="1467928"/>
            <a:ext cx="1936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+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84129" y="2387600"/>
            <a:ext cx="5684787" cy="593070"/>
            <a:chOff x="1284129" y="2387600"/>
            <a:chExt cx="5684787" cy="593070"/>
          </a:xfrm>
        </p:grpSpPr>
        <p:sp>
          <p:nvSpPr>
            <p:cNvPr id="9" name="TextBox 8"/>
            <p:cNvSpPr txBox="1"/>
            <p:nvPr/>
          </p:nvSpPr>
          <p:spPr>
            <a:xfrm>
              <a:off x="1284129" y="2457450"/>
              <a:ext cx="615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/>
                  <a:cs typeface="Courier New"/>
                </a:rPr>
                <a:t>11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18735" y="2406650"/>
              <a:ext cx="352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635" y="2406650"/>
              <a:ext cx="352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15935" y="2387600"/>
              <a:ext cx="352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84129" y="2814310"/>
            <a:ext cx="5684787" cy="593070"/>
            <a:chOff x="1284129" y="2814310"/>
            <a:chExt cx="5684787" cy="593070"/>
          </a:xfrm>
        </p:grpSpPr>
        <p:sp>
          <p:nvSpPr>
            <p:cNvPr id="13" name="TextBox 12"/>
            <p:cNvSpPr txBox="1"/>
            <p:nvPr/>
          </p:nvSpPr>
          <p:spPr>
            <a:xfrm>
              <a:off x="1284129" y="2884160"/>
              <a:ext cx="615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/>
                  <a:cs typeface="Courier New"/>
                </a:rPr>
                <a:t>12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18735" y="2833360"/>
              <a:ext cx="352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77635" y="2833360"/>
              <a:ext cx="352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15935" y="2814310"/>
              <a:ext cx="352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3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641351" y="2331020"/>
            <a:ext cx="743584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284129" y="3407380"/>
            <a:ext cx="5833455" cy="1130300"/>
            <a:chOff x="1284129" y="3407380"/>
            <a:chExt cx="5833455" cy="1130300"/>
          </a:xfrm>
        </p:grpSpPr>
        <p:sp>
          <p:nvSpPr>
            <p:cNvPr id="17" name="TextBox 16"/>
            <p:cNvSpPr txBox="1"/>
            <p:nvPr/>
          </p:nvSpPr>
          <p:spPr>
            <a:xfrm>
              <a:off x="1284129" y="4014460"/>
              <a:ext cx="615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/>
                  <a:cs typeface="Courier New"/>
                </a:rPr>
                <a:t>21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18735" y="3963660"/>
              <a:ext cx="352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77635" y="3963660"/>
              <a:ext cx="352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15935" y="3944610"/>
              <a:ext cx="352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1441748" y="349930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…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5400000">
              <a:off x="6640530" y="342276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…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84129" y="4645630"/>
            <a:ext cx="5853103" cy="1162050"/>
            <a:chOff x="1284129" y="4645630"/>
            <a:chExt cx="5853103" cy="1162050"/>
          </a:xfrm>
        </p:grpSpPr>
        <p:sp>
          <p:nvSpPr>
            <p:cNvPr id="21" name="TextBox 20"/>
            <p:cNvSpPr txBox="1"/>
            <p:nvPr/>
          </p:nvSpPr>
          <p:spPr>
            <a:xfrm>
              <a:off x="1284129" y="5284460"/>
              <a:ext cx="615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/>
                  <a:cs typeface="Courier New"/>
                </a:rPr>
                <a:t>66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8735" y="5233660"/>
              <a:ext cx="352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77635" y="5233660"/>
              <a:ext cx="352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15935" y="5214610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12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5400000">
              <a:off x="1446214" y="473755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…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6644996" y="466101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21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of expectation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1169" y="3412554"/>
            <a:ext cx="44875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 +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endParaRPr lang="en-US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22400" y="2751140"/>
            <a:ext cx="639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For every two random variables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7750" y="2554290"/>
            <a:ext cx="7054850" cy="17526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8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dice again</a:t>
            </a:r>
            <a:endParaRPr lang="en-US" dirty="0"/>
          </a:p>
        </p:txBody>
      </p:sp>
      <p:pic>
        <p:nvPicPr>
          <p:cNvPr id="5" name="Picture 4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92" y="1318832"/>
            <a:ext cx="1006171" cy="1006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690" y="1370896"/>
            <a:ext cx="4342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sum of face values of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</a:b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      two fair 6-sided dice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pic>
        <p:nvPicPr>
          <p:cNvPr id="33" name="Picture 32" descr="Die_Spire_01_48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43102">
            <a:off x="7012219" y="1319627"/>
            <a:ext cx="1006171" cy="100617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7200" y="2631882"/>
            <a:ext cx="4660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 2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" y="4613532"/>
            <a:ext cx="3206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endParaRPr lang="en-US" sz="2800" dirty="0"/>
          </a:p>
        </p:txBody>
      </p:sp>
      <p:sp>
        <p:nvSpPr>
          <p:cNvPr id="99" name="Rectangle 98"/>
          <p:cNvSpPr/>
          <p:nvPr/>
        </p:nvSpPr>
        <p:spPr>
          <a:xfrm>
            <a:off x="3530629" y="4613532"/>
            <a:ext cx="2826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3.5 + 3.5 = 7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821592" y="2343537"/>
            <a:ext cx="53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endParaRPr lang="en-US" sz="2800" baseline="-25000" dirty="0"/>
          </a:p>
        </p:txBody>
      </p:sp>
      <p:sp>
        <p:nvSpPr>
          <p:cNvPr id="94" name="Rectangle 93"/>
          <p:cNvSpPr/>
          <p:nvPr/>
        </p:nvSpPr>
        <p:spPr>
          <a:xfrm>
            <a:off x="7193192" y="2343537"/>
            <a:ext cx="53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baseline="-25000" dirty="0"/>
          </a:p>
        </p:txBody>
      </p:sp>
      <p:sp>
        <p:nvSpPr>
          <p:cNvPr id="100" name="Rectangle 99"/>
          <p:cNvSpPr/>
          <p:nvPr/>
        </p:nvSpPr>
        <p:spPr>
          <a:xfrm>
            <a:off x="452690" y="3692326"/>
            <a:ext cx="3206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+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228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99" grpId="0"/>
      <p:bldP spid="3" grpId="0"/>
      <p:bldP spid="94" grpId="0"/>
      <p:bldP spid="100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2275</Words>
  <Application>Microsoft Macintosh PowerPoint</Application>
  <PresentationFormat>On-screen Show (4:3)</PresentationFormat>
  <Paragraphs>375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4. Random variables part two</vt:lpstr>
      <vt:lpstr>Review</vt:lpstr>
      <vt:lpstr>One die</vt:lpstr>
      <vt:lpstr>Two dice</vt:lpstr>
      <vt:lpstr>Two dice again</vt:lpstr>
      <vt:lpstr>Sum of random variables</vt:lpstr>
      <vt:lpstr>Sum of random variables</vt:lpstr>
      <vt:lpstr>Linearity of expectation</vt:lpstr>
      <vt:lpstr>Two dice again</vt:lpstr>
      <vt:lpstr>Balls</vt:lpstr>
      <vt:lpstr>Balls</vt:lpstr>
      <vt:lpstr>Three dice</vt:lpstr>
      <vt:lpstr>Problem for you to solve</vt:lpstr>
      <vt:lpstr>The indicator (Bernoulli) random variable</vt:lpstr>
      <vt:lpstr>The binomial random variable</vt:lpstr>
      <vt:lpstr>A less obvious example</vt:lpstr>
      <vt:lpstr>A non-example</vt:lpstr>
      <vt:lpstr>Properties of binomial random variables</vt:lpstr>
      <vt:lpstr>Probability mass function</vt:lpstr>
      <vt:lpstr>Investments</vt:lpstr>
      <vt:lpstr>Investments</vt:lpstr>
      <vt:lpstr>Investments</vt:lpstr>
      <vt:lpstr>Variance and standard deviation</vt:lpstr>
      <vt:lpstr>Calculating variance</vt:lpstr>
      <vt:lpstr>Another formula for variance</vt:lpstr>
      <vt:lpstr>Variance of binomial random variable</vt:lpstr>
      <vt:lpstr>Variance of binomial random variable</vt:lpstr>
      <vt:lpstr>Investments</vt:lpstr>
      <vt:lpstr>Apples</vt:lpstr>
      <vt:lpstr>Apples</vt:lpstr>
      <vt:lpstr>PowerPoint Presentation</vt:lpstr>
      <vt:lpstr>The Poisson random variable</vt:lpstr>
      <vt:lpstr>Raindrops</vt:lpstr>
      <vt:lpstr>Raindrops</vt:lpstr>
      <vt:lpstr>Expectation and variance of Poisson</vt:lpstr>
      <vt:lpstr>Problem for you to solve</vt:lpstr>
      <vt:lpstr>Problem for you to solve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335</cp:revision>
  <dcterms:created xsi:type="dcterms:W3CDTF">2013-01-07T07:20:47Z</dcterms:created>
  <dcterms:modified xsi:type="dcterms:W3CDTF">2013-03-14T06:45:39Z</dcterms:modified>
</cp:coreProperties>
</file>