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11" r:id="rId3"/>
    <p:sldId id="312" r:id="rId4"/>
    <p:sldId id="316" r:id="rId5"/>
    <p:sldId id="330" r:id="rId6"/>
    <p:sldId id="314" r:id="rId7"/>
    <p:sldId id="315" r:id="rId8"/>
    <p:sldId id="317" r:id="rId9"/>
    <p:sldId id="294" r:id="rId10"/>
    <p:sldId id="296" r:id="rId11"/>
    <p:sldId id="297" r:id="rId12"/>
    <p:sldId id="299" r:id="rId13"/>
    <p:sldId id="300" r:id="rId14"/>
    <p:sldId id="301" r:id="rId15"/>
    <p:sldId id="309" r:id="rId16"/>
    <p:sldId id="307" r:id="rId17"/>
    <p:sldId id="308" r:id="rId18"/>
    <p:sldId id="310" r:id="rId19"/>
    <p:sldId id="329" r:id="rId20"/>
    <p:sldId id="318" r:id="rId21"/>
    <p:sldId id="319" r:id="rId22"/>
    <p:sldId id="320" r:id="rId23"/>
    <p:sldId id="333" r:id="rId24"/>
    <p:sldId id="332" r:id="rId25"/>
    <p:sldId id="334" r:id="rId26"/>
    <p:sldId id="331" r:id="rId27"/>
    <p:sldId id="321" r:id="rId28"/>
    <p:sldId id="322" r:id="rId29"/>
    <p:sldId id="324" r:id="rId30"/>
    <p:sldId id="323" r:id="rId31"/>
    <p:sldId id="325" r:id="rId32"/>
    <p:sldId id="326" r:id="rId33"/>
    <p:sldId id="327" r:id="rId34"/>
    <p:sldId id="32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994" autoAdjust="0"/>
  </p:normalViewPr>
  <p:slideViewPr>
    <p:cSldViewPr snapToGrid="0" snapToObjects="1">
      <p:cViewPr>
        <p:scale>
          <a:sx n="200" d="100"/>
          <a:sy n="200" d="100"/>
        </p:scale>
        <p:origin x="-80" y="8"/>
      </p:cViewPr>
      <p:guideLst>
        <p:guide orient="horz" pos="21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11/3/13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432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ENGG</a:t>
            </a:r>
            <a:r>
              <a:rPr lang="en-US" sz="2400" b="1" baseline="0" dirty="0" smtClean="0"/>
              <a:t> 2040C: </a:t>
            </a:r>
            <a:r>
              <a:rPr lang="en-US" sz="2400" baseline="0" dirty="0" smtClean="0"/>
              <a:t>Probability Models and Applications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Andrej Bogdanov</a:t>
            </a:r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 smtClean="0"/>
              <a:t>Spring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6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0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microsoft.com/office/2007/relationships/hdphoto" Target="../media/hdphoto2.wdp"/><Relationship Id="rId5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gif"/><Relationship Id="rId5" Type="http://schemas.openxmlformats.org/officeDocument/2006/relationships/image" Target="../media/image26.gif"/><Relationship Id="rId6" Type="http://schemas.openxmlformats.org/officeDocument/2006/relationships/image" Target="../media/image27.png"/><Relationship Id="rId7" Type="http://schemas.openxmlformats.org/officeDocument/2006/relationships/image" Target="../media/image28.gif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1321863"/>
          </a:xfrm>
        </p:spPr>
        <p:txBody>
          <a:bodyPr/>
          <a:lstStyle/>
          <a:p>
            <a:r>
              <a:rPr lang="en-US" dirty="0" smtClean="0"/>
              <a:t>4. Random variables</a:t>
            </a:r>
            <a:br>
              <a:rPr lang="en-US" dirty="0" smtClean="0"/>
            </a:br>
            <a:r>
              <a:rPr lang="en-US" sz="3600" i="1" dirty="0" smtClean="0"/>
              <a:t>part one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There are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types of coupons. Every day you get one. You want a coupon of type 1. By when will you get it?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56348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3953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 </a:t>
            </a:r>
            <a:r>
              <a:rPr lang="en-US" sz="2800" i="1" dirty="0" err="1" smtClean="0"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latin typeface="Garamond"/>
                <a:cs typeface="Garamond"/>
              </a:rPr>
              <a:t>i</a:t>
            </a:r>
            <a:r>
              <a:rPr lang="en-US" sz="2800" dirty="0" smtClean="0">
                <a:latin typeface="Franklin Gothic Medium"/>
                <a:cs typeface="Franklin Gothic Medium"/>
              </a:rPr>
              <a:t> be the event you get a type 1 coupon on day </a:t>
            </a:r>
            <a:r>
              <a:rPr lang="en-US" sz="2800" i="1" dirty="0" err="1" smtClean="0">
                <a:latin typeface="Garamond"/>
                <a:cs typeface="Garamond"/>
              </a:rPr>
              <a:t>i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51240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also assume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latin typeface="Garamond"/>
                <a:cs typeface="Garamond"/>
              </a:rPr>
              <a:t>… </a:t>
            </a:r>
            <a:r>
              <a:rPr lang="en-US" sz="2800" dirty="0" smtClean="0">
                <a:latin typeface="Franklin Gothic Medium"/>
                <a:cs typeface="Franklin Gothic Medium"/>
              </a:rPr>
              <a:t>are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endParaRPr lang="en-US" sz="2800" i="1" dirty="0" smtClean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090003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Since there are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types, we assume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13616" y="4782106"/>
            <a:ext cx="3914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… = 1/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97444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268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Franklin Gothic Medium"/>
                <a:cs typeface="Franklin Gothic Medium"/>
              </a:rPr>
              <a:t> be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the day</a:t>
            </a:r>
            <a:r>
              <a:rPr lang="en-US" sz="2800" dirty="0" smtClean="0">
                <a:latin typeface="Franklin Gothic Medium"/>
                <a:cs typeface="Franklin Gothic Medium"/>
              </a:rPr>
              <a:t> on which you get coupon 1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9366" y="2388156"/>
            <a:ext cx="1651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≤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i="1" dirty="0"/>
          </a:p>
        </p:txBody>
      </p:sp>
      <p:sp>
        <p:nvSpPr>
          <p:cNvPr id="6" name="Rectangle 5"/>
          <p:cNvSpPr/>
          <p:nvPr/>
        </p:nvSpPr>
        <p:spPr>
          <a:xfrm>
            <a:off x="3160111" y="2403636"/>
            <a:ext cx="2441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1 –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&gt;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i="1" dirty="0"/>
          </a:p>
        </p:txBody>
      </p:sp>
      <p:sp>
        <p:nvSpPr>
          <p:cNvPr id="7" name="Rectangle 6"/>
          <p:cNvSpPr/>
          <p:nvPr/>
        </p:nvSpPr>
        <p:spPr>
          <a:xfrm>
            <a:off x="3166461" y="3744894"/>
            <a:ext cx="4159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1 –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…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i="1" baseline="30000" dirty="0" err="1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i="1" dirty="0"/>
          </a:p>
        </p:txBody>
      </p:sp>
      <p:sp>
        <p:nvSpPr>
          <p:cNvPr id="9" name="Rectangle 8"/>
          <p:cNvSpPr/>
          <p:nvPr/>
        </p:nvSpPr>
        <p:spPr>
          <a:xfrm>
            <a:off x="3172416" y="4385898"/>
            <a:ext cx="2407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1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(1 – 1/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i="1" baseline="30000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endParaRPr lang="en-US" sz="2800" i="1" baseline="30000" dirty="0"/>
          </a:p>
        </p:txBody>
      </p:sp>
      <p:sp>
        <p:nvSpPr>
          <p:cNvPr id="11" name="Rectangle 10"/>
          <p:cNvSpPr/>
          <p:nvPr/>
        </p:nvSpPr>
        <p:spPr>
          <a:xfrm>
            <a:off x="3160111" y="3089436"/>
            <a:ext cx="3299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1 –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… 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i="1" baseline="30000" dirty="0" err="1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66380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There are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types of coupons. Every day you get one. By when will you get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all the coupon types</a:t>
            </a:r>
            <a:r>
              <a:rPr lang="en-US" sz="2800" dirty="0" smtClean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56348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3191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 </a:t>
            </a:r>
            <a:r>
              <a:rPr lang="en-US" sz="2800" i="1" dirty="0" err="1" smtClean="0"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latin typeface="Garamond"/>
                <a:cs typeface="Garamond"/>
              </a:rPr>
              <a:t>t</a:t>
            </a:r>
            <a:r>
              <a:rPr lang="en-US" sz="2800" dirty="0" smtClean="0">
                <a:latin typeface="Franklin Gothic Medium"/>
                <a:cs typeface="Franklin Gothic Medium"/>
              </a:rPr>
              <a:t> be the day on which you get a type </a:t>
            </a:r>
            <a:r>
              <a:rPr lang="en-US" sz="2800" i="1" dirty="0" smtClean="0">
                <a:latin typeface="Garamond"/>
                <a:cs typeface="Garamond"/>
              </a:rPr>
              <a:t>t</a:t>
            </a:r>
            <a:r>
              <a:rPr lang="en-US" sz="2800" dirty="0" smtClean="0">
                <a:latin typeface="Franklin Gothic Medium"/>
                <a:cs typeface="Franklin Gothic Medium"/>
              </a:rPr>
              <a:t> coupon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99475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be the day on which you collect all coupons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678690"/>
            <a:ext cx="6361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≤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≤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and 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≤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… (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≤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i="1" dirty="0"/>
          </a:p>
        </p:txBody>
      </p:sp>
      <p:sp>
        <p:nvSpPr>
          <p:cNvPr id="11" name="Rectangle 10"/>
          <p:cNvSpPr/>
          <p:nvPr/>
        </p:nvSpPr>
        <p:spPr>
          <a:xfrm>
            <a:off x="457200" y="5588556"/>
            <a:ext cx="6951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∪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∪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…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∪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(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endParaRPr lang="en-US" sz="2800" i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3028950" y="5095141"/>
            <a:ext cx="2429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not independent!</a:t>
            </a:r>
          </a:p>
        </p:txBody>
      </p:sp>
    </p:spTree>
    <p:extLst>
      <p:ext uri="{BB962C8B-B14F-4D97-AF65-F5344CB8AC3E}">
        <p14:creationId xmlns:p14="http://schemas.microsoft.com/office/powerpoint/2010/main" val="378163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4680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calculate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 by inclusion-exclusion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6979" y="2115628"/>
            <a:ext cx="6974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= ∑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–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∑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 and </a:t>
            </a:r>
            <a:r>
              <a:rPr lang="en-US" sz="24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 + …</a:t>
            </a:r>
            <a:endParaRPr lang="en-US" sz="24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6979" y="2886038"/>
            <a:ext cx="2899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 = (1 – 1/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4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endParaRPr lang="en-US" sz="2400" i="1" dirty="0"/>
          </a:p>
        </p:txBody>
      </p:sp>
      <p:sp>
        <p:nvSpPr>
          <p:cNvPr id="8" name="Rectangle 7"/>
          <p:cNvSpPr/>
          <p:nvPr/>
        </p:nvSpPr>
        <p:spPr>
          <a:xfrm>
            <a:off x="781429" y="3706794"/>
            <a:ext cx="2799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and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400" i="1" dirty="0"/>
          </a:p>
        </p:txBody>
      </p:sp>
      <p:sp>
        <p:nvSpPr>
          <p:cNvPr id="9" name="Rectangle 8"/>
          <p:cNvSpPr/>
          <p:nvPr/>
        </p:nvSpPr>
        <p:spPr>
          <a:xfrm>
            <a:off x="1958417" y="4278920"/>
            <a:ext cx="1848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 … </a:t>
            </a:r>
            <a:r>
              <a:rPr lang="en-US" sz="2400" i="1" dirty="0" err="1" smtClean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53253" y="2887644"/>
            <a:ext cx="462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by symmetry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= (1 – 1/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4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latin typeface="Franklin Gothic Medium"/>
                <a:cs typeface="Franklin Gothic Medium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53253" y="4277093"/>
            <a:ext cx="3360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F</a:t>
            </a:r>
            <a:r>
              <a:rPr lang="en-US" sz="2400" i="1" baseline="-25000" dirty="0" smtClean="0">
                <a:latin typeface="Garamond"/>
                <a:cs typeface="Garamond"/>
              </a:rPr>
              <a:t>i</a:t>
            </a:r>
            <a:r>
              <a:rPr lang="en-US" sz="2400" dirty="0" smtClean="0">
                <a:latin typeface="Garamond"/>
                <a:cs typeface="Garamond"/>
              </a:rPr>
              <a:t> =</a:t>
            </a:r>
            <a:r>
              <a:rPr lang="en-US" sz="2400" dirty="0" smtClean="0">
                <a:latin typeface="Franklin Gothic Medium"/>
                <a:cs typeface="Franklin Gothic Medium"/>
              </a:rPr>
              <a:t> “day </a:t>
            </a:r>
            <a:r>
              <a:rPr lang="en-US" sz="2400" i="1" dirty="0" err="1" smtClean="0">
                <a:latin typeface="Garamond"/>
                <a:cs typeface="Garamond"/>
              </a:rPr>
              <a:t>i</a:t>
            </a:r>
            <a:r>
              <a:rPr lang="en-US" sz="2400" dirty="0" smtClean="0">
                <a:latin typeface="Franklin Gothic Medium"/>
                <a:cs typeface="Franklin Gothic Medium"/>
              </a:rPr>
              <a:t> coupon is </a:t>
            </a:r>
            <a:r>
              <a:rPr lang="en-US" sz="24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not</a:t>
            </a:r>
            <a:r>
              <a:rPr lang="en-US" sz="2400" dirty="0" smtClean="0">
                <a:latin typeface="Franklin Gothic Medium"/>
                <a:cs typeface="Franklin Gothic Medium"/>
              </a:rPr>
              <a:t> 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 </a:t>
            </a:r>
            <a:r>
              <a:rPr lang="en-US" sz="2400" dirty="0" smtClean="0">
                <a:latin typeface="Franklin Gothic Medium"/>
                <a:cs typeface="Franklin Gothic Medium"/>
              </a:rPr>
              <a:t>        of type 1 or 2”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58417" y="4877257"/>
            <a:ext cx="2146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 …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err="1" smtClean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58417" y="5421929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= (1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 2/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4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endParaRPr lang="en-US" sz="2400" dirty="0" smtClean="0">
              <a:solidFill>
                <a:prstClr val="black"/>
              </a:solidFill>
              <a:latin typeface="Garamond"/>
              <a:cs typeface="Garamond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04808" y="5149675"/>
            <a:ext cx="3510163" cy="461665"/>
            <a:chOff x="4092108" y="4753917"/>
            <a:chExt cx="3510163" cy="461665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4092108" y="4817592"/>
              <a:ext cx="727542" cy="20525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826000" y="4753917"/>
              <a:ext cx="27762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independent events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226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3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6979" y="2244688"/>
            <a:ext cx="2899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 = (1 – 1/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4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endParaRPr lang="en-US" sz="2400" i="1" dirty="0"/>
          </a:p>
        </p:txBody>
      </p:sp>
      <p:sp>
        <p:nvSpPr>
          <p:cNvPr id="6" name="Rectangle 5"/>
          <p:cNvSpPr/>
          <p:nvPr/>
        </p:nvSpPr>
        <p:spPr>
          <a:xfrm>
            <a:off x="736979" y="2716194"/>
            <a:ext cx="4277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and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(1 – 2/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4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endParaRPr lang="en-US" sz="24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6979" y="3195303"/>
            <a:ext cx="7039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and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d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and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(1 –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3/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4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  </a:t>
            </a:r>
            <a:r>
              <a:rPr lang="en-US" sz="24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and so on</a:t>
            </a:r>
            <a:endParaRPr lang="en-US" sz="2400" dirty="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6979" y="4090478"/>
            <a:ext cx="6941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so</a:t>
            </a:r>
            <a:r>
              <a:rPr lang="en-US" sz="2400" i="1" dirty="0" smtClean="0">
                <a:latin typeface="Garamond"/>
                <a:cs typeface="Garamond"/>
              </a:rPr>
              <a:t> 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= C(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1) (1 – 1/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4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i="1" dirty="0" smtClean="0"/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lang="en-US" sz="2400" i="1" dirty="0" smtClean="0"/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C(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2)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(1 –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2/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4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d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+ …</a:t>
            </a:r>
            <a:endParaRPr lang="en-US" sz="24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8304" y="4702122"/>
            <a:ext cx="3813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4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 = 1 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(-1)</a:t>
            </a:r>
            <a:r>
              <a:rPr lang="en-US" sz="24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+1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C(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i="1" dirty="0" err="1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(1 – </a:t>
            </a:r>
            <a:r>
              <a:rPr lang="en-US" sz="2400" i="1" dirty="0" err="1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/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400" i="1" baseline="30000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endParaRPr lang="en-US" sz="2400" baseline="300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01357" y="4735486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400" baseline="30000" dirty="0"/>
          </a:p>
        </p:txBody>
      </p:sp>
      <p:sp>
        <p:nvSpPr>
          <p:cNvPr id="11" name="Rectangle 10"/>
          <p:cNvSpPr/>
          <p:nvPr/>
        </p:nvSpPr>
        <p:spPr>
          <a:xfrm>
            <a:off x="736979" y="1448878"/>
            <a:ext cx="6974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= ∑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–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∑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 and </a:t>
            </a:r>
            <a:r>
              <a:rPr lang="en-US" sz="24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u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&gt;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 + …</a:t>
            </a:r>
            <a:endParaRPr lang="en-US" sz="24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21347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dirty="0"/>
          </a:p>
        </p:txBody>
      </p:sp>
      <p:pic>
        <p:nvPicPr>
          <p:cNvPr id="4" name="Picture 3" descr="coupons15,100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7" b="5506"/>
          <a:stretch/>
        </p:blipFill>
        <p:spPr>
          <a:xfrm>
            <a:off x="1219200" y="1117600"/>
            <a:ext cx="6705600" cy="4405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6091" y="4796988"/>
            <a:ext cx="98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sz="2400" dirty="0" smtClean="0">
                <a:latin typeface="Garamond"/>
                <a:cs typeface="Garamond"/>
              </a:rPr>
              <a:t> = 15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5076" y="5266638"/>
            <a:ext cx="354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d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76640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ranklin Gothic Medium"/>
                <a:cs typeface="Franklin Gothic Medium"/>
              </a:rPr>
              <a:t>Probability of collecting all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coupons by day </a:t>
            </a:r>
            <a:r>
              <a:rPr lang="en-US" sz="2800" i="1" dirty="0" smtClean="0">
                <a:latin typeface="Garamond"/>
                <a:cs typeface="Garamond"/>
              </a:rPr>
              <a:t>d</a:t>
            </a:r>
          </a:p>
        </p:txBody>
      </p:sp>
      <p:sp>
        <p:nvSpPr>
          <p:cNvPr id="3" name="Rectangle 2"/>
          <p:cNvSpPr/>
          <p:nvPr/>
        </p:nvSpPr>
        <p:spPr>
          <a:xfrm rot="16200000">
            <a:off x="849833" y="2977634"/>
            <a:ext cx="1255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≤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07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i="1" dirty="0">
              <a:latin typeface="Garamond"/>
              <a:cs typeface="Garamond"/>
            </a:endParaRPr>
          </a:p>
        </p:txBody>
      </p:sp>
      <p:pic>
        <p:nvPicPr>
          <p:cNvPr id="4" name="Picture 3" descr="coupons5,1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976530"/>
            <a:ext cx="3741963" cy="2827120"/>
          </a:xfrm>
          <a:prstGeom prst="rect">
            <a:avLst/>
          </a:prstGeom>
        </p:spPr>
      </p:pic>
      <p:pic>
        <p:nvPicPr>
          <p:cNvPr id="5" name="Picture 4" descr="coupons10,10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63" y="976530"/>
            <a:ext cx="3741963" cy="2827120"/>
          </a:xfrm>
          <a:prstGeom prst="rect">
            <a:avLst/>
          </a:prstGeom>
        </p:spPr>
      </p:pic>
      <p:pic>
        <p:nvPicPr>
          <p:cNvPr id="6" name="Picture 5" descr="coupons15,10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3752850"/>
            <a:ext cx="3741963" cy="2827120"/>
          </a:xfrm>
          <a:prstGeom prst="rect">
            <a:avLst/>
          </a:prstGeom>
        </p:spPr>
      </p:pic>
      <p:pic>
        <p:nvPicPr>
          <p:cNvPr id="7" name="Picture 6" descr="coupons20,100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63" y="3752850"/>
            <a:ext cx="3741963" cy="28271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73350" y="3568184"/>
            <a:ext cx="326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Garamond"/>
                <a:cs typeface="Garamond"/>
              </a:rPr>
              <a:t>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86500" y="3568184"/>
            <a:ext cx="326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Garamond"/>
                <a:cs typeface="Garamond"/>
              </a:rPr>
              <a:t>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26130" y="3107888"/>
            <a:ext cx="727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1" dirty="0" smtClean="0">
                <a:latin typeface="Garamond"/>
                <a:cs typeface="Garamond"/>
              </a:rPr>
              <a:t>n</a:t>
            </a:r>
            <a:r>
              <a:rPr lang="en-US" sz="2000" dirty="0" smtClean="0">
                <a:latin typeface="Garamond"/>
                <a:cs typeface="Garamond"/>
              </a:rPr>
              <a:t> = 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2705" y="3107888"/>
            <a:ext cx="847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1" dirty="0" smtClean="0">
                <a:latin typeface="Garamond"/>
                <a:cs typeface="Garamond"/>
              </a:rPr>
              <a:t>n</a:t>
            </a:r>
            <a:r>
              <a:rPr lang="en-US" sz="2000" dirty="0" smtClean="0">
                <a:latin typeface="Garamond"/>
                <a:cs typeface="Garamond"/>
              </a:rPr>
              <a:t> =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05905" y="5882838"/>
            <a:ext cx="847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1" dirty="0" smtClean="0">
                <a:latin typeface="Garamond"/>
                <a:cs typeface="Garamond"/>
              </a:rPr>
              <a:t>n</a:t>
            </a:r>
            <a:r>
              <a:rPr lang="en-US" sz="2000" dirty="0" smtClean="0">
                <a:latin typeface="Garamond"/>
                <a:cs typeface="Garamond"/>
              </a:rPr>
              <a:t> = 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12705" y="5882838"/>
            <a:ext cx="847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1" dirty="0" smtClean="0">
                <a:latin typeface="Garamond"/>
                <a:cs typeface="Garamond"/>
              </a:rPr>
              <a:t>n</a:t>
            </a:r>
            <a:r>
              <a:rPr lang="en-US" sz="2000" dirty="0" smtClean="0">
                <a:latin typeface="Garamond"/>
                <a:cs typeface="Garamond"/>
              </a:rPr>
              <a:t> = 20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75864" y="2138640"/>
            <a:ext cx="719055" cy="1677710"/>
            <a:chOff x="1475864" y="2138640"/>
            <a:chExt cx="719055" cy="167771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663700" y="2368550"/>
              <a:ext cx="0" cy="1139448"/>
            </a:xfrm>
            <a:prstGeom prst="line">
              <a:avLst/>
            </a:prstGeom>
            <a:ln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475864" y="3447018"/>
              <a:ext cx="401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9933"/>
                  </a:solidFill>
                  <a:latin typeface="Garamond"/>
                  <a:cs typeface="Garamond"/>
                </a:rPr>
                <a:t>10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35150" y="2138640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9933"/>
                  </a:solidFill>
                  <a:latin typeface="Garamond"/>
                  <a:cs typeface="Garamond"/>
                </a:rPr>
                <a:t>.523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65264" y="2138640"/>
            <a:ext cx="715855" cy="1676916"/>
            <a:chOff x="5565264" y="2138640"/>
            <a:chExt cx="715855" cy="1676916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753100" y="2367756"/>
              <a:ext cx="0" cy="1139448"/>
            </a:xfrm>
            <a:prstGeom prst="line">
              <a:avLst/>
            </a:prstGeom>
            <a:ln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565264" y="3446224"/>
              <a:ext cx="401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9933"/>
                  </a:solidFill>
                  <a:latin typeface="Garamond"/>
                  <a:cs typeface="Garamond"/>
                </a:rPr>
                <a:t>27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21350" y="2138640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9933"/>
                  </a:solidFill>
                  <a:latin typeface="Garamond"/>
                  <a:cs typeface="Garamond"/>
                </a:rPr>
                <a:t>.520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23614" y="4958040"/>
            <a:ext cx="734905" cy="1621930"/>
            <a:chOff x="2523614" y="4958040"/>
            <a:chExt cx="734905" cy="162193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30500" y="5142706"/>
              <a:ext cx="0" cy="1139448"/>
            </a:xfrm>
            <a:prstGeom prst="line">
              <a:avLst/>
            </a:prstGeom>
            <a:ln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523614" y="6210638"/>
              <a:ext cx="401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9933"/>
                  </a:solidFill>
                  <a:latin typeface="Garamond"/>
                  <a:cs typeface="Garamond"/>
                </a:rPr>
                <a:t>46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98750" y="4958040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9933"/>
                  </a:solidFill>
                  <a:latin typeface="Garamond"/>
                  <a:cs typeface="Garamond"/>
                </a:rPr>
                <a:t>.503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71764" y="4958040"/>
            <a:ext cx="731705" cy="1621136"/>
            <a:chOff x="6771764" y="4958040"/>
            <a:chExt cx="731705" cy="1621136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972300" y="5141912"/>
              <a:ext cx="0" cy="1139448"/>
            </a:xfrm>
            <a:prstGeom prst="line">
              <a:avLst/>
            </a:prstGeom>
            <a:ln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771764" y="6209844"/>
              <a:ext cx="401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9933"/>
                  </a:solidFill>
                  <a:latin typeface="Garamond"/>
                  <a:cs typeface="Garamond"/>
                </a:rPr>
                <a:t>67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43700" y="4958040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9933"/>
                  </a:solidFill>
                  <a:latin typeface="Garamond"/>
                  <a:cs typeface="Garamond"/>
                </a:rPr>
                <a:t>.500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807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dirty="0"/>
          </a:p>
        </p:txBody>
      </p:sp>
      <p:pic>
        <p:nvPicPr>
          <p:cNvPr id="4" name="Picture 3" descr="coupons_da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1276102"/>
            <a:ext cx="4648200" cy="35117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83230" y="3924300"/>
            <a:ext cx="1056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 = 0.5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780" y="4946650"/>
            <a:ext cx="390383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Day on which the probability </a:t>
            </a:r>
          </a:p>
          <a:p>
            <a:r>
              <a:rPr lang="en-US" sz="2400" dirty="0" smtClean="0">
                <a:latin typeface="Franklin Gothic Medium"/>
                <a:cs typeface="Franklin Gothic Medium"/>
              </a:rPr>
              <a:t>of collecting all </a:t>
            </a:r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sz="2400" dirty="0" smtClean="0">
                <a:latin typeface="Franklin Gothic Medium"/>
                <a:cs typeface="Franklin Gothic Medium"/>
              </a:rPr>
              <a:t> coupons</a:t>
            </a:r>
          </a:p>
          <a:p>
            <a:r>
              <a:rPr lang="en-US" sz="2400" dirty="0" smtClean="0">
                <a:latin typeface="Franklin Gothic Medium"/>
                <a:cs typeface="Franklin Gothic Medium"/>
              </a:rPr>
              <a:t>first exceeds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</a:p>
        </p:txBody>
      </p:sp>
      <p:sp>
        <p:nvSpPr>
          <p:cNvPr id="8" name="Rectangle 7"/>
          <p:cNvSpPr/>
          <p:nvPr/>
        </p:nvSpPr>
        <p:spPr>
          <a:xfrm>
            <a:off x="2292643" y="4487565"/>
            <a:ext cx="31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Garamond"/>
                <a:cs typeface="Garamond"/>
              </a:rPr>
              <a:t>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495800" y="1276102"/>
            <a:ext cx="4648200" cy="3511798"/>
            <a:chOff x="4495800" y="1276102"/>
            <a:chExt cx="4648200" cy="3511798"/>
          </a:xfrm>
        </p:grpSpPr>
        <p:pic>
          <p:nvPicPr>
            <p:cNvPr id="5" name="Picture 4" descr="coupons_appx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1276102"/>
              <a:ext cx="4648200" cy="351179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628230" y="3924300"/>
              <a:ext cx="10565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 = 0.5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737643" y="4487565"/>
            <a:ext cx="31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Garamond"/>
                <a:cs typeface="Garamond"/>
              </a:rPr>
              <a:t>n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986630" y="5037613"/>
            <a:ext cx="3791132" cy="841126"/>
            <a:chOff x="4986630" y="5037613"/>
            <a:chExt cx="3791132" cy="841126"/>
          </a:xfrm>
        </p:grpSpPr>
        <p:sp>
          <p:nvSpPr>
            <p:cNvPr id="9" name="TextBox 8"/>
            <p:cNvSpPr txBox="1"/>
            <p:nvPr/>
          </p:nvSpPr>
          <p:spPr>
            <a:xfrm>
              <a:off x="4986630" y="5187950"/>
              <a:ext cx="18756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The function</a:t>
              </a:r>
              <a:endParaRPr lang="en-US" sz="2400" i="1" dirty="0" smtClean="0">
                <a:latin typeface="Garamond"/>
                <a:cs typeface="Garamond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674032" y="5037613"/>
              <a:ext cx="2103730" cy="841126"/>
              <a:chOff x="5881102" y="5448478"/>
              <a:chExt cx="2103730" cy="84112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881102" y="5597107"/>
                <a:ext cx="6370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latin typeface="Garamond"/>
                    <a:cs typeface="Garamond"/>
                  </a:rPr>
                  <a:t>n</a:t>
                </a:r>
                <a:r>
                  <a:rPr lang="en-US" sz="2400" dirty="0" smtClean="0">
                    <a:latin typeface="Garamond"/>
                    <a:cs typeface="Garamond"/>
                  </a:rPr>
                  <a:t> </a:t>
                </a:r>
                <a:r>
                  <a:rPr lang="en-US" sz="2400" dirty="0" err="1" smtClean="0">
                    <a:latin typeface="Garamond"/>
                    <a:cs typeface="Garamond"/>
                  </a:rPr>
                  <a:t>ln</a:t>
                </a:r>
                <a:r>
                  <a:rPr lang="en-US" sz="2400" dirty="0" smtClean="0">
                    <a:latin typeface="Garamond"/>
                    <a:cs typeface="Garamond"/>
                  </a:rPr>
                  <a:t> 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937110" y="5448478"/>
                <a:ext cx="332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n</a:t>
                </a:r>
                <a:endParaRPr lang="en-US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6478002" y="5897443"/>
                <a:ext cx="1397000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409010" y="5827939"/>
                <a:ext cx="15758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>
                    <a:latin typeface="Garamond"/>
                    <a:cs typeface="Garamond"/>
                  </a:rPr>
                  <a:t>ln</a:t>
                </a:r>
                <a:r>
                  <a:rPr lang="en-US" sz="2400" dirty="0" smtClean="0">
                    <a:latin typeface="Garamond"/>
                    <a:cs typeface="Garamond"/>
                  </a:rPr>
                  <a:t> 1/(1 – </a:t>
                </a:r>
                <a:r>
                  <a:rPr lang="en-US" sz="2400" i="1" dirty="0" smtClean="0">
                    <a:latin typeface="Garamond"/>
                    <a:cs typeface="Garamond"/>
                  </a:rPr>
                  <a:t>p</a:t>
                </a:r>
                <a:r>
                  <a:rPr lang="en-US" sz="2400" dirty="0" smtClean="0">
                    <a:latin typeface="Garamond"/>
                    <a:cs typeface="Garamond"/>
                  </a:rPr>
                  <a:t>)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696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dirty="0"/>
          </a:p>
        </p:txBody>
      </p:sp>
      <p:pic>
        <p:nvPicPr>
          <p:cNvPr id="4" name="Picture 3" descr="Euro2012%20Album-500x5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0477">
            <a:off x="1009651" y="1416052"/>
            <a:ext cx="3429000" cy="3429000"/>
          </a:xfrm>
          <a:prstGeom prst="rect">
            <a:avLst/>
          </a:prstGeom>
        </p:spPr>
      </p:pic>
      <p:pic>
        <p:nvPicPr>
          <p:cNvPr id="5" name="Picture 4" descr="panini-euro2012-pages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9" b="939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79938"/>
            <a:ext cx="4699000" cy="27097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450" y="13843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16 teams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7450" y="1885950"/>
            <a:ext cx="368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17 coupons per team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048250" y="2482850"/>
            <a:ext cx="330835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97450" y="2540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272 coupons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7450" y="3403600"/>
            <a:ext cx="3689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it takes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1624 days</a:t>
            </a:r>
            <a:r>
              <a:rPr lang="en-US" sz="2800" dirty="0" smtClean="0">
                <a:latin typeface="Franklin Gothic Medium"/>
                <a:cs typeface="Franklin Gothic Medium"/>
              </a:rPr>
              <a:t> to collect all coupons.</a:t>
            </a:r>
          </a:p>
        </p:txBody>
      </p:sp>
    </p:spTree>
    <p:extLst>
      <p:ext uri="{BB962C8B-B14F-4D97-AF65-F5344CB8AC3E}">
        <p14:creationId xmlns:p14="http://schemas.microsoft.com/office/powerpoint/2010/main" val="3687057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to think about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There are 91 students in ENGG 2040C.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2713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Every Tuesday I call 6 students to do problems on the board. There are 11 such Tuesdays.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7509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What </a:t>
            </a:r>
            <a:r>
              <a:rPr lang="en-US" sz="2800" dirty="0">
                <a:latin typeface="Franklin Gothic Medium"/>
                <a:cs typeface="Franklin Gothic Medium"/>
              </a:rPr>
              <a:t>are the chances you are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never</a:t>
            </a:r>
            <a:r>
              <a:rPr lang="en-US" sz="2800" dirty="0">
                <a:latin typeface="Franklin Gothic Medium"/>
                <a:cs typeface="Franklin Gothic Medium"/>
              </a:rPr>
              <a:t> called</a:t>
            </a:r>
            <a:r>
              <a:rPr lang="en-US" sz="2800" dirty="0" smtClean="0">
                <a:latin typeface="Franklin Gothic Medium"/>
                <a:cs typeface="Franklin Gothic Medium"/>
              </a:rPr>
              <a:t>?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13141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variable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discrete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random variable</a:t>
            </a:r>
            <a:r>
              <a:rPr lang="en-US" sz="2800" dirty="0" smtClean="0">
                <a:latin typeface="Franklin Gothic Medium"/>
                <a:cs typeface="Franklin Gothic Medium"/>
              </a:rPr>
              <a:t> assigns a discrete value to every outcome in the sample space.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2689548"/>
            <a:ext cx="8229600" cy="598411"/>
            <a:chOff x="457200" y="2689548"/>
            <a:chExt cx="8229600" cy="598411"/>
          </a:xfrm>
        </p:grpSpPr>
        <p:pic>
          <p:nvPicPr>
            <p:cNvPr id="5" name="Picture 4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3086" y="2689548"/>
              <a:ext cx="588265" cy="589901"/>
            </a:xfrm>
            <a:prstGeom prst="rect">
              <a:avLst/>
            </a:prstGeom>
          </p:spPr>
        </p:pic>
        <p:pic>
          <p:nvPicPr>
            <p:cNvPr id="6" name="Picture 5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003" y="2689548"/>
              <a:ext cx="588265" cy="58990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11750" y="2764739"/>
              <a:ext cx="29369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{ </a:t>
              </a:r>
              <a:r>
                <a:rPr lang="en-US" sz="2800" dirty="0" smtClean="0">
                  <a:latin typeface="Courier New"/>
                  <a:cs typeface="Courier New"/>
                </a:rPr>
                <a:t>HH</a:t>
              </a:r>
              <a:r>
                <a:rPr lang="en-US" sz="2800" dirty="0" smtClean="0">
                  <a:latin typeface="Garamond"/>
                  <a:cs typeface="Garamond"/>
                </a:rPr>
                <a:t>, </a:t>
              </a:r>
              <a:r>
                <a:rPr lang="en-US" sz="2800" dirty="0" smtClean="0">
                  <a:latin typeface="Courier New"/>
                  <a:cs typeface="Courier New"/>
                </a:rPr>
                <a:t>HT</a:t>
              </a:r>
              <a:r>
                <a:rPr lang="en-US" sz="2800" dirty="0" smtClean="0">
                  <a:latin typeface="Garamond"/>
                  <a:cs typeface="Garamond"/>
                </a:rPr>
                <a:t>, </a:t>
              </a:r>
              <a:r>
                <a:rPr lang="en-US" sz="2800" dirty="0" smtClean="0">
                  <a:latin typeface="Courier New"/>
                  <a:cs typeface="Courier New"/>
                </a:rPr>
                <a:t>TH</a:t>
              </a:r>
              <a:r>
                <a:rPr lang="en-US" sz="2800" dirty="0" smtClean="0">
                  <a:latin typeface="Garamond"/>
                  <a:cs typeface="Garamond"/>
                </a:rPr>
                <a:t>, </a:t>
              </a:r>
              <a:r>
                <a:rPr lang="en-US" sz="2800" dirty="0" smtClean="0">
                  <a:latin typeface="Courier New"/>
                  <a:cs typeface="Courier New"/>
                </a:rPr>
                <a:t>TT</a:t>
              </a:r>
              <a:r>
                <a:rPr lang="en-US" sz="2800" dirty="0" smtClean="0">
                  <a:latin typeface="Garamond"/>
                  <a:cs typeface="Garamond"/>
                </a:rPr>
                <a:t> }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" y="2703183"/>
              <a:ext cx="822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Example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57200" y="3753406"/>
            <a:ext cx="3024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number of </a:t>
            </a:r>
            <a:r>
              <a:rPr lang="en-US" sz="2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 dirty="0" err="1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s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51442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value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expected value (expectation) </a:t>
            </a:r>
            <a:r>
              <a:rPr lang="en-US" sz="2800" dirty="0" smtClean="0">
                <a:latin typeface="Franklin Gothic Medium"/>
                <a:cs typeface="Franklin Gothic Medium"/>
              </a:rPr>
              <a:t>of a random variable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with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latin typeface="Franklin Gothic Medium"/>
                <a:cs typeface="Franklin Gothic Medium"/>
              </a:rPr>
              <a:t>.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Franklin Gothic Medium"/>
                <a:cs typeface="Franklin Gothic Medium"/>
              </a:rPr>
              <a:t> is</a:t>
            </a:r>
          </a:p>
        </p:txBody>
      </p:sp>
      <p:sp>
        <p:nvSpPr>
          <p:cNvPr id="5" name="Rectangle 4"/>
          <p:cNvSpPr/>
          <p:nvPr/>
        </p:nvSpPr>
        <p:spPr>
          <a:xfrm>
            <a:off x="3160379" y="2276276"/>
            <a:ext cx="2642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= ∑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 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457200" y="3842306"/>
            <a:ext cx="3024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number of </a:t>
            </a:r>
            <a:r>
              <a:rPr lang="en-US" sz="2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 dirty="0" err="1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s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4396010"/>
            <a:ext cx="2228850" cy="958538"/>
            <a:chOff x="457200" y="4396010"/>
            <a:chExt cx="2228850" cy="958538"/>
          </a:xfrm>
        </p:grpSpPr>
        <p:sp>
          <p:nvSpPr>
            <p:cNvPr id="16" name="TextBox 15"/>
            <p:cNvSpPr txBox="1"/>
            <p:nvPr/>
          </p:nvSpPr>
          <p:spPr>
            <a:xfrm>
              <a:off x="760519" y="4396010"/>
              <a:ext cx="1925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Garamond"/>
                  <a:cs typeface="Garamond"/>
                </a:rPr>
                <a:t>x</a:t>
              </a:r>
              <a:r>
                <a:rPr lang="en-US" sz="2800" dirty="0" smtClean="0">
                  <a:latin typeface="Garamond"/>
                  <a:cs typeface="Garamond"/>
                </a:rPr>
                <a:t>      0      1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" y="4831328"/>
              <a:ext cx="2228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x</a:t>
              </a:r>
              <a:r>
                <a:rPr lang="en-US" sz="2800" dirty="0" smtClean="0">
                  <a:latin typeface="Garamond"/>
                  <a:cs typeface="Garamond"/>
                </a:rPr>
                <a:t>) 	½     ½ 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12750" y="5597326"/>
            <a:ext cx="4489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2800" dirty="0" smtClean="0">
                <a:latin typeface="Garamond"/>
                <a:cs typeface="Garamond"/>
              </a:rPr>
              <a:t>0 </a:t>
            </a:r>
            <a:r>
              <a:rPr lang="en-US" sz="2800" dirty="0">
                <a:latin typeface="Garamond"/>
                <a:cs typeface="Garamond"/>
              </a:rPr>
              <a:t>½</a:t>
            </a:r>
            <a:r>
              <a:rPr lang="en-US" sz="2800" dirty="0" smtClean="0">
                <a:latin typeface="Garamond"/>
                <a:cs typeface="Garamond"/>
              </a:rPr>
              <a:t> + 1 ½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dirty="0">
                <a:latin typeface="Garamond"/>
                <a:cs typeface="Garamond"/>
              </a:rPr>
              <a:t>½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3122283"/>
            <a:ext cx="2538645" cy="589901"/>
            <a:chOff x="457200" y="3122283"/>
            <a:chExt cx="2538645" cy="589901"/>
          </a:xfrm>
        </p:grpSpPr>
        <p:sp>
          <p:nvSpPr>
            <p:cNvPr id="14" name="TextBox 13"/>
            <p:cNvSpPr txBox="1"/>
            <p:nvPr/>
          </p:nvSpPr>
          <p:spPr>
            <a:xfrm>
              <a:off x="457200" y="3122283"/>
              <a:ext cx="180975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Example</a:t>
              </a:r>
            </a:p>
          </p:txBody>
        </p:sp>
        <p:pic>
          <p:nvPicPr>
            <p:cNvPr id="19" name="Picture 18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580" y="3122283"/>
              <a:ext cx="588265" cy="589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078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value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1312533"/>
            <a:ext cx="1809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2273856"/>
            <a:ext cx="3024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number of </a:t>
            </a:r>
            <a:r>
              <a:rPr lang="en-US" sz="2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 dirty="0" err="1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s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0519" y="2827560"/>
            <a:ext cx="316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     0      1      2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3262878"/>
            <a:ext cx="316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)     ¼</a:t>
            </a:r>
            <a:r>
              <a:rPr lang="en-US" sz="2800" dirty="0">
                <a:latin typeface="Garamond"/>
                <a:cs typeface="Garamond"/>
              </a:rPr>
              <a:t>    </a:t>
            </a:r>
            <a:r>
              <a:rPr lang="en-US" sz="2800" dirty="0" smtClean="0">
                <a:latin typeface="Garamond"/>
                <a:cs typeface="Garamond"/>
              </a:rPr>
              <a:t> ½     ¼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2750" y="4028876"/>
            <a:ext cx="4489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2800" dirty="0" smtClean="0">
                <a:latin typeface="Garamond"/>
                <a:cs typeface="Garamond"/>
              </a:rPr>
              <a:t>0 ¼ + 1 ½ + 2 </a:t>
            </a:r>
            <a:r>
              <a:rPr lang="en-US" sz="2800" dirty="0">
                <a:latin typeface="Garamond"/>
                <a:cs typeface="Garamond"/>
              </a:rPr>
              <a:t>¼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1</a:t>
            </a:r>
            <a:endParaRPr lang="en-US" sz="2800" dirty="0"/>
          </a:p>
        </p:txBody>
      </p:sp>
      <p:pic>
        <p:nvPicPr>
          <p:cNvPr id="19" name="Picture 18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80" y="1312533"/>
            <a:ext cx="588265" cy="589901"/>
          </a:xfrm>
          <a:prstGeom prst="rect">
            <a:avLst/>
          </a:prstGeom>
        </p:spPr>
      </p:pic>
      <p:pic>
        <p:nvPicPr>
          <p:cNvPr id="20" name="Picture 19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97" y="1312533"/>
            <a:ext cx="588265" cy="589901"/>
          </a:xfrm>
          <a:prstGeom prst="rect">
            <a:avLst/>
          </a:prstGeom>
        </p:spPr>
      </p:pic>
      <p:pic>
        <p:nvPicPr>
          <p:cNvPr id="21" name="Picture 20" descr="head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74" y="1508834"/>
            <a:ext cx="3035300" cy="3084483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6965950" y="1816100"/>
            <a:ext cx="0" cy="24765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559550" y="1331034"/>
            <a:ext cx="819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9933"/>
                </a:solidFill>
                <a:latin typeface="Garamond"/>
                <a:cs typeface="Garamond"/>
              </a:rPr>
              <a:t>E</a:t>
            </a:r>
            <a:r>
              <a:rPr lang="en-US" sz="2400" dirty="0">
                <a:solidFill>
                  <a:srgbClr val="FF9933"/>
                </a:solidFill>
                <a:latin typeface="Garamond"/>
                <a:cs typeface="Garamond"/>
              </a:rPr>
              <a:t>[</a:t>
            </a:r>
            <a:r>
              <a:rPr lang="en-US" sz="2400" i="1" dirty="0">
                <a:solidFill>
                  <a:srgbClr val="FF9933"/>
                </a:solidFill>
                <a:latin typeface="Garamond"/>
                <a:cs typeface="Garamond"/>
              </a:rPr>
              <a:t>N</a:t>
            </a:r>
            <a:r>
              <a:rPr lang="en-US" sz="2400" dirty="0">
                <a:solidFill>
                  <a:srgbClr val="FF9933"/>
                </a:solidFill>
                <a:latin typeface="Garamond"/>
                <a:cs typeface="Garamond"/>
              </a:rPr>
              <a:t>]</a:t>
            </a:r>
            <a:endParaRPr lang="en-US" sz="2400" dirty="0">
              <a:solidFill>
                <a:srgbClr val="FF993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2750" y="50399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ranklin Gothic Medium"/>
                <a:cs typeface="Franklin Gothic Medium"/>
              </a:rPr>
              <a:t>The expectation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is the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average value </a:t>
            </a:r>
            <a:r>
              <a:rPr lang="en-US" sz="2800" dirty="0" smtClean="0">
                <a:latin typeface="Franklin Gothic Medium"/>
                <a:cs typeface="Franklin Gothic Medium"/>
              </a:rPr>
              <a:t>the random variable takes when experiment is done many times</a:t>
            </a:r>
          </a:p>
        </p:txBody>
      </p:sp>
    </p:spTree>
    <p:extLst>
      <p:ext uri="{BB962C8B-B14F-4D97-AF65-F5344CB8AC3E}">
        <p14:creationId xmlns:p14="http://schemas.microsoft.com/office/powerpoint/2010/main" val="294159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value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12533"/>
            <a:ext cx="1809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</a:t>
            </a:r>
          </a:p>
        </p:txBody>
      </p:sp>
      <p:pic>
        <p:nvPicPr>
          <p:cNvPr id="5" name="Picture 4" descr="Die_Spire_01_48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30" y="1179927"/>
            <a:ext cx="1006171" cy="10061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2393246"/>
            <a:ext cx="5225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face value of fair 6-sided die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2750" y="3075691"/>
            <a:ext cx="8274050" cy="606455"/>
            <a:chOff x="412750" y="3075691"/>
            <a:chExt cx="8274050" cy="606455"/>
          </a:xfrm>
        </p:grpSpPr>
        <p:sp>
          <p:nvSpPr>
            <p:cNvPr id="7" name="Rectangle 6"/>
            <p:cNvSpPr/>
            <p:nvPr/>
          </p:nvSpPr>
          <p:spPr>
            <a:xfrm>
              <a:off x="412750" y="3139876"/>
              <a:ext cx="82740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] = </a:t>
              </a:r>
              <a:r>
                <a:rPr lang="en-US" sz="2800" dirty="0" smtClean="0">
                  <a:latin typeface="Garamond"/>
                  <a:cs typeface="Garamond"/>
                </a:rPr>
                <a:t>1    + 2     + 3     + 4     + 5     + 6     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= 3.5</a:t>
              </a:r>
              <a:endParaRPr lang="en-US" sz="28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47825" y="3129636"/>
              <a:ext cx="476432" cy="552510"/>
              <a:chOff x="1581150" y="4368800"/>
              <a:chExt cx="476432" cy="55251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581150" y="43688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52691" y="45212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>
                <a:off x="1720941" y="458476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2530475" y="3094741"/>
              <a:ext cx="476432" cy="552510"/>
              <a:chOff x="1581150" y="4368800"/>
              <a:chExt cx="476432" cy="55251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581150" y="43688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752691" y="45212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H="1">
                <a:off x="1720941" y="458476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3455551" y="3075691"/>
              <a:ext cx="476432" cy="552510"/>
              <a:chOff x="1581150" y="4368800"/>
              <a:chExt cx="476432" cy="55251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581150" y="43688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752691" y="45212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H="1">
                <a:off x="1720941" y="458476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4389001" y="3091596"/>
              <a:ext cx="476432" cy="552510"/>
              <a:chOff x="1581150" y="4368800"/>
              <a:chExt cx="476432" cy="55251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581150" y="43688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752691" y="45212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H="1">
                <a:off x="1720941" y="458476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5303401" y="3078836"/>
              <a:ext cx="476432" cy="552510"/>
              <a:chOff x="1581150" y="4368800"/>
              <a:chExt cx="476432" cy="55251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581150" y="43688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752691" y="45212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flipH="1">
                <a:off x="1720941" y="458476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6249551" y="3081981"/>
              <a:ext cx="476432" cy="552510"/>
              <a:chOff x="1581150" y="4368800"/>
              <a:chExt cx="476432" cy="55251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581150" y="43688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752691" y="45212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H="1">
                <a:off x="1720941" y="458476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8607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roulette</a:t>
            </a:r>
            <a:endParaRPr lang="en-US" dirty="0"/>
          </a:p>
        </p:txBody>
      </p:sp>
      <p:pic>
        <p:nvPicPr>
          <p:cNvPr id="4" name="Picture 3" descr="ur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1454229"/>
            <a:ext cx="1717040" cy="21463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184650" y="1879540"/>
            <a:ext cx="2978150" cy="535781"/>
            <a:chOff x="4184650" y="1879540"/>
            <a:chExt cx="2978150" cy="535781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4184650" y="2190750"/>
              <a:ext cx="2978150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 descr="SW-629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950" y="1879540"/>
              <a:ext cx="952500" cy="535781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048000" y="1299170"/>
            <a:ext cx="945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Alice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6800" y="1257379"/>
            <a:ext cx="786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Bob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84650" y="3130490"/>
            <a:ext cx="2978150" cy="535781"/>
            <a:chOff x="4184650" y="3130490"/>
            <a:chExt cx="2978150" cy="535781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4184650" y="3416300"/>
              <a:ext cx="2978150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SW-629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950" y="3130490"/>
              <a:ext cx="952500" cy="53578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184650" y="1276429"/>
            <a:ext cx="2978150" cy="535781"/>
            <a:chOff x="4184650" y="1276429"/>
            <a:chExt cx="2978150" cy="535781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184650" y="1568450"/>
              <a:ext cx="2978150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SW-629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87950" y="1276429"/>
              <a:ext cx="952500" cy="53578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184650" y="2527379"/>
            <a:ext cx="2978150" cy="535781"/>
            <a:chOff x="4184650" y="2527379"/>
            <a:chExt cx="2978150" cy="535781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4184650" y="2832100"/>
              <a:ext cx="2978150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SW-629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87950" y="2527379"/>
              <a:ext cx="952500" cy="535781"/>
            </a:xfrm>
            <a:prstGeom prst="rect">
              <a:avLst/>
            </a:prstGeom>
          </p:spPr>
        </p:pic>
      </p:grpSp>
      <p:sp>
        <p:nvSpPr>
          <p:cNvPr id="19" name="Cloud 18"/>
          <p:cNvSpPr/>
          <p:nvPr/>
        </p:nvSpPr>
        <p:spPr>
          <a:xfrm>
            <a:off x="6203950" y="1066800"/>
            <a:ext cx="539750" cy="50165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4540250" y="1689100"/>
            <a:ext cx="539750" cy="50165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6203950" y="2330450"/>
            <a:ext cx="539750" cy="50165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43045" y="4303892"/>
            <a:ext cx="419441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32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number of rounds</a:t>
            </a:r>
            <a:endParaRPr lang="en-US" sz="3200" i="1" dirty="0">
              <a:latin typeface="Franklin Gothic Medium"/>
              <a:cs typeface="Franklin Gothic Medium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24168" y="5154792"/>
            <a:ext cx="263216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what is 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32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?</a:t>
            </a:r>
            <a:endParaRPr lang="en-US" sz="3200" i="1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7313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Chuck-a-luck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012950" y="1682750"/>
            <a:ext cx="4953000" cy="836315"/>
            <a:chOff x="2012950" y="1682750"/>
            <a:chExt cx="4953000" cy="83631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32000" y="2470150"/>
              <a:ext cx="4933950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032000" y="1682750"/>
              <a:ext cx="0" cy="7874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857500" y="1682750"/>
              <a:ext cx="0" cy="7874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695700" y="1682750"/>
              <a:ext cx="0" cy="7874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521200" y="1682750"/>
              <a:ext cx="0" cy="7874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65750" y="1682750"/>
              <a:ext cx="0" cy="7874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172200" y="1682750"/>
              <a:ext cx="0" cy="7874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965950" y="1682750"/>
              <a:ext cx="0" cy="7874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012950" y="2057400"/>
              <a:ext cx="365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57500" y="2051050"/>
              <a:ext cx="365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76650" y="2044700"/>
              <a:ext cx="365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21200" y="2044700"/>
              <a:ext cx="365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4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65750" y="2038350"/>
              <a:ext cx="365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84900" y="2032000"/>
              <a:ext cx="365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6</a:t>
              </a:r>
            </a:p>
          </p:txBody>
        </p:sp>
      </p:grpSp>
      <p:pic>
        <p:nvPicPr>
          <p:cNvPr id="21" name="Picture 20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85" y="1598283"/>
            <a:ext cx="588265" cy="589901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559899" y="2886557"/>
            <a:ext cx="3674090" cy="1063322"/>
            <a:chOff x="2559899" y="2886557"/>
            <a:chExt cx="3674090" cy="1063322"/>
          </a:xfrm>
        </p:grpSpPr>
        <p:pic>
          <p:nvPicPr>
            <p:cNvPr id="23" name="Picture 22" descr="Die_Spire_01_483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899" y="2892026"/>
              <a:ext cx="1006171" cy="1006171"/>
            </a:xfrm>
            <a:prstGeom prst="rect">
              <a:avLst/>
            </a:prstGeom>
          </p:spPr>
        </p:pic>
        <p:pic>
          <p:nvPicPr>
            <p:cNvPr id="24" name="Picture 23" descr="Die_Spire_01_483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70971">
              <a:off x="3944566" y="2886557"/>
              <a:ext cx="1006171" cy="1006171"/>
            </a:xfrm>
            <a:prstGeom prst="rect">
              <a:avLst/>
            </a:prstGeom>
          </p:spPr>
        </p:pic>
        <p:pic>
          <p:nvPicPr>
            <p:cNvPr id="25" name="Picture 24" descr="Die_Spire_01_483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6841">
              <a:off x="5227818" y="2943708"/>
              <a:ext cx="1006171" cy="1006171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444635" y="5086062"/>
            <a:ext cx="60111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Franklin Gothic Medium"/>
                <a:cs typeface="Franklin Gothic Medium"/>
              </a:rPr>
              <a:t>If it </a:t>
            </a:r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doesn’t appear</a:t>
            </a:r>
            <a:r>
              <a:rPr lang="en-US" sz="3200" dirty="0" smtClean="0">
                <a:latin typeface="Franklin Gothic Medium"/>
                <a:cs typeface="Franklin Gothic Medium"/>
              </a:rPr>
              <a:t>, you lose $1.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4293176"/>
            <a:ext cx="6831711" cy="584776"/>
            <a:chOff x="457200" y="4293176"/>
            <a:chExt cx="6831711" cy="584776"/>
          </a:xfrm>
        </p:grpSpPr>
        <p:sp>
          <p:nvSpPr>
            <p:cNvPr id="30" name="TextBox 29"/>
            <p:cNvSpPr txBox="1"/>
            <p:nvPr/>
          </p:nvSpPr>
          <p:spPr>
            <a:xfrm>
              <a:off x="457200" y="4293176"/>
              <a:ext cx="683171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Franklin Gothic Medium"/>
                  <a:cs typeface="Franklin Gothic Medium"/>
                </a:rPr>
                <a:t>If        appears </a:t>
              </a:r>
              <a:r>
                <a:rPr lang="en-US" sz="3200" i="1" dirty="0">
                  <a:latin typeface="Garamond"/>
                  <a:cs typeface="Garamond"/>
                </a:rPr>
                <a:t>k</a:t>
              </a:r>
              <a:r>
                <a:rPr lang="en-US" sz="3200" dirty="0" smtClean="0">
                  <a:latin typeface="Franklin Gothic Medium"/>
                  <a:cs typeface="Franklin Gothic Medium"/>
                </a:rPr>
                <a:t> times, you </a:t>
              </a:r>
              <a:r>
                <a:rPr lang="en-US" sz="3200" dirty="0" smtClean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win</a:t>
              </a:r>
              <a:r>
                <a:rPr lang="en-US" sz="3200" dirty="0" smtClean="0">
                  <a:latin typeface="Franklin Gothic Medium"/>
                  <a:cs typeface="Franklin Gothic Medium"/>
                </a:rPr>
                <a:t> $</a:t>
              </a:r>
              <a:r>
                <a:rPr lang="en-US" sz="3200" i="1" dirty="0" smtClean="0">
                  <a:latin typeface="Garamond"/>
                  <a:cs typeface="Garamond"/>
                </a:rPr>
                <a:t>k</a:t>
              </a:r>
              <a:r>
                <a:rPr lang="en-US" sz="3200" dirty="0" smtClean="0">
                  <a:latin typeface="Franklin Gothic Medium"/>
                  <a:cs typeface="Franklin Gothic Medium"/>
                </a:rPr>
                <a:t>.</a:t>
              </a:r>
            </a:p>
          </p:txBody>
        </p:sp>
        <p:pic>
          <p:nvPicPr>
            <p:cNvPr id="27" name="Picture 26" descr="Dice-2.sv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85" y="4350902"/>
              <a:ext cx="527050" cy="527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8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Chuck</a:t>
            </a:r>
            <a:r>
              <a:rPr lang="en-US" smtClean="0"/>
              <a:t>-a-luck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081" y="2219386"/>
            <a:ext cx="1599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Franklin Gothic Medium"/>
                <a:cs typeface="Franklin Gothic Medium"/>
              </a:rPr>
              <a:t> = profit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238" y="4758035"/>
            <a:ext cx="7426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] = -1 (5/6)</a:t>
            </a:r>
            <a:r>
              <a:rPr lang="en-US" sz="2800" baseline="30000" dirty="0" smtClean="0">
                <a:latin typeface="Garamond"/>
                <a:cs typeface="Garamond"/>
              </a:rPr>
              <a:t>3 </a:t>
            </a:r>
            <a:r>
              <a:rPr lang="en-US" sz="2800">
                <a:latin typeface="Garamond"/>
                <a:cs typeface="Garamond"/>
              </a:rPr>
              <a:t>+ </a:t>
            </a:r>
            <a:r>
              <a:rPr lang="en-US" sz="2800">
                <a:latin typeface="Garamond"/>
                <a:cs typeface="Garamond"/>
              </a:rPr>
              <a:t>1</a:t>
            </a:r>
            <a:r>
              <a:rPr lang="en-US" sz="2800" smtClean="0"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3(5/6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baseline="30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dirty="0">
                <a:latin typeface="Garamond"/>
                <a:cs typeface="Garamond"/>
              </a:rPr>
              <a:t>1/6)</a:t>
            </a:r>
            <a:r>
              <a:rPr lang="en-US" sz="2800" baseline="30000" dirty="0" smtClean="0">
                <a:latin typeface="Garamond"/>
                <a:cs typeface="Garamond"/>
              </a:rPr>
              <a:t>2 </a:t>
            </a:r>
            <a:br>
              <a:rPr lang="en-US" sz="2800" baseline="30000" dirty="0" smtClean="0">
                <a:latin typeface="Garamond"/>
                <a:cs typeface="Garamond"/>
              </a:rPr>
            </a:br>
            <a:r>
              <a:rPr lang="en-US" sz="2800" baseline="30000" dirty="0" smtClean="0">
                <a:latin typeface="Garamond"/>
                <a:cs typeface="Garamond"/>
              </a:rPr>
              <a:t>                     </a:t>
            </a:r>
            <a:r>
              <a:rPr lang="en-US" sz="2800" dirty="0" smtClean="0">
                <a:latin typeface="Garamond"/>
                <a:cs typeface="Garamond"/>
              </a:rPr>
              <a:t>+ 2 3</a:t>
            </a:r>
            <a:r>
              <a:rPr lang="en-US" sz="2800" dirty="0">
                <a:latin typeface="Garamond"/>
                <a:cs typeface="Garamond"/>
              </a:rPr>
              <a:t>(5/6</a:t>
            </a:r>
            <a:r>
              <a:rPr lang="en-US" sz="2800" dirty="0" smtClean="0">
                <a:latin typeface="Garamond"/>
                <a:cs typeface="Garamond"/>
              </a:rPr>
              <a:t>)(</a:t>
            </a:r>
            <a:r>
              <a:rPr lang="en-US" sz="2800" dirty="0">
                <a:latin typeface="Garamond"/>
                <a:cs typeface="Garamond"/>
              </a:rPr>
              <a:t>1/6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baseline="30000" dirty="0" smtClean="0">
                <a:latin typeface="Garamond"/>
                <a:cs typeface="Garamond"/>
              </a:rPr>
              <a:t>2 </a:t>
            </a:r>
            <a:r>
              <a:rPr lang="en-US" sz="2800" dirty="0" smtClean="0">
                <a:latin typeface="Garamond"/>
                <a:cs typeface="Garamond"/>
              </a:rPr>
              <a:t>+ 3 (</a:t>
            </a:r>
            <a:r>
              <a:rPr lang="en-US" sz="2800" dirty="0">
                <a:latin typeface="Garamond"/>
                <a:cs typeface="Garamond"/>
              </a:rPr>
              <a:t>5/6)</a:t>
            </a:r>
            <a:r>
              <a:rPr lang="en-US" sz="2800" baseline="30000" dirty="0" smtClean="0">
                <a:latin typeface="Garamond"/>
                <a:cs typeface="Garamond"/>
              </a:rPr>
              <a:t>3 </a:t>
            </a:r>
            <a:r>
              <a:rPr lang="en-US" sz="2800" dirty="0" smtClean="0">
                <a:latin typeface="Garamond"/>
                <a:cs typeface="Garamond"/>
              </a:rPr>
              <a:t>= -17/216</a:t>
            </a:r>
            <a:r>
              <a:rPr lang="en-US" sz="2400" dirty="0" smtClean="0">
                <a:latin typeface="Garamond"/>
                <a:cs typeface="Garamond"/>
              </a:rPr>
              <a:t> 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79344" y="3019406"/>
            <a:ext cx="6319490" cy="1099294"/>
            <a:chOff x="479344" y="2847956"/>
            <a:chExt cx="6319490" cy="109929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79344" y="3400406"/>
              <a:ext cx="6243292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768393" y="2847956"/>
              <a:ext cx="50304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-1			1			2			3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3794" y="2847956"/>
              <a:ext cx="431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9344" y="3425806"/>
              <a:ext cx="6814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n</a:t>
              </a:r>
              <a:r>
                <a:rPr lang="en-US" sz="2400" dirty="0" smtClean="0">
                  <a:latin typeface="Garamond"/>
                  <a:cs typeface="Garamond"/>
                </a:rPr>
                <a:t>)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379373" y="3383420"/>
              <a:ext cx="671879" cy="552510"/>
              <a:chOff x="5911500" y="1407815"/>
              <a:chExt cx="671879" cy="55251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008251" y="1407815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179792" y="1560215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>
                <a:off x="6148042" y="1623775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5911500" y="1426289"/>
                <a:ext cx="6718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latin typeface="Garamond"/>
                    <a:cs typeface="Garamond"/>
                  </a:rPr>
                  <a:t>(    )</a:t>
                </a:r>
                <a:endParaRPr lang="en-US" sz="2400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253706" y="3377141"/>
              <a:ext cx="671879" cy="552510"/>
              <a:chOff x="7063052" y="1748770"/>
              <a:chExt cx="671879" cy="55251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151251" y="174877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5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322792" y="190117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H="1">
                <a:off x="7291042" y="196473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7063052" y="1761590"/>
                <a:ext cx="6718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latin typeface="Garamond"/>
                    <a:cs typeface="Garamond"/>
                  </a:rPr>
                  <a:t>(    )</a:t>
                </a:r>
                <a:endParaRPr lang="en-US" sz="24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733174" y="3369867"/>
              <a:ext cx="768059" cy="552510"/>
              <a:chOff x="5911500" y="1407815"/>
              <a:chExt cx="768059" cy="55251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008251" y="1407815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179792" y="1560215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H="1">
                <a:off x="6148042" y="1623775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>
              <a:xfrm>
                <a:off x="5911500" y="1426289"/>
                <a:ext cx="7680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latin typeface="Garamond"/>
                    <a:cs typeface="Garamond"/>
                  </a:rPr>
                  <a:t>(    )</a:t>
                </a:r>
                <a:r>
                  <a:rPr lang="en-US" sz="2400" baseline="30000" dirty="0" smtClean="0">
                    <a:latin typeface="Garamond"/>
                    <a:cs typeface="Garamond"/>
                  </a:rPr>
                  <a:t>2</a:t>
                </a:r>
                <a:endParaRPr lang="en-US" sz="2400" baseline="300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760235" y="3394056"/>
              <a:ext cx="768059" cy="552510"/>
              <a:chOff x="7063052" y="1748770"/>
              <a:chExt cx="768059" cy="55251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7151251" y="174877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5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322792" y="190117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flipH="1">
                <a:off x="7291042" y="196473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7063052" y="1761590"/>
                <a:ext cx="7680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latin typeface="Garamond"/>
                    <a:cs typeface="Garamond"/>
                  </a:rPr>
                  <a:t>(    )</a:t>
                </a:r>
                <a:r>
                  <a:rPr lang="en-US" sz="2400" baseline="30000" dirty="0" smtClean="0">
                    <a:latin typeface="Garamond"/>
                    <a:cs typeface="Garamond"/>
                  </a:rPr>
                  <a:t>2</a:t>
                </a:r>
                <a:endParaRPr lang="en-US" sz="2400" baseline="30000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679096" y="3363050"/>
              <a:ext cx="768059" cy="552510"/>
              <a:chOff x="5911500" y="1407815"/>
              <a:chExt cx="768059" cy="552510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6008251" y="1407815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179792" y="1560215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flipH="1">
                <a:off x="6148042" y="1623775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/>
              <p:cNvSpPr/>
              <p:nvPr/>
            </p:nvSpPr>
            <p:spPr>
              <a:xfrm>
                <a:off x="5911500" y="1426289"/>
                <a:ext cx="7680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latin typeface="Garamond"/>
                    <a:cs typeface="Garamond"/>
                  </a:rPr>
                  <a:t>(    )</a:t>
                </a:r>
                <a:r>
                  <a:rPr lang="en-US" sz="2400" baseline="30000" dirty="0" smtClean="0">
                    <a:latin typeface="Garamond"/>
                    <a:cs typeface="Garamond"/>
                  </a:rPr>
                  <a:t>3</a:t>
                </a:r>
                <a:endParaRPr lang="en-US" sz="2400" baseline="30000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625664" y="3394740"/>
              <a:ext cx="768059" cy="552510"/>
              <a:chOff x="7063052" y="1748770"/>
              <a:chExt cx="768059" cy="552510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7151251" y="174877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5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322792" y="190117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 flipH="1">
                <a:off x="7291042" y="196473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/>
              <p:cNvSpPr/>
              <p:nvPr/>
            </p:nvSpPr>
            <p:spPr>
              <a:xfrm>
                <a:off x="7063052" y="1761590"/>
                <a:ext cx="7680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latin typeface="Garamond"/>
                    <a:cs typeface="Garamond"/>
                  </a:rPr>
                  <a:t>(    )</a:t>
                </a:r>
                <a:r>
                  <a:rPr lang="en-US" sz="2400" baseline="30000" dirty="0" smtClean="0">
                    <a:latin typeface="Garamond"/>
                    <a:cs typeface="Garamond"/>
                  </a:rPr>
                  <a:t>3</a:t>
                </a:r>
                <a:endParaRPr lang="en-US" sz="2400" baseline="30000" dirty="0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2583067" y="3430211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94367" y="3416262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endParaRPr lang="en-US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29238" y="1322418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Solution</a:t>
            </a:r>
            <a:endParaRPr lang="en-US" sz="3200" dirty="0" smtClean="0">
              <a:solidFill>
                <a:srgbClr val="000000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780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5538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Franklin Gothic Medium"/>
                <a:cs typeface="Franklin Gothic Medium"/>
              </a:rPr>
              <a:t>Should I come to class this Tuesday?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2684" y="2627898"/>
            <a:ext cx="1847850" cy="1459210"/>
          </a:xfrm>
          <a:prstGeom prst="rect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1485" y="2730440"/>
            <a:ext cx="1118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i="1" dirty="0" smtClean="0">
                <a:latin typeface="Garamond"/>
                <a:cs typeface="Garamond"/>
              </a:rPr>
              <a:t>C</a:t>
            </a:r>
            <a:r>
              <a:rPr lang="en-US" sz="2800" dirty="0" smtClean="0">
                <a:latin typeface="Franklin Gothic Medium"/>
                <a:cs typeface="Franklin Gothic Medium"/>
              </a:rPr>
              <a:t>ome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097" y="4267140"/>
            <a:ext cx="862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Franklin Gothic Medium"/>
                <a:cs typeface="Franklin Gothic Medium"/>
              </a:rPr>
              <a:t>kip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97730" y="2031092"/>
            <a:ext cx="1691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Franklin Gothic Medium"/>
                <a:cs typeface="Franklin Gothic Medium"/>
              </a:rPr>
              <a:t>not called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2003" y="2022164"/>
            <a:ext cx="1103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Franklin Gothic Medium"/>
                <a:cs typeface="Franklin Gothic Medium"/>
              </a:rPr>
              <a:t>called</a:t>
            </a:r>
          </a:p>
        </p:txBody>
      </p:sp>
      <p:pic>
        <p:nvPicPr>
          <p:cNvPr id="18" name="Picture 17" descr="student sleep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30" y="2842075"/>
            <a:ext cx="1460423" cy="11812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32934" y="2627898"/>
            <a:ext cx="1847850" cy="1459210"/>
          </a:xfrm>
          <a:prstGeom prst="rect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38135" y="2558990"/>
            <a:ext cx="72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+5</a:t>
            </a:r>
          </a:p>
        </p:txBody>
      </p:sp>
      <p:pic>
        <p:nvPicPr>
          <p:cNvPr id="22" name="Picture 21" descr="student_at_blackboard_mousepad-p144212745257864035envq7_400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" b="98750" l="1125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9" t="3112" r="40344" b="3326"/>
          <a:stretch/>
        </p:blipFill>
        <p:spPr>
          <a:xfrm>
            <a:off x="4268203" y="2627898"/>
            <a:ext cx="799108" cy="15281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04484" y="2568862"/>
            <a:ext cx="837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-50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32934" y="4239508"/>
            <a:ext cx="1847850" cy="1459210"/>
          </a:xfrm>
          <a:prstGeom prst="rect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832684" y="4254440"/>
            <a:ext cx="1847850" cy="1459210"/>
          </a:xfrm>
          <a:prstGeom prst="rect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motorcycle_clipart_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88" y="4335700"/>
            <a:ext cx="1333500" cy="1333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01179" y="4215050"/>
            <a:ext cx="1263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+100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89101" y="4252208"/>
            <a:ext cx="1263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i="1" dirty="0" smtClean="0">
                <a:latin typeface="Comic Sans MS"/>
                <a:cs typeface="Comic Sans MS"/>
              </a:rPr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33751" y="420235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-800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190508" y="5825814"/>
            <a:ext cx="2967684" cy="461665"/>
            <a:chOff x="2190508" y="5825814"/>
            <a:chExt cx="2967684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2190508" y="5825814"/>
              <a:ext cx="10460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85/91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92600" y="5825814"/>
              <a:ext cx="865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6/91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827163" y="2662085"/>
            <a:ext cx="9674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Garamond"/>
                <a:cs typeface="Garamond"/>
              </a:rPr>
              <a:t>E</a:t>
            </a:r>
            <a:r>
              <a:rPr lang="en-US" sz="3200" dirty="0" smtClean="0">
                <a:latin typeface="Garamond"/>
                <a:cs typeface="Garamond"/>
              </a:rPr>
              <a:t>[</a:t>
            </a:r>
            <a:r>
              <a:rPr lang="en-US" sz="3200" i="1" dirty="0" smtClean="0">
                <a:latin typeface="Garamond"/>
                <a:cs typeface="Garamond"/>
              </a:rPr>
              <a:t>C</a:t>
            </a:r>
            <a:r>
              <a:rPr lang="en-US" sz="3200" dirty="0" smtClean="0">
                <a:latin typeface="Garamond"/>
                <a:cs typeface="Garamond"/>
              </a:rPr>
              <a:t>]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93913" y="2662085"/>
            <a:ext cx="17918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  </a:t>
            </a:r>
            <a:r>
              <a:rPr lang="en-US" sz="3200" dirty="0" smtClean="0">
                <a:latin typeface="Garamond"/>
                <a:cs typeface="Garamond"/>
              </a:rPr>
              <a:t>= 1.37…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859409" y="3324124"/>
            <a:ext cx="226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5 85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/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91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-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50 6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/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91</a:t>
            </a:r>
            <a:endParaRPr lang="en-US" sz="24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27163" y="4335700"/>
            <a:ext cx="9161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Garamond"/>
                <a:cs typeface="Garamond"/>
              </a:rPr>
              <a:t>E</a:t>
            </a:r>
            <a:r>
              <a:rPr lang="en-US" sz="3200" dirty="0" smtClean="0">
                <a:latin typeface="Garamond"/>
                <a:cs typeface="Garamond"/>
              </a:rPr>
              <a:t>[</a:t>
            </a:r>
            <a:r>
              <a:rPr lang="en-US" sz="3200" i="1" dirty="0" smtClean="0">
                <a:latin typeface="Garamond"/>
                <a:cs typeface="Garamond"/>
              </a:rPr>
              <a:t>S</a:t>
            </a:r>
            <a:r>
              <a:rPr lang="en-US" sz="3200" dirty="0" smtClean="0">
                <a:latin typeface="Garamond"/>
                <a:cs typeface="Garamond"/>
              </a:rPr>
              <a:t>]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93913" y="4335700"/>
            <a:ext cx="19842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  </a:t>
            </a:r>
            <a:r>
              <a:rPr lang="en-US" sz="3200" dirty="0" smtClean="0">
                <a:latin typeface="Garamond"/>
                <a:cs typeface="Garamond"/>
              </a:rPr>
              <a:t>= 40.66…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859409" y="5007654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100 85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/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91 -800 6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/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91</a:t>
            </a:r>
            <a:endParaRPr lang="en-US" sz="24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8184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2" grpId="0"/>
      <p:bldP spid="19" grpId="0" animBg="1"/>
      <p:bldP spid="13" grpId="0"/>
      <p:bldP spid="14" grpId="0"/>
      <p:bldP spid="24" grpId="0" animBg="1"/>
      <p:bldP spid="25" grpId="0" animBg="1"/>
      <p:bldP spid="15" grpId="0"/>
      <p:bldP spid="29" grpId="0"/>
      <p:bldP spid="30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household size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anklin Gothic Medium"/>
                <a:cs typeface="Franklin Gothic Medium"/>
              </a:rPr>
              <a:t>In 2011 the average household in Hong Kong had 2.9 people.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81305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anklin Gothic Medium"/>
                <a:cs typeface="Franklin Gothic Medium"/>
              </a:rPr>
              <a:t>Take a random person. What is the average number of people in his/her household?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4750" y="4908550"/>
            <a:ext cx="1344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Franklin Gothic Medium"/>
                <a:cs typeface="Franklin Gothic Medium"/>
              </a:rPr>
              <a:t>B: 2.9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100" y="4921250"/>
            <a:ext cx="17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Franklin Gothic Medium"/>
                <a:cs typeface="Franklin Gothic Medium"/>
              </a:rPr>
              <a:t>A: &lt; 2.9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7450" y="4908550"/>
            <a:ext cx="173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Franklin Gothic Medium"/>
                <a:cs typeface="Franklin Gothic Medium"/>
              </a:rPr>
              <a:t>C: &gt; 2.9</a:t>
            </a:r>
          </a:p>
        </p:txBody>
      </p:sp>
    </p:spTree>
    <p:extLst>
      <p:ext uri="{BB962C8B-B14F-4D97-AF65-F5344CB8AC3E}">
        <p14:creationId xmlns:p14="http://schemas.microsoft.com/office/powerpoint/2010/main" val="1617592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household size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41850" y="1314450"/>
            <a:ext cx="0" cy="220979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5715000" y="1397503"/>
            <a:ext cx="2044700" cy="1936246"/>
            <a:chOff x="5715000" y="1397503"/>
            <a:chExt cx="2044700" cy="1936246"/>
          </a:xfrm>
        </p:grpSpPr>
        <p:pic>
          <p:nvPicPr>
            <p:cNvPr id="30" name="Picture 29" descr="dad-clip-art-3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28409" y="1766810"/>
              <a:ext cx="287118" cy="803931"/>
            </a:xfrm>
            <a:prstGeom prst="rect">
              <a:avLst/>
            </a:prstGeom>
          </p:spPr>
        </p:pic>
        <p:pic>
          <p:nvPicPr>
            <p:cNvPr id="36" name="Picture 35" descr="12942805792095844818women-clip-ar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4247" y="1766810"/>
              <a:ext cx="705453" cy="852192"/>
            </a:xfrm>
            <a:prstGeom prst="rect">
              <a:avLst/>
            </a:prstGeom>
          </p:spPr>
        </p:pic>
        <p:pic>
          <p:nvPicPr>
            <p:cNvPr id="21" name="Picture 20" descr="kid_clipart_girl_smiling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390" y="2057400"/>
              <a:ext cx="415605" cy="488948"/>
            </a:xfrm>
            <a:prstGeom prst="rect">
              <a:avLst/>
            </a:prstGeom>
          </p:spPr>
        </p:pic>
        <p:pic>
          <p:nvPicPr>
            <p:cNvPr id="24" name="Picture 23" descr="child_clipart_girl_2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74567" y="2048247"/>
              <a:ext cx="308823" cy="498101"/>
            </a:xfrm>
            <a:prstGeom prst="rect">
              <a:avLst/>
            </a:prstGeom>
          </p:spPr>
        </p:pic>
        <p:pic>
          <p:nvPicPr>
            <p:cNvPr id="27" name="Picture 26" descr="boy-clipart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2725" y="1997447"/>
              <a:ext cx="248662" cy="548901"/>
            </a:xfrm>
            <a:prstGeom prst="rect">
              <a:avLst/>
            </a:prstGeom>
          </p:spPr>
        </p:pic>
        <p:pic>
          <p:nvPicPr>
            <p:cNvPr id="39" name="Picture 38" descr="sports_clipart_karate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7840" y="2647949"/>
              <a:ext cx="469860" cy="671229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835650" y="1831602"/>
              <a:ext cx="1752600" cy="714747"/>
            </a:xfrm>
            <a:prstGeom prst="rect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35650" y="2619002"/>
              <a:ext cx="1752600" cy="714747"/>
            </a:xfrm>
            <a:prstGeom prst="rect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5715000" y="1397503"/>
              <a:ext cx="2044700" cy="369307"/>
            </a:xfrm>
            <a:prstGeom prst="triangl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276350" y="1378453"/>
            <a:ext cx="2044700" cy="1994329"/>
            <a:chOff x="1276350" y="1378453"/>
            <a:chExt cx="2044700" cy="1994329"/>
          </a:xfrm>
        </p:grpSpPr>
        <p:pic>
          <p:nvPicPr>
            <p:cNvPr id="40" name="Picture 39" descr="dad-clip-art-3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86609" y="2520590"/>
              <a:ext cx="287118" cy="803931"/>
            </a:xfrm>
            <a:prstGeom prst="rect">
              <a:avLst/>
            </a:prstGeom>
          </p:spPr>
        </p:pic>
        <p:pic>
          <p:nvPicPr>
            <p:cNvPr id="41" name="Picture 40" descr="12942805792095844818women-clip-ar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647" y="2520590"/>
              <a:ext cx="705453" cy="852192"/>
            </a:xfrm>
            <a:prstGeom prst="rect">
              <a:avLst/>
            </a:prstGeom>
          </p:spPr>
        </p:pic>
        <p:pic>
          <p:nvPicPr>
            <p:cNvPr id="42" name="Picture 41" descr="child_clipart_girl_2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22493" y="2802027"/>
              <a:ext cx="308823" cy="498101"/>
            </a:xfrm>
            <a:prstGeom prst="rect">
              <a:avLst/>
            </a:prstGeom>
          </p:spPr>
        </p:pic>
        <p:pic>
          <p:nvPicPr>
            <p:cNvPr id="45" name="Picture 44" descr="guy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3270" y="1812552"/>
              <a:ext cx="708038" cy="708038"/>
            </a:xfrm>
            <a:prstGeom prst="rect">
              <a:avLst/>
            </a:prstGeom>
          </p:spPr>
        </p:pic>
        <p:pic>
          <p:nvPicPr>
            <p:cNvPr id="46" name="Picture 45" descr="boy-clipart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1985" y="1971689"/>
              <a:ext cx="248662" cy="548901"/>
            </a:xfrm>
            <a:prstGeom prst="rect">
              <a:avLst/>
            </a:prstGeom>
          </p:spPr>
        </p:pic>
        <p:pic>
          <p:nvPicPr>
            <p:cNvPr id="49" name="Picture 48" descr="1197089140442951145PackardJennings_Karate_guy_in_a_fashionable_purple_suit_w_gloves.svg.hi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584" y="1866900"/>
              <a:ext cx="295354" cy="67198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397000" y="2599952"/>
              <a:ext cx="1752600" cy="714747"/>
            </a:xfrm>
            <a:prstGeom prst="rect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397000" y="1812552"/>
              <a:ext cx="1752600" cy="714747"/>
            </a:xfrm>
            <a:prstGeom prst="rect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1276350" y="1378453"/>
              <a:ext cx="2044700" cy="369307"/>
            </a:xfrm>
            <a:prstGeom prst="triangl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536244" y="3745468"/>
            <a:ext cx="2211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Franklin Gothic Medium"/>
                <a:cs typeface="Franklin Gothic Medium"/>
              </a:rPr>
              <a:t>average</a:t>
            </a:r>
            <a:br>
              <a:rPr lang="en-US" sz="2400" dirty="0" smtClean="0">
                <a:latin typeface="Franklin Gothic Medium"/>
                <a:cs typeface="Franklin Gothic Medium"/>
              </a:rPr>
            </a:br>
            <a:r>
              <a:rPr lang="en-US" sz="2400" dirty="0" smtClean="0">
                <a:latin typeface="Franklin Gothic Medium"/>
                <a:cs typeface="Franklin Gothic Medium"/>
              </a:rPr>
              <a:t>household size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36036" y="3917434"/>
            <a:ext cx="455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Franklin Gothic Medium"/>
                <a:cs typeface="Franklin Gothic Medium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57294" y="3840718"/>
            <a:ext cx="455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Franklin Gothic Medium"/>
                <a:cs typeface="Franklin Gothic Medium"/>
              </a:rPr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12142" y="4886751"/>
            <a:ext cx="3259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Franklin Gothic Medium"/>
                <a:cs typeface="Franklin Gothic Medium"/>
              </a:rPr>
              <a:t>average size of </a:t>
            </a:r>
            <a:r>
              <a:rPr lang="en-US" sz="24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random</a:t>
            </a:r>
            <a:br>
              <a:rPr lang="en-US" sz="24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</a:br>
            <a:r>
              <a:rPr lang="en-US" sz="24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person</a:t>
            </a:r>
            <a:r>
              <a:rPr lang="en-US" sz="2400" dirty="0" smtClean="0">
                <a:latin typeface="Franklin Gothic Medium"/>
                <a:cs typeface="Franklin Gothic Medium"/>
              </a:rPr>
              <a:t>’s household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54938" y="4980810"/>
            <a:ext cx="455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Franklin Gothic Medium"/>
                <a:cs typeface="Franklin Gothic Medium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492635" y="4980463"/>
            <a:ext cx="686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4⅓</a:t>
            </a:r>
          </a:p>
        </p:txBody>
      </p:sp>
    </p:spTree>
    <p:extLst>
      <p:ext uri="{BB962C8B-B14F-4D97-AF65-F5344CB8AC3E}">
        <p14:creationId xmlns:p14="http://schemas.microsoft.com/office/powerpoint/2010/main" val="174616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household size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285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anklin Gothic Medium"/>
                <a:cs typeface="Franklin Gothic Medium"/>
              </a:rPr>
              <a:t>What is the average household size?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2082800"/>
            <a:ext cx="8331200" cy="1346200"/>
            <a:chOff x="457200" y="2082800"/>
            <a:chExt cx="8331200" cy="1346200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2082800"/>
              <a:ext cx="822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household size	1		2		3		4		5		more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2544465"/>
              <a:ext cx="822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% of households	16.6	25.6	24.4	21.2	8.7		3.5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57200" y="2082800"/>
              <a:ext cx="82296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" y="3067050"/>
              <a:ext cx="82296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481013" y="3059668"/>
              <a:ext cx="5307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latin typeface="Franklin Gothic Medium"/>
                  <a:cs typeface="Franklin Gothic Medium"/>
                </a:rPr>
                <a:t>From </a:t>
              </a:r>
              <a:r>
                <a:rPr lang="en-US" i="1" dirty="0" smtClean="0">
                  <a:latin typeface="Franklin Gothic Medium"/>
                  <a:cs typeface="Franklin Gothic Medium"/>
                </a:rPr>
                <a:t>Hong Kong Annual Digest of Statistics</a:t>
              </a:r>
              <a:r>
                <a:rPr lang="en-US" dirty="0" smtClean="0">
                  <a:latin typeface="Franklin Gothic Medium"/>
                  <a:cs typeface="Franklin Gothic Medium"/>
                </a:rPr>
                <a:t>, 2012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55700" y="5596562"/>
            <a:ext cx="753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≈ 1</a:t>
            </a:r>
            <a:r>
              <a:rPr lang="en-US" sz="2400" dirty="0" smtClean="0">
                <a:latin typeface="Garamond"/>
                <a:cs typeface="Garamond"/>
              </a:rPr>
              <a:t>×.166 + 2×.256 + 3×.244 + 4×.214 + </a:t>
            </a:r>
            <a:r>
              <a:rPr lang="en-US" sz="2400" dirty="0">
                <a:latin typeface="Garamond"/>
                <a:cs typeface="Garamond"/>
              </a:rPr>
              <a:t>5</a:t>
            </a:r>
            <a:r>
              <a:rPr lang="en-US" sz="2400" dirty="0" smtClean="0">
                <a:latin typeface="Garamond"/>
                <a:cs typeface="Garamond"/>
              </a:rPr>
              <a:t>×.087 + 6×.035</a:t>
            </a:r>
            <a:endParaRPr lang="en-US" sz="2400" dirty="0">
              <a:latin typeface="Franklin Gothic Medium"/>
              <a:cs typeface="Franklin Gothic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5700" y="6018470"/>
            <a:ext cx="119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2.91 </a:t>
            </a:r>
            <a:endParaRPr lang="en-US" sz="2400" dirty="0">
              <a:latin typeface="Franklin Gothic Medium"/>
              <a:cs typeface="Franklin Gothic Medium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781" y="345248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781" y="4085212"/>
            <a:ext cx="7011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The sample space are the households of Hong Kong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5781" y="4591615"/>
            <a:ext cx="3275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Equally likely outcomes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5781" y="5078680"/>
            <a:ext cx="536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 = </a:t>
            </a:r>
            <a:r>
              <a:rPr lang="en-US" sz="2400" dirty="0" smtClean="0">
                <a:latin typeface="Franklin Gothic Medium"/>
                <a:cs typeface="Franklin Gothic Medium"/>
              </a:rPr>
              <a:t>number of people in the household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5578723"/>
            <a:ext cx="807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9436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mass function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451901" y="3612751"/>
            <a:ext cx="2258873" cy="468015"/>
            <a:chOff x="5113624" y="4413348"/>
            <a:chExt cx="2258873" cy="468015"/>
          </a:xfrm>
        </p:grpSpPr>
        <p:sp>
          <p:nvSpPr>
            <p:cNvPr id="10" name="TextBox 9"/>
            <p:cNvSpPr txBox="1"/>
            <p:nvPr/>
          </p:nvSpPr>
          <p:spPr>
            <a:xfrm>
              <a:off x="5113624" y="4419698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29574" y="4419698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20124" y="4419698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17024" y="4413348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¼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7200" y="3905806"/>
            <a:ext cx="3024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number of </a:t>
            </a:r>
            <a:r>
              <a:rPr lang="en-US" sz="2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 dirty="0" err="1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s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9893" y="4568393"/>
            <a:ext cx="4275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(0)</a:t>
            </a:r>
            <a:r>
              <a:rPr lang="en-US" sz="2400" i="1" dirty="0" smtClean="0">
                <a:latin typeface="Garamond"/>
                <a:cs typeface="Garamond"/>
              </a:rPr>
              <a:t> = 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sz="2400" dirty="0" smtClean="0">
                <a:latin typeface="Garamond"/>
                <a:cs typeface="Garamond"/>
              </a:rPr>
              <a:t> = 0) =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({</a:t>
            </a:r>
            <a:r>
              <a:rPr lang="en-US" sz="2400" dirty="0" smtClean="0">
                <a:latin typeface="Courier New"/>
                <a:cs typeface="Courier New"/>
              </a:rPr>
              <a:t>TT</a:t>
            </a:r>
            <a:r>
              <a:rPr lang="en-US" sz="2400" dirty="0" smtClean="0">
                <a:latin typeface="Garamond"/>
                <a:cs typeface="Garamond"/>
              </a:rPr>
              <a:t>}) = 1/4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9893" y="5099908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(1)</a:t>
            </a:r>
            <a:r>
              <a:rPr lang="en-US" sz="2400" i="1" dirty="0" smtClean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= 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sz="2400" dirty="0" smtClean="0">
                <a:latin typeface="Garamond"/>
                <a:cs typeface="Garamond"/>
              </a:rPr>
              <a:t> = 1) =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dirty="0" smtClean="0">
                <a:latin typeface="Garamond"/>
                <a:cs typeface="Garamond"/>
              </a:rPr>
              <a:t>{</a:t>
            </a:r>
            <a:r>
              <a:rPr lang="en-US" sz="2400" dirty="0">
                <a:latin typeface="Courier New"/>
                <a:cs typeface="Courier New"/>
              </a:rPr>
              <a:t>HT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TH</a:t>
            </a:r>
            <a:r>
              <a:rPr lang="en-US" sz="2400" dirty="0" smtClean="0">
                <a:latin typeface="Garamond"/>
                <a:cs typeface="Garamond"/>
              </a:rPr>
              <a:t>}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dirty="0" smtClean="0">
                <a:latin typeface="Garamond"/>
                <a:cs typeface="Garamond"/>
              </a:rPr>
              <a:t>= 1/2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9893" y="5640169"/>
            <a:ext cx="4429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(2)</a:t>
            </a:r>
            <a:r>
              <a:rPr lang="en-US" sz="2400" i="1" dirty="0" smtClean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= 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sz="2400" dirty="0" smtClean="0">
                <a:latin typeface="Garamond"/>
                <a:cs typeface="Garamond"/>
              </a:rPr>
              <a:t> = 2) =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({</a:t>
            </a:r>
            <a:r>
              <a:rPr lang="en-US" sz="2400" dirty="0" smtClean="0">
                <a:latin typeface="Courier New"/>
                <a:cs typeface="Courier New"/>
              </a:rPr>
              <a:t>HH</a:t>
            </a:r>
            <a:r>
              <a:rPr lang="en-US" sz="2400" dirty="0" smtClean="0">
                <a:latin typeface="Garamond"/>
                <a:cs typeface="Garamond"/>
              </a:rPr>
              <a:t>}) = 1/4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3140398"/>
            <a:ext cx="7591522" cy="598411"/>
            <a:chOff x="457200" y="3140398"/>
            <a:chExt cx="7591522" cy="598411"/>
          </a:xfrm>
        </p:grpSpPr>
        <p:sp>
          <p:nvSpPr>
            <p:cNvPr id="16" name="TextBox 15"/>
            <p:cNvSpPr txBox="1"/>
            <p:nvPr/>
          </p:nvSpPr>
          <p:spPr>
            <a:xfrm>
              <a:off x="5111750" y="3215589"/>
              <a:ext cx="29369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{ </a:t>
              </a:r>
              <a:r>
                <a:rPr lang="en-US" sz="2800" dirty="0" smtClean="0">
                  <a:latin typeface="Courier New"/>
                  <a:cs typeface="Courier New"/>
                </a:rPr>
                <a:t>HH</a:t>
              </a:r>
              <a:r>
                <a:rPr lang="en-US" sz="2800" dirty="0" smtClean="0">
                  <a:latin typeface="Garamond"/>
                  <a:cs typeface="Garamond"/>
                </a:rPr>
                <a:t>, </a:t>
              </a:r>
              <a:r>
                <a:rPr lang="en-US" sz="2800" dirty="0" smtClean="0">
                  <a:latin typeface="Courier New"/>
                  <a:cs typeface="Courier New"/>
                </a:rPr>
                <a:t>HT</a:t>
              </a:r>
              <a:r>
                <a:rPr lang="en-US" sz="2800" dirty="0" smtClean="0">
                  <a:latin typeface="Garamond"/>
                  <a:cs typeface="Garamond"/>
                </a:rPr>
                <a:t>, </a:t>
              </a:r>
              <a:r>
                <a:rPr lang="en-US" sz="2800" dirty="0" smtClean="0">
                  <a:latin typeface="Courier New"/>
                  <a:cs typeface="Courier New"/>
                </a:rPr>
                <a:t>TH</a:t>
              </a:r>
              <a:r>
                <a:rPr lang="en-US" sz="2800" dirty="0" smtClean="0">
                  <a:latin typeface="Garamond"/>
                  <a:cs typeface="Garamond"/>
                </a:rPr>
                <a:t>, </a:t>
              </a:r>
              <a:r>
                <a:rPr lang="en-US" sz="2800" dirty="0" smtClean="0">
                  <a:latin typeface="Courier New"/>
                  <a:cs typeface="Courier New"/>
                </a:rPr>
                <a:t>TT</a:t>
              </a:r>
              <a:r>
                <a:rPr lang="en-US" sz="2800" dirty="0" smtClean="0">
                  <a:latin typeface="Garamond"/>
                  <a:cs typeface="Garamond"/>
                </a:rPr>
                <a:t> }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" y="3154033"/>
              <a:ext cx="180975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Example</a:t>
              </a:r>
            </a:p>
          </p:txBody>
        </p:sp>
        <p:pic>
          <p:nvPicPr>
            <p:cNvPr id="28" name="Picture 27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3086" y="3140398"/>
              <a:ext cx="588265" cy="589901"/>
            </a:xfrm>
            <a:prstGeom prst="rect">
              <a:avLst/>
            </a:prstGeom>
          </p:spPr>
        </p:pic>
        <p:pic>
          <p:nvPicPr>
            <p:cNvPr id="29" name="Picture 28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003" y="3140398"/>
              <a:ext cx="588265" cy="589901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mass function (</a:t>
            </a:r>
            <a:r>
              <a:rPr lang="en-US" sz="2800" dirty="0" err="1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.) </a:t>
            </a:r>
            <a:r>
              <a:rPr lang="en-US" sz="2800" dirty="0" smtClean="0">
                <a:latin typeface="Franklin Gothic Medium"/>
                <a:cs typeface="Franklin Gothic Medium"/>
              </a:rPr>
              <a:t>of discrete random variable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is the function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124040" y="2245016"/>
            <a:ext cx="27833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X = x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32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7741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household size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130175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anklin Gothic Medium"/>
                <a:cs typeface="Franklin Gothic Medium"/>
              </a:rPr>
              <a:t>Take a random person. What is the average number of people in his/her household?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823" y="262698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823" y="3342262"/>
            <a:ext cx="6396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The sample space are the </a:t>
            </a:r>
            <a:r>
              <a:rPr lang="en-US" sz="24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people of Hong Kong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823" y="3937565"/>
            <a:ext cx="3275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Equally likely outcomes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823" y="4557980"/>
            <a:ext cx="4858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 = </a:t>
            </a:r>
            <a:r>
              <a:rPr lang="en-US" sz="2400" dirty="0" smtClean="0">
                <a:latin typeface="Franklin Gothic Medium"/>
                <a:cs typeface="Franklin Gothic Medium"/>
              </a:rPr>
              <a:t>number of people in household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7823" y="5163115"/>
            <a:ext cx="477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Let’s find the </a:t>
            </a:r>
            <a:r>
              <a:rPr lang="en-US" sz="24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400" dirty="0" smtClean="0">
                <a:latin typeface="Franklin Gothic Medium"/>
                <a:cs typeface="Franklin Gothic Medium"/>
              </a:rPr>
              <a:t>. </a:t>
            </a:r>
            <a:r>
              <a:rPr lang="en-US" sz="2400" i="1" dirty="0" err="1" smtClean="0">
                <a:latin typeface="Garamond"/>
                <a:cs typeface="Garamond"/>
              </a:rPr>
              <a:t>p</a:t>
            </a:r>
            <a:r>
              <a:rPr lang="en-US" sz="2400" i="1" baseline="-25000" dirty="0" err="1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r>
              <a:rPr lang="en-US" sz="2400" dirty="0" smtClean="0">
                <a:latin typeface="Franklin Gothic Medium"/>
                <a:cs typeface="Franklin Gothic Medium"/>
              </a:rPr>
              <a:t> </a:t>
            </a:r>
            <a:r>
              <a:rPr lang="en-US" sz="2400" dirty="0">
                <a:latin typeface="Garamond"/>
                <a:cs typeface="Garamond"/>
              </a:rPr>
              <a:t>=</a:t>
            </a:r>
            <a:r>
              <a:rPr lang="en-US" sz="2400" dirty="0" smtClean="0">
                <a:latin typeface="Franklin Gothic Medium"/>
                <a:cs typeface="Franklin Gothic Medium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Y </a:t>
            </a:r>
            <a:r>
              <a:rPr lang="en-US" sz="2400" dirty="0">
                <a:latin typeface="Garamond"/>
                <a:cs typeface="Garamond"/>
              </a:rPr>
              <a:t>=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464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household size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54909" y="1602579"/>
            <a:ext cx="762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Garamond"/>
                <a:cs typeface="Garamond"/>
              </a:rPr>
              <a:t>p</a:t>
            </a:r>
            <a:r>
              <a:rPr lang="en-US" sz="2400" i="1" baseline="-25000" dirty="0" err="1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39986" y="1406425"/>
            <a:ext cx="4977200" cy="957530"/>
            <a:chOff x="1539986" y="1406425"/>
            <a:chExt cx="4977200" cy="957530"/>
          </a:xfrm>
        </p:grpSpPr>
        <p:sp>
          <p:nvSpPr>
            <p:cNvPr id="29" name="TextBox 28"/>
            <p:cNvSpPr txBox="1"/>
            <p:nvPr/>
          </p:nvSpPr>
          <p:spPr>
            <a:xfrm>
              <a:off x="2121030" y="1406425"/>
              <a:ext cx="43961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# people in </a:t>
              </a:r>
              <a:r>
                <a:rPr lang="en-US" sz="2400" i="1" dirty="0" smtClean="0">
                  <a:latin typeface="Garamond"/>
                  <a:cs typeface="Garamond"/>
                </a:rPr>
                <a:t>y</a:t>
              </a:r>
              <a:r>
                <a:rPr lang="en-US" sz="2400" dirty="0" smtClean="0">
                  <a:latin typeface="Franklin Gothic Medium"/>
                  <a:cs typeface="Franklin Gothic Medium"/>
                </a:rPr>
                <a:t> person households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41838" y="1902290"/>
              <a:ext cx="13344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# people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60108" y="1902290"/>
              <a:ext cx="4297842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1539986" y="1633357"/>
              <a:ext cx="4667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 =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53664" y="2412610"/>
            <a:ext cx="4420809" cy="972375"/>
            <a:chOff x="1553664" y="2412610"/>
            <a:chExt cx="4420809" cy="972375"/>
          </a:xfrm>
        </p:grpSpPr>
        <p:sp>
          <p:nvSpPr>
            <p:cNvPr id="31" name="TextBox 30"/>
            <p:cNvSpPr txBox="1"/>
            <p:nvPr/>
          </p:nvSpPr>
          <p:spPr>
            <a:xfrm>
              <a:off x="2160108" y="2412610"/>
              <a:ext cx="38143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y </a:t>
              </a:r>
              <a:r>
                <a:rPr lang="en-US" sz="2400" dirty="0" smtClean="0">
                  <a:latin typeface="Garamond"/>
                  <a:cs typeface="Garamond"/>
                </a:rPr>
                <a:t>×</a:t>
              </a:r>
              <a:r>
                <a:rPr lang="en-US" sz="2400" dirty="0">
                  <a:latin typeface="Franklin Gothic Medium"/>
                  <a:cs typeface="Franklin Gothic Medium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dirty="0" smtClean="0">
                  <a:latin typeface="Franklin Gothic Medium"/>
                  <a:cs typeface="Franklin Gothic Medium"/>
                </a:rPr>
                <a:t># </a:t>
              </a:r>
              <a:r>
                <a:rPr lang="en-US" sz="2400" i="1" dirty="0">
                  <a:latin typeface="Garamond"/>
                  <a:cs typeface="Garamond"/>
                </a:rPr>
                <a:t>y</a:t>
              </a:r>
              <a:r>
                <a:rPr lang="en-US" sz="2400" dirty="0">
                  <a:latin typeface="Franklin Gothic Medium"/>
                  <a:cs typeface="Franklin Gothic Medium"/>
                </a:rPr>
                <a:t> person </a:t>
              </a:r>
              <a:r>
                <a:rPr lang="en-US" sz="2400" dirty="0" smtClean="0">
                  <a:latin typeface="Franklin Gothic Medium"/>
                  <a:cs typeface="Franklin Gothic Medium"/>
                </a:rPr>
                <a:t>households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32288" y="2923320"/>
              <a:ext cx="13344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# people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173786" y="2929670"/>
              <a:ext cx="3655514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1553664" y="2660737"/>
              <a:ext cx="4667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 =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54290" y="3517510"/>
            <a:ext cx="6667368" cy="978725"/>
            <a:chOff x="1554290" y="3517510"/>
            <a:chExt cx="6667368" cy="978725"/>
          </a:xfrm>
        </p:grpSpPr>
        <p:sp>
          <p:nvSpPr>
            <p:cNvPr id="22" name="TextBox 21"/>
            <p:cNvSpPr txBox="1"/>
            <p:nvPr/>
          </p:nvSpPr>
          <p:spPr>
            <a:xfrm>
              <a:off x="2160734" y="3517510"/>
              <a:ext cx="60609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y </a:t>
              </a:r>
              <a:r>
                <a:rPr lang="en-US" sz="2400" dirty="0" smtClean="0">
                  <a:latin typeface="Garamond"/>
                  <a:cs typeface="Garamond"/>
                </a:rPr>
                <a:t>×</a:t>
              </a:r>
              <a:r>
                <a:rPr lang="en-US" sz="2400" dirty="0">
                  <a:latin typeface="Franklin Gothic Medium"/>
                  <a:cs typeface="Franklin Gothic Medium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dirty="0" smtClean="0">
                  <a:latin typeface="Franklin Gothic Medium"/>
                  <a:cs typeface="Franklin Gothic Medium"/>
                </a:rPr>
                <a:t># </a:t>
              </a:r>
              <a:r>
                <a:rPr lang="en-US" sz="2400" i="1" dirty="0">
                  <a:latin typeface="Garamond"/>
                  <a:cs typeface="Garamond"/>
                </a:rPr>
                <a:t>y</a:t>
              </a:r>
              <a:r>
                <a:rPr lang="en-US" sz="2400" dirty="0">
                  <a:latin typeface="Franklin Gothic Medium"/>
                  <a:cs typeface="Franklin Gothic Medium"/>
                </a:rPr>
                <a:t> person </a:t>
              </a:r>
              <a:r>
                <a:rPr lang="en-US" sz="2400" dirty="0" smtClean="0">
                  <a:latin typeface="Franklin Gothic Medium"/>
                  <a:cs typeface="Franklin Gothic Medium"/>
                </a:rPr>
                <a:t>households</a:t>
              </a:r>
              <a:r>
                <a:rPr lang="en-US" sz="2400" dirty="0" smtClean="0">
                  <a:latin typeface="Garamond"/>
                  <a:cs typeface="Garamond"/>
                </a:rPr>
                <a:t>)/(</a:t>
              </a:r>
              <a:r>
                <a:rPr lang="en-US" sz="2400" dirty="0" smtClean="0">
                  <a:latin typeface="Franklin Gothic Medium"/>
                  <a:cs typeface="Franklin Gothic Medium"/>
                </a:rPr>
                <a:t># households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6112" y="4034570"/>
              <a:ext cx="3611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dirty="0" smtClean="0">
                  <a:latin typeface="Franklin Gothic Medium"/>
                  <a:cs typeface="Franklin Gothic Medium"/>
                </a:rPr>
                <a:t># people</a:t>
              </a:r>
              <a:r>
                <a:rPr lang="en-US" sz="2400" dirty="0" smtClean="0">
                  <a:latin typeface="Garamond"/>
                  <a:cs typeface="Garamond"/>
                </a:rPr>
                <a:t>)/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dirty="0">
                  <a:latin typeface="Franklin Gothic Medium"/>
                  <a:cs typeface="Franklin Gothic Medium"/>
                </a:rPr>
                <a:t># households</a:t>
              </a:r>
              <a:r>
                <a:rPr lang="en-US" sz="2400" dirty="0" smtClean="0">
                  <a:latin typeface="Garamond"/>
                  <a:cs typeface="Garamond"/>
                </a:rPr>
                <a:t>)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2174412" y="4034570"/>
              <a:ext cx="5769438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1554290" y="3765637"/>
              <a:ext cx="4667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 =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88090" y="4981545"/>
            <a:ext cx="1113910" cy="461665"/>
            <a:chOff x="2188090" y="4981545"/>
            <a:chExt cx="1113910" cy="461665"/>
          </a:xfrm>
        </p:grpSpPr>
        <p:sp>
          <p:nvSpPr>
            <p:cNvPr id="35" name="TextBox 34"/>
            <p:cNvSpPr txBox="1"/>
            <p:nvPr/>
          </p:nvSpPr>
          <p:spPr>
            <a:xfrm>
              <a:off x="2550040" y="4981545"/>
              <a:ext cx="2969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?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188090" y="5013295"/>
              <a:ext cx="1113910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567968" y="4496235"/>
            <a:ext cx="1924734" cy="709792"/>
            <a:chOff x="1567968" y="4496235"/>
            <a:chExt cx="1924734" cy="709792"/>
          </a:xfrm>
        </p:grpSpPr>
        <p:sp>
          <p:nvSpPr>
            <p:cNvPr id="34" name="TextBox 33"/>
            <p:cNvSpPr txBox="1"/>
            <p:nvPr/>
          </p:nvSpPr>
          <p:spPr>
            <a:xfrm>
              <a:off x="2174412" y="4496235"/>
              <a:ext cx="13182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y </a:t>
              </a:r>
              <a:r>
                <a:rPr lang="en-US" sz="2400" dirty="0" smtClean="0">
                  <a:latin typeface="Garamond"/>
                  <a:cs typeface="Garamond"/>
                </a:rPr>
                <a:t>×</a:t>
              </a:r>
              <a:r>
                <a:rPr lang="en-US" sz="2400" dirty="0">
                  <a:latin typeface="Franklin Gothic Medium"/>
                  <a:cs typeface="Franklin Gothic Medium"/>
                </a:rPr>
                <a:t> </a:t>
              </a:r>
              <a:r>
                <a:rPr lang="en-US" sz="2400" i="1" dirty="0" err="1" smtClean="0">
                  <a:latin typeface="Garamond"/>
                  <a:cs typeface="Garamond"/>
                </a:rPr>
                <a:t>p</a:t>
              </a:r>
              <a:r>
                <a:rPr lang="en-US" sz="2400" i="1" baseline="-25000" dirty="0" err="1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y</a:t>
              </a:r>
              <a:r>
                <a:rPr lang="en-US" sz="2400" dirty="0" smtClean="0">
                  <a:latin typeface="Garamond"/>
                  <a:cs typeface="Garamond"/>
                </a:rPr>
                <a:t>)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67968" y="4744362"/>
              <a:ext cx="4667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 =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80908" y="4727067"/>
            <a:ext cx="2385716" cy="461665"/>
            <a:chOff x="4092108" y="4753917"/>
            <a:chExt cx="2385716" cy="461665"/>
          </a:xfrm>
        </p:grpSpPr>
        <p:cxnSp>
          <p:nvCxnSpPr>
            <p:cNvPr id="39" name="Straight Arrow Connector 38"/>
            <p:cNvCxnSpPr/>
            <p:nvPr/>
          </p:nvCxnSpPr>
          <p:spPr>
            <a:xfrm flipH="1" flipV="1">
              <a:off x="4092108" y="4817592"/>
              <a:ext cx="727542" cy="20525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838700" y="4753917"/>
              <a:ext cx="1639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Franklin Gothic Medium"/>
                  <a:cs typeface="Franklin Gothic Medium"/>
                </a:rPr>
                <a:t>p.m.f</a:t>
              </a:r>
              <a:r>
                <a:rPr lang="en-US" sz="2400" dirty="0" smtClean="0">
                  <a:latin typeface="Franklin Gothic Medium"/>
                  <a:cs typeface="Franklin Gothic Medium"/>
                </a:rPr>
                <a:t>. of </a:t>
              </a:r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796708" y="5443210"/>
            <a:ext cx="4565216" cy="461665"/>
            <a:chOff x="4092108" y="4753917"/>
            <a:chExt cx="4565216" cy="461665"/>
          </a:xfrm>
        </p:grpSpPr>
        <p:cxnSp>
          <p:nvCxnSpPr>
            <p:cNvPr id="42" name="Straight Arrow Connector 41"/>
            <p:cNvCxnSpPr/>
            <p:nvPr/>
          </p:nvCxnSpPr>
          <p:spPr>
            <a:xfrm flipH="1" flipV="1">
              <a:off x="4092108" y="4817592"/>
              <a:ext cx="727542" cy="20525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838700" y="4753917"/>
              <a:ext cx="38186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Franklin Gothic Medium"/>
                  <a:cs typeface="Franklin Gothic Medium"/>
                </a:rPr>
                <a:t>m</a:t>
              </a:r>
              <a:r>
                <a:rPr lang="en-US" sz="2400" dirty="0" smtClean="0">
                  <a:solidFill>
                    <a:srgbClr val="000000"/>
                  </a:solidFill>
                  <a:latin typeface="Franklin Gothic Medium"/>
                  <a:cs typeface="Franklin Gothic Medium"/>
                </a:rPr>
                <a:t>ust equal 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∑</a:t>
              </a:r>
              <a:r>
                <a:rPr lang="en-US" sz="2400" i="1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 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y </a:t>
              </a:r>
              <a:r>
                <a:rPr lang="en-US" sz="24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i="1" baseline="-25000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]</a:t>
              </a:r>
              <a:r>
                <a:rPr lang="en-US" sz="2400" dirty="0" smtClean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 </a:t>
              </a:r>
              <a:endParaRPr lang="en-US" sz="2400" i="1" dirty="0" smtClean="0">
                <a:solidFill>
                  <a:srgbClr val="FF9933"/>
                </a:solidFill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282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household size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5781" y="1255980"/>
            <a:ext cx="623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 = </a:t>
            </a:r>
            <a:r>
              <a:rPr lang="en-US" sz="2400" dirty="0" smtClean="0">
                <a:latin typeface="Franklin Gothic Medium"/>
                <a:cs typeface="Franklin Gothic Medium"/>
              </a:rPr>
              <a:t>number of people in a </a:t>
            </a:r>
            <a:r>
              <a:rPr lang="en-US" sz="24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random household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823" y="1890980"/>
            <a:ext cx="7525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 = </a:t>
            </a:r>
            <a:r>
              <a:rPr lang="en-US" sz="2400" dirty="0" smtClean="0">
                <a:latin typeface="Franklin Gothic Medium"/>
                <a:cs typeface="Franklin Gothic Medium"/>
              </a:rPr>
              <a:t>number of people in household of a </a:t>
            </a:r>
            <a:r>
              <a:rPr lang="en-US" sz="24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random person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45781" y="2426135"/>
            <a:ext cx="2013014" cy="916464"/>
            <a:chOff x="445781" y="2426135"/>
            <a:chExt cx="2013014" cy="916464"/>
          </a:xfrm>
        </p:grpSpPr>
        <p:sp>
          <p:nvSpPr>
            <p:cNvPr id="6" name="TextBox 5"/>
            <p:cNvSpPr txBox="1"/>
            <p:nvPr/>
          </p:nvSpPr>
          <p:spPr>
            <a:xfrm>
              <a:off x="445781" y="2682079"/>
              <a:ext cx="10448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 smtClean="0">
                  <a:latin typeface="Garamond"/>
                  <a:cs typeface="Garamond"/>
                </a:rPr>
                <a:t>p</a:t>
              </a:r>
              <a:r>
                <a:rPr lang="en-US" sz="2400" i="1" baseline="-25000" dirty="0" err="1" smtClean="0">
                  <a:latin typeface="Garamond"/>
                  <a:cs typeface="Garamond"/>
                </a:rPr>
                <a:t>Y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y</a:t>
              </a:r>
              <a:r>
                <a:rPr lang="en-US" sz="2400" dirty="0" smtClean="0">
                  <a:latin typeface="Garamond"/>
                  <a:cs typeface="Garamond"/>
                </a:rPr>
                <a:t>) =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71526" y="2426135"/>
              <a:ext cx="9872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y </a:t>
              </a:r>
              <a:r>
                <a:rPr lang="en-US" sz="2400" i="1" dirty="0" err="1" smtClean="0">
                  <a:latin typeface="Garamond"/>
                  <a:cs typeface="Garamond"/>
                </a:rPr>
                <a:t>p</a:t>
              </a:r>
              <a:r>
                <a:rPr lang="en-US" sz="2400" i="1" baseline="-25000" dirty="0" err="1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y</a:t>
              </a:r>
              <a:r>
                <a:rPr lang="en-US" sz="2400" dirty="0" smtClean="0">
                  <a:latin typeface="Garamond"/>
                  <a:cs typeface="Garamond"/>
                </a:rPr>
                <a:t>)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466154" y="2943195"/>
              <a:ext cx="85794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1478854" y="2880934"/>
              <a:ext cx="8166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]</a:t>
              </a:r>
              <a:r>
                <a:rPr lang="en-US" sz="2400" dirty="0" smtClean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 </a:t>
              </a:r>
              <a:endParaRPr lang="en-US" sz="2400" i="1" dirty="0">
                <a:solidFill>
                  <a:srgbClr val="FF9933"/>
                </a:solidFill>
                <a:latin typeface="Garamond"/>
                <a:cs typeface="Garamond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90109" y="2698195"/>
            <a:ext cx="2257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] =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400" i="1" baseline="-25000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y </a:t>
            </a:r>
            <a:r>
              <a:rPr lang="en-US" sz="2400" i="1" dirty="0" err="1">
                <a:latin typeface="Garamond"/>
                <a:cs typeface="Garamond"/>
              </a:rPr>
              <a:t>p</a:t>
            </a:r>
            <a:r>
              <a:rPr lang="en-US" sz="2400" i="1" baseline="-25000" dirty="0" err="1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   </a:t>
            </a:r>
            <a:endParaRPr lang="en-US" sz="2400" dirty="0" smtClean="0">
              <a:latin typeface="Garamond"/>
              <a:cs typeface="Garamond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346310" y="2443718"/>
            <a:ext cx="1795827" cy="916464"/>
            <a:chOff x="5346310" y="2443718"/>
            <a:chExt cx="1795827" cy="916464"/>
          </a:xfrm>
        </p:grpSpPr>
        <p:sp>
          <p:nvSpPr>
            <p:cNvPr id="13" name="TextBox 12"/>
            <p:cNvSpPr txBox="1"/>
            <p:nvPr/>
          </p:nvSpPr>
          <p:spPr>
            <a:xfrm>
              <a:off x="5732376" y="2443718"/>
              <a:ext cx="14097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∑</a:t>
              </a:r>
              <a:r>
                <a:rPr lang="en-US" sz="2400" i="1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400" i="1" dirty="0" smtClean="0">
                  <a:latin typeface="Garamond"/>
                  <a:cs typeface="Garamond"/>
                </a:rPr>
                <a:t>y</a:t>
              </a:r>
              <a:r>
                <a:rPr lang="en-US" sz="2400" baseline="30000" dirty="0" smtClean="0">
                  <a:latin typeface="Garamond"/>
                  <a:cs typeface="Garamond"/>
                </a:rPr>
                <a:t>2</a:t>
              </a:r>
              <a:r>
                <a:rPr lang="en-US" sz="2400" i="1" dirty="0" smtClean="0">
                  <a:latin typeface="Garamond"/>
                  <a:cs typeface="Garamond"/>
                </a:rPr>
                <a:t> </a:t>
              </a:r>
              <a:r>
                <a:rPr lang="en-US" sz="2400" i="1" dirty="0" err="1" smtClean="0">
                  <a:latin typeface="Garamond"/>
                  <a:cs typeface="Garamond"/>
                </a:rPr>
                <a:t>p</a:t>
              </a:r>
              <a:r>
                <a:rPr lang="en-US" sz="2400" i="1" baseline="-25000" dirty="0" err="1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y</a:t>
              </a:r>
              <a:r>
                <a:rPr lang="en-US" sz="2400" dirty="0" smtClean="0">
                  <a:latin typeface="Garamond"/>
                  <a:cs typeface="Garamond"/>
                </a:rPr>
                <a:t>)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727004" y="2960778"/>
              <a:ext cx="129609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5981004" y="2898517"/>
              <a:ext cx="8166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]</a:t>
              </a:r>
              <a:r>
                <a:rPr lang="en-US" sz="2400" dirty="0" smtClean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 </a:t>
              </a:r>
              <a:endParaRPr lang="en-US" sz="2400" i="1" dirty="0">
                <a:solidFill>
                  <a:srgbClr val="FF9933"/>
                </a:solidFill>
                <a:latin typeface="Garamond"/>
                <a:cs typeface="Garamond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46310" y="2705953"/>
              <a:ext cx="3898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=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5781" y="3695700"/>
            <a:ext cx="8229600" cy="984250"/>
            <a:chOff x="445781" y="3695700"/>
            <a:chExt cx="8229600" cy="984250"/>
          </a:xfrm>
        </p:grpSpPr>
        <p:sp>
          <p:nvSpPr>
            <p:cNvPr id="19" name="TextBox 18"/>
            <p:cNvSpPr txBox="1"/>
            <p:nvPr/>
          </p:nvSpPr>
          <p:spPr>
            <a:xfrm>
              <a:off x="445781" y="3695700"/>
              <a:ext cx="822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household size	1		2		3		4		5		more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5781" y="4157365"/>
              <a:ext cx="822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% of households	16.6	25.6	24.4	21.2	8.7		3.5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45781" y="3695700"/>
              <a:ext cx="82296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45781" y="4679950"/>
              <a:ext cx="82296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445781" y="5219145"/>
            <a:ext cx="1060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] ≈</a:t>
            </a:r>
            <a:endParaRPr lang="en-US" sz="2400" dirty="0" smtClean="0">
              <a:latin typeface="Garamond"/>
              <a:cs typeface="Garamond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391778" y="5072618"/>
            <a:ext cx="6409201" cy="751733"/>
            <a:chOff x="1391778" y="5072618"/>
            <a:chExt cx="6409201" cy="751733"/>
          </a:xfrm>
        </p:grpSpPr>
        <p:sp>
          <p:nvSpPr>
            <p:cNvPr id="24" name="TextBox 23"/>
            <p:cNvSpPr txBox="1"/>
            <p:nvPr/>
          </p:nvSpPr>
          <p:spPr>
            <a:xfrm>
              <a:off x="1391778" y="5072618"/>
              <a:ext cx="64092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1</a:t>
              </a:r>
              <a:r>
                <a:rPr lang="en-US" sz="2000" baseline="30000" dirty="0" smtClean="0">
                  <a:latin typeface="Garamond"/>
                  <a:cs typeface="Garamond"/>
                </a:rPr>
                <a:t>2</a:t>
              </a:r>
              <a:r>
                <a:rPr lang="en-US" sz="2000" dirty="0" smtClean="0">
                  <a:latin typeface="Garamond"/>
                  <a:cs typeface="Garamond"/>
                </a:rPr>
                <a:t>×</a:t>
              </a:r>
              <a:r>
                <a:rPr lang="en-US" sz="2000" dirty="0">
                  <a:latin typeface="Garamond"/>
                  <a:cs typeface="Garamond"/>
                </a:rPr>
                <a:t>.166 + </a:t>
              </a:r>
              <a:r>
                <a:rPr lang="en-US" sz="2000" dirty="0" smtClean="0">
                  <a:latin typeface="Garamond"/>
                  <a:cs typeface="Garamond"/>
                </a:rPr>
                <a:t>2</a:t>
              </a:r>
              <a:r>
                <a:rPr lang="en-US" sz="2000" baseline="30000" dirty="0" smtClean="0">
                  <a:latin typeface="Garamond"/>
                  <a:cs typeface="Garamond"/>
                </a:rPr>
                <a:t>2</a:t>
              </a:r>
              <a:r>
                <a:rPr lang="en-US" sz="2000" dirty="0" smtClean="0">
                  <a:latin typeface="Garamond"/>
                  <a:cs typeface="Garamond"/>
                </a:rPr>
                <a:t>×</a:t>
              </a:r>
              <a:r>
                <a:rPr lang="en-US" sz="2000" dirty="0">
                  <a:latin typeface="Garamond"/>
                  <a:cs typeface="Garamond"/>
                </a:rPr>
                <a:t>.256 + </a:t>
              </a:r>
              <a:r>
                <a:rPr lang="en-US" sz="2000" dirty="0" smtClean="0">
                  <a:latin typeface="Garamond"/>
                  <a:cs typeface="Garamond"/>
                </a:rPr>
                <a:t>3</a:t>
              </a:r>
              <a:r>
                <a:rPr lang="en-US" sz="2000" baseline="30000" dirty="0" smtClean="0">
                  <a:latin typeface="Garamond"/>
                  <a:cs typeface="Garamond"/>
                </a:rPr>
                <a:t>2</a:t>
              </a:r>
              <a:r>
                <a:rPr lang="en-US" sz="2000" dirty="0" smtClean="0">
                  <a:latin typeface="Garamond"/>
                  <a:cs typeface="Garamond"/>
                </a:rPr>
                <a:t>×</a:t>
              </a:r>
              <a:r>
                <a:rPr lang="en-US" sz="2000" dirty="0">
                  <a:latin typeface="Garamond"/>
                  <a:cs typeface="Garamond"/>
                </a:rPr>
                <a:t>.244 + </a:t>
              </a:r>
              <a:r>
                <a:rPr lang="en-US" sz="2000" dirty="0" smtClean="0">
                  <a:latin typeface="Garamond"/>
                  <a:cs typeface="Garamond"/>
                </a:rPr>
                <a:t>4</a:t>
              </a:r>
              <a:r>
                <a:rPr lang="en-US" sz="2000" baseline="30000" dirty="0" smtClean="0">
                  <a:latin typeface="Garamond"/>
                  <a:cs typeface="Garamond"/>
                </a:rPr>
                <a:t>2</a:t>
              </a:r>
              <a:r>
                <a:rPr lang="en-US" sz="2000" dirty="0" smtClean="0">
                  <a:latin typeface="Garamond"/>
                  <a:cs typeface="Garamond"/>
                </a:rPr>
                <a:t>×</a:t>
              </a:r>
              <a:r>
                <a:rPr lang="en-US" sz="2000" dirty="0">
                  <a:latin typeface="Garamond"/>
                  <a:cs typeface="Garamond"/>
                </a:rPr>
                <a:t>.214 + </a:t>
              </a:r>
              <a:r>
                <a:rPr lang="en-US" sz="2000" dirty="0" smtClean="0">
                  <a:latin typeface="Garamond"/>
                  <a:cs typeface="Garamond"/>
                </a:rPr>
                <a:t>5</a:t>
              </a:r>
              <a:r>
                <a:rPr lang="en-US" sz="2000" baseline="30000" dirty="0" smtClean="0">
                  <a:latin typeface="Garamond"/>
                  <a:cs typeface="Garamond"/>
                </a:rPr>
                <a:t>2</a:t>
              </a:r>
              <a:r>
                <a:rPr lang="en-US" sz="2000" dirty="0" smtClean="0">
                  <a:latin typeface="Garamond"/>
                  <a:cs typeface="Garamond"/>
                </a:rPr>
                <a:t>×.087 </a:t>
              </a:r>
              <a:r>
                <a:rPr lang="en-US" sz="2000" dirty="0">
                  <a:latin typeface="Garamond"/>
                  <a:cs typeface="Garamond"/>
                </a:rPr>
                <a:t>+ </a:t>
              </a:r>
              <a:r>
                <a:rPr lang="en-US" sz="2000" dirty="0" smtClean="0">
                  <a:latin typeface="Garamond"/>
                  <a:cs typeface="Garamond"/>
                </a:rPr>
                <a:t>6</a:t>
              </a:r>
              <a:r>
                <a:rPr lang="en-US" sz="2000" baseline="30000" dirty="0" smtClean="0">
                  <a:latin typeface="Garamond"/>
                  <a:cs typeface="Garamond"/>
                </a:rPr>
                <a:t>2</a:t>
              </a:r>
              <a:r>
                <a:rPr lang="en-US" sz="2000" dirty="0" smtClean="0">
                  <a:latin typeface="Garamond"/>
                  <a:cs typeface="Garamond"/>
                </a:rPr>
                <a:t>×.035</a:t>
              </a:r>
              <a:endParaRPr lang="en-US" sz="2000" dirty="0">
                <a:latin typeface="Franklin Gothic Medium"/>
                <a:cs typeface="Franklin Gothic Medium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500706" y="5456328"/>
              <a:ext cx="6170094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4155006" y="5424241"/>
              <a:ext cx="6014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2.91</a:t>
              </a:r>
              <a:endParaRPr lang="en-US" sz="2000" dirty="0">
                <a:solidFill>
                  <a:srgbClr val="FF9933"/>
                </a:solidFill>
                <a:latin typeface="Garamond"/>
                <a:cs typeface="Garamond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632700" y="5210145"/>
            <a:ext cx="1111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≈ 3.521 </a:t>
            </a:r>
          </a:p>
        </p:txBody>
      </p:sp>
    </p:spTree>
    <p:extLst>
      <p:ext uri="{BB962C8B-B14F-4D97-AF65-F5344CB8AC3E}">
        <p14:creationId xmlns:p14="http://schemas.microsoft.com/office/powerpoint/2010/main" val="353329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random variables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79006" y="1354256"/>
            <a:ext cx="1409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4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baseline="30000" dirty="0" smtClean="0">
                <a:latin typeface="Garamond"/>
                <a:cs typeface="Garamond"/>
              </a:rPr>
              <a:t>2</a:t>
            </a:r>
            <a:r>
              <a:rPr lang="en-US" sz="2400" i="1" dirty="0" smtClean="0">
                <a:latin typeface="Garamond"/>
                <a:cs typeface="Garamond"/>
              </a:rPr>
              <a:t> </a:t>
            </a:r>
            <a:r>
              <a:rPr lang="en-US" sz="2400" i="1" dirty="0" err="1" smtClean="0">
                <a:latin typeface="Garamond"/>
                <a:cs typeface="Garamond"/>
              </a:rPr>
              <a:t>p</a:t>
            </a:r>
            <a:r>
              <a:rPr lang="en-US" sz="2400" i="1" baseline="-25000" dirty="0" err="1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endParaRPr lang="en-US" sz="2400" dirty="0">
              <a:latin typeface="Franklin Gothic Medium"/>
              <a:cs typeface="Franklin Gothic Medium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73634" y="1871316"/>
            <a:ext cx="1296096" cy="0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927634" y="1809055"/>
            <a:ext cx="816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4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endParaRPr lang="en-US" sz="24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2940" y="1616491"/>
            <a:ext cx="389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=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78221" y="1603622"/>
            <a:ext cx="77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6904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In general, if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is a random variable and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 smtClean="0">
                <a:latin typeface="Franklin Gothic Medium"/>
                <a:cs typeface="Franklin Gothic Medium"/>
              </a:rPr>
              <a:t> a function, then </a:t>
            </a:r>
            <a:r>
              <a:rPr lang="en-US" sz="2800" i="1" dirty="0" smtClean="0">
                <a:latin typeface="Garamond"/>
                <a:cs typeface="Garamond"/>
              </a:rPr>
              <a:t>Z</a:t>
            </a:r>
            <a:r>
              <a:rPr lang="en-US" sz="2800" dirty="0" smtClean="0">
                <a:latin typeface="Garamond"/>
                <a:cs typeface="Garamond"/>
              </a:rPr>
              <a:t> =</a:t>
            </a:r>
            <a:r>
              <a:rPr lang="en-US" sz="2800" i="1" dirty="0" smtClean="0">
                <a:latin typeface="Garamond"/>
                <a:cs typeface="Garamond"/>
              </a:rPr>
              <a:t> f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) </a:t>
            </a:r>
            <a:r>
              <a:rPr lang="en-US" sz="2800" dirty="0" smtClean="0">
                <a:latin typeface="Franklin Gothic Medium"/>
                <a:cs typeface="Franklin Gothic Medium"/>
              </a:rPr>
              <a:t>is a random variable with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013790" y="1338976"/>
            <a:ext cx="1289319" cy="916464"/>
            <a:chOff x="5013790" y="1338976"/>
            <a:chExt cx="1289319" cy="916464"/>
          </a:xfrm>
        </p:grpSpPr>
        <p:sp>
          <p:nvSpPr>
            <p:cNvPr id="11" name="TextBox 10"/>
            <p:cNvSpPr txBox="1"/>
            <p:nvPr/>
          </p:nvSpPr>
          <p:spPr>
            <a:xfrm>
              <a:off x="5399856" y="1338976"/>
              <a:ext cx="9032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i="1" dirty="0">
                  <a:solidFill>
                    <a:srgbClr val="FF9933"/>
                  </a:solidFill>
                  <a:latin typeface="Garamond"/>
                  <a:cs typeface="Garamond"/>
                </a:rPr>
                <a:t>E</a:t>
              </a:r>
              <a:r>
                <a:rPr lang="en-US" sz="2400" dirty="0">
                  <a:solidFill>
                    <a:srgbClr val="FF9933"/>
                  </a:solidFill>
                  <a:latin typeface="Garamond"/>
                  <a:cs typeface="Garamond"/>
                </a:rPr>
                <a:t>[</a:t>
              </a:r>
              <a:r>
                <a:rPr lang="en-US" sz="2400" i="1" dirty="0" smtClean="0">
                  <a:solidFill>
                    <a:srgbClr val="FF9933"/>
                  </a:solidFill>
                  <a:latin typeface="Garamond"/>
                  <a:cs typeface="Garamond"/>
                </a:rPr>
                <a:t>X</a:t>
              </a:r>
              <a:r>
                <a:rPr lang="en-US" sz="2400" baseline="30000" dirty="0" smtClean="0">
                  <a:solidFill>
                    <a:srgbClr val="FF9933"/>
                  </a:solidFill>
                  <a:latin typeface="Garamond"/>
                  <a:cs typeface="Garamond"/>
                </a:rPr>
                <a:t>2</a:t>
              </a:r>
              <a:r>
                <a:rPr lang="en-US" sz="2400" dirty="0" smtClean="0">
                  <a:solidFill>
                    <a:srgbClr val="FF9933"/>
                  </a:solidFill>
                  <a:latin typeface="Garamond"/>
                  <a:cs typeface="Garamond"/>
                </a:rPr>
                <a:t>]</a:t>
              </a:r>
              <a:r>
                <a:rPr lang="en-US" sz="2400" dirty="0" smtClean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 </a:t>
              </a:r>
              <a:endParaRPr lang="en-US" sz="2400" i="1" dirty="0">
                <a:solidFill>
                  <a:srgbClr val="FF9933"/>
                </a:solidFill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394484" y="1856036"/>
              <a:ext cx="809587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5413534" y="1793775"/>
              <a:ext cx="8166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]</a:t>
              </a:r>
              <a:r>
                <a:rPr lang="en-US" sz="2400" dirty="0" smtClean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 </a:t>
              </a:r>
              <a:endParaRPr lang="en-US" sz="2400" i="1" dirty="0">
                <a:solidFill>
                  <a:srgbClr val="FF9933"/>
                </a:solidFill>
                <a:latin typeface="Garamond"/>
                <a:cs typeface="Garamond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13790" y="1601211"/>
              <a:ext cx="3898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=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848709" y="3858883"/>
            <a:ext cx="33655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latin typeface="Garamond"/>
                <a:cs typeface="Garamond"/>
              </a:rPr>
              <a:t>p</a:t>
            </a:r>
            <a:r>
              <a:rPr lang="en-US" sz="2800" i="1" baseline="-25000" dirty="0" err="1" smtClean="0">
                <a:latin typeface="Garamond"/>
                <a:cs typeface="Garamond"/>
              </a:rPr>
              <a:t>Z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z</a:t>
            </a:r>
            <a:r>
              <a:rPr lang="en-US" sz="2800" dirty="0" smtClean="0">
                <a:latin typeface="Garamond"/>
                <a:cs typeface="Garamond"/>
              </a:rPr>
              <a:t>) =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x: f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 = z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r>
              <a:rPr lang="en-US" sz="2800" i="1" dirty="0" err="1" smtClean="0">
                <a:latin typeface="Garamond"/>
                <a:cs typeface="Garamond"/>
              </a:rPr>
              <a:t>p</a:t>
            </a:r>
            <a:r>
              <a:rPr lang="en-US" sz="2800" i="1" baseline="-25000" dirty="0" err="1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).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880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62300" y="2623234"/>
            <a:ext cx="77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2135" y="2382580"/>
            <a:ext cx="903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i="1" dirty="0">
                <a:latin typeface="Garamond"/>
                <a:cs typeface="Garamond"/>
              </a:rPr>
              <a:t>E</a:t>
            </a:r>
            <a:r>
              <a:rPr lang="en-US" sz="2400" dirty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baseline="30000" dirty="0" smtClean="0">
                <a:latin typeface="Garamond"/>
                <a:cs typeface="Garamond"/>
              </a:rPr>
              <a:t>2</a:t>
            </a:r>
            <a:r>
              <a:rPr lang="en-US" sz="2400" dirty="0" smtClean="0">
                <a:latin typeface="Garamond"/>
                <a:cs typeface="Garamond"/>
              </a:rPr>
              <a:t>]</a:t>
            </a:r>
            <a:r>
              <a:rPr lang="en-US" sz="2400" dirty="0" smtClean="0">
                <a:latin typeface="Franklin Gothic Medium"/>
                <a:cs typeface="Franklin Gothic Medium"/>
              </a:rPr>
              <a:t> </a:t>
            </a:r>
            <a:endParaRPr lang="en-US" sz="2400" i="1" dirty="0">
              <a:latin typeface="Garamond"/>
              <a:cs typeface="Garamond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76763" y="2899640"/>
            <a:ext cx="809587" cy="0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95813" y="2837379"/>
            <a:ext cx="816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4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endParaRPr lang="en-US" sz="24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6069" y="2644815"/>
            <a:ext cx="389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=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5781" y="1255980"/>
            <a:ext cx="623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 = </a:t>
            </a:r>
            <a:r>
              <a:rPr lang="en-US" sz="2400" dirty="0" smtClean="0">
                <a:latin typeface="Franklin Gothic Medium"/>
                <a:cs typeface="Franklin Gothic Medium"/>
              </a:rPr>
              <a:t>number of people in a </a:t>
            </a:r>
            <a:r>
              <a:rPr lang="en-US" sz="24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random household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473" y="1827480"/>
            <a:ext cx="7525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 = </a:t>
            </a:r>
            <a:r>
              <a:rPr lang="en-US" sz="2400" dirty="0" smtClean="0">
                <a:latin typeface="Franklin Gothic Medium"/>
                <a:cs typeface="Franklin Gothic Medium"/>
              </a:rPr>
              <a:t>number of people in household of a </a:t>
            </a:r>
            <a:r>
              <a:rPr lang="en-US" sz="24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random person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5781" y="34842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Next time we’ll show that for every random variable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63900" y="4173237"/>
            <a:ext cx="247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baseline="30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] ≥ (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])</a:t>
            </a:r>
            <a:r>
              <a:rPr lang="en-US" sz="2800" baseline="30000" dirty="0" smtClean="0">
                <a:latin typeface="Garamond"/>
                <a:cs typeface="Garamond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473" y="500631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So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]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≥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 smtClean="0">
                <a:latin typeface="Franklin Gothic Medium"/>
                <a:cs typeface="Franklin Gothic Medium"/>
              </a:rPr>
              <a:t>. The two are equal only if all households have the same size. </a:t>
            </a:r>
          </a:p>
        </p:txBody>
      </p:sp>
    </p:spTree>
    <p:extLst>
      <p:ext uri="{BB962C8B-B14F-4D97-AF65-F5344CB8AC3E}">
        <p14:creationId xmlns:p14="http://schemas.microsoft.com/office/powerpoint/2010/main" val="68256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mass function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can describe the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latin typeface="Franklin Gothic Medium"/>
                <a:cs typeface="Franklin Gothic Medium"/>
              </a:rPr>
              <a:t>. by a table or by a chart.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2319" y="3539574"/>
            <a:ext cx="316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     0      1      2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3600" y="3974892"/>
            <a:ext cx="316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)     ¼</a:t>
            </a:r>
            <a:r>
              <a:rPr lang="en-US" sz="2800" dirty="0">
                <a:latin typeface="Garamond"/>
                <a:cs typeface="Garamond"/>
              </a:rPr>
              <a:t>    </a:t>
            </a:r>
            <a:r>
              <a:rPr lang="en-US" sz="2800" dirty="0" smtClean="0">
                <a:latin typeface="Garamond"/>
                <a:cs typeface="Garamond"/>
              </a:rPr>
              <a:t> ½     ¼ </a:t>
            </a:r>
          </a:p>
        </p:txBody>
      </p:sp>
      <p:pic>
        <p:nvPicPr>
          <p:cNvPr id="24" name="Picture 23" descr="hea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24" y="2385134"/>
            <a:ext cx="3035300" cy="30844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43896" y="5174734"/>
            <a:ext cx="326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Garamond"/>
                <a:cs typeface="Garamond"/>
              </a:rPr>
              <a:t>x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62230" y="3809276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Garamond"/>
                <a:cs typeface="Garamond"/>
              </a:rPr>
              <a:t>p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i="1" dirty="0" smtClean="0">
                <a:latin typeface="Garamond"/>
                <a:cs typeface="Garamond"/>
              </a:rPr>
              <a:t>x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82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6178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anklin Gothic Medium"/>
                <a:cs typeface="Franklin Gothic Medium"/>
              </a:rPr>
              <a:t>A </a:t>
            </a:r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change</a:t>
            </a:r>
            <a:r>
              <a:rPr lang="en-US" sz="3200" dirty="0" smtClean="0">
                <a:latin typeface="Franklin Gothic Medium"/>
                <a:cs typeface="Franklin Gothic Medium"/>
              </a:rPr>
              <a:t> occurs when a coin toss comes out different from the previous one.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4667935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Toss a coin 3 times. Calculate </a:t>
            </a:r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the </a:t>
            </a:r>
            <a:r>
              <a:rPr lang="en-US" sz="3200" dirty="0" err="1">
                <a:solidFill>
                  <a:prstClr val="black"/>
                </a:solidFill>
                <a:latin typeface="Franklin Gothic Medium"/>
                <a:cs typeface="Franklin Gothic Medium"/>
              </a:rPr>
              <a:t>p.m.f</a:t>
            </a:r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. of the number of changes.</a:t>
            </a:r>
          </a:p>
        </p:txBody>
      </p:sp>
      <p:pic>
        <p:nvPicPr>
          <p:cNvPr id="6" name="Picture 5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88" y="3241998"/>
            <a:ext cx="946370" cy="949002"/>
          </a:xfrm>
          <a:prstGeom prst="rect">
            <a:avLst/>
          </a:prstGeom>
        </p:spPr>
      </p:pic>
      <p:pic>
        <p:nvPicPr>
          <p:cNvPr id="7" name="Picture 6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88" y="3241998"/>
            <a:ext cx="946370" cy="949002"/>
          </a:xfrm>
          <a:prstGeom prst="rect">
            <a:avLst/>
          </a:prstGeom>
        </p:spPr>
      </p:pic>
      <p:pic>
        <p:nvPicPr>
          <p:cNvPr id="10" name="Picture 9" descr="ur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747" y="3188208"/>
            <a:ext cx="1002792" cy="100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3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4997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draw 3 balls without replacement from this urn:</a:t>
            </a:r>
          </a:p>
        </p:txBody>
      </p:sp>
      <p:sp>
        <p:nvSpPr>
          <p:cNvPr id="5" name="Trapezoid 4"/>
          <p:cNvSpPr/>
          <p:nvPr/>
        </p:nvSpPr>
        <p:spPr>
          <a:xfrm flipV="1">
            <a:off x="3068379" y="2260600"/>
            <a:ext cx="3169251" cy="2032428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17216" y="3660859"/>
            <a:ext cx="564119" cy="56411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-1</a:t>
            </a:r>
            <a:endParaRPr lang="en-US" dirty="0">
              <a:solidFill>
                <a:srgbClr val="FF000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59914" y="2506190"/>
            <a:ext cx="564119" cy="564119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  <a:latin typeface="Franklin Gothic Medium"/>
                <a:cs typeface="Franklin Gothic Medium"/>
              </a:rPr>
              <a:t>1</a:t>
            </a:r>
            <a:endParaRPr lang="en-US" dirty="0">
              <a:solidFill>
                <a:schemeClr val="accent6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41973" y="3494728"/>
            <a:ext cx="564119" cy="564119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  <a:latin typeface="Franklin Gothic Medium"/>
                <a:cs typeface="Franklin Gothic Medium"/>
              </a:rPr>
              <a:t>1</a:t>
            </a:r>
            <a:endParaRPr lang="en-US" dirty="0">
              <a:solidFill>
                <a:schemeClr val="accent6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0452" y="3020539"/>
            <a:ext cx="564119" cy="564119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  <a:latin typeface="Franklin Gothic Medium"/>
                <a:cs typeface="Franklin Gothic Medium"/>
              </a:rPr>
              <a:t>1</a:t>
            </a:r>
            <a:endParaRPr lang="en-US" dirty="0">
              <a:solidFill>
                <a:schemeClr val="accent6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20146" y="2456421"/>
            <a:ext cx="564119" cy="56411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-1</a:t>
            </a:r>
            <a:endParaRPr lang="en-US" dirty="0">
              <a:solidFill>
                <a:srgbClr val="FF000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77098" y="3660859"/>
            <a:ext cx="564119" cy="56411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-1</a:t>
            </a:r>
            <a:endParaRPr lang="en-US" dirty="0">
              <a:solidFill>
                <a:srgbClr val="FF000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78697" y="2738480"/>
            <a:ext cx="564119" cy="5641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Medium"/>
                <a:cs typeface="Franklin Gothic Medium"/>
              </a:rPr>
              <a:t>0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14578" y="3212669"/>
            <a:ext cx="564119" cy="5641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Medium"/>
                <a:cs typeface="Franklin Gothic Medium"/>
              </a:rPr>
              <a:t>0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469788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be the </a:t>
            </a:r>
            <a:r>
              <a:rPr lang="en-US" sz="2800" dirty="0" smtClean="0">
                <a:solidFill>
                  <a:schemeClr val="accent3"/>
                </a:solidFill>
                <a:latin typeface="Franklin Gothic Medium"/>
                <a:cs typeface="Franklin Gothic Medium"/>
              </a:rPr>
              <a:t>sum of the values</a:t>
            </a:r>
            <a:r>
              <a:rPr lang="en-US" sz="2800" dirty="0" smtClean="0">
                <a:latin typeface="Franklin Gothic Medium"/>
                <a:cs typeface="Franklin Gothic Medium"/>
              </a:rPr>
              <a:t> on the balls. What is the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latin typeface="Franklin Gothic Medium"/>
                <a:cs typeface="Franklin Gothic Medium"/>
              </a:rPr>
              <a:t>. of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18" name="Oval 17"/>
          <p:cNvSpPr/>
          <p:nvPr/>
        </p:nvSpPr>
        <p:spPr>
          <a:xfrm>
            <a:off x="3935156" y="2299299"/>
            <a:ext cx="564119" cy="5641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Medium"/>
                <a:cs typeface="Franklin Gothic Medium"/>
              </a:rPr>
              <a:t>0</a:t>
            </a:r>
            <a:endParaRPr lang="en-US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0316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Balls</a:t>
            </a:r>
            <a:endParaRPr lang="en-US" dirty="0"/>
          </a:p>
        </p:txBody>
      </p:sp>
      <p:sp>
        <p:nvSpPr>
          <p:cNvPr id="5" name="Trapezoid 4"/>
          <p:cNvSpPr/>
          <p:nvPr/>
        </p:nvSpPr>
        <p:spPr>
          <a:xfrm flipV="1">
            <a:off x="5517549" y="615091"/>
            <a:ext cx="3169251" cy="2032428"/>
          </a:xfrm>
          <a:prstGeom prst="trapezoid">
            <a:avLst/>
          </a:prstGeom>
          <a:solidFill>
            <a:srgbClr val="FFFF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66386" y="2015350"/>
            <a:ext cx="564119" cy="564119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-1</a:t>
            </a:r>
            <a:endParaRPr lang="en-US" dirty="0">
              <a:solidFill>
                <a:srgbClr val="FF000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09084" y="860681"/>
            <a:ext cx="564119" cy="564119"/>
          </a:xfrm>
          <a:prstGeom prst="ellipse">
            <a:avLst/>
          </a:prstGeom>
          <a:solidFill>
            <a:srgbClr val="FFFFFF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  <a:latin typeface="Franklin Gothic Medium"/>
                <a:cs typeface="Franklin Gothic Medium"/>
              </a:rPr>
              <a:t>1</a:t>
            </a:r>
            <a:endParaRPr lang="en-US" dirty="0">
              <a:solidFill>
                <a:schemeClr val="accent6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91143" y="1849219"/>
            <a:ext cx="564119" cy="564119"/>
          </a:xfrm>
          <a:prstGeom prst="ellipse">
            <a:avLst/>
          </a:prstGeom>
          <a:solidFill>
            <a:srgbClr val="FFFFFF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  <a:latin typeface="Franklin Gothic Medium"/>
                <a:cs typeface="Franklin Gothic Medium"/>
              </a:rPr>
              <a:t>1</a:t>
            </a:r>
            <a:endParaRPr lang="en-US" dirty="0">
              <a:solidFill>
                <a:schemeClr val="accent6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89622" y="1375030"/>
            <a:ext cx="564119" cy="564119"/>
          </a:xfrm>
          <a:prstGeom prst="ellipse">
            <a:avLst/>
          </a:prstGeom>
          <a:solidFill>
            <a:srgbClr val="FFFFFF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  <a:latin typeface="Franklin Gothic Medium"/>
                <a:cs typeface="Franklin Gothic Medium"/>
              </a:rPr>
              <a:t>1</a:t>
            </a:r>
            <a:endParaRPr lang="en-US" dirty="0">
              <a:solidFill>
                <a:schemeClr val="accent6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69316" y="810912"/>
            <a:ext cx="564119" cy="564119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-1</a:t>
            </a:r>
            <a:endParaRPr lang="en-US" dirty="0">
              <a:solidFill>
                <a:srgbClr val="FF000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26268" y="2015350"/>
            <a:ext cx="564119" cy="564119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-1</a:t>
            </a:r>
            <a:endParaRPr lang="en-US" dirty="0">
              <a:solidFill>
                <a:srgbClr val="FF000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27867" y="1092971"/>
            <a:ext cx="564119" cy="56411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Medium"/>
                <a:cs typeface="Franklin Gothic Medium"/>
              </a:rPr>
              <a:t>0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63748" y="1567160"/>
            <a:ext cx="564119" cy="56411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Medium"/>
                <a:cs typeface="Franklin Gothic Medium"/>
              </a:rPr>
              <a:t>0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1390530"/>
            <a:ext cx="525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= </a:t>
            </a:r>
            <a:r>
              <a:rPr lang="en-US" sz="2800" dirty="0" smtClean="0">
                <a:latin typeface="Franklin Gothic Medium"/>
                <a:cs typeface="Franklin Gothic Medium"/>
              </a:rPr>
              <a:t>sum of values on the 3 balls</a:t>
            </a:r>
          </a:p>
        </p:txBody>
      </p:sp>
      <p:sp>
        <p:nvSpPr>
          <p:cNvPr id="18" name="Oval 17"/>
          <p:cNvSpPr/>
          <p:nvPr/>
        </p:nvSpPr>
        <p:spPr>
          <a:xfrm>
            <a:off x="6384326" y="653790"/>
            <a:ext cx="564119" cy="56411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Medium"/>
                <a:cs typeface="Franklin Gothic Medium"/>
              </a:rPr>
              <a:t>0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3026286"/>
            <a:ext cx="14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Franklin Gothic Medium"/>
                <a:cs typeface="Franklin Gothic Medium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= 0)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3451446"/>
            <a:ext cx="14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Franklin Gothic Medium"/>
                <a:cs typeface="Franklin Gothic Medium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= 1)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20851" y="345144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solidFill>
                  <a:srgbClr val="3333CC"/>
                </a:solidFill>
                <a:latin typeface="Garamond"/>
                <a:cs typeface="Garamond"/>
              </a:rPr>
              <a:t>1</a:t>
            </a:r>
            <a:r>
              <a:rPr lang="en-US" sz="2400" baseline="-25000" dirty="0" smtClean="0">
                <a:latin typeface="Garamond"/>
                <a:cs typeface="Garamond"/>
              </a:rPr>
              <a:t>00</a:t>
            </a:r>
            <a:r>
              <a:rPr lang="en-US" sz="2400" dirty="0" smtClean="0">
                <a:latin typeface="Garamond"/>
                <a:cs typeface="Garamond"/>
              </a:rPr>
              <a:t>) +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solidFill>
                  <a:srgbClr val="3333CC"/>
                </a:solidFill>
                <a:latin typeface="Garamond"/>
                <a:cs typeface="Garamond"/>
              </a:rPr>
              <a:t>11</a:t>
            </a:r>
            <a:r>
              <a:rPr lang="en-US" sz="2400" baseline="-25000" dirty="0" smtClean="0">
                <a:solidFill>
                  <a:srgbClr val="FF0000"/>
                </a:solidFill>
                <a:latin typeface="Garamond"/>
                <a:cs typeface="Garamond"/>
              </a:rPr>
              <a:t>(-1)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2113260"/>
            <a:ext cx="525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latin typeface="Garamond"/>
                <a:cs typeface="Garamond"/>
              </a:rPr>
              <a:t>abc</a:t>
            </a:r>
            <a:r>
              <a:rPr lang="en-US" sz="2800" dirty="0" smtClean="0">
                <a:latin typeface="Garamond"/>
                <a:cs typeface="Garamond"/>
              </a:rPr>
              <a:t>: </a:t>
            </a:r>
            <a:r>
              <a:rPr lang="en-US" sz="2800" dirty="0" smtClean="0">
                <a:latin typeface="Franklin Gothic Medium"/>
                <a:cs typeface="Franklin Gothic Medium"/>
              </a:rPr>
              <a:t>we chose balls of type 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b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c</a:t>
            </a:r>
            <a:endParaRPr lang="en-US" sz="2800" i="1" dirty="0" smtClean="0">
              <a:latin typeface="Franklin Gothic Medium"/>
              <a:cs typeface="Franklin Gothic Medium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20850" y="3026286"/>
            <a:ext cx="280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latin typeface="Garamond"/>
                <a:cs typeface="Garamond"/>
              </a:rPr>
              <a:t>000</a:t>
            </a:r>
            <a:r>
              <a:rPr lang="en-US" sz="2400" dirty="0" smtClean="0">
                <a:latin typeface="Garamond"/>
                <a:cs typeface="Garamond"/>
              </a:rPr>
              <a:t>) +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solidFill>
                  <a:schemeClr val="accent6"/>
                </a:solidFill>
                <a:latin typeface="Garamond"/>
                <a:cs typeface="Garamond"/>
              </a:rPr>
              <a:t>1</a:t>
            </a:r>
            <a:r>
              <a:rPr lang="en-US" sz="2400" baseline="-25000" dirty="0" smtClean="0">
                <a:solidFill>
                  <a:srgbClr val="FF0000"/>
                </a:solidFill>
                <a:latin typeface="Garamond"/>
                <a:cs typeface="Garamond"/>
              </a:rPr>
              <a:t>(</a:t>
            </a:r>
            <a:r>
              <a:rPr lang="en-US" sz="2400" baseline="-25000" dirty="0">
                <a:solidFill>
                  <a:srgbClr val="FF0000"/>
                </a:solidFill>
                <a:latin typeface="Garamond"/>
                <a:cs typeface="Garamond"/>
              </a:rPr>
              <a:t>-1</a:t>
            </a:r>
            <a:r>
              <a:rPr lang="en-US" sz="2400" baseline="-25000" dirty="0" smtClean="0">
                <a:solidFill>
                  <a:srgbClr val="FF0000"/>
                </a:solidFill>
                <a:latin typeface="Garamond"/>
                <a:cs typeface="Garamond"/>
              </a:rPr>
              <a:t>)</a:t>
            </a:r>
            <a:r>
              <a:rPr lang="en-US" sz="2400" baseline="-25000" dirty="0" smtClean="0">
                <a:latin typeface="Garamond"/>
                <a:cs typeface="Garamond"/>
              </a:rPr>
              <a:t>0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2" y="3036322"/>
            <a:ext cx="4038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(1 + </a:t>
            </a:r>
            <a:r>
              <a:rPr lang="en-US" sz="2400" dirty="0">
                <a:latin typeface="Garamond"/>
                <a:cs typeface="Garamond"/>
              </a:rPr>
              <a:t>3×</a:t>
            </a:r>
            <a:r>
              <a:rPr lang="en-US" sz="2400" dirty="0" smtClean="0">
                <a:latin typeface="Garamond"/>
                <a:cs typeface="Garamond"/>
              </a:rPr>
              <a:t>3</a:t>
            </a:r>
            <a:r>
              <a:rPr lang="en-US" sz="2400" dirty="0">
                <a:latin typeface="Garamond"/>
                <a:cs typeface="Garamond"/>
              </a:rPr>
              <a:t>×</a:t>
            </a:r>
            <a:r>
              <a:rPr lang="en-US" sz="2400" dirty="0" smtClean="0">
                <a:latin typeface="Garamond"/>
                <a:cs typeface="Garamond"/>
              </a:rPr>
              <a:t>3</a:t>
            </a:r>
            <a:r>
              <a:rPr lang="en-US" sz="2400" dirty="0">
                <a:latin typeface="Garamond"/>
                <a:cs typeface="Garamond"/>
              </a:rPr>
              <a:t>)</a:t>
            </a:r>
            <a:r>
              <a:rPr lang="en-US" sz="2400" dirty="0" smtClean="0">
                <a:latin typeface="Garamond"/>
                <a:cs typeface="Garamond"/>
              </a:rPr>
              <a:t>/C(9, 3) = 28/84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67251" y="3451446"/>
            <a:ext cx="401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(3×3 + 3×3)/C(9, 3) = 18/84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3846657"/>
            <a:ext cx="14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Franklin Gothic Medium"/>
                <a:cs typeface="Franklin Gothic Medium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= -1)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20850" y="3846657"/>
            <a:ext cx="3549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  <a:latin typeface="Garamond"/>
                <a:cs typeface="Garamond"/>
              </a:rPr>
              <a:t>(-1)</a:t>
            </a:r>
            <a:r>
              <a:rPr lang="en-US" sz="2400" baseline="-25000" dirty="0" smtClean="0">
                <a:latin typeface="Garamond"/>
                <a:cs typeface="Garamond"/>
              </a:rPr>
              <a:t>00</a:t>
            </a:r>
            <a:r>
              <a:rPr lang="en-US" sz="2400" dirty="0" smtClean="0">
                <a:latin typeface="Garamond"/>
                <a:cs typeface="Garamond"/>
              </a:rPr>
              <a:t>) +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  <a:latin typeface="Garamond"/>
                <a:cs typeface="Garamond"/>
              </a:rPr>
              <a:t>(-1)(-1)</a:t>
            </a:r>
            <a:r>
              <a:rPr lang="en-US" sz="2400" baseline="-25000" dirty="0" smtClean="0">
                <a:solidFill>
                  <a:srgbClr val="3333CC"/>
                </a:solidFill>
                <a:latin typeface="Garamond"/>
                <a:cs typeface="Garamond"/>
              </a:rPr>
              <a:t>1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67250" y="3846657"/>
            <a:ext cx="401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(3×3 + 3×3)/C(9, 3) = 18/84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" y="4257896"/>
            <a:ext cx="14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Franklin Gothic Medium"/>
                <a:cs typeface="Franklin Gothic Medium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= 2)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27202" y="425789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solidFill>
                  <a:srgbClr val="3333CC"/>
                </a:solidFill>
                <a:latin typeface="Garamond"/>
                <a:cs typeface="Garamond"/>
              </a:rPr>
              <a:t>11</a:t>
            </a:r>
            <a:r>
              <a:rPr lang="en-US" sz="2400" baseline="-25000" dirty="0" smtClean="0">
                <a:latin typeface="Garamond"/>
                <a:cs typeface="Garamond"/>
              </a:rPr>
              <a:t>0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67467" y="4257896"/>
            <a:ext cx="190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</a:t>
            </a:r>
            <a:r>
              <a:rPr lang="en-US" sz="2400" dirty="0">
                <a:latin typeface="Garamond"/>
                <a:cs typeface="Garamond"/>
              </a:rPr>
              <a:t>3</a:t>
            </a:r>
            <a:r>
              <a:rPr lang="en-US" sz="2400" dirty="0" smtClean="0">
                <a:latin typeface="Garamond"/>
                <a:cs typeface="Garamond"/>
              </a:rPr>
              <a:t>×3/C(9, 3)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93003" y="4257896"/>
            <a:ext cx="1136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9/84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4656061"/>
            <a:ext cx="8172451" cy="1238945"/>
            <a:chOff x="457200" y="4656061"/>
            <a:chExt cx="8172451" cy="1238945"/>
          </a:xfrm>
        </p:grpSpPr>
        <p:sp>
          <p:nvSpPr>
            <p:cNvPr id="34" name="TextBox 33"/>
            <p:cNvSpPr txBox="1"/>
            <p:nvPr/>
          </p:nvSpPr>
          <p:spPr>
            <a:xfrm>
              <a:off x="457200" y="4656061"/>
              <a:ext cx="1435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Franklin Gothic Medium"/>
                  <a:cs typeface="Franklin Gothic Medium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= -2)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27202" y="4656061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= </a:t>
              </a:r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(-1)(-1)0</a:t>
              </a:r>
              <a:r>
                <a:rPr lang="en-US" sz="2400" dirty="0" smtClean="0">
                  <a:latin typeface="Garamond"/>
                  <a:cs typeface="Garamond"/>
                </a:rPr>
                <a:t>)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67467" y="4656061"/>
              <a:ext cx="1905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= </a:t>
              </a:r>
              <a:r>
                <a:rPr lang="en-US" sz="2400" dirty="0"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latin typeface="Garamond"/>
                  <a:cs typeface="Garamond"/>
                </a:rPr>
                <a:t>×3/C(9, 3)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93003" y="4656061"/>
              <a:ext cx="11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= 9/84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7202" y="5035176"/>
              <a:ext cx="1435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Franklin Gothic Medium"/>
                  <a:cs typeface="Franklin Gothic Medium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= 3)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27204" y="5035176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= </a:t>
              </a:r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solidFill>
                    <a:srgbClr val="3333CC"/>
                  </a:solidFill>
                  <a:latin typeface="Garamond"/>
                  <a:cs typeface="Garamond"/>
                </a:rPr>
                <a:t>111</a:t>
              </a:r>
              <a:r>
                <a:rPr lang="en-US" sz="2400" dirty="0" smtClean="0">
                  <a:latin typeface="Garamond"/>
                  <a:cs typeface="Garamond"/>
                </a:rPr>
                <a:t>)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67469" y="5035176"/>
              <a:ext cx="1905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= 1/C(9, 3)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93005" y="5035176"/>
              <a:ext cx="11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= 1/84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57202" y="5433341"/>
              <a:ext cx="1435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Franklin Gothic Medium"/>
                  <a:cs typeface="Franklin Gothic Medium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= -3)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27204" y="5433341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= </a:t>
              </a:r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solidFill>
                    <a:srgbClr val="FF0000"/>
                  </a:solidFill>
                  <a:latin typeface="Garamond"/>
                  <a:cs typeface="Garamond"/>
                </a:rPr>
                <a:t>(-1)(-1)(-1)</a:t>
              </a:r>
              <a:r>
                <a:rPr lang="en-US" sz="2400" dirty="0" smtClean="0">
                  <a:latin typeface="Garamond"/>
                  <a:cs typeface="Garamond"/>
                </a:rPr>
                <a:t>)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667469" y="5433341"/>
              <a:ext cx="1905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= 1/C(9, 3)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93005" y="5433341"/>
              <a:ext cx="11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= 1/84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493003" y="5981700"/>
            <a:ext cx="1136646" cy="468015"/>
            <a:chOff x="7493003" y="5981700"/>
            <a:chExt cx="1136646" cy="46801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493003" y="5981700"/>
              <a:ext cx="1136646" cy="1270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969168" y="5988050"/>
              <a:ext cx="340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1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926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mass function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55800" y="3490931"/>
            <a:ext cx="525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400" dirty="0" smtClean="0">
                <a:latin typeface="Franklin Gothic Medium"/>
                <a:cs typeface="Franklin Gothic Medium"/>
              </a:rPr>
              <a:t>. of sum of values on the 3 balls</a:t>
            </a:r>
          </a:p>
        </p:txBody>
      </p:sp>
      <p:pic>
        <p:nvPicPr>
          <p:cNvPr id="16" name="Picture 15" descr="ball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t="8990" r="9167" b="5544"/>
          <a:stretch/>
        </p:blipFill>
        <p:spPr>
          <a:xfrm>
            <a:off x="2482850" y="1211283"/>
            <a:ext cx="4127500" cy="23333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" y="42970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events “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” are disjoint and partition the sample space, so for every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56000" y="5432716"/>
            <a:ext cx="199879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32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) = 1</a:t>
            </a:r>
            <a:endParaRPr lang="en-US" sz="32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51738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dirty="0"/>
          </a:p>
        </p:txBody>
      </p:sp>
      <p:pic>
        <p:nvPicPr>
          <p:cNvPr id="6" name="Picture 5" descr="Euro2012%20Album-500x5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0477">
            <a:off x="1009651" y="1416052"/>
            <a:ext cx="3429000" cy="3429000"/>
          </a:xfrm>
          <a:prstGeom prst="rect">
            <a:avLst/>
          </a:prstGeom>
        </p:spPr>
      </p:pic>
      <p:pic>
        <p:nvPicPr>
          <p:cNvPr id="21" name="Picture 20" descr="panini-euro2012-pages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9" b="939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79938"/>
            <a:ext cx="4699000" cy="2709757"/>
          </a:xfrm>
          <a:prstGeom prst="rect">
            <a:avLst/>
          </a:prstGeom>
        </p:spPr>
      </p:pic>
      <p:pic>
        <p:nvPicPr>
          <p:cNvPr id="24" name="Picture 23" descr="euro2012_7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1917823"/>
            <a:ext cx="1403350" cy="1985872"/>
          </a:xfrm>
          <a:prstGeom prst="rect">
            <a:avLst/>
          </a:prstGeom>
        </p:spPr>
      </p:pic>
      <p:pic>
        <p:nvPicPr>
          <p:cNvPr id="27" name="Picture 26" descr="euro2012_1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1922617"/>
            <a:ext cx="1399962" cy="198107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115050" y="1917823"/>
            <a:ext cx="1568450" cy="1910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Euro2012PaniniSticker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862" y="1541680"/>
            <a:ext cx="2286476" cy="22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4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08541 0.273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46 L 0.07622 0.2733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3456</TotalTime>
  <Words>2139</Words>
  <Application>Microsoft Macintosh PowerPoint</Application>
  <PresentationFormat>On-screen Show (4:3)</PresentationFormat>
  <Paragraphs>342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4. Random variables part one</vt:lpstr>
      <vt:lpstr>Random variable</vt:lpstr>
      <vt:lpstr>Probability mass function</vt:lpstr>
      <vt:lpstr>Probability mass function</vt:lpstr>
      <vt:lpstr>Example</vt:lpstr>
      <vt:lpstr>Balls</vt:lpstr>
      <vt:lpstr>Balls</vt:lpstr>
      <vt:lpstr>Probability mass function</vt:lpstr>
      <vt:lpstr>Coupon collection</vt:lpstr>
      <vt:lpstr>Coupon collection</vt:lpstr>
      <vt:lpstr>Coupon collection</vt:lpstr>
      <vt:lpstr>Coupon collection</vt:lpstr>
      <vt:lpstr>Coupon collection</vt:lpstr>
      <vt:lpstr>Coupon collection</vt:lpstr>
      <vt:lpstr>Coupon collection</vt:lpstr>
      <vt:lpstr>Coupon collection</vt:lpstr>
      <vt:lpstr>Coupon collection</vt:lpstr>
      <vt:lpstr>Coupon collection</vt:lpstr>
      <vt:lpstr>Something to think about</vt:lpstr>
      <vt:lpstr>Expected value</vt:lpstr>
      <vt:lpstr>Expected value</vt:lpstr>
      <vt:lpstr>Expected value</vt:lpstr>
      <vt:lpstr>Russian roulette</vt:lpstr>
      <vt:lpstr>Chuck-a-luck</vt:lpstr>
      <vt:lpstr>Chuck-a-luck</vt:lpstr>
      <vt:lpstr>Utility</vt:lpstr>
      <vt:lpstr>Average household size</vt:lpstr>
      <vt:lpstr>Average household size</vt:lpstr>
      <vt:lpstr>Average household size</vt:lpstr>
      <vt:lpstr>Average household size</vt:lpstr>
      <vt:lpstr>Average household size</vt:lpstr>
      <vt:lpstr>Average household size</vt:lpstr>
      <vt:lpstr>Functions of random variables</vt:lpstr>
      <vt:lpstr>Preview</vt:lpstr>
    </vt:vector>
  </TitlesOfParts>
  <Company>Chinese University of Hong Kong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</cp:lastModifiedBy>
  <cp:revision>281</cp:revision>
  <dcterms:created xsi:type="dcterms:W3CDTF">2013-01-07T07:20:47Z</dcterms:created>
  <dcterms:modified xsi:type="dcterms:W3CDTF">2013-03-11T04:19:35Z</dcterms:modified>
</cp:coreProperties>
</file>