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3"/>
  </p:notesMasterIdLst>
  <p:sldIdLst>
    <p:sldId id="256" r:id="rId2"/>
    <p:sldId id="285" r:id="rId3"/>
    <p:sldId id="274" r:id="rId4"/>
    <p:sldId id="275" r:id="rId5"/>
    <p:sldId id="277" r:id="rId6"/>
    <p:sldId id="278" r:id="rId7"/>
    <p:sldId id="281" r:id="rId8"/>
    <p:sldId id="282" r:id="rId9"/>
    <p:sldId id="283" r:id="rId10"/>
    <p:sldId id="284" r:id="rId11"/>
    <p:sldId id="298" r:id="rId12"/>
    <p:sldId id="286" r:id="rId13"/>
    <p:sldId id="289" r:id="rId14"/>
    <p:sldId id="287" r:id="rId15"/>
    <p:sldId id="290" r:id="rId16"/>
    <p:sldId id="288" r:id="rId17"/>
    <p:sldId id="291" r:id="rId18"/>
    <p:sldId id="292" r:id="rId19"/>
    <p:sldId id="295" r:id="rId20"/>
    <p:sldId id="293" r:id="rId21"/>
    <p:sldId id="302" r:id="rId22"/>
    <p:sldId id="303" r:id="rId23"/>
    <p:sldId id="304" r:id="rId24"/>
    <p:sldId id="305" r:id="rId25"/>
    <p:sldId id="306" r:id="rId26"/>
    <p:sldId id="311" r:id="rId27"/>
    <p:sldId id="312" r:id="rId28"/>
    <p:sldId id="313" r:id="rId29"/>
    <p:sldId id="314" r:id="rId30"/>
    <p:sldId id="315" r:id="rId31"/>
    <p:sldId id="316" r:id="rId3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8994" autoAdjust="0"/>
  </p:normalViewPr>
  <p:slideViewPr>
    <p:cSldViewPr snapToGrid="0" snapToObjects="1">
      <p:cViewPr>
        <p:scale>
          <a:sx n="200" d="100"/>
          <a:sy n="200" d="100"/>
        </p:scale>
        <p:origin x="-288" y="-264"/>
      </p:cViewPr>
      <p:guideLst>
        <p:guide orient="horz" pos="2156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notesMaster" Target="notesMasters/notesMaster1.xml"/><Relationship Id="rId34" Type="http://schemas.openxmlformats.org/officeDocument/2006/relationships/printerSettings" Target="printerSettings/printerSettings1.bin"/><Relationship Id="rId35" Type="http://schemas.openxmlformats.org/officeDocument/2006/relationships/presProps" Target="presProps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heme" Target="theme/theme1.xml"/><Relationship Id="rId3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3FB922-F127-5E47-9B2E-CA730A74DCAB}" type="datetimeFigureOut">
              <a:rPr lang="en-US" smtClean="0"/>
              <a:t>28/2/13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E1A22D-B0DA-7946-9107-1C35E13A88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08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958037"/>
            <a:ext cx="7772400" cy="815815"/>
          </a:xfrm>
          <a:prstGeom prst="rect">
            <a:avLst/>
          </a:prstGeom>
        </p:spPr>
        <p:txBody>
          <a:bodyPr/>
          <a:lstStyle>
            <a:lvl1pPr>
              <a:defRPr>
                <a:latin typeface="Franklin Gothic Medium"/>
                <a:cs typeface="Franklin Gothic Medium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685800" y="682560"/>
            <a:ext cx="64323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ENGG</a:t>
            </a:r>
            <a:r>
              <a:rPr lang="en-US" sz="2400" b="1" baseline="0" dirty="0" smtClean="0"/>
              <a:t> 2040C: </a:t>
            </a:r>
            <a:r>
              <a:rPr lang="en-US" sz="2400" baseline="0" dirty="0" smtClean="0"/>
              <a:t>Probability Models and Applications</a:t>
            </a:r>
            <a:endParaRPr lang="en-US" sz="2400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6119098" y="5887585"/>
            <a:ext cx="23391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Andrej Bogdanov</a:t>
            </a:r>
            <a:endParaRPr lang="en-US" sz="2400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685800" y="1094160"/>
            <a:ext cx="16658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aseline="0" dirty="0" smtClean="0"/>
              <a:t>Spring 2013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27174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664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200">
                <a:latin typeface="Franklin Gothic Medium"/>
                <a:cs typeface="Franklin Gothic Medium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44160"/>
            <a:ext cx="8229600" cy="5140800"/>
          </a:xfrm>
          <a:prstGeom prst="rect">
            <a:avLst/>
          </a:prstGeom>
        </p:spPr>
        <p:txBody>
          <a:bodyPr/>
          <a:lstStyle>
            <a:lvl1pPr>
              <a:defRPr>
                <a:latin typeface="Franklin Gothic Medium"/>
                <a:cs typeface="Franklin Gothic Medium"/>
              </a:defRPr>
            </a:lvl1pPr>
            <a:lvl2pPr>
              <a:defRPr>
                <a:latin typeface="Franklin Gothic Medium"/>
                <a:cs typeface="Franklin Gothic Medium"/>
              </a:defRPr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57200" y="881280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5649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664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200">
                <a:latin typeface="Franklin Gothic Medium"/>
                <a:cs typeface="Franklin Gothic Medium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881280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3158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8249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Relationship Id="rId3" Type="http://schemas.openxmlformats.org/officeDocument/2006/relationships/image" Target="../media/image7.gi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gif"/><Relationship Id="rId3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gif"/><Relationship Id="rId3" Type="http://schemas.openxmlformats.org/officeDocument/2006/relationships/image" Target="../media/image9.gi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emf"/><Relationship Id="rId3" Type="http://schemas.openxmlformats.org/officeDocument/2006/relationships/image" Target="../media/image12.e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jpe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jpe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958037"/>
            <a:ext cx="7772400" cy="1321863"/>
          </a:xfrm>
        </p:spPr>
        <p:txBody>
          <a:bodyPr/>
          <a:lstStyle/>
          <a:p>
            <a:r>
              <a:rPr lang="en-US" dirty="0" smtClean="0"/>
              <a:t>3. Conditional probability</a:t>
            </a:r>
            <a:br>
              <a:rPr lang="en-US" dirty="0" smtClean="0"/>
            </a:br>
            <a:r>
              <a:rPr lang="en-US" sz="3600" i="1" dirty="0"/>
              <a:t>part </a:t>
            </a:r>
            <a:r>
              <a:rPr lang="en-US" sz="3600" i="1" dirty="0" smtClean="0"/>
              <a:t>two</a:t>
            </a:r>
            <a:endParaRPr lang="en-US" sz="3600" i="1" dirty="0"/>
          </a:p>
        </p:txBody>
      </p:sp>
    </p:spTree>
    <p:extLst>
      <p:ext uri="{BB962C8B-B14F-4D97-AF65-F5344CB8AC3E}">
        <p14:creationId xmlns:p14="http://schemas.microsoft.com/office/powerpoint/2010/main" val="42939832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Infinite sample spaces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242683"/>
            <a:ext cx="35683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Axioms of probability:</a:t>
            </a:r>
            <a:endParaRPr lang="en-US" sz="2800" i="1" dirty="0" smtClean="0">
              <a:latin typeface="Franklin Gothic Medium"/>
              <a:cs typeface="Franklin Gothic Medium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742950" y="1765903"/>
            <a:ext cx="7412082" cy="750020"/>
            <a:chOff x="825500" y="3587030"/>
            <a:chExt cx="7412082" cy="750020"/>
          </a:xfrm>
        </p:grpSpPr>
        <p:sp>
          <p:nvSpPr>
            <p:cNvPr id="8" name="Rounded Rectangle 7"/>
            <p:cNvSpPr/>
            <p:nvPr/>
          </p:nvSpPr>
          <p:spPr>
            <a:xfrm>
              <a:off x="6191250" y="3587030"/>
              <a:ext cx="2046332" cy="750020"/>
            </a:xfrm>
            <a:prstGeom prst="roundRect">
              <a:avLst/>
            </a:prstGeom>
            <a:noFill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t" anchorCtr="0"/>
            <a:lstStyle/>
            <a:p>
              <a:pPr algn="r"/>
              <a:r>
                <a:rPr lang="en-US" sz="2000" i="1" dirty="0" smtClean="0">
                  <a:latin typeface="Garamond"/>
                  <a:cs typeface="Garamond"/>
                </a:rPr>
                <a:t>S</a:t>
              </a:r>
              <a:endParaRPr lang="en-US" sz="2000" i="1" dirty="0">
                <a:latin typeface="Garamond"/>
                <a:cs typeface="Garamond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6911400" y="3667979"/>
              <a:ext cx="595416" cy="595416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031148" y="3729935"/>
              <a:ext cx="42084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dirty="0" smtClean="0">
                  <a:latin typeface="Garamond"/>
                  <a:cs typeface="Garamond"/>
                </a:rPr>
                <a:t>E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825500" y="3669040"/>
              <a:ext cx="427297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latin typeface="Franklin Gothic Medium"/>
                  <a:cs typeface="Franklin Gothic Medium"/>
                </a:rPr>
                <a:t>1. for every </a:t>
              </a:r>
              <a:r>
                <a:rPr lang="en-US" sz="2800" i="1" dirty="0" smtClean="0">
                  <a:latin typeface="Garamond"/>
                  <a:cs typeface="Garamond"/>
                </a:rPr>
                <a:t>E</a:t>
              </a:r>
              <a:r>
                <a:rPr lang="en-US" sz="2800" dirty="0" smtClean="0">
                  <a:latin typeface="Franklin Gothic Medium"/>
                  <a:cs typeface="Franklin Gothic Medium"/>
                </a:rPr>
                <a:t>, </a:t>
              </a:r>
              <a:r>
                <a:rPr lang="en-US" sz="2800" dirty="0" smtClean="0">
                  <a:latin typeface="Garamond"/>
                  <a:cs typeface="Garamond"/>
                </a:rPr>
                <a:t>0 ≤ </a:t>
              </a:r>
              <a:r>
                <a:rPr lang="en-US" sz="2800" i="1" dirty="0" smtClean="0">
                  <a:latin typeface="Garamond"/>
                  <a:cs typeface="Garamond"/>
                </a:rPr>
                <a:t>P</a:t>
              </a:r>
              <a:r>
                <a:rPr lang="en-US" sz="2800" dirty="0" smtClean="0">
                  <a:latin typeface="Garamond"/>
                  <a:cs typeface="Garamond"/>
                </a:rPr>
                <a:t>(</a:t>
              </a:r>
              <a:r>
                <a:rPr lang="en-US" sz="2800" i="1" dirty="0" smtClean="0">
                  <a:latin typeface="Garamond"/>
                  <a:cs typeface="Garamond"/>
                </a:rPr>
                <a:t>E</a:t>
              </a:r>
              <a:r>
                <a:rPr lang="en-US" sz="2800" dirty="0" smtClean="0">
                  <a:latin typeface="Garamond"/>
                  <a:cs typeface="Garamond"/>
                </a:rPr>
                <a:t>) </a:t>
              </a:r>
              <a:r>
                <a:rPr lang="en-US" sz="2800" dirty="0">
                  <a:latin typeface="Garamond"/>
                  <a:cs typeface="Garamond"/>
                </a:rPr>
                <a:t>≤</a:t>
              </a:r>
              <a:r>
                <a:rPr lang="en-US" sz="2800" dirty="0" smtClean="0">
                  <a:latin typeface="Garamond"/>
                  <a:cs typeface="Garamond"/>
                </a:rPr>
                <a:t> 1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762000" y="2743803"/>
            <a:ext cx="7393032" cy="750020"/>
            <a:chOff x="844550" y="4564930"/>
            <a:chExt cx="7393032" cy="750020"/>
          </a:xfrm>
        </p:grpSpPr>
        <p:sp>
          <p:nvSpPr>
            <p:cNvPr id="13" name="Rounded Rectangle 12"/>
            <p:cNvSpPr/>
            <p:nvPr/>
          </p:nvSpPr>
          <p:spPr>
            <a:xfrm>
              <a:off x="6191250" y="4564930"/>
              <a:ext cx="2046332" cy="75002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t" anchorCtr="0"/>
            <a:lstStyle/>
            <a:p>
              <a:pPr algn="r"/>
              <a:r>
                <a:rPr lang="en-US" sz="2000" i="1" dirty="0" smtClean="0">
                  <a:latin typeface="Garamond"/>
                  <a:cs typeface="Garamond"/>
                </a:rPr>
                <a:t>S</a:t>
              </a:r>
              <a:endParaRPr lang="en-US" sz="2000" i="1" dirty="0">
                <a:latin typeface="Garamond"/>
                <a:cs typeface="Garamond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844550" y="4599945"/>
              <a:ext cx="180557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latin typeface="Franklin Gothic Medium"/>
                  <a:cs typeface="Franklin Gothic Medium"/>
                </a:rPr>
                <a:t>2. </a:t>
              </a:r>
              <a:r>
                <a:rPr lang="en-US" sz="2800" i="1" dirty="0" smtClean="0">
                  <a:latin typeface="Garamond"/>
                  <a:cs typeface="Garamond"/>
                </a:rPr>
                <a:t>P</a:t>
              </a:r>
              <a:r>
                <a:rPr lang="en-US" sz="2800" dirty="0" smtClean="0">
                  <a:latin typeface="Garamond"/>
                  <a:cs typeface="Garamond"/>
                </a:rPr>
                <a:t>(</a:t>
              </a:r>
              <a:r>
                <a:rPr lang="en-US" sz="2800" i="1" dirty="0" smtClean="0">
                  <a:latin typeface="Garamond"/>
                  <a:cs typeface="Garamond"/>
                </a:rPr>
                <a:t>S</a:t>
              </a:r>
              <a:r>
                <a:rPr lang="en-US" sz="2800" dirty="0" smtClean="0">
                  <a:latin typeface="Garamond"/>
                  <a:cs typeface="Garamond"/>
                </a:rPr>
                <a:t>) = 1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762000" y="3468448"/>
            <a:ext cx="7393032" cy="1071840"/>
            <a:chOff x="844550" y="5289575"/>
            <a:chExt cx="7393032" cy="1071840"/>
          </a:xfrm>
        </p:grpSpPr>
        <p:sp>
          <p:nvSpPr>
            <p:cNvPr id="16" name="Rounded Rectangle 15"/>
            <p:cNvSpPr/>
            <p:nvPr/>
          </p:nvSpPr>
          <p:spPr>
            <a:xfrm>
              <a:off x="6191250" y="5568230"/>
              <a:ext cx="2046332" cy="750020"/>
            </a:xfrm>
            <a:prstGeom prst="roundRect">
              <a:avLst/>
            </a:prstGeom>
            <a:noFill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t" anchorCtr="0"/>
            <a:lstStyle/>
            <a:p>
              <a:pPr algn="r"/>
              <a:r>
                <a:rPr lang="en-US" sz="2000" i="1" dirty="0" smtClean="0">
                  <a:latin typeface="Garamond"/>
                  <a:cs typeface="Garamond"/>
                </a:rPr>
                <a:t>S</a:t>
              </a:r>
              <a:endParaRPr lang="en-US" sz="2000" i="1" dirty="0">
                <a:latin typeface="Garamond"/>
                <a:cs typeface="Garamond"/>
              </a:endParaRPr>
            </a:p>
          </p:txBody>
        </p:sp>
        <p:sp>
          <p:nvSpPr>
            <p:cNvPr id="17" name="Oval 16"/>
            <p:cNvSpPr/>
            <p:nvPr/>
          </p:nvSpPr>
          <p:spPr>
            <a:xfrm>
              <a:off x="6384350" y="5649179"/>
              <a:ext cx="595416" cy="595416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504098" y="5711135"/>
              <a:ext cx="42084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dirty="0" smtClean="0">
                  <a:latin typeface="Garamond"/>
                  <a:cs typeface="Garamond"/>
                </a:rPr>
                <a:t>E</a:t>
              </a:r>
            </a:p>
          </p:txBody>
        </p:sp>
        <p:sp>
          <p:nvSpPr>
            <p:cNvPr id="19" name="Oval 18"/>
            <p:cNvSpPr/>
            <p:nvPr/>
          </p:nvSpPr>
          <p:spPr>
            <a:xfrm>
              <a:off x="7186139" y="5649179"/>
              <a:ext cx="595416" cy="595416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7305887" y="5711135"/>
              <a:ext cx="39141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dirty="0" smtClean="0">
                  <a:latin typeface="Garamond"/>
                  <a:cs typeface="Garamond"/>
                </a:rPr>
                <a:t>F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844550" y="5289575"/>
              <a:ext cx="279022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latin typeface="Franklin Gothic Medium"/>
                  <a:cs typeface="Franklin Gothic Medium"/>
                </a:rPr>
                <a:t>3. If </a:t>
              </a:r>
              <a:r>
                <a:rPr lang="en-US" sz="2800" i="1" dirty="0" smtClean="0">
                  <a:latin typeface="Garamond"/>
                  <a:cs typeface="Garamond"/>
                </a:rPr>
                <a:t>EF</a:t>
              </a:r>
              <a:r>
                <a:rPr lang="en-US" sz="2800" dirty="0" smtClean="0">
                  <a:latin typeface="Garamond"/>
                  <a:cs typeface="Garamond"/>
                </a:rPr>
                <a:t> = ∅ </a:t>
              </a:r>
              <a:r>
                <a:rPr lang="en-US" sz="2800" dirty="0" smtClean="0">
                  <a:latin typeface="Franklin Gothic Medium"/>
                  <a:cs typeface="Franklin Gothic Medium"/>
                </a:rPr>
                <a:t>then</a:t>
              </a:r>
              <a:endParaRPr lang="en-US" sz="2800" dirty="0" smtClean="0">
                <a:latin typeface="Garamond"/>
                <a:cs typeface="Garamond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690417" y="5838195"/>
              <a:ext cx="3505844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i="1" dirty="0">
                  <a:latin typeface="Garamond"/>
                  <a:cs typeface="Garamond"/>
                </a:rPr>
                <a:t>P</a:t>
              </a:r>
              <a:r>
                <a:rPr lang="en-US" sz="2800" dirty="0">
                  <a:latin typeface="Garamond"/>
                  <a:cs typeface="Garamond"/>
                </a:rPr>
                <a:t>(</a:t>
              </a:r>
              <a:r>
                <a:rPr lang="en-US" sz="2800" i="1" dirty="0">
                  <a:latin typeface="Garamond"/>
                  <a:cs typeface="Garamond"/>
                </a:rPr>
                <a:t>E</a:t>
              </a:r>
              <a:r>
                <a:rPr lang="en-US" sz="2800" dirty="0">
                  <a:latin typeface="Garamond"/>
                  <a:cs typeface="Garamond"/>
                </a:rPr>
                <a:t>∪</a:t>
              </a:r>
              <a:r>
                <a:rPr lang="en-US" sz="2800" i="1" dirty="0">
                  <a:latin typeface="Garamond"/>
                  <a:cs typeface="Garamond"/>
                </a:rPr>
                <a:t>F</a:t>
              </a:r>
              <a:r>
                <a:rPr lang="en-US" sz="2800" dirty="0">
                  <a:latin typeface="Garamond"/>
                  <a:cs typeface="Garamond"/>
                </a:rPr>
                <a:t>) = </a:t>
              </a:r>
              <a:r>
                <a:rPr lang="en-US" sz="2800" i="1" dirty="0">
                  <a:latin typeface="Garamond"/>
                  <a:cs typeface="Garamond"/>
                </a:rPr>
                <a:t>P</a:t>
              </a:r>
              <a:r>
                <a:rPr lang="en-US" sz="2800" dirty="0">
                  <a:latin typeface="Garamond"/>
                  <a:cs typeface="Garamond"/>
                </a:rPr>
                <a:t>(</a:t>
              </a:r>
              <a:r>
                <a:rPr lang="en-US" sz="2800" i="1" dirty="0">
                  <a:latin typeface="Garamond"/>
                  <a:cs typeface="Garamond"/>
                </a:rPr>
                <a:t>E</a:t>
              </a:r>
              <a:r>
                <a:rPr lang="en-US" sz="2800" dirty="0">
                  <a:latin typeface="Garamond"/>
                  <a:cs typeface="Garamond"/>
                </a:rPr>
                <a:t>)</a:t>
              </a:r>
              <a:r>
                <a:rPr lang="en-US" sz="2800" i="1" dirty="0">
                  <a:latin typeface="Garamond"/>
                  <a:cs typeface="Garamond"/>
                </a:rPr>
                <a:t> + P</a:t>
              </a:r>
              <a:r>
                <a:rPr lang="en-US" sz="2800" dirty="0">
                  <a:latin typeface="Garamond"/>
                  <a:cs typeface="Garamond"/>
                </a:rPr>
                <a:t>(</a:t>
              </a:r>
              <a:r>
                <a:rPr lang="en-US" sz="2800" i="1" dirty="0">
                  <a:latin typeface="Garamond"/>
                  <a:cs typeface="Garamond"/>
                </a:rPr>
                <a:t>F</a:t>
              </a:r>
              <a:r>
                <a:rPr lang="en-US" sz="2800" dirty="0">
                  <a:latin typeface="Garamond"/>
                  <a:cs typeface="Garamond"/>
                </a:rPr>
                <a:t>)</a:t>
              </a:r>
              <a:endParaRPr lang="en-US" sz="2800" dirty="0"/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762000" y="4878148"/>
            <a:ext cx="6392634" cy="1071840"/>
            <a:chOff x="762000" y="4878148"/>
            <a:chExt cx="6392634" cy="1071840"/>
          </a:xfrm>
        </p:grpSpPr>
        <p:sp>
          <p:nvSpPr>
            <p:cNvPr id="29" name="TextBox 28"/>
            <p:cNvSpPr txBox="1"/>
            <p:nvPr/>
          </p:nvSpPr>
          <p:spPr>
            <a:xfrm>
              <a:off x="762000" y="4878148"/>
              <a:ext cx="555217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latin typeface="Franklin Gothic Medium"/>
                  <a:cs typeface="Franklin Gothic Medium"/>
                </a:rPr>
                <a:t>3. If </a:t>
              </a:r>
              <a:r>
                <a:rPr lang="en-US" sz="2800" i="1" dirty="0" smtClean="0">
                  <a:latin typeface="Garamond"/>
                  <a:cs typeface="Garamond"/>
                </a:rPr>
                <a:t>E</a:t>
              </a:r>
              <a:r>
                <a:rPr lang="en-US" sz="2800" baseline="-25000" dirty="0" smtClean="0">
                  <a:latin typeface="Garamond"/>
                  <a:cs typeface="Garamond"/>
                </a:rPr>
                <a:t>1</a:t>
              </a:r>
              <a:r>
                <a:rPr lang="en-US" sz="2800" dirty="0" smtClean="0">
                  <a:latin typeface="Garamond"/>
                  <a:cs typeface="Garamond"/>
                </a:rPr>
                <a:t>, </a:t>
              </a:r>
              <a:r>
                <a:rPr lang="en-US" sz="2800" i="1" dirty="0" smtClean="0">
                  <a:latin typeface="Garamond"/>
                  <a:cs typeface="Garamond"/>
                </a:rPr>
                <a:t>E</a:t>
              </a:r>
              <a:r>
                <a:rPr lang="en-US" sz="2800" baseline="-25000" dirty="0" smtClean="0">
                  <a:latin typeface="Garamond"/>
                  <a:cs typeface="Garamond"/>
                </a:rPr>
                <a:t>2</a:t>
              </a:r>
              <a:r>
                <a:rPr lang="en-US" sz="2800" dirty="0" smtClean="0">
                  <a:latin typeface="Garamond"/>
                  <a:cs typeface="Garamond"/>
                </a:rPr>
                <a:t>, …</a:t>
              </a:r>
              <a:r>
                <a:rPr lang="en-US" sz="2800" i="1" dirty="0" smtClean="0">
                  <a:latin typeface="Garamond"/>
                  <a:cs typeface="Garamond"/>
                </a:rPr>
                <a:t> </a:t>
              </a:r>
              <a:r>
                <a:rPr lang="en-US" sz="2800" dirty="0" smtClean="0">
                  <a:latin typeface="Franklin Gothic Medium"/>
                  <a:cs typeface="Franklin Gothic Medium"/>
                </a:rPr>
                <a:t>are pairwise disjoint</a:t>
              </a:r>
              <a:r>
                <a:rPr lang="en-US" sz="2800" dirty="0" smtClean="0">
                  <a:latin typeface="Garamond"/>
                  <a:cs typeface="Garamond"/>
                </a:rPr>
                <a:t>:</a:t>
              </a: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1607867" y="5426768"/>
              <a:ext cx="5546767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i="1" dirty="0">
                  <a:latin typeface="Garamond"/>
                  <a:cs typeface="Garamond"/>
                </a:rPr>
                <a:t>P</a:t>
              </a:r>
              <a:r>
                <a:rPr lang="en-US" sz="2800" dirty="0" smtClean="0">
                  <a:latin typeface="Garamond"/>
                  <a:cs typeface="Garamond"/>
                </a:rPr>
                <a:t>(</a:t>
              </a:r>
              <a:r>
                <a:rPr lang="en-US" sz="2800" i="1" dirty="0">
                  <a:latin typeface="Garamond"/>
                  <a:cs typeface="Garamond"/>
                </a:rPr>
                <a:t>E</a:t>
              </a:r>
              <a:r>
                <a:rPr lang="en-US" sz="2800" baseline="-25000" dirty="0">
                  <a:latin typeface="Garamond"/>
                  <a:cs typeface="Garamond"/>
                </a:rPr>
                <a:t>1</a:t>
              </a:r>
              <a:r>
                <a:rPr lang="en-US" sz="2800" dirty="0" smtClean="0">
                  <a:latin typeface="Garamond"/>
                  <a:cs typeface="Garamond"/>
                </a:rPr>
                <a:t>∪</a:t>
              </a:r>
              <a:r>
                <a:rPr lang="en-US" sz="2800" i="1" dirty="0" smtClean="0">
                  <a:latin typeface="Garamond"/>
                  <a:cs typeface="Garamond"/>
                </a:rPr>
                <a:t>E</a:t>
              </a:r>
              <a:r>
                <a:rPr lang="en-US" sz="2800" baseline="-25000" dirty="0" smtClean="0">
                  <a:latin typeface="Garamond"/>
                  <a:cs typeface="Garamond"/>
                </a:rPr>
                <a:t>2</a:t>
              </a:r>
              <a:r>
                <a:rPr lang="en-US" sz="2800" dirty="0" smtClean="0">
                  <a:latin typeface="Garamond"/>
                  <a:cs typeface="Garamond"/>
                </a:rPr>
                <a:t>∪…) </a:t>
              </a:r>
              <a:r>
                <a:rPr lang="en-US" sz="2800" dirty="0">
                  <a:latin typeface="Garamond"/>
                  <a:cs typeface="Garamond"/>
                </a:rPr>
                <a:t>= </a:t>
              </a:r>
              <a:r>
                <a:rPr lang="en-US" sz="2800" i="1" dirty="0">
                  <a:latin typeface="Garamond"/>
                  <a:cs typeface="Garamond"/>
                </a:rPr>
                <a:t>P</a:t>
              </a:r>
              <a:r>
                <a:rPr lang="en-US" sz="2800" dirty="0" smtClean="0">
                  <a:latin typeface="Garamond"/>
                  <a:cs typeface="Garamond"/>
                </a:rPr>
                <a:t>(</a:t>
              </a:r>
              <a:r>
                <a:rPr lang="en-US" sz="2800" i="1" dirty="0">
                  <a:latin typeface="Garamond"/>
                  <a:cs typeface="Garamond"/>
                </a:rPr>
                <a:t>E</a:t>
              </a:r>
              <a:r>
                <a:rPr lang="en-US" sz="2800" baseline="-25000" dirty="0">
                  <a:latin typeface="Garamond"/>
                  <a:cs typeface="Garamond"/>
                </a:rPr>
                <a:t>1</a:t>
              </a:r>
              <a:r>
                <a:rPr lang="en-US" sz="2800" dirty="0" smtClean="0">
                  <a:latin typeface="Garamond"/>
                  <a:cs typeface="Garamond"/>
                </a:rPr>
                <a:t>)</a:t>
              </a:r>
              <a:r>
                <a:rPr lang="en-US" sz="2800" i="1" dirty="0" smtClean="0">
                  <a:latin typeface="Garamond"/>
                  <a:cs typeface="Garamond"/>
                </a:rPr>
                <a:t> </a:t>
              </a:r>
              <a:r>
                <a:rPr lang="en-US" sz="2800" i="1" dirty="0">
                  <a:latin typeface="Garamond"/>
                  <a:cs typeface="Garamond"/>
                </a:rPr>
                <a:t>+ P</a:t>
              </a:r>
              <a:r>
                <a:rPr lang="en-US" sz="2800" dirty="0" smtClean="0">
                  <a:latin typeface="Garamond"/>
                  <a:cs typeface="Garamond"/>
                </a:rPr>
                <a:t>(</a:t>
              </a:r>
              <a:r>
                <a:rPr lang="en-US" sz="2800" i="1" dirty="0">
                  <a:latin typeface="Garamond"/>
                  <a:cs typeface="Garamond"/>
                </a:rPr>
                <a:t>E</a:t>
              </a:r>
              <a:r>
                <a:rPr lang="en-US" sz="2800" baseline="-25000" dirty="0">
                  <a:latin typeface="Garamond"/>
                  <a:cs typeface="Garamond"/>
                </a:rPr>
                <a:t>2</a:t>
              </a:r>
              <a:r>
                <a:rPr lang="en-US" sz="2800" dirty="0" smtClean="0">
                  <a:latin typeface="Garamond"/>
                  <a:cs typeface="Garamond"/>
                </a:rPr>
                <a:t>) </a:t>
              </a:r>
              <a:r>
                <a:rPr lang="en-US" sz="2800" i="1" dirty="0">
                  <a:latin typeface="Garamond"/>
                  <a:cs typeface="Garamond"/>
                </a:rPr>
                <a:t>+ </a:t>
              </a:r>
              <a:r>
                <a:rPr lang="en-US" sz="2800" i="1" dirty="0" smtClean="0">
                  <a:latin typeface="Garamond"/>
                  <a:cs typeface="Garamond"/>
                </a:rPr>
                <a:t>…</a:t>
              </a:r>
              <a:endParaRPr lang="en-US" sz="2800" dirty="0"/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673100" y="3563673"/>
            <a:ext cx="7848600" cy="1179777"/>
            <a:chOff x="673100" y="3493823"/>
            <a:chExt cx="7848600" cy="117977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673100" y="3493823"/>
              <a:ext cx="7848600" cy="1179777"/>
            </a:xfrm>
            <a:prstGeom prst="line">
              <a:avLst/>
            </a:prstGeom>
            <a:ln w="76200" cmpd="sng"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flipV="1">
              <a:off x="673100" y="3493823"/>
              <a:ext cx="7848600" cy="1179777"/>
            </a:xfrm>
            <a:prstGeom prst="line">
              <a:avLst/>
            </a:prstGeom>
            <a:ln w="76200" cmpd="sng"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484045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for you to solve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488420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Charlie tosses a pair of dice. Alice wins if the sum is </a:t>
            </a:r>
            <a:r>
              <a:rPr lang="en-US" sz="2800" dirty="0" smtClean="0">
                <a:latin typeface="Courier New"/>
                <a:cs typeface="Courier New"/>
              </a:rPr>
              <a:t>7</a:t>
            </a:r>
            <a:r>
              <a:rPr lang="en-US" sz="2800" dirty="0" smtClean="0">
                <a:latin typeface="Franklin Gothic Medium"/>
                <a:cs typeface="Franklin Gothic Medium"/>
              </a:rPr>
              <a:t>. Bob wins if the sum is </a:t>
            </a:r>
            <a:r>
              <a:rPr lang="en-US" sz="2800" dirty="0" smtClean="0">
                <a:latin typeface="Courier New"/>
                <a:cs typeface="Courier New"/>
              </a:rPr>
              <a:t>8</a:t>
            </a:r>
            <a:r>
              <a:rPr lang="en-US" sz="2800" dirty="0" smtClean="0">
                <a:latin typeface="Franklin Gothic Medium"/>
                <a:cs typeface="Franklin Gothic Medium"/>
              </a:rPr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2758420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Charlie keeps tossing until one of them wins.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3646160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What is the probability that Alice wins?</a:t>
            </a:r>
          </a:p>
        </p:txBody>
      </p:sp>
    </p:spTree>
    <p:extLst>
      <p:ext uri="{BB962C8B-B14F-4D97-AF65-F5344CB8AC3E}">
        <p14:creationId xmlns:p14="http://schemas.microsoft.com/office/powerpoint/2010/main" val="22988462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Independence of two events</a:t>
            </a:r>
            <a:endParaRPr lang="en-US" dirty="0"/>
          </a:p>
        </p:txBody>
      </p:sp>
      <p:pic>
        <p:nvPicPr>
          <p:cNvPr id="4" name="Picture 3" descr="g95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861" y="1497731"/>
            <a:ext cx="923210" cy="925778"/>
          </a:xfrm>
          <a:prstGeom prst="rect">
            <a:avLst/>
          </a:prstGeom>
        </p:spPr>
      </p:pic>
      <p:pic>
        <p:nvPicPr>
          <p:cNvPr id="5" name="Picture 4" descr="g95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1911" y="1497731"/>
            <a:ext cx="923210" cy="92577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086100" y="1389781"/>
            <a:ext cx="52276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Let </a:t>
            </a:r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baseline="-25000" dirty="0" smtClean="0">
                <a:latin typeface="Garamond"/>
                <a:cs typeface="Garamond"/>
              </a:rPr>
              <a:t>1</a:t>
            </a:r>
            <a:r>
              <a:rPr lang="en-US" sz="2800" dirty="0" smtClean="0">
                <a:latin typeface="Franklin Gothic Medium"/>
                <a:cs typeface="Franklin Gothic Medium"/>
              </a:rPr>
              <a:t> be “first coin comes up </a:t>
            </a:r>
            <a:r>
              <a:rPr lang="en-US" sz="2800" dirty="0" smtClean="0">
                <a:latin typeface="Courier New"/>
                <a:cs typeface="Courier New"/>
              </a:rPr>
              <a:t>H</a:t>
            </a:r>
            <a:r>
              <a:rPr lang="en-US" sz="2800" dirty="0" smtClean="0">
                <a:latin typeface="Franklin Gothic Medium"/>
                <a:cs typeface="Franklin Gothic Medium"/>
              </a:rPr>
              <a:t>”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643721" y="1906651"/>
            <a:ext cx="51256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baseline="-25000" dirty="0" smtClean="0">
                <a:latin typeface="Garamond"/>
                <a:cs typeface="Garamond"/>
              </a:rPr>
              <a:t>2</a:t>
            </a:r>
            <a:r>
              <a:rPr lang="en-US" sz="2800" dirty="0" smtClean="0">
                <a:latin typeface="Franklin Gothic Medium"/>
                <a:cs typeface="Franklin Gothic Medium"/>
              </a:rPr>
              <a:t> be “second coin comes up </a:t>
            </a:r>
            <a:r>
              <a:rPr lang="en-US" sz="2800" dirty="0" smtClean="0">
                <a:latin typeface="Courier New"/>
                <a:cs typeface="Courier New"/>
              </a:rPr>
              <a:t>H</a:t>
            </a:r>
            <a:r>
              <a:rPr lang="en-US" sz="2800" dirty="0" smtClean="0">
                <a:latin typeface="Franklin Gothic Medium"/>
                <a:cs typeface="Franklin Gothic Medium"/>
              </a:rPr>
              <a:t>”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86100" y="2605504"/>
            <a:ext cx="36646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latin typeface="Franklin Gothic Medium"/>
                <a:cs typeface="Franklin Gothic Medium"/>
              </a:rPr>
              <a:t>Then </a:t>
            </a:r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baseline="-25000" dirty="0" smtClean="0">
                <a:latin typeface="Garamond"/>
                <a:cs typeface="Garamond"/>
              </a:rPr>
              <a:t>2 </a:t>
            </a:r>
            <a:r>
              <a:rPr lang="en-US" sz="2800" dirty="0" smtClean="0">
                <a:latin typeface="Garamond"/>
                <a:cs typeface="Garamond"/>
              </a:rPr>
              <a:t>| </a:t>
            </a:r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baseline="-25000" dirty="0" smtClean="0">
                <a:latin typeface="Garamond"/>
                <a:cs typeface="Garamond"/>
              </a:rPr>
              <a:t>1</a:t>
            </a:r>
            <a:r>
              <a:rPr lang="en-US" sz="2800" dirty="0" smtClean="0">
                <a:latin typeface="Garamond"/>
                <a:cs typeface="Garamond"/>
              </a:rPr>
              <a:t>) = </a:t>
            </a:r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baseline="-25000" dirty="0" smtClean="0">
                <a:latin typeface="Garamond"/>
                <a:cs typeface="Garamond"/>
              </a:rPr>
              <a:t>2</a:t>
            </a:r>
            <a:r>
              <a:rPr lang="en-US" sz="2800" dirty="0" smtClean="0">
                <a:latin typeface="Garamond"/>
                <a:cs typeface="Garamond"/>
              </a:rPr>
              <a:t>)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1064970" y="4090253"/>
            <a:ext cx="7120180" cy="1491397"/>
            <a:chOff x="1064970" y="4090253"/>
            <a:chExt cx="7120180" cy="1491397"/>
          </a:xfrm>
        </p:grpSpPr>
        <p:sp>
          <p:nvSpPr>
            <p:cNvPr id="12" name="Rectangle 11"/>
            <p:cNvSpPr/>
            <p:nvPr/>
          </p:nvSpPr>
          <p:spPr>
            <a:xfrm>
              <a:off x="1064970" y="4090253"/>
              <a:ext cx="7120180" cy="149139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064970" y="4090253"/>
              <a:ext cx="701406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3600" dirty="0" smtClean="0">
                  <a:latin typeface="Franklin Gothic Medium"/>
                  <a:cs typeface="Franklin Gothic Medium"/>
                </a:rPr>
                <a:t>Events </a:t>
              </a:r>
              <a:r>
                <a:rPr lang="en-US" sz="3600" i="1" dirty="0" smtClean="0">
                  <a:latin typeface="Garamond"/>
                  <a:cs typeface="Garamond"/>
                </a:rPr>
                <a:t>A</a:t>
              </a:r>
              <a:r>
                <a:rPr lang="en-US" sz="3600" dirty="0" smtClean="0">
                  <a:latin typeface="Franklin Gothic Medium"/>
                  <a:cs typeface="Franklin Gothic Medium"/>
                </a:rPr>
                <a:t> and </a:t>
              </a:r>
              <a:r>
                <a:rPr lang="en-US" sz="3600" i="1" dirty="0" smtClean="0">
                  <a:latin typeface="Garamond"/>
                  <a:cs typeface="Garamond"/>
                </a:rPr>
                <a:t>B</a:t>
              </a:r>
              <a:r>
                <a:rPr lang="en-US" sz="3600" dirty="0" smtClean="0">
                  <a:latin typeface="Franklin Gothic Medium"/>
                  <a:cs typeface="Franklin Gothic Medium"/>
                </a:rPr>
                <a:t> are </a:t>
              </a:r>
              <a:r>
                <a:rPr lang="en-US" sz="3600" dirty="0" smtClean="0">
                  <a:solidFill>
                    <a:schemeClr val="accent1"/>
                  </a:solidFill>
                  <a:latin typeface="Franklin Gothic Medium"/>
                  <a:cs typeface="Franklin Gothic Medium"/>
                </a:rPr>
                <a:t>independent</a:t>
              </a:r>
              <a:r>
                <a:rPr lang="en-US" sz="3600" dirty="0" smtClean="0">
                  <a:latin typeface="Franklin Gothic Medium"/>
                  <a:cs typeface="Franklin Gothic Medium"/>
                </a:rPr>
                <a:t> if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2899332" y="4819134"/>
              <a:ext cx="3342861" cy="58477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i="1" dirty="0">
                  <a:solidFill>
                    <a:prstClr val="black"/>
                  </a:solidFill>
                  <a:latin typeface="Garamond"/>
                  <a:cs typeface="Garamond"/>
                </a:rPr>
                <a:t>P</a:t>
              </a:r>
              <a:r>
                <a:rPr lang="en-US" sz="3200" dirty="0" smtClean="0">
                  <a:solidFill>
                    <a:prstClr val="black"/>
                  </a:solidFill>
                  <a:latin typeface="Garamond"/>
                  <a:cs typeface="Garamond"/>
                </a:rPr>
                <a:t>(</a:t>
              </a:r>
              <a:r>
                <a:rPr lang="en-US" sz="32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A</a:t>
              </a:r>
              <a:r>
                <a:rPr lang="en-US" sz="3200" baseline="-25000" dirty="0" smtClean="0">
                  <a:solidFill>
                    <a:prstClr val="black"/>
                  </a:solidFill>
                  <a:latin typeface="Garamond"/>
                  <a:cs typeface="Garamond"/>
                </a:rPr>
                <a:t> </a:t>
              </a:r>
              <a:r>
                <a:rPr lang="en-US" sz="32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B</a:t>
              </a:r>
              <a:r>
                <a:rPr lang="en-US" sz="3200" dirty="0" smtClean="0">
                  <a:solidFill>
                    <a:prstClr val="black"/>
                  </a:solidFill>
                  <a:latin typeface="Garamond"/>
                  <a:cs typeface="Garamond"/>
                </a:rPr>
                <a:t>) = </a:t>
              </a:r>
              <a:r>
                <a:rPr lang="en-US" sz="32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P</a:t>
              </a:r>
              <a:r>
                <a:rPr lang="en-US" sz="3200" dirty="0" smtClean="0">
                  <a:solidFill>
                    <a:prstClr val="black"/>
                  </a:solidFill>
                  <a:latin typeface="Garamond"/>
                  <a:cs typeface="Garamond"/>
                </a:rPr>
                <a:t>(</a:t>
              </a:r>
              <a:r>
                <a:rPr lang="en-US" sz="32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A</a:t>
              </a:r>
              <a:r>
                <a:rPr lang="en-US" sz="3200" dirty="0" smtClean="0">
                  <a:solidFill>
                    <a:prstClr val="black"/>
                  </a:solidFill>
                  <a:latin typeface="Garamond"/>
                  <a:cs typeface="Garamond"/>
                </a:rPr>
                <a:t>) </a:t>
              </a:r>
              <a:r>
                <a:rPr lang="en-US" sz="32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P</a:t>
              </a:r>
              <a:r>
                <a:rPr lang="en-US" sz="3200" dirty="0" smtClean="0">
                  <a:solidFill>
                    <a:prstClr val="black"/>
                  </a:solidFill>
                  <a:latin typeface="Garamond"/>
                  <a:cs typeface="Garamond"/>
                </a:rPr>
                <a:t>(</a:t>
              </a:r>
              <a:r>
                <a:rPr lang="en-US" sz="32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B</a:t>
              </a:r>
              <a:r>
                <a:rPr lang="en-US" sz="3200" dirty="0" smtClean="0">
                  <a:solidFill>
                    <a:prstClr val="black"/>
                  </a:solidFill>
                  <a:latin typeface="Garamond"/>
                  <a:cs typeface="Garamond"/>
                </a:rPr>
                <a:t>) </a:t>
              </a:r>
              <a:endParaRPr lang="en-US" sz="32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3827697" y="3111678"/>
            <a:ext cx="33625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baseline="-25000" dirty="0" smtClean="0">
                <a:latin typeface="Garamond"/>
                <a:cs typeface="Garamond"/>
              </a:rPr>
              <a:t>2</a:t>
            </a:r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baseline="-25000" dirty="0" smtClean="0">
                <a:latin typeface="Garamond"/>
                <a:cs typeface="Garamond"/>
              </a:rPr>
              <a:t>1</a:t>
            </a:r>
            <a:r>
              <a:rPr lang="en-US" sz="2800" dirty="0" smtClean="0">
                <a:latin typeface="Garamond"/>
                <a:cs typeface="Garamond"/>
              </a:rPr>
              <a:t>) = </a:t>
            </a:r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baseline="-25000" dirty="0" smtClean="0">
                <a:latin typeface="Garamond"/>
                <a:cs typeface="Garamond"/>
              </a:rPr>
              <a:t>2</a:t>
            </a:r>
            <a:r>
              <a:rPr lang="en-US" sz="2800" dirty="0" smtClean="0">
                <a:latin typeface="Garamond"/>
                <a:cs typeface="Garamond"/>
              </a:rPr>
              <a:t>)</a:t>
            </a:r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baseline="-25000" dirty="0" smtClean="0">
                <a:latin typeface="Garamond"/>
                <a:cs typeface="Garamond"/>
              </a:rPr>
              <a:t>1</a:t>
            </a:r>
            <a:r>
              <a:rPr lang="en-US" sz="2800" dirty="0" smtClean="0">
                <a:latin typeface="Garamond"/>
                <a:cs typeface="Garamond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3829100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(in)dependence</a:t>
            </a:r>
            <a:endParaRPr lang="en-US" dirty="0"/>
          </a:p>
        </p:txBody>
      </p:sp>
      <p:pic>
        <p:nvPicPr>
          <p:cNvPr id="4" name="Picture 3" descr="Die_Spire_01_483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145" y="1251118"/>
            <a:ext cx="1006171" cy="1006171"/>
          </a:xfrm>
          <a:prstGeom prst="rect">
            <a:avLst/>
          </a:prstGeom>
        </p:spPr>
      </p:pic>
      <p:pic>
        <p:nvPicPr>
          <p:cNvPr id="5" name="Picture 4" descr="Die_Spire_01_483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553288">
            <a:off x="1696843" y="1352721"/>
            <a:ext cx="1006171" cy="100617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276602" y="1269299"/>
            <a:ext cx="40357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Let </a:t>
            </a:r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baseline="-25000" dirty="0" smtClean="0">
                <a:latin typeface="Garamond"/>
                <a:cs typeface="Garamond"/>
              </a:rPr>
              <a:t>1</a:t>
            </a:r>
            <a:r>
              <a:rPr lang="en-US" sz="2800" dirty="0" smtClean="0">
                <a:latin typeface="Franklin Gothic Medium"/>
                <a:cs typeface="Franklin Gothic Medium"/>
              </a:rPr>
              <a:t> be “first die is a </a:t>
            </a:r>
            <a:r>
              <a:rPr lang="en-US" sz="2800" dirty="0" smtClean="0">
                <a:latin typeface="Courier New"/>
                <a:cs typeface="Courier New"/>
              </a:rPr>
              <a:t>4</a:t>
            </a:r>
            <a:r>
              <a:rPr lang="en-US" sz="2800" dirty="0" smtClean="0">
                <a:latin typeface="Franklin Gothic Medium"/>
                <a:cs typeface="Franklin Gothic Medium"/>
              </a:rPr>
              <a:t>”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841752" y="1779118"/>
            <a:ext cx="40585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S</a:t>
            </a:r>
            <a:r>
              <a:rPr lang="en-US" sz="2800" baseline="-25000" dirty="0" smtClean="0">
                <a:latin typeface="Garamond"/>
                <a:cs typeface="Garamond"/>
              </a:rPr>
              <a:t>6</a:t>
            </a:r>
            <a:r>
              <a:rPr lang="en-US" sz="2800" dirty="0" smtClean="0">
                <a:latin typeface="Franklin Gothic Medium"/>
                <a:cs typeface="Franklin Gothic Medium"/>
              </a:rPr>
              <a:t> be “sum of dice is a </a:t>
            </a:r>
            <a:r>
              <a:rPr lang="en-US" sz="2800" dirty="0">
                <a:latin typeface="Courier New"/>
                <a:cs typeface="Courier New"/>
              </a:rPr>
              <a:t>6</a:t>
            </a:r>
            <a:r>
              <a:rPr lang="en-US" sz="2800" dirty="0" smtClean="0">
                <a:latin typeface="Franklin Gothic Medium"/>
                <a:cs typeface="Franklin Gothic Medium"/>
              </a:rPr>
              <a:t>”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841752" y="2301739"/>
            <a:ext cx="40585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S</a:t>
            </a:r>
            <a:r>
              <a:rPr lang="en-US" sz="2800" baseline="-25000" dirty="0" smtClean="0">
                <a:latin typeface="Garamond"/>
                <a:cs typeface="Garamond"/>
              </a:rPr>
              <a:t>7</a:t>
            </a:r>
            <a:r>
              <a:rPr lang="en-US" sz="2800" dirty="0" smtClean="0">
                <a:latin typeface="Franklin Gothic Medium"/>
                <a:cs typeface="Franklin Gothic Medium"/>
              </a:rPr>
              <a:t> be “sum of dice is a </a:t>
            </a:r>
            <a:r>
              <a:rPr lang="en-US" sz="2800" dirty="0" smtClean="0">
                <a:latin typeface="Courier New"/>
                <a:cs typeface="Courier New"/>
              </a:rPr>
              <a:t>7</a:t>
            </a:r>
            <a:r>
              <a:rPr lang="en-US" sz="2800" dirty="0" smtClean="0">
                <a:latin typeface="Franklin Gothic Medium"/>
                <a:cs typeface="Franklin Gothic Medium"/>
              </a:rPr>
              <a:t>”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11590" y="3213100"/>
            <a:ext cx="16640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Garamond"/>
                <a:cs typeface="Garamond"/>
              </a:rPr>
              <a:t>P</a:t>
            </a:r>
            <a:r>
              <a:rPr lang="en-US" sz="2400" dirty="0" smtClean="0">
                <a:latin typeface="Garamond"/>
                <a:cs typeface="Garamond"/>
              </a:rPr>
              <a:t>(</a:t>
            </a:r>
            <a:r>
              <a:rPr lang="en-US" sz="2400" i="1" dirty="0" smtClean="0">
                <a:latin typeface="Garamond"/>
                <a:cs typeface="Garamond"/>
              </a:rPr>
              <a:t>E</a:t>
            </a:r>
            <a:r>
              <a:rPr lang="en-US" sz="2400" baseline="-25000" dirty="0" smtClean="0">
                <a:latin typeface="Garamond"/>
                <a:cs typeface="Garamond"/>
              </a:rPr>
              <a:t>1</a:t>
            </a:r>
            <a:r>
              <a:rPr lang="en-US" sz="2400" dirty="0" smtClean="0">
                <a:latin typeface="Garamond"/>
                <a:cs typeface="Garamond"/>
              </a:rPr>
              <a:t>) = 1/6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11590" y="3660755"/>
            <a:ext cx="17506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Garamond"/>
                <a:cs typeface="Garamond"/>
              </a:rPr>
              <a:t>P</a:t>
            </a:r>
            <a:r>
              <a:rPr lang="en-US" sz="2400" dirty="0" smtClean="0">
                <a:latin typeface="Garamond"/>
                <a:cs typeface="Garamond"/>
              </a:rPr>
              <a:t>(</a:t>
            </a:r>
            <a:r>
              <a:rPr lang="en-US" sz="2400" i="1" dirty="0" smtClean="0">
                <a:latin typeface="Garamond"/>
                <a:cs typeface="Garamond"/>
              </a:rPr>
              <a:t>S</a:t>
            </a:r>
            <a:r>
              <a:rPr lang="en-US" sz="2400" baseline="-25000" dirty="0" smtClean="0">
                <a:latin typeface="Garamond"/>
                <a:cs typeface="Garamond"/>
              </a:rPr>
              <a:t>6</a:t>
            </a:r>
            <a:r>
              <a:rPr lang="en-US" sz="2400" dirty="0" smtClean="0">
                <a:latin typeface="Garamond"/>
                <a:cs typeface="Garamond"/>
              </a:rPr>
              <a:t>) = 5/36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812563" y="3199090"/>
            <a:ext cx="20583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Garamond"/>
                <a:cs typeface="Garamond"/>
              </a:rPr>
              <a:t>P</a:t>
            </a:r>
            <a:r>
              <a:rPr lang="en-US" sz="2400" dirty="0" smtClean="0">
                <a:latin typeface="Garamond"/>
                <a:cs typeface="Garamond"/>
              </a:rPr>
              <a:t>(</a:t>
            </a:r>
            <a:r>
              <a:rPr lang="en-US" sz="2400" i="1" dirty="0" smtClean="0">
                <a:latin typeface="Garamond"/>
                <a:cs typeface="Garamond"/>
              </a:rPr>
              <a:t>E</a:t>
            </a:r>
            <a:r>
              <a:rPr lang="en-US" sz="2400" baseline="-25000" dirty="0" smtClean="0">
                <a:latin typeface="Garamond"/>
                <a:cs typeface="Garamond"/>
              </a:rPr>
              <a:t>1</a:t>
            </a:r>
            <a:r>
              <a:rPr lang="en-US" sz="2400" i="1" dirty="0" smtClean="0">
                <a:latin typeface="Garamond"/>
                <a:cs typeface="Garamond"/>
              </a:rPr>
              <a:t>S</a:t>
            </a:r>
            <a:r>
              <a:rPr lang="en-US" sz="2400" baseline="-25000" dirty="0" smtClean="0">
                <a:latin typeface="Garamond"/>
                <a:cs typeface="Garamond"/>
              </a:rPr>
              <a:t>6</a:t>
            </a:r>
            <a:r>
              <a:rPr lang="en-US" sz="2400" dirty="0" smtClean="0">
                <a:latin typeface="Garamond"/>
                <a:cs typeface="Garamond"/>
              </a:rPr>
              <a:t>) = 1/36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399957" y="3185080"/>
            <a:ext cx="28927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Garamond"/>
                <a:cs typeface="Garamond"/>
              </a:rPr>
              <a:t>E</a:t>
            </a:r>
            <a:r>
              <a:rPr lang="en-US" sz="2400" baseline="-25000" dirty="0" smtClean="0">
                <a:latin typeface="Garamond"/>
                <a:cs typeface="Garamond"/>
              </a:rPr>
              <a:t>1</a:t>
            </a:r>
            <a:r>
              <a:rPr lang="en-US" sz="2400" dirty="0" smtClean="0">
                <a:latin typeface="Franklin Gothic Medium"/>
                <a:cs typeface="Franklin Gothic Medium"/>
              </a:rPr>
              <a:t>,</a:t>
            </a:r>
            <a:r>
              <a:rPr lang="en-US" sz="2400" dirty="0" smtClean="0">
                <a:latin typeface="Garamond"/>
                <a:cs typeface="Garamond"/>
              </a:rPr>
              <a:t> </a:t>
            </a:r>
            <a:r>
              <a:rPr lang="en-US" sz="2400" i="1" dirty="0" smtClean="0">
                <a:latin typeface="Garamond"/>
                <a:cs typeface="Garamond"/>
              </a:rPr>
              <a:t>S</a:t>
            </a:r>
            <a:r>
              <a:rPr lang="en-US" sz="2400" baseline="-25000" dirty="0" smtClean="0">
                <a:latin typeface="Garamond"/>
                <a:cs typeface="Garamond"/>
              </a:rPr>
              <a:t>6 </a:t>
            </a:r>
            <a:r>
              <a:rPr lang="en-US" sz="2400" dirty="0" smtClean="0">
                <a:latin typeface="Franklin Gothic Medium"/>
                <a:cs typeface="Franklin Gothic Medium"/>
              </a:rPr>
              <a:t>are dependent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11590" y="4335740"/>
            <a:ext cx="16063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Garamond"/>
                <a:cs typeface="Garamond"/>
              </a:rPr>
              <a:t>P</a:t>
            </a:r>
            <a:r>
              <a:rPr lang="en-US" sz="2400" dirty="0" smtClean="0">
                <a:latin typeface="Garamond"/>
                <a:cs typeface="Garamond"/>
              </a:rPr>
              <a:t>(</a:t>
            </a:r>
            <a:r>
              <a:rPr lang="en-US" sz="2400" i="1" dirty="0" smtClean="0">
                <a:latin typeface="Garamond"/>
                <a:cs typeface="Garamond"/>
              </a:rPr>
              <a:t>S</a:t>
            </a:r>
            <a:r>
              <a:rPr lang="en-US" sz="2400" baseline="-25000" dirty="0" smtClean="0">
                <a:latin typeface="Garamond"/>
                <a:cs typeface="Garamond"/>
              </a:rPr>
              <a:t>7</a:t>
            </a:r>
            <a:r>
              <a:rPr lang="en-US" sz="2400" dirty="0" smtClean="0">
                <a:latin typeface="Garamond"/>
                <a:cs typeface="Garamond"/>
              </a:rPr>
              <a:t>) = </a:t>
            </a:r>
            <a:r>
              <a:rPr lang="en-US" sz="2400" dirty="0">
                <a:latin typeface="Garamond"/>
                <a:cs typeface="Garamond"/>
              </a:rPr>
              <a:t>1</a:t>
            </a:r>
            <a:r>
              <a:rPr lang="en-US" sz="2400" dirty="0" smtClean="0">
                <a:latin typeface="Garamond"/>
                <a:cs typeface="Garamond"/>
              </a:rPr>
              <a:t>/6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812563" y="4335740"/>
            <a:ext cx="20583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Garamond"/>
                <a:cs typeface="Garamond"/>
              </a:rPr>
              <a:t>P</a:t>
            </a:r>
            <a:r>
              <a:rPr lang="en-US" sz="2400" dirty="0" smtClean="0">
                <a:latin typeface="Garamond"/>
                <a:cs typeface="Garamond"/>
              </a:rPr>
              <a:t>(</a:t>
            </a:r>
            <a:r>
              <a:rPr lang="en-US" sz="2400" i="1" dirty="0" smtClean="0">
                <a:latin typeface="Garamond"/>
                <a:cs typeface="Garamond"/>
              </a:rPr>
              <a:t>E</a:t>
            </a:r>
            <a:r>
              <a:rPr lang="en-US" sz="2400" baseline="-25000" dirty="0" smtClean="0">
                <a:latin typeface="Garamond"/>
                <a:cs typeface="Garamond"/>
              </a:rPr>
              <a:t>1</a:t>
            </a:r>
            <a:r>
              <a:rPr lang="en-US" sz="2400" i="1" dirty="0" smtClean="0">
                <a:latin typeface="Garamond"/>
                <a:cs typeface="Garamond"/>
              </a:rPr>
              <a:t>S</a:t>
            </a:r>
            <a:r>
              <a:rPr lang="en-US" sz="2400" baseline="-25000" dirty="0" smtClean="0">
                <a:latin typeface="Garamond"/>
                <a:cs typeface="Garamond"/>
              </a:rPr>
              <a:t>7</a:t>
            </a:r>
            <a:r>
              <a:rPr lang="en-US" sz="2400" dirty="0" smtClean="0">
                <a:latin typeface="Garamond"/>
                <a:cs typeface="Garamond"/>
              </a:rPr>
              <a:t>) = 1/36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450943" y="4335740"/>
            <a:ext cx="3134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Garamond"/>
                <a:cs typeface="Garamond"/>
              </a:rPr>
              <a:t>E</a:t>
            </a:r>
            <a:r>
              <a:rPr lang="en-US" sz="2400" baseline="-25000" dirty="0" smtClean="0">
                <a:latin typeface="Garamond"/>
                <a:cs typeface="Garamond"/>
              </a:rPr>
              <a:t>1</a:t>
            </a:r>
            <a:r>
              <a:rPr lang="en-US" sz="2400" dirty="0" smtClean="0">
                <a:latin typeface="Franklin Gothic Medium"/>
                <a:cs typeface="Franklin Gothic Medium"/>
              </a:rPr>
              <a:t>,</a:t>
            </a:r>
            <a:r>
              <a:rPr lang="en-US" sz="2400" dirty="0" smtClean="0">
                <a:latin typeface="Garamond"/>
                <a:cs typeface="Garamond"/>
              </a:rPr>
              <a:t> </a:t>
            </a:r>
            <a:r>
              <a:rPr lang="en-US" sz="2400" i="1" dirty="0" smtClean="0">
                <a:latin typeface="Garamond"/>
                <a:cs typeface="Garamond"/>
              </a:rPr>
              <a:t>S</a:t>
            </a:r>
            <a:r>
              <a:rPr lang="en-US" sz="2400" baseline="-25000" dirty="0" smtClean="0">
                <a:latin typeface="Garamond"/>
                <a:cs typeface="Garamond"/>
              </a:rPr>
              <a:t>7 </a:t>
            </a:r>
            <a:r>
              <a:rPr lang="en-US" sz="2400" dirty="0" smtClean="0">
                <a:latin typeface="Franklin Gothic Medium"/>
                <a:cs typeface="Franklin Gothic Medium"/>
              </a:rPr>
              <a:t>are independent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857502" y="5062795"/>
            <a:ext cx="15583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Garamond"/>
                <a:cs typeface="Garamond"/>
              </a:rPr>
              <a:t>P</a:t>
            </a:r>
            <a:r>
              <a:rPr lang="en-US" sz="2400" dirty="0" smtClean="0">
                <a:latin typeface="Garamond"/>
                <a:cs typeface="Garamond"/>
              </a:rPr>
              <a:t>(</a:t>
            </a:r>
            <a:r>
              <a:rPr lang="en-US" sz="2400" i="1" dirty="0" smtClean="0">
                <a:latin typeface="Garamond"/>
                <a:cs typeface="Garamond"/>
              </a:rPr>
              <a:t>S</a:t>
            </a:r>
            <a:r>
              <a:rPr lang="en-US" sz="2400" baseline="-25000" dirty="0" smtClean="0">
                <a:latin typeface="Garamond"/>
                <a:cs typeface="Garamond"/>
              </a:rPr>
              <a:t>6</a:t>
            </a:r>
            <a:r>
              <a:rPr lang="en-US" sz="2400" i="1" dirty="0" smtClean="0">
                <a:latin typeface="Garamond"/>
                <a:cs typeface="Garamond"/>
              </a:rPr>
              <a:t>S</a:t>
            </a:r>
            <a:r>
              <a:rPr lang="en-US" sz="2400" baseline="-25000" dirty="0" smtClean="0">
                <a:latin typeface="Garamond"/>
                <a:cs typeface="Garamond"/>
              </a:rPr>
              <a:t>7</a:t>
            </a:r>
            <a:r>
              <a:rPr lang="en-US" sz="2400" dirty="0" smtClean="0">
                <a:latin typeface="Garamond"/>
                <a:cs typeface="Garamond"/>
              </a:rPr>
              <a:t>) = 0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450943" y="5060175"/>
            <a:ext cx="28927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Garamond"/>
                <a:cs typeface="Garamond"/>
              </a:rPr>
              <a:t>S</a:t>
            </a:r>
            <a:r>
              <a:rPr lang="en-US" sz="2400" baseline="-25000" dirty="0" smtClean="0">
                <a:latin typeface="Garamond"/>
                <a:cs typeface="Garamond"/>
              </a:rPr>
              <a:t>6</a:t>
            </a:r>
            <a:r>
              <a:rPr lang="en-US" sz="2400" dirty="0" smtClean="0">
                <a:latin typeface="Franklin Gothic Medium"/>
                <a:cs typeface="Franklin Gothic Medium"/>
              </a:rPr>
              <a:t>,</a:t>
            </a:r>
            <a:r>
              <a:rPr lang="en-US" sz="2400" dirty="0" smtClean="0">
                <a:latin typeface="Garamond"/>
                <a:cs typeface="Garamond"/>
              </a:rPr>
              <a:t> </a:t>
            </a:r>
            <a:r>
              <a:rPr lang="en-US" sz="2400" i="1" dirty="0" smtClean="0">
                <a:latin typeface="Garamond"/>
                <a:cs typeface="Garamond"/>
              </a:rPr>
              <a:t>S</a:t>
            </a:r>
            <a:r>
              <a:rPr lang="en-US" sz="2400" baseline="-25000" dirty="0" smtClean="0">
                <a:latin typeface="Garamond"/>
                <a:cs typeface="Garamond"/>
              </a:rPr>
              <a:t>7 </a:t>
            </a:r>
            <a:r>
              <a:rPr lang="en-US" sz="2400" dirty="0" smtClean="0">
                <a:latin typeface="Franklin Gothic Medium"/>
                <a:cs typeface="Franklin Gothic Medium"/>
              </a:rPr>
              <a:t>are dependent</a:t>
            </a:r>
          </a:p>
        </p:txBody>
      </p:sp>
    </p:spTree>
    <p:extLst>
      <p:ext uri="{BB962C8B-B14F-4D97-AF65-F5344CB8AC3E}">
        <p14:creationId xmlns:p14="http://schemas.microsoft.com/office/powerpoint/2010/main" val="4599077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Picture 54" descr="plane-taking-off-clip-art_417792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4054" y="1604175"/>
            <a:ext cx="1511300" cy="929474"/>
          </a:xfrm>
          <a:prstGeom prst="rect">
            <a:avLst/>
          </a:prstGeom>
        </p:spPr>
      </p:pic>
      <p:pic>
        <p:nvPicPr>
          <p:cNvPr id="51" name="Picture 50" descr="race-car-clip-art-15.gif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141"/>
          <a:stretch/>
        </p:blipFill>
        <p:spPr>
          <a:xfrm>
            <a:off x="406400" y="1120775"/>
            <a:ext cx="1612900" cy="13525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Reliability of sequential components</a:t>
            </a:r>
            <a:endParaRPr lang="en-US" dirty="0"/>
          </a:p>
        </p:txBody>
      </p:sp>
      <p:sp>
        <p:nvSpPr>
          <p:cNvPr id="7" name="Block Arc 6"/>
          <p:cNvSpPr/>
          <p:nvPr/>
        </p:nvSpPr>
        <p:spPr>
          <a:xfrm>
            <a:off x="2832101" y="1746250"/>
            <a:ext cx="838199" cy="838199"/>
          </a:xfrm>
          <a:prstGeom prst="blockArc">
            <a:avLst>
              <a:gd name="adj1" fmla="val 10800000"/>
              <a:gd name="adj2" fmla="val 35638"/>
              <a:gd name="adj3" fmla="val 20313"/>
            </a:avLst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2082800" y="2063750"/>
            <a:ext cx="449240" cy="0"/>
          </a:xfrm>
          <a:prstGeom prst="line">
            <a:avLst/>
          </a:prstGeom>
          <a:ln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981450" y="2063750"/>
            <a:ext cx="742950" cy="0"/>
          </a:xfrm>
          <a:prstGeom prst="line">
            <a:avLst/>
          </a:prstGeom>
          <a:ln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6407150" y="2057400"/>
            <a:ext cx="742950" cy="0"/>
          </a:xfrm>
          <a:prstGeom prst="line">
            <a:avLst/>
          </a:prstGeom>
          <a:ln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774700" y="2353616"/>
            <a:ext cx="9321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Franklin Gothic Medium"/>
                <a:cs typeface="Franklin Gothic Medium"/>
              </a:rPr>
              <a:t>CUHK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532040" y="2326678"/>
            <a:ext cx="15848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err="1" smtClean="0">
                <a:latin typeface="Franklin Gothic Medium"/>
                <a:cs typeface="Franklin Gothic Medium"/>
              </a:rPr>
              <a:t>Shing</a:t>
            </a:r>
            <a:r>
              <a:rPr lang="en-US" sz="2400" dirty="0" smtClean="0">
                <a:latin typeface="Franklin Gothic Medium"/>
                <a:cs typeface="Franklin Gothic Medium"/>
              </a:rPr>
              <a:t> </a:t>
            </a:r>
            <a:r>
              <a:rPr lang="en-US" sz="2400" dirty="0" err="1" smtClean="0">
                <a:latin typeface="Franklin Gothic Medium"/>
                <a:cs typeface="Franklin Gothic Medium"/>
              </a:rPr>
              <a:t>Mun</a:t>
            </a:r>
            <a:endParaRPr lang="en-US" sz="2400" dirty="0" smtClean="0">
              <a:latin typeface="Franklin Gothic Medium"/>
              <a:cs typeface="Franklin Gothic Medium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915989" y="2313632"/>
            <a:ext cx="13508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err="1" smtClean="0">
                <a:latin typeface="Franklin Gothic Medium"/>
                <a:cs typeface="Franklin Gothic Medium"/>
              </a:rPr>
              <a:t>Tsing</a:t>
            </a:r>
            <a:r>
              <a:rPr lang="en-US" sz="2400" dirty="0" smtClean="0">
                <a:latin typeface="Franklin Gothic Medium"/>
                <a:cs typeface="Franklin Gothic Medium"/>
              </a:rPr>
              <a:t> Ma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209117" y="2313632"/>
            <a:ext cx="1094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latin typeface="Franklin Gothic Medium"/>
                <a:cs typeface="Franklin Gothic Medium"/>
              </a:rPr>
              <a:t>Airport</a:t>
            </a:r>
          </a:p>
        </p:txBody>
      </p:sp>
      <p:grpSp>
        <p:nvGrpSpPr>
          <p:cNvPr id="45" name="Group 44"/>
          <p:cNvGrpSpPr/>
          <p:nvPr/>
        </p:nvGrpSpPr>
        <p:grpSpPr>
          <a:xfrm>
            <a:off x="4438650" y="1711324"/>
            <a:ext cx="2266950" cy="447676"/>
            <a:chOff x="4603750" y="2098674"/>
            <a:chExt cx="2266950" cy="447676"/>
          </a:xfrm>
        </p:grpSpPr>
        <p:cxnSp>
          <p:nvCxnSpPr>
            <p:cNvPr id="29" name="Straight Connector 28"/>
            <p:cNvCxnSpPr/>
            <p:nvPr/>
          </p:nvCxnSpPr>
          <p:spPr>
            <a:xfrm>
              <a:off x="5359400" y="2241550"/>
              <a:ext cx="0" cy="30480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6115050" y="2241550"/>
              <a:ext cx="0" cy="30480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Arc 34"/>
            <p:cNvSpPr/>
            <p:nvPr/>
          </p:nvSpPr>
          <p:spPr>
            <a:xfrm>
              <a:off x="5359400" y="2098674"/>
              <a:ext cx="755650" cy="333375"/>
            </a:xfrm>
            <a:prstGeom prst="arc">
              <a:avLst>
                <a:gd name="adj1" fmla="val 21456843"/>
                <a:gd name="adj2" fmla="val 10934745"/>
              </a:avLst>
            </a:prstGeom>
            <a:ln>
              <a:solidFill>
                <a:srgbClr val="7F7F7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Arc 37"/>
            <p:cNvSpPr/>
            <p:nvPr/>
          </p:nvSpPr>
          <p:spPr>
            <a:xfrm>
              <a:off x="6115050" y="2098674"/>
              <a:ext cx="755650" cy="333375"/>
            </a:xfrm>
            <a:prstGeom prst="arc">
              <a:avLst>
                <a:gd name="adj1" fmla="val 8448318"/>
                <a:gd name="adj2" fmla="val 10934745"/>
              </a:avLst>
            </a:prstGeom>
            <a:ln>
              <a:solidFill>
                <a:srgbClr val="7F7F7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Arc 38"/>
            <p:cNvSpPr/>
            <p:nvPr/>
          </p:nvSpPr>
          <p:spPr>
            <a:xfrm flipH="1">
              <a:off x="4603750" y="2098674"/>
              <a:ext cx="755650" cy="333375"/>
            </a:xfrm>
            <a:prstGeom prst="arc">
              <a:avLst>
                <a:gd name="adj1" fmla="val 8448318"/>
                <a:gd name="adj2" fmla="val 10934745"/>
              </a:avLst>
            </a:prstGeom>
            <a:ln>
              <a:solidFill>
                <a:srgbClr val="7F7F7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TextBox 45"/>
          <p:cNvSpPr txBox="1"/>
          <p:nvPr/>
        </p:nvSpPr>
        <p:spPr>
          <a:xfrm flipH="1">
            <a:off x="576144" y="3051812"/>
            <a:ext cx="62050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Garamond"/>
                <a:cs typeface="Garamond"/>
              </a:rPr>
              <a:t>W</a:t>
            </a:r>
            <a:r>
              <a:rPr lang="en-US" sz="2400" baseline="-25000" dirty="0" smtClean="0">
                <a:latin typeface="Garamond"/>
                <a:cs typeface="Garamond"/>
              </a:rPr>
              <a:t>SM</a:t>
            </a:r>
            <a:r>
              <a:rPr lang="en-US" sz="2400" dirty="0" smtClean="0">
                <a:latin typeface="Franklin Gothic Medium"/>
                <a:cs typeface="Franklin Gothic Medium"/>
              </a:rPr>
              <a:t>: “</a:t>
            </a:r>
            <a:r>
              <a:rPr lang="en-US" sz="2400" dirty="0" err="1" smtClean="0">
                <a:latin typeface="Franklin Gothic Medium"/>
                <a:cs typeface="Franklin Gothic Medium"/>
              </a:rPr>
              <a:t>Shing</a:t>
            </a:r>
            <a:r>
              <a:rPr lang="en-US" sz="2400" dirty="0" smtClean="0">
                <a:latin typeface="Franklin Gothic Medium"/>
                <a:cs typeface="Franklin Gothic Medium"/>
              </a:rPr>
              <a:t> </a:t>
            </a:r>
            <a:r>
              <a:rPr lang="en-US" sz="2400" dirty="0" err="1" smtClean="0">
                <a:latin typeface="Franklin Gothic Medium"/>
                <a:cs typeface="Franklin Gothic Medium"/>
              </a:rPr>
              <a:t>Mun</a:t>
            </a:r>
            <a:r>
              <a:rPr lang="en-US" sz="2400" dirty="0" smtClean="0">
                <a:latin typeface="Franklin Gothic Medium"/>
                <a:cs typeface="Franklin Gothic Medium"/>
              </a:rPr>
              <a:t> tunnel is operational”</a:t>
            </a:r>
          </a:p>
        </p:txBody>
      </p:sp>
      <p:sp>
        <p:nvSpPr>
          <p:cNvPr id="57" name="TextBox 56"/>
          <p:cNvSpPr txBox="1"/>
          <p:nvPr/>
        </p:nvSpPr>
        <p:spPr>
          <a:xfrm flipH="1">
            <a:off x="576144" y="3517882"/>
            <a:ext cx="5868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Garamond"/>
                <a:cs typeface="Garamond"/>
              </a:rPr>
              <a:t>W</a:t>
            </a:r>
            <a:r>
              <a:rPr lang="en-US" sz="2400" baseline="-25000" dirty="0" smtClean="0">
                <a:latin typeface="Garamond"/>
                <a:cs typeface="Garamond"/>
              </a:rPr>
              <a:t>TM</a:t>
            </a:r>
            <a:r>
              <a:rPr lang="en-US" sz="2400" dirty="0" smtClean="0">
                <a:latin typeface="Franklin Gothic Medium"/>
                <a:cs typeface="Franklin Gothic Medium"/>
              </a:rPr>
              <a:t>: “</a:t>
            </a:r>
            <a:r>
              <a:rPr lang="en-US" sz="2400" dirty="0" err="1" smtClean="0">
                <a:latin typeface="Franklin Gothic Medium"/>
                <a:cs typeface="Franklin Gothic Medium"/>
              </a:rPr>
              <a:t>Tsing</a:t>
            </a:r>
            <a:r>
              <a:rPr lang="en-US" sz="2400" dirty="0" smtClean="0">
                <a:latin typeface="Franklin Gothic Medium"/>
                <a:cs typeface="Franklin Gothic Medium"/>
              </a:rPr>
              <a:t> Ma bridge is operational”</a:t>
            </a:r>
          </a:p>
        </p:txBody>
      </p:sp>
      <p:sp>
        <p:nvSpPr>
          <p:cNvPr id="58" name="TextBox 57"/>
          <p:cNvSpPr txBox="1"/>
          <p:nvPr/>
        </p:nvSpPr>
        <p:spPr>
          <a:xfrm flipH="1">
            <a:off x="6298104" y="3049274"/>
            <a:ext cx="2095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Garamond"/>
                <a:cs typeface="Garamond"/>
              </a:rPr>
              <a:t>P</a:t>
            </a:r>
            <a:r>
              <a:rPr lang="en-US" sz="2400" dirty="0" smtClean="0">
                <a:latin typeface="Garamond"/>
                <a:cs typeface="Garamond"/>
              </a:rPr>
              <a:t>(</a:t>
            </a:r>
            <a:r>
              <a:rPr lang="en-US" sz="2400" i="1" dirty="0" smtClean="0">
                <a:latin typeface="Garamond"/>
                <a:cs typeface="Garamond"/>
              </a:rPr>
              <a:t>W</a:t>
            </a:r>
            <a:r>
              <a:rPr lang="en-US" sz="2400" baseline="-25000" dirty="0" smtClean="0">
                <a:latin typeface="Garamond"/>
                <a:cs typeface="Garamond"/>
              </a:rPr>
              <a:t>SM</a:t>
            </a:r>
            <a:r>
              <a:rPr lang="en-US" sz="2400" dirty="0" smtClean="0">
                <a:latin typeface="Garamond"/>
                <a:cs typeface="Garamond"/>
              </a:rPr>
              <a:t>) = 90%</a:t>
            </a:r>
          </a:p>
        </p:txBody>
      </p:sp>
      <p:sp>
        <p:nvSpPr>
          <p:cNvPr id="59" name="TextBox 58"/>
          <p:cNvSpPr txBox="1"/>
          <p:nvPr/>
        </p:nvSpPr>
        <p:spPr>
          <a:xfrm flipH="1">
            <a:off x="6298103" y="3505164"/>
            <a:ext cx="2095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Garamond"/>
                <a:cs typeface="Garamond"/>
              </a:rPr>
              <a:t>P</a:t>
            </a:r>
            <a:r>
              <a:rPr lang="en-US" sz="2400" dirty="0" smtClean="0">
                <a:latin typeface="Garamond"/>
                <a:cs typeface="Garamond"/>
              </a:rPr>
              <a:t>(</a:t>
            </a:r>
            <a:r>
              <a:rPr lang="en-US" sz="2400" i="1" dirty="0" smtClean="0">
                <a:latin typeface="Garamond"/>
                <a:cs typeface="Garamond"/>
              </a:rPr>
              <a:t>W</a:t>
            </a:r>
            <a:r>
              <a:rPr lang="en-US" sz="2400" baseline="-25000" dirty="0" smtClean="0">
                <a:latin typeface="Garamond"/>
                <a:cs typeface="Garamond"/>
              </a:rPr>
              <a:t>TM</a:t>
            </a:r>
            <a:r>
              <a:rPr lang="en-US" sz="2400" dirty="0" smtClean="0">
                <a:latin typeface="Garamond"/>
                <a:cs typeface="Garamond"/>
              </a:rPr>
              <a:t>) = 98%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576144" y="4838700"/>
            <a:ext cx="75864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Assuming events </a:t>
            </a:r>
            <a:r>
              <a:rPr lang="en-US" sz="2800" i="1" dirty="0" smtClean="0">
                <a:latin typeface="Garamond"/>
                <a:cs typeface="Garamond"/>
              </a:rPr>
              <a:t>W</a:t>
            </a:r>
            <a:r>
              <a:rPr lang="en-US" sz="2800" baseline="-25000" dirty="0" smtClean="0">
                <a:latin typeface="Garamond"/>
                <a:cs typeface="Garamond"/>
              </a:rPr>
              <a:t>SM</a:t>
            </a:r>
            <a:r>
              <a:rPr lang="en-US" sz="2800" i="1" baseline="-25000" dirty="0" smtClean="0">
                <a:latin typeface="Garamond"/>
                <a:cs typeface="Garamond"/>
              </a:rPr>
              <a:t> </a:t>
            </a:r>
            <a:r>
              <a:rPr lang="en-US" sz="2800" dirty="0" smtClean="0">
                <a:latin typeface="Franklin Gothic Medium"/>
                <a:cs typeface="Franklin Gothic Medium"/>
              </a:rPr>
              <a:t>and </a:t>
            </a:r>
            <a:r>
              <a:rPr lang="en-US" sz="2800" i="1" dirty="0" smtClean="0">
                <a:latin typeface="Garamond"/>
                <a:cs typeface="Garamond"/>
              </a:rPr>
              <a:t>W</a:t>
            </a:r>
            <a:r>
              <a:rPr lang="en-US" sz="2800" baseline="-25000" dirty="0" smtClean="0">
                <a:latin typeface="Garamond"/>
                <a:cs typeface="Garamond"/>
              </a:rPr>
              <a:t>TM</a:t>
            </a:r>
            <a:r>
              <a:rPr lang="en-US" sz="2800" dirty="0" smtClean="0">
                <a:latin typeface="Franklin Gothic Medium"/>
                <a:cs typeface="Franklin Gothic Medium"/>
              </a:rPr>
              <a:t> are independent: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70056" y="5521920"/>
            <a:ext cx="68643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W</a:t>
            </a:r>
            <a:r>
              <a:rPr lang="en-US" sz="2800" dirty="0" smtClean="0">
                <a:latin typeface="Garamond"/>
                <a:cs typeface="Garamond"/>
              </a:rPr>
              <a:t>) = </a:t>
            </a:r>
            <a:r>
              <a:rPr lang="en-US" sz="2800" i="1" dirty="0">
                <a:latin typeface="Garamond"/>
                <a:cs typeface="Garamond"/>
              </a:rPr>
              <a:t>P</a:t>
            </a:r>
            <a:r>
              <a:rPr lang="en-US" sz="2800" dirty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W</a:t>
            </a:r>
            <a:r>
              <a:rPr lang="en-US" sz="2800" baseline="-25000" dirty="0" smtClean="0">
                <a:latin typeface="Garamond"/>
                <a:cs typeface="Garamond"/>
              </a:rPr>
              <a:t>SM</a:t>
            </a:r>
            <a:r>
              <a:rPr lang="en-US" sz="2800" i="1" dirty="0" smtClean="0">
                <a:latin typeface="Garamond"/>
                <a:cs typeface="Garamond"/>
              </a:rPr>
              <a:t>W</a:t>
            </a:r>
            <a:r>
              <a:rPr lang="en-US" sz="2800" baseline="-25000" dirty="0" smtClean="0">
                <a:latin typeface="Garamond"/>
                <a:cs typeface="Garamond"/>
              </a:rPr>
              <a:t>TM</a:t>
            </a:r>
            <a:r>
              <a:rPr lang="en-US" sz="2800" dirty="0" smtClean="0">
                <a:latin typeface="Garamond"/>
                <a:cs typeface="Garamond"/>
              </a:rPr>
              <a:t>) </a:t>
            </a:r>
            <a:r>
              <a:rPr lang="en-US" sz="2800" dirty="0">
                <a:latin typeface="Garamond"/>
                <a:cs typeface="Garamond"/>
              </a:rPr>
              <a:t>= </a:t>
            </a:r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W</a:t>
            </a:r>
            <a:r>
              <a:rPr lang="en-US" sz="2800" baseline="-25000" dirty="0" smtClean="0">
                <a:latin typeface="Garamond"/>
                <a:cs typeface="Garamond"/>
              </a:rPr>
              <a:t>SM</a:t>
            </a:r>
            <a:r>
              <a:rPr lang="en-US" sz="2800" dirty="0" smtClean="0">
                <a:latin typeface="Garamond"/>
                <a:cs typeface="Garamond"/>
              </a:rPr>
              <a:t>)</a:t>
            </a:r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W</a:t>
            </a:r>
            <a:r>
              <a:rPr lang="en-US" sz="2800" baseline="-25000" dirty="0" smtClean="0">
                <a:latin typeface="Garamond"/>
                <a:cs typeface="Garamond"/>
              </a:rPr>
              <a:t>TM</a:t>
            </a:r>
            <a:r>
              <a:rPr lang="en-US" sz="2800" dirty="0" smtClean="0">
                <a:latin typeface="Garamond"/>
                <a:cs typeface="Garamond"/>
              </a:rPr>
              <a:t>) = 88.2%  </a:t>
            </a:r>
            <a:endParaRPr lang="en-US" sz="2800" dirty="0" smtClean="0">
              <a:latin typeface="Franklin Gothic Medium"/>
              <a:cs typeface="Franklin Gothic Medium"/>
            </a:endParaRPr>
          </a:p>
        </p:txBody>
      </p:sp>
      <p:sp>
        <p:nvSpPr>
          <p:cNvPr id="62" name="TextBox 61"/>
          <p:cNvSpPr txBox="1"/>
          <p:nvPr/>
        </p:nvSpPr>
        <p:spPr>
          <a:xfrm flipH="1">
            <a:off x="576144" y="4121114"/>
            <a:ext cx="63379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Garamond"/>
                <a:cs typeface="Garamond"/>
              </a:rPr>
              <a:t>W</a:t>
            </a:r>
            <a:r>
              <a:rPr lang="en-US" sz="2400" dirty="0" smtClean="0">
                <a:latin typeface="Franklin Gothic Medium"/>
                <a:cs typeface="Franklin Gothic Medium"/>
              </a:rPr>
              <a:t>: “The road is operational”</a:t>
            </a:r>
          </a:p>
        </p:txBody>
      </p:sp>
    </p:spTree>
    <p:extLst>
      <p:ext uri="{BB962C8B-B14F-4D97-AF65-F5344CB8AC3E}">
        <p14:creationId xmlns:p14="http://schemas.microsoft.com/office/powerpoint/2010/main" val="29041351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57" grpId="0"/>
      <p:bldP spid="58" grpId="0"/>
      <p:bldP spid="59" grpId="0"/>
      <p:bldP spid="60" grpId="0"/>
      <p:bldP spid="61" grpId="0"/>
      <p:bldP spid="6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Algebra of independent events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371600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If </a:t>
            </a:r>
            <a:r>
              <a:rPr lang="en-US" sz="2800" i="1" dirty="0" smtClean="0">
                <a:latin typeface="Garamond"/>
                <a:cs typeface="Garamond"/>
              </a:rPr>
              <a:t>A</a:t>
            </a:r>
            <a:r>
              <a:rPr lang="en-US" sz="2800" dirty="0" smtClean="0">
                <a:latin typeface="Franklin Gothic Medium"/>
                <a:cs typeface="Franklin Gothic Medium"/>
              </a:rPr>
              <a:t> and </a:t>
            </a:r>
            <a:r>
              <a:rPr lang="en-US" sz="2800" i="1" dirty="0" smtClean="0">
                <a:latin typeface="Garamond"/>
                <a:cs typeface="Garamond"/>
              </a:rPr>
              <a:t>B</a:t>
            </a:r>
            <a:r>
              <a:rPr lang="en-US" sz="2800" dirty="0" smtClean="0">
                <a:latin typeface="Franklin Gothic Medium"/>
                <a:cs typeface="Franklin Gothic Medium"/>
              </a:rPr>
              <a:t> are independent, then </a:t>
            </a:r>
            <a:r>
              <a:rPr lang="en-US" sz="2800" i="1" dirty="0">
                <a:latin typeface="Garamond"/>
                <a:cs typeface="Garamond"/>
              </a:rPr>
              <a:t>A</a:t>
            </a:r>
            <a:r>
              <a:rPr lang="en-US" sz="2800" dirty="0" smtClean="0">
                <a:latin typeface="Franklin Gothic Medium"/>
                <a:cs typeface="Franklin Gothic Medium"/>
              </a:rPr>
              <a:t> and </a:t>
            </a:r>
            <a:r>
              <a:rPr lang="en-US" sz="2800" i="1" dirty="0" err="1" smtClean="0">
                <a:latin typeface="Garamond"/>
                <a:cs typeface="Garamond"/>
              </a:rPr>
              <a:t>B</a:t>
            </a:r>
            <a:r>
              <a:rPr lang="en-US" sz="2800" i="1" baseline="30000" dirty="0" err="1" smtClean="0">
                <a:latin typeface="Garamond"/>
                <a:cs typeface="Garamond"/>
              </a:rPr>
              <a:t>c</a:t>
            </a:r>
            <a:r>
              <a:rPr lang="en-US" sz="2800" dirty="0" smtClean="0">
                <a:latin typeface="Franklin Gothic Medium"/>
                <a:cs typeface="Franklin Gothic Medium"/>
              </a:rPr>
              <a:t> are also independent.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88706" y="2667000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Proof: </a:t>
            </a:r>
            <a:r>
              <a:rPr lang="en-US" sz="2800" dirty="0" smtClean="0">
                <a:latin typeface="Franklin Gothic Medium"/>
                <a:cs typeface="Franklin Gothic Medium"/>
              </a:rPr>
              <a:t>Assume </a:t>
            </a:r>
            <a:r>
              <a:rPr lang="en-US" sz="2800" i="1" dirty="0">
                <a:latin typeface="Garamond"/>
                <a:cs typeface="Garamond"/>
              </a:rPr>
              <a:t>A</a:t>
            </a:r>
            <a:r>
              <a:rPr lang="en-US" sz="2800" dirty="0" smtClean="0">
                <a:latin typeface="Franklin Gothic Medium"/>
                <a:cs typeface="Franklin Gothic Medium"/>
              </a:rPr>
              <a:t> and </a:t>
            </a:r>
            <a:r>
              <a:rPr lang="en-US" sz="2800" i="1" dirty="0">
                <a:latin typeface="Garamond"/>
                <a:cs typeface="Garamond"/>
              </a:rPr>
              <a:t>B</a:t>
            </a:r>
            <a:r>
              <a:rPr lang="en-US" sz="2800" dirty="0" smtClean="0">
                <a:latin typeface="Franklin Gothic Medium"/>
                <a:cs typeface="Franklin Gothic Medium"/>
              </a:rPr>
              <a:t> are independent.</a:t>
            </a:r>
          </a:p>
        </p:txBody>
      </p:sp>
      <p:sp>
        <p:nvSpPr>
          <p:cNvPr id="6" name="Rectangle 5"/>
          <p:cNvSpPr/>
          <p:nvPr/>
        </p:nvSpPr>
        <p:spPr>
          <a:xfrm>
            <a:off x="1053856" y="3465324"/>
            <a:ext cx="14863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i="1" dirty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err="1" smtClean="0">
                <a:latin typeface="Garamond"/>
                <a:cs typeface="Garamond"/>
              </a:rPr>
              <a:t>B</a:t>
            </a:r>
            <a:r>
              <a:rPr lang="en-US" sz="2800" i="1" baseline="30000" dirty="0" err="1" smtClean="0">
                <a:latin typeface="Garamond"/>
                <a:cs typeface="Garamond"/>
              </a:rPr>
              <a:t>c</a:t>
            </a:r>
            <a:r>
              <a:rPr lang="en-US" sz="2800" baseline="-25000" dirty="0" smtClean="0">
                <a:latin typeface="Garamond"/>
                <a:cs typeface="Garamond"/>
              </a:rPr>
              <a:t> </a:t>
            </a:r>
            <a:r>
              <a:rPr lang="en-US" sz="2800" dirty="0">
                <a:latin typeface="Garamond"/>
                <a:cs typeface="Garamond"/>
              </a:rPr>
              <a:t>| </a:t>
            </a:r>
            <a:r>
              <a:rPr lang="en-US" sz="2800" i="1" dirty="0" smtClean="0">
                <a:latin typeface="Garamond"/>
                <a:cs typeface="Garamond"/>
              </a:rPr>
              <a:t>A</a:t>
            </a:r>
            <a:r>
              <a:rPr lang="en-US" sz="2800" dirty="0" smtClean="0">
                <a:latin typeface="Garamond"/>
                <a:cs typeface="Garamond"/>
              </a:rPr>
              <a:t>)</a:t>
            </a:r>
            <a:endParaRPr lang="en-US" sz="2800" dirty="0">
              <a:latin typeface="Garamond"/>
              <a:cs typeface="Garamond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540250" y="3476248"/>
            <a:ext cx="227528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= 1 –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 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B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 | 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A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) 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748206" y="3488194"/>
            <a:ext cx="16432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= 1 –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 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B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 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393778" y="3488194"/>
            <a:ext cx="11807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= 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err="1" smtClean="0">
                <a:solidFill>
                  <a:prstClr val="black"/>
                </a:solidFill>
                <a:latin typeface="Garamond"/>
                <a:cs typeface="Garamond"/>
              </a:rPr>
              <a:t>B</a:t>
            </a:r>
            <a:r>
              <a:rPr lang="en-US" sz="2800" i="1" baseline="30000" dirty="0" err="1" smtClean="0">
                <a:solidFill>
                  <a:prstClr val="black"/>
                </a:solidFill>
                <a:latin typeface="Garamond"/>
                <a:cs typeface="Garamond"/>
              </a:rPr>
              <a:t>c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 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33400" y="4273550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so </a:t>
            </a:r>
            <a:r>
              <a:rPr lang="en-US" sz="2800" i="1" dirty="0" err="1" smtClean="0">
                <a:latin typeface="Garamond"/>
                <a:cs typeface="Garamond"/>
              </a:rPr>
              <a:t>B</a:t>
            </a:r>
            <a:r>
              <a:rPr lang="en-US" sz="2800" i="1" baseline="30000" dirty="0" err="1" smtClean="0">
                <a:latin typeface="Garamond"/>
                <a:cs typeface="Garamond"/>
              </a:rPr>
              <a:t>c</a:t>
            </a:r>
            <a:r>
              <a:rPr lang="en-US" sz="2800" dirty="0" smtClean="0">
                <a:latin typeface="Franklin Gothic Medium"/>
                <a:cs typeface="Franklin Gothic Medium"/>
              </a:rPr>
              <a:t> and </a:t>
            </a:r>
            <a:r>
              <a:rPr lang="en-US" sz="2800" i="1" dirty="0">
                <a:latin typeface="Garamond"/>
                <a:cs typeface="Garamond"/>
              </a:rPr>
              <a:t>A</a:t>
            </a:r>
            <a:r>
              <a:rPr lang="en-US" sz="2800" dirty="0" smtClean="0">
                <a:latin typeface="Franklin Gothic Medium"/>
                <a:cs typeface="Franklin Gothic Medium"/>
              </a:rPr>
              <a:t> are independent.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12355" y="5436453"/>
            <a:ext cx="7319306" cy="52322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latin typeface="Franklin Gothic Medium"/>
                <a:cs typeface="Franklin Gothic Medium"/>
              </a:rPr>
              <a:t>Taking complements </a:t>
            </a:r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preserves</a:t>
            </a:r>
            <a:r>
              <a:rPr lang="en-US" sz="2800" dirty="0" smtClean="0">
                <a:latin typeface="Franklin Gothic Medium"/>
                <a:cs typeface="Franklin Gothic Medium"/>
              </a:rPr>
              <a:t> independence.</a:t>
            </a:r>
          </a:p>
        </p:txBody>
      </p:sp>
    </p:spTree>
    <p:extLst>
      <p:ext uri="{BB962C8B-B14F-4D97-AF65-F5344CB8AC3E}">
        <p14:creationId xmlns:p14="http://schemas.microsoft.com/office/powerpoint/2010/main" val="33484235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Reliability of parallel components</a:t>
            </a:r>
            <a:endParaRPr lang="en-US" dirty="0"/>
          </a:p>
        </p:txBody>
      </p:sp>
      <p:pic>
        <p:nvPicPr>
          <p:cNvPr id="4" name="Picture 3" descr="race-car-clip-art-15.gif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141"/>
          <a:stretch/>
        </p:blipFill>
        <p:spPr>
          <a:xfrm>
            <a:off x="1136650" y="1538584"/>
            <a:ext cx="1612900" cy="135255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504950" y="2771425"/>
            <a:ext cx="9321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Franklin Gothic Medium"/>
                <a:cs typeface="Franklin Gothic Medium"/>
              </a:rPr>
              <a:t>CUHK</a:t>
            </a:r>
          </a:p>
        </p:txBody>
      </p:sp>
      <p:sp>
        <p:nvSpPr>
          <p:cNvPr id="6" name="Block Arc 5"/>
          <p:cNvSpPr/>
          <p:nvPr/>
        </p:nvSpPr>
        <p:spPr>
          <a:xfrm>
            <a:off x="4013673" y="1435690"/>
            <a:ext cx="838199" cy="838199"/>
          </a:xfrm>
          <a:prstGeom prst="blockArc">
            <a:avLst>
              <a:gd name="adj1" fmla="val 10800000"/>
              <a:gd name="adj2" fmla="val 35638"/>
              <a:gd name="adj3" fmla="val 20313"/>
            </a:avLst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77126" y="1812569"/>
            <a:ext cx="14927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latin typeface="Franklin Gothic Medium"/>
                <a:cs typeface="Franklin Gothic Medium"/>
              </a:rPr>
              <a:t>Lion Rock</a:t>
            </a:r>
          </a:p>
        </p:txBody>
      </p:sp>
      <p:sp>
        <p:nvSpPr>
          <p:cNvPr id="8" name="Block Arc 7"/>
          <p:cNvSpPr/>
          <p:nvPr/>
        </p:nvSpPr>
        <p:spPr>
          <a:xfrm>
            <a:off x="4007323" y="2616196"/>
            <a:ext cx="838199" cy="838199"/>
          </a:xfrm>
          <a:prstGeom prst="blockArc">
            <a:avLst>
              <a:gd name="adj1" fmla="val 10800000"/>
              <a:gd name="adj2" fmla="val 35638"/>
              <a:gd name="adj3" fmla="val 20313"/>
            </a:avLst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58216" y="2993075"/>
            <a:ext cx="17178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latin typeface="Franklin Gothic Medium"/>
                <a:cs typeface="Franklin Gothic Medium"/>
              </a:rPr>
              <a:t>Tate’s Cairn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237498" y="2679348"/>
            <a:ext cx="15789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latin typeface="Franklin Gothic Medium"/>
                <a:cs typeface="Franklin Gothic Medium"/>
              </a:rPr>
              <a:t>Hung </a:t>
            </a:r>
            <a:r>
              <a:rPr lang="en-US" sz="2400" dirty="0" err="1" smtClean="0">
                <a:latin typeface="Franklin Gothic Medium"/>
                <a:cs typeface="Franklin Gothic Medium"/>
              </a:rPr>
              <a:t>Hom</a:t>
            </a:r>
            <a:endParaRPr lang="en-US" sz="2400" dirty="0" smtClean="0">
              <a:latin typeface="Franklin Gothic Medium"/>
              <a:cs typeface="Franklin Gothic Medium"/>
            </a:endParaRPr>
          </a:p>
        </p:txBody>
      </p:sp>
      <p:pic>
        <p:nvPicPr>
          <p:cNvPr id="13" name="Picture 12" descr="train-clip-art-10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344376" y="1945617"/>
            <a:ext cx="1618524" cy="733731"/>
          </a:xfrm>
          <a:prstGeom prst="rect">
            <a:avLst/>
          </a:prstGeom>
        </p:spPr>
      </p:pic>
      <p:cxnSp>
        <p:nvCxnSpPr>
          <p:cNvPr id="15" name="Straight Connector 14"/>
          <p:cNvCxnSpPr/>
          <p:nvPr/>
        </p:nvCxnSpPr>
        <p:spPr>
          <a:xfrm>
            <a:off x="2914650" y="2369490"/>
            <a:ext cx="304800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727700" y="2369490"/>
            <a:ext cx="304800" cy="0"/>
          </a:xfrm>
          <a:prstGeom prst="line">
            <a:avLst/>
          </a:prstGeom>
          <a:ln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219450" y="1653824"/>
            <a:ext cx="0" cy="1473545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219450" y="1660174"/>
            <a:ext cx="304800" cy="0"/>
          </a:xfrm>
          <a:prstGeom prst="line">
            <a:avLst/>
          </a:prstGeom>
          <a:ln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3219450" y="3127369"/>
            <a:ext cx="304800" cy="0"/>
          </a:xfrm>
          <a:prstGeom prst="line">
            <a:avLst/>
          </a:prstGeom>
          <a:ln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5727700" y="1653824"/>
            <a:ext cx="0" cy="1473545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422900" y="1660174"/>
            <a:ext cx="304800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5422900" y="3127369"/>
            <a:ext cx="304800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806626" y="1235664"/>
            <a:ext cx="7264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Garamond"/>
                <a:cs typeface="Garamond"/>
              </a:rPr>
              <a:t>85% 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806626" y="2372315"/>
            <a:ext cx="7264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Garamond"/>
                <a:cs typeface="Garamond"/>
              </a:rPr>
              <a:t>95% 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76144" y="3771900"/>
            <a:ext cx="66082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Assuming </a:t>
            </a:r>
            <a:r>
              <a:rPr lang="en-US" sz="2800" i="1" dirty="0" smtClean="0">
                <a:latin typeface="Garamond"/>
                <a:cs typeface="Garamond"/>
              </a:rPr>
              <a:t>W</a:t>
            </a:r>
            <a:r>
              <a:rPr lang="en-US" sz="2800" baseline="-25000" dirty="0" smtClean="0">
                <a:latin typeface="Garamond"/>
                <a:cs typeface="Garamond"/>
              </a:rPr>
              <a:t>LR</a:t>
            </a:r>
            <a:r>
              <a:rPr lang="en-US" sz="2800" i="1" baseline="-25000" dirty="0" smtClean="0">
                <a:latin typeface="Garamond"/>
                <a:cs typeface="Garamond"/>
              </a:rPr>
              <a:t> </a:t>
            </a:r>
            <a:r>
              <a:rPr lang="en-US" sz="2800" dirty="0" smtClean="0">
                <a:latin typeface="Franklin Gothic Medium"/>
                <a:cs typeface="Franklin Gothic Medium"/>
              </a:rPr>
              <a:t>and </a:t>
            </a:r>
            <a:r>
              <a:rPr lang="en-US" sz="2800" i="1" dirty="0" smtClean="0">
                <a:latin typeface="Garamond"/>
                <a:cs typeface="Garamond"/>
              </a:rPr>
              <a:t>W</a:t>
            </a:r>
            <a:r>
              <a:rPr lang="en-US" sz="2800" baseline="-25000" dirty="0" smtClean="0">
                <a:latin typeface="Garamond"/>
                <a:cs typeface="Garamond"/>
              </a:rPr>
              <a:t>TC</a:t>
            </a:r>
            <a:r>
              <a:rPr lang="en-US" sz="2800" dirty="0" smtClean="0">
                <a:latin typeface="Franklin Gothic Medium"/>
                <a:cs typeface="Franklin Gothic Medium"/>
              </a:rPr>
              <a:t> are independent: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76144" y="4498180"/>
            <a:ext cx="33349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W</a:t>
            </a:r>
            <a:r>
              <a:rPr lang="en-US" sz="2800" dirty="0" smtClean="0">
                <a:latin typeface="Garamond"/>
                <a:cs typeface="Garamond"/>
              </a:rPr>
              <a:t>) 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= 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W</a:t>
            </a:r>
            <a:r>
              <a:rPr lang="en-US" sz="2800" baseline="-25000" dirty="0">
                <a:solidFill>
                  <a:prstClr val="black"/>
                </a:solidFill>
                <a:latin typeface="Garamond"/>
                <a:cs typeface="Garamond"/>
              </a:rPr>
              <a:t>LR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∪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W</a:t>
            </a:r>
            <a:r>
              <a:rPr lang="en-US" sz="2800" baseline="-25000" dirty="0">
                <a:solidFill>
                  <a:prstClr val="black"/>
                </a:solidFill>
                <a:latin typeface="Garamond"/>
                <a:cs typeface="Garamond"/>
              </a:rPr>
              <a:t>TC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endParaRPr lang="en-US" sz="2800" dirty="0">
              <a:solidFill>
                <a:prstClr val="black"/>
              </a:solidFill>
              <a:latin typeface="Franklin Gothic Medium"/>
              <a:cs typeface="Franklin Gothic Medium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76144" y="5133180"/>
            <a:ext cx="58307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err="1" smtClean="0">
                <a:latin typeface="Garamond"/>
                <a:cs typeface="Garamond"/>
              </a:rPr>
              <a:t>W</a:t>
            </a:r>
            <a:r>
              <a:rPr lang="en-US" sz="2800" i="1" baseline="30000" dirty="0" err="1" smtClean="0">
                <a:latin typeface="Garamond"/>
                <a:cs typeface="Garamond"/>
              </a:rPr>
              <a:t>c</a:t>
            </a:r>
            <a:r>
              <a:rPr lang="en-US" sz="2800" dirty="0" smtClean="0">
                <a:latin typeface="Garamond"/>
                <a:cs typeface="Garamond"/>
              </a:rPr>
              <a:t>) 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= 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err="1" smtClean="0">
                <a:solidFill>
                  <a:prstClr val="black"/>
                </a:solidFill>
                <a:latin typeface="Garamond"/>
                <a:cs typeface="Garamond"/>
              </a:rPr>
              <a:t>W</a:t>
            </a:r>
            <a:r>
              <a:rPr lang="en-US" sz="2800" baseline="-25000" dirty="0" err="1" smtClean="0">
                <a:solidFill>
                  <a:prstClr val="black"/>
                </a:solidFill>
                <a:latin typeface="Garamond"/>
                <a:cs typeface="Garamond"/>
              </a:rPr>
              <a:t>LR</a:t>
            </a:r>
            <a:r>
              <a:rPr lang="en-US" sz="2800" i="1" baseline="30000" dirty="0" err="1" smtClean="0">
                <a:solidFill>
                  <a:prstClr val="black"/>
                </a:solidFill>
                <a:latin typeface="Garamond"/>
                <a:cs typeface="Garamond"/>
              </a:rPr>
              <a:t>c</a:t>
            </a:r>
            <a:r>
              <a:rPr lang="en-US" sz="2800" i="1" dirty="0" err="1" smtClean="0">
                <a:solidFill>
                  <a:prstClr val="black"/>
                </a:solidFill>
                <a:latin typeface="Garamond"/>
                <a:cs typeface="Garamond"/>
              </a:rPr>
              <a:t>W</a:t>
            </a:r>
            <a:r>
              <a:rPr lang="en-US" sz="2800" baseline="-25000" dirty="0" err="1" smtClean="0">
                <a:solidFill>
                  <a:prstClr val="black"/>
                </a:solidFill>
                <a:latin typeface="Garamond"/>
                <a:cs typeface="Garamond"/>
              </a:rPr>
              <a:t>TC</a:t>
            </a:r>
            <a:r>
              <a:rPr lang="en-US" sz="2800" i="1" baseline="30000" dirty="0" err="1">
                <a:solidFill>
                  <a:prstClr val="black"/>
                </a:solidFill>
                <a:latin typeface="Garamond"/>
                <a:cs typeface="Garamond"/>
              </a:rPr>
              <a:t>c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 = 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err="1" smtClean="0">
                <a:solidFill>
                  <a:prstClr val="black"/>
                </a:solidFill>
                <a:latin typeface="Garamond"/>
                <a:cs typeface="Garamond"/>
              </a:rPr>
              <a:t>W</a:t>
            </a:r>
            <a:r>
              <a:rPr lang="en-US" sz="2800" baseline="-25000" dirty="0" err="1" smtClean="0">
                <a:solidFill>
                  <a:prstClr val="black"/>
                </a:solidFill>
                <a:latin typeface="Garamond"/>
                <a:cs typeface="Garamond"/>
              </a:rPr>
              <a:t>LR</a:t>
            </a:r>
            <a:r>
              <a:rPr lang="en-US" sz="2800" i="1" baseline="30000" dirty="0" err="1" smtClean="0">
                <a:solidFill>
                  <a:prstClr val="black"/>
                </a:solidFill>
                <a:latin typeface="Garamond"/>
                <a:cs typeface="Garamond"/>
              </a:rPr>
              <a:t>c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err="1" smtClean="0">
                <a:solidFill>
                  <a:prstClr val="black"/>
                </a:solidFill>
                <a:latin typeface="Garamond"/>
                <a:cs typeface="Garamond"/>
              </a:rPr>
              <a:t>W</a:t>
            </a:r>
            <a:r>
              <a:rPr lang="en-US" sz="2800" baseline="-25000" dirty="0" err="1" smtClean="0">
                <a:solidFill>
                  <a:prstClr val="black"/>
                </a:solidFill>
                <a:latin typeface="Garamond"/>
                <a:cs typeface="Garamond"/>
              </a:rPr>
              <a:t>TC</a:t>
            </a:r>
            <a:r>
              <a:rPr lang="en-US" sz="2800" i="1" baseline="30000" dirty="0" err="1" smtClean="0">
                <a:solidFill>
                  <a:prstClr val="black"/>
                </a:solidFill>
                <a:latin typeface="Garamond"/>
                <a:cs typeface="Garamond"/>
              </a:rPr>
              <a:t>c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endParaRPr lang="en-US" sz="2800" dirty="0">
              <a:solidFill>
                <a:prstClr val="black"/>
              </a:solidFill>
              <a:latin typeface="Franklin Gothic Medium"/>
              <a:cs typeface="Franklin Gothic Medium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76144" y="5756670"/>
            <a:ext cx="76310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W</a:t>
            </a:r>
            <a:r>
              <a:rPr lang="en-US" sz="2800" dirty="0" smtClean="0">
                <a:latin typeface="Garamond"/>
                <a:cs typeface="Garamond"/>
              </a:rPr>
              <a:t>) 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= 1 – 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err="1">
                <a:solidFill>
                  <a:prstClr val="black"/>
                </a:solidFill>
                <a:latin typeface="Garamond"/>
                <a:cs typeface="Garamond"/>
              </a:rPr>
              <a:t>W</a:t>
            </a:r>
            <a:r>
              <a:rPr lang="en-US" sz="2800" baseline="-25000" dirty="0" err="1">
                <a:solidFill>
                  <a:prstClr val="black"/>
                </a:solidFill>
                <a:latin typeface="Garamond"/>
                <a:cs typeface="Garamond"/>
              </a:rPr>
              <a:t>LR</a:t>
            </a:r>
            <a:r>
              <a:rPr lang="en-US" sz="2800" i="1" baseline="30000" dirty="0" err="1">
                <a:solidFill>
                  <a:prstClr val="black"/>
                </a:solidFill>
                <a:latin typeface="Garamond"/>
                <a:cs typeface="Garamond"/>
              </a:rPr>
              <a:t>c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err="1" smtClean="0">
                <a:solidFill>
                  <a:prstClr val="black"/>
                </a:solidFill>
                <a:latin typeface="Garamond"/>
                <a:cs typeface="Garamond"/>
              </a:rPr>
              <a:t>W</a:t>
            </a:r>
            <a:r>
              <a:rPr lang="en-US" sz="2800" baseline="-25000" dirty="0" err="1" smtClean="0">
                <a:solidFill>
                  <a:prstClr val="black"/>
                </a:solidFill>
                <a:latin typeface="Garamond"/>
                <a:cs typeface="Garamond"/>
              </a:rPr>
              <a:t>TC</a:t>
            </a:r>
            <a:r>
              <a:rPr lang="en-US" sz="2800" i="1" baseline="30000" dirty="0" err="1" smtClean="0">
                <a:solidFill>
                  <a:prstClr val="black"/>
                </a:solidFill>
                <a:latin typeface="Garamond"/>
                <a:cs typeface="Garamond"/>
              </a:rPr>
              <a:t>c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 = 1 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–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 15% 5% = 99.25%  </a:t>
            </a:r>
            <a:endParaRPr lang="en-US" sz="2800" dirty="0">
              <a:solidFill>
                <a:prstClr val="black"/>
              </a:solidFill>
              <a:latin typeface="Franklin Gothic Medium"/>
              <a:cs typeface="Franklin Gothic Medium"/>
            </a:endParaRPr>
          </a:p>
        </p:txBody>
      </p:sp>
    </p:spTree>
    <p:extLst>
      <p:ext uri="{BB962C8B-B14F-4D97-AF65-F5344CB8AC3E}">
        <p14:creationId xmlns:p14="http://schemas.microsoft.com/office/powerpoint/2010/main" val="33027475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32" grpId="0"/>
      <p:bldP spid="3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Independence of three events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1676400" y="1631950"/>
            <a:ext cx="5911850" cy="3162300"/>
            <a:chOff x="1790700" y="1371600"/>
            <a:chExt cx="5911850" cy="3162300"/>
          </a:xfrm>
        </p:grpSpPr>
        <p:sp>
          <p:nvSpPr>
            <p:cNvPr id="9" name="Rectangle 8"/>
            <p:cNvSpPr/>
            <p:nvPr/>
          </p:nvSpPr>
          <p:spPr>
            <a:xfrm>
              <a:off x="1790700" y="1371600"/>
              <a:ext cx="5911850" cy="31623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790700" y="1371600"/>
              <a:ext cx="591185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Franklin Gothic Medium"/>
                  <a:cs typeface="Franklin Gothic Medium"/>
                </a:rPr>
                <a:t>Events </a:t>
              </a:r>
              <a:r>
                <a:rPr lang="en-US" sz="2800" i="1" dirty="0" smtClean="0">
                  <a:latin typeface="Garamond"/>
                  <a:cs typeface="Garamond"/>
                </a:rPr>
                <a:t>A</a:t>
              </a:r>
              <a:r>
                <a:rPr lang="en-US" sz="2800" dirty="0" smtClean="0">
                  <a:latin typeface="Franklin Gothic Medium"/>
                  <a:cs typeface="Franklin Gothic Medium"/>
                </a:rPr>
                <a:t>, </a:t>
              </a:r>
              <a:r>
                <a:rPr lang="en-US" sz="2800" i="1" dirty="0" smtClean="0">
                  <a:latin typeface="Garamond"/>
                  <a:cs typeface="Garamond"/>
                </a:rPr>
                <a:t>B</a:t>
              </a:r>
              <a:r>
                <a:rPr lang="en-US" sz="2800" dirty="0" smtClean="0">
                  <a:latin typeface="Franklin Gothic Medium"/>
                  <a:cs typeface="Franklin Gothic Medium"/>
                </a:rPr>
                <a:t>, and </a:t>
              </a:r>
              <a:r>
                <a:rPr lang="en-US" sz="2800" i="1" dirty="0" smtClean="0">
                  <a:latin typeface="Garamond"/>
                  <a:cs typeface="Garamond"/>
                </a:rPr>
                <a:t>C</a:t>
              </a:r>
              <a:r>
                <a:rPr lang="en-US" sz="2800" dirty="0" smtClean="0">
                  <a:latin typeface="Franklin Gothic Medium"/>
                  <a:cs typeface="Franklin Gothic Medium"/>
                </a:rPr>
                <a:t> are </a:t>
              </a:r>
              <a:r>
                <a:rPr lang="en-US" sz="2800" dirty="0" smtClean="0">
                  <a:solidFill>
                    <a:srgbClr val="FF9933"/>
                  </a:solidFill>
                  <a:latin typeface="Franklin Gothic Medium"/>
                  <a:cs typeface="Franklin Gothic Medium"/>
                </a:rPr>
                <a:t>independent</a:t>
              </a:r>
              <a:r>
                <a:rPr lang="en-US" sz="2800" dirty="0" smtClean="0">
                  <a:latin typeface="Franklin Gothic Medium"/>
                  <a:cs typeface="Franklin Gothic Medium"/>
                </a:rPr>
                <a:t> if</a:t>
              </a:r>
            </a:p>
          </p:txBody>
        </p:sp>
        <p:sp>
          <p:nvSpPr>
            <p:cNvPr id="5" name="Rectangle 4"/>
            <p:cNvSpPr/>
            <p:nvPr/>
          </p:nvSpPr>
          <p:spPr>
            <a:xfrm>
              <a:off x="2669351" y="2012434"/>
              <a:ext cx="2936010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i="1" dirty="0">
                  <a:solidFill>
                    <a:prstClr val="black"/>
                  </a:solidFill>
                  <a:latin typeface="Garamond"/>
                  <a:cs typeface="Garamond"/>
                </a:rPr>
                <a:t>P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(</a:t>
              </a:r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AB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) = </a:t>
              </a:r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P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(</a:t>
              </a:r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A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) </a:t>
              </a:r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P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(</a:t>
              </a:r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B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) </a:t>
              </a:r>
              <a:endParaRPr lang="en-US" sz="2800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2669351" y="2590284"/>
              <a:ext cx="2816436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i="1" dirty="0">
                  <a:solidFill>
                    <a:prstClr val="black"/>
                  </a:solidFill>
                  <a:latin typeface="Garamond"/>
                  <a:cs typeface="Garamond"/>
                </a:rPr>
                <a:t>P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(</a:t>
              </a:r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BC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) = </a:t>
              </a:r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P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(</a:t>
              </a:r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B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) </a:t>
              </a:r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P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(</a:t>
              </a:r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C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) </a:t>
              </a:r>
              <a:endParaRPr lang="en-US" sz="2800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2669351" y="3157438"/>
              <a:ext cx="2926208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i="1" dirty="0">
                  <a:solidFill>
                    <a:prstClr val="black"/>
                  </a:solidFill>
                  <a:latin typeface="Garamond"/>
                  <a:cs typeface="Garamond"/>
                </a:rPr>
                <a:t>P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(</a:t>
              </a:r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AC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) = </a:t>
              </a:r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P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(</a:t>
              </a:r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B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) </a:t>
              </a:r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P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(</a:t>
              </a:r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C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) </a:t>
              </a:r>
              <a:endParaRPr lang="en-US" sz="2800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993353" y="3782258"/>
              <a:ext cx="4532461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dirty="0" smtClean="0">
                  <a:solidFill>
                    <a:schemeClr val="accent1"/>
                  </a:solidFill>
                  <a:latin typeface="Franklin Gothic Medium"/>
                  <a:cs typeface="Franklin Gothic Medium"/>
                </a:rPr>
                <a:t>and </a:t>
              </a:r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P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(</a:t>
              </a:r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ABC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) = </a:t>
              </a:r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P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(</a:t>
              </a:r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A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) </a:t>
              </a:r>
              <a:r>
                <a:rPr lang="en-US" sz="2800" i="1" dirty="0">
                  <a:solidFill>
                    <a:prstClr val="black"/>
                  </a:solidFill>
                  <a:latin typeface="Garamond"/>
                  <a:cs typeface="Garamond"/>
                </a:rPr>
                <a:t>P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(</a:t>
              </a:r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B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) </a:t>
              </a:r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P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(</a:t>
              </a:r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C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). </a:t>
              </a:r>
              <a:endParaRPr lang="en-US" sz="2800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2555051" y="4017386"/>
            <a:ext cx="4732115" cy="1158001"/>
            <a:chOff x="2555051" y="3757036"/>
            <a:chExt cx="4732115" cy="1158001"/>
          </a:xfrm>
        </p:grpSpPr>
        <p:sp>
          <p:nvSpPr>
            <p:cNvPr id="13" name="Freeform 12"/>
            <p:cNvSpPr/>
            <p:nvPr/>
          </p:nvSpPr>
          <p:spPr>
            <a:xfrm>
              <a:off x="2555051" y="3757036"/>
              <a:ext cx="4128134" cy="692150"/>
            </a:xfrm>
            <a:custGeom>
              <a:avLst/>
              <a:gdLst>
                <a:gd name="connsiteX0" fmla="*/ 3861714 w 3900897"/>
                <a:gd name="connsiteY0" fmla="*/ 222250 h 654050"/>
                <a:gd name="connsiteX1" fmla="*/ 3798214 w 3900897"/>
                <a:gd name="connsiteY1" fmla="*/ 184150 h 654050"/>
                <a:gd name="connsiteX2" fmla="*/ 3715664 w 3900897"/>
                <a:gd name="connsiteY2" fmla="*/ 165100 h 654050"/>
                <a:gd name="connsiteX3" fmla="*/ 3690264 w 3900897"/>
                <a:gd name="connsiteY3" fmla="*/ 152400 h 654050"/>
                <a:gd name="connsiteX4" fmla="*/ 3620414 w 3900897"/>
                <a:gd name="connsiteY4" fmla="*/ 139700 h 654050"/>
                <a:gd name="connsiteX5" fmla="*/ 3595014 w 3900897"/>
                <a:gd name="connsiteY5" fmla="*/ 127000 h 654050"/>
                <a:gd name="connsiteX6" fmla="*/ 3474364 w 3900897"/>
                <a:gd name="connsiteY6" fmla="*/ 107950 h 654050"/>
                <a:gd name="connsiteX7" fmla="*/ 3372764 w 3900897"/>
                <a:gd name="connsiteY7" fmla="*/ 88900 h 654050"/>
                <a:gd name="connsiteX8" fmla="*/ 3309264 w 3900897"/>
                <a:gd name="connsiteY8" fmla="*/ 76200 h 654050"/>
                <a:gd name="connsiteX9" fmla="*/ 3017164 w 3900897"/>
                <a:gd name="connsiteY9" fmla="*/ 63500 h 654050"/>
                <a:gd name="connsiteX10" fmla="*/ 2458364 w 3900897"/>
                <a:gd name="connsiteY10" fmla="*/ 50800 h 654050"/>
                <a:gd name="connsiteX11" fmla="*/ 1817014 w 3900897"/>
                <a:gd name="connsiteY11" fmla="*/ 38100 h 654050"/>
                <a:gd name="connsiteX12" fmla="*/ 1709064 w 3900897"/>
                <a:gd name="connsiteY12" fmla="*/ 25400 h 654050"/>
                <a:gd name="connsiteX13" fmla="*/ 1582064 w 3900897"/>
                <a:gd name="connsiteY13" fmla="*/ 19050 h 654050"/>
                <a:gd name="connsiteX14" fmla="*/ 1524914 w 3900897"/>
                <a:gd name="connsiteY14" fmla="*/ 12700 h 654050"/>
                <a:gd name="connsiteX15" fmla="*/ 1474114 w 3900897"/>
                <a:gd name="connsiteY15" fmla="*/ 6350 h 654050"/>
                <a:gd name="connsiteX16" fmla="*/ 1328064 w 3900897"/>
                <a:gd name="connsiteY16" fmla="*/ 0 h 654050"/>
                <a:gd name="connsiteX17" fmla="*/ 762914 w 3900897"/>
                <a:gd name="connsiteY17" fmla="*/ 6350 h 654050"/>
                <a:gd name="connsiteX18" fmla="*/ 553364 w 3900897"/>
                <a:gd name="connsiteY18" fmla="*/ 19050 h 654050"/>
                <a:gd name="connsiteX19" fmla="*/ 508914 w 3900897"/>
                <a:gd name="connsiteY19" fmla="*/ 31750 h 654050"/>
                <a:gd name="connsiteX20" fmla="*/ 369214 w 3900897"/>
                <a:gd name="connsiteY20" fmla="*/ 44450 h 654050"/>
                <a:gd name="connsiteX21" fmla="*/ 299364 w 3900897"/>
                <a:gd name="connsiteY21" fmla="*/ 57150 h 654050"/>
                <a:gd name="connsiteX22" fmla="*/ 235864 w 3900897"/>
                <a:gd name="connsiteY22" fmla="*/ 82550 h 654050"/>
                <a:gd name="connsiteX23" fmla="*/ 216814 w 3900897"/>
                <a:gd name="connsiteY23" fmla="*/ 88900 h 654050"/>
                <a:gd name="connsiteX24" fmla="*/ 159664 w 3900897"/>
                <a:gd name="connsiteY24" fmla="*/ 101600 h 654050"/>
                <a:gd name="connsiteX25" fmla="*/ 134264 w 3900897"/>
                <a:gd name="connsiteY25" fmla="*/ 107950 h 654050"/>
                <a:gd name="connsiteX26" fmla="*/ 108864 w 3900897"/>
                <a:gd name="connsiteY26" fmla="*/ 127000 h 654050"/>
                <a:gd name="connsiteX27" fmla="*/ 51714 w 3900897"/>
                <a:gd name="connsiteY27" fmla="*/ 177800 h 654050"/>
                <a:gd name="connsiteX28" fmla="*/ 26314 w 3900897"/>
                <a:gd name="connsiteY28" fmla="*/ 215900 h 654050"/>
                <a:gd name="connsiteX29" fmla="*/ 7264 w 3900897"/>
                <a:gd name="connsiteY29" fmla="*/ 260350 h 654050"/>
                <a:gd name="connsiteX30" fmla="*/ 7264 w 3900897"/>
                <a:gd name="connsiteY30" fmla="*/ 361950 h 654050"/>
                <a:gd name="connsiteX31" fmla="*/ 13614 w 3900897"/>
                <a:gd name="connsiteY31" fmla="*/ 387350 h 654050"/>
                <a:gd name="connsiteX32" fmla="*/ 32664 w 3900897"/>
                <a:gd name="connsiteY32" fmla="*/ 412750 h 654050"/>
                <a:gd name="connsiteX33" fmla="*/ 39014 w 3900897"/>
                <a:gd name="connsiteY33" fmla="*/ 431800 h 654050"/>
                <a:gd name="connsiteX34" fmla="*/ 108864 w 3900897"/>
                <a:gd name="connsiteY34" fmla="*/ 488950 h 654050"/>
                <a:gd name="connsiteX35" fmla="*/ 146964 w 3900897"/>
                <a:gd name="connsiteY35" fmla="*/ 508000 h 654050"/>
                <a:gd name="connsiteX36" fmla="*/ 223164 w 3900897"/>
                <a:gd name="connsiteY36" fmla="*/ 546100 h 654050"/>
                <a:gd name="connsiteX37" fmla="*/ 324764 w 3900897"/>
                <a:gd name="connsiteY37" fmla="*/ 565150 h 654050"/>
                <a:gd name="connsiteX38" fmla="*/ 426364 w 3900897"/>
                <a:gd name="connsiteY38" fmla="*/ 584200 h 654050"/>
                <a:gd name="connsiteX39" fmla="*/ 477164 w 3900897"/>
                <a:gd name="connsiteY39" fmla="*/ 596900 h 654050"/>
                <a:gd name="connsiteX40" fmla="*/ 527964 w 3900897"/>
                <a:gd name="connsiteY40" fmla="*/ 603250 h 654050"/>
                <a:gd name="connsiteX41" fmla="*/ 578764 w 3900897"/>
                <a:gd name="connsiteY41" fmla="*/ 615950 h 654050"/>
                <a:gd name="connsiteX42" fmla="*/ 858164 w 3900897"/>
                <a:gd name="connsiteY42" fmla="*/ 635000 h 654050"/>
                <a:gd name="connsiteX43" fmla="*/ 1258214 w 3900897"/>
                <a:gd name="connsiteY43" fmla="*/ 654050 h 654050"/>
                <a:gd name="connsiteX44" fmla="*/ 1880514 w 3900897"/>
                <a:gd name="connsiteY44" fmla="*/ 641350 h 654050"/>
                <a:gd name="connsiteX45" fmla="*/ 1931314 w 3900897"/>
                <a:gd name="connsiteY45" fmla="*/ 635000 h 654050"/>
                <a:gd name="connsiteX46" fmla="*/ 2172614 w 3900897"/>
                <a:gd name="connsiteY46" fmla="*/ 628650 h 654050"/>
                <a:gd name="connsiteX47" fmla="*/ 2547264 w 3900897"/>
                <a:gd name="connsiteY47" fmla="*/ 609600 h 654050"/>
                <a:gd name="connsiteX48" fmla="*/ 2617114 w 3900897"/>
                <a:gd name="connsiteY48" fmla="*/ 603250 h 654050"/>
                <a:gd name="connsiteX49" fmla="*/ 2712364 w 3900897"/>
                <a:gd name="connsiteY49" fmla="*/ 596900 h 654050"/>
                <a:gd name="connsiteX50" fmla="*/ 2940964 w 3900897"/>
                <a:gd name="connsiteY50" fmla="*/ 584200 h 654050"/>
                <a:gd name="connsiteX51" fmla="*/ 3036214 w 3900897"/>
                <a:gd name="connsiteY51" fmla="*/ 571500 h 654050"/>
                <a:gd name="connsiteX52" fmla="*/ 3118764 w 3900897"/>
                <a:gd name="connsiteY52" fmla="*/ 565150 h 654050"/>
                <a:gd name="connsiteX53" fmla="*/ 3252114 w 3900897"/>
                <a:gd name="connsiteY53" fmla="*/ 546100 h 654050"/>
                <a:gd name="connsiteX54" fmla="*/ 3309264 w 3900897"/>
                <a:gd name="connsiteY54" fmla="*/ 533400 h 654050"/>
                <a:gd name="connsiteX55" fmla="*/ 3366414 w 3900897"/>
                <a:gd name="connsiteY55" fmla="*/ 527050 h 654050"/>
                <a:gd name="connsiteX56" fmla="*/ 3499764 w 3900897"/>
                <a:gd name="connsiteY56" fmla="*/ 501650 h 654050"/>
                <a:gd name="connsiteX57" fmla="*/ 3595014 w 3900897"/>
                <a:gd name="connsiteY57" fmla="*/ 469900 h 654050"/>
                <a:gd name="connsiteX58" fmla="*/ 3645814 w 3900897"/>
                <a:gd name="connsiteY58" fmla="*/ 457200 h 654050"/>
                <a:gd name="connsiteX59" fmla="*/ 3671214 w 3900897"/>
                <a:gd name="connsiteY59" fmla="*/ 450850 h 654050"/>
                <a:gd name="connsiteX60" fmla="*/ 3734714 w 3900897"/>
                <a:gd name="connsiteY60" fmla="*/ 431800 h 654050"/>
                <a:gd name="connsiteX61" fmla="*/ 3760114 w 3900897"/>
                <a:gd name="connsiteY61" fmla="*/ 419100 h 654050"/>
                <a:gd name="connsiteX62" fmla="*/ 3810914 w 3900897"/>
                <a:gd name="connsiteY62" fmla="*/ 406400 h 654050"/>
                <a:gd name="connsiteX63" fmla="*/ 3849014 w 3900897"/>
                <a:gd name="connsiteY63" fmla="*/ 381000 h 654050"/>
                <a:gd name="connsiteX64" fmla="*/ 3868064 w 3900897"/>
                <a:gd name="connsiteY64" fmla="*/ 342900 h 654050"/>
                <a:gd name="connsiteX65" fmla="*/ 3880764 w 3900897"/>
                <a:gd name="connsiteY65" fmla="*/ 323850 h 654050"/>
                <a:gd name="connsiteX66" fmla="*/ 3887114 w 3900897"/>
                <a:gd name="connsiteY66" fmla="*/ 304800 h 654050"/>
                <a:gd name="connsiteX67" fmla="*/ 3899814 w 3900897"/>
                <a:gd name="connsiteY67" fmla="*/ 254000 h 654050"/>
                <a:gd name="connsiteX68" fmla="*/ 3899814 w 3900897"/>
                <a:gd name="connsiteY68" fmla="*/ 184150 h 654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</a:cxnLst>
              <a:rect l="l" t="t" r="r" b="b"/>
              <a:pathLst>
                <a:path w="3900897" h="654050">
                  <a:moveTo>
                    <a:pt x="3861714" y="222250"/>
                  </a:moveTo>
                  <a:cubicBezTo>
                    <a:pt x="3847223" y="212589"/>
                    <a:pt x="3817740" y="190659"/>
                    <a:pt x="3798214" y="184150"/>
                  </a:cubicBezTo>
                  <a:cubicBezTo>
                    <a:pt x="3775237" y="176491"/>
                    <a:pt x="3740850" y="170137"/>
                    <a:pt x="3715664" y="165100"/>
                  </a:cubicBezTo>
                  <a:cubicBezTo>
                    <a:pt x="3707197" y="160867"/>
                    <a:pt x="3699244" y="155393"/>
                    <a:pt x="3690264" y="152400"/>
                  </a:cubicBezTo>
                  <a:cubicBezTo>
                    <a:pt x="3681389" y="149442"/>
                    <a:pt x="3626811" y="140766"/>
                    <a:pt x="3620414" y="139700"/>
                  </a:cubicBezTo>
                  <a:cubicBezTo>
                    <a:pt x="3611947" y="135467"/>
                    <a:pt x="3604197" y="129296"/>
                    <a:pt x="3595014" y="127000"/>
                  </a:cubicBezTo>
                  <a:cubicBezTo>
                    <a:pt x="3475635" y="97155"/>
                    <a:pt x="3560822" y="126477"/>
                    <a:pt x="3474364" y="107950"/>
                  </a:cubicBezTo>
                  <a:cubicBezTo>
                    <a:pt x="3283503" y="67051"/>
                    <a:pt x="3604419" y="125477"/>
                    <a:pt x="3372764" y="88900"/>
                  </a:cubicBezTo>
                  <a:cubicBezTo>
                    <a:pt x="3351442" y="85533"/>
                    <a:pt x="3330795" y="77738"/>
                    <a:pt x="3309264" y="76200"/>
                  </a:cubicBezTo>
                  <a:cubicBezTo>
                    <a:pt x="3212053" y="69256"/>
                    <a:pt x="3114592" y="65936"/>
                    <a:pt x="3017164" y="63500"/>
                  </a:cubicBezTo>
                  <a:lnTo>
                    <a:pt x="2458364" y="50800"/>
                  </a:lnTo>
                  <a:cubicBezTo>
                    <a:pt x="1828768" y="38921"/>
                    <a:pt x="2339064" y="50241"/>
                    <a:pt x="1817014" y="38100"/>
                  </a:cubicBezTo>
                  <a:lnTo>
                    <a:pt x="1709064" y="25400"/>
                  </a:lnTo>
                  <a:cubicBezTo>
                    <a:pt x="1666778" y="22484"/>
                    <a:pt x="1624397" y="21167"/>
                    <a:pt x="1582064" y="19050"/>
                  </a:cubicBezTo>
                  <a:lnTo>
                    <a:pt x="1524914" y="12700"/>
                  </a:lnTo>
                  <a:cubicBezTo>
                    <a:pt x="1507966" y="10706"/>
                    <a:pt x="1491144" y="7449"/>
                    <a:pt x="1474114" y="6350"/>
                  </a:cubicBezTo>
                  <a:cubicBezTo>
                    <a:pt x="1425486" y="3213"/>
                    <a:pt x="1376747" y="2117"/>
                    <a:pt x="1328064" y="0"/>
                  </a:cubicBezTo>
                  <a:lnTo>
                    <a:pt x="762914" y="6350"/>
                  </a:lnTo>
                  <a:cubicBezTo>
                    <a:pt x="692957" y="8070"/>
                    <a:pt x="553364" y="19050"/>
                    <a:pt x="553364" y="19050"/>
                  </a:cubicBezTo>
                  <a:cubicBezTo>
                    <a:pt x="538547" y="23283"/>
                    <a:pt x="524060" y="28910"/>
                    <a:pt x="508914" y="31750"/>
                  </a:cubicBezTo>
                  <a:cubicBezTo>
                    <a:pt x="479553" y="37255"/>
                    <a:pt x="391369" y="42234"/>
                    <a:pt x="369214" y="44450"/>
                  </a:cubicBezTo>
                  <a:cubicBezTo>
                    <a:pt x="331293" y="48242"/>
                    <a:pt x="330440" y="49381"/>
                    <a:pt x="299364" y="57150"/>
                  </a:cubicBezTo>
                  <a:cubicBezTo>
                    <a:pt x="266493" y="79064"/>
                    <a:pt x="289670" y="66408"/>
                    <a:pt x="235864" y="82550"/>
                  </a:cubicBezTo>
                  <a:cubicBezTo>
                    <a:pt x="229453" y="84473"/>
                    <a:pt x="223308" y="87277"/>
                    <a:pt x="216814" y="88900"/>
                  </a:cubicBezTo>
                  <a:cubicBezTo>
                    <a:pt x="197882" y="93633"/>
                    <a:pt x="178679" y="97212"/>
                    <a:pt x="159664" y="101600"/>
                  </a:cubicBezTo>
                  <a:cubicBezTo>
                    <a:pt x="151160" y="103562"/>
                    <a:pt x="142731" y="105833"/>
                    <a:pt x="134264" y="107950"/>
                  </a:cubicBezTo>
                  <a:cubicBezTo>
                    <a:pt x="125797" y="114300"/>
                    <a:pt x="116731" y="119920"/>
                    <a:pt x="108864" y="127000"/>
                  </a:cubicBezTo>
                  <a:cubicBezTo>
                    <a:pt x="46726" y="182924"/>
                    <a:pt x="93629" y="149857"/>
                    <a:pt x="51714" y="177800"/>
                  </a:cubicBezTo>
                  <a:cubicBezTo>
                    <a:pt x="43247" y="190500"/>
                    <a:pt x="31141" y="201420"/>
                    <a:pt x="26314" y="215900"/>
                  </a:cubicBezTo>
                  <a:cubicBezTo>
                    <a:pt x="16971" y="243930"/>
                    <a:pt x="22957" y="228963"/>
                    <a:pt x="7264" y="260350"/>
                  </a:cubicBezTo>
                  <a:cubicBezTo>
                    <a:pt x="-2724" y="310290"/>
                    <a:pt x="-2115" y="291609"/>
                    <a:pt x="7264" y="361950"/>
                  </a:cubicBezTo>
                  <a:cubicBezTo>
                    <a:pt x="8417" y="370601"/>
                    <a:pt x="9711" y="379544"/>
                    <a:pt x="13614" y="387350"/>
                  </a:cubicBezTo>
                  <a:cubicBezTo>
                    <a:pt x="18347" y="396816"/>
                    <a:pt x="26314" y="404283"/>
                    <a:pt x="32664" y="412750"/>
                  </a:cubicBezTo>
                  <a:cubicBezTo>
                    <a:pt x="34781" y="419100"/>
                    <a:pt x="34998" y="426445"/>
                    <a:pt x="39014" y="431800"/>
                  </a:cubicBezTo>
                  <a:cubicBezTo>
                    <a:pt x="57141" y="455969"/>
                    <a:pt x="83210" y="473985"/>
                    <a:pt x="108864" y="488950"/>
                  </a:cubicBezTo>
                  <a:cubicBezTo>
                    <a:pt x="121129" y="496104"/>
                    <a:pt x="134499" y="501201"/>
                    <a:pt x="146964" y="508000"/>
                  </a:cubicBezTo>
                  <a:cubicBezTo>
                    <a:pt x="185076" y="528788"/>
                    <a:pt x="177114" y="530750"/>
                    <a:pt x="223164" y="546100"/>
                  </a:cubicBezTo>
                  <a:cubicBezTo>
                    <a:pt x="263577" y="559571"/>
                    <a:pt x="282986" y="559928"/>
                    <a:pt x="324764" y="565150"/>
                  </a:cubicBezTo>
                  <a:cubicBezTo>
                    <a:pt x="422499" y="593074"/>
                    <a:pt x="310543" y="563761"/>
                    <a:pt x="426364" y="584200"/>
                  </a:cubicBezTo>
                  <a:cubicBezTo>
                    <a:pt x="443553" y="587233"/>
                    <a:pt x="460008" y="593683"/>
                    <a:pt x="477164" y="596900"/>
                  </a:cubicBezTo>
                  <a:cubicBezTo>
                    <a:pt x="493937" y="600045"/>
                    <a:pt x="511191" y="600105"/>
                    <a:pt x="527964" y="603250"/>
                  </a:cubicBezTo>
                  <a:cubicBezTo>
                    <a:pt x="545120" y="606467"/>
                    <a:pt x="561390" y="614279"/>
                    <a:pt x="578764" y="615950"/>
                  </a:cubicBezTo>
                  <a:cubicBezTo>
                    <a:pt x="671685" y="624885"/>
                    <a:pt x="764920" y="630560"/>
                    <a:pt x="858164" y="635000"/>
                  </a:cubicBezTo>
                  <a:lnTo>
                    <a:pt x="1258214" y="654050"/>
                  </a:lnTo>
                  <a:lnTo>
                    <a:pt x="1880514" y="641350"/>
                  </a:lnTo>
                  <a:cubicBezTo>
                    <a:pt x="1897572" y="640867"/>
                    <a:pt x="1914265" y="635741"/>
                    <a:pt x="1931314" y="635000"/>
                  </a:cubicBezTo>
                  <a:cubicBezTo>
                    <a:pt x="2011699" y="631505"/>
                    <a:pt x="2092181" y="630767"/>
                    <a:pt x="2172614" y="628650"/>
                  </a:cubicBezTo>
                  <a:cubicBezTo>
                    <a:pt x="2606906" y="598699"/>
                    <a:pt x="2102423" y="631300"/>
                    <a:pt x="2547264" y="609600"/>
                  </a:cubicBezTo>
                  <a:cubicBezTo>
                    <a:pt x="2570616" y="608461"/>
                    <a:pt x="2593804" y="605043"/>
                    <a:pt x="2617114" y="603250"/>
                  </a:cubicBezTo>
                  <a:cubicBezTo>
                    <a:pt x="2648841" y="600809"/>
                    <a:pt x="2680598" y="598769"/>
                    <a:pt x="2712364" y="596900"/>
                  </a:cubicBezTo>
                  <a:lnTo>
                    <a:pt x="2940964" y="584200"/>
                  </a:lnTo>
                  <a:cubicBezTo>
                    <a:pt x="3212091" y="564117"/>
                    <a:pt x="2883710" y="588445"/>
                    <a:pt x="3036214" y="571500"/>
                  </a:cubicBezTo>
                  <a:cubicBezTo>
                    <a:pt x="3063643" y="568452"/>
                    <a:pt x="3091247" y="567267"/>
                    <a:pt x="3118764" y="565150"/>
                  </a:cubicBezTo>
                  <a:cubicBezTo>
                    <a:pt x="3304864" y="527930"/>
                    <a:pt x="3052811" y="575995"/>
                    <a:pt x="3252114" y="546100"/>
                  </a:cubicBezTo>
                  <a:cubicBezTo>
                    <a:pt x="3271413" y="543205"/>
                    <a:pt x="3290015" y="536608"/>
                    <a:pt x="3309264" y="533400"/>
                  </a:cubicBezTo>
                  <a:cubicBezTo>
                    <a:pt x="3328170" y="530249"/>
                    <a:pt x="3347364" y="529167"/>
                    <a:pt x="3366414" y="527050"/>
                  </a:cubicBezTo>
                  <a:cubicBezTo>
                    <a:pt x="3447744" y="499940"/>
                    <a:pt x="3403553" y="509668"/>
                    <a:pt x="3499764" y="501650"/>
                  </a:cubicBezTo>
                  <a:cubicBezTo>
                    <a:pt x="3545053" y="483534"/>
                    <a:pt x="3534127" y="486813"/>
                    <a:pt x="3595014" y="469900"/>
                  </a:cubicBezTo>
                  <a:cubicBezTo>
                    <a:pt x="3611832" y="465228"/>
                    <a:pt x="3628881" y="461433"/>
                    <a:pt x="3645814" y="457200"/>
                  </a:cubicBezTo>
                  <a:cubicBezTo>
                    <a:pt x="3654281" y="455083"/>
                    <a:pt x="3663111" y="454091"/>
                    <a:pt x="3671214" y="450850"/>
                  </a:cubicBezTo>
                  <a:cubicBezTo>
                    <a:pt x="3712985" y="434142"/>
                    <a:pt x="3691787" y="440385"/>
                    <a:pt x="3734714" y="431800"/>
                  </a:cubicBezTo>
                  <a:cubicBezTo>
                    <a:pt x="3743181" y="427567"/>
                    <a:pt x="3751134" y="422093"/>
                    <a:pt x="3760114" y="419100"/>
                  </a:cubicBezTo>
                  <a:cubicBezTo>
                    <a:pt x="3774188" y="414409"/>
                    <a:pt x="3796657" y="414320"/>
                    <a:pt x="3810914" y="406400"/>
                  </a:cubicBezTo>
                  <a:cubicBezTo>
                    <a:pt x="3824257" y="398987"/>
                    <a:pt x="3849014" y="381000"/>
                    <a:pt x="3849014" y="381000"/>
                  </a:cubicBezTo>
                  <a:cubicBezTo>
                    <a:pt x="3885410" y="326405"/>
                    <a:pt x="3841774" y="395480"/>
                    <a:pt x="3868064" y="342900"/>
                  </a:cubicBezTo>
                  <a:cubicBezTo>
                    <a:pt x="3871477" y="336074"/>
                    <a:pt x="3877351" y="330676"/>
                    <a:pt x="3880764" y="323850"/>
                  </a:cubicBezTo>
                  <a:cubicBezTo>
                    <a:pt x="3883757" y="317863"/>
                    <a:pt x="3885353" y="311258"/>
                    <a:pt x="3887114" y="304800"/>
                  </a:cubicBezTo>
                  <a:cubicBezTo>
                    <a:pt x="3891707" y="287961"/>
                    <a:pt x="3897987" y="271359"/>
                    <a:pt x="3899814" y="254000"/>
                  </a:cubicBezTo>
                  <a:cubicBezTo>
                    <a:pt x="3902251" y="230845"/>
                    <a:pt x="3899814" y="207433"/>
                    <a:pt x="3899814" y="184150"/>
                  </a:cubicBezTo>
                </a:path>
              </a:pathLst>
            </a:cu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806950" y="4453372"/>
              <a:ext cx="248021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rgbClr val="FF0000"/>
                  </a:solidFill>
                  <a:latin typeface="Franklin Gothic Medium"/>
                  <a:cs typeface="Franklin Gothic Medium"/>
                </a:rPr>
                <a:t>This is important!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227168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(In)dependence of three events</a:t>
            </a:r>
            <a:endParaRPr lang="en-US" dirty="0"/>
          </a:p>
        </p:txBody>
      </p:sp>
      <p:pic>
        <p:nvPicPr>
          <p:cNvPr id="4" name="Picture 3" descr="Die_Spire_01_483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145" y="1251118"/>
            <a:ext cx="1006171" cy="1006171"/>
          </a:xfrm>
          <a:prstGeom prst="rect">
            <a:avLst/>
          </a:prstGeom>
        </p:spPr>
      </p:pic>
      <p:pic>
        <p:nvPicPr>
          <p:cNvPr id="5" name="Picture 4" descr="Die_Spire_01_483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553288">
            <a:off x="1696843" y="1352721"/>
            <a:ext cx="1006171" cy="100617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276602" y="1269299"/>
            <a:ext cx="40357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Let </a:t>
            </a:r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baseline="-25000" dirty="0" smtClean="0">
                <a:latin typeface="Garamond"/>
                <a:cs typeface="Garamond"/>
              </a:rPr>
              <a:t>1</a:t>
            </a:r>
            <a:r>
              <a:rPr lang="en-US" sz="2800" dirty="0" smtClean="0">
                <a:latin typeface="Franklin Gothic Medium"/>
                <a:cs typeface="Franklin Gothic Medium"/>
              </a:rPr>
              <a:t> be “first die is a </a:t>
            </a:r>
            <a:r>
              <a:rPr lang="en-US" sz="2800" dirty="0" smtClean="0">
                <a:latin typeface="Courier New"/>
                <a:cs typeface="Courier New"/>
              </a:rPr>
              <a:t>4</a:t>
            </a:r>
            <a:r>
              <a:rPr lang="en-US" sz="2800" dirty="0" smtClean="0">
                <a:latin typeface="Franklin Gothic Medium"/>
                <a:cs typeface="Franklin Gothic Medium"/>
              </a:rPr>
              <a:t>”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41752" y="1779118"/>
            <a:ext cx="39926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baseline="-25000" dirty="0" smtClean="0">
                <a:latin typeface="Garamond"/>
                <a:cs typeface="Garamond"/>
              </a:rPr>
              <a:t>2</a:t>
            </a:r>
            <a:r>
              <a:rPr lang="en-US" sz="2800" dirty="0" smtClean="0">
                <a:latin typeface="Franklin Gothic Medium"/>
                <a:cs typeface="Franklin Gothic Medium"/>
              </a:rPr>
              <a:t> be “second die is a </a:t>
            </a:r>
            <a:r>
              <a:rPr lang="en-US" sz="2800" dirty="0" smtClean="0">
                <a:latin typeface="Courier New"/>
                <a:cs typeface="Courier New"/>
              </a:rPr>
              <a:t>3</a:t>
            </a:r>
            <a:r>
              <a:rPr lang="en-US" sz="2800" dirty="0" smtClean="0">
                <a:latin typeface="Franklin Gothic Medium"/>
                <a:cs typeface="Franklin Gothic Medium"/>
              </a:rPr>
              <a:t>”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841752" y="2301739"/>
            <a:ext cx="40585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S</a:t>
            </a:r>
            <a:r>
              <a:rPr lang="en-US" sz="2800" baseline="-25000" dirty="0" smtClean="0">
                <a:latin typeface="Garamond"/>
                <a:cs typeface="Garamond"/>
              </a:rPr>
              <a:t>7</a:t>
            </a:r>
            <a:r>
              <a:rPr lang="en-US" sz="2800" dirty="0" smtClean="0">
                <a:latin typeface="Franklin Gothic Medium"/>
                <a:cs typeface="Franklin Gothic Medium"/>
              </a:rPr>
              <a:t> be “sum of dice is a </a:t>
            </a:r>
            <a:r>
              <a:rPr lang="en-US" sz="2800" dirty="0" smtClean="0">
                <a:latin typeface="Courier New"/>
                <a:cs typeface="Courier New"/>
              </a:rPr>
              <a:t>7</a:t>
            </a:r>
            <a:r>
              <a:rPr lang="en-US" sz="2800" dirty="0" smtClean="0">
                <a:latin typeface="Franklin Gothic Medium"/>
                <a:cs typeface="Franklin Gothic Medium"/>
              </a:rPr>
              <a:t>” </a:t>
            </a:r>
          </a:p>
        </p:txBody>
      </p:sp>
      <p:sp>
        <p:nvSpPr>
          <p:cNvPr id="9" name="Rectangle 8"/>
          <p:cNvSpPr/>
          <p:nvPr/>
        </p:nvSpPr>
        <p:spPr>
          <a:xfrm>
            <a:off x="1048367" y="3226078"/>
            <a:ext cx="33625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E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1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E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2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 = 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E</a:t>
            </a:r>
            <a:r>
              <a:rPr lang="en-US" sz="2800" baseline="-25000" dirty="0">
                <a:solidFill>
                  <a:prstClr val="black"/>
                </a:solidFill>
                <a:latin typeface="Garamond"/>
                <a:cs typeface="Garamond"/>
              </a:rPr>
              <a:t>1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 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E</a:t>
            </a:r>
            <a:r>
              <a:rPr lang="en-US" sz="2800" baseline="-25000" dirty="0">
                <a:solidFill>
                  <a:prstClr val="black"/>
                </a:solidFill>
                <a:latin typeface="Garamond"/>
                <a:cs typeface="Garamond"/>
              </a:rPr>
              <a:t>2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 </a:t>
            </a:r>
            <a:endParaRPr lang="en-US" sz="2800" dirty="0"/>
          </a:p>
        </p:txBody>
      </p:sp>
      <p:sp>
        <p:nvSpPr>
          <p:cNvPr id="10" name="Rectangle 9"/>
          <p:cNvSpPr/>
          <p:nvPr/>
        </p:nvSpPr>
        <p:spPr>
          <a:xfrm>
            <a:off x="1105517" y="3880128"/>
            <a:ext cx="32278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E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1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S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7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 = 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E</a:t>
            </a:r>
            <a:r>
              <a:rPr lang="en-US" sz="2800" baseline="-25000" dirty="0">
                <a:solidFill>
                  <a:prstClr val="black"/>
                </a:solidFill>
                <a:latin typeface="Garamond"/>
                <a:cs typeface="Garamond"/>
              </a:rPr>
              <a:t>1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 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S</a:t>
            </a:r>
            <a:r>
              <a:rPr lang="en-US" sz="2800" baseline="-25000" dirty="0">
                <a:solidFill>
                  <a:prstClr val="black"/>
                </a:solidFill>
                <a:latin typeface="Garamond"/>
                <a:cs typeface="Garamond"/>
              </a:rPr>
              <a:t>7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 </a:t>
            </a:r>
            <a:endParaRPr lang="en-US" sz="2800" dirty="0"/>
          </a:p>
        </p:txBody>
      </p:sp>
      <p:sp>
        <p:nvSpPr>
          <p:cNvPr id="11" name="Rectangle 10"/>
          <p:cNvSpPr/>
          <p:nvPr/>
        </p:nvSpPr>
        <p:spPr>
          <a:xfrm>
            <a:off x="1105517" y="4523482"/>
            <a:ext cx="32278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E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2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S</a:t>
            </a:r>
            <a:r>
              <a:rPr lang="en-US" sz="2800" baseline="-25000" dirty="0">
                <a:solidFill>
                  <a:prstClr val="black"/>
                </a:solidFill>
                <a:latin typeface="Garamond"/>
                <a:cs typeface="Garamond"/>
              </a:rPr>
              <a:t>7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 = 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E</a:t>
            </a:r>
            <a:r>
              <a:rPr lang="en-US" sz="2800" baseline="-25000" dirty="0">
                <a:solidFill>
                  <a:prstClr val="black"/>
                </a:solidFill>
                <a:latin typeface="Garamond"/>
                <a:cs typeface="Garamond"/>
              </a:rPr>
              <a:t>2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 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S</a:t>
            </a:r>
            <a:r>
              <a:rPr lang="en-US" sz="2800" baseline="-25000" dirty="0">
                <a:solidFill>
                  <a:prstClr val="black"/>
                </a:solidFill>
                <a:latin typeface="Garamond"/>
                <a:cs typeface="Garamond"/>
              </a:rPr>
              <a:t>7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 </a:t>
            </a:r>
            <a:endParaRPr lang="en-US" sz="2800" dirty="0"/>
          </a:p>
        </p:txBody>
      </p:sp>
      <p:sp>
        <p:nvSpPr>
          <p:cNvPr id="12" name="Rectangle 11"/>
          <p:cNvSpPr/>
          <p:nvPr/>
        </p:nvSpPr>
        <p:spPr>
          <a:xfrm>
            <a:off x="756267" y="5351502"/>
            <a:ext cx="45144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E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1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E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2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S</a:t>
            </a:r>
            <a:r>
              <a:rPr lang="en-US" sz="2800" baseline="-25000" dirty="0">
                <a:solidFill>
                  <a:prstClr val="black"/>
                </a:solidFill>
                <a:latin typeface="Garamond"/>
                <a:cs typeface="Garamond"/>
              </a:rPr>
              <a:t>7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 = 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E</a:t>
            </a:r>
            <a:r>
              <a:rPr lang="en-US" sz="2800" baseline="-25000" dirty="0">
                <a:solidFill>
                  <a:prstClr val="black"/>
                </a:solidFill>
                <a:latin typeface="Garamond"/>
                <a:cs typeface="Garamond"/>
              </a:rPr>
              <a:t>1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 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E</a:t>
            </a:r>
            <a:r>
              <a:rPr lang="en-US" sz="2800" baseline="-25000" dirty="0">
                <a:solidFill>
                  <a:prstClr val="black"/>
                </a:solidFill>
                <a:latin typeface="Garamond"/>
                <a:cs typeface="Garamond"/>
              </a:rPr>
              <a:t>2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 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S</a:t>
            </a:r>
            <a:r>
              <a:rPr lang="en-US" sz="2800" baseline="-25000" dirty="0">
                <a:solidFill>
                  <a:prstClr val="black"/>
                </a:solidFill>
                <a:latin typeface="Garamond"/>
                <a:cs typeface="Garamond"/>
              </a:rPr>
              <a:t>7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 </a:t>
            </a:r>
            <a:endParaRPr lang="en-US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2221948" y="2964468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33FF00"/>
                </a:solidFill>
                <a:latin typeface="Franklin Gothic Medium"/>
                <a:cs typeface="Franklin Gothic Medium"/>
              </a:rPr>
              <a:t>✔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258869" y="3651012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33FF00"/>
                </a:solidFill>
                <a:latin typeface="Franklin Gothic Medium"/>
                <a:cs typeface="Franklin Gothic Medium"/>
              </a:rPr>
              <a:t>✔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239819" y="4308098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33FF00"/>
                </a:solidFill>
                <a:latin typeface="Franklin Gothic Medium"/>
                <a:cs typeface="Franklin Gothic Medium"/>
              </a:rPr>
              <a:t>✔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212057" y="5134570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Franklin Gothic Medium"/>
                <a:cs typeface="Franklin Gothic Medium"/>
              </a:rPr>
              <a:t>✗</a:t>
            </a:r>
          </a:p>
        </p:txBody>
      </p:sp>
      <p:grpSp>
        <p:nvGrpSpPr>
          <p:cNvPr id="37" name="Group 36"/>
          <p:cNvGrpSpPr/>
          <p:nvPr/>
        </p:nvGrpSpPr>
        <p:grpSpPr>
          <a:xfrm>
            <a:off x="1331494" y="5862022"/>
            <a:ext cx="3615738" cy="412810"/>
            <a:chOff x="1331494" y="5862022"/>
            <a:chExt cx="3615738" cy="412810"/>
          </a:xfrm>
        </p:grpSpPr>
        <p:sp>
          <p:nvSpPr>
            <p:cNvPr id="17" name="TextBox 16"/>
            <p:cNvSpPr txBox="1"/>
            <p:nvPr/>
          </p:nvSpPr>
          <p:spPr>
            <a:xfrm>
              <a:off x="2734844" y="5862022"/>
              <a:ext cx="55335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Garamond"/>
                  <a:cs typeface="Garamond"/>
                </a:rPr>
                <a:t>1/6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560344" y="5862022"/>
              <a:ext cx="55335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Garamond"/>
                  <a:cs typeface="Garamond"/>
                </a:rPr>
                <a:t>1/6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393875" y="5862022"/>
              <a:ext cx="55335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Garamond"/>
                  <a:cs typeface="Garamond"/>
                </a:rPr>
                <a:t>1/6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331494" y="5874722"/>
              <a:ext cx="67358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Garamond"/>
                  <a:cs typeface="Garamond"/>
                </a:rPr>
                <a:t>1/36</a:t>
              </a: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5875374" y="3715281"/>
            <a:ext cx="1914157" cy="1730492"/>
            <a:chOff x="5875374" y="3893081"/>
            <a:chExt cx="1914157" cy="1730492"/>
          </a:xfrm>
        </p:grpSpPr>
        <p:sp>
          <p:nvSpPr>
            <p:cNvPr id="22" name="Arc 21"/>
            <p:cNvSpPr/>
            <p:nvPr/>
          </p:nvSpPr>
          <p:spPr>
            <a:xfrm>
              <a:off x="6411779" y="3910593"/>
              <a:ext cx="799084" cy="1379349"/>
            </a:xfrm>
            <a:custGeom>
              <a:avLst/>
              <a:gdLst>
                <a:gd name="connsiteX0" fmla="*/ 399541 w 799084"/>
                <a:gd name="connsiteY0" fmla="*/ 499874 h 1379349"/>
                <a:gd name="connsiteX1" fmla="*/ 157076 w 799084"/>
                <a:gd name="connsiteY1" fmla="*/ 757619 h 1379349"/>
                <a:gd name="connsiteX2" fmla="*/ 399541 w 799084"/>
                <a:gd name="connsiteY2" fmla="*/ 661799 h 1379349"/>
                <a:gd name="connsiteX3" fmla="*/ 600136 w 799084"/>
                <a:gd name="connsiteY3" fmla="*/ 723072 h 1379349"/>
                <a:gd name="connsiteX4" fmla="*/ 612600 w 799084"/>
                <a:gd name="connsiteY4" fmla="*/ 733356 h 1379349"/>
                <a:gd name="connsiteX5" fmla="*/ 399541 w 799084"/>
                <a:gd name="connsiteY5" fmla="*/ 499874 h 1379349"/>
                <a:gd name="connsiteX6" fmla="*/ 403333 w 799084"/>
                <a:gd name="connsiteY6" fmla="*/ 23 h 1379349"/>
                <a:gd name="connsiteX7" fmla="*/ 781550 w 799084"/>
                <a:gd name="connsiteY7" fmla="*/ 353439 h 1379349"/>
                <a:gd name="connsiteX8" fmla="*/ 756987 w 799084"/>
                <a:gd name="connsiteY8" fmla="*/ 723224 h 1379349"/>
                <a:gd name="connsiteX9" fmla="*/ 701072 w 799084"/>
                <a:gd name="connsiteY9" fmla="*/ 827403 h 1379349"/>
                <a:gd name="connsiteX10" fmla="*/ 730122 w 799084"/>
                <a:gd name="connsiteY10" fmla="*/ 880923 h 1379349"/>
                <a:gd name="connsiteX11" fmla="*/ 758316 w 799084"/>
                <a:gd name="connsiteY11" fmla="*/ 1020574 h 1379349"/>
                <a:gd name="connsiteX12" fmla="*/ 399541 w 799084"/>
                <a:gd name="connsiteY12" fmla="*/ 1379349 h 1379349"/>
                <a:gd name="connsiteX13" fmla="*/ 40766 w 799084"/>
                <a:gd name="connsiteY13" fmla="*/ 1020574 h 1379349"/>
                <a:gd name="connsiteX14" fmla="*/ 102039 w 799084"/>
                <a:gd name="connsiteY14" fmla="*/ 819980 h 1379349"/>
                <a:gd name="connsiteX15" fmla="*/ 127920 w 799084"/>
                <a:gd name="connsiteY15" fmla="*/ 788612 h 1379349"/>
                <a:gd name="connsiteX16" fmla="*/ 95065 w 799084"/>
                <a:gd name="connsiteY16" fmla="*/ 823537 h 1379349"/>
                <a:gd name="connsiteX17" fmla="*/ 19055 w 799084"/>
                <a:gd name="connsiteY17" fmla="*/ 347363 h 1379349"/>
                <a:gd name="connsiteX18" fmla="*/ 403333 w 799084"/>
                <a:gd name="connsiteY18" fmla="*/ 23 h 1379349"/>
                <a:gd name="connsiteX0" fmla="*/ 399541 w 799084"/>
                <a:gd name="connsiteY0" fmla="*/ 499874 h 1379349"/>
                <a:gd name="connsiteX1" fmla="*/ 157076 w 799084"/>
                <a:gd name="connsiteY1" fmla="*/ 757619 h 1379349"/>
                <a:gd name="connsiteX2" fmla="*/ 600136 w 799084"/>
                <a:gd name="connsiteY2" fmla="*/ 723072 h 1379349"/>
                <a:gd name="connsiteX3" fmla="*/ 612600 w 799084"/>
                <a:gd name="connsiteY3" fmla="*/ 733356 h 1379349"/>
                <a:gd name="connsiteX4" fmla="*/ 399541 w 799084"/>
                <a:gd name="connsiteY4" fmla="*/ 499874 h 1379349"/>
                <a:gd name="connsiteX5" fmla="*/ 403333 w 799084"/>
                <a:gd name="connsiteY5" fmla="*/ 23 h 1379349"/>
                <a:gd name="connsiteX6" fmla="*/ 781550 w 799084"/>
                <a:gd name="connsiteY6" fmla="*/ 353439 h 1379349"/>
                <a:gd name="connsiteX7" fmla="*/ 756987 w 799084"/>
                <a:gd name="connsiteY7" fmla="*/ 723224 h 1379349"/>
                <a:gd name="connsiteX8" fmla="*/ 701072 w 799084"/>
                <a:gd name="connsiteY8" fmla="*/ 827403 h 1379349"/>
                <a:gd name="connsiteX9" fmla="*/ 730122 w 799084"/>
                <a:gd name="connsiteY9" fmla="*/ 880923 h 1379349"/>
                <a:gd name="connsiteX10" fmla="*/ 758316 w 799084"/>
                <a:gd name="connsiteY10" fmla="*/ 1020574 h 1379349"/>
                <a:gd name="connsiteX11" fmla="*/ 399541 w 799084"/>
                <a:gd name="connsiteY11" fmla="*/ 1379349 h 1379349"/>
                <a:gd name="connsiteX12" fmla="*/ 40766 w 799084"/>
                <a:gd name="connsiteY12" fmla="*/ 1020574 h 1379349"/>
                <a:gd name="connsiteX13" fmla="*/ 102039 w 799084"/>
                <a:gd name="connsiteY13" fmla="*/ 819980 h 1379349"/>
                <a:gd name="connsiteX14" fmla="*/ 127920 w 799084"/>
                <a:gd name="connsiteY14" fmla="*/ 788612 h 1379349"/>
                <a:gd name="connsiteX15" fmla="*/ 95065 w 799084"/>
                <a:gd name="connsiteY15" fmla="*/ 823537 h 1379349"/>
                <a:gd name="connsiteX16" fmla="*/ 19055 w 799084"/>
                <a:gd name="connsiteY16" fmla="*/ 347363 h 1379349"/>
                <a:gd name="connsiteX17" fmla="*/ 403333 w 799084"/>
                <a:gd name="connsiteY17" fmla="*/ 23 h 1379349"/>
                <a:gd name="connsiteX0" fmla="*/ 399541 w 799084"/>
                <a:gd name="connsiteY0" fmla="*/ 499874 h 1379349"/>
                <a:gd name="connsiteX1" fmla="*/ 157076 w 799084"/>
                <a:gd name="connsiteY1" fmla="*/ 757619 h 1379349"/>
                <a:gd name="connsiteX2" fmla="*/ 600136 w 799084"/>
                <a:gd name="connsiteY2" fmla="*/ 723072 h 1379349"/>
                <a:gd name="connsiteX3" fmla="*/ 399541 w 799084"/>
                <a:gd name="connsiteY3" fmla="*/ 499874 h 1379349"/>
                <a:gd name="connsiteX4" fmla="*/ 403333 w 799084"/>
                <a:gd name="connsiteY4" fmla="*/ 23 h 1379349"/>
                <a:gd name="connsiteX5" fmla="*/ 781550 w 799084"/>
                <a:gd name="connsiteY5" fmla="*/ 353439 h 1379349"/>
                <a:gd name="connsiteX6" fmla="*/ 756987 w 799084"/>
                <a:gd name="connsiteY6" fmla="*/ 723224 h 1379349"/>
                <a:gd name="connsiteX7" fmla="*/ 701072 w 799084"/>
                <a:gd name="connsiteY7" fmla="*/ 827403 h 1379349"/>
                <a:gd name="connsiteX8" fmla="*/ 730122 w 799084"/>
                <a:gd name="connsiteY8" fmla="*/ 880923 h 1379349"/>
                <a:gd name="connsiteX9" fmla="*/ 758316 w 799084"/>
                <a:gd name="connsiteY9" fmla="*/ 1020574 h 1379349"/>
                <a:gd name="connsiteX10" fmla="*/ 399541 w 799084"/>
                <a:gd name="connsiteY10" fmla="*/ 1379349 h 1379349"/>
                <a:gd name="connsiteX11" fmla="*/ 40766 w 799084"/>
                <a:gd name="connsiteY11" fmla="*/ 1020574 h 1379349"/>
                <a:gd name="connsiteX12" fmla="*/ 102039 w 799084"/>
                <a:gd name="connsiteY12" fmla="*/ 819980 h 1379349"/>
                <a:gd name="connsiteX13" fmla="*/ 127920 w 799084"/>
                <a:gd name="connsiteY13" fmla="*/ 788612 h 1379349"/>
                <a:gd name="connsiteX14" fmla="*/ 95065 w 799084"/>
                <a:gd name="connsiteY14" fmla="*/ 823537 h 1379349"/>
                <a:gd name="connsiteX15" fmla="*/ 19055 w 799084"/>
                <a:gd name="connsiteY15" fmla="*/ 347363 h 1379349"/>
                <a:gd name="connsiteX16" fmla="*/ 403333 w 799084"/>
                <a:gd name="connsiteY16" fmla="*/ 23 h 1379349"/>
                <a:gd name="connsiteX0" fmla="*/ 399541 w 799084"/>
                <a:gd name="connsiteY0" fmla="*/ 499874 h 1379349"/>
                <a:gd name="connsiteX1" fmla="*/ 157076 w 799084"/>
                <a:gd name="connsiteY1" fmla="*/ 757619 h 1379349"/>
                <a:gd name="connsiteX2" fmla="*/ 399541 w 799084"/>
                <a:gd name="connsiteY2" fmla="*/ 499874 h 1379349"/>
                <a:gd name="connsiteX3" fmla="*/ 403333 w 799084"/>
                <a:gd name="connsiteY3" fmla="*/ 23 h 1379349"/>
                <a:gd name="connsiteX4" fmla="*/ 781550 w 799084"/>
                <a:gd name="connsiteY4" fmla="*/ 353439 h 1379349"/>
                <a:gd name="connsiteX5" fmla="*/ 756987 w 799084"/>
                <a:gd name="connsiteY5" fmla="*/ 723224 h 1379349"/>
                <a:gd name="connsiteX6" fmla="*/ 701072 w 799084"/>
                <a:gd name="connsiteY6" fmla="*/ 827403 h 1379349"/>
                <a:gd name="connsiteX7" fmla="*/ 730122 w 799084"/>
                <a:gd name="connsiteY7" fmla="*/ 880923 h 1379349"/>
                <a:gd name="connsiteX8" fmla="*/ 758316 w 799084"/>
                <a:gd name="connsiteY8" fmla="*/ 1020574 h 1379349"/>
                <a:gd name="connsiteX9" fmla="*/ 399541 w 799084"/>
                <a:gd name="connsiteY9" fmla="*/ 1379349 h 1379349"/>
                <a:gd name="connsiteX10" fmla="*/ 40766 w 799084"/>
                <a:gd name="connsiteY10" fmla="*/ 1020574 h 1379349"/>
                <a:gd name="connsiteX11" fmla="*/ 102039 w 799084"/>
                <a:gd name="connsiteY11" fmla="*/ 819980 h 1379349"/>
                <a:gd name="connsiteX12" fmla="*/ 127920 w 799084"/>
                <a:gd name="connsiteY12" fmla="*/ 788612 h 1379349"/>
                <a:gd name="connsiteX13" fmla="*/ 95065 w 799084"/>
                <a:gd name="connsiteY13" fmla="*/ 823537 h 1379349"/>
                <a:gd name="connsiteX14" fmla="*/ 19055 w 799084"/>
                <a:gd name="connsiteY14" fmla="*/ 347363 h 1379349"/>
                <a:gd name="connsiteX15" fmla="*/ 403333 w 799084"/>
                <a:gd name="connsiteY15" fmla="*/ 23 h 1379349"/>
                <a:gd name="connsiteX0" fmla="*/ 403333 w 799084"/>
                <a:gd name="connsiteY0" fmla="*/ 23 h 1379349"/>
                <a:gd name="connsiteX1" fmla="*/ 781550 w 799084"/>
                <a:gd name="connsiteY1" fmla="*/ 353439 h 1379349"/>
                <a:gd name="connsiteX2" fmla="*/ 756987 w 799084"/>
                <a:gd name="connsiteY2" fmla="*/ 723224 h 1379349"/>
                <a:gd name="connsiteX3" fmla="*/ 701072 w 799084"/>
                <a:gd name="connsiteY3" fmla="*/ 827403 h 1379349"/>
                <a:gd name="connsiteX4" fmla="*/ 730122 w 799084"/>
                <a:gd name="connsiteY4" fmla="*/ 880923 h 1379349"/>
                <a:gd name="connsiteX5" fmla="*/ 758316 w 799084"/>
                <a:gd name="connsiteY5" fmla="*/ 1020574 h 1379349"/>
                <a:gd name="connsiteX6" fmla="*/ 399541 w 799084"/>
                <a:gd name="connsiteY6" fmla="*/ 1379349 h 1379349"/>
                <a:gd name="connsiteX7" fmla="*/ 40766 w 799084"/>
                <a:gd name="connsiteY7" fmla="*/ 1020574 h 1379349"/>
                <a:gd name="connsiteX8" fmla="*/ 102039 w 799084"/>
                <a:gd name="connsiteY8" fmla="*/ 819980 h 1379349"/>
                <a:gd name="connsiteX9" fmla="*/ 127920 w 799084"/>
                <a:gd name="connsiteY9" fmla="*/ 788612 h 1379349"/>
                <a:gd name="connsiteX10" fmla="*/ 95065 w 799084"/>
                <a:gd name="connsiteY10" fmla="*/ 823537 h 1379349"/>
                <a:gd name="connsiteX11" fmla="*/ 19055 w 799084"/>
                <a:gd name="connsiteY11" fmla="*/ 347363 h 1379349"/>
                <a:gd name="connsiteX12" fmla="*/ 403333 w 799084"/>
                <a:gd name="connsiteY12" fmla="*/ 23 h 1379349"/>
                <a:gd name="connsiteX0" fmla="*/ 403333 w 799084"/>
                <a:gd name="connsiteY0" fmla="*/ 23 h 1379349"/>
                <a:gd name="connsiteX1" fmla="*/ 781550 w 799084"/>
                <a:gd name="connsiteY1" fmla="*/ 353439 h 1379349"/>
                <a:gd name="connsiteX2" fmla="*/ 756987 w 799084"/>
                <a:gd name="connsiteY2" fmla="*/ 723224 h 1379349"/>
                <a:gd name="connsiteX3" fmla="*/ 701072 w 799084"/>
                <a:gd name="connsiteY3" fmla="*/ 827403 h 1379349"/>
                <a:gd name="connsiteX4" fmla="*/ 730122 w 799084"/>
                <a:gd name="connsiteY4" fmla="*/ 880923 h 1379349"/>
                <a:gd name="connsiteX5" fmla="*/ 758316 w 799084"/>
                <a:gd name="connsiteY5" fmla="*/ 1020574 h 1379349"/>
                <a:gd name="connsiteX6" fmla="*/ 399541 w 799084"/>
                <a:gd name="connsiteY6" fmla="*/ 1379349 h 1379349"/>
                <a:gd name="connsiteX7" fmla="*/ 40766 w 799084"/>
                <a:gd name="connsiteY7" fmla="*/ 1020574 h 1379349"/>
                <a:gd name="connsiteX8" fmla="*/ 102039 w 799084"/>
                <a:gd name="connsiteY8" fmla="*/ 819980 h 1379349"/>
                <a:gd name="connsiteX9" fmla="*/ 95065 w 799084"/>
                <a:gd name="connsiteY9" fmla="*/ 823537 h 1379349"/>
                <a:gd name="connsiteX10" fmla="*/ 19055 w 799084"/>
                <a:gd name="connsiteY10" fmla="*/ 347363 h 1379349"/>
                <a:gd name="connsiteX11" fmla="*/ 403333 w 799084"/>
                <a:gd name="connsiteY11" fmla="*/ 23 h 13793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799084" h="1379349">
                  <a:moveTo>
                    <a:pt x="403333" y="23"/>
                  </a:moveTo>
                  <a:cubicBezTo>
                    <a:pt x="577500" y="2091"/>
                    <a:pt x="730526" y="145083"/>
                    <a:pt x="781550" y="353439"/>
                  </a:cubicBezTo>
                  <a:cubicBezTo>
                    <a:pt x="811955" y="477599"/>
                    <a:pt x="802221" y="609891"/>
                    <a:pt x="756987" y="723224"/>
                  </a:cubicBezTo>
                  <a:lnTo>
                    <a:pt x="701072" y="827403"/>
                  </a:lnTo>
                  <a:lnTo>
                    <a:pt x="730122" y="880923"/>
                  </a:lnTo>
                  <a:cubicBezTo>
                    <a:pt x="748277" y="923846"/>
                    <a:pt x="758316" y="971038"/>
                    <a:pt x="758316" y="1020574"/>
                  </a:cubicBezTo>
                  <a:cubicBezTo>
                    <a:pt x="758316" y="1218720"/>
                    <a:pt x="597687" y="1379349"/>
                    <a:pt x="399541" y="1379349"/>
                  </a:cubicBezTo>
                  <a:cubicBezTo>
                    <a:pt x="201395" y="1379349"/>
                    <a:pt x="40766" y="1218720"/>
                    <a:pt x="40766" y="1020574"/>
                  </a:cubicBezTo>
                  <a:cubicBezTo>
                    <a:pt x="40766" y="946269"/>
                    <a:pt x="63355" y="877240"/>
                    <a:pt x="102039" y="819980"/>
                  </a:cubicBezTo>
                  <a:lnTo>
                    <a:pt x="95065" y="823537"/>
                  </a:lnTo>
                  <a:cubicBezTo>
                    <a:pt x="5673" y="691904"/>
                    <a:pt x="-23067" y="511858"/>
                    <a:pt x="19055" y="347363"/>
                  </a:cubicBezTo>
                  <a:cubicBezTo>
                    <a:pt x="72476" y="138740"/>
                    <a:pt x="228246" y="-2056"/>
                    <a:pt x="403333" y="23"/>
                  </a:cubicBezTo>
                  <a:close/>
                </a:path>
              </a:pathLst>
            </a:custGeom>
            <a:solidFill>
              <a:srgbClr val="7F7F7F">
                <a:alpha val="20000"/>
              </a:srgb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5875374" y="4603464"/>
              <a:ext cx="1260774" cy="1020109"/>
            </a:xfrm>
            <a:custGeom>
              <a:avLst/>
              <a:gdLst>
                <a:gd name="connsiteX0" fmla="*/ 611248 w 1260774"/>
                <a:gd name="connsiteY0" fmla="*/ 302840 h 1020109"/>
                <a:gd name="connsiteX1" fmla="*/ 477444 w 1260774"/>
                <a:gd name="connsiteY1" fmla="*/ 593958 h 1020109"/>
                <a:gd name="connsiteX2" fmla="*/ 752618 w 1260774"/>
                <a:gd name="connsiteY2" fmla="*/ 596191 h 1020109"/>
                <a:gd name="connsiteX3" fmla="*/ 608920 w 1260774"/>
                <a:gd name="connsiteY3" fmla="*/ 325927 h 1020109"/>
                <a:gd name="connsiteX4" fmla="*/ 611248 w 1260774"/>
                <a:gd name="connsiteY4" fmla="*/ 302840 h 1020109"/>
                <a:gd name="connsiteX5" fmla="*/ 934847 w 1260774"/>
                <a:gd name="connsiteY5" fmla="*/ 0 h 1020109"/>
                <a:gd name="connsiteX6" fmla="*/ 1260774 w 1260774"/>
                <a:gd name="connsiteY6" fmla="*/ 325927 h 1020109"/>
                <a:gd name="connsiteX7" fmla="*/ 934847 w 1260774"/>
                <a:gd name="connsiteY7" fmla="*/ 651854 h 1020109"/>
                <a:gd name="connsiteX8" fmla="*/ 928537 w 1260774"/>
                <a:gd name="connsiteY8" fmla="*/ 651218 h 1020109"/>
                <a:gd name="connsiteX9" fmla="*/ 915806 w 1260774"/>
                <a:gd name="connsiteY9" fmla="*/ 685236 h 1020109"/>
                <a:gd name="connsiteX10" fmla="*/ 570995 w 1260774"/>
                <a:gd name="connsiteY10" fmla="*/ 988289 h 1020109"/>
                <a:gd name="connsiteX11" fmla="*/ 47536 w 1260774"/>
                <a:gd name="connsiteY11" fmla="*/ 848907 h 1020109"/>
                <a:gd name="connsiteX12" fmla="*/ 175050 w 1260774"/>
                <a:gd name="connsiteY12" fmla="*/ 321609 h 1020109"/>
                <a:gd name="connsiteX13" fmla="*/ 605888 w 1260774"/>
                <a:gd name="connsiteY13" fmla="*/ 169224 h 1020109"/>
                <a:gd name="connsiteX14" fmla="*/ 647512 w 1260774"/>
                <a:gd name="connsiteY14" fmla="*/ 175149 h 1020109"/>
                <a:gd name="connsiteX15" fmla="*/ 664583 w 1260774"/>
                <a:gd name="connsiteY15" fmla="*/ 143698 h 1020109"/>
                <a:gd name="connsiteX16" fmla="*/ 934847 w 1260774"/>
                <a:gd name="connsiteY16" fmla="*/ 0 h 1020109"/>
                <a:gd name="connsiteX0" fmla="*/ 611248 w 1260774"/>
                <a:gd name="connsiteY0" fmla="*/ 302840 h 1020109"/>
                <a:gd name="connsiteX1" fmla="*/ 477444 w 1260774"/>
                <a:gd name="connsiteY1" fmla="*/ 593958 h 1020109"/>
                <a:gd name="connsiteX2" fmla="*/ 608920 w 1260774"/>
                <a:gd name="connsiteY2" fmla="*/ 325927 h 1020109"/>
                <a:gd name="connsiteX3" fmla="*/ 611248 w 1260774"/>
                <a:gd name="connsiteY3" fmla="*/ 302840 h 1020109"/>
                <a:gd name="connsiteX4" fmla="*/ 934847 w 1260774"/>
                <a:gd name="connsiteY4" fmla="*/ 0 h 1020109"/>
                <a:gd name="connsiteX5" fmla="*/ 1260774 w 1260774"/>
                <a:gd name="connsiteY5" fmla="*/ 325927 h 1020109"/>
                <a:gd name="connsiteX6" fmla="*/ 934847 w 1260774"/>
                <a:gd name="connsiteY6" fmla="*/ 651854 h 1020109"/>
                <a:gd name="connsiteX7" fmla="*/ 928537 w 1260774"/>
                <a:gd name="connsiteY7" fmla="*/ 651218 h 1020109"/>
                <a:gd name="connsiteX8" fmla="*/ 915806 w 1260774"/>
                <a:gd name="connsiteY8" fmla="*/ 685236 h 1020109"/>
                <a:gd name="connsiteX9" fmla="*/ 570995 w 1260774"/>
                <a:gd name="connsiteY9" fmla="*/ 988289 h 1020109"/>
                <a:gd name="connsiteX10" fmla="*/ 47536 w 1260774"/>
                <a:gd name="connsiteY10" fmla="*/ 848907 h 1020109"/>
                <a:gd name="connsiteX11" fmla="*/ 175050 w 1260774"/>
                <a:gd name="connsiteY11" fmla="*/ 321609 h 1020109"/>
                <a:gd name="connsiteX12" fmla="*/ 605888 w 1260774"/>
                <a:gd name="connsiteY12" fmla="*/ 169224 h 1020109"/>
                <a:gd name="connsiteX13" fmla="*/ 647512 w 1260774"/>
                <a:gd name="connsiteY13" fmla="*/ 175149 h 1020109"/>
                <a:gd name="connsiteX14" fmla="*/ 664583 w 1260774"/>
                <a:gd name="connsiteY14" fmla="*/ 143698 h 1020109"/>
                <a:gd name="connsiteX15" fmla="*/ 934847 w 1260774"/>
                <a:gd name="connsiteY15" fmla="*/ 0 h 1020109"/>
                <a:gd name="connsiteX0" fmla="*/ 611248 w 1260774"/>
                <a:gd name="connsiteY0" fmla="*/ 302840 h 1020109"/>
                <a:gd name="connsiteX1" fmla="*/ 608920 w 1260774"/>
                <a:gd name="connsiteY1" fmla="*/ 325927 h 1020109"/>
                <a:gd name="connsiteX2" fmla="*/ 611248 w 1260774"/>
                <a:gd name="connsiteY2" fmla="*/ 302840 h 1020109"/>
                <a:gd name="connsiteX3" fmla="*/ 934847 w 1260774"/>
                <a:gd name="connsiteY3" fmla="*/ 0 h 1020109"/>
                <a:gd name="connsiteX4" fmla="*/ 1260774 w 1260774"/>
                <a:gd name="connsiteY4" fmla="*/ 325927 h 1020109"/>
                <a:gd name="connsiteX5" fmla="*/ 934847 w 1260774"/>
                <a:gd name="connsiteY5" fmla="*/ 651854 h 1020109"/>
                <a:gd name="connsiteX6" fmla="*/ 928537 w 1260774"/>
                <a:gd name="connsiteY6" fmla="*/ 651218 h 1020109"/>
                <a:gd name="connsiteX7" fmla="*/ 915806 w 1260774"/>
                <a:gd name="connsiteY7" fmla="*/ 685236 h 1020109"/>
                <a:gd name="connsiteX8" fmla="*/ 570995 w 1260774"/>
                <a:gd name="connsiteY8" fmla="*/ 988289 h 1020109"/>
                <a:gd name="connsiteX9" fmla="*/ 47536 w 1260774"/>
                <a:gd name="connsiteY9" fmla="*/ 848907 h 1020109"/>
                <a:gd name="connsiteX10" fmla="*/ 175050 w 1260774"/>
                <a:gd name="connsiteY10" fmla="*/ 321609 h 1020109"/>
                <a:gd name="connsiteX11" fmla="*/ 605888 w 1260774"/>
                <a:gd name="connsiteY11" fmla="*/ 169224 h 1020109"/>
                <a:gd name="connsiteX12" fmla="*/ 647512 w 1260774"/>
                <a:gd name="connsiteY12" fmla="*/ 175149 h 1020109"/>
                <a:gd name="connsiteX13" fmla="*/ 664583 w 1260774"/>
                <a:gd name="connsiteY13" fmla="*/ 143698 h 1020109"/>
                <a:gd name="connsiteX14" fmla="*/ 934847 w 1260774"/>
                <a:gd name="connsiteY14" fmla="*/ 0 h 1020109"/>
                <a:gd name="connsiteX0" fmla="*/ 934847 w 1260774"/>
                <a:gd name="connsiteY0" fmla="*/ 0 h 1020109"/>
                <a:gd name="connsiteX1" fmla="*/ 1260774 w 1260774"/>
                <a:gd name="connsiteY1" fmla="*/ 325927 h 1020109"/>
                <a:gd name="connsiteX2" fmla="*/ 934847 w 1260774"/>
                <a:gd name="connsiteY2" fmla="*/ 651854 h 1020109"/>
                <a:gd name="connsiteX3" fmla="*/ 928537 w 1260774"/>
                <a:gd name="connsiteY3" fmla="*/ 651218 h 1020109"/>
                <a:gd name="connsiteX4" fmla="*/ 915806 w 1260774"/>
                <a:gd name="connsiteY4" fmla="*/ 685236 h 1020109"/>
                <a:gd name="connsiteX5" fmla="*/ 570995 w 1260774"/>
                <a:gd name="connsiteY5" fmla="*/ 988289 h 1020109"/>
                <a:gd name="connsiteX6" fmla="*/ 47536 w 1260774"/>
                <a:gd name="connsiteY6" fmla="*/ 848907 h 1020109"/>
                <a:gd name="connsiteX7" fmla="*/ 175050 w 1260774"/>
                <a:gd name="connsiteY7" fmla="*/ 321609 h 1020109"/>
                <a:gd name="connsiteX8" fmla="*/ 605888 w 1260774"/>
                <a:gd name="connsiteY8" fmla="*/ 169224 h 1020109"/>
                <a:gd name="connsiteX9" fmla="*/ 647512 w 1260774"/>
                <a:gd name="connsiteY9" fmla="*/ 175149 h 1020109"/>
                <a:gd name="connsiteX10" fmla="*/ 664583 w 1260774"/>
                <a:gd name="connsiteY10" fmla="*/ 143698 h 1020109"/>
                <a:gd name="connsiteX11" fmla="*/ 934847 w 1260774"/>
                <a:gd name="connsiteY11" fmla="*/ 0 h 10201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260774" h="1020109">
                  <a:moveTo>
                    <a:pt x="934847" y="0"/>
                  </a:moveTo>
                  <a:cubicBezTo>
                    <a:pt x="1114852" y="0"/>
                    <a:pt x="1260774" y="145922"/>
                    <a:pt x="1260774" y="325927"/>
                  </a:cubicBezTo>
                  <a:cubicBezTo>
                    <a:pt x="1260774" y="505932"/>
                    <a:pt x="1114852" y="651854"/>
                    <a:pt x="934847" y="651854"/>
                  </a:cubicBezTo>
                  <a:lnTo>
                    <a:pt x="928537" y="651218"/>
                  </a:lnTo>
                  <a:lnTo>
                    <a:pt x="915806" y="685236"/>
                  </a:lnTo>
                  <a:cubicBezTo>
                    <a:pt x="854272" y="820710"/>
                    <a:pt x="726115" y="934779"/>
                    <a:pt x="570995" y="988289"/>
                  </a:cubicBezTo>
                  <a:cubicBezTo>
                    <a:pt x="357512" y="1061931"/>
                    <a:pt x="142209" y="1004602"/>
                    <a:pt x="47536" y="848907"/>
                  </a:cubicBezTo>
                  <a:cubicBezTo>
                    <a:pt x="-48426" y="691094"/>
                    <a:pt x="4295" y="473085"/>
                    <a:pt x="175050" y="321609"/>
                  </a:cubicBezTo>
                  <a:cubicBezTo>
                    <a:pt x="296402" y="213959"/>
                    <a:pt x="457487" y="158085"/>
                    <a:pt x="605888" y="169224"/>
                  </a:cubicBezTo>
                  <a:lnTo>
                    <a:pt x="647512" y="175149"/>
                  </a:lnTo>
                  <a:lnTo>
                    <a:pt x="664583" y="143698"/>
                  </a:lnTo>
                  <a:cubicBezTo>
                    <a:pt x="723155" y="57001"/>
                    <a:pt x="822344" y="0"/>
                    <a:pt x="934847" y="0"/>
                  </a:cubicBezTo>
                  <a:close/>
                </a:path>
              </a:pathLst>
            </a:custGeom>
            <a:solidFill>
              <a:schemeClr val="bg1">
                <a:lumMod val="50000"/>
                <a:alpha val="20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Arc 25"/>
            <p:cNvSpPr/>
            <p:nvPr/>
          </p:nvSpPr>
          <p:spPr>
            <a:xfrm rot="7172903">
              <a:off x="6732362" y="4449295"/>
              <a:ext cx="799106" cy="1315233"/>
            </a:xfrm>
            <a:custGeom>
              <a:avLst/>
              <a:gdLst>
                <a:gd name="connsiteX0" fmla="*/ 234574 w 799106"/>
                <a:gd name="connsiteY0" fmla="*/ 799142 h 1315233"/>
                <a:gd name="connsiteX1" fmla="*/ 263921 w 799106"/>
                <a:gd name="connsiteY1" fmla="*/ 778360 h 1315233"/>
                <a:gd name="connsiteX2" fmla="*/ 533432 w 799106"/>
                <a:gd name="connsiteY2" fmla="*/ 771072 h 1315233"/>
                <a:gd name="connsiteX3" fmla="*/ 565829 w 799106"/>
                <a:gd name="connsiteY3" fmla="*/ 791284 h 1315233"/>
                <a:gd name="connsiteX4" fmla="*/ 234574 w 799106"/>
                <a:gd name="connsiteY4" fmla="*/ 799142 h 1315233"/>
                <a:gd name="connsiteX5" fmla="*/ 155755 w 799106"/>
                <a:gd name="connsiteY5" fmla="*/ 1169679 h 1315233"/>
                <a:gd name="connsiteX6" fmla="*/ 148467 w 799106"/>
                <a:gd name="connsiteY6" fmla="*/ 900169 h 1315233"/>
                <a:gd name="connsiteX7" fmla="*/ 153533 w 799106"/>
                <a:gd name="connsiteY7" fmla="*/ 892049 h 1315233"/>
                <a:gd name="connsiteX8" fmla="*/ 126520 w 799106"/>
                <a:gd name="connsiteY8" fmla="*/ 864839 h 1315233"/>
                <a:gd name="connsiteX9" fmla="*/ 7971 w 799106"/>
                <a:gd name="connsiteY9" fmla="*/ 400623 h 1315233"/>
                <a:gd name="connsiteX10" fmla="*/ 395880 w 799106"/>
                <a:gd name="connsiteY10" fmla="*/ 22 h 1315233"/>
                <a:gd name="connsiteX11" fmla="*/ 790152 w 799106"/>
                <a:gd name="connsiteY11" fmla="*/ 394740 h 1315233"/>
                <a:gd name="connsiteX12" fmla="*/ 677116 w 799106"/>
                <a:gd name="connsiteY12" fmla="*/ 859450 h 1315233"/>
                <a:gd name="connsiteX13" fmla="*/ 653482 w 799106"/>
                <a:gd name="connsiteY13" fmla="*/ 884042 h 1315233"/>
                <a:gd name="connsiteX14" fmla="*/ 655241 w 799106"/>
                <a:gd name="connsiteY14" fmla="*/ 886526 h 1315233"/>
                <a:gd name="connsiteX15" fmla="*/ 547074 w 799106"/>
                <a:gd name="connsiteY15" fmla="*/ 1277846 h 1315233"/>
                <a:gd name="connsiteX16" fmla="*/ 155755 w 799106"/>
                <a:gd name="connsiteY16" fmla="*/ 1169679 h 1315233"/>
                <a:gd name="connsiteX0" fmla="*/ 234574 w 799106"/>
                <a:gd name="connsiteY0" fmla="*/ 799142 h 1315233"/>
                <a:gd name="connsiteX1" fmla="*/ 263921 w 799106"/>
                <a:gd name="connsiteY1" fmla="*/ 778360 h 1315233"/>
                <a:gd name="connsiteX2" fmla="*/ 533432 w 799106"/>
                <a:gd name="connsiteY2" fmla="*/ 771072 h 1315233"/>
                <a:gd name="connsiteX3" fmla="*/ 234574 w 799106"/>
                <a:gd name="connsiteY3" fmla="*/ 799142 h 1315233"/>
                <a:gd name="connsiteX4" fmla="*/ 155755 w 799106"/>
                <a:gd name="connsiteY4" fmla="*/ 1169679 h 1315233"/>
                <a:gd name="connsiteX5" fmla="*/ 148467 w 799106"/>
                <a:gd name="connsiteY5" fmla="*/ 900169 h 1315233"/>
                <a:gd name="connsiteX6" fmla="*/ 153533 w 799106"/>
                <a:gd name="connsiteY6" fmla="*/ 892049 h 1315233"/>
                <a:gd name="connsiteX7" fmla="*/ 126520 w 799106"/>
                <a:gd name="connsiteY7" fmla="*/ 864839 h 1315233"/>
                <a:gd name="connsiteX8" fmla="*/ 7971 w 799106"/>
                <a:gd name="connsiteY8" fmla="*/ 400623 h 1315233"/>
                <a:gd name="connsiteX9" fmla="*/ 395880 w 799106"/>
                <a:gd name="connsiteY9" fmla="*/ 22 h 1315233"/>
                <a:gd name="connsiteX10" fmla="*/ 790152 w 799106"/>
                <a:gd name="connsiteY10" fmla="*/ 394740 h 1315233"/>
                <a:gd name="connsiteX11" fmla="*/ 677116 w 799106"/>
                <a:gd name="connsiteY11" fmla="*/ 859450 h 1315233"/>
                <a:gd name="connsiteX12" fmla="*/ 653482 w 799106"/>
                <a:gd name="connsiteY12" fmla="*/ 884042 h 1315233"/>
                <a:gd name="connsiteX13" fmla="*/ 655241 w 799106"/>
                <a:gd name="connsiteY13" fmla="*/ 886526 h 1315233"/>
                <a:gd name="connsiteX14" fmla="*/ 547074 w 799106"/>
                <a:gd name="connsiteY14" fmla="*/ 1277846 h 1315233"/>
                <a:gd name="connsiteX15" fmla="*/ 155755 w 799106"/>
                <a:gd name="connsiteY15" fmla="*/ 1169679 h 1315233"/>
                <a:gd name="connsiteX0" fmla="*/ 234574 w 799106"/>
                <a:gd name="connsiteY0" fmla="*/ 799142 h 1315233"/>
                <a:gd name="connsiteX1" fmla="*/ 263921 w 799106"/>
                <a:gd name="connsiteY1" fmla="*/ 778360 h 1315233"/>
                <a:gd name="connsiteX2" fmla="*/ 234574 w 799106"/>
                <a:gd name="connsiteY2" fmla="*/ 799142 h 1315233"/>
                <a:gd name="connsiteX3" fmla="*/ 155755 w 799106"/>
                <a:gd name="connsiteY3" fmla="*/ 1169679 h 1315233"/>
                <a:gd name="connsiteX4" fmla="*/ 148467 w 799106"/>
                <a:gd name="connsiteY4" fmla="*/ 900169 h 1315233"/>
                <a:gd name="connsiteX5" fmla="*/ 153533 w 799106"/>
                <a:gd name="connsiteY5" fmla="*/ 892049 h 1315233"/>
                <a:gd name="connsiteX6" fmla="*/ 126520 w 799106"/>
                <a:gd name="connsiteY6" fmla="*/ 864839 h 1315233"/>
                <a:gd name="connsiteX7" fmla="*/ 7971 w 799106"/>
                <a:gd name="connsiteY7" fmla="*/ 400623 h 1315233"/>
                <a:gd name="connsiteX8" fmla="*/ 395880 w 799106"/>
                <a:gd name="connsiteY8" fmla="*/ 22 h 1315233"/>
                <a:gd name="connsiteX9" fmla="*/ 790152 w 799106"/>
                <a:gd name="connsiteY9" fmla="*/ 394740 h 1315233"/>
                <a:gd name="connsiteX10" fmla="*/ 677116 w 799106"/>
                <a:gd name="connsiteY10" fmla="*/ 859450 h 1315233"/>
                <a:gd name="connsiteX11" fmla="*/ 653482 w 799106"/>
                <a:gd name="connsiteY11" fmla="*/ 884042 h 1315233"/>
                <a:gd name="connsiteX12" fmla="*/ 655241 w 799106"/>
                <a:gd name="connsiteY12" fmla="*/ 886526 h 1315233"/>
                <a:gd name="connsiteX13" fmla="*/ 547074 w 799106"/>
                <a:gd name="connsiteY13" fmla="*/ 1277846 h 1315233"/>
                <a:gd name="connsiteX14" fmla="*/ 155755 w 799106"/>
                <a:gd name="connsiteY14" fmla="*/ 1169679 h 1315233"/>
                <a:gd name="connsiteX0" fmla="*/ 155755 w 799106"/>
                <a:gd name="connsiteY0" fmla="*/ 1169679 h 1315233"/>
                <a:gd name="connsiteX1" fmla="*/ 148467 w 799106"/>
                <a:gd name="connsiteY1" fmla="*/ 900169 h 1315233"/>
                <a:gd name="connsiteX2" fmla="*/ 153533 w 799106"/>
                <a:gd name="connsiteY2" fmla="*/ 892049 h 1315233"/>
                <a:gd name="connsiteX3" fmla="*/ 126520 w 799106"/>
                <a:gd name="connsiteY3" fmla="*/ 864839 h 1315233"/>
                <a:gd name="connsiteX4" fmla="*/ 7971 w 799106"/>
                <a:gd name="connsiteY4" fmla="*/ 400623 h 1315233"/>
                <a:gd name="connsiteX5" fmla="*/ 395880 w 799106"/>
                <a:gd name="connsiteY5" fmla="*/ 22 h 1315233"/>
                <a:gd name="connsiteX6" fmla="*/ 790152 w 799106"/>
                <a:gd name="connsiteY6" fmla="*/ 394740 h 1315233"/>
                <a:gd name="connsiteX7" fmla="*/ 677116 w 799106"/>
                <a:gd name="connsiteY7" fmla="*/ 859450 h 1315233"/>
                <a:gd name="connsiteX8" fmla="*/ 653482 w 799106"/>
                <a:gd name="connsiteY8" fmla="*/ 884042 h 1315233"/>
                <a:gd name="connsiteX9" fmla="*/ 655241 w 799106"/>
                <a:gd name="connsiteY9" fmla="*/ 886526 h 1315233"/>
                <a:gd name="connsiteX10" fmla="*/ 547074 w 799106"/>
                <a:gd name="connsiteY10" fmla="*/ 1277846 h 1315233"/>
                <a:gd name="connsiteX11" fmla="*/ 155755 w 799106"/>
                <a:gd name="connsiteY11" fmla="*/ 1169679 h 13152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799106" h="1315233">
                  <a:moveTo>
                    <a:pt x="155755" y="1169679"/>
                  </a:moveTo>
                  <a:cubicBezTo>
                    <a:pt x="106886" y="1083474"/>
                    <a:pt x="107477" y="982709"/>
                    <a:pt x="148467" y="900169"/>
                  </a:cubicBezTo>
                  <a:lnTo>
                    <a:pt x="153533" y="892049"/>
                  </a:lnTo>
                  <a:lnTo>
                    <a:pt x="126520" y="864839"/>
                  </a:lnTo>
                  <a:cubicBezTo>
                    <a:pt x="26330" y="747568"/>
                    <a:pt x="-19820" y="572261"/>
                    <a:pt x="7971" y="400623"/>
                  </a:cubicBezTo>
                  <a:cubicBezTo>
                    <a:pt x="45438" y="169235"/>
                    <a:pt x="207189" y="2192"/>
                    <a:pt x="395880" y="22"/>
                  </a:cubicBezTo>
                  <a:cubicBezTo>
                    <a:pt x="585525" y="-2159"/>
                    <a:pt x="750264" y="162766"/>
                    <a:pt x="790152" y="394740"/>
                  </a:cubicBezTo>
                  <a:cubicBezTo>
                    <a:pt x="819480" y="565300"/>
                    <a:pt x="775468" y="740666"/>
                    <a:pt x="677116" y="859450"/>
                  </a:cubicBezTo>
                  <a:lnTo>
                    <a:pt x="653482" y="884042"/>
                  </a:lnTo>
                  <a:lnTo>
                    <a:pt x="655241" y="886526"/>
                  </a:lnTo>
                  <a:cubicBezTo>
                    <a:pt x="733431" y="1024455"/>
                    <a:pt x="685003" y="1199656"/>
                    <a:pt x="547074" y="1277846"/>
                  </a:cubicBezTo>
                  <a:cubicBezTo>
                    <a:pt x="409145" y="1356036"/>
                    <a:pt x="233945" y="1307608"/>
                    <a:pt x="155755" y="1169679"/>
                  </a:cubicBezTo>
                  <a:close/>
                </a:path>
              </a:pathLst>
            </a:custGeom>
            <a:solidFill>
              <a:schemeClr val="bg1">
                <a:lumMod val="50000"/>
                <a:alpha val="20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6560400" y="3893081"/>
              <a:ext cx="519645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i="1" dirty="0">
                  <a:solidFill>
                    <a:prstClr val="black"/>
                  </a:solidFill>
                  <a:latin typeface="Garamond"/>
                  <a:cs typeface="Garamond"/>
                </a:rPr>
                <a:t>E</a:t>
              </a:r>
              <a:r>
                <a:rPr lang="en-US" sz="2400" baseline="-25000" dirty="0">
                  <a:solidFill>
                    <a:prstClr val="black"/>
                  </a:solidFill>
                  <a:latin typeface="Garamond"/>
                  <a:cs typeface="Garamond"/>
                </a:rPr>
                <a:t>1</a:t>
              </a:r>
              <a:endParaRPr lang="en-US" sz="2400" dirty="0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5906350" y="5054099"/>
              <a:ext cx="519645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E</a:t>
              </a:r>
              <a:r>
                <a:rPr lang="en-US" sz="2400" baseline="-25000" dirty="0" smtClean="0">
                  <a:solidFill>
                    <a:prstClr val="black"/>
                  </a:solidFill>
                  <a:latin typeface="Garamond"/>
                  <a:cs typeface="Garamond"/>
                </a:rPr>
                <a:t>2</a:t>
              </a:r>
              <a:endParaRPr lang="en-US" sz="2400" dirty="0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7218983" y="5039767"/>
              <a:ext cx="468349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S</a:t>
              </a:r>
              <a:r>
                <a:rPr lang="en-US" sz="2400" baseline="-25000" dirty="0" smtClean="0">
                  <a:solidFill>
                    <a:prstClr val="black"/>
                  </a:solidFill>
                  <a:latin typeface="Garamond"/>
                  <a:cs typeface="Garamond"/>
                </a:rPr>
                <a:t>7</a:t>
              </a:r>
              <a:endParaRPr lang="en-US" sz="2400" dirty="0"/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5858507" y="3351817"/>
            <a:ext cx="1842310" cy="2449246"/>
            <a:chOff x="5858507" y="3529617"/>
            <a:chExt cx="1842310" cy="2449246"/>
          </a:xfrm>
        </p:grpSpPr>
        <p:sp>
          <p:nvSpPr>
            <p:cNvPr id="38" name="TextBox 37"/>
            <p:cNvSpPr txBox="1"/>
            <p:nvPr/>
          </p:nvSpPr>
          <p:spPr>
            <a:xfrm>
              <a:off x="5858507" y="5578753"/>
              <a:ext cx="55335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Garamond"/>
                  <a:cs typeface="Garamond"/>
                </a:rPr>
                <a:t>1/6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6552088" y="3529617"/>
              <a:ext cx="55335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Garamond"/>
                  <a:cs typeface="Garamond"/>
                </a:rPr>
                <a:t>1/6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7147460" y="5515764"/>
              <a:ext cx="55335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Garamond"/>
                  <a:cs typeface="Garamond"/>
                </a:rPr>
                <a:t>1/6</a:t>
              </a: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6476313" y="4734460"/>
              <a:ext cx="67358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Garamond"/>
                  <a:cs typeface="Garamond"/>
                </a:rPr>
                <a:t>1/36</a:t>
              </a:r>
            </a:p>
          </p:txBody>
        </p:sp>
      </p:grpSp>
      <p:sp>
        <p:nvSpPr>
          <p:cNvPr id="3" name="Rounded Rectangle 2"/>
          <p:cNvSpPr/>
          <p:nvPr/>
        </p:nvSpPr>
        <p:spPr>
          <a:xfrm>
            <a:off x="5581650" y="3351817"/>
            <a:ext cx="2419350" cy="2510205"/>
          </a:xfrm>
          <a:prstGeom prst="roundRect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2832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Independence of many events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781050" y="1479550"/>
            <a:ext cx="7620000" cy="1733550"/>
            <a:chOff x="895350" y="1371600"/>
            <a:chExt cx="7620000" cy="1733550"/>
          </a:xfrm>
        </p:grpSpPr>
        <p:sp>
          <p:nvSpPr>
            <p:cNvPr id="5" name="Rectangle 4"/>
            <p:cNvSpPr/>
            <p:nvPr/>
          </p:nvSpPr>
          <p:spPr>
            <a:xfrm>
              <a:off x="895350" y="1371600"/>
              <a:ext cx="7620000" cy="173355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895350" y="1371600"/>
              <a:ext cx="762000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Franklin Gothic Medium"/>
                  <a:cs typeface="Franklin Gothic Medium"/>
                </a:rPr>
                <a:t>Events </a:t>
              </a:r>
              <a:r>
                <a:rPr lang="en-US" sz="2800" i="1" dirty="0" smtClean="0">
                  <a:latin typeface="Garamond"/>
                  <a:cs typeface="Garamond"/>
                </a:rPr>
                <a:t>A</a:t>
              </a:r>
              <a:r>
                <a:rPr lang="en-US" sz="2800" baseline="-25000" dirty="0" smtClean="0">
                  <a:latin typeface="Garamond"/>
                  <a:cs typeface="Garamond"/>
                </a:rPr>
                <a:t>1</a:t>
              </a:r>
              <a:r>
                <a:rPr lang="en-US" sz="2800" dirty="0" smtClean="0">
                  <a:latin typeface="Garamond"/>
                  <a:cs typeface="Garamond"/>
                </a:rPr>
                <a:t>, </a:t>
              </a:r>
              <a:r>
                <a:rPr lang="en-US" sz="2800" i="1" dirty="0" smtClean="0">
                  <a:latin typeface="Garamond"/>
                  <a:cs typeface="Garamond"/>
                </a:rPr>
                <a:t>A</a:t>
              </a:r>
              <a:r>
                <a:rPr lang="en-US" sz="2800" baseline="-25000" dirty="0" smtClean="0">
                  <a:latin typeface="Garamond"/>
                  <a:cs typeface="Garamond"/>
                </a:rPr>
                <a:t>2</a:t>
              </a:r>
              <a:r>
                <a:rPr lang="en-US" sz="2800" dirty="0">
                  <a:latin typeface="Garamond"/>
                  <a:cs typeface="Garamond"/>
                </a:rPr>
                <a:t>,</a:t>
              </a:r>
              <a:r>
                <a:rPr lang="en-US" sz="2800" dirty="0" smtClean="0">
                  <a:latin typeface="Franklin Gothic Medium"/>
                  <a:cs typeface="Franklin Gothic Medium"/>
                </a:rPr>
                <a:t> </a:t>
              </a:r>
              <a:r>
                <a:rPr lang="en-US" sz="2800" dirty="0" smtClean="0">
                  <a:latin typeface="Garamond"/>
                  <a:cs typeface="Garamond"/>
                </a:rPr>
                <a:t>… </a:t>
              </a:r>
              <a:r>
                <a:rPr lang="en-US" sz="2800" dirty="0" smtClean="0">
                  <a:latin typeface="Franklin Gothic Medium"/>
                  <a:cs typeface="Franklin Gothic Medium"/>
                </a:rPr>
                <a:t>are </a:t>
              </a:r>
              <a:r>
                <a:rPr lang="en-US" sz="2800" dirty="0" smtClean="0">
                  <a:solidFill>
                    <a:srgbClr val="000000"/>
                  </a:solidFill>
                  <a:latin typeface="Franklin Gothic Medium"/>
                  <a:cs typeface="Franklin Gothic Medium"/>
                </a:rPr>
                <a:t>independent</a:t>
              </a:r>
              <a:r>
                <a:rPr lang="en-US" sz="2800" dirty="0" smtClean="0">
                  <a:latin typeface="Franklin Gothic Medium"/>
                  <a:cs typeface="Franklin Gothic Medium"/>
                </a:rPr>
                <a:t> if </a:t>
              </a:r>
              <a:r>
                <a:rPr lang="en-US" sz="2800" dirty="0" smtClean="0">
                  <a:solidFill>
                    <a:schemeClr val="accent1"/>
                  </a:solidFill>
                  <a:latin typeface="Franklin Gothic Medium"/>
                  <a:cs typeface="Franklin Gothic Medium"/>
                </a:rPr>
                <a:t>for every subset</a:t>
              </a:r>
              <a:r>
                <a:rPr lang="en-US" sz="2800" dirty="0" smtClean="0">
                  <a:latin typeface="Franklin Gothic Medium"/>
                  <a:cs typeface="Franklin Gothic Medium"/>
                </a:rPr>
                <a:t> </a:t>
              </a:r>
              <a:r>
                <a:rPr lang="en-US" sz="2800" i="1" dirty="0" smtClean="0">
                  <a:latin typeface="Garamond"/>
                  <a:cs typeface="Garamond"/>
                </a:rPr>
                <a:t>A</a:t>
              </a:r>
              <a:r>
                <a:rPr lang="en-US" sz="2800" i="1" baseline="-25000" dirty="0" smtClean="0">
                  <a:latin typeface="Garamond"/>
                  <a:cs typeface="Garamond"/>
                </a:rPr>
                <a:t>i</a:t>
              </a:r>
              <a:r>
                <a:rPr lang="en-US" sz="2800" baseline="-25000" dirty="0" smtClean="0">
                  <a:latin typeface="Garamond"/>
                  <a:cs typeface="Garamond"/>
                </a:rPr>
                <a:t>1</a:t>
              </a:r>
              <a:r>
                <a:rPr lang="en-US" sz="2800" dirty="0">
                  <a:latin typeface="Garamond"/>
                  <a:cs typeface="Garamond"/>
                </a:rPr>
                <a:t>, …, </a:t>
              </a:r>
              <a:r>
                <a:rPr lang="en-US" sz="2800" i="1" dirty="0" smtClean="0">
                  <a:latin typeface="Garamond"/>
                  <a:cs typeface="Garamond"/>
                </a:rPr>
                <a:t>A</a:t>
              </a:r>
              <a:r>
                <a:rPr lang="en-US" sz="2800" i="1" baseline="-25000" dirty="0" smtClean="0">
                  <a:latin typeface="Garamond"/>
                  <a:cs typeface="Garamond"/>
                </a:rPr>
                <a:t>ir</a:t>
              </a:r>
              <a:r>
                <a:rPr lang="en-US" sz="2800" dirty="0" smtClean="0">
                  <a:latin typeface="Franklin Gothic Medium"/>
                  <a:cs typeface="Franklin Gothic Medium"/>
                </a:rPr>
                <a:t> of the events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2453451" y="2395438"/>
              <a:ext cx="4474341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i="1" dirty="0">
                  <a:solidFill>
                    <a:prstClr val="black"/>
                  </a:solidFill>
                  <a:latin typeface="Garamond"/>
                  <a:cs typeface="Garamond"/>
                </a:rPr>
                <a:t>P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(</a:t>
              </a:r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A</a:t>
              </a:r>
              <a:r>
                <a:rPr lang="en-US" sz="2800" i="1" baseline="-25000" dirty="0" smtClean="0">
                  <a:solidFill>
                    <a:prstClr val="black"/>
                  </a:solidFill>
                  <a:latin typeface="Garamond"/>
                  <a:cs typeface="Garamond"/>
                </a:rPr>
                <a:t>i</a:t>
              </a:r>
              <a:r>
                <a:rPr lang="en-US" sz="2800" baseline="-25000" dirty="0" smtClean="0">
                  <a:solidFill>
                    <a:prstClr val="black"/>
                  </a:solidFill>
                  <a:latin typeface="Garamond"/>
                  <a:cs typeface="Garamond"/>
                </a:rPr>
                <a:t>1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…</a:t>
              </a:r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A</a:t>
              </a:r>
              <a:r>
                <a:rPr lang="en-US" sz="2800" i="1" baseline="-25000" dirty="0" smtClean="0">
                  <a:solidFill>
                    <a:prstClr val="black"/>
                  </a:solidFill>
                  <a:latin typeface="Garamond"/>
                  <a:cs typeface="Garamond"/>
                </a:rPr>
                <a:t>ir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) = </a:t>
              </a:r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P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(</a:t>
              </a:r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A</a:t>
              </a:r>
              <a:r>
                <a:rPr lang="en-US" sz="2800" i="1" baseline="-25000" dirty="0">
                  <a:solidFill>
                    <a:prstClr val="black"/>
                  </a:solidFill>
                  <a:latin typeface="Garamond"/>
                  <a:cs typeface="Garamond"/>
                </a:rPr>
                <a:t>i</a:t>
              </a:r>
              <a:r>
                <a:rPr lang="en-US" sz="2800" baseline="-25000" dirty="0">
                  <a:solidFill>
                    <a:prstClr val="black"/>
                  </a:solidFill>
                  <a:latin typeface="Garamond"/>
                  <a:cs typeface="Garamond"/>
                </a:rPr>
                <a:t>1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)</a:t>
              </a:r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 … P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(</a:t>
              </a:r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A</a:t>
              </a:r>
              <a:r>
                <a:rPr lang="en-US" sz="2800" i="1" baseline="-25000" dirty="0" smtClean="0">
                  <a:solidFill>
                    <a:prstClr val="black"/>
                  </a:solidFill>
                  <a:latin typeface="Garamond"/>
                  <a:cs typeface="Garamond"/>
                </a:rPr>
                <a:t>ir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) </a:t>
              </a:r>
              <a:endParaRPr lang="en-US" sz="2800" dirty="0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457200" y="3966833"/>
            <a:ext cx="8229600" cy="1667224"/>
            <a:chOff x="457200" y="3966833"/>
            <a:chExt cx="8229600" cy="1667224"/>
          </a:xfrm>
        </p:grpSpPr>
        <p:sp>
          <p:nvSpPr>
            <p:cNvPr id="13" name="TextBox 12"/>
            <p:cNvSpPr txBox="1"/>
            <p:nvPr/>
          </p:nvSpPr>
          <p:spPr>
            <a:xfrm>
              <a:off x="457200" y="4679950"/>
              <a:ext cx="822960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Franklin Gothic Medium"/>
                  <a:cs typeface="Franklin Gothic Medium"/>
                </a:rPr>
                <a:t>Independence is preserved if we replace some event(s) by their complements, intersections, unions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57200" y="3966833"/>
              <a:ext cx="82296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solidFill>
                    <a:schemeClr val="accent1"/>
                  </a:solidFill>
                  <a:latin typeface="Franklin Gothic Medium"/>
                  <a:cs typeface="Franklin Gothic Medium"/>
                </a:rPr>
                <a:t>Algebra of independent events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1461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Boxes</a:t>
            </a:r>
            <a:endParaRPr lang="en-US" dirty="0"/>
          </a:p>
        </p:txBody>
      </p:sp>
      <p:sp>
        <p:nvSpPr>
          <p:cNvPr id="4" name="Trapezoid 3"/>
          <p:cNvSpPr/>
          <p:nvPr/>
        </p:nvSpPr>
        <p:spPr>
          <a:xfrm flipV="1">
            <a:off x="2025659" y="1553932"/>
            <a:ext cx="1228810" cy="1176396"/>
          </a:xfrm>
          <a:prstGeom prst="trapezoid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rapezoid 4"/>
          <p:cNvSpPr/>
          <p:nvPr/>
        </p:nvSpPr>
        <p:spPr>
          <a:xfrm flipV="1">
            <a:off x="3680778" y="1553932"/>
            <a:ext cx="1228810" cy="1176396"/>
          </a:xfrm>
          <a:prstGeom prst="trapezoid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rapezoid 6"/>
          <p:cNvSpPr/>
          <p:nvPr/>
        </p:nvSpPr>
        <p:spPr>
          <a:xfrm flipV="1">
            <a:off x="5302948" y="1571164"/>
            <a:ext cx="1228810" cy="1176396"/>
          </a:xfrm>
          <a:prstGeom prst="trapezoid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307116" y="2236059"/>
            <a:ext cx="425621" cy="425621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915127" y="2002895"/>
            <a:ext cx="425621" cy="425621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190151" y="2236059"/>
            <a:ext cx="425621" cy="425621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842016" y="1558224"/>
            <a:ext cx="425621" cy="425621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465986" y="1825783"/>
            <a:ext cx="425621" cy="425621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5582865" y="2281955"/>
            <a:ext cx="425621" cy="425621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314926" y="1583040"/>
            <a:ext cx="425621" cy="425621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3840386" y="1839102"/>
            <a:ext cx="425621" cy="425621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2627536" y="1753802"/>
            <a:ext cx="425621" cy="425621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457200" y="3039733"/>
            <a:ext cx="8229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I choose a cup at random and then a random ball from that cup. The ball is blue. You need to guess where the ball came from.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50900" y="4754928"/>
            <a:ext cx="70294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(a) Which cup would you guess?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58882" y="5478828"/>
            <a:ext cx="74088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(b) What is the probability you are correct? </a:t>
            </a:r>
          </a:p>
        </p:txBody>
      </p:sp>
      <p:sp>
        <p:nvSpPr>
          <p:cNvPr id="20" name="Oval 19"/>
          <p:cNvSpPr/>
          <p:nvPr/>
        </p:nvSpPr>
        <p:spPr>
          <a:xfrm>
            <a:off x="2012959" y="1482300"/>
            <a:ext cx="458402" cy="458402"/>
          </a:xfrm>
          <a:prstGeom prst="ellipse">
            <a:avLst/>
          </a:prstGeom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Franklin Gothic Medium"/>
                <a:cs typeface="Franklin Gothic Medium"/>
              </a:rPr>
              <a:t>1</a:t>
            </a:r>
            <a:endParaRPr lang="en-US" dirty="0">
              <a:latin typeface="Franklin Gothic Medium"/>
              <a:cs typeface="Franklin Gothic Medium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3681989" y="1468999"/>
            <a:ext cx="458402" cy="458402"/>
          </a:xfrm>
          <a:prstGeom prst="ellipse">
            <a:avLst/>
          </a:prstGeom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Franklin Gothic Medium"/>
                <a:cs typeface="Franklin Gothic Medium"/>
              </a:rPr>
              <a:t>2</a:t>
            </a:r>
            <a:endParaRPr lang="en-US" dirty="0">
              <a:latin typeface="Franklin Gothic Medium"/>
              <a:cs typeface="Franklin Gothic Medium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5290164" y="1477152"/>
            <a:ext cx="458402" cy="458402"/>
          </a:xfrm>
          <a:prstGeom prst="ellipse">
            <a:avLst/>
          </a:prstGeom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Franklin Gothic Medium"/>
                <a:cs typeface="Franklin Gothic Medium"/>
              </a:rPr>
              <a:t>3</a:t>
            </a:r>
            <a:endParaRPr lang="en-US" dirty="0">
              <a:latin typeface="Franklin Gothic Medium"/>
              <a:cs typeface="Franklin Gothic Medium"/>
            </a:endParaRPr>
          </a:p>
        </p:txBody>
      </p:sp>
    </p:spTree>
    <p:extLst>
      <p:ext uri="{BB962C8B-B14F-4D97-AF65-F5344CB8AC3E}">
        <p14:creationId xmlns:p14="http://schemas.microsoft.com/office/powerpoint/2010/main" val="8432427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you to think about</a:t>
            </a:r>
            <a:endParaRPr lang="en-US" dirty="0"/>
          </a:p>
        </p:txBody>
      </p:sp>
      <p:pic>
        <p:nvPicPr>
          <p:cNvPr id="4" name="Picture 3" descr="race-car-clip-art-15.gif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141"/>
          <a:stretch/>
        </p:blipFill>
        <p:spPr>
          <a:xfrm>
            <a:off x="553280" y="2082925"/>
            <a:ext cx="1160809" cy="973434"/>
          </a:xfrm>
          <a:prstGeom prst="rect">
            <a:avLst/>
          </a:prstGeom>
        </p:spPr>
      </p:pic>
      <p:sp>
        <p:nvSpPr>
          <p:cNvPr id="5" name="Block Arc 4"/>
          <p:cNvSpPr/>
          <p:nvPr/>
        </p:nvSpPr>
        <p:spPr>
          <a:xfrm>
            <a:off x="2713363" y="1871143"/>
            <a:ext cx="838199" cy="838199"/>
          </a:xfrm>
          <a:prstGeom prst="blockArc">
            <a:avLst>
              <a:gd name="adj1" fmla="val 10800000"/>
              <a:gd name="adj2" fmla="val 35638"/>
              <a:gd name="adj3" fmla="val 20313"/>
            </a:avLst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76816" y="2248022"/>
            <a:ext cx="14927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latin typeface="Franklin Gothic Medium"/>
                <a:cs typeface="Franklin Gothic Medium"/>
              </a:rPr>
              <a:t>Lion Rock</a:t>
            </a:r>
          </a:p>
        </p:txBody>
      </p:sp>
      <p:sp>
        <p:nvSpPr>
          <p:cNvPr id="7" name="Block Arc 6"/>
          <p:cNvSpPr/>
          <p:nvPr/>
        </p:nvSpPr>
        <p:spPr>
          <a:xfrm>
            <a:off x="2707013" y="3051649"/>
            <a:ext cx="838199" cy="838199"/>
          </a:xfrm>
          <a:prstGeom prst="blockArc">
            <a:avLst>
              <a:gd name="adj1" fmla="val 10800000"/>
              <a:gd name="adj2" fmla="val 35638"/>
              <a:gd name="adj3" fmla="val 20313"/>
            </a:avLst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57906" y="3428528"/>
            <a:ext cx="17178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latin typeface="Franklin Gothic Medium"/>
                <a:cs typeface="Franklin Gothic Medium"/>
              </a:rPr>
              <a:t>Tate’s Cairn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919140" y="2089277"/>
            <a:ext cx="0" cy="1180156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919140" y="2095627"/>
            <a:ext cx="304800" cy="0"/>
          </a:xfrm>
          <a:prstGeom prst="line">
            <a:avLst/>
          </a:prstGeom>
          <a:ln cap="flat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506316" y="2807768"/>
            <a:ext cx="7264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Garamond"/>
                <a:cs typeface="Garamond"/>
              </a:rPr>
              <a:t>95% </a:t>
            </a:r>
          </a:p>
        </p:txBody>
      </p:sp>
      <p:cxnSp>
        <p:nvCxnSpPr>
          <p:cNvPr id="18" name="Straight Connector 17"/>
          <p:cNvCxnSpPr/>
          <p:nvPr/>
        </p:nvCxnSpPr>
        <p:spPr>
          <a:xfrm>
            <a:off x="1919140" y="3269433"/>
            <a:ext cx="304800" cy="0"/>
          </a:xfrm>
          <a:prstGeom prst="line">
            <a:avLst/>
          </a:prstGeom>
          <a:ln cap="flat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4433740" y="2192871"/>
            <a:ext cx="143601" cy="10033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4095683" y="3318764"/>
            <a:ext cx="805508" cy="6350"/>
          </a:xfrm>
          <a:prstGeom prst="line">
            <a:avLst/>
          </a:prstGeom>
          <a:ln cap="flat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122590" y="2089277"/>
            <a:ext cx="805508" cy="6350"/>
          </a:xfrm>
          <a:prstGeom prst="line">
            <a:avLst/>
          </a:prstGeom>
          <a:ln cap="flat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Block Arc 27"/>
          <p:cNvSpPr/>
          <p:nvPr/>
        </p:nvSpPr>
        <p:spPr>
          <a:xfrm>
            <a:off x="5107313" y="1828922"/>
            <a:ext cx="838199" cy="838199"/>
          </a:xfrm>
          <a:prstGeom prst="blockArc">
            <a:avLst>
              <a:gd name="adj1" fmla="val 10800000"/>
              <a:gd name="adj2" fmla="val 35638"/>
              <a:gd name="adj3" fmla="val 20313"/>
            </a:avLst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945733" y="2247677"/>
            <a:ext cx="11808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latin typeface="Franklin Gothic Medium"/>
                <a:cs typeface="Franklin Gothic Medium"/>
              </a:rPr>
              <a:t>Eastern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513827" y="3473227"/>
            <a:ext cx="20447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latin typeface="Franklin Gothic Medium"/>
                <a:cs typeface="Franklin Gothic Medium"/>
              </a:rPr>
              <a:t>Cross-</a:t>
            </a:r>
            <a:r>
              <a:rPr lang="en-US" sz="2400" dirty="0" err="1" smtClean="0">
                <a:latin typeface="Franklin Gothic Medium"/>
                <a:cs typeface="Franklin Gothic Medium"/>
              </a:rPr>
              <a:t>Harbour</a:t>
            </a:r>
            <a:endParaRPr lang="en-US" sz="2400" dirty="0" smtClean="0">
              <a:latin typeface="Franklin Gothic Medium"/>
              <a:cs typeface="Franklin Gothic Medium"/>
            </a:endParaRPr>
          </a:p>
        </p:txBody>
      </p:sp>
      <p:sp>
        <p:nvSpPr>
          <p:cNvPr id="31" name="Block Arc 30"/>
          <p:cNvSpPr/>
          <p:nvPr/>
        </p:nvSpPr>
        <p:spPr>
          <a:xfrm>
            <a:off x="5107313" y="3051649"/>
            <a:ext cx="838199" cy="838199"/>
          </a:xfrm>
          <a:prstGeom prst="blockArc">
            <a:avLst>
              <a:gd name="adj1" fmla="val 10800000"/>
              <a:gd name="adj2" fmla="val 35638"/>
              <a:gd name="adj3" fmla="val 20313"/>
            </a:avLst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32" name="Straight Connector 31"/>
          <p:cNvCxnSpPr/>
          <p:nvPr/>
        </p:nvCxnSpPr>
        <p:spPr>
          <a:xfrm>
            <a:off x="6602865" y="2096395"/>
            <a:ext cx="0" cy="119843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6602865" y="2697818"/>
            <a:ext cx="304800" cy="0"/>
          </a:xfrm>
          <a:prstGeom prst="line">
            <a:avLst/>
          </a:prstGeom>
          <a:ln cap="flat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4577341" y="3196171"/>
            <a:ext cx="323850" cy="0"/>
          </a:xfrm>
          <a:prstGeom prst="line">
            <a:avLst/>
          </a:prstGeom>
          <a:ln cap="flat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4122590" y="2192871"/>
            <a:ext cx="323850" cy="0"/>
          </a:xfrm>
          <a:prstGeom prst="line">
            <a:avLst/>
          </a:prstGeom>
          <a:ln cap="flat"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6279015" y="2096395"/>
            <a:ext cx="323850" cy="0"/>
          </a:xfrm>
          <a:prstGeom prst="line">
            <a:avLst/>
          </a:prstGeom>
          <a:ln cap="flat"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6279015" y="3294833"/>
            <a:ext cx="323850" cy="0"/>
          </a:xfrm>
          <a:prstGeom prst="line">
            <a:avLst/>
          </a:prstGeom>
          <a:ln cap="flat"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3463418" y="1598089"/>
            <a:ext cx="7264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Garamond"/>
                <a:cs typeface="Garamond"/>
              </a:rPr>
              <a:t>85% 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5812934" y="1572689"/>
            <a:ext cx="7264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Garamond"/>
                <a:cs typeface="Garamond"/>
              </a:rPr>
              <a:t>90% 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844684" y="2759906"/>
            <a:ext cx="7264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Garamond"/>
                <a:cs typeface="Garamond"/>
              </a:rPr>
              <a:t>70% </a:t>
            </a:r>
          </a:p>
        </p:txBody>
      </p:sp>
      <p:pic>
        <p:nvPicPr>
          <p:cNvPr id="50" name="Picture 49" descr="sport_surfing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7890" y="2096395"/>
            <a:ext cx="1407551" cy="953572"/>
          </a:xfrm>
          <a:prstGeom prst="rect">
            <a:avLst/>
          </a:prstGeom>
        </p:spPr>
      </p:pic>
      <p:sp>
        <p:nvSpPr>
          <p:cNvPr id="51" name="TextBox 50"/>
          <p:cNvSpPr txBox="1"/>
          <p:nvPr/>
        </p:nvSpPr>
        <p:spPr>
          <a:xfrm>
            <a:off x="7137650" y="3036962"/>
            <a:ext cx="11275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err="1" smtClean="0">
                <a:latin typeface="Franklin Gothic Medium"/>
                <a:cs typeface="Franklin Gothic Medium"/>
              </a:rPr>
              <a:t>Shek</a:t>
            </a:r>
            <a:r>
              <a:rPr lang="en-US" sz="2400" dirty="0" smtClean="0">
                <a:latin typeface="Franklin Gothic Medium"/>
                <a:cs typeface="Franklin Gothic Medium"/>
              </a:rPr>
              <a:t> O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752767" y="4390370"/>
            <a:ext cx="749694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Assuming failures are independent, what is the probability that there is an operational road from CUHK to </a:t>
            </a:r>
            <a:r>
              <a:rPr lang="en-US" sz="2800" dirty="0" err="1" smtClean="0">
                <a:latin typeface="Franklin Gothic Medium"/>
                <a:cs typeface="Franklin Gothic Medium"/>
              </a:rPr>
              <a:t>Shek</a:t>
            </a:r>
            <a:r>
              <a:rPr lang="en-US" sz="2800" dirty="0" smtClean="0">
                <a:latin typeface="Franklin Gothic Medium"/>
                <a:cs typeface="Franklin Gothic Medium"/>
              </a:rPr>
              <a:t> O?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686416" y="3038600"/>
            <a:ext cx="9321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latin typeface="Franklin Gothic Medium"/>
                <a:cs typeface="Franklin Gothic Medium"/>
              </a:rPr>
              <a:t>CUHK</a:t>
            </a:r>
          </a:p>
        </p:txBody>
      </p:sp>
    </p:spTree>
    <p:extLst>
      <p:ext uri="{BB962C8B-B14F-4D97-AF65-F5344CB8AC3E}">
        <p14:creationId xmlns:p14="http://schemas.microsoft.com/office/powerpoint/2010/main" val="1200224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11949867871570711906table_tennis_omar_abo-na_01.svg.hi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69210">
            <a:off x="5665919" y="2322878"/>
            <a:ext cx="3166412" cy="289726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Playoffs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198233"/>
            <a:ext cx="8229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Alice wins 60% of her ping pong matches against Bob. They meet for a 3 match playoff. What are the chances that Alice will win the playoff?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3401971"/>
            <a:ext cx="8229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1"/>
                </a:solidFill>
                <a:latin typeface="Franklin Gothic Medium"/>
                <a:cs typeface="Franklin Gothic Medium"/>
              </a:rPr>
              <a:t>Probability model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4055733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Let </a:t>
            </a:r>
            <a:r>
              <a:rPr lang="en-US" sz="2800" i="1" dirty="0" smtClean="0">
                <a:latin typeface="Garamond"/>
                <a:cs typeface="Garamond"/>
              </a:rPr>
              <a:t>W</a:t>
            </a:r>
            <a:r>
              <a:rPr lang="en-US" sz="2800" i="1" baseline="-25000" dirty="0" smtClean="0">
                <a:latin typeface="Garamond"/>
                <a:cs typeface="Garamond"/>
              </a:rPr>
              <a:t>i</a:t>
            </a:r>
            <a:r>
              <a:rPr lang="en-US" sz="2800" dirty="0" smtClean="0">
                <a:latin typeface="Franklin Gothic Medium"/>
                <a:cs typeface="Franklin Gothic Medium"/>
              </a:rPr>
              <a:t> be the event Alice wins match </a:t>
            </a:r>
            <a:r>
              <a:rPr lang="en-US" sz="2800" i="1" dirty="0" err="1" smtClean="0">
                <a:latin typeface="Garamond"/>
                <a:cs typeface="Garamond"/>
              </a:rPr>
              <a:t>i</a:t>
            </a:r>
            <a:endParaRPr lang="en-US" sz="2800" dirty="0" smtClean="0">
              <a:latin typeface="Franklin Gothic Medium"/>
              <a:cs typeface="Franklin Gothic Medium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" y="4705953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We assume </a:t>
            </a:r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W</a:t>
            </a:r>
            <a:r>
              <a:rPr lang="en-US" sz="2800" baseline="-25000" dirty="0" smtClean="0">
                <a:latin typeface="Garamond"/>
                <a:cs typeface="Garamond"/>
              </a:rPr>
              <a:t>1</a:t>
            </a:r>
            <a:r>
              <a:rPr lang="en-US" sz="2800" dirty="0" smtClean="0">
                <a:latin typeface="Garamond"/>
                <a:cs typeface="Garamond"/>
              </a:rPr>
              <a:t>) = </a:t>
            </a:r>
            <a:r>
              <a:rPr lang="en-US" sz="2800" i="1" dirty="0">
                <a:latin typeface="Garamond"/>
                <a:cs typeface="Garamond"/>
              </a:rPr>
              <a:t>P</a:t>
            </a:r>
            <a:r>
              <a:rPr lang="en-US" sz="2800" dirty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W</a:t>
            </a:r>
            <a:r>
              <a:rPr lang="en-US" sz="2800" baseline="-25000" dirty="0" smtClean="0">
                <a:latin typeface="Garamond"/>
                <a:cs typeface="Garamond"/>
              </a:rPr>
              <a:t>2</a:t>
            </a:r>
            <a:r>
              <a:rPr lang="en-US" sz="2800" dirty="0" smtClean="0">
                <a:latin typeface="Garamond"/>
                <a:cs typeface="Garamond"/>
              </a:rPr>
              <a:t>) = </a:t>
            </a:r>
            <a:r>
              <a:rPr lang="en-US" sz="2800" i="1" dirty="0">
                <a:latin typeface="Garamond"/>
                <a:cs typeface="Garamond"/>
              </a:rPr>
              <a:t>P</a:t>
            </a:r>
            <a:r>
              <a:rPr lang="en-US" sz="2800" dirty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W</a:t>
            </a:r>
            <a:r>
              <a:rPr lang="en-US" sz="2800" baseline="-25000" dirty="0" smtClean="0">
                <a:latin typeface="Garamond"/>
                <a:cs typeface="Garamond"/>
              </a:rPr>
              <a:t>3</a:t>
            </a:r>
            <a:r>
              <a:rPr lang="en-US" sz="2800" dirty="0" smtClean="0">
                <a:latin typeface="Garamond"/>
                <a:cs typeface="Garamond"/>
              </a:rPr>
              <a:t>) = 0.6</a:t>
            </a:r>
            <a:endParaRPr lang="en-US" sz="2800" dirty="0" smtClean="0">
              <a:latin typeface="Franklin Gothic Medium"/>
              <a:cs typeface="Franklin Gothic Medium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5353653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We also assume </a:t>
            </a:r>
            <a:r>
              <a:rPr lang="en-US" sz="2800" i="1" dirty="0" smtClean="0">
                <a:latin typeface="Garamond"/>
                <a:cs typeface="Garamond"/>
              </a:rPr>
              <a:t>W</a:t>
            </a:r>
            <a:r>
              <a:rPr lang="en-US" sz="2800" baseline="-25000" dirty="0" smtClean="0">
                <a:latin typeface="Garamond"/>
                <a:cs typeface="Garamond"/>
              </a:rPr>
              <a:t>1</a:t>
            </a:r>
            <a:r>
              <a:rPr lang="en-US" sz="2800" dirty="0" smtClean="0">
                <a:latin typeface="Garamond"/>
                <a:cs typeface="Garamond"/>
              </a:rPr>
              <a:t>, </a:t>
            </a:r>
            <a:r>
              <a:rPr lang="en-US" sz="2800" i="1" dirty="0" smtClean="0">
                <a:latin typeface="Garamond"/>
                <a:cs typeface="Garamond"/>
              </a:rPr>
              <a:t>W</a:t>
            </a:r>
            <a:r>
              <a:rPr lang="en-US" sz="2800" baseline="-25000" dirty="0" smtClean="0">
                <a:latin typeface="Garamond"/>
                <a:cs typeface="Garamond"/>
              </a:rPr>
              <a:t>2</a:t>
            </a:r>
            <a:r>
              <a:rPr lang="en-US" sz="2800" dirty="0" smtClean="0">
                <a:latin typeface="Garamond"/>
                <a:cs typeface="Garamond"/>
              </a:rPr>
              <a:t>, </a:t>
            </a:r>
            <a:r>
              <a:rPr lang="en-US" sz="2800" i="1" dirty="0" smtClean="0">
                <a:latin typeface="Garamond"/>
                <a:cs typeface="Garamond"/>
              </a:rPr>
              <a:t>W</a:t>
            </a:r>
            <a:r>
              <a:rPr lang="en-US" sz="2800" baseline="-25000" dirty="0" smtClean="0">
                <a:latin typeface="Garamond"/>
                <a:cs typeface="Garamond"/>
              </a:rPr>
              <a:t>3</a:t>
            </a:r>
            <a:r>
              <a:rPr lang="en-US" sz="2800" dirty="0" smtClean="0">
                <a:latin typeface="Garamond"/>
                <a:cs typeface="Garamond"/>
              </a:rPr>
              <a:t> </a:t>
            </a:r>
            <a:r>
              <a:rPr lang="en-US" sz="2800" dirty="0" smtClean="0">
                <a:latin typeface="Franklin Gothic Medium"/>
                <a:cs typeface="Franklin Gothic Medium"/>
              </a:rPr>
              <a:t>are </a:t>
            </a:r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independent</a:t>
            </a:r>
          </a:p>
        </p:txBody>
      </p:sp>
    </p:spTree>
    <p:extLst>
      <p:ext uri="{BB962C8B-B14F-4D97-AF65-F5344CB8AC3E}">
        <p14:creationId xmlns:p14="http://schemas.microsoft.com/office/powerpoint/2010/main" val="4117594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Playoffs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211221"/>
            <a:ext cx="8229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1"/>
                </a:solidFill>
                <a:latin typeface="Franklin Gothic Medium"/>
                <a:cs typeface="Franklin Gothic Medium"/>
              </a:rPr>
              <a:t>Probability model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1960233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To convince ourselves this is a probability model, let’s redo it the usual way</a:t>
            </a:r>
          </a:p>
        </p:txBody>
      </p:sp>
      <p:sp>
        <p:nvSpPr>
          <p:cNvPr id="7" name="Rectangle 6"/>
          <p:cNvSpPr/>
          <p:nvPr/>
        </p:nvSpPr>
        <p:spPr>
          <a:xfrm>
            <a:off x="1023734" y="3130898"/>
            <a:ext cx="66752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i="1" dirty="0">
                <a:solidFill>
                  <a:prstClr val="black"/>
                </a:solidFill>
                <a:latin typeface="Garamond"/>
                <a:cs typeface="Garamond"/>
              </a:rPr>
              <a:t>S</a:t>
            </a:r>
            <a:r>
              <a:rPr lang="en-US" sz="2400" dirty="0">
                <a:solidFill>
                  <a:prstClr val="black"/>
                </a:solidFill>
                <a:latin typeface="Garamond"/>
                <a:cs typeface="Garamond"/>
              </a:rPr>
              <a:t> = 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{ </a:t>
            </a:r>
            <a:r>
              <a:rPr lang="en-US" sz="2400" dirty="0" smtClean="0">
                <a:solidFill>
                  <a:prstClr val="black"/>
                </a:solidFill>
                <a:latin typeface="Courier New"/>
                <a:cs typeface="Courier New"/>
              </a:rPr>
              <a:t>AAA</a:t>
            </a:r>
            <a:r>
              <a:rPr lang="en-US" sz="2400" dirty="0">
                <a:solidFill>
                  <a:prstClr val="black"/>
                </a:solidFill>
                <a:latin typeface="Garamond"/>
                <a:cs typeface="Garamond"/>
              </a:rPr>
              <a:t>, </a:t>
            </a:r>
            <a:r>
              <a:rPr lang="en-US" sz="2400" dirty="0" smtClean="0">
                <a:solidFill>
                  <a:prstClr val="black"/>
                </a:solidFill>
                <a:latin typeface="Courier New"/>
                <a:cs typeface="Courier New"/>
              </a:rPr>
              <a:t>AAB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, </a:t>
            </a:r>
            <a:r>
              <a:rPr lang="en-US" sz="2400" dirty="0" smtClean="0">
                <a:solidFill>
                  <a:prstClr val="black"/>
                </a:solidFill>
                <a:latin typeface="Courier New"/>
                <a:cs typeface="Courier New"/>
              </a:rPr>
              <a:t>ABA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, </a:t>
            </a:r>
            <a:r>
              <a:rPr lang="en-US" sz="2400" dirty="0" smtClean="0">
                <a:solidFill>
                  <a:prstClr val="black"/>
                </a:solidFill>
                <a:latin typeface="Courier New"/>
                <a:cs typeface="Courier New"/>
              </a:rPr>
              <a:t>ABB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, </a:t>
            </a:r>
            <a:r>
              <a:rPr lang="en-US" sz="2400" dirty="0" smtClean="0">
                <a:solidFill>
                  <a:prstClr val="black"/>
                </a:solidFill>
                <a:latin typeface="Courier New"/>
                <a:cs typeface="Courier New"/>
              </a:rPr>
              <a:t>BAA</a:t>
            </a:r>
            <a:r>
              <a:rPr lang="en-US" sz="2400" dirty="0">
                <a:solidFill>
                  <a:prstClr val="black"/>
                </a:solidFill>
                <a:latin typeface="Garamond"/>
                <a:cs typeface="Garamond"/>
              </a:rPr>
              <a:t>, </a:t>
            </a:r>
            <a:r>
              <a:rPr lang="en-US" sz="2400" dirty="0" smtClean="0">
                <a:solidFill>
                  <a:prstClr val="black"/>
                </a:solidFill>
                <a:latin typeface="Courier New"/>
                <a:cs typeface="Courier New"/>
              </a:rPr>
              <a:t>BAB</a:t>
            </a:r>
            <a:r>
              <a:rPr lang="en-US" sz="2400" dirty="0">
                <a:solidFill>
                  <a:prstClr val="black"/>
                </a:solidFill>
                <a:latin typeface="Garamond"/>
                <a:cs typeface="Garamond"/>
              </a:rPr>
              <a:t>, </a:t>
            </a:r>
            <a:r>
              <a:rPr lang="en-US" sz="2400" dirty="0" smtClean="0">
                <a:solidFill>
                  <a:prstClr val="black"/>
                </a:solidFill>
                <a:latin typeface="Courier New"/>
                <a:cs typeface="Courier New"/>
              </a:rPr>
              <a:t>BBA</a:t>
            </a:r>
            <a:r>
              <a:rPr lang="en-US" sz="2400" dirty="0">
                <a:solidFill>
                  <a:prstClr val="black"/>
                </a:solidFill>
                <a:latin typeface="Garamond"/>
                <a:cs typeface="Garamond"/>
              </a:rPr>
              <a:t>, </a:t>
            </a:r>
            <a:r>
              <a:rPr lang="en-US" sz="2400" dirty="0" smtClean="0">
                <a:solidFill>
                  <a:prstClr val="black"/>
                </a:solidFill>
                <a:latin typeface="Courier New"/>
                <a:cs typeface="Courier New"/>
              </a:rPr>
              <a:t>BBB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 } </a:t>
            </a:r>
            <a:endParaRPr lang="en-US" sz="2400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23734" y="3740150"/>
            <a:ext cx="58301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Franklin Gothic Medium"/>
                <a:cs typeface="Franklin Gothic Medium"/>
              </a:rPr>
              <a:t>the probability of </a:t>
            </a:r>
            <a:r>
              <a:rPr lang="en-US" sz="2400" dirty="0" smtClean="0">
                <a:latin typeface="Courier New"/>
                <a:cs typeface="Courier New"/>
              </a:rPr>
              <a:t>AAA</a:t>
            </a:r>
            <a:r>
              <a:rPr lang="en-US" sz="2400" dirty="0" smtClean="0">
                <a:latin typeface="Franklin Gothic Medium"/>
                <a:cs typeface="Franklin Gothic Medium"/>
              </a:rPr>
              <a:t> is </a:t>
            </a:r>
            <a:r>
              <a:rPr lang="en-US" sz="2400" i="1" dirty="0" smtClean="0">
                <a:latin typeface="Garamond"/>
                <a:cs typeface="Garamond"/>
              </a:rPr>
              <a:t>P</a:t>
            </a:r>
            <a:r>
              <a:rPr lang="en-US" sz="2400" dirty="0" smtClean="0">
                <a:latin typeface="Garamond"/>
                <a:cs typeface="Garamond"/>
              </a:rPr>
              <a:t>(</a:t>
            </a:r>
            <a:r>
              <a:rPr lang="en-US" sz="2400" i="1" dirty="0" smtClean="0">
                <a:latin typeface="Garamond"/>
                <a:cs typeface="Garamond"/>
              </a:rPr>
              <a:t>W</a:t>
            </a:r>
            <a:r>
              <a:rPr lang="en-US" sz="2400" baseline="-25000" dirty="0" smtClean="0">
                <a:latin typeface="Garamond"/>
                <a:cs typeface="Garamond"/>
              </a:rPr>
              <a:t>1</a:t>
            </a:r>
            <a:r>
              <a:rPr lang="en-US" sz="2400" i="1" dirty="0" smtClean="0">
                <a:latin typeface="Garamond"/>
                <a:cs typeface="Garamond"/>
              </a:rPr>
              <a:t>W</a:t>
            </a:r>
            <a:r>
              <a:rPr lang="en-US" sz="2400" baseline="-25000" dirty="0" smtClean="0">
                <a:latin typeface="Garamond"/>
                <a:cs typeface="Garamond"/>
              </a:rPr>
              <a:t>2</a:t>
            </a:r>
            <a:r>
              <a:rPr lang="en-US" sz="2400" i="1" dirty="0" smtClean="0">
                <a:latin typeface="Garamond"/>
                <a:cs typeface="Garamond"/>
              </a:rPr>
              <a:t>W</a:t>
            </a:r>
            <a:r>
              <a:rPr lang="en-US" sz="2400" baseline="-25000" dirty="0" smtClean="0">
                <a:latin typeface="Garamond"/>
                <a:cs typeface="Garamond"/>
              </a:rPr>
              <a:t>3</a:t>
            </a:r>
            <a:r>
              <a:rPr lang="en-US" sz="2400" dirty="0" smtClean="0">
                <a:latin typeface="Garamond"/>
                <a:cs typeface="Garamond"/>
              </a:rPr>
              <a:t>) = 0.6</a:t>
            </a:r>
            <a:r>
              <a:rPr lang="en-US" sz="2400" baseline="30000" dirty="0" smtClean="0">
                <a:latin typeface="Garamond"/>
                <a:cs typeface="Garamond"/>
              </a:rPr>
              <a:t>3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3315570" y="4107418"/>
            <a:ext cx="3986593" cy="462181"/>
            <a:chOff x="3315570" y="4107418"/>
            <a:chExt cx="3986593" cy="462181"/>
          </a:xfrm>
        </p:grpSpPr>
        <p:sp>
          <p:nvSpPr>
            <p:cNvPr id="9" name="Rectangle 8"/>
            <p:cNvSpPr/>
            <p:nvPr/>
          </p:nvSpPr>
          <p:spPr>
            <a:xfrm>
              <a:off x="3315570" y="4107934"/>
              <a:ext cx="73875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 smtClean="0">
                  <a:solidFill>
                    <a:prstClr val="black"/>
                  </a:solidFill>
                  <a:latin typeface="Courier New"/>
                  <a:cs typeface="Courier New"/>
                </a:rPr>
                <a:t>AAB</a:t>
              </a:r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223324" y="4107418"/>
              <a:ext cx="3078839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400" i="1" dirty="0">
                  <a:solidFill>
                    <a:prstClr val="black"/>
                  </a:solidFill>
                  <a:latin typeface="Garamond"/>
                  <a:cs typeface="Garamond"/>
                </a:rPr>
                <a:t>P</a:t>
              </a:r>
              <a:r>
                <a:rPr lang="en-US" sz="2400" dirty="0">
                  <a:solidFill>
                    <a:prstClr val="black"/>
                  </a:solidFill>
                  <a:latin typeface="Garamond"/>
                  <a:cs typeface="Garamond"/>
                </a:rPr>
                <a:t>(</a:t>
              </a:r>
              <a:r>
                <a:rPr lang="en-US" sz="24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W</a:t>
              </a:r>
              <a:r>
                <a:rPr lang="en-US" sz="2400" baseline="-25000" dirty="0" smtClean="0">
                  <a:solidFill>
                    <a:prstClr val="black"/>
                  </a:solidFill>
                  <a:latin typeface="Garamond"/>
                  <a:cs typeface="Garamond"/>
                </a:rPr>
                <a:t>1</a:t>
              </a:r>
              <a:r>
                <a:rPr lang="en-US" sz="24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W</a:t>
              </a:r>
              <a:r>
                <a:rPr lang="en-US" sz="2400" baseline="-25000" dirty="0" smtClean="0">
                  <a:solidFill>
                    <a:prstClr val="black"/>
                  </a:solidFill>
                  <a:latin typeface="Garamond"/>
                  <a:cs typeface="Garamond"/>
                </a:rPr>
                <a:t>2</a:t>
              </a:r>
              <a:r>
                <a:rPr lang="en-US" sz="24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W</a:t>
              </a:r>
              <a:r>
                <a:rPr lang="en-US" sz="2400" baseline="-25000" dirty="0" smtClean="0">
                  <a:solidFill>
                    <a:prstClr val="black"/>
                  </a:solidFill>
                  <a:latin typeface="Garamond"/>
                  <a:cs typeface="Garamond"/>
                </a:rPr>
                <a:t>3</a:t>
              </a:r>
              <a:r>
                <a:rPr lang="en-US" sz="2400" i="1" baseline="30000" dirty="0" smtClean="0">
                  <a:solidFill>
                    <a:prstClr val="black"/>
                  </a:solidFill>
                  <a:latin typeface="Garamond"/>
                  <a:cs typeface="Garamond"/>
                </a:rPr>
                <a:t>c</a:t>
              </a:r>
              <a:r>
                <a:rPr lang="en-US" sz="2400" dirty="0" smtClean="0">
                  <a:solidFill>
                    <a:prstClr val="black"/>
                  </a:solidFill>
                  <a:latin typeface="Garamond"/>
                  <a:cs typeface="Garamond"/>
                </a:rPr>
                <a:t>) </a:t>
              </a:r>
              <a:r>
                <a:rPr lang="en-US" sz="2400" dirty="0">
                  <a:solidFill>
                    <a:prstClr val="black"/>
                  </a:solidFill>
                  <a:latin typeface="Garamond"/>
                  <a:cs typeface="Garamond"/>
                </a:rPr>
                <a:t>= </a:t>
              </a:r>
              <a:r>
                <a:rPr lang="en-US" sz="2400" dirty="0" smtClean="0">
                  <a:solidFill>
                    <a:prstClr val="black"/>
                  </a:solidFill>
                  <a:latin typeface="Garamond"/>
                  <a:cs typeface="Garamond"/>
                </a:rPr>
                <a:t>0.6</a:t>
              </a:r>
              <a:r>
                <a:rPr lang="en-US" sz="2400" baseline="30000" dirty="0" smtClean="0">
                  <a:solidFill>
                    <a:prstClr val="black"/>
                  </a:solidFill>
                  <a:latin typeface="Garamond"/>
                  <a:cs typeface="Garamond"/>
                </a:rPr>
                <a:t>2 </a:t>
              </a:r>
              <a:r>
                <a:rPr lang="en-US" sz="2400" dirty="0" smtClean="0">
                  <a:solidFill>
                    <a:prstClr val="black"/>
                  </a:solidFill>
                  <a:latin typeface="Garamond"/>
                  <a:cs typeface="Garamond"/>
                </a:rPr>
                <a:t>∙ 0.4</a:t>
              </a:r>
              <a:endParaRPr lang="en-US" sz="2400" baseline="30000" dirty="0">
                <a:solidFill>
                  <a:prstClr val="black"/>
                </a:solidFill>
                <a:latin typeface="Garamond"/>
                <a:cs typeface="Garamond"/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3315570" y="4443968"/>
            <a:ext cx="4072053" cy="462181"/>
            <a:chOff x="3315570" y="4443968"/>
            <a:chExt cx="4072053" cy="462181"/>
          </a:xfrm>
        </p:grpSpPr>
        <p:sp>
          <p:nvSpPr>
            <p:cNvPr id="11" name="Rectangle 10"/>
            <p:cNvSpPr/>
            <p:nvPr/>
          </p:nvSpPr>
          <p:spPr>
            <a:xfrm>
              <a:off x="3315570" y="4444484"/>
              <a:ext cx="73875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 smtClean="0">
                  <a:solidFill>
                    <a:prstClr val="black"/>
                  </a:solidFill>
                  <a:latin typeface="Courier New"/>
                  <a:cs typeface="Courier New"/>
                </a:rPr>
                <a:t>ABA</a:t>
              </a:r>
              <a:endParaRPr lang="en-US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223324" y="4443968"/>
              <a:ext cx="3164299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400" i="1" dirty="0">
                  <a:solidFill>
                    <a:prstClr val="black"/>
                  </a:solidFill>
                  <a:latin typeface="Garamond"/>
                  <a:cs typeface="Garamond"/>
                </a:rPr>
                <a:t>P</a:t>
              </a:r>
              <a:r>
                <a:rPr lang="en-US" sz="2400" dirty="0">
                  <a:solidFill>
                    <a:prstClr val="black"/>
                  </a:solidFill>
                  <a:latin typeface="Garamond"/>
                  <a:cs typeface="Garamond"/>
                </a:rPr>
                <a:t>(</a:t>
              </a:r>
              <a:r>
                <a:rPr lang="en-US" sz="24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W</a:t>
              </a:r>
              <a:r>
                <a:rPr lang="en-US" sz="2400" baseline="-25000" dirty="0" smtClean="0">
                  <a:solidFill>
                    <a:prstClr val="black"/>
                  </a:solidFill>
                  <a:latin typeface="Garamond"/>
                  <a:cs typeface="Garamond"/>
                </a:rPr>
                <a:t>1</a:t>
              </a:r>
              <a:r>
                <a:rPr lang="en-US" sz="24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W</a:t>
              </a:r>
              <a:r>
                <a:rPr lang="en-US" sz="2400" baseline="-25000" dirty="0" smtClean="0">
                  <a:solidFill>
                    <a:prstClr val="black"/>
                  </a:solidFill>
                  <a:latin typeface="Garamond"/>
                  <a:cs typeface="Garamond"/>
                </a:rPr>
                <a:t>2</a:t>
              </a:r>
              <a:r>
                <a:rPr lang="en-US" sz="2400" i="1" baseline="30000" dirty="0" smtClean="0">
                  <a:solidFill>
                    <a:prstClr val="black"/>
                  </a:solidFill>
                  <a:latin typeface="Garamond"/>
                  <a:cs typeface="Garamond"/>
                </a:rPr>
                <a:t>c</a:t>
              </a:r>
              <a:r>
                <a:rPr lang="en-US" sz="24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W</a:t>
              </a:r>
              <a:r>
                <a:rPr lang="en-US" sz="2400" baseline="-25000" dirty="0" smtClean="0">
                  <a:solidFill>
                    <a:prstClr val="black"/>
                  </a:solidFill>
                  <a:latin typeface="Garamond"/>
                  <a:cs typeface="Garamond"/>
                </a:rPr>
                <a:t>3</a:t>
              </a:r>
              <a:r>
                <a:rPr lang="en-US" sz="2400" dirty="0" smtClean="0">
                  <a:solidFill>
                    <a:prstClr val="black"/>
                  </a:solidFill>
                  <a:latin typeface="Garamond"/>
                  <a:cs typeface="Garamond"/>
                </a:rPr>
                <a:t>) </a:t>
              </a:r>
              <a:r>
                <a:rPr lang="en-US" sz="2400" dirty="0">
                  <a:solidFill>
                    <a:prstClr val="black"/>
                  </a:solidFill>
                  <a:latin typeface="Garamond"/>
                  <a:cs typeface="Garamond"/>
                </a:rPr>
                <a:t>= </a:t>
              </a:r>
              <a:r>
                <a:rPr lang="en-US" sz="2400" dirty="0" smtClean="0">
                  <a:solidFill>
                    <a:prstClr val="black"/>
                  </a:solidFill>
                  <a:latin typeface="Garamond"/>
                  <a:cs typeface="Garamond"/>
                </a:rPr>
                <a:t>0.6</a:t>
              </a:r>
              <a:r>
                <a:rPr lang="en-US" sz="2400" baseline="30000" dirty="0" smtClean="0">
                  <a:solidFill>
                    <a:prstClr val="black"/>
                  </a:solidFill>
                  <a:latin typeface="Garamond"/>
                  <a:cs typeface="Garamond"/>
                </a:rPr>
                <a:t>2 </a:t>
              </a:r>
              <a:r>
                <a:rPr lang="en-US" sz="2400" dirty="0" smtClean="0">
                  <a:solidFill>
                    <a:prstClr val="black"/>
                  </a:solidFill>
                  <a:latin typeface="Garamond"/>
                  <a:cs typeface="Garamond"/>
                </a:rPr>
                <a:t>∙ 0.4</a:t>
              </a:r>
              <a:endParaRPr lang="en-US" sz="2400" baseline="30000" dirty="0">
                <a:solidFill>
                  <a:prstClr val="black"/>
                </a:solidFill>
                <a:latin typeface="Garamond"/>
                <a:cs typeface="Garamond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3321920" y="4800220"/>
            <a:ext cx="3594458" cy="728229"/>
            <a:chOff x="3321920" y="4800220"/>
            <a:chExt cx="3594458" cy="728229"/>
          </a:xfrm>
        </p:grpSpPr>
        <p:sp>
          <p:nvSpPr>
            <p:cNvPr id="13" name="Rectangle 12"/>
            <p:cNvSpPr/>
            <p:nvPr/>
          </p:nvSpPr>
          <p:spPr>
            <a:xfrm>
              <a:off x="3321920" y="5066784"/>
              <a:ext cx="73875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 smtClean="0">
                  <a:solidFill>
                    <a:prstClr val="black"/>
                  </a:solidFill>
                  <a:latin typeface="Courier New"/>
                  <a:cs typeface="Courier New"/>
                </a:rPr>
                <a:t>BBB</a:t>
              </a:r>
              <a:endParaRPr lang="en-US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229674" y="5066268"/>
              <a:ext cx="268670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400" i="1" dirty="0">
                  <a:solidFill>
                    <a:prstClr val="black"/>
                  </a:solidFill>
                  <a:latin typeface="Garamond"/>
                  <a:cs typeface="Garamond"/>
                </a:rPr>
                <a:t>P</a:t>
              </a:r>
              <a:r>
                <a:rPr lang="en-US" sz="2400" dirty="0">
                  <a:solidFill>
                    <a:prstClr val="black"/>
                  </a:solidFill>
                  <a:latin typeface="Garamond"/>
                  <a:cs typeface="Garamond"/>
                </a:rPr>
                <a:t>(</a:t>
              </a:r>
              <a:r>
                <a:rPr lang="en-US" sz="24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W</a:t>
              </a:r>
              <a:r>
                <a:rPr lang="en-US" sz="2400" baseline="-25000" dirty="0" smtClean="0">
                  <a:solidFill>
                    <a:prstClr val="black"/>
                  </a:solidFill>
                  <a:latin typeface="Garamond"/>
                  <a:cs typeface="Garamond"/>
                </a:rPr>
                <a:t>1</a:t>
              </a:r>
              <a:r>
                <a:rPr lang="en-US" sz="2400" i="1" baseline="30000" dirty="0" smtClean="0">
                  <a:solidFill>
                    <a:prstClr val="black"/>
                  </a:solidFill>
                  <a:latin typeface="Garamond"/>
                  <a:cs typeface="Garamond"/>
                </a:rPr>
                <a:t>c</a:t>
              </a:r>
              <a:r>
                <a:rPr lang="en-US" sz="24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W</a:t>
              </a:r>
              <a:r>
                <a:rPr lang="en-US" sz="2400" baseline="-25000" dirty="0" smtClean="0">
                  <a:solidFill>
                    <a:prstClr val="black"/>
                  </a:solidFill>
                  <a:latin typeface="Garamond"/>
                  <a:cs typeface="Garamond"/>
                </a:rPr>
                <a:t>2</a:t>
              </a:r>
              <a:r>
                <a:rPr lang="en-US" sz="2400" i="1" baseline="30000" dirty="0" smtClean="0">
                  <a:solidFill>
                    <a:prstClr val="black"/>
                  </a:solidFill>
                  <a:latin typeface="Garamond"/>
                  <a:cs typeface="Garamond"/>
                </a:rPr>
                <a:t>c</a:t>
              </a:r>
              <a:r>
                <a:rPr lang="en-US" sz="24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W</a:t>
              </a:r>
              <a:r>
                <a:rPr lang="en-US" sz="2400" baseline="-25000" dirty="0" smtClean="0">
                  <a:solidFill>
                    <a:prstClr val="black"/>
                  </a:solidFill>
                  <a:latin typeface="Garamond"/>
                  <a:cs typeface="Garamond"/>
                </a:rPr>
                <a:t>3</a:t>
              </a:r>
              <a:r>
                <a:rPr lang="en-US" sz="2400" i="1" baseline="30000" dirty="0" smtClean="0">
                  <a:solidFill>
                    <a:prstClr val="black"/>
                  </a:solidFill>
                  <a:latin typeface="Garamond"/>
                  <a:cs typeface="Garamond"/>
                </a:rPr>
                <a:t>c</a:t>
              </a:r>
              <a:r>
                <a:rPr lang="en-US" sz="2400" dirty="0" smtClean="0">
                  <a:solidFill>
                    <a:prstClr val="black"/>
                  </a:solidFill>
                  <a:latin typeface="Garamond"/>
                  <a:cs typeface="Garamond"/>
                </a:rPr>
                <a:t>) </a:t>
              </a:r>
              <a:r>
                <a:rPr lang="en-US" sz="2400" dirty="0">
                  <a:solidFill>
                    <a:prstClr val="black"/>
                  </a:solidFill>
                  <a:latin typeface="Garamond"/>
                  <a:cs typeface="Garamond"/>
                </a:rPr>
                <a:t>= </a:t>
              </a:r>
              <a:r>
                <a:rPr lang="en-US" sz="2400" dirty="0" smtClean="0">
                  <a:solidFill>
                    <a:prstClr val="black"/>
                  </a:solidFill>
                  <a:latin typeface="Garamond"/>
                  <a:cs typeface="Garamond"/>
                </a:rPr>
                <a:t>0.4</a:t>
              </a:r>
              <a:r>
                <a:rPr lang="en-US" sz="2400" baseline="30000" dirty="0" smtClean="0">
                  <a:solidFill>
                    <a:prstClr val="black"/>
                  </a:solidFill>
                  <a:latin typeface="Garamond"/>
                  <a:cs typeface="Garamond"/>
                </a:rPr>
                <a:t>3</a:t>
              </a:r>
              <a:endParaRPr lang="en-US" sz="2400" baseline="30000" dirty="0">
                <a:solidFill>
                  <a:prstClr val="black"/>
                </a:solidFill>
                <a:latin typeface="Garamond"/>
                <a:cs typeface="Garamond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 rot="5400000">
              <a:off x="3575050" y="4785499"/>
              <a:ext cx="41279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Franklin Gothic Medium"/>
                  <a:cs typeface="Franklin Gothic Medium"/>
                </a:rPr>
                <a:t>…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 rot="5400000">
              <a:off x="5873750" y="4775784"/>
              <a:ext cx="41279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Franklin Gothic Medium"/>
                  <a:cs typeface="Franklin Gothic Medium"/>
                </a:rPr>
                <a:t>…</a:t>
              </a: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1023734" y="5695950"/>
            <a:ext cx="43255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Franklin Gothic Medium"/>
                <a:cs typeface="Franklin Gothic Medium"/>
              </a:rPr>
              <a:t>The probabilities add up to one.</a:t>
            </a:r>
            <a:endParaRPr lang="en-US" sz="2400" baseline="30000" dirty="0" smtClean="0">
              <a:latin typeface="Garamond"/>
              <a:cs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33350070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1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Playoffs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58634" y="2361011"/>
            <a:ext cx="45163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A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 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= 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{ </a:t>
            </a:r>
            <a:r>
              <a:rPr lang="en-US" sz="2800" dirty="0" smtClean="0">
                <a:solidFill>
                  <a:prstClr val="black"/>
                </a:solidFill>
                <a:latin typeface="Courier New"/>
                <a:cs typeface="Courier New"/>
              </a:rPr>
              <a:t>AAA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, </a:t>
            </a:r>
            <a:r>
              <a:rPr lang="en-US" sz="2800" dirty="0" smtClean="0">
                <a:solidFill>
                  <a:prstClr val="black"/>
                </a:solidFill>
                <a:latin typeface="Courier New"/>
                <a:cs typeface="Courier New"/>
              </a:rPr>
              <a:t>AAB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, </a:t>
            </a:r>
            <a:r>
              <a:rPr lang="en-US" sz="2800" dirty="0" smtClean="0">
                <a:solidFill>
                  <a:prstClr val="black"/>
                </a:solidFill>
                <a:latin typeface="Courier New"/>
                <a:cs typeface="Courier New"/>
              </a:rPr>
              <a:t>ABA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, </a:t>
            </a:r>
            <a:r>
              <a:rPr lang="en-US" sz="2800" dirty="0" smtClean="0">
                <a:solidFill>
                  <a:prstClr val="black"/>
                </a:solidFill>
                <a:latin typeface="Courier New"/>
                <a:cs typeface="Courier New"/>
              </a:rPr>
              <a:t>BAA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 } </a:t>
            </a:r>
            <a:endParaRPr lang="en-US" sz="2800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1268083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For Alice to win the tournament, she must win at least 2 out of 3 games. The corresponding event is</a:t>
            </a:r>
          </a:p>
        </p:txBody>
      </p:sp>
      <p:sp>
        <p:nvSpPr>
          <p:cNvPr id="6" name="Rectangle 5"/>
          <p:cNvSpPr/>
          <p:nvPr/>
        </p:nvSpPr>
        <p:spPr>
          <a:xfrm>
            <a:off x="1941599" y="2943326"/>
            <a:ext cx="56137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Garamond"/>
                <a:cs typeface="Garamond"/>
              </a:rPr>
              <a:t>0.6</a:t>
            </a:r>
            <a:r>
              <a:rPr lang="en-US" sz="2000" baseline="30000" dirty="0">
                <a:latin typeface="Garamond"/>
                <a:cs typeface="Garamond"/>
              </a:rPr>
              <a:t>3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2706738" y="2829026"/>
            <a:ext cx="2271662" cy="514410"/>
            <a:chOff x="2706738" y="2829026"/>
            <a:chExt cx="2271662" cy="514410"/>
          </a:xfrm>
        </p:grpSpPr>
        <p:sp>
          <p:nvSpPr>
            <p:cNvPr id="7" name="Rectangle 6"/>
            <p:cNvSpPr/>
            <p:nvPr/>
          </p:nvSpPr>
          <p:spPr>
            <a:xfrm>
              <a:off x="3033799" y="2943326"/>
              <a:ext cx="1617892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 smtClean="0">
                  <a:latin typeface="Garamond"/>
                  <a:cs typeface="Garamond"/>
                </a:rPr>
                <a:t>0.6</a:t>
              </a:r>
              <a:r>
                <a:rPr lang="en-US" sz="2000" baseline="30000" dirty="0" smtClean="0">
                  <a:latin typeface="Garamond"/>
                  <a:cs typeface="Garamond"/>
                </a:rPr>
                <a:t>2 </a:t>
              </a:r>
              <a:r>
                <a:rPr lang="en-US" sz="2000" dirty="0" smtClean="0">
                  <a:solidFill>
                    <a:prstClr val="black"/>
                  </a:solidFill>
                  <a:latin typeface="Garamond"/>
                  <a:cs typeface="Garamond"/>
                </a:rPr>
                <a:t>∙ </a:t>
              </a:r>
              <a:r>
                <a:rPr lang="en-US" sz="2000" dirty="0" smtClean="0">
                  <a:latin typeface="Garamond"/>
                  <a:cs typeface="Garamond"/>
                </a:rPr>
                <a:t>0.4 </a:t>
              </a:r>
              <a:r>
                <a:rPr lang="en-US" sz="2000" dirty="0" smtClean="0">
                  <a:latin typeface="Franklin Gothic Medium"/>
                  <a:cs typeface="Franklin Gothic Medium"/>
                </a:rPr>
                <a:t>each</a:t>
              </a:r>
              <a:endParaRPr lang="en-US" sz="2000" dirty="0">
                <a:latin typeface="Garamond"/>
                <a:cs typeface="Garamond"/>
              </a:endParaRPr>
            </a:p>
          </p:txBody>
        </p:sp>
        <p:sp>
          <p:nvSpPr>
            <p:cNvPr id="8" name="Right Brace 7"/>
            <p:cNvSpPr/>
            <p:nvPr/>
          </p:nvSpPr>
          <p:spPr>
            <a:xfrm rot="5400000">
              <a:off x="3747319" y="1788445"/>
              <a:ext cx="190500" cy="2271662"/>
            </a:xfrm>
            <a:prstGeom prst="rightBrace">
              <a:avLst>
                <a:gd name="adj1" fmla="val 40833"/>
                <a:gd name="adj2" fmla="val 50000"/>
              </a:avLst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858634" y="3375186"/>
            <a:ext cx="50882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A</a:t>
            </a:r>
            <a:r>
              <a:rPr lang="en-US" sz="2800" dirty="0" smtClean="0">
                <a:latin typeface="Garamond"/>
                <a:cs typeface="Garamond"/>
              </a:rPr>
              <a:t>) = 0.6</a:t>
            </a:r>
            <a:r>
              <a:rPr lang="en-US" sz="2800" baseline="30000" dirty="0" smtClean="0">
                <a:latin typeface="Garamond"/>
                <a:cs typeface="Garamond"/>
              </a:rPr>
              <a:t>3</a:t>
            </a:r>
            <a:r>
              <a:rPr lang="en-US" sz="2800" dirty="0" smtClean="0">
                <a:latin typeface="Garamond"/>
                <a:cs typeface="Garamond"/>
              </a:rPr>
              <a:t> + 3 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∙ </a:t>
            </a:r>
            <a:r>
              <a:rPr lang="en-US" sz="2800" dirty="0" smtClean="0">
                <a:latin typeface="Garamond"/>
                <a:cs typeface="Garamond"/>
              </a:rPr>
              <a:t>0.6</a:t>
            </a:r>
            <a:r>
              <a:rPr lang="en-US" sz="2800" baseline="30000" dirty="0" smtClean="0">
                <a:latin typeface="Garamond"/>
                <a:cs typeface="Garamond"/>
              </a:rPr>
              <a:t>2 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∙ </a:t>
            </a:r>
            <a:r>
              <a:rPr lang="en-US" sz="2800" dirty="0" smtClean="0">
                <a:latin typeface="Garamond"/>
                <a:cs typeface="Garamond"/>
              </a:rPr>
              <a:t>0.4 = 0.648. 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457200" y="4125007"/>
            <a:ext cx="8229600" cy="2014221"/>
            <a:chOff x="457200" y="4125007"/>
            <a:chExt cx="8229600" cy="2014221"/>
          </a:xfrm>
        </p:grpSpPr>
        <p:sp>
          <p:nvSpPr>
            <p:cNvPr id="10" name="TextBox 9"/>
            <p:cNvSpPr txBox="1"/>
            <p:nvPr/>
          </p:nvSpPr>
          <p:spPr>
            <a:xfrm>
              <a:off x="457200" y="4754233"/>
              <a:ext cx="8229600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Franklin Gothic Medium"/>
                  <a:cs typeface="Franklin Gothic Medium"/>
                </a:rPr>
                <a:t>Alice wins a </a:t>
              </a:r>
              <a:r>
                <a:rPr lang="en-US" sz="2800" i="1" dirty="0" smtClean="0">
                  <a:latin typeface="Garamond"/>
                  <a:cs typeface="Garamond"/>
                </a:rPr>
                <a:t>p</a:t>
              </a:r>
              <a:r>
                <a:rPr lang="en-US" sz="2800" dirty="0" smtClean="0">
                  <a:latin typeface="Franklin Gothic Medium"/>
                  <a:cs typeface="Franklin Gothic Medium"/>
                </a:rPr>
                <a:t> fraction of her ping pong games against Bob. What are the chances Alice beats Bob in an </a:t>
              </a:r>
              <a:r>
                <a:rPr lang="en-US" sz="2800" i="1" dirty="0" smtClean="0">
                  <a:latin typeface="Garamond"/>
                  <a:cs typeface="Garamond"/>
                </a:rPr>
                <a:t>n</a:t>
              </a:r>
              <a:r>
                <a:rPr lang="en-US" sz="2800" dirty="0" smtClean="0">
                  <a:latin typeface="Franklin Gothic Medium"/>
                  <a:cs typeface="Franklin Gothic Medium"/>
                </a:rPr>
                <a:t> match tournament (</a:t>
              </a:r>
              <a:r>
                <a:rPr lang="en-US" sz="2800" i="1" dirty="0" smtClean="0">
                  <a:latin typeface="Garamond"/>
                  <a:cs typeface="Garamond"/>
                </a:rPr>
                <a:t>n</a:t>
              </a:r>
              <a:r>
                <a:rPr lang="en-US" sz="2800" dirty="0" smtClean="0">
                  <a:latin typeface="Franklin Gothic Medium"/>
                  <a:cs typeface="Franklin Gothic Medium"/>
                </a:rPr>
                <a:t> is odd)?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57200" y="4125007"/>
              <a:ext cx="82296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solidFill>
                    <a:schemeClr val="accent1"/>
                  </a:solidFill>
                  <a:latin typeface="Franklin Gothic Medium"/>
                  <a:cs typeface="Franklin Gothic Medium"/>
                </a:rPr>
                <a:t>General playoff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3308350" y="4552950"/>
              <a:ext cx="5378450" cy="0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0769115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Playoffs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198521"/>
            <a:ext cx="8229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1"/>
                </a:solidFill>
                <a:latin typeface="Franklin Gothic Medium"/>
                <a:cs typeface="Franklin Gothic Medium"/>
              </a:rPr>
              <a:t>Solution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42969" y="1853603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Probability model similar as before.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42969" y="2468890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Let </a:t>
            </a:r>
            <a:r>
              <a:rPr lang="en-US" sz="2800" i="1" dirty="0" smtClean="0">
                <a:latin typeface="Garamond"/>
                <a:cs typeface="Garamond"/>
              </a:rPr>
              <a:t>A</a:t>
            </a:r>
            <a:r>
              <a:rPr lang="en-US" sz="2800" dirty="0" smtClean="0">
                <a:latin typeface="Franklin Gothic Medium"/>
                <a:cs typeface="Franklin Gothic Medium"/>
              </a:rPr>
              <a:t> be the event “Alice wins playoff”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08119" y="2929213"/>
            <a:ext cx="73215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err="1" smtClean="0">
                <a:latin typeface="Garamond"/>
                <a:cs typeface="Garamond"/>
              </a:rPr>
              <a:t>A</a:t>
            </a:r>
            <a:r>
              <a:rPr lang="en-US" sz="2800" i="1" baseline="-25000" dirty="0" err="1" smtClean="0">
                <a:latin typeface="Garamond"/>
                <a:cs typeface="Garamond"/>
              </a:rPr>
              <a:t>k</a:t>
            </a:r>
            <a:r>
              <a:rPr lang="en-US" sz="2800" dirty="0" smtClean="0">
                <a:latin typeface="Franklin Gothic Medium"/>
                <a:cs typeface="Franklin Gothic Medium"/>
              </a:rPr>
              <a:t> be the event “Alice wins exactly </a:t>
            </a:r>
            <a:r>
              <a:rPr lang="en-US" sz="2800" i="1" dirty="0" smtClean="0">
                <a:latin typeface="Garamond"/>
                <a:cs typeface="Garamond"/>
              </a:rPr>
              <a:t>k</a:t>
            </a:r>
            <a:r>
              <a:rPr lang="en-US" sz="2800" dirty="0" smtClean="0">
                <a:latin typeface="Franklin Gothic Medium"/>
                <a:cs typeface="Franklin Gothic Medium"/>
              </a:rPr>
              <a:t> matches”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7200" y="4889500"/>
            <a:ext cx="42573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err="1" smtClean="0">
                <a:latin typeface="Garamond"/>
                <a:cs typeface="Garamond"/>
              </a:rPr>
              <a:t>A</a:t>
            </a:r>
            <a:r>
              <a:rPr lang="en-US" sz="2800" i="1" baseline="-25000" dirty="0" err="1" smtClean="0">
                <a:latin typeface="Garamond"/>
                <a:cs typeface="Garamond"/>
              </a:rPr>
              <a:t>k</a:t>
            </a:r>
            <a:r>
              <a:rPr lang="en-US" sz="2800" dirty="0" smtClean="0">
                <a:latin typeface="Garamond"/>
                <a:cs typeface="Garamond"/>
              </a:rPr>
              <a:t>) = C(</a:t>
            </a:r>
            <a:r>
              <a:rPr lang="en-US" sz="2800" i="1" dirty="0" smtClean="0">
                <a:latin typeface="Garamond"/>
                <a:cs typeface="Garamond"/>
              </a:rPr>
              <a:t>n</a:t>
            </a:r>
            <a:r>
              <a:rPr lang="en-US" sz="2800" dirty="0" smtClean="0">
                <a:latin typeface="Garamond"/>
                <a:cs typeface="Garamond"/>
              </a:rPr>
              <a:t>, </a:t>
            </a:r>
            <a:r>
              <a:rPr lang="en-US" sz="2800" i="1" dirty="0" smtClean="0">
                <a:latin typeface="Garamond"/>
                <a:cs typeface="Garamond"/>
              </a:rPr>
              <a:t>k</a:t>
            </a:r>
            <a:r>
              <a:rPr lang="en-US" sz="2800" dirty="0" smtClean="0">
                <a:latin typeface="Garamond"/>
                <a:cs typeface="Garamond"/>
              </a:rPr>
              <a:t>) </a:t>
            </a:r>
            <a:r>
              <a:rPr lang="en-US" sz="2800" i="1" dirty="0" err="1" smtClean="0">
                <a:latin typeface="Garamond"/>
                <a:cs typeface="Garamond"/>
              </a:rPr>
              <a:t>p</a:t>
            </a:r>
            <a:r>
              <a:rPr lang="en-US" sz="2800" i="1" baseline="30000" dirty="0" err="1" smtClean="0">
                <a:latin typeface="Garamond"/>
                <a:cs typeface="Garamond"/>
              </a:rPr>
              <a:t>k</a:t>
            </a:r>
            <a:r>
              <a:rPr lang="en-US" sz="2800" dirty="0" smtClean="0">
                <a:latin typeface="Garamond"/>
                <a:cs typeface="Garamond"/>
              </a:rPr>
              <a:t> (1 – </a:t>
            </a:r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)</a:t>
            </a:r>
            <a:r>
              <a:rPr lang="en-US" sz="2800" i="1" baseline="30000" dirty="0" smtClean="0">
                <a:latin typeface="Garamond"/>
                <a:cs typeface="Garamond"/>
              </a:rPr>
              <a:t>n</a:t>
            </a:r>
            <a:r>
              <a:rPr lang="en-US" sz="2800" baseline="30000" dirty="0" smtClean="0">
                <a:latin typeface="Garamond"/>
                <a:cs typeface="Garamond"/>
              </a:rPr>
              <a:t> - </a:t>
            </a:r>
            <a:r>
              <a:rPr lang="en-US" sz="2800" i="1" baseline="30000" dirty="0" smtClean="0">
                <a:latin typeface="Garamond"/>
                <a:cs typeface="Garamond"/>
              </a:rPr>
              <a:t>k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57200" y="3573861"/>
            <a:ext cx="3491257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A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 = 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A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+1)/2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∪</a:t>
            </a:r>
            <a:r>
              <a:rPr lang="en-US" sz="3200" dirty="0" smtClean="0">
                <a:solidFill>
                  <a:prstClr val="black"/>
                </a:solidFill>
                <a:latin typeface="Garamond"/>
                <a:cs typeface="Garamond"/>
              </a:rPr>
              <a:t>…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∪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A</a:t>
            </a:r>
            <a:r>
              <a:rPr lang="en-US" sz="2800" i="1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 </a:t>
            </a:r>
            <a:endParaRPr lang="en-US" sz="2800" baseline="-25000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42969" y="4241187"/>
            <a:ext cx="80806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A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 = 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A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+1)/2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 + … +  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A</a:t>
            </a:r>
            <a:r>
              <a:rPr lang="en-US" sz="2800" i="1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   </a:t>
            </a:r>
            <a:r>
              <a:rPr lang="en-US" sz="2800" dirty="0">
                <a:solidFill>
                  <a:prstClr val="black"/>
                </a:solidFill>
                <a:latin typeface="Franklin Gothic Medium"/>
                <a:cs typeface="Franklin Gothic Medium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latin typeface="Franklin Gothic Medium"/>
                <a:cs typeface="Franklin Gothic Medium"/>
              </a:rPr>
              <a:t>   (they are disjoint)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 </a:t>
            </a:r>
            <a:endParaRPr lang="en-US" sz="2800" baseline="-25000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525807" y="5412720"/>
            <a:ext cx="3054350" cy="965200"/>
            <a:chOff x="525807" y="5412720"/>
            <a:chExt cx="3054350" cy="965200"/>
          </a:xfrm>
        </p:grpSpPr>
        <p:sp>
          <p:nvSpPr>
            <p:cNvPr id="16" name="Rectangle 15"/>
            <p:cNvSpPr/>
            <p:nvPr/>
          </p:nvSpPr>
          <p:spPr>
            <a:xfrm>
              <a:off x="525807" y="5588000"/>
              <a:ext cx="3054350" cy="789920"/>
            </a:xfrm>
            <a:prstGeom prst="rect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lvl="0" algn="ctr"/>
              <a:r>
                <a:rPr lang="en-US" sz="2000" dirty="0">
                  <a:solidFill>
                    <a:prstClr val="black"/>
                  </a:solidFill>
                  <a:latin typeface="Franklin Gothic Medium"/>
                  <a:cs typeface="Franklin Gothic Medium"/>
                </a:rPr>
                <a:t>number of arrangements of </a:t>
              </a:r>
              <a:r>
                <a:rPr lang="en-US" sz="2000" i="1" dirty="0">
                  <a:solidFill>
                    <a:prstClr val="black"/>
                  </a:solidFill>
                  <a:latin typeface="Garamond"/>
                  <a:cs typeface="Garamond"/>
                </a:rPr>
                <a:t>k</a:t>
              </a:r>
              <a:r>
                <a:rPr lang="en-US" sz="2000" dirty="0">
                  <a:solidFill>
                    <a:prstClr val="black"/>
                  </a:solidFill>
                  <a:latin typeface="Franklin Gothic Medium"/>
                  <a:cs typeface="Franklin Gothic Medium"/>
                </a:rPr>
                <a:t> </a:t>
              </a:r>
              <a:r>
                <a:rPr lang="en-US" sz="2000" dirty="0">
                  <a:solidFill>
                    <a:prstClr val="black"/>
                  </a:solidFill>
                  <a:latin typeface="Courier New"/>
                  <a:cs typeface="Courier New"/>
                </a:rPr>
                <a:t>A</a:t>
              </a:r>
              <a:r>
                <a:rPr lang="en-US" sz="2000" dirty="0">
                  <a:solidFill>
                    <a:prstClr val="black"/>
                  </a:solidFill>
                  <a:latin typeface="Franklin Gothic Medium"/>
                  <a:cs typeface="Franklin Gothic Medium"/>
                </a:rPr>
                <a:t>s, </a:t>
              </a:r>
              <a:r>
                <a:rPr lang="en-US" sz="2000" i="1" dirty="0">
                  <a:solidFill>
                    <a:prstClr val="black"/>
                  </a:solidFill>
                  <a:latin typeface="Garamond"/>
                  <a:cs typeface="Garamond"/>
                </a:rPr>
                <a:t>n</a:t>
              </a:r>
              <a:r>
                <a:rPr lang="en-US" sz="2000" dirty="0">
                  <a:solidFill>
                    <a:prstClr val="black"/>
                  </a:solidFill>
                  <a:latin typeface="Garamond"/>
                  <a:cs typeface="Garamond"/>
                </a:rPr>
                <a:t> – </a:t>
              </a:r>
              <a:r>
                <a:rPr lang="en-US" sz="2000" i="1" dirty="0">
                  <a:solidFill>
                    <a:prstClr val="black"/>
                  </a:solidFill>
                  <a:latin typeface="Garamond"/>
                  <a:cs typeface="Garamond"/>
                </a:rPr>
                <a:t>k</a:t>
              </a:r>
              <a:r>
                <a:rPr lang="en-US" sz="2000" dirty="0">
                  <a:solidFill>
                    <a:prstClr val="black"/>
                  </a:solidFill>
                  <a:latin typeface="Garamond"/>
                  <a:cs typeface="Garamond"/>
                </a:rPr>
                <a:t> </a:t>
              </a:r>
              <a:r>
                <a:rPr lang="en-US" sz="2000" dirty="0" err="1">
                  <a:solidFill>
                    <a:prstClr val="black"/>
                  </a:solidFill>
                  <a:latin typeface="Courier New"/>
                  <a:cs typeface="Courier New"/>
                </a:rPr>
                <a:t>B</a:t>
              </a:r>
              <a:r>
                <a:rPr lang="en-US" sz="2000" dirty="0" err="1">
                  <a:solidFill>
                    <a:prstClr val="black"/>
                  </a:solidFill>
                  <a:latin typeface="Franklin Gothic Medium"/>
                  <a:cs typeface="Franklin Gothic Medium"/>
                </a:rPr>
                <a:t>s</a:t>
              </a:r>
              <a:endParaRPr lang="en-US" sz="2000" dirty="0">
                <a:solidFill>
                  <a:prstClr val="black"/>
                </a:solidFill>
                <a:latin typeface="Franklin Gothic Medium"/>
                <a:cs typeface="Franklin Gothic Medium"/>
              </a:endParaRPr>
            </a:p>
          </p:txBody>
        </p:sp>
        <p:cxnSp>
          <p:nvCxnSpPr>
            <p:cNvPr id="19" name="Straight Arrow Connector 18"/>
            <p:cNvCxnSpPr/>
            <p:nvPr/>
          </p:nvCxnSpPr>
          <p:spPr>
            <a:xfrm flipV="1">
              <a:off x="2241550" y="5412720"/>
              <a:ext cx="6350" cy="17528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3"/>
          <p:cNvGrpSpPr/>
          <p:nvPr/>
        </p:nvGrpSpPr>
        <p:grpSpPr>
          <a:xfrm>
            <a:off x="3365500" y="5412720"/>
            <a:ext cx="3453157" cy="965200"/>
            <a:chOff x="3365500" y="5412720"/>
            <a:chExt cx="3453157" cy="965200"/>
          </a:xfrm>
        </p:grpSpPr>
        <p:sp>
          <p:nvSpPr>
            <p:cNvPr id="17" name="Rectangle 16"/>
            <p:cNvSpPr/>
            <p:nvPr/>
          </p:nvSpPr>
          <p:spPr>
            <a:xfrm>
              <a:off x="3764307" y="5588000"/>
              <a:ext cx="3054350" cy="789920"/>
            </a:xfrm>
            <a:prstGeom prst="rect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lvl="0" algn="ctr"/>
              <a:r>
                <a:rPr lang="en-US" sz="2000" dirty="0" smtClean="0">
                  <a:solidFill>
                    <a:prstClr val="black"/>
                  </a:solidFill>
                  <a:latin typeface="Franklin Gothic Medium"/>
                  <a:cs typeface="Franklin Gothic Medium"/>
                </a:rPr>
                <a:t>probability of each such arrangement</a:t>
              </a:r>
              <a:endParaRPr lang="en-US" sz="2000" dirty="0">
                <a:solidFill>
                  <a:prstClr val="black"/>
                </a:solidFill>
                <a:latin typeface="Franklin Gothic Medium"/>
                <a:cs typeface="Franklin Gothic Medium"/>
              </a:endParaRPr>
            </a:p>
          </p:txBody>
        </p:sp>
        <p:cxnSp>
          <p:nvCxnSpPr>
            <p:cNvPr id="20" name="Straight Arrow Connector 19"/>
            <p:cNvCxnSpPr/>
            <p:nvPr/>
          </p:nvCxnSpPr>
          <p:spPr>
            <a:xfrm flipH="1" flipV="1">
              <a:off x="3365500" y="5412720"/>
              <a:ext cx="857250" cy="17528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245378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1" grpId="0"/>
      <p:bldP spid="1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Playoffs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1732019" y="1301137"/>
            <a:ext cx="5676079" cy="523220"/>
            <a:chOff x="976369" y="1301137"/>
            <a:chExt cx="5676079" cy="523220"/>
          </a:xfrm>
        </p:grpSpPr>
        <p:sp>
          <p:nvSpPr>
            <p:cNvPr id="4" name="Rectangle 3"/>
            <p:cNvSpPr/>
            <p:nvPr/>
          </p:nvSpPr>
          <p:spPr>
            <a:xfrm>
              <a:off x="976369" y="1301137"/>
              <a:ext cx="2804454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P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(</a:t>
              </a:r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A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) = ∑ </a:t>
              </a:r>
              <a:r>
                <a:rPr lang="en-US" sz="2800" i="1" baseline="-25000" dirty="0" smtClean="0">
                  <a:solidFill>
                    <a:prstClr val="black"/>
                  </a:solidFill>
                  <a:latin typeface="Garamond"/>
                  <a:cs typeface="Garamond"/>
                </a:rPr>
                <a:t>k</a:t>
              </a:r>
              <a:r>
                <a:rPr lang="en-US" sz="2800" baseline="-25000" dirty="0" smtClean="0">
                  <a:solidFill>
                    <a:prstClr val="black"/>
                  </a:solidFill>
                  <a:latin typeface="Garamond"/>
                  <a:cs typeface="Garamond"/>
                </a:rPr>
                <a:t> </a:t>
              </a:r>
              <a:r>
                <a:rPr lang="en-US" sz="2800" baseline="-25000" dirty="0">
                  <a:solidFill>
                    <a:prstClr val="black"/>
                  </a:solidFill>
                  <a:latin typeface="Garamond"/>
                  <a:cs typeface="Garamond"/>
                </a:rPr>
                <a:t>= </a:t>
              </a:r>
              <a:r>
                <a:rPr lang="en-US" sz="2800" baseline="-25000" dirty="0" smtClean="0">
                  <a:solidFill>
                    <a:prstClr val="black"/>
                  </a:solidFill>
                  <a:latin typeface="Garamond"/>
                  <a:cs typeface="Garamond"/>
                </a:rPr>
                <a:t>(</a:t>
              </a:r>
              <a:r>
                <a:rPr lang="en-US" sz="2800" i="1" baseline="-25000" dirty="0" smtClean="0">
                  <a:solidFill>
                    <a:prstClr val="black"/>
                  </a:solidFill>
                  <a:latin typeface="Garamond"/>
                  <a:cs typeface="Garamond"/>
                </a:rPr>
                <a:t>n</a:t>
              </a:r>
              <a:r>
                <a:rPr lang="en-US" sz="2800" baseline="-25000" dirty="0" smtClean="0">
                  <a:solidFill>
                    <a:prstClr val="black"/>
                  </a:solidFill>
                  <a:latin typeface="Garamond"/>
                  <a:cs typeface="Garamond"/>
                </a:rPr>
                <a:t>+1)/2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 </a:t>
              </a:r>
              <a:r>
                <a:rPr lang="en-US" sz="2800" baseline="-25000" dirty="0" smtClean="0">
                  <a:solidFill>
                    <a:prstClr val="black"/>
                  </a:solidFill>
                  <a:latin typeface="Garamond"/>
                  <a:cs typeface="Garamond"/>
                </a:rPr>
                <a:t> </a:t>
              </a:r>
              <a:endParaRPr lang="en-US" sz="2800" baseline="-25000" dirty="0">
                <a:solidFill>
                  <a:prstClr val="black"/>
                </a:solidFill>
                <a:latin typeface="Garamond"/>
                <a:cs typeface="Garamond"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2402180" y="1382686"/>
              <a:ext cx="28725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i="1" baseline="30000" dirty="0" smtClean="0">
                  <a:solidFill>
                    <a:prstClr val="black"/>
                  </a:solidFill>
                  <a:latin typeface="Garamond"/>
                  <a:cs typeface="Garamond"/>
                </a:rPr>
                <a:t>n</a:t>
              </a:r>
              <a:endParaRPr lang="en-US" sz="2400" baseline="30000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3734129" y="1301137"/>
              <a:ext cx="2918319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800" dirty="0">
                  <a:solidFill>
                    <a:prstClr val="black"/>
                  </a:solidFill>
                  <a:latin typeface="Garamond"/>
                  <a:cs typeface="Garamond"/>
                </a:rPr>
                <a:t>C(</a:t>
              </a:r>
              <a:r>
                <a:rPr lang="en-US" sz="2800" i="1" dirty="0">
                  <a:solidFill>
                    <a:prstClr val="black"/>
                  </a:solidFill>
                  <a:latin typeface="Garamond"/>
                  <a:cs typeface="Garamond"/>
                </a:rPr>
                <a:t>n</a:t>
              </a:r>
              <a:r>
                <a:rPr lang="en-US" sz="2800" dirty="0">
                  <a:solidFill>
                    <a:prstClr val="black"/>
                  </a:solidFill>
                  <a:latin typeface="Garamond"/>
                  <a:cs typeface="Garamond"/>
                </a:rPr>
                <a:t>, </a:t>
              </a:r>
              <a:r>
                <a:rPr lang="en-US" sz="2800" i="1" dirty="0">
                  <a:solidFill>
                    <a:prstClr val="black"/>
                  </a:solidFill>
                  <a:latin typeface="Garamond"/>
                  <a:cs typeface="Garamond"/>
                </a:rPr>
                <a:t>k</a:t>
              </a:r>
              <a:r>
                <a:rPr lang="en-US" sz="2800" dirty="0">
                  <a:solidFill>
                    <a:prstClr val="black"/>
                  </a:solidFill>
                  <a:latin typeface="Garamond"/>
                  <a:cs typeface="Garamond"/>
                </a:rPr>
                <a:t>) </a:t>
              </a:r>
              <a:r>
                <a:rPr lang="en-US" sz="2800" i="1" dirty="0" err="1">
                  <a:solidFill>
                    <a:prstClr val="black"/>
                  </a:solidFill>
                  <a:latin typeface="Garamond"/>
                  <a:cs typeface="Garamond"/>
                </a:rPr>
                <a:t>p</a:t>
              </a:r>
              <a:r>
                <a:rPr lang="en-US" sz="2800" i="1" baseline="30000" dirty="0" err="1">
                  <a:solidFill>
                    <a:prstClr val="black"/>
                  </a:solidFill>
                  <a:latin typeface="Garamond"/>
                  <a:cs typeface="Garamond"/>
                </a:rPr>
                <a:t>k</a:t>
              </a:r>
              <a:r>
                <a:rPr lang="en-US" sz="2800" dirty="0">
                  <a:solidFill>
                    <a:prstClr val="black"/>
                  </a:solidFill>
                  <a:latin typeface="Garamond"/>
                  <a:cs typeface="Garamond"/>
                </a:rPr>
                <a:t> (1 – </a:t>
              </a:r>
              <a:r>
                <a:rPr lang="en-US" sz="2800" i="1" dirty="0">
                  <a:solidFill>
                    <a:prstClr val="black"/>
                  </a:solidFill>
                  <a:latin typeface="Garamond"/>
                  <a:cs typeface="Garamond"/>
                </a:rPr>
                <a:t>p</a:t>
              </a:r>
              <a:r>
                <a:rPr lang="en-US" sz="2800" dirty="0">
                  <a:solidFill>
                    <a:prstClr val="black"/>
                  </a:solidFill>
                  <a:latin typeface="Garamond"/>
                  <a:cs typeface="Garamond"/>
                </a:rPr>
                <a:t>)</a:t>
              </a:r>
              <a:r>
                <a:rPr lang="en-US" sz="2800" i="1" baseline="30000" dirty="0">
                  <a:solidFill>
                    <a:prstClr val="black"/>
                  </a:solidFill>
                  <a:latin typeface="Garamond"/>
                  <a:cs typeface="Garamond"/>
                </a:rPr>
                <a:t>n</a:t>
              </a:r>
              <a:r>
                <a:rPr lang="en-US" sz="2800" baseline="30000" dirty="0">
                  <a:solidFill>
                    <a:prstClr val="black"/>
                  </a:solidFill>
                  <a:latin typeface="Garamond"/>
                  <a:cs typeface="Garamond"/>
                </a:rPr>
                <a:t> - </a:t>
              </a:r>
              <a:r>
                <a:rPr lang="en-US" sz="2800" i="1" baseline="30000" dirty="0">
                  <a:solidFill>
                    <a:prstClr val="black"/>
                  </a:solidFill>
                  <a:latin typeface="Garamond"/>
                  <a:cs typeface="Garamond"/>
                </a:rPr>
                <a:t>k</a:t>
              </a:r>
            </a:p>
          </p:txBody>
        </p:sp>
      </p:grpSp>
      <p:pic>
        <p:nvPicPr>
          <p:cNvPr id="8" name="Picture 7" descr="matches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179" y="2228850"/>
            <a:ext cx="4555048" cy="3441420"/>
          </a:xfrm>
          <a:prstGeom prst="rect">
            <a:avLst/>
          </a:prstGeom>
        </p:spPr>
      </p:pic>
      <p:pic>
        <p:nvPicPr>
          <p:cNvPr id="9" name="Picture 8" descr="matches p=.7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4829" y="2228850"/>
            <a:ext cx="4555048" cy="344142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157830" y="4806950"/>
            <a:ext cx="10565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Garamond"/>
                <a:cs typeface="Garamond"/>
              </a:rPr>
              <a:t>p</a:t>
            </a:r>
            <a:r>
              <a:rPr lang="en-US" sz="2400" dirty="0" smtClean="0">
                <a:latin typeface="Garamond"/>
                <a:cs typeface="Garamond"/>
              </a:rPr>
              <a:t> = 0.6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317080" y="4838700"/>
            <a:ext cx="10565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Garamond"/>
                <a:cs typeface="Garamond"/>
              </a:rPr>
              <a:t>p</a:t>
            </a:r>
            <a:r>
              <a:rPr lang="en-US" sz="2400" dirty="0" smtClean="0">
                <a:latin typeface="Garamond"/>
                <a:cs typeface="Garamond"/>
              </a:rPr>
              <a:t> = 0.7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916056" y="5734050"/>
            <a:ext cx="72408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Franklin Gothic Medium"/>
                <a:cs typeface="Franklin Gothic Medium"/>
              </a:rPr>
              <a:t>The probability that Alice wins an </a:t>
            </a:r>
            <a:r>
              <a:rPr lang="en-US" sz="2400" i="1" dirty="0" smtClean="0">
                <a:latin typeface="Garamond"/>
                <a:cs typeface="Garamond"/>
              </a:rPr>
              <a:t>n</a:t>
            </a:r>
            <a:r>
              <a:rPr lang="en-US" sz="2400" dirty="0" smtClean="0">
                <a:latin typeface="Franklin Gothic Medium"/>
                <a:cs typeface="Franklin Gothic Medium"/>
              </a:rPr>
              <a:t> game tournament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337093" y="5268615"/>
            <a:ext cx="3169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Garamond"/>
                <a:cs typeface="Garamond"/>
              </a:rPr>
              <a:t>n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6559843" y="5268615"/>
            <a:ext cx="3169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Garamond"/>
                <a:cs typeface="Garamond"/>
              </a:rPr>
              <a:t>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5908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for you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255383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The Lakers and the Celtics meet for a 7-game playoff. They play until one team wins four games.</a:t>
            </a:r>
            <a:endParaRPr lang="en-US" sz="2800" dirty="0">
              <a:latin typeface="Franklin Gothic Medium"/>
              <a:cs typeface="Franklin Gothic Medium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5274933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Suppose the Lakers win 60% of the time. What is the probability that all 7 games are played?</a:t>
            </a:r>
            <a:endParaRPr lang="en-US" sz="2800" dirty="0">
              <a:latin typeface="Franklin Gothic Medium"/>
              <a:cs typeface="Franklin Gothic Medium"/>
            </a:endParaRPr>
          </a:p>
        </p:txBody>
      </p:sp>
      <p:pic>
        <p:nvPicPr>
          <p:cNvPr id="11" name="Picture 10" descr="lakers_celtics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4300" y="2392484"/>
            <a:ext cx="3854450" cy="266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69128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Gambler’s ruin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374120"/>
            <a:ext cx="52197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You have $</a:t>
            </a:r>
            <a:r>
              <a:rPr lang="en-US" sz="2800" dirty="0">
                <a:latin typeface="Franklin Gothic Medium"/>
                <a:cs typeface="Franklin Gothic Medium"/>
              </a:rPr>
              <a:t>100. You keep betting $1 on </a:t>
            </a:r>
            <a:r>
              <a:rPr lang="en-US" sz="2800" dirty="0">
                <a:solidFill>
                  <a:srgbClr val="FF0000"/>
                </a:solidFill>
                <a:latin typeface="Franklin Gothic Medium"/>
                <a:cs typeface="Franklin Gothic Medium"/>
              </a:rPr>
              <a:t>red</a:t>
            </a:r>
            <a:r>
              <a:rPr lang="en-US" sz="2800" dirty="0">
                <a:latin typeface="Franklin Gothic Medium"/>
                <a:cs typeface="Franklin Gothic Medium"/>
              </a:rPr>
              <a:t> at roulette.</a:t>
            </a:r>
          </a:p>
          <a:p>
            <a:r>
              <a:rPr lang="en-US" sz="2800" dirty="0" smtClean="0">
                <a:latin typeface="Franklin Gothic Medium"/>
                <a:cs typeface="Franklin Gothic Medium"/>
              </a:rPr>
              <a:t> </a:t>
            </a:r>
          </a:p>
        </p:txBody>
      </p:sp>
      <p:pic>
        <p:nvPicPr>
          <p:cNvPr id="9" name="Picture 8" descr="10894109-roulette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4050" y="1320800"/>
            <a:ext cx="2813050" cy="281305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57200" y="2732405"/>
            <a:ext cx="56451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You stop when you win $200, </a:t>
            </a:r>
            <a:br>
              <a:rPr lang="en-US" sz="2800" dirty="0" smtClean="0">
                <a:latin typeface="Franklin Gothic Medium"/>
                <a:cs typeface="Franklin Gothic Medium"/>
              </a:rPr>
            </a:br>
            <a:r>
              <a:rPr lang="en-US" sz="2800" dirty="0" smtClean="0">
                <a:latin typeface="Franklin Gothic Medium"/>
                <a:cs typeface="Franklin Gothic Medium"/>
              </a:rPr>
              <a:t>or when you run out of money.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200" y="4044950"/>
            <a:ext cx="6330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What is the probability you win $200?</a:t>
            </a:r>
          </a:p>
        </p:txBody>
      </p:sp>
    </p:spTree>
    <p:extLst>
      <p:ext uri="{BB962C8B-B14F-4D97-AF65-F5344CB8AC3E}">
        <p14:creationId xmlns:p14="http://schemas.microsoft.com/office/powerpoint/2010/main" val="42406214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Gambler’s ruin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281071"/>
            <a:ext cx="8229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1"/>
                </a:solidFill>
                <a:latin typeface="Franklin Gothic Medium"/>
                <a:cs typeface="Franklin Gothic Medium"/>
              </a:rPr>
              <a:t>Probability model</a:t>
            </a:r>
          </a:p>
        </p:txBody>
      </p:sp>
      <p:sp>
        <p:nvSpPr>
          <p:cNvPr id="5" name="Rectangle 4"/>
          <p:cNvSpPr/>
          <p:nvPr/>
        </p:nvSpPr>
        <p:spPr>
          <a:xfrm>
            <a:off x="457200" y="2025998"/>
            <a:ext cx="70628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S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 = </a:t>
            </a:r>
            <a:r>
              <a:rPr lang="en-US" sz="2800" dirty="0" smtClean="0">
                <a:solidFill>
                  <a:prstClr val="black"/>
                </a:solidFill>
                <a:latin typeface="Franklin Gothic Medium"/>
                <a:cs typeface="Franklin Gothic Medium"/>
              </a:rPr>
              <a:t>all infinite sequences of </a:t>
            </a:r>
            <a:r>
              <a:rPr lang="en-US" sz="2800" dirty="0" smtClean="0">
                <a:solidFill>
                  <a:prstClr val="black"/>
                </a:solidFill>
                <a:latin typeface="Courier New"/>
                <a:cs typeface="Courier New"/>
              </a:rPr>
              <a:t>R</a:t>
            </a:r>
            <a:r>
              <a:rPr lang="en-US" sz="2800" dirty="0" smtClean="0">
                <a:solidFill>
                  <a:prstClr val="black"/>
                </a:solidFill>
                <a:latin typeface="Franklin Gothic Medium"/>
                <a:cs typeface="Franklin Gothic Medium"/>
              </a:rPr>
              <a:t>eds and </a:t>
            </a:r>
            <a:r>
              <a:rPr lang="en-US" sz="2800" dirty="0" smtClean="0">
                <a:solidFill>
                  <a:prstClr val="black"/>
                </a:solidFill>
                <a:latin typeface="Courier New"/>
                <a:cs typeface="Courier New"/>
              </a:rPr>
              <a:t>O</a:t>
            </a:r>
            <a:r>
              <a:rPr lang="en-US" sz="2800" dirty="0" smtClean="0">
                <a:solidFill>
                  <a:prstClr val="black"/>
                </a:solidFill>
                <a:latin typeface="Franklin Gothic Medium"/>
                <a:cs typeface="Franklin Gothic Medium"/>
              </a:rPr>
              <a:t>thers</a:t>
            </a:r>
            <a:endParaRPr lang="en-US" sz="2800" dirty="0">
              <a:solidFill>
                <a:prstClr val="black"/>
              </a:solidFill>
              <a:latin typeface="Franklin Gothic Medium"/>
              <a:cs typeface="Franklin Gothic Medium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7200" y="2805511"/>
            <a:ext cx="6427527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 smtClean="0">
                <a:solidFill>
                  <a:prstClr val="black"/>
                </a:solidFill>
                <a:latin typeface="Franklin Gothic Medium"/>
                <a:cs typeface="Franklin Gothic Medium"/>
              </a:rPr>
              <a:t>Let </a:t>
            </a:r>
            <a:r>
              <a:rPr lang="en-US" sz="2800" i="1" dirty="0" err="1" smtClean="0">
                <a:solidFill>
                  <a:prstClr val="black"/>
                </a:solidFill>
                <a:latin typeface="Garamond"/>
                <a:cs typeface="Garamond"/>
              </a:rPr>
              <a:t>R</a:t>
            </a:r>
            <a:r>
              <a:rPr lang="en-US" sz="2800" i="1" baseline="-25000" dirty="0" err="1" smtClean="0">
                <a:solidFill>
                  <a:prstClr val="black"/>
                </a:solidFill>
                <a:latin typeface="Garamond"/>
                <a:cs typeface="Garamond"/>
              </a:rPr>
              <a:t>i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latin typeface="Franklin Gothic Medium"/>
                <a:cs typeface="Franklin Gothic Medium"/>
              </a:rPr>
              <a:t>be the event of red in the </a:t>
            </a:r>
            <a:r>
              <a:rPr lang="en-US" sz="2800" i="1" dirty="0" err="1" smtClean="0">
                <a:solidFill>
                  <a:prstClr val="black"/>
                </a:solidFill>
                <a:latin typeface="Garamond"/>
                <a:cs typeface="Garamond"/>
              </a:rPr>
              <a:t>i</a:t>
            </a:r>
            <a:r>
              <a:rPr lang="en-US" sz="2800" dirty="0" err="1" smtClean="0">
                <a:solidFill>
                  <a:prstClr val="black"/>
                </a:solidFill>
                <a:latin typeface="Franklin Gothic Medium"/>
                <a:cs typeface="Franklin Gothic Medium"/>
              </a:rPr>
              <a:t>th</a:t>
            </a:r>
            <a:r>
              <a:rPr lang="en-US" sz="2800" dirty="0" smtClean="0">
                <a:solidFill>
                  <a:prstClr val="black"/>
                </a:solidFill>
                <a:latin typeface="Franklin Gothic Medium"/>
                <a:cs typeface="Franklin Gothic Medium"/>
              </a:rPr>
              <a:t> round </a:t>
            </a:r>
            <a:br>
              <a:rPr lang="en-US" sz="2800" dirty="0" smtClean="0">
                <a:solidFill>
                  <a:prstClr val="black"/>
                </a:solidFill>
                <a:latin typeface="Franklin Gothic Medium"/>
                <a:cs typeface="Franklin Gothic Medium"/>
              </a:rPr>
            </a:br>
            <a:r>
              <a:rPr lang="en-US" sz="2800" dirty="0" smtClean="0">
                <a:solidFill>
                  <a:prstClr val="black"/>
                </a:solidFill>
                <a:latin typeface="Franklin Gothic Medium"/>
                <a:cs typeface="Franklin Gothic Medium"/>
              </a:rPr>
              <a:t>           (there is an </a:t>
            </a:r>
            <a:r>
              <a:rPr lang="en-US" sz="2800" dirty="0" smtClean="0">
                <a:solidFill>
                  <a:prstClr val="black"/>
                </a:solidFill>
                <a:latin typeface="Courier New"/>
                <a:cs typeface="Courier New"/>
              </a:rPr>
              <a:t>R</a:t>
            </a:r>
            <a:r>
              <a:rPr lang="en-US" sz="2800" dirty="0" smtClean="0">
                <a:solidFill>
                  <a:prstClr val="black"/>
                </a:solidFill>
                <a:latin typeface="Franklin Gothic Medium"/>
                <a:cs typeface="Franklin Gothic Medium"/>
              </a:rPr>
              <a:t> in position </a:t>
            </a:r>
            <a:r>
              <a:rPr lang="en-US" sz="2800" i="1" dirty="0" err="1">
                <a:solidFill>
                  <a:prstClr val="black"/>
                </a:solidFill>
                <a:latin typeface="Garamond"/>
                <a:cs typeface="Garamond"/>
              </a:rPr>
              <a:t>i</a:t>
            </a:r>
            <a:r>
              <a:rPr lang="en-US" sz="2800" dirty="0" smtClean="0">
                <a:solidFill>
                  <a:prstClr val="black"/>
                </a:solidFill>
                <a:latin typeface="Franklin Gothic Medium"/>
                <a:cs typeface="Franklin Gothic Medium"/>
              </a:rPr>
              <a:t>)</a:t>
            </a:r>
            <a:endParaRPr lang="en-US" sz="2800" dirty="0">
              <a:solidFill>
                <a:prstClr val="black"/>
              </a:solidFill>
              <a:latin typeface="Franklin Gothic Medium"/>
              <a:cs typeface="Franklin Gothic Medium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200" y="3980261"/>
            <a:ext cx="21923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 smtClean="0">
                <a:solidFill>
                  <a:prstClr val="black"/>
                </a:solidFill>
                <a:latin typeface="Franklin Gothic Medium"/>
                <a:cs typeface="Franklin Gothic Medium"/>
              </a:rPr>
              <a:t>Probabilities:</a:t>
            </a:r>
            <a:endParaRPr lang="en-US" sz="2800" dirty="0">
              <a:solidFill>
                <a:prstClr val="black"/>
              </a:solidFill>
              <a:latin typeface="Franklin Gothic Medium"/>
              <a:cs typeface="Franklin Gothic Medium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07066" y="4547156"/>
            <a:ext cx="422083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R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1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 = 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R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2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 = … = </a:t>
            </a:r>
            <a:r>
              <a:rPr lang="en-US" sz="2800" dirty="0" smtClean="0">
                <a:solidFill>
                  <a:srgbClr val="FF0000"/>
                </a:solidFill>
                <a:latin typeface="Garamond"/>
                <a:cs typeface="Garamond"/>
              </a:rPr>
              <a:t>18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/37</a:t>
            </a:r>
            <a:endParaRPr lang="en-US" sz="2800" i="1" dirty="0"/>
          </a:p>
        </p:txBody>
      </p:sp>
      <p:sp>
        <p:nvSpPr>
          <p:cNvPr id="9" name="Rectangle 8"/>
          <p:cNvSpPr/>
          <p:nvPr/>
        </p:nvSpPr>
        <p:spPr>
          <a:xfrm>
            <a:off x="1007066" y="5053827"/>
            <a:ext cx="44495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R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1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,  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R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2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, … </a:t>
            </a:r>
            <a:r>
              <a:rPr lang="en-US" sz="2800" dirty="0" smtClean="0">
                <a:solidFill>
                  <a:prstClr val="black"/>
                </a:solidFill>
                <a:latin typeface="Franklin Gothic Medium"/>
                <a:cs typeface="Franklin Gothic Medium"/>
              </a:rPr>
              <a:t>are independent</a:t>
            </a:r>
            <a:endParaRPr lang="en-US" sz="2800" i="1" dirty="0">
              <a:latin typeface="Franklin Gothic Medium"/>
              <a:cs typeface="Franklin Gothic Medium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4667250" y="4168153"/>
            <a:ext cx="1839447" cy="461665"/>
            <a:chOff x="4451350" y="4493567"/>
            <a:chExt cx="1839447" cy="461665"/>
          </a:xfrm>
        </p:grpSpPr>
        <p:cxnSp>
          <p:nvCxnSpPr>
            <p:cNvPr id="12" name="Straight Arrow Connector 11"/>
            <p:cNvCxnSpPr/>
            <p:nvPr/>
          </p:nvCxnSpPr>
          <p:spPr>
            <a:xfrm flipH="1">
              <a:off x="4451350" y="4753917"/>
              <a:ext cx="374650" cy="171625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4826000" y="4493567"/>
              <a:ext cx="146479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rgbClr val="FF9933"/>
                  </a:solidFill>
                  <a:latin typeface="Franklin Gothic Medium"/>
                  <a:cs typeface="Franklin Gothic Medium"/>
                </a:rPr>
                <a:t>call this </a:t>
              </a:r>
              <a:r>
                <a:rPr lang="en-US" sz="2400" i="1" dirty="0" smtClean="0">
                  <a:latin typeface="Garamond"/>
                  <a:cs typeface="Garamond"/>
                </a:rPr>
                <a:t>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011907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Gambler’s ruin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7200" y="2449911"/>
            <a:ext cx="74750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 smtClean="0">
                <a:solidFill>
                  <a:prstClr val="black"/>
                </a:solidFill>
                <a:latin typeface="Franklin Gothic Medium"/>
                <a:cs typeface="Franklin Gothic Medium"/>
              </a:rPr>
              <a:t>Let 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W</a:t>
            </a:r>
            <a:r>
              <a:rPr lang="en-US" sz="2800" dirty="0" smtClean="0">
                <a:solidFill>
                  <a:prstClr val="black"/>
                </a:solidFill>
                <a:latin typeface="Franklin Gothic Medium"/>
                <a:cs typeface="Franklin Gothic Medium"/>
              </a:rPr>
              <a:t> be the event you win $200 and </a:t>
            </a:r>
            <a:r>
              <a:rPr lang="en-US" sz="2800" i="1" dirty="0" err="1" smtClean="0">
                <a:solidFill>
                  <a:prstClr val="black"/>
                </a:solidFill>
                <a:latin typeface="Garamond"/>
                <a:cs typeface="Garamond"/>
              </a:rPr>
              <a:t>w</a:t>
            </a:r>
            <a:r>
              <a:rPr lang="en-US" sz="2800" i="1" baseline="-25000" dirty="0" err="1" smtClean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 = 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W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r>
              <a:rPr lang="en-US" sz="2800" dirty="0" smtClean="0">
                <a:solidFill>
                  <a:prstClr val="black"/>
                </a:solidFill>
                <a:latin typeface="Franklin Gothic Medium"/>
                <a:cs typeface="Franklin Gothic Medium"/>
              </a:rPr>
              <a:t>.</a:t>
            </a:r>
            <a:endParaRPr lang="en-US" sz="2800" dirty="0">
              <a:solidFill>
                <a:prstClr val="black"/>
              </a:solidFill>
              <a:latin typeface="Franklin Gothic Medium"/>
              <a:cs typeface="Franklin Gothic Medium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1564620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Franklin Gothic Medium"/>
                <a:cs typeface="Franklin Gothic Medium"/>
              </a:rPr>
              <a:t>You </a:t>
            </a:r>
            <a:r>
              <a:rPr lang="en-US" sz="2800" dirty="0" smtClean="0">
                <a:latin typeface="Franklin Gothic Medium"/>
                <a:cs typeface="Franklin Gothic Medium"/>
              </a:rPr>
              <a:t>have $</a:t>
            </a:r>
            <a:r>
              <a:rPr lang="en-US" sz="2800" dirty="0">
                <a:latin typeface="Franklin Gothic Medium"/>
                <a:cs typeface="Franklin Gothic Medium"/>
              </a:rPr>
              <a:t>100. </a:t>
            </a:r>
            <a:r>
              <a:rPr lang="en-US" sz="2800" dirty="0" smtClean="0">
                <a:latin typeface="Franklin Gothic Medium"/>
                <a:cs typeface="Franklin Gothic Medium"/>
              </a:rPr>
              <a:t>You stop when you win $200.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914276" y="1220460"/>
            <a:ext cx="879724" cy="724385"/>
            <a:chOff x="1914276" y="1010910"/>
            <a:chExt cx="879724" cy="724385"/>
          </a:xfrm>
        </p:grpSpPr>
        <p:sp>
          <p:nvSpPr>
            <p:cNvPr id="8" name="Freeform 7"/>
            <p:cNvSpPr/>
            <p:nvPr/>
          </p:nvSpPr>
          <p:spPr>
            <a:xfrm>
              <a:off x="2120900" y="1622544"/>
              <a:ext cx="673100" cy="112751"/>
            </a:xfrm>
            <a:custGeom>
              <a:avLst/>
              <a:gdLst>
                <a:gd name="connsiteX0" fmla="*/ 0 w 673100"/>
                <a:gd name="connsiteY0" fmla="*/ 112751 h 112751"/>
                <a:gd name="connsiteX1" fmla="*/ 330200 w 673100"/>
                <a:gd name="connsiteY1" fmla="*/ 4801 h 112751"/>
                <a:gd name="connsiteX2" fmla="*/ 673100 w 673100"/>
                <a:gd name="connsiteY2" fmla="*/ 17501 h 1127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73100" h="112751">
                  <a:moveTo>
                    <a:pt x="0" y="112751"/>
                  </a:moveTo>
                  <a:cubicBezTo>
                    <a:pt x="109008" y="66713"/>
                    <a:pt x="218017" y="20676"/>
                    <a:pt x="330200" y="4801"/>
                  </a:cubicBezTo>
                  <a:cubicBezTo>
                    <a:pt x="442383" y="-11074"/>
                    <a:pt x="673100" y="17501"/>
                    <a:pt x="673100" y="17501"/>
                  </a:cubicBezTo>
                </a:path>
              </a:pathLst>
            </a:custGeom>
            <a:ln w="76200" cmpd="sng"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914276" y="1010910"/>
              <a:ext cx="61937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FF0000"/>
                  </a:solidFill>
                  <a:latin typeface="Franklin Gothic Medium"/>
                  <a:cs typeface="Franklin Gothic Medium"/>
                </a:rPr>
                <a:t>$</a:t>
              </a:r>
              <a:r>
                <a:rPr lang="en-US" sz="2800" i="1" dirty="0" smtClean="0">
                  <a:solidFill>
                    <a:srgbClr val="FF0000"/>
                  </a:solidFill>
                  <a:latin typeface="Garamond"/>
                  <a:cs typeface="Garamond"/>
                </a:rPr>
                <a:t>n</a:t>
              </a:r>
            </a:p>
          </p:txBody>
        </p:sp>
      </p:grpSp>
      <p:sp>
        <p:nvSpPr>
          <p:cNvPr id="13" name="Rectangle 12"/>
          <p:cNvSpPr/>
          <p:nvPr/>
        </p:nvSpPr>
        <p:spPr>
          <a:xfrm>
            <a:off x="2424688" y="3285072"/>
            <a:ext cx="51836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=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 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W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|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R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1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 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R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1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 + 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W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|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R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1</a:t>
            </a:r>
            <a:r>
              <a:rPr lang="en-US" sz="2800" i="1" baseline="30000" dirty="0" smtClean="0">
                <a:solidFill>
                  <a:prstClr val="black"/>
                </a:solidFill>
                <a:latin typeface="Garamond"/>
                <a:cs typeface="Garamond"/>
              </a:rPr>
              <a:t>c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 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R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1</a:t>
            </a:r>
            <a:r>
              <a:rPr lang="en-US" sz="2800" i="1" baseline="30000" dirty="0" smtClean="0">
                <a:solidFill>
                  <a:prstClr val="black"/>
                </a:solidFill>
                <a:latin typeface="Garamond"/>
                <a:cs typeface="Garamond"/>
              </a:rPr>
              <a:t>c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endParaRPr lang="en-US" sz="2800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932918" y="3285072"/>
            <a:ext cx="16471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 err="1" smtClean="0">
                <a:solidFill>
                  <a:prstClr val="black"/>
                </a:solidFill>
                <a:latin typeface="Garamond"/>
                <a:cs typeface="Garamond"/>
              </a:rPr>
              <a:t>w</a:t>
            </a:r>
            <a:r>
              <a:rPr lang="en-US" sz="2800" i="1" baseline="-25000" dirty="0" err="1" smtClean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 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= 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W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6849252" y="3795592"/>
            <a:ext cx="556563" cy="593544"/>
            <a:chOff x="6696852" y="4390712"/>
            <a:chExt cx="556563" cy="593544"/>
          </a:xfrm>
        </p:grpSpPr>
        <p:cxnSp>
          <p:nvCxnSpPr>
            <p:cNvPr id="16" name="Straight Arrow Connector 15"/>
            <p:cNvCxnSpPr/>
            <p:nvPr/>
          </p:nvCxnSpPr>
          <p:spPr>
            <a:xfrm flipH="1">
              <a:off x="6965950" y="4390712"/>
              <a:ext cx="6350" cy="189029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6696852" y="4522591"/>
              <a:ext cx="556563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 smtClean="0">
                  <a:latin typeface="Garamond"/>
                  <a:cs typeface="Garamond"/>
                </a:rPr>
                <a:t>1-</a:t>
              </a:r>
              <a:r>
                <a:rPr lang="en-US" sz="2400" i="1" dirty="0" smtClean="0">
                  <a:latin typeface="Garamond"/>
                  <a:cs typeface="Garamond"/>
                </a:rPr>
                <a:t>p</a:t>
              </a:r>
              <a:r>
                <a:rPr lang="en-US" sz="2400" dirty="0" smtClean="0">
                  <a:latin typeface="Garamond"/>
                  <a:cs typeface="Garamond"/>
                </a:rPr>
                <a:t> </a:t>
              </a:r>
              <a:endParaRPr lang="en-US" sz="2400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4360052" y="3808292"/>
            <a:ext cx="402086" cy="599894"/>
            <a:chOff x="4347352" y="4390712"/>
            <a:chExt cx="402086" cy="599894"/>
          </a:xfrm>
        </p:grpSpPr>
        <p:cxnSp>
          <p:nvCxnSpPr>
            <p:cNvPr id="19" name="Straight Arrow Connector 18"/>
            <p:cNvCxnSpPr/>
            <p:nvPr/>
          </p:nvCxnSpPr>
          <p:spPr>
            <a:xfrm flipH="1">
              <a:off x="4521200" y="4390712"/>
              <a:ext cx="6350" cy="189029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Rectangle 19"/>
            <p:cNvSpPr/>
            <p:nvPr/>
          </p:nvSpPr>
          <p:spPr>
            <a:xfrm>
              <a:off x="4347352" y="4528941"/>
              <a:ext cx="402086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i="1" dirty="0" smtClean="0">
                  <a:latin typeface="Garamond"/>
                  <a:cs typeface="Garamond"/>
                </a:rPr>
                <a:t>p</a:t>
              </a:r>
              <a:endParaRPr lang="en-US" sz="2400" i="1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3308982" y="3820256"/>
            <a:ext cx="695975" cy="538521"/>
            <a:chOff x="3385182" y="4428076"/>
            <a:chExt cx="695975" cy="538521"/>
          </a:xfrm>
        </p:grpSpPr>
        <p:cxnSp>
          <p:nvCxnSpPr>
            <p:cNvPr id="22" name="Straight Arrow Connector 21"/>
            <p:cNvCxnSpPr/>
            <p:nvPr/>
          </p:nvCxnSpPr>
          <p:spPr>
            <a:xfrm flipH="1">
              <a:off x="3632200" y="4428076"/>
              <a:ext cx="6350" cy="189029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Rectangle 22"/>
            <p:cNvSpPr/>
            <p:nvPr/>
          </p:nvSpPr>
          <p:spPr>
            <a:xfrm>
              <a:off x="3385182" y="4504932"/>
              <a:ext cx="695975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i="1" dirty="0" smtClean="0">
                  <a:latin typeface="Garamond"/>
                  <a:cs typeface="Garamond"/>
                </a:rPr>
                <a:t>w</a:t>
              </a:r>
              <a:r>
                <a:rPr lang="en-US" sz="2400" i="1" baseline="-25000" dirty="0" smtClean="0">
                  <a:latin typeface="Garamond"/>
                  <a:cs typeface="Garamond"/>
                </a:rPr>
                <a:t>n</a:t>
              </a:r>
              <a:r>
                <a:rPr lang="en-US" sz="2400" baseline="-25000" dirty="0" smtClean="0">
                  <a:latin typeface="Garamond"/>
                  <a:cs typeface="Garamond"/>
                </a:rPr>
                <a:t>+1</a:t>
              </a:r>
              <a:endParaRPr lang="en-US" sz="2400" baseline="-25000" dirty="0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5692953" y="3813906"/>
            <a:ext cx="623339" cy="542986"/>
            <a:chOff x="5623103" y="4396326"/>
            <a:chExt cx="623339" cy="542986"/>
          </a:xfrm>
        </p:grpSpPr>
        <p:cxnSp>
          <p:nvCxnSpPr>
            <p:cNvPr id="25" name="Straight Arrow Connector 24"/>
            <p:cNvCxnSpPr/>
            <p:nvPr/>
          </p:nvCxnSpPr>
          <p:spPr>
            <a:xfrm flipH="1">
              <a:off x="5944614" y="4396326"/>
              <a:ext cx="6350" cy="189029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ectangle 25"/>
            <p:cNvSpPr/>
            <p:nvPr/>
          </p:nvSpPr>
          <p:spPr>
            <a:xfrm>
              <a:off x="5623103" y="4477647"/>
              <a:ext cx="623339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i="1" dirty="0" smtClean="0">
                  <a:latin typeface="Garamond"/>
                  <a:cs typeface="Garamond"/>
                </a:rPr>
                <a:t>w</a:t>
              </a:r>
              <a:r>
                <a:rPr lang="en-US" sz="2400" i="1" baseline="-25000" dirty="0" smtClean="0">
                  <a:latin typeface="Garamond"/>
                  <a:cs typeface="Garamond"/>
                </a:rPr>
                <a:t>n</a:t>
              </a:r>
              <a:r>
                <a:rPr lang="en-US" sz="2400" baseline="-25000" dirty="0" smtClean="0">
                  <a:latin typeface="Garamond"/>
                  <a:cs typeface="Garamond"/>
                </a:rPr>
                <a:t>-1</a:t>
              </a:r>
              <a:endParaRPr lang="en-US" sz="2400" baseline="-25000" dirty="0"/>
            </a:p>
          </p:txBody>
        </p:sp>
      </p:grpSp>
      <p:sp>
        <p:nvSpPr>
          <p:cNvPr id="27" name="Rectangle 26"/>
          <p:cNvSpPr/>
          <p:nvPr/>
        </p:nvSpPr>
        <p:spPr>
          <a:xfrm>
            <a:off x="928872" y="4859872"/>
            <a:ext cx="31697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 err="1" smtClean="0">
                <a:solidFill>
                  <a:prstClr val="black"/>
                </a:solidFill>
                <a:latin typeface="Garamond"/>
                <a:cs typeface="Garamond"/>
              </a:rPr>
              <a:t>w</a:t>
            </a:r>
            <a:r>
              <a:rPr lang="en-US" sz="2800" i="1" baseline="-25000" dirty="0" err="1" smtClean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 = (1-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r>
              <a:rPr lang="en-US" sz="2800" i="1" dirty="0" smtClean="0">
                <a:latin typeface="Garamond"/>
                <a:cs typeface="Garamond"/>
              </a:rPr>
              <a:t>w</a:t>
            </a:r>
            <a:r>
              <a:rPr lang="en-US" sz="2800" i="1" baseline="-25000" dirty="0" smtClean="0">
                <a:latin typeface="Garamond"/>
                <a:cs typeface="Garamond"/>
              </a:rPr>
              <a:t>n</a:t>
            </a:r>
            <a:r>
              <a:rPr lang="en-US" sz="2800" baseline="-25000" dirty="0">
                <a:latin typeface="Garamond"/>
                <a:cs typeface="Garamond"/>
              </a:rPr>
              <a:t>-</a:t>
            </a:r>
            <a:r>
              <a:rPr lang="en-US" sz="2800" baseline="-25000" dirty="0" smtClean="0">
                <a:latin typeface="Garamond"/>
                <a:cs typeface="Garamond"/>
              </a:rPr>
              <a:t>1</a:t>
            </a:r>
            <a:r>
              <a:rPr lang="en-US" sz="2800" dirty="0" smtClean="0">
                <a:latin typeface="Garamond"/>
                <a:cs typeface="Garamond"/>
              </a:rPr>
              <a:t> + </a:t>
            </a:r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w</a:t>
            </a:r>
            <a:r>
              <a:rPr lang="en-US" sz="2800" i="1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+1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909740" y="5399622"/>
            <a:ext cx="11074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w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0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 = 0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2673916" y="5399622"/>
            <a:ext cx="141041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w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200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 = 1.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831850" y="4853522"/>
            <a:ext cx="3289300" cy="1185328"/>
          </a:xfrm>
          <a:prstGeom prst="rect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3330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3" grpId="0"/>
      <p:bldP spid="14" grpId="0"/>
      <p:bldP spid="27" grpId="0"/>
      <p:bldP spid="28" grpId="0"/>
      <p:bldP spid="29" grpId="0"/>
      <p:bldP spid="3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Thomas_Bayes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1452" y="359836"/>
            <a:ext cx="1681698" cy="18034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Bayes’ rule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16086" y="4637504"/>
            <a:ext cx="16471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err="1" smtClean="0">
                <a:latin typeface="Garamond"/>
                <a:cs typeface="Garamond"/>
              </a:rPr>
              <a:t>F</a:t>
            </a:r>
            <a:r>
              <a:rPr lang="en-US" sz="2800" i="1" baseline="-25000" dirty="0" err="1" smtClean="0">
                <a:latin typeface="Garamond"/>
                <a:cs typeface="Garamond"/>
              </a:rPr>
              <a:t>i</a:t>
            </a:r>
            <a:r>
              <a:rPr lang="en-US" sz="2800" dirty="0" err="1" smtClean="0">
                <a:latin typeface="Garamond"/>
                <a:cs typeface="Garamond"/>
              </a:rPr>
              <a:t>|</a:t>
            </a:r>
            <a:r>
              <a:rPr lang="en-US" sz="2800" i="1" dirty="0" err="1" smtClean="0">
                <a:latin typeface="Garamond"/>
                <a:cs typeface="Garamond"/>
              </a:rPr>
              <a:t>E</a:t>
            </a:r>
            <a:r>
              <a:rPr lang="en-US" sz="2800" dirty="0" smtClean="0">
                <a:latin typeface="Garamond"/>
                <a:cs typeface="Garamond"/>
              </a:rPr>
              <a:t>) =</a:t>
            </a:r>
          </a:p>
        </p:txBody>
      </p:sp>
      <p:sp>
        <p:nvSpPr>
          <p:cNvPr id="6" name="Rectangle 5"/>
          <p:cNvSpPr/>
          <p:nvPr/>
        </p:nvSpPr>
        <p:spPr>
          <a:xfrm>
            <a:off x="2045456" y="1874738"/>
            <a:ext cx="19313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E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|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F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 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F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endParaRPr lang="en-US" sz="2800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2090403" y="2410658"/>
            <a:ext cx="1808497" cy="0"/>
          </a:xfrm>
          <a:prstGeom prst="line">
            <a:avLst/>
          </a:prstGeom>
          <a:ln w="635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2549766" y="2328336"/>
            <a:ext cx="8506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E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endParaRPr lang="en-US" sz="2800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455406" y="1868388"/>
            <a:ext cx="19313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E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|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F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 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F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endParaRPr lang="en-US" sz="2800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4451350" y="2410658"/>
            <a:ext cx="4057650" cy="0"/>
          </a:xfrm>
          <a:prstGeom prst="line">
            <a:avLst/>
          </a:prstGeom>
          <a:ln w="635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4333707" y="2332572"/>
            <a:ext cx="433129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E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|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F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 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F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 + 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err="1" smtClean="0">
                <a:solidFill>
                  <a:prstClr val="black"/>
                </a:solidFill>
                <a:latin typeface="Garamond"/>
                <a:cs typeface="Garamond"/>
              </a:rPr>
              <a:t>E</a:t>
            </a:r>
            <a:r>
              <a:rPr lang="en-US" sz="2800" dirty="0" err="1" smtClean="0">
                <a:solidFill>
                  <a:prstClr val="black"/>
                </a:solidFill>
                <a:latin typeface="Garamond"/>
                <a:cs typeface="Garamond"/>
              </a:rPr>
              <a:t>|</a:t>
            </a:r>
            <a:r>
              <a:rPr lang="en-US" sz="2800" i="1" dirty="0" err="1" smtClean="0">
                <a:solidFill>
                  <a:prstClr val="black"/>
                </a:solidFill>
                <a:latin typeface="Garamond"/>
                <a:cs typeface="Garamond"/>
              </a:rPr>
              <a:t>F</a:t>
            </a:r>
            <a:r>
              <a:rPr lang="en-US" sz="2800" i="1" baseline="30000" dirty="0" err="1" smtClean="0">
                <a:solidFill>
                  <a:prstClr val="black"/>
                </a:solidFill>
                <a:latin typeface="Garamond"/>
                <a:cs typeface="Garamond"/>
              </a:rPr>
              <a:t>c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 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F</a:t>
            </a:r>
            <a:r>
              <a:rPr lang="en-US" sz="2800" i="1" baseline="30000" dirty="0" smtClean="0">
                <a:solidFill>
                  <a:prstClr val="black"/>
                </a:solidFill>
                <a:latin typeface="Garamond"/>
                <a:cs typeface="Garamond"/>
              </a:rPr>
              <a:t>c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endParaRPr lang="en-US" sz="2800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991101" y="2123648"/>
            <a:ext cx="4239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latin typeface="Garamond"/>
                <a:cs typeface="Garamond"/>
              </a:rPr>
              <a:t>=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74645" y="3565276"/>
            <a:ext cx="809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More generally, if 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F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1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,…, </a:t>
            </a:r>
            <a:r>
              <a:rPr lang="en-US" sz="2800" i="1" dirty="0" err="1">
                <a:solidFill>
                  <a:prstClr val="black"/>
                </a:solidFill>
                <a:latin typeface="Garamond"/>
                <a:cs typeface="Garamond"/>
              </a:rPr>
              <a:t>F</a:t>
            </a:r>
            <a:r>
              <a:rPr lang="en-US" sz="2800" i="1" baseline="-25000" dirty="0" err="1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2800" dirty="0" smtClean="0">
                <a:latin typeface="Franklin Gothic Medium"/>
                <a:cs typeface="Franklin Gothic Medium"/>
              </a:rPr>
              <a:t>  </a:t>
            </a:r>
            <a:r>
              <a:rPr lang="en-US" sz="2800" dirty="0" smtClean="0">
                <a:solidFill>
                  <a:schemeClr val="accent1"/>
                </a:solidFill>
                <a:latin typeface="Franklin Gothic Medium"/>
                <a:cs typeface="Franklin Gothic Medium"/>
              </a:rPr>
              <a:t>partition</a:t>
            </a:r>
            <a:r>
              <a:rPr lang="en-US" sz="2800" dirty="0" smtClean="0">
                <a:latin typeface="Franklin Gothic Medium"/>
                <a:cs typeface="Franklin Gothic Medium"/>
              </a:rPr>
              <a:t> 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S</a:t>
            </a:r>
            <a:r>
              <a:rPr lang="en-US" sz="2800" dirty="0" smtClean="0">
                <a:latin typeface="Franklin Gothic Medium"/>
                <a:cs typeface="Franklin Gothic Medium"/>
              </a:rPr>
              <a:t> then 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74645" y="2116554"/>
            <a:ext cx="15649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F</a:t>
            </a:r>
            <a:r>
              <a:rPr lang="en-US" sz="2800" dirty="0" smtClean="0">
                <a:latin typeface="Garamond"/>
                <a:cs typeface="Garamond"/>
              </a:rPr>
              <a:t>|</a:t>
            </a:r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dirty="0" smtClean="0">
                <a:latin typeface="Garamond"/>
                <a:cs typeface="Garamond"/>
              </a:rPr>
              <a:t>) =</a:t>
            </a:r>
          </a:p>
        </p:txBody>
      </p:sp>
      <p:sp>
        <p:nvSpPr>
          <p:cNvPr id="25" name="Rectangle 24"/>
          <p:cNvSpPr/>
          <p:nvPr/>
        </p:nvSpPr>
        <p:spPr>
          <a:xfrm>
            <a:off x="3602082" y="4363194"/>
            <a:ext cx="20820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err="1" smtClean="0">
                <a:solidFill>
                  <a:prstClr val="black"/>
                </a:solidFill>
                <a:latin typeface="Garamond"/>
                <a:cs typeface="Garamond"/>
              </a:rPr>
              <a:t>E</a:t>
            </a:r>
            <a:r>
              <a:rPr lang="en-US" sz="2800" dirty="0" err="1" smtClean="0">
                <a:solidFill>
                  <a:prstClr val="black"/>
                </a:solidFill>
                <a:latin typeface="Garamond"/>
                <a:cs typeface="Garamond"/>
              </a:rPr>
              <a:t>|</a:t>
            </a:r>
            <a:r>
              <a:rPr lang="en-US" sz="2800" i="1" dirty="0" err="1" smtClean="0">
                <a:solidFill>
                  <a:prstClr val="black"/>
                </a:solidFill>
                <a:latin typeface="Garamond"/>
                <a:cs typeface="Garamond"/>
              </a:rPr>
              <a:t>F</a:t>
            </a:r>
            <a:r>
              <a:rPr lang="en-US" sz="2800" i="1" baseline="-25000" dirty="0" err="1" smtClean="0">
                <a:solidFill>
                  <a:prstClr val="black"/>
                </a:solidFill>
                <a:latin typeface="Garamond"/>
                <a:cs typeface="Garamond"/>
              </a:rPr>
              <a:t>i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 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F</a:t>
            </a:r>
            <a:r>
              <a:rPr lang="en-US" sz="2800" i="1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i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endParaRPr lang="en-US" sz="2800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2114550" y="4918164"/>
            <a:ext cx="5029200" cy="0"/>
          </a:xfrm>
          <a:prstGeom prst="line">
            <a:avLst/>
          </a:prstGeom>
          <a:ln w="635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1968779" y="4841964"/>
            <a:ext cx="52984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E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|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F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1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 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F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1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 + … + 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err="1" smtClean="0">
                <a:solidFill>
                  <a:prstClr val="black"/>
                </a:solidFill>
                <a:latin typeface="Garamond"/>
                <a:cs typeface="Garamond"/>
              </a:rPr>
              <a:t>E</a:t>
            </a:r>
            <a:r>
              <a:rPr lang="en-US" sz="2800" dirty="0" err="1" smtClean="0">
                <a:solidFill>
                  <a:prstClr val="black"/>
                </a:solidFill>
                <a:latin typeface="Garamond"/>
                <a:cs typeface="Garamond"/>
              </a:rPr>
              <a:t>|</a:t>
            </a:r>
            <a:r>
              <a:rPr lang="en-US" sz="2800" i="1" dirty="0" err="1" smtClean="0">
                <a:solidFill>
                  <a:prstClr val="black"/>
                </a:solidFill>
                <a:latin typeface="Garamond"/>
                <a:cs typeface="Garamond"/>
              </a:rPr>
              <a:t>F</a:t>
            </a:r>
            <a:r>
              <a:rPr lang="en-US" sz="2800" i="1" baseline="-25000" dirty="0" err="1" smtClean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 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err="1" smtClean="0">
                <a:solidFill>
                  <a:prstClr val="black"/>
                </a:solidFill>
                <a:latin typeface="Garamond"/>
                <a:cs typeface="Garamond"/>
              </a:rPr>
              <a:t>F</a:t>
            </a:r>
            <a:r>
              <a:rPr lang="en-US" sz="2800" i="1" baseline="-25000" dirty="0" err="1" smtClean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endParaRPr lang="en-US" sz="2800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2905193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Gambler’s ruin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35090" y="2685254"/>
            <a:ext cx="42291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w</a:t>
            </a:r>
            <a:r>
              <a:rPr lang="en-US" sz="2800" i="1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2800" baseline="-25000" dirty="0">
                <a:solidFill>
                  <a:prstClr val="black"/>
                </a:solidFill>
                <a:latin typeface="Garamond"/>
                <a:cs typeface="Garamond"/>
              </a:rPr>
              <a:t>+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1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 – </a:t>
            </a:r>
            <a:r>
              <a:rPr lang="en-US" sz="2800" i="1" dirty="0" err="1" smtClean="0">
                <a:solidFill>
                  <a:prstClr val="black"/>
                </a:solidFill>
                <a:latin typeface="Garamond"/>
                <a:cs typeface="Garamond"/>
              </a:rPr>
              <a:t>w</a:t>
            </a:r>
            <a:r>
              <a:rPr lang="en-US" sz="2800" i="1" baseline="-25000" dirty="0" err="1" smtClean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2800" i="1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 = (1-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)(</a:t>
            </a:r>
            <a:r>
              <a:rPr lang="en-US" sz="2800" i="1" dirty="0" err="1" smtClean="0">
                <a:solidFill>
                  <a:prstClr val="black"/>
                </a:solidFill>
                <a:latin typeface="Garamond"/>
                <a:cs typeface="Garamond"/>
              </a:rPr>
              <a:t>w</a:t>
            </a:r>
            <a:r>
              <a:rPr lang="en-US" sz="2800" i="1" baseline="-25000" dirty="0" err="1" smtClean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 – 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w</a:t>
            </a:r>
            <a:r>
              <a:rPr lang="en-US" sz="2800" i="1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-1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554222" y="1145528"/>
            <a:ext cx="31697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 err="1" smtClean="0">
                <a:solidFill>
                  <a:prstClr val="black"/>
                </a:solidFill>
                <a:latin typeface="Garamond"/>
                <a:cs typeface="Garamond"/>
              </a:rPr>
              <a:t>w</a:t>
            </a:r>
            <a:r>
              <a:rPr lang="en-US" sz="2800" i="1" baseline="-25000" dirty="0" err="1" smtClean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 = (1-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r>
              <a:rPr lang="en-US" sz="2800" i="1" dirty="0" smtClean="0">
                <a:latin typeface="Garamond"/>
                <a:cs typeface="Garamond"/>
              </a:rPr>
              <a:t>w</a:t>
            </a:r>
            <a:r>
              <a:rPr lang="en-US" sz="2800" i="1" baseline="-25000" dirty="0" smtClean="0">
                <a:latin typeface="Garamond"/>
                <a:cs typeface="Garamond"/>
              </a:rPr>
              <a:t>n</a:t>
            </a:r>
            <a:r>
              <a:rPr lang="en-US" sz="2800" baseline="-25000" dirty="0">
                <a:latin typeface="Garamond"/>
                <a:cs typeface="Garamond"/>
              </a:rPr>
              <a:t>-</a:t>
            </a:r>
            <a:r>
              <a:rPr lang="en-US" sz="2800" baseline="-25000" dirty="0" smtClean="0">
                <a:latin typeface="Garamond"/>
                <a:cs typeface="Garamond"/>
              </a:rPr>
              <a:t>1</a:t>
            </a:r>
            <a:r>
              <a:rPr lang="en-US" sz="2800" dirty="0" smtClean="0">
                <a:latin typeface="Garamond"/>
                <a:cs typeface="Garamond"/>
              </a:rPr>
              <a:t> + </a:t>
            </a:r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w</a:t>
            </a:r>
            <a:r>
              <a:rPr lang="en-US" sz="2800" i="1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+1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535090" y="1691628"/>
            <a:ext cx="11074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w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0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 = 0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2299266" y="1691628"/>
            <a:ext cx="141041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w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200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 = 1.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457200" y="1145528"/>
            <a:ext cx="3289300" cy="1185328"/>
          </a:xfrm>
          <a:prstGeom prst="rect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535090" y="3360874"/>
            <a:ext cx="35412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w</a:t>
            </a:r>
            <a:r>
              <a:rPr lang="en-US" sz="2800" i="1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2800" baseline="-25000" dirty="0">
                <a:solidFill>
                  <a:prstClr val="black"/>
                </a:solidFill>
                <a:latin typeface="Garamond"/>
                <a:cs typeface="Garamond"/>
              </a:rPr>
              <a:t>+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1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 – </a:t>
            </a:r>
            <a:r>
              <a:rPr lang="en-US" sz="2800" i="1" dirty="0" err="1" smtClean="0">
                <a:solidFill>
                  <a:prstClr val="black"/>
                </a:solidFill>
                <a:latin typeface="Garamond"/>
                <a:cs typeface="Garamond"/>
              </a:rPr>
              <a:t>w</a:t>
            </a:r>
            <a:r>
              <a:rPr lang="en-US" sz="2800" i="1" baseline="-25000" dirty="0" err="1" smtClean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2800" i="1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 = </a:t>
            </a:r>
            <a:r>
              <a:rPr lang="en-US" sz="2800" dirty="0" smtClean="0">
                <a:solidFill>
                  <a:prstClr val="black"/>
                </a:solidFill>
                <a:latin typeface="Symbol" charset="2"/>
                <a:cs typeface="Symbol" charset="2"/>
              </a:rPr>
              <a:t>l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 (</a:t>
            </a:r>
            <a:r>
              <a:rPr lang="en-US" sz="2800" i="1" dirty="0" err="1" smtClean="0">
                <a:solidFill>
                  <a:prstClr val="black"/>
                </a:solidFill>
                <a:latin typeface="Garamond"/>
                <a:cs typeface="Garamond"/>
              </a:rPr>
              <a:t>w</a:t>
            </a:r>
            <a:r>
              <a:rPr lang="en-US" sz="2800" i="1" baseline="-25000" dirty="0" err="1" smtClean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 – 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w</a:t>
            </a:r>
            <a:r>
              <a:rPr lang="en-US" sz="2800" i="1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-1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5178320" y="2738574"/>
            <a:ext cx="3508480" cy="523220"/>
          </a:xfrm>
          <a:prstGeom prst="rect">
            <a:avLst/>
          </a:prstGeom>
          <a:ln w="19050" cmpd="sng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prstClr val="black"/>
                </a:solidFill>
                <a:latin typeface="Franklin Gothic Medium"/>
                <a:cs typeface="Franklin Gothic Medium"/>
              </a:rPr>
              <a:t>let </a:t>
            </a:r>
            <a:r>
              <a:rPr lang="en-US" sz="2800" dirty="0" smtClean="0">
                <a:solidFill>
                  <a:prstClr val="black"/>
                </a:solidFill>
                <a:latin typeface="Symbol" charset="2"/>
                <a:cs typeface="Symbol" charset="2"/>
              </a:rPr>
              <a:t>l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 = (1-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)/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p 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=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19/18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1889792" y="3928544"/>
            <a:ext cx="24288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= </a:t>
            </a:r>
            <a:r>
              <a:rPr lang="en-US" sz="2800" dirty="0" smtClean="0">
                <a:solidFill>
                  <a:prstClr val="black"/>
                </a:solidFill>
                <a:latin typeface="Symbol" charset="2"/>
                <a:cs typeface="Symbol" charset="2"/>
              </a:rPr>
              <a:t>l</a:t>
            </a:r>
            <a:r>
              <a:rPr lang="en-US" sz="2800" baseline="30000" dirty="0" smtClean="0">
                <a:solidFill>
                  <a:prstClr val="black"/>
                </a:solidFill>
                <a:latin typeface="Garamond"/>
                <a:cs typeface="Garamond"/>
              </a:rPr>
              <a:t>2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 (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w</a:t>
            </a:r>
            <a:r>
              <a:rPr lang="en-US" sz="2800" i="1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-1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 – 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w</a:t>
            </a:r>
            <a:r>
              <a:rPr lang="en-US" sz="2800" i="1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-2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1889792" y="4446824"/>
            <a:ext cx="28551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= … = </a:t>
            </a:r>
            <a:r>
              <a:rPr lang="en-US" sz="2800" dirty="0" err="1" smtClean="0">
                <a:solidFill>
                  <a:prstClr val="black"/>
                </a:solidFill>
                <a:latin typeface="Symbol" charset="2"/>
                <a:cs typeface="Symbol" charset="2"/>
              </a:rPr>
              <a:t>l</a:t>
            </a:r>
            <a:r>
              <a:rPr lang="en-US" sz="2800" i="1" baseline="30000" dirty="0" err="1" smtClean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 (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w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1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 – 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w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0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endParaRPr lang="en-US" dirty="0"/>
          </a:p>
        </p:txBody>
      </p:sp>
      <p:sp>
        <p:nvSpPr>
          <p:cNvPr id="34" name="Freeform 33"/>
          <p:cNvSpPr/>
          <p:nvPr/>
        </p:nvSpPr>
        <p:spPr>
          <a:xfrm>
            <a:off x="4184650" y="4741169"/>
            <a:ext cx="387350" cy="112751"/>
          </a:xfrm>
          <a:custGeom>
            <a:avLst/>
            <a:gdLst>
              <a:gd name="connsiteX0" fmla="*/ 0 w 673100"/>
              <a:gd name="connsiteY0" fmla="*/ 112751 h 112751"/>
              <a:gd name="connsiteX1" fmla="*/ 330200 w 673100"/>
              <a:gd name="connsiteY1" fmla="*/ 4801 h 112751"/>
              <a:gd name="connsiteX2" fmla="*/ 673100 w 673100"/>
              <a:gd name="connsiteY2" fmla="*/ 17501 h 112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3100" h="112751">
                <a:moveTo>
                  <a:pt x="0" y="112751"/>
                </a:moveTo>
                <a:cubicBezTo>
                  <a:pt x="109008" y="66713"/>
                  <a:pt x="218017" y="20676"/>
                  <a:pt x="330200" y="4801"/>
                </a:cubicBezTo>
                <a:cubicBezTo>
                  <a:pt x="442383" y="-11074"/>
                  <a:pt x="673100" y="17501"/>
                  <a:pt x="673100" y="17501"/>
                </a:cubicBezTo>
              </a:path>
            </a:pathLst>
          </a:custGeom>
          <a:ln w="76200" cmpd="sng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554222" y="5170624"/>
            <a:ext cx="25413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w</a:t>
            </a:r>
            <a:r>
              <a:rPr lang="en-US" sz="2800" i="1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+1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 = </a:t>
            </a:r>
            <a:r>
              <a:rPr lang="en-US" sz="2800" i="1" dirty="0" err="1" smtClean="0">
                <a:solidFill>
                  <a:prstClr val="black"/>
                </a:solidFill>
                <a:latin typeface="Garamond"/>
                <a:cs typeface="Garamond"/>
              </a:rPr>
              <a:t>w</a:t>
            </a:r>
            <a:r>
              <a:rPr lang="en-US" sz="2800" i="1" baseline="-25000" dirty="0" err="1" smtClean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2800" baseline="-25000" dirty="0">
                <a:solidFill>
                  <a:prstClr val="black"/>
                </a:solidFill>
                <a:latin typeface="Garamond"/>
                <a:cs typeface="Garamond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+ </a:t>
            </a:r>
            <a:r>
              <a:rPr lang="en-US" sz="2800" dirty="0" smtClean="0">
                <a:solidFill>
                  <a:prstClr val="black"/>
                </a:solidFill>
                <a:latin typeface="Symbol" charset="2"/>
                <a:cs typeface="Symbol" charset="2"/>
              </a:rPr>
              <a:t>l</a:t>
            </a:r>
            <a:r>
              <a:rPr lang="en-US" sz="2800" i="1" baseline="30000" dirty="0" smtClean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w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1</a:t>
            </a:r>
            <a:endParaRPr lang="en-US" baseline="-25000" dirty="0"/>
          </a:p>
        </p:txBody>
      </p:sp>
      <p:sp>
        <p:nvSpPr>
          <p:cNvPr id="3" name="Rectangle 2"/>
          <p:cNvSpPr/>
          <p:nvPr/>
        </p:nvSpPr>
        <p:spPr>
          <a:xfrm>
            <a:off x="2926033" y="5155684"/>
            <a:ext cx="31333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= 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w</a:t>
            </a:r>
            <a:r>
              <a:rPr lang="en-US" sz="2800" i="1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-1 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+ </a:t>
            </a:r>
            <a:r>
              <a:rPr lang="en-US" sz="2800" dirty="0" smtClean="0">
                <a:solidFill>
                  <a:prstClr val="black"/>
                </a:solidFill>
                <a:latin typeface="Symbol" charset="2"/>
                <a:cs typeface="Symbol" charset="2"/>
              </a:rPr>
              <a:t>l</a:t>
            </a:r>
            <a:r>
              <a:rPr lang="en-US" sz="2800" i="1" baseline="30000" dirty="0" smtClean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2800" baseline="30000" dirty="0" smtClean="0">
                <a:solidFill>
                  <a:prstClr val="black"/>
                </a:solidFill>
                <a:latin typeface="Garamond"/>
                <a:cs typeface="Garamond"/>
              </a:rPr>
              <a:t>-1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w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1 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+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latin typeface="Symbol" charset="2"/>
                <a:cs typeface="Symbol" charset="2"/>
              </a:rPr>
              <a:t>l</a:t>
            </a:r>
            <a:r>
              <a:rPr lang="en-US" sz="2800" i="1" baseline="30000" dirty="0" smtClean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w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1 </a:t>
            </a:r>
            <a:endParaRPr lang="en-US" baseline="-25000" dirty="0">
              <a:solidFill>
                <a:prstClr val="black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2926033" y="5700623"/>
            <a:ext cx="43126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= … = 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w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1 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+ </a:t>
            </a:r>
            <a:r>
              <a:rPr lang="en-US" sz="2800" dirty="0" smtClean="0">
                <a:solidFill>
                  <a:prstClr val="black"/>
                </a:solidFill>
                <a:latin typeface="Symbol" charset="2"/>
                <a:cs typeface="Symbol" charset="2"/>
              </a:rPr>
              <a:t>l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w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1 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+ … + 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latin typeface="Symbol" charset="2"/>
                <a:cs typeface="Symbol" charset="2"/>
              </a:rPr>
              <a:t>l</a:t>
            </a:r>
            <a:r>
              <a:rPr lang="en-US" sz="2800" i="1" baseline="30000" dirty="0" smtClean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w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1</a:t>
            </a:r>
            <a:endParaRPr lang="en-US" sz="2800" baseline="-25000" dirty="0"/>
          </a:p>
        </p:txBody>
      </p:sp>
    </p:spTree>
    <p:extLst>
      <p:ext uri="{BB962C8B-B14F-4D97-AF65-F5344CB8AC3E}">
        <p14:creationId xmlns:p14="http://schemas.microsoft.com/office/powerpoint/2010/main" val="15196339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30" grpId="0"/>
      <p:bldP spid="31" grpId="0" animBg="1"/>
      <p:bldP spid="32" grpId="0"/>
      <p:bldP spid="33" grpId="0"/>
      <p:bldP spid="34" grpId="0" animBg="1"/>
      <p:bldP spid="35" grpId="0"/>
      <p:bldP spid="3" grpId="0"/>
      <p:bldP spid="36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Gambler’s ruin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554222" y="1145528"/>
            <a:ext cx="31697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 err="1" smtClean="0">
                <a:solidFill>
                  <a:prstClr val="black"/>
                </a:solidFill>
                <a:latin typeface="Garamond"/>
                <a:cs typeface="Garamond"/>
              </a:rPr>
              <a:t>w</a:t>
            </a:r>
            <a:r>
              <a:rPr lang="en-US" sz="2800" i="1" baseline="-25000" dirty="0" err="1" smtClean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 = (1-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r>
              <a:rPr lang="en-US" sz="2800" i="1" dirty="0" smtClean="0">
                <a:latin typeface="Garamond"/>
                <a:cs typeface="Garamond"/>
              </a:rPr>
              <a:t>w</a:t>
            </a:r>
            <a:r>
              <a:rPr lang="en-US" sz="2800" i="1" baseline="-25000" dirty="0" smtClean="0">
                <a:latin typeface="Garamond"/>
                <a:cs typeface="Garamond"/>
              </a:rPr>
              <a:t>n</a:t>
            </a:r>
            <a:r>
              <a:rPr lang="en-US" sz="2800" baseline="-25000" dirty="0">
                <a:latin typeface="Garamond"/>
                <a:cs typeface="Garamond"/>
              </a:rPr>
              <a:t>-</a:t>
            </a:r>
            <a:r>
              <a:rPr lang="en-US" sz="2800" baseline="-25000" dirty="0" smtClean="0">
                <a:latin typeface="Garamond"/>
                <a:cs typeface="Garamond"/>
              </a:rPr>
              <a:t>1</a:t>
            </a:r>
            <a:r>
              <a:rPr lang="en-US" sz="2800" dirty="0" smtClean="0">
                <a:latin typeface="Garamond"/>
                <a:cs typeface="Garamond"/>
              </a:rPr>
              <a:t> + </a:t>
            </a:r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w</a:t>
            </a:r>
            <a:r>
              <a:rPr lang="en-US" sz="2800" i="1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+1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535090" y="1691628"/>
            <a:ext cx="11074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w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0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 = 0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2299266" y="1691628"/>
            <a:ext cx="141041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w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200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 = 1.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457200" y="1145528"/>
            <a:ext cx="3289300" cy="1185328"/>
          </a:xfrm>
          <a:prstGeom prst="rect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457200" y="2571758"/>
            <a:ext cx="3289300" cy="523220"/>
          </a:xfrm>
          <a:prstGeom prst="rect">
            <a:avLst/>
          </a:prstGeom>
          <a:ln w="19050" cmpd="sng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prstClr val="black"/>
                </a:solidFill>
                <a:latin typeface="Symbol" charset="2"/>
                <a:cs typeface="Symbol" charset="2"/>
              </a:rPr>
              <a:t>l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 = (1-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)/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p 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=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19/18</a:t>
            </a:r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457200" y="3325723"/>
            <a:ext cx="34227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w</a:t>
            </a:r>
            <a:r>
              <a:rPr lang="en-US" sz="2800" i="1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+1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 = 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w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1 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+ … + 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latin typeface="Symbol" charset="2"/>
                <a:cs typeface="Symbol" charset="2"/>
              </a:rPr>
              <a:t>l</a:t>
            </a:r>
            <a:r>
              <a:rPr lang="en-US" sz="2800" i="1" baseline="30000" dirty="0" smtClean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w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1</a:t>
            </a:r>
            <a:endParaRPr lang="en-US" sz="2800" baseline="-25000" dirty="0"/>
          </a:p>
        </p:txBody>
      </p:sp>
      <p:sp>
        <p:nvSpPr>
          <p:cNvPr id="16" name="Rectangle 15"/>
          <p:cNvSpPr/>
          <p:nvPr/>
        </p:nvSpPr>
        <p:spPr>
          <a:xfrm>
            <a:off x="1113022" y="3785443"/>
            <a:ext cx="32378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= (</a:t>
            </a:r>
            <a:r>
              <a:rPr lang="en-US" sz="2800" dirty="0" smtClean="0">
                <a:solidFill>
                  <a:prstClr val="black"/>
                </a:solidFill>
                <a:latin typeface="Symbol" charset="2"/>
                <a:cs typeface="Symbol" charset="2"/>
              </a:rPr>
              <a:t>l</a:t>
            </a:r>
            <a:r>
              <a:rPr lang="en-US" sz="2800" i="1" baseline="30000" dirty="0" smtClean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2800" baseline="30000" dirty="0" smtClean="0">
                <a:solidFill>
                  <a:prstClr val="black"/>
                </a:solidFill>
                <a:latin typeface="Garamond"/>
                <a:cs typeface="Garamond"/>
              </a:rPr>
              <a:t>+1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 – 1)/(</a:t>
            </a:r>
            <a:r>
              <a:rPr lang="en-US" sz="2800" dirty="0" smtClean="0">
                <a:solidFill>
                  <a:prstClr val="black"/>
                </a:solidFill>
                <a:latin typeface="Symbol" charset="2"/>
                <a:cs typeface="Symbol" charset="2"/>
              </a:rPr>
              <a:t>l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 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– 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1)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w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1</a:t>
            </a:r>
            <a:endParaRPr lang="en-US" sz="2800" baseline="-25000" dirty="0"/>
          </a:p>
        </p:txBody>
      </p:sp>
      <p:sp>
        <p:nvSpPr>
          <p:cNvPr id="17" name="Rectangle 16"/>
          <p:cNvSpPr/>
          <p:nvPr/>
        </p:nvSpPr>
        <p:spPr>
          <a:xfrm>
            <a:off x="457200" y="4500473"/>
            <a:ext cx="38502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w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200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 = 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dirty="0" smtClean="0">
                <a:solidFill>
                  <a:prstClr val="black"/>
                </a:solidFill>
                <a:latin typeface="Symbol" charset="2"/>
                <a:cs typeface="Symbol" charset="2"/>
              </a:rPr>
              <a:t>l</a:t>
            </a:r>
            <a:r>
              <a:rPr lang="en-US" sz="2800" baseline="30000" dirty="0" smtClean="0">
                <a:solidFill>
                  <a:prstClr val="black"/>
                </a:solidFill>
                <a:latin typeface="Garamond"/>
                <a:cs typeface="Garamond"/>
              </a:rPr>
              <a:t>200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 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– 1)/(</a:t>
            </a:r>
            <a:r>
              <a:rPr lang="en-US" sz="2800" dirty="0">
                <a:solidFill>
                  <a:prstClr val="black"/>
                </a:solidFill>
                <a:latin typeface="Symbol" charset="2"/>
                <a:cs typeface="Symbol" charset="2"/>
              </a:rPr>
              <a:t>l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 – 1)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w</a:t>
            </a:r>
            <a:r>
              <a:rPr lang="en-US" sz="2800" baseline="-25000" dirty="0">
                <a:solidFill>
                  <a:prstClr val="black"/>
                </a:solidFill>
                <a:latin typeface="Garamond"/>
                <a:cs typeface="Garamond"/>
              </a:rPr>
              <a:t>1</a:t>
            </a:r>
            <a:endParaRPr lang="en-US" sz="2800" baseline="-25000" dirty="0"/>
          </a:p>
        </p:txBody>
      </p:sp>
      <p:grpSp>
        <p:nvGrpSpPr>
          <p:cNvPr id="15" name="Group 14"/>
          <p:cNvGrpSpPr/>
          <p:nvPr/>
        </p:nvGrpSpPr>
        <p:grpSpPr>
          <a:xfrm>
            <a:off x="457200" y="5191363"/>
            <a:ext cx="2464594" cy="1033641"/>
            <a:chOff x="457200" y="5191363"/>
            <a:chExt cx="2464594" cy="1033641"/>
          </a:xfrm>
        </p:grpSpPr>
        <p:sp>
          <p:nvSpPr>
            <p:cNvPr id="19" name="Rectangle 18"/>
            <p:cNvSpPr/>
            <p:nvPr/>
          </p:nvSpPr>
          <p:spPr>
            <a:xfrm>
              <a:off x="457200" y="5440273"/>
              <a:ext cx="1111191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w</a:t>
              </a:r>
              <a:r>
                <a:rPr lang="en-US" sz="2800" i="1" baseline="-25000" dirty="0" smtClean="0">
                  <a:solidFill>
                    <a:prstClr val="black"/>
                  </a:solidFill>
                  <a:latin typeface="Garamond"/>
                  <a:cs typeface="Garamond"/>
                </a:rPr>
                <a:t>n</a:t>
              </a:r>
              <a:r>
                <a:rPr lang="en-US" sz="2800" baseline="-25000" dirty="0" smtClean="0">
                  <a:solidFill>
                    <a:prstClr val="black"/>
                  </a:solidFill>
                  <a:latin typeface="Garamond"/>
                  <a:cs typeface="Garamond"/>
                </a:rPr>
                <a:t>+1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 =</a:t>
              </a:r>
              <a:endParaRPr lang="en-US" sz="2800" baseline="-25000" dirty="0"/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1619250" y="5721350"/>
              <a:ext cx="1244600" cy="0"/>
            </a:xfrm>
            <a:prstGeom prst="line">
              <a:avLst/>
            </a:prstGeom>
            <a:ln w="95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Rectangle 8"/>
            <p:cNvSpPr/>
            <p:nvPr/>
          </p:nvSpPr>
          <p:spPr>
            <a:xfrm>
              <a:off x="1638637" y="5191363"/>
              <a:ext cx="1283157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dirty="0">
                  <a:solidFill>
                    <a:prstClr val="black"/>
                  </a:solidFill>
                  <a:latin typeface="Symbol" charset="2"/>
                  <a:cs typeface="Symbol" charset="2"/>
                </a:rPr>
                <a:t>l</a:t>
              </a:r>
              <a:r>
                <a:rPr lang="en-US" sz="2800" i="1" baseline="30000" dirty="0">
                  <a:solidFill>
                    <a:prstClr val="black"/>
                  </a:solidFill>
                  <a:latin typeface="Garamond"/>
                  <a:cs typeface="Garamond"/>
                </a:rPr>
                <a:t>n</a:t>
              </a:r>
              <a:r>
                <a:rPr lang="en-US" sz="2800" baseline="30000" dirty="0">
                  <a:solidFill>
                    <a:prstClr val="black"/>
                  </a:solidFill>
                  <a:latin typeface="Garamond"/>
                  <a:cs typeface="Garamond"/>
                </a:rPr>
                <a:t>+1</a:t>
              </a:r>
              <a:r>
                <a:rPr lang="en-US" sz="2800" dirty="0">
                  <a:solidFill>
                    <a:prstClr val="black"/>
                  </a:solidFill>
                  <a:latin typeface="Garamond"/>
                  <a:cs typeface="Garamond"/>
                </a:rPr>
                <a:t> – 1</a:t>
              </a:r>
              <a:endParaRPr lang="en-US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650989" y="5701784"/>
              <a:ext cx="1245753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dirty="0">
                  <a:solidFill>
                    <a:prstClr val="black"/>
                  </a:solidFill>
                  <a:latin typeface="Symbol" charset="2"/>
                  <a:cs typeface="Symbol" charset="2"/>
                </a:rPr>
                <a:t>l</a:t>
              </a:r>
              <a:r>
                <a:rPr lang="en-US" sz="2800" baseline="30000" dirty="0">
                  <a:solidFill>
                    <a:prstClr val="black"/>
                  </a:solidFill>
                  <a:latin typeface="Garamond"/>
                  <a:cs typeface="Garamond"/>
                </a:rPr>
                <a:t>200</a:t>
              </a:r>
              <a:r>
                <a:rPr lang="en-US" sz="2800" dirty="0">
                  <a:solidFill>
                    <a:prstClr val="black"/>
                  </a:solidFill>
                  <a:latin typeface="Garamond"/>
                  <a:cs typeface="Garamond"/>
                </a:rPr>
                <a:t> – 1</a:t>
              </a:r>
              <a:endParaRPr lang="en-US" dirty="0"/>
            </a:p>
          </p:txBody>
        </p:sp>
      </p:grpSp>
      <p:sp>
        <p:nvSpPr>
          <p:cNvPr id="37" name="Rectangle 36"/>
          <p:cNvSpPr/>
          <p:nvPr/>
        </p:nvSpPr>
        <p:spPr>
          <a:xfrm>
            <a:off x="457200" y="5171428"/>
            <a:ext cx="2647950" cy="1185328"/>
          </a:xfrm>
          <a:prstGeom prst="rect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850900" y="5721350"/>
            <a:ext cx="268472" cy="24214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2038350" y="5287451"/>
            <a:ext cx="268472" cy="24214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6" name="Group 25"/>
          <p:cNvGrpSpPr/>
          <p:nvPr/>
        </p:nvGrpSpPr>
        <p:grpSpPr>
          <a:xfrm>
            <a:off x="4610100" y="1145528"/>
            <a:ext cx="4238231" cy="5211228"/>
            <a:chOff x="4610100" y="1145528"/>
            <a:chExt cx="4238231" cy="5211228"/>
          </a:xfrm>
        </p:grpSpPr>
        <p:cxnSp>
          <p:nvCxnSpPr>
            <p:cNvPr id="22" name="Straight Connector 21"/>
            <p:cNvCxnSpPr/>
            <p:nvPr/>
          </p:nvCxnSpPr>
          <p:spPr>
            <a:xfrm>
              <a:off x="4610100" y="1145528"/>
              <a:ext cx="0" cy="5211228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4809245" y="1145528"/>
              <a:ext cx="2577023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dirty="0">
                  <a:solidFill>
                    <a:prstClr val="black"/>
                  </a:solidFill>
                  <a:latin typeface="Franklin Gothic Medium"/>
                  <a:cs typeface="Franklin Gothic Medium"/>
                </a:rPr>
                <a:t>You have $100. </a:t>
              </a:r>
              <a:endParaRPr lang="en-US" dirty="0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4809245" y="1747476"/>
              <a:ext cx="3654416" cy="95410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dirty="0" smtClean="0">
                  <a:solidFill>
                    <a:prstClr val="black"/>
                  </a:solidFill>
                  <a:latin typeface="Franklin Gothic Medium"/>
                  <a:cs typeface="Franklin Gothic Medium"/>
                </a:rPr>
                <a:t>You stop when you win</a:t>
              </a:r>
            </a:p>
            <a:p>
              <a:r>
                <a:rPr lang="en-US" sz="2800" dirty="0" smtClean="0">
                  <a:solidFill>
                    <a:prstClr val="black"/>
                  </a:solidFill>
                  <a:latin typeface="Franklin Gothic Medium"/>
                  <a:cs typeface="Franklin Gothic Medium"/>
                </a:rPr>
                <a:t>$200 or run out. </a:t>
              </a:r>
              <a:endParaRPr lang="en-US" dirty="0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4809245" y="2902412"/>
              <a:ext cx="4039086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dirty="0" smtClean="0">
                  <a:solidFill>
                    <a:prstClr val="black"/>
                  </a:solidFill>
                  <a:latin typeface="Franklin Gothic Medium"/>
                  <a:cs typeface="Franklin Gothic Medium"/>
                </a:rPr>
                <a:t>The probability you win is</a:t>
              </a:r>
              <a:endParaRPr lang="en-US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753100" y="3587333"/>
              <a:ext cx="208368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i="1" dirty="0" smtClean="0">
                  <a:latin typeface="Garamond"/>
                  <a:cs typeface="Garamond"/>
                </a:rPr>
                <a:t>w</a:t>
              </a:r>
              <a:r>
                <a:rPr lang="en-US" sz="2800" baseline="-25000" dirty="0" smtClean="0">
                  <a:latin typeface="Garamond"/>
                  <a:cs typeface="Garamond"/>
                </a:rPr>
                <a:t>100</a:t>
              </a:r>
              <a:r>
                <a:rPr lang="en-US" sz="2800" dirty="0" smtClean="0">
                  <a:latin typeface="Garamond"/>
                  <a:cs typeface="Garamond"/>
                </a:rPr>
                <a:t> ≈ 0.0045</a:t>
              </a:r>
              <a:r>
                <a:rPr lang="en-US" sz="2800" dirty="0" smtClean="0">
                  <a:latin typeface="Franklin Gothic Medium"/>
                  <a:cs typeface="Franklin Gothic Medium"/>
                </a:rPr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357752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16" grpId="0"/>
      <p:bldP spid="17" grpId="0"/>
      <p:bldP spid="37" grpId="0" animBg="1"/>
      <p:bldP spid="14" grpId="0" animBg="1"/>
      <p:bldP spid="3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Medical tests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198233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If you are sick 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S</a:t>
            </a:r>
            <a:r>
              <a:rPr lang="en-US" sz="2800" dirty="0" smtClean="0">
                <a:latin typeface="Garamond"/>
                <a:cs typeface="Garamond"/>
              </a:rPr>
              <a:t>)</a:t>
            </a:r>
            <a:r>
              <a:rPr lang="en-US" sz="2800" dirty="0" smtClean="0">
                <a:latin typeface="Franklin Gothic Medium"/>
                <a:cs typeface="Franklin Gothic Medium"/>
              </a:rPr>
              <a:t>, a blood test comes out positive 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)</a:t>
            </a:r>
            <a:r>
              <a:rPr lang="en-US" sz="2800" dirty="0" smtClean="0">
                <a:latin typeface="Franklin Gothic Medium"/>
                <a:cs typeface="Franklin Gothic Medium"/>
              </a:rPr>
              <a:t> 95% of the time.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2296473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If you are </a:t>
            </a:r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not</a:t>
            </a:r>
            <a:r>
              <a:rPr lang="en-US" sz="2800" dirty="0" smtClean="0">
                <a:latin typeface="Franklin Gothic Medium"/>
                <a:cs typeface="Franklin Gothic Medium"/>
              </a:rPr>
              <a:t> sick, the test is positive 1% of the time.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3058473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Suppose 0.5% people in Hong Kong are sick.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7200" y="3826823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You take the test and come out positive. What are the chances that you are sick?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2032000" y="4941788"/>
            <a:ext cx="4057650" cy="968354"/>
            <a:chOff x="2032000" y="4941788"/>
            <a:chExt cx="4057650" cy="968354"/>
          </a:xfrm>
        </p:grpSpPr>
        <p:sp>
          <p:nvSpPr>
            <p:cNvPr id="9" name="Rectangle 8"/>
            <p:cNvSpPr/>
            <p:nvPr/>
          </p:nvSpPr>
          <p:spPr>
            <a:xfrm>
              <a:off x="3077170" y="4941788"/>
              <a:ext cx="1849165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/>
              <a:r>
                <a:rPr lang="en-US" sz="2800" i="1" dirty="0">
                  <a:solidFill>
                    <a:prstClr val="black"/>
                  </a:solidFill>
                  <a:latin typeface="Garamond"/>
                  <a:cs typeface="Garamond"/>
                </a:rPr>
                <a:t>P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(</a:t>
              </a:r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P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|</a:t>
              </a:r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S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) </a:t>
              </a:r>
              <a:r>
                <a:rPr lang="en-US" sz="2800" i="1" dirty="0">
                  <a:solidFill>
                    <a:prstClr val="black"/>
                  </a:solidFill>
                  <a:latin typeface="Garamond"/>
                  <a:cs typeface="Garamond"/>
                </a:rPr>
                <a:t>P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(</a:t>
              </a:r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S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)</a:t>
              </a:r>
              <a:endParaRPr lang="en-US" sz="2800" dirty="0">
                <a:solidFill>
                  <a:prstClr val="black"/>
                </a:solidFill>
                <a:latin typeface="Garamond"/>
                <a:cs typeface="Garamond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2032000" y="5484058"/>
              <a:ext cx="4057650" cy="0"/>
            </a:xfrm>
            <a:prstGeom prst="line">
              <a:avLst/>
            </a:prstGeom>
            <a:ln w="635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ectangle 10"/>
            <p:cNvSpPr/>
            <p:nvPr/>
          </p:nvSpPr>
          <p:spPr>
            <a:xfrm>
              <a:off x="2052763" y="5386922"/>
              <a:ext cx="3990977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/>
              <a:r>
                <a:rPr lang="en-US" sz="2800" i="1" dirty="0">
                  <a:solidFill>
                    <a:prstClr val="black"/>
                  </a:solidFill>
                  <a:latin typeface="Garamond"/>
                  <a:cs typeface="Garamond"/>
                </a:rPr>
                <a:t>P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(</a:t>
              </a:r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P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|</a:t>
              </a:r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S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) </a:t>
              </a:r>
              <a:r>
                <a:rPr lang="en-US" sz="2800" i="1" dirty="0">
                  <a:solidFill>
                    <a:prstClr val="black"/>
                  </a:solidFill>
                  <a:latin typeface="Garamond"/>
                  <a:cs typeface="Garamond"/>
                </a:rPr>
                <a:t>P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(</a:t>
              </a:r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S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) + </a:t>
              </a:r>
              <a:r>
                <a:rPr lang="en-US" sz="2800" i="1" dirty="0">
                  <a:solidFill>
                    <a:prstClr val="black"/>
                  </a:solidFill>
                  <a:latin typeface="Garamond"/>
                  <a:cs typeface="Garamond"/>
                </a:rPr>
                <a:t>P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(</a:t>
              </a:r>
              <a:r>
                <a:rPr lang="en-US" sz="2800" i="1" dirty="0" err="1" smtClean="0">
                  <a:solidFill>
                    <a:prstClr val="black"/>
                  </a:solidFill>
                  <a:latin typeface="Garamond"/>
                  <a:cs typeface="Garamond"/>
                </a:rPr>
                <a:t>P</a:t>
              </a:r>
              <a:r>
                <a:rPr lang="en-US" sz="2800" dirty="0" err="1" smtClean="0">
                  <a:solidFill>
                    <a:prstClr val="black"/>
                  </a:solidFill>
                  <a:latin typeface="Garamond"/>
                  <a:cs typeface="Garamond"/>
                </a:rPr>
                <a:t>|</a:t>
              </a:r>
              <a:r>
                <a:rPr lang="en-US" sz="2800" i="1" dirty="0" err="1" smtClean="0">
                  <a:solidFill>
                    <a:prstClr val="black"/>
                  </a:solidFill>
                  <a:latin typeface="Garamond"/>
                  <a:cs typeface="Garamond"/>
                </a:rPr>
                <a:t>S</a:t>
              </a:r>
              <a:r>
                <a:rPr lang="en-US" sz="2800" i="1" baseline="30000" dirty="0" err="1" smtClean="0">
                  <a:solidFill>
                    <a:prstClr val="black"/>
                  </a:solidFill>
                  <a:latin typeface="Garamond"/>
                  <a:cs typeface="Garamond"/>
                </a:rPr>
                <a:t>c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) </a:t>
              </a:r>
              <a:r>
                <a:rPr lang="en-US" sz="2800" i="1" dirty="0">
                  <a:solidFill>
                    <a:prstClr val="black"/>
                  </a:solidFill>
                  <a:latin typeface="Garamond"/>
                  <a:cs typeface="Garamond"/>
                </a:rPr>
                <a:t>P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(</a:t>
              </a:r>
              <a:r>
                <a:rPr lang="en-US" sz="2800" i="1" dirty="0" err="1" smtClean="0">
                  <a:solidFill>
                    <a:prstClr val="black"/>
                  </a:solidFill>
                  <a:latin typeface="Garamond"/>
                  <a:cs typeface="Garamond"/>
                </a:rPr>
                <a:t>S</a:t>
              </a:r>
              <a:r>
                <a:rPr lang="en-US" sz="2800" i="1" baseline="30000" dirty="0" err="1" smtClean="0">
                  <a:solidFill>
                    <a:prstClr val="black"/>
                  </a:solidFill>
                  <a:latin typeface="Garamond"/>
                  <a:cs typeface="Garamond"/>
                </a:rPr>
                <a:t>c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)</a:t>
              </a:r>
              <a:endParaRPr lang="en-US" sz="2800" dirty="0">
                <a:solidFill>
                  <a:prstClr val="black"/>
                </a:solidFill>
                <a:latin typeface="Garamond"/>
                <a:cs typeface="Garamond"/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515759" y="5203398"/>
            <a:ext cx="14827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S</a:t>
            </a:r>
            <a:r>
              <a:rPr lang="en-US" sz="2800" dirty="0" smtClean="0">
                <a:latin typeface="Garamond"/>
                <a:cs typeface="Garamond"/>
              </a:rPr>
              <a:t>|</a:t>
            </a:r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) =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293992" y="6073170"/>
            <a:ext cx="15663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95%   0.5%</a:t>
            </a:r>
            <a:endParaRPr lang="en-US" sz="2400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213008" y="6083350"/>
            <a:ext cx="15663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2400" dirty="0">
                <a:solidFill>
                  <a:prstClr val="black"/>
                </a:solidFill>
                <a:latin typeface="Garamond"/>
                <a:cs typeface="Garamond"/>
              </a:rPr>
              <a:t>1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%   99.5%</a:t>
            </a:r>
            <a:endParaRPr lang="en-US" sz="2400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2550120" y="5417590"/>
            <a:ext cx="1913930" cy="748260"/>
            <a:chOff x="2550120" y="5417590"/>
            <a:chExt cx="1913930" cy="748260"/>
          </a:xfrm>
        </p:grpSpPr>
        <p:cxnSp>
          <p:nvCxnSpPr>
            <p:cNvPr id="16" name="Straight Arrow Connector 15"/>
            <p:cNvCxnSpPr/>
            <p:nvPr/>
          </p:nvCxnSpPr>
          <p:spPr>
            <a:xfrm flipH="1">
              <a:off x="2647950" y="5417590"/>
              <a:ext cx="1054100" cy="74826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 flipH="1">
              <a:off x="3409950" y="5417590"/>
              <a:ext cx="1054100" cy="74826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 flipH="1">
              <a:off x="2550120" y="5861050"/>
              <a:ext cx="161330" cy="30480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 flipH="1">
              <a:off x="3329285" y="5861050"/>
              <a:ext cx="161330" cy="30480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26"/>
          <p:cNvGrpSpPr/>
          <p:nvPr/>
        </p:nvGrpSpPr>
        <p:grpSpPr>
          <a:xfrm>
            <a:off x="4512270" y="5910142"/>
            <a:ext cx="1010345" cy="315428"/>
            <a:chOff x="4512270" y="5910142"/>
            <a:chExt cx="1010345" cy="315428"/>
          </a:xfrm>
        </p:grpSpPr>
        <p:cxnSp>
          <p:nvCxnSpPr>
            <p:cNvPr id="22" name="Straight Arrow Connector 21"/>
            <p:cNvCxnSpPr/>
            <p:nvPr/>
          </p:nvCxnSpPr>
          <p:spPr>
            <a:xfrm flipH="1">
              <a:off x="4512270" y="5920770"/>
              <a:ext cx="161330" cy="30480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 flipH="1">
              <a:off x="5361285" y="5910142"/>
              <a:ext cx="161330" cy="30480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TextBox 23"/>
          <p:cNvSpPr txBox="1"/>
          <p:nvPr/>
        </p:nvSpPr>
        <p:spPr>
          <a:xfrm>
            <a:off x="6134100" y="5203398"/>
            <a:ext cx="13926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latin typeface="Garamond"/>
                <a:cs typeface="Garamond"/>
              </a:rPr>
              <a:t>≈ 32.3%</a:t>
            </a:r>
          </a:p>
        </p:txBody>
      </p:sp>
    </p:spTree>
    <p:extLst>
      <p:ext uri="{BB962C8B-B14F-4D97-AF65-F5344CB8AC3E}">
        <p14:creationId xmlns:p14="http://schemas.microsoft.com/office/powerpoint/2010/main" val="40462049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3" grpId="0"/>
      <p:bldP spid="14" grpId="0"/>
      <p:bldP spid="15" grpId="0"/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for you to think about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198233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Urn one </a:t>
            </a:r>
            <a:r>
              <a:rPr lang="en-US" sz="2800" dirty="0" smtClean="0">
                <a:latin typeface="Franklin Gothic Medium"/>
                <a:cs typeface="Franklin Gothic Medium"/>
              </a:rPr>
              <a:t>has 9 blue balls and 1 red ball.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1737875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Urn two </a:t>
            </a:r>
            <a:r>
              <a:rPr lang="en-US" sz="2800" dirty="0" smtClean="0">
                <a:latin typeface="Franklin Gothic Medium"/>
                <a:cs typeface="Franklin Gothic Medium"/>
              </a:rPr>
              <a:t>has 9 red balls and 1 blue ball.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2506225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I choose an urn at random and draw a ball. It is blue.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3181845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I draw another ball from the same urn (without replacement). What is the probability it is blue?</a:t>
            </a:r>
          </a:p>
        </p:txBody>
      </p:sp>
    </p:spTree>
    <p:extLst>
      <p:ext uri="{BB962C8B-B14F-4D97-AF65-F5344CB8AC3E}">
        <p14:creationId xmlns:p14="http://schemas.microsoft.com/office/powerpoint/2010/main" val="9595709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Russian roulette</a:t>
            </a:r>
            <a:endParaRPr lang="en-US" dirty="0"/>
          </a:p>
        </p:txBody>
      </p:sp>
      <p:pic>
        <p:nvPicPr>
          <p:cNvPr id="6" name="Picture 5" descr="url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750" y="1454229"/>
            <a:ext cx="1717040" cy="2146300"/>
          </a:xfrm>
          <a:prstGeom prst="rect">
            <a:avLst/>
          </a:prstGeom>
        </p:spPr>
      </p:pic>
      <p:grpSp>
        <p:nvGrpSpPr>
          <p:cNvPr id="4" name="Group 3"/>
          <p:cNvGrpSpPr/>
          <p:nvPr/>
        </p:nvGrpSpPr>
        <p:grpSpPr>
          <a:xfrm>
            <a:off x="4184650" y="1879540"/>
            <a:ext cx="2978150" cy="535781"/>
            <a:chOff x="4184650" y="1879540"/>
            <a:chExt cx="2978150" cy="535781"/>
          </a:xfrm>
        </p:grpSpPr>
        <p:cxnSp>
          <p:nvCxnSpPr>
            <p:cNvPr id="20" name="Straight Arrow Connector 19"/>
            <p:cNvCxnSpPr/>
            <p:nvPr/>
          </p:nvCxnSpPr>
          <p:spPr>
            <a:xfrm flipH="1">
              <a:off x="4184650" y="2190750"/>
              <a:ext cx="2978150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9" name="Picture 8" descr="SW-629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87950" y="1879540"/>
              <a:ext cx="952500" cy="535781"/>
            </a:xfrm>
            <a:prstGeom prst="rect">
              <a:avLst/>
            </a:prstGeom>
          </p:spPr>
        </p:pic>
      </p:grpSp>
      <p:sp>
        <p:nvSpPr>
          <p:cNvPr id="10" name="TextBox 9"/>
          <p:cNvSpPr txBox="1"/>
          <p:nvPr/>
        </p:nvSpPr>
        <p:spPr>
          <a:xfrm>
            <a:off x="3048000" y="1299170"/>
            <a:ext cx="9452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Alice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416800" y="1257379"/>
            <a:ext cx="7860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Bob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4184650" y="3130490"/>
            <a:ext cx="2978150" cy="535781"/>
            <a:chOff x="4184650" y="3130490"/>
            <a:chExt cx="2978150" cy="535781"/>
          </a:xfrm>
        </p:grpSpPr>
        <p:cxnSp>
          <p:nvCxnSpPr>
            <p:cNvPr id="21" name="Straight Arrow Connector 20"/>
            <p:cNvCxnSpPr/>
            <p:nvPr/>
          </p:nvCxnSpPr>
          <p:spPr>
            <a:xfrm flipH="1">
              <a:off x="4184650" y="3416300"/>
              <a:ext cx="2978150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13" name="Picture 12" descr="SW-629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87950" y="3130490"/>
              <a:ext cx="952500" cy="535781"/>
            </a:xfrm>
            <a:prstGeom prst="rect">
              <a:avLst/>
            </a:prstGeom>
          </p:spPr>
        </p:pic>
      </p:grpSp>
      <p:grpSp>
        <p:nvGrpSpPr>
          <p:cNvPr id="3" name="Group 2"/>
          <p:cNvGrpSpPr/>
          <p:nvPr/>
        </p:nvGrpSpPr>
        <p:grpSpPr>
          <a:xfrm>
            <a:off x="4184650" y="1276429"/>
            <a:ext cx="2978150" cy="535781"/>
            <a:chOff x="4184650" y="1276429"/>
            <a:chExt cx="2978150" cy="535781"/>
          </a:xfrm>
        </p:grpSpPr>
        <p:cxnSp>
          <p:nvCxnSpPr>
            <p:cNvPr id="17" name="Straight Arrow Connector 16"/>
            <p:cNvCxnSpPr/>
            <p:nvPr/>
          </p:nvCxnSpPr>
          <p:spPr>
            <a:xfrm>
              <a:off x="4184650" y="1568450"/>
              <a:ext cx="2978150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14" name="Picture 13" descr="SW-629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5187950" y="1276429"/>
              <a:ext cx="952500" cy="535781"/>
            </a:xfrm>
            <a:prstGeom prst="rect">
              <a:avLst/>
            </a:prstGeom>
          </p:spPr>
        </p:pic>
      </p:grpSp>
      <p:grpSp>
        <p:nvGrpSpPr>
          <p:cNvPr id="5" name="Group 4"/>
          <p:cNvGrpSpPr/>
          <p:nvPr/>
        </p:nvGrpSpPr>
        <p:grpSpPr>
          <a:xfrm>
            <a:off x="4184650" y="2527379"/>
            <a:ext cx="2978150" cy="535781"/>
            <a:chOff x="4184650" y="2527379"/>
            <a:chExt cx="2978150" cy="535781"/>
          </a:xfrm>
        </p:grpSpPr>
        <p:cxnSp>
          <p:nvCxnSpPr>
            <p:cNvPr id="19" name="Straight Arrow Connector 18"/>
            <p:cNvCxnSpPr/>
            <p:nvPr/>
          </p:nvCxnSpPr>
          <p:spPr>
            <a:xfrm>
              <a:off x="4184650" y="2832100"/>
              <a:ext cx="2978150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15" name="Picture 14" descr="SW-629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5187950" y="2527379"/>
              <a:ext cx="952500" cy="535781"/>
            </a:xfrm>
            <a:prstGeom prst="rect">
              <a:avLst/>
            </a:prstGeom>
          </p:spPr>
        </p:pic>
      </p:grpSp>
      <p:sp>
        <p:nvSpPr>
          <p:cNvPr id="22" name="Cloud 21"/>
          <p:cNvSpPr/>
          <p:nvPr/>
        </p:nvSpPr>
        <p:spPr>
          <a:xfrm>
            <a:off x="6203950" y="1066800"/>
            <a:ext cx="539750" cy="501650"/>
          </a:xfrm>
          <a:prstGeom prst="cloud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Cloud 22"/>
          <p:cNvSpPr/>
          <p:nvPr/>
        </p:nvSpPr>
        <p:spPr>
          <a:xfrm>
            <a:off x="4540250" y="1689100"/>
            <a:ext cx="539750" cy="501650"/>
          </a:xfrm>
          <a:prstGeom prst="cloud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Cloud 23"/>
          <p:cNvSpPr/>
          <p:nvPr/>
        </p:nvSpPr>
        <p:spPr>
          <a:xfrm>
            <a:off x="6203950" y="2330450"/>
            <a:ext cx="539750" cy="501650"/>
          </a:xfrm>
          <a:prstGeom prst="cloud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Explosion 2 24"/>
          <p:cNvSpPr/>
          <p:nvPr/>
        </p:nvSpPr>
        <p:spPr>
          <a:xfrm rot="19197087">
            <a:off x="3467101" y="2784523"/>
            <a:ext cx="1993900" cy="1022350"/>
          </a:xfrm>
          <a:prstGeom prst="irregularSeal2">
            <a:avLst/>
          </a:prstGeom>
          <a:solidFill>
            <a:srgbClr val="D9D9D9"/>
          </a:solidFill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omic Sans MS"/>
                <a:cs typeface="Comic Sans MS"/>
              </a:rPr>
              <a:t>BANG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57200" y="4284177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Alice and Bob take turns spinning the 6 hole cylinder and shooting at each other.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57200" y="5390684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What is the probability that Alice wins (Bob dies)?</a:t>
            </a:r>
          </a:p>
        </p:txBody>
      </p:sp>
    </p:spTree>
    <p:extLst>
      <p:ext uri="{BB962C8B-B14F-4D97-AF65-F5344CB8AC3E}">
        <p14:creationId xmlns:p14="http://schemas.microsoft.com/office/powerpoint/2010/main" val="15218402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4" grpId="0" animBg="1"/>
      <p:bldP spid="25" grpId="0" animBg="1"/>
      <p:bldP spid="2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Russian roulette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1849226"/>
            <a:ext cx="47437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Garamond"/>
                <a:cs typeface="Garamond"/>
              </a:rPr>
              <a:t>S</a:t>
            </a:r>
            <a:r>
              <a:rPr lang="en-US" sz="2400" dirty="0" smtClean="0">
                <a:latin typeface="Garamond"/>
                <a:cs typeface="Garamond"/>
              </a:rPr>
              <a:t> = { </a:t>
            </a:r>
            <a:r>
              <a:rPr lang="en-US" sz="2400" dirty="0" smtClean="0">
                <a:latin typeface="Courier New"/>
                <a:cs typeface="Courier New"/>
              </a:rPr>
              <a:t>H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 smtClean="0">
                <a:latin typeface="Courier New"/>
                <a:cs typeface="Courier New"/>
              </a:rPr>
              <a:t>MH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 smtClean="0">
                <a:latin typeface="Courier New"/>
                <a:cs typeface="Courier New"/>
              </a:rPr>
              <a:t>MMH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 smtClean="0">
                <a:latin typeface="Courier New"/>
                <a:cs typeface="Courier New"/>
              </a:rPr>
              <a:t>MMMH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 smtClean="0">
                <a:latin typeface="Courier New"/>
                <a:cs typeface="Courier New"/>
              </a:rPr>
              <a:t>MMMH</a:t>
            </a:r>
            <a:r>
              <a:rPr lang="en-US" sz="2400" dirty="0" smtClean="0">
                <a:latin typeface="Garamond"/>
                <a:cs typeface="Garamond"/>
              </a:rPr>
              <a:t>, …}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2514600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Franklin Gothic Medium"/>
                <a:cs typeface="Franklin Gothic Medium"/>
              </a:rPr>
              <a:t>E.g. </a:t>
            </a:r>
            <a:r>
              <a:rPr lang="en-US" sz="2400" dirty="0" smtClean="0">
                <a:latin typeface="Courier New"/>
                <a:cs typeface="Courier New"/>
              </a:rPr>
              <a:t>MMH</a:t>
            </a:r>
            <a:r>
              <a:rPr lang="en-US" sz="2400" dirty="0" smtClean="0">
                <a:latin typeface="Franklin Gothic Medium"/>
                <a:cs typeface="Franklin Gothic Medium"/>
              </a:rPr>
              <a:t>: Alice misses, then Bob misses, then Alice kills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3170026"/>
            <a:ext cx="5468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Garamond"/>
                <a:cs typeface="Garamond"/>
              </a:rPr>
              <a:t>A</a:t>
            </a:r>
            <a:r>
              <a:rPr lang="en-US" sz="2400" dirty="0" smtClean="0">
                <a:latin typeface="Garamond"/>
                <a:cs typeface="Garamond"/>
              </a:rPr>
              <a:t> = </a:t>
            </a:r>
            <a:r>
              <a:rPr lang="en-US" sz="2400" dirty="0" smtClean="0">
                <a:latin typeface="Franklin Gothic Medium"/>
                <a:cs typeface="Franklin Gothic Medium"/>
              </a:rPr>
              <a:t>“Alice wins”</a:t>
            </a:r>
            <a:r>
              <a:rPr lang="en-US" sz="2400" dirty="0" smtClean="0">
                <a:latin typeface="Garamond"/>
                <a:cs typeface="Garamond"/>
              </a:rPr>
              <a:t> = { </a:t>
            </a:r>
            <a:r>
              <a:rPr lang="en-US" sz="2400" dirty="0" smtClean="0">
                <a:latin typeface="Courier New"/>
                <a:cs typeface="Courier New"/>
              </a:rPr>
              <a:t>H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 smtClean="0">
                <a:latin typeface="Courier New"/>
                <a:cs typeface="Courier New"/>
              </a:rPr>
              <a:t>MMH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 smtClean="0">
                <a:latin typeface="Courier New"/>
                <a:cs typeface="Courier New"/>
              </a:rPr>
              <a:t>MMMMH</a:t>
            </a:r>
            <a:r>
              <a:rPr lang="en-US" sz="2400" dirty="0" smtClean="0">
                <a:latin typeface="Garamond"/>
                <a:cs typeface="Garamond"/>
              </a:rPr>
              <a:t>, …}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1117950"/>
            <a:ext cx="3403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Probability model</a:t>
            </a:r>
            <a:endParaRPr lang="en-US" sz="3200" dirty="0" smtClean="0">
              <a:latin typeface="Franklin Gothic Medium"/>
              <a:cs typeface="Franklin Gothic Medium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" y="3937000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Franklin Gothic Medium"/>
                <a:cs typeface="Franklin Gothic Medium"/>
              </a:rPr>
              <a:t>outcomes are </a:t>
            </a:r>
            <a:r>
              <a:rPr lang="en-US" sz="24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not</a:t>
            </a:r>
            <a:r>
              <a:rPr lang="en-US" sz="2400" dirty="0" smtClean="0">
                <a:latin typeface="Franklin Gothic Medium"/>
                <a:cs typeface="Franklin Gothic Medium"/>
              </a:rPr>
              <a:t> equally likely!</a:t>
            </a:r>
          </a:p>
        </p:txBody>
      </p:sp>
    </p:spTree>
    <p:extLst>
      <p:ext uri="{BB962C8B-B14F-4D97-AF65-F5344CB8AC3E}">
        <p14:creationId xmlns:p14="http://schemas.microsoft.com/office/powerpoint/2010/main" val="3107388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Russian roulette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78119" y="3284954"/>
            <a:ext cx="8767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A</a:t>
            </a:r>
            <a:r>
              <a:rPr lang="en-US" sz="2800" dirty="0" smtClean="0">
                <a:latin typeface="Garamond"/>
                <a:cs typeface="Garamond"/>
              </a:rPr>
              <a:t>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72429" y="1385676"/>
            <a:ext cx="73870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Franklin Gothic Medium"/>
                <a:cs typeface="Franklin Gothic Medium"/>
              </a:rPr>
              <a:t>outcome</a:t>
            </a:r>
            <a:r>
              <a:rPr lang="en-US" sz="2400" i="1" dirty="0" smtClean="0">
                <a:latin typeface="Garamond"/>
                <a:cs typeface="Garamond"/>
              </a:rPr>
              <a:t>		</a:t>
            </a:r>
            <a:r>
              <a:rPr lang="en-US" sz="2400" dirty="0" smtClean="0">
                <a:latin typeface="Courier New"/>
                <a:cs typeface="Courier New"/>
              </a:rPr>
              <a:t>H</a:t>
            </a:r>
            <a:r>
              <a:rPr lang="en-US" sz="2400" dirty="0" smtClean="0">
                <a:latin typeface="Garamond"/>
                <a:cs typeface="Garamond"/>
              </a:rPr>
              <a:t>         </a:t>
            </a:r>
            <a:r>
              <a:rPr lang="en-US" sz="2400" dirty="0" smtClean="0">
                <a:latin typeface="Courier New"/>
                <a:cs typeface="Courier New"/>
              </a:rPr>
              <a:t>MH</a:t>
            </a:r>
            <a:r>
              <a:rPr lang="en-US" sz="2400" dirty="0" smtClean="0">
                <a:latin typeface="Garamond"/>
                <a:cs typeface="Garamond"/>
              </a:rPr>
              <a:t>         </a:t>
            </a:r>
            <a:r>
              <a:rPr lang="en-US" sz="2400" dirty="0" smtClean="0">
                <a:latin typeface="Courier New"/>
                <a:cs typeface="Courier New"/>
              </a:rPr>
              <a:t>MMH</a:t>
            </a:r>
            <a:r>
              <a:rPr lang="en-US" sz="2400" dirty="0" smtClean="0">
                <a:latin typeface="Garamond"/>
                <a:cs typeface="Garamond"/>
              </a:rPr>
              <a:t>         </a:t>
            </a:r>
            <a:r>
              <a:rPr lang="en-US" sz="2400" dirty="0" smtClean="0">
                <a:latin typeface="Courier New"/>
                <a:cs typeface="Courier New"/>
              </a:rPr>
              <a:t>MMMH</a:t>
            </a:r>
            <a:r>
              <a:rPr lang="en-US" sz="2400" dirty="0" smtClean="0">
                <a:latin typeface="Garamond"/>
                <a:cs typeface="Garamond"/>
              </a:rPr>
              <a:t>         </a:t>
            </a:r>
            <a:r>
              <a:rPr lang="en-US" sz="2400" dirty="0" smtClean="0">
                <a:latin typeface="Courier New"/>
                <a:cs typeface="Courier New"/>
              </a:rPr>
              <a:t>MMMH</a:t>
            </a:r>
            <a:endParaRPr lang="en-US" sz="2400" dirty="0" smtClean="0">
              <a:latin typeface="Garamond"/>
              <a:cs typeface="Garamond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2429" y="1895052"/>
            <a:ext cx="1582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Franklin Gothic Medium"/>
                <a:cs typeface="Franklin Gothic Medium"/>
              </a:rPr>
              <a:t>probability</a:t>
            </a:r>
            <a:endParaRPr lang="en-US" sz="2400" dirty="0" smtClean="0">
              <a:latin typeface="Garamond"/>
              <a:cs typeface="Garamond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46185" y="1895052"/>
            <a:ext cx="51648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Garamond"/>
                <a:cs typeface="Garamond"/>
              </a:rPr>
              <a:t>1/6</a:t>
            </a:r>
            <a:r>
              <a:rPr lang="en-US" sz="2000" dirty="0">
                <a:latin typeface="Garamond"/>
                <a:cs typeface="Garamond"/>
              </a:rPr>
              <a:t> 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166967" y="1895052"/>
            <a:ext cx="101422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Garamond"/>
                <a:cs typeface="Garamond"/>
              </a:rPr>
              <a:t>5/6 </a:t>
            </a:r>
            <a:r>
              <a:rPr lang="en-US" dirty="0" smtClean="0">
                <a:solidFill>
                  <a:prstClr val="black"/>
                </a:solidFill>
                <a:latin typeface="Garamond"/>
                <a:cs typeface="Garamond"/>
              </a:rPr>
              <a:t>∙ </a:t>
            </a:r>
            <a:r>
              <a:rPr lang="en-US" dirty="0" smtClean="0">
                <a:latin typeface="Garamond"/>
                <a:cs typeface="Garamond"/>
              </a:rPr>
              <a:t>1</a:t>
            </a:r>
            <a:r>
              <a:rPr lang="en-US" dirty="0">
                <a:latin typeface="Garamond"/>
                <a:cs typeface="Garamond"/>
              </a:rPr>
              <a:t>/6</a:t>
            </a:r>
            <a:r>
              <a:rPr lang="en-US" sz="2000" dirty="0">
                <a:latin typeface="Garamond"/>
                <a:cs typeface="Garamond"/>
              </a:rPr>
              <a:t> 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238637" y="1895052"/>
            <a:ext cx="125700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Garamond"/>
                <a:cs typeface="Garamond"/>
              </a:rPr>
              <a:t>(5/6)</a:t>
            </a:r>
            <a:r>
              <a:rPr lang="en-US" baseline="30000" dirty="0" smtClean="0">
                <a:latin typeface="Garamond"/>
                <a:cs typeface="Garamond"/>
              </a:rPr>
              <a:t>2</a:t>
            </a:r>
            <a:r>
              <a:rPr lang="en-US" dirty="0" smtClean="0">
                <a:latin typeface="Garamond"/>
                <a:cs typeface="Garamond"/>
              </a:rPr>
              <a:t> </a:t>
            </a:r>
            <a:r>
              <a:rPr lang="en-US" dirty="0" smtClean="0">
                <a:solidFill>
                  <a:prstClr val="black"/>
                </a:solidFill>
                <a:latin typeface="Garamond"/>
                <a:cs typeface="Garamond"/>
              </a:rPr>
              <a:t>∙ </a:t>
            </a:r>
            <a:r>
              <a:rPr lang="en-US" dirty="0" smtClean="0">
                <a:latin typeface="Garamond"/>
                <a:cs typeface="Garamond"/>
              </a:rPr>
              <a:t>1</a:t>
            </a:r>
            <a:r>
              <a:rPr lang="en-US" dirty="0">
                <a:latin typeface="Garamond"/>
                <a:cs typeface="Garamond"/>
              </a:rPr>
              <a:t>/6</a:t>
            </a:r>
            <a:r>
              <a:rPr lang="en-US" sz="2000" dirty="0">
                <a:latin typeface="Garamond"/>
                <a:cs typeface="Garamond"/>
              </a:rPr>
              <a:t> 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457537" y="1881899"/>
            <a:ext cx="125700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Garamond"/>
                <a:cs typeface="Garamond"/>
              </a:rPr>
              <a:t>(5/6)</a:t>
            </a:r>
            <a:r>
              <a:rPr lang="en-US" baseline="30000" dirty="0" smtClean="0">
                <a:latin typeface="Garamond"/>
                <a:cs typeface="Garamond"/>
              </a:rPr>
              <a:t>3</a:t>
            </a:r>
            <a:r>
              <a:rPr lang="en-US" dirty="0" smtClean="0">
                <a:latin typeface="Garamond"/>
                <a:cs typeface="Garamond"/>
              </a:rPr>
              <a:t> </a:t>
            </a:r>
            <a:r>
              <a:rPr lang="en-US" dirty="0" smtClean="0">
                <a:solidFill>
                  <a:prstClr val="black"/>
                </a:solidFill>
                <a:latin typeface="Garamond"/>
                <a:cs typeface="Garamond"/>
              </a:rPr>
              <a:t>∙ </a:t>
            </a:r>
            <a:r>
              <a:rPr lang="en-US" dirty="0" smtClean="0">
                <a:latin typeface="Garamond"/>
                <a:cs typeface="Garamond"/>
              </a:rPr>
              <a:t>1</a:t>
            </a:r>
            <a:r>
              <a:rPr lang="en-US" dirty="0">
                <a:latin typeface="Garamond"/>
                <a:cs typeface="Garamond"/>
              </a:rPr>
              <a:t>/6</a:t>
            </a:r>
            <a:r>
              <a:rPr lang="en-US" sz="2000" dirty="0">
                <a:latin typeface="Garamond"/>
                <a:cs typeface="Garamond"/>
              </a:rPr>
              <a:t> 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866937" y="1855990"/>
            <a:ext cx="125700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Garamond"/>
                <a:cs typeface="Garamond"/>
              </a:rPr>
              <a:t>(5/6)</a:t>
            </a:r>
            <a:r>
              <a:rPr lang="en-US" baseline="30000" dirty="0" smtClean="0">
                <a:latin typeface="Garamond"/>
                <a:cs typeface="Garamond"/>
              </a:rPr>
              <a:t>4</a:t>
            </a:r>
            <a:r>
              <a:rPr lang="en-US" dirty="0" smtClean="0">
                <a:latin typeface="Garamond"/>
                <a:cs typeface="Garamond"/>
              </a:rPr>
              <a:t> </a:t>
            </a:r>
            <a:r>
              <a:rPr lang="en-US" dirty="0" smtClean="0">
                <a:solidFill>
                  <a:prstClr val="black"/>
                </a:solidFill>
                <a:latin typeface="Garamond"/>
                <a:cs typeface="Garamond"/>
              </a:rPr>
              <a:t>∙ </a:t>
            </a:r>
            <a:r>
              <a:rPr lang="en-US" dirty="0" smtClean="0">
                <a:latin typeface="Garamond"/>
                <a:cs typeface="Garamond"/>
              </a:rPr>
              <a:t>1</a:t>
            </a:r>
            <a:r>
              <a:rPr lang="en-US" dirty="0">
                <a:latin typeface="Garamond"/>
                <a:cs typeface="Garamond"/>
              </a:rPr>
              <a:t>/6</a:t>
            </a:r>
            <a:r>
              <a:rPr lang="en-US" sz="2000" dirty="0">
                <a:latin typeface="Garamond"/>
                <a:cs typeface="Garamond"/>
              </a:rPr>
              <a:t> 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2054913" y="3284954"/>
            <a:ext cx="586951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= 1/6 + (5/6)</a:t>
            </a:r>
            <a:r>
              <a:rPr lang="en-US" sz="2800" baseline="30000" dirty="0">
                <a:solidFill>
                  <a:prstClr val="black"/>
                </a:solidFill>
                <a:latin typeface="Garamond"/>
                <a:cs typeface="Garamond"/>
              </a:rPr>
              <a:t>2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 ∙ 1/6 + (5/6)</a:t>
            </a:r>
            <a:r>
              <a:rPr lang="en-US" sz="2800" baseline="30000" dirty="0">
                <a:solidFill>
                  <a:prstClr val="black"/>
                </a:solidFill>
                <a:latin typeface="Garamond"/>
                <a:cs typeface="Garamond"/>
              </a:rPr>
              <a:t>4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 ∙ 1/6 + …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054913" y="3888204"/>
            <a:ext cx="50465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= 1/6 ∙ 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(1 + 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(5/6)</a:t>
            </a:r>
            <a:r>
              <a:rPr lang="en-US" sz="2800" baseline="30000" dirty="0">
                <a:solidFill>
                  <a:prstClr val="black"/>
                </a:solidFill>
                <a:latin typeface="Garamond"/>
                <a:cs typeface="Garamond"/>
              </a:rPr>
              <a:t>2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 + (5/6)</a:t>
            </a:r>
            <a:r>
              <a:rPr lang="en-US" sz="2800" baseline="30000" dirty="0" smtClean="0">
                <a:solidFill>
                  <a:prstClr val="black"/>
                </a:solidFill>
                <a:latin typeface="Garamond"/>
                <a:cs typeface="Garamond"/>
              </a:rPr>
              <a:t>4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 + …)</a:t>
            </a:r>
            <a:endParaRPr lang="en-US" sz="2800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054913" y="4490194"/>
            <a:ext cx="32664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= 1/6 ∙ 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1/(1 – (5/6)</a:t>
            </a:r>
            <a:r>
              <a:rPr lang="en-US" sz="2800" baseline="30000" dirty="0" smtClean="0">
                <a:solidFill>
                  <a:prstClr val="black"/>
                </a:solidFill>
                <a:latin typeface="Garamond"/>
                <a:cs typeface="Garamond"/>
              </a:rPr>
              <a:t>2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endParaRPr lang="en-US" sz="2800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54913" y="5129668"/>
            <a:ext cx="119824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= 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6/11</a:t>
            </a:r>
            <a:endParaRPr lang="en-US" sz="2800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41527887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Russian roulette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267152"/>
            <a:ext cx="63182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Solution using conditional probabilities:</a:t>
            </a:r>
            <a:endParaRPr lang="en-US" sz="2800" dirty="0" smtClean="0">
              <a:latin typeface="Franklin Gothic Medium"/>
              <a:cs typeface="Franklin Gothic Medium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51000" y="3867492"/>
            <a:ext cx="62631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A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 = 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A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|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W</a:t>
            </a:r>
            <a:r>
              <a:rPr lang="en-US" sz="2800" baseline="-25000" dirty="0" smtClean="0">
                <a:latin typeface="Garamond"/>
                <a:cs typeface="Garamond"/>
              </a:rPr>
              <a:t>1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 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W</a:t>
            </a:r>
            <a:r>
              <a:rPr lang="en-US" sz="2800" baseline="-25000" dirty="0" smtClean="0">
                <a:latin typeface="Garamond"/>
                <a:cs typeface="Garamond"/>
              </a:rPr>
              <a:t>1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 + 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A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|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W</a:t>
            </a:r>
            <a:r>
              <a:rPr lang="en-US" sz="2800" baseline="-25000" dirty="0" smtClean="0">
                <a:latin typeface="Garamond"/>
                <a:cs typeface="Garamond"/>
              </a:rPr>
              <a:t>1</a:t>
            </a:r>
            <a:r>
              <a:rPr lang="en-US" sz="2800" i="1" baseline="30000" dirty="0" smtClean="0">
                <a:solidFill>
                  <a:prstClr val="black"/>
                </a:solidFill>
                <a:latin typeface="Garamond"/>
                <a:cs typeface="Garamond"/>
              </a:rPr>
              <a:t>c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 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W</a:t>
            </a:r>
            <a:r>
              <a:rPr lang="en-US" sz="2800" baseline="-25000" dirty="0" smtClean="0">
                <a:latin typeface="Garamond"/>
                <a:cs typeface="Garamond"/>
              </a:rPr>
              <a:t>1</a:t>
            </a:r>
            <a:r>
              <a:rPr lang="en-US" sz="2800" i="1" baseline="30000" dirty="0" smtClean="0">
                <a:solidFill>
                  <a:prstClr val="black"/>
                </a:solidFill>
                <a:latin typeface="Garamond"/>
                <a:cs typeface="Garamond"/>
              </a:rPr>
              <a:t>c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endParaRPr lang="en-US" sz="2800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2039726"/>
            <a:ext cx="5468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Garamond"/>
                <a:cs typeface="Garamond"/>
              </a:rPr>
              <a:t>A</a:t>
            </a:r>
            <a:r>
              <a:rPr lang="en-US" sz="2400" dirty="0" smtClean="0">
                <a:latin typeface="Garamond"/>
                <a:cs typeface="Garamond"/>
              </a:rPr>
              <a:t> = </a:t>
            </a:r>
            <a:r>
              <a:rPr lang="en-US" sz="2400" dirty="0" smtClean="0">
                <a:latin typeface="Franklin Gothic Medium"/>
                <a:cs typeface="Franklin Gothic Medium"/>
              </a:rPr>
              <a:t>“Alice wins”</a:t>
            </a:r>
            <a:r>
              <a:rPr lang="en-US" sz="2400" dirty="0" smtClean="0">
                <a:latin typeface="Garamond"/>
                <a:cs typeface="Garamond"/>
              </a:rPr>
              <a:t> = { </a:t>
            </a:r>
            <a:r>
              <a:rPr lang="en-US" sz="2400" dirty="0" smtClean="0">
                <a:latin typeface="Courier New"/>
                <a:cs typeface="Courier New"/>
              </a:rPr>
              <a:t>H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 smtClean="0">
                <a:latin typeface="Courier New"/>
                <a:cs typeface="Courier New"/>
              </a:rPr>
              <a:t>MMH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 smtClean="0">
                <a:latin typeface="Courier New"/>
                <a:cs typeface="Courier New"/>
              </a:rPr>
              <a:t>MMMMH</a:t>
            </a:r>
            <a:r>
              <a:rPr lang="en-US" sz="2400" dirty="0" smtClean="0">
                <a:latin typeface="Garamond"/>
                <a:cs typeface="Garamond"/>
              </a:rPr>
              <a:t>, …}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3123182"/>
            <a:ext cx="51632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Garamond"/>
                <a:cs typeface="Garamond"/>
              </a:rPr>
              <a:t>W</a:t>
            </a:r>
            <a:r>
              <a:rPr lang="en-US" sz="2400" baseline="-25000" dirty="0" smtClean="0">
                <a:latin typeface="Garamond"/>
                <a:cs typeface="Garamond"/>
              </a:rPr>
              <a:t>1</a:t>
            </a:r>
            <a:r>
              <a:rPr lang="en-US" sz="2400" dirty="0" smtClean="0">
                <a:latin typeface="Garamond"/>
                <a:cs typeface="Garamond"/>
              </a:rPr>
              <a:t> = </a:t>
            </a:r>
            <a:r>
              <a:rPr lang="en-US" sz="2400" dirty="0" smtClean="0">
                <a:latin typeface="Franklin Gothic Medium"/>
                <a:cs typeface="Franklin Gothic Medium"/>
              </a:rPr>
              <a:t>“Alice wins in first round”</a:t>
            </a:r>
            <a:r>
              <a:rPr lang="en-US" sz="2400" dirty="0" smtClean="0">
                <a:latin typeface="Garamond"/>
                <a:cs typeface="Garamond"/>
              </a:rPr>
              <a:t> = { </a:t>
            </a:r>
            <a:r>
              <a:rPr lang="en-US" sz="2400" dirty="0" smtClean="0">
                <a:latin typeface="Courier New"/>
                <a:cs typeface="Courier New"/>
              </a:rPr>
              <a:t>H</a:t>
            </a:r>
            <a:r>
              <a:rPr lang="en-US" sz="2400" dirty="0" smtClean="0">
                <a:latin typeface="Garamond"/>
                <a:cs typeface="Garamond"/>
              </a:rPr>
              <a:t> </a:t>
            </a:r>
            <a:r>
              <a:rPr lang="en-US" sz="2400" dirty="0">
                <a:latin typeface="Garamond"/>
                <a:cs typeface="Garamond"/>
              </a:rPr>
              <a:t>}</a:t>
            </a:r>
            <a:endParaRPr lang="en-US" sz="2400" dirty="0" smtClean="0">
              <a:latin typeface="Garamond"/>
              <a:cs typeface="Garamond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" y="2580343"/>
            <a:ext cx="59941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Garamond"/>
                <a:cs typeface="Garamond"/>
              </a:rPr>
              <a:t>A</a:t>
            </a:r>
            <a:r>
              <a:rPr lang="en-US" sz="2400" i="1" baseline="30000" dirty="0" smtClean="0">
                <a:latin typeface="Garamond"/>
                <a:cs typeface="Garamond"/>
              </a:rPr>
              <a:t>c</a:t>
            </a:r>
            <a:r>
              <a:rPr lang="en-US" sz="2400" dirty="0" smtClean="0">
                <a:latin typeface="Garamond"/>
                <a:cs typeface="Garamond"/>
              </a:rPr>
              <a:t> = </a:t>
            </a:r>
            <a:r>
              <a:rPr lang="en-US" sz="2400" dirty="0" smtClean="0">
                <a:latin typeface="Franklin Gothic Medium"/>
                <a:cs typeface="Franklin Gothic Medium"/>
              </a:rPr>
              <a:t>“Bob wins”</a:t>
            </a:r>
            <a:r>
              <a:rPr lang="en-US" sz="2400" dirty="0" smtClean="0">
                <a:latin typeface="Garamond"/>
                <a:cs typeface="Garamond"/>
              </a:rPr>
              <a:t> = { </a:t>
            </a:r>
            <a:r>
              <a:rPr lang="en-US" sz="2400" dirty="0" smtClean="0">
                <a:latin typeface="Courier New"/>
                <a:cs typeface="Courier New"/>
              </a:rPr>
              <a:t>MH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 smtClean="0">
                <a:latin typeface="Courier New"/>
                <a:cs typeface="Courier New"/>
              </a:rPr>
              <a:t>MMMH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 smtClean="0">
                <a:latin typeface="Courier New"/>
                <a:cs typeface="Courier New"/>
              </a:rPr>
              <a:t>MMMMMH</a:t>
            </a:r>
            <a:r>
              <a:rPr lang="en-US" sz="2400" dirty="0" smtClean="0">
                <a:latin typeface="Garamond"/>
                <a:cs typeface="Garamond"/>
              </a:rPr>
              <a:t>, …}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6969902" y="4390712"/>
            <a:ext cx="627095" cy="593544"/>
            <a:chOff x="6658752" y="4390712"/>
            <a:chExt cx="627095" cy="593544"/>
          </a:xfrm>
        </p:grpSpPr>
        <p:cxnSp>
          <p:nvCxnSpPr>
            <p:cNvPr id="10" name="Straight Arrow Connector 9"/>
            <p:cNvCxnSpPr/>
            <p:nvPr/>
          </p:nvCxnSpPr>
          <p:spPr>
            <a:xfrm flipH="1">
              <a:off x="6965950" y="4390712"/>
              <a:ext cx="6350" cy="189029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ectangle 10"/>
            <p:cNvSpPr/>
            <p:nvPr/>
          </p:nvSpPr>
          <p:spPr>
            <a:xfrm>
              <a:off x="6658752" y="4522591"/>
              <a:ext cx="627095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 smtClean="0">
                  <a:latin typeface="Garamond"/>
                  <a:cs typeface="Garamond"/>
                </a:rPr>
                <a:t>5/</a:t>
              </a:r>
              <a:r>
                <a:rPr lang="en-US" sz="2400" dirty="0">
                  <a:latin typeface="Garamond"/>
                  <a:cs typeface="Garamond"/>
                </a:rPr>
                <a:t>6 </a:t>
              </a:r>
              <a:endParaRPr lang="en-US" sz="2400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4315602" y="4390712"/>
            <a:ext cx="627095" cy="599894"/>
            <a:chOff x="4252102" y="4390712"/>
            <a:chExt cx="627095" cy="599894"/>
          </a:xfrm>
        </p:grpSpPr>
        <p:cxnSp>
          <p:nvCxnSpPr>
            <p:cNvPr id="9" name="Straight Arrow Connector 8"/>
            <p:cNvCxnSpPr/>
            <p:nvPr/>
          </p:nvCxnSpPr>
          <p:spPr>
            <a:xfrm flipH="1">
              <a:off x="4521200" y="4390712"/>
              <a:ext cx="6350" cy="189029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11"/>
            <p:cNvSpPr/>
            <p:nvPr/>
          </p:nvSpPr>
          <p:spPr>
            <a:xfrm>
              <a:off x="4252102" y="4528941"/>
              <a:ext cx="627095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>
                  <a:latin typeface="Garamond"/>
                  <a:cs typeface="Garamond"/>
                </a:rPr>
                <a:t>1/6 </a:t>
              </a:r>
              <a:endParaRPr lang="en-US" sz="2400" dirty="0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3353432" y="4428076"/>
            <a:ext cx="328936" cy="582971"/>
            <a:chOff x="3480432" y="4428076"/>
            <a:chExt cx="328936" cy="582971"/>
          </a:xfrm>
        </p:grpSpPr>
        <p:cxnSp>
          <p:nvCxnSpPr>
            <p:cNvPr id="13" name="Straight Arrow Connector 12"/>
            <p:cNvCxnSpPr/>
            <p:nvPr/>
          </p:nvCxnSpPr>
          <p:spPr>
            <a:xfrm flipH="1">
              <a:off x="3632200" y="4428076"/>
              <a:ext cx="6350" cy="189029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13"/>
            <p:cNvSpPr/>
            <p:nvPr/>
          </p:nvSpPr>
          <p:spPr>
            <a:xfrm>
              <a:off x="3480432" y="4549382"/>
              <a:ext cx="328936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 smtClean="0">
                  <a:latin typeface="Garamond"/>
                  <a:cs typeface="Garamond"/>
                </a:rPr>
                <a:t>1</a:t>
              </a:r>
              <a:endParaRPr lang="en-US" sz="2400" dirty="0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5705653" y="4396326"/>
            <a:ext cx="833522" cy="562036"/>
            <a:chOff x="5534203" y="4396326"/>
            <a:chExt cx="833522" cy="562036"/>
          </a:xfrm>
        </p:grpSpPr>
        <p:cxnSp>
          <p:nvCxnSpPr>
            <p:cNvPr id="15" name="Straight Arrow Connector 14"/>
            <p:cNvCxnSpPr/>
            <p:nvPr/>
          </p:nvCxnSpPr>
          <p:spPr>
            <a:xfrm flipH="1">
              <a:off x="5944614" y="4396326"/>
              <a:ext cx="6350" cy="189029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Rectangle 15"/>
            <p:cNvSpPr/>
            <p:nvPr/>
          </p:nvSpPr>
          <p:spPr>
            <a:xfrm>
              <a:off x="5534203" y="4496697"/>
              <a:ext cx="83352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i="1" dirty="0" smtClean="0">
                  <a:latin typeface="Garamond"/>
                  <a:cs typeface="Garamond"/>
                </a:rPr>
                <a:t>P</a:t>
              </a:r>
              <a:r>
                <a:rPr lang="en-US" sz="2400" dirty="0" smtClean="0">
                  <a:latin typeface="Garamond"/>
                  <a:cs typeface="Garamond"/>
                </a:rPr>
                <a:t>(</a:t>
              </a:r>
              <a:r>
                <a:rPr lang="en-US" sz="2400" i="1" dirty="0" smtClean="0">
                  <a:latin typeface="Garamond"/>
                  <a:cs typeface="Garamond"/>
                </a:rPr>
                <a:t>A</a:t>
              </a:r>
              <a:r>
                <a:rPr lang="en-US" sz="2400" i="1" baseline="30000" dirty="0" smtClean="0">
                  <a:latin typeface="Garamond"/>
                  <a:cs typeface="Garamond"/>
                </a:rPr>
                <a:t>c</a:t>
              </a:r>
              <a:r>
                <a:rPr lang="en-US" sz="2400" dirty="0" smtClean="0">
                  <a:latin typeface="Garamond"/>
                  <a:cs typeface="Garamond"/>
                </a:rPr>
                <a:t>)</a:t>
              </a:r>
              <a:endParaRPr lang="en-US" sz="2400" dirty="0"/>
            </a:p>
          </p:txBody>
        </p:sp>
      </p:grpSp>
      <p:sp>
        <p:nvSpPr>
          <p:cNvPr id="20" name="Rectangle 19"/>
          <p:cNvSpPr/>
          <p:nvPr/>
        </p:nvSpPr>
        <p:spPr>
          <a:xfrm>
            <a:off x="1651000" y="5067148"/>
            <a:ext cx="493091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A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 = 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 1 ∙ 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1/6 + (1 – 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A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)) ∙ 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5/6</a:t>
            </a:r>
            <a:endParaRPr lang="en-US" sz="2800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659645" y="5822798"/>
            <a:ext cx="22191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11/6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 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A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 = 1</a:t>
            </a:r>
            <a:endParaRPr lang="en-US" sz="2800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663141" y="5809946"/>
            <a:ext cx="25833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 smtClean="0">
                <a:solidFill>
                  <a:prstClr val="black"/>
                </a:solidFill>
                <a:latin typeface="Franklin Gothic Medium"/>
                <a:cs typeface="Franklin Gothic Medium"/>
              </a:rPr>
              <a:t>so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   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A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 = 6/11</a:t>
            </a:r>
            <a:endParaRPr lang="en-US" sz="2800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19814238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20" grpId="0"/>
      <p:bldP spid="21" grpId="0"/>
      <p:bldP spid="22" grpId="0"/>
    </p:bld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666666"/>
      </a:dk2>
      <a:lt2>
        <a:srgbClr val="EEECE1"/>
      </a:lt2>
      <a:accent1>
        <a:srgbClr val="FF9933"/>
      </a:accent1>
      <a:accent2>
        <a:srgbClr val="FF6600"/>
      </a:accent2>
      <a:accent3>
        <a:srgbClr val="FF9900"/>
      </a:accent3>
      <a:accent4>
        <a:srgbClr val="9999FF"/>
      </a:accent4>
      <a:accent5>
        <a:srgbClr val="6666CC"/>
      </a:accent5>
      <a:accent6>
        <a:srgbClr val="3333CC"/>
      </a:accent6>
      <a:hlink>
        <a:srgbClr val="666666"/>
      </a:hlink>
      <a:folHlink>
        <a:srgbClr val="99999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effectLst/>
      </a:spPr>
      <a:bodyPr rtlCol="0" anchor="ctr"/>
      <a:lstStyle>
        <a:defPPr algn="ctr">
          <a:defRPr/>
        </a:defPPr>
      </a:lstStyle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spDef>
    <a:lnDef>
      <a:spPr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 dirty="0" smtClean="0">
            <a:latin typeface="Franklin Gothic Medium"/>
            <a:cs typeface="Franklin Gothic Medium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2851</TotalTime>
  <Words>2366</Words>
  <Application>Microsoft Macintosh PowerPoint</Application>
  <PresentationFormat>On-screen Show (4:3)</PresentationFormat>
  <Paragraphs>294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3. Conditional probability part two</vt:lpstr>
      <vt:lpstr>Boxes</vt:lpstr>
      <vt:lpstr>Bayes’ rule</vt:lpstr>
      <vt:lpstr>Medical tests</vt:lpstr>
      <vt:lpstr>Problem for you to think about</vt:lpstr>
      <vt:lpstr>Russian roulette</vt:lpstr>
      <vt:lpstr>Russian roulette</vt:lpstr>
      <vt:lpstr>Russian roulette</vt:lpstr>
      <vt:lpstr>Russian roulette</vt:lpstr>
      <vt:lpstr>Infinite sample spaces</vt:lpstr>
      <vt:lpstr>Problem for you to solve</vt:lpstr>
      <vt:lpstr>Independence of two events</vt:lpstr>
      <vt:lpstr>Examples of (in)dependence</vt:lpstr>
      <vt:lpstr>Reliability of sequential components</vt:lpstr>
      <vt:lpstr>Algebra of independent events</vt:lpstr>
      <vt:lpstr>Reliability of parallel components</vt:lpstr>
      <vt:lpstr>Independence of three events</vt:lpstr>
      <vt:lpstr>(In)dependence of three events</vt:lpstr>
      <vt:lpstr>Independence of many events</vt:lpstr>
      <vt:lpstr>For you to think about</vt:lpstr>
      <vt:lpstr>Playoffs</vt:lpstr>
      <vt:lpstr>Playoffs</vt:lpstr>
      <vt:lpstr>Playoffs</vt:lpstr>
      <vt:lpstr>Playoffs</vt:lpstr>
      <vt:lpstr>Playoffs</vt:lpstr>
      <vt:lpstr>Problem for you</vt:lpstr>
      <vt:lpstr>Gambler’s ruin</vt:lpstr>
      <vt:lpstr>Gambler’s ruin</vt:lpstr>
      <vt:lpstr>Gambler’s ruin</vt:lpstr>
      <vt:lpstr>Gambler’s ruin</vt:lpstr>
      <vt:lpstr>Gambler’s ruin</vt:lpstr>
    </vt:vector>
  </TitlesOfParts>
  <Company>Chinese University of Hong Kong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Andrej Bogdanov</dc:creator>
  <cp:lastModifiedBy>Andrej Bogdanov</cp:lastModifiedBy>
  <cp:revision>236</cp:revision>
  <dcterms:created xsi:type="dcterms:W3CDTF">2013-01-07T07:20:47Z</dcterms:created>
  <dcterms:modified xsi:type="dcterms:W3CDTF">2013-02-28T07:08:17Z</dcterms:modified>
</cp:coreProperties>
</file>