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8" r:id="rId3"/>
    <p:sldId id="257" r:id="rId4"/>
    <p:sldId id="263" r:id="rId5"/>
    <p:sldId id="260" r:id="rId6"/>
    <p:sldId id="261" r:id="rId7"/>
    <p:sldId id="264" r:id="rId8"/>
    <p:sldId id="265" r:id="rId9"/>
    <p:sldId id="259" r:id="rId10"/>
    <p:sldId id="262" r:id="rId11"/>
    <p:sldId id="266" r:id="rId12"/>
    <p:sldId id="267" r:id="rId13"/>
    <p:sldId id="286" r:id="rId14"/>
    <p:sldId id="285" r:id="rId15"/>
    <p:sldId id="268" r:id="rId16"/>
    <p:sldId id="279" r:id="rId17"/>
    <p:sldId id="280" r:id="rId18"/>
    <p:sldId id="269" r:id="rId19"/>
    <p:sldId id="270" r:id="rId20"/>
    <p:sldId id="271" r:id="rId21"/>
    <p:sldId id="273" r:id="rId22"/>
    <p:sldId id="272" r:id="rId23"/>
    <p:sldId id="276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994" autoAdjust="0"/>
  </p:normalViewPr>
  <p:slideViewPr>
    <p:cSldViewPr snapToGrid="0" snapToObjects="1">
      <p:cViewPr>
        <p:scale>
          <a:sx n="200" d="100"/>
          <a:sy n="200" d="100"/>
        </p:scale>
        <p:origin x="-160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7/2/13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432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ENGG</a:t>
            </a:r>
            <a:r>
              <a:rPr lang="en-US" sz="2400" b="1" baseline="0" dirty="0" smtClean="0"/>
              <a:t> 2040C: </a:t>
            </a:r>
            <a:r>
              <a:rPr lang="en-US" sz="2400" baseline="0" dirty="0" smtClean="0"/>
              <a:t>Probability Models and Applications</a:t>
            </a:r>
            <a:endParaRPr lang="en-US" sz="24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Andrej Bogdanov</a:t>
            </a:r>
            <a:endParaRPr lang="en-US" sz="24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 smtClean="0"/>
              <a:t>Spring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1321863"/>
          </a:xfrm>
        </p:spPr>
        <p:txBody>
          <a:bodyPr/>
          <a:lstStyle/>
          <a:p>
            <a:r>
              <a:rPr lang="en-US" dirty="0" smtClean="0"/>
              <a:t>3. Conditional probability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conditional probabilities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92552"/>
            <a:ext cx="716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Solution 2:</a:t>
            </a:r>
            <a:r>
              <a:rPr lang="en-US" sz="2800" dirty="0" smtClean="0">
                <a:latin typeface="Franklin Gothic Medium"/>
                <a:cs typeface="Franklin Gothic Medium"/>
              </a:rPr>
              <a:t> using conditional probabilities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1836" y="1963006"/>
            <a:ext cx="7363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Franklin Gothic Medium"/>
                <a:cs typeface="Franklin Gothic Medium"/>
              </a:rPr>
              <a:t>arrangements in which the first ball is red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1836" y="2499837"/>
            <a:ext cx="785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Franklin Gothic Medium"/>
                <a:cs typeface="Franklin Gothic Medium"/>
              </a:rPr>
              <a:t>arrangements in which the second ball is red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1836" y="3301381"/>
            <a:ext cx="3788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 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15533" y="3977001"/>
            <a:ext cx="20573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= 8/16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15533" y="5567980"/>
            <a:ext cx="2573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= 7/15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0393" y="4629162"/>
            <a:ext cx="6520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Given the first ball is red, we are left with 7 red and 8 blue balls under equally likely outcomes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60760" y="3307627"/>
            <a:ext cx="23911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= (8/16) (7/15)</a:t>
            </a:r>
          </a:p>
        </p:txBody>
      </p:sp>
    </p:spTree>
    <p:extLst>
      <p:ext uri="{BB962C8B-B14F-4D97-AF65-F5344CB8AC3E}">
        <p14:creationId xmlns:p14="http://schemas.microsoft.com/office/powerpoint/2010/main" val="3764646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divide 52 cards evenly among 4 people. What is the probability everyone gets an ace?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22865" y="2286000"/>
            <a:ext cx="6405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all ways to divide 52 cards among 4 people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2865" y="3305103"/>
            <a:ext cx="3548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everyone gets an ace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7352" y="4405893"/>
            <a:ext cx="6857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3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>
                <a:latin typeface="Franklin Gothic Medium"/>
                <a:cs typeface="Franklin Gothic Medium"/>
              </a:rPr>
              <a:t>A♣ </a:t>
            </a:r>
            <a:r>
              <a:rPr lang="en-US" sz="24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A♥ A♦</a:t>
            </a:r>
            <a:r>
              <a:rPr lang="en-US" sz="2400" dirty="0">
                <a:latin typeface="Franklin Gothic Medium"/>
                <a:cs typeface="Franklin Gothic Medium"/>
              </a:rPr>
              <a:t> are </a:t>
            </a:r>
            <a:r>
              <a:rPr lang="en-US" sz="2400" dirty="0" smtClean="0">
                <a:latin typeface="Franklin Gothic Medium"/>
                <a:cs typeface="Franklin Gothic Medium"/>
              </a:rPr>
              <a:t>all assigned </a:t>
            </a:r>
            <a:r>
              <a:rPr lang="en-US" sz="2400" dirty="0">
                <a:latin typeface="Franklin Gothic Medium"/>
                <a:cs typeface="Franklin Gothic Medium"/>
              </a:rPr>
              <a:t>to different </a:t>
            </a:r>
            <a:r>
              <a:rPr lang="en-US" sz="2400" dirty="0" smtClean="0">
                <a:latin typeface="Franklin Gothic Medium"/>
                <a:cs typeface="Franklin Gothic Medium"/>
              </a:rPr>
              <a:t>people</a:t>
            </a:r>
            <a:endParaRPr lang="en-US" sz="2400" dirty="0">
              <a:latin typeface="Franklin Gothic Medium"/>
              <a:cs typeface="Franklin Gothic Mediu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5696" y="3759903"/>
            <a:ext cx="6515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= </a:t>
            </a:r>
            <a:r>
              <a:rPr lang="en-US" sz="2400" dirty="0">
                <a:latin typeface="Franklin Gothic Medium"/>
                <a:cs typeface="Franklin Gothic Medium"/>
              </a:rPr>
              <a:t>A</a:t>
            </a:r>
            <a:r>
              <a:rPr lang="en-US" sz="2400" dirty="0" smtClean="0">
                <a:latin typeface="Franklin Gothic Medium"/>
                <a:cs typeface="Franklin Gothic Medium"/>
              </a:rPr>
              <a:t>♠ A♣ </a:t>
            </a:r>
            <a:r>
              <a:rPr lang="en-US" sz="2400" dirty="0" smtClean="0">
                <a:solidFill>
                  <a:srgbClr val="FF0000"/>
                </a:solidFill>
                <a:latin typeface="Franklin Gothic Medium"/>
                <a:cs typeface="Franklin Gothic Medium"/>
              </a:rPr>
              <a:t>A♥ A♦</a:t>
            </a:r>
            <a:r>
              <a:rPr lang="en-US" sz="2400" dirty="0" smtClean="0">
                <a:latin typeface="Franklin Gothic Medium"/>
                <a:cs typeface="Franklin Gothic Medium"/>
              </a:rPr>
              <a:t> are assigned to different people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7352" y="4888522"/>
            <a:ext cx="6392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2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solidFill>
                  <a:srgbClr val="FF0000"/>
                </a:solidFill>
                <a:latin typeface="Franklin Gothic Medium"/>
                <a:cs typeface="Franklin Gothic Medium"/>
              </a:rPr>
              <a:t>A</a:t>
            </a:r>
            <a:r>
              <a:rPr lang="en-US" sz="24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♥ A♦</a:t>
            </a:r>
            <a:r>
              <a:rPr lang="en-US" sz="2400" dirty="0">
                <a:latin typeface="Franklin Gothic Medium"/>
                <a:cs typeface="Franklin Gothic Medium"/>
              </a:rPr>
              <a:t> are </a:t>
            </a:r>
            <a:r>
              <a:rPr lang="en-US" sz="2400" dirty="0" smtClean="0">
                <a:latin typeface="Franklin Gothic Medium"/>
                <a:cs typeface="Franklin Gothic Medium"/>
              </a:rPr>
              <a:t>all assigned </a:t>
            </a:r>
            <a:r>
              <a:rPr lang="en-US" sz="2400" dirty="0">
                <a:latin typeface="Franklin Gothic Medium"/>
                <a:cs typeface="Franklin Gothic Medium"/>
              </a:rPr>
              <a:t>to different </a:t>
            </a:r>
            <a:r>
              <a:rPr lang="en-US" sz="2400" dirty="0" smtClean="0">
                <a:latin typeface="Franklin Gothic Medium"/>
                <a:cs typeface="Franklin Gothic Medium"/>
              </a:rPr>
              <a:t>people</a:t>
            </a:r>
            <a:endParaRPr lang="en-US" sz="2400" dirty="0">
              <a:latin typeface="Franklin Gothic Medium"/>
              <a:cs typeface="Franklin Gothic Medium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39692" y="5686651"/>
            <a:ext cx="5064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2865" y="2703557"/>
            <a:ext cx="3271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equally likely outcomes</a:t>
            </a:r>
          </a:p>
        </p:txBody>
      </p:sp>
    </p:spTree>
    <p:extLst>
      <p:ext uri="{BB962C8B-B14F-4D97-AF65-F5344CB8AC3E}">
        <p14:creationId xmlns:p14="http://schemas.microsoft.com/office/powerpoint/2010/main" val="3680893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22673"/>
            <a:ext cx="6968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solidFill>
                  <a:srgbClr val="FF0000"/>
                </a:solidFill>
                <a:latin typeface="Franklin Gothic Medium"/>
                <a:cs typeface="Franklin Gothic Medium"/>
              </a:rPr>
              <a:t>A</a:t>
            </a:r>
            <a:r>
              <a:rPr lang="en-US" sz="28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♥ A♦</a:t>
            </a:r>
            <a:r>
              <a:rPr lang="en-US" sz="2800" dirty="0">
                <a:latin typeface="Franklin Gothic Medium"/>
                <a:cs typeface="Franklin Gothic Medium"/>
              </a:rPr>
              <a:t> are assigned to different </a:t>
            </a:r>
            <a:r>
              <a:rPr lang="en-US" sz="2800" dirty="0" smtClean="0">
                <a:latin typeface="Franklin Gothic Medium"/>
                <a:cs typeface="Franklin Gothic Medium"/>
              </a:rPr>
              <a:t>people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319900"/>
            <a:ext cx="13055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060450" y="1956992"/>
            <a:ext cx="4848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After assigning </a:t>
            </a:r>
            <a:r>
              <a:rPr lang="en-US" sz="2400" dirty="0" smtClean="0">
                <a:solidFill>
                  <a:srgbClr val="FF0000"/>
                </a:solidFill>
                <a:latin typeface="Franklin Gothic Medium"/>
                <a:cs typeface="Franklin Gothic Medium"/>
              </a:rPr>
              <a:t>A♥ </a:t>
            </a:r>
            <a:r>
              <a:rPr lang="en-US" sz="2400" dirty="0" smtClean="0">
                <a:latin typeface="Franklin Gothic Medium"/>
                <a:cs typeface="Franklin Gothic Medium"/>
              </a:rPr>
              <a:t>it looks like this: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752600" y="2628900"/>
            <a:ext cx="5257800" cy="2317750"/>
            <a:chOff x="1752600" y="2628900"/>
            <a:chExt cx="5257800" cy="2317750"/>
          </a:xfrm>
        </p:grpSpPr>
        <p:sp>
          <p:nvSpPr>
            <p:cNvPr id="3" name="Rounded Rectangle 2"/>
            <p:cNvSpPr/>
            <p:nvPr/>
          </p:nvSpPr>
          <p:spPr>
            <a:xfrm>
              <a:off x="1758950" y="26384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165350" y="26384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71750" y="26384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990850" y="26384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397250" y="26384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381635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422275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64185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04825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46100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86740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628650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669290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7589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1653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5717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9908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33972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38163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2227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6418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50482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54610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58674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62865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66929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17526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21590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5654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29845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33909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38100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42164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6355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50419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FF0000"/>
                  </a:solidFill>
                  <a:latin typeface="Franklin Gothic Medium"/>
                  <a:cs typeface="Franklin Gothic Medium"/>
                </a:rPr>
                <a:t>A♥</a:t>
              </a:r>
              <a:endParaRPr lang="en-US" sz="1400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54546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58610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62801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66865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17526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21590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25654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29845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33909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38100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42164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46355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0419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54546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58610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62801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66865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</p:grpSp>
      <p:sp>
        <p:nvSpPr>
          <p:cNvPr id="76" name="Rectangle 75"/>
          <p:cNvSpPr/>
          <p:nvPr/>
        </p:nvSpPr>
        <p:spPr>
          <a:xfrm>
            <a:off x="4133850" y="5319900"/>
            <a:ext cx="38911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= 3 ∙ 13/(52 – 1) = 39/51</a:t>
            </a:r>
            <a:endParaRPr lang="en-US" sz="2800" dirty="0">
              <a:solidFill>
                <a:prstClr val="black"/>
              </a:solidFill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1736701" y="5212177"/>
            <a:ext cx="2390799" cy="768400"/>
            <a:chOff x="1736701" y="5213220"/>
            <a:chExt cx="2390799" cy="768400"/>
          </a:xfrm>
        </p:grpSpPr>
        <p:sp>
          <p:nvSpPr>
            <p:cNvPr id="77" name="TextBox 76"/>
            <p:cNvSpPr txBox="1"/>
            <p:nvPr/>
          </p:nvSpPr>
          <p:spPr>
            <a:xfrm>
              <a:off x="2128164" y="5213220"/>
              <a:ext cx="15221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Franklin Gothic Medium"/>
                  <a:cs typeface="Franklin Gothic Medium"/>
                </a:rPr>
                <a:t># grey cards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736701" y="5581510"/>
              <a:ext cx="23907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Franklin Gothic Medium"/>
                  <a:cs typeface="Franklin Gothic Medium"/>
                </a:rPr>
                <a:t># of question marks</a:t>
              </a:r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1762772" y="5626030"/>
              <a:ext cx="2313928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19662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22673"/>
            <a:ext cx="797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baseline="-25000" dirty="0">
                <a:latin typeface="Garamond"/>
                <a:cs typeface="Garamond"/>
              </a:rPr>
              <a:t>3</a:t>
            </a:r>
            <a:r>
              <a:rPr lang="en-US" sz="2800" dirty="0">
                <a:latin typeface="Garamond"/>
                <a:cs typeface="Garamond"/>
              </a:rPr>
              <a:t> = </a:t>
            </a:r>
            <a:r>
              <a:rPr lang="en-US" sz="2800" dirty="0">
                <a:latin typeface="Franklin Gothic Medium"/>
                <a:cs typeface="Franklin Gothic Medium"/>
              </a:rPr>
              <a:t>A♣ </a:t>
            </a:r>
            <a:r>
              <a:rPr lang="en-US" sz="28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A♥ A♦</a:t>
            </a:r>
            <a:r>
              <a:rPr lang="en-US" sz="2800" dirty="0">
                <a:latin typeface="Franklin Gothic Medium"/>
                <a:cs typeface="Franklin Gothic Medium"/>
              </a:rPr>
              <a:t> are all assigned to different people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5319900"/>
            <a:ext cx="52215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>
                <a:latin typeface="Garamond"/>
                <a:cs typeface="Garamond"/>
              </a:rPr>
              <a:t>) = 2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sz="2800" dirty="0">
                <a:latin typeface="Garamond"/>
                <a:cs typeface="Garamond"/>
              </a:rPr>
              <a:t>13/(52 – 2) = 26/</a:t>
            </a:r>
            <a:r>
              <a:rPr lang="en-US" sz="2800" dirty="0" smtClean="0">
                <a:latin typeface="Garamond"/>
                <a:cs typeface="Garamond"/>
              </a:rPr>
              <a:t>50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060450" y="1956992"/>
            <a:ext cx="3417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After </a:t>
            </a:r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2 </a:t>
            </a:r>
            <a:r>
              <a:rPr lang="en-US" sz="2400" dirty="0" smtClean="0">
                <a:latin typeface="Franklin Gothic Medium"/>
                <a:cs typeface="Franklin Gothic Medium"/>
              </a:rPr>
              <a:t>it looks like this: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752600" y="2628900"/>
            <a:ext cx="5257800" cy="2317750"/>
            <a:chOff x="1752600" y="2628900"/>
            <a:chExt cx="5257800" cy="2317750"/>
          </a:xfrm>
        </p:grpSpPr>
        <p:sp>
          <p:nvSpPr>
            <p:cNvPr id="3" name="Rounded Rectangle 2"/>
            <p:cNvSpPr/>
            <p:nvPr/>
          </p:nvSpPr>
          <p:spPr>
            <a:xfrm>
              <a:off x="1758950" y="2638425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165350" y="2638425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71750" y="2638425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990850" y="2638425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  <a:latin typeface="Franklin Gothic Medium"/>
                  <a:cs typeface="Franklin Gothic Medium"/>
                </a:rPr>
                <a:t>A</a:t>
              </a:r>
              <a:r>
                <a:rPr lang="en-US" sz="1400" dirty="0">
                  <a:solidFill>
                    <a:srgbClr val="FF0000"/>
                  </a:solidFill>
                  <a:latin typeface="Franklin Gothic Medium"/>
                  <a:cs typeface="Franklin Gothic Medium"/>
                </a:rPr>
                <a:t>♦</a:t>
              </a:r>
              <a:endParaRPr lang="en-US" sz="1400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397250" y="2638425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381635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422275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64185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04825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46100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86740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628650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669290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7589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1653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5717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9908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33972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38163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2227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6418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50482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54610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58674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62865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66929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17526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21590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5654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29845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33909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38100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42164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6355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50419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FF0000"/>
                  </a:solidFill>
                  <a:latin typeface="Franklin Gothic Medium"/>
                  <a:cs typeface="Franklin Gothic Medium"/>
                </a:rPr>
                <a:t>A♥</a:t>
              </a:r>
              <a:endParaRPr lang="en-US" sz="1400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54546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58610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62801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66865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17526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21590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25654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29845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33909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38100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42164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46355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0419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54546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58610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62801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66865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5143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22673"/>
            <a:ext cx="6968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solidFill>
                  <a:srgbClr val="FF0000"/>
                </a:solidFill>
                <a:latin typeface="Franklin Gothic Medium"/>
                <a:cs typeface="Franklin Gothic Medium"/>
              </a:rPr>
              <a:t>A</a:t>
            </a:r>
            <a:r>
              <a:rPr lang="en-US" sz="28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♥ A♦</a:t>
            </a:r>
            <a:r>
              <a:rPr lang="en-US" sz="2800" dirty="0">
                <a:latin typeface="Franklin Gothic Medium"/>
                <a:cs typeface="Franklin Gothic Medium"/>
              </a:rPr>
              <a:t> are assigned to different </a:t>
            </a:r>
            <a:r>
              <a:rPr lang="en-US" sz="2800" dirty="0" smtClean="0">
                <a:latin typeface="Franklin Gothic Medium"/>
                <a:cs typeface="Franklin Gothic Medium"/>
              </a:rPr>
              <a:t>people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745893"/>
            <a:ext cx="468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= 3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sz="2800" dirty="0">
                <a:latin typeface="Garamond"/>
                <a:cs typeface="Garamond"/>
              </a:rPr>
              <a:t>13/</a:t>
            </a:r>
            <a:r>
              <a:rPr lang="en-US" sz="2800" dirty="0" smtClean="0">
                <a:latin typeface="Garamond"/>
                <a:cs typeface="Garamond"/>
              </a:rPr>
              <a:t>(52 – 1) = 39/51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593555"/>
            <a:ext cx="797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>
                <a:latin typeface="Franklin Gothic Medium"/>
                <a:cs typeface="Franklin Gothic Medium"/>
              </a:rPr>
              <a:t>A♣ </a:t>
            </a:r>
            <a:r>
              <a:rPr lang="en-US" sz="28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A♥ A♦</a:t>
            </a:r>
            <a:r>
              <a:rPr lang="en-US" sz="2800" dirty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are all </a:t>
            </a:r>
            <a:r>
              <a:rPr lang="en-US" sz="2800" dirty="0">
                <a:latin typeface="Franklin Gothic Medium"/>
                <a:cs typeface="Franklin Gothic Medium"/>
              </a:rPr>
              <a:t>assigned to different </a:t>
            </a:r>
            <a:r>
              <a:rPr lang="en-US" sz="2800" dirty="0" smtClean="0">
                <a:latin typeface="Franklin Gothic Medium"/>
                <a:cs typeface="Franklin Gothic Medium"/>
              </a:rPr>
              <a:t>people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3116775"/>
            <a:ext cx="54758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3 </a:t>
            </a:r>
            <a:r>
              <a:rPr lang="en-US" sz="2800" dirty="0" smtClean="0">
                <a:latin typeface="Garamond"/>
                <a:cs typeface="Garamond"/>
              </a:rPr>
              <a:t>|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= 2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sz="2800" dirty="0" smtClean="0">
                <a:latin typeface="Garamond"/>
                <a:cs typeface="Garamond"/>
              </a:rPr>
              <a:t>13/(52 – 2) = 26/50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3877170"/>
            <a:ext cx="77950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>
                <a:latin typeface="Franklin Gothic Medium"/>
                <a:cs typeface="Franklin Gothic Medium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♠ A</a:t>
            </a:r>
            <a:r>
              <a:rPr lang="en-US" sz="2800" dirty="0">
                <a:latin typeface="Franklin Gothic Medium"/>
                <a:cs typeface="Franklin Gothic Medium"/>
              </a:rPr>
              <a:t>♣ </a:t>
            </a:r>
            <a:r>
              <a:rPr lang="en-US" sz="28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A♥ A♦</a:t>
            </a:r>
            <a:r>
              <a:rPr lang="en-US" sz="2800" dirty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all </a:t>
            </a:r>
            <a:r>
              <a:rPr lang="en-US" sz="2800" dirty="0">
                <a:latin typeface="Franklin Gothic Medium"/>
                <a:cs typeface="Franklin Gothic Medium"/>
              </a:rPr>
              <a:t>assigned to different </a:t>
            </a:r>
            <a:r>
              <a:rPr lang="en-US" sz="2800" dirty="0" smtClean="0">
                <a:latin typeface="Franklin Gothic Medium"/>
                <a:cs typeface="Franklin Gothic Medium"/>
              </a:rPr>
              <a:t>people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4400390"/>
            <a:ext cx="4832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|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) = 13/(52 – 3) = 13/49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799264" y="5350437"/>
            <a:ext cx="562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= (39/51) (26/50) (13/49) ≈ .105 </a:t>
            </a:r>
          </a:p>
        </p:txBody>
      </p:sp>
    </p:spTree>
    <p:extLst>
      <p:ext uri="{BB962C8B-B14F-4D97-AF65-F5344CB8AC3E}">
        <p14:creationId xmlns:p14="http://schemas.microsoft.com/office/powerpoint/2010/main" val="1214543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of average conditional probabilities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0593" y="1422788"/>
            <a:ext cx="8506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1331262" y="1422788"/>
            <a:ext cx="27027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EF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31262" y="2013338"/>
            <a:ext cx="44304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852825" y="1393594"/>
            <a:ext cx="2790841" cy="1482956"/>
          </a:xfrm>
          <a:prstGeom prst="roundRect">
            <a:avLst/>
          </a:prstGeom>
          <a:noFill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r"/>
            <a:r>
              <a:rPr lang="en-US" sz="2400" i="1" dirty="0" smtClean="0">
                <a:latin typeface="Garamond"/>
                <a:cs typeface="Garamond"/>
              </a:rPr>
              <a:t>S</a:t>
            </a:r>
            <a:endParaRPr lang="en-US" sz="2400" i="1" dirty="0">
              <a:latin typeface="Garamond"/>
              <a:cs typeface="Garamond"/>
            </a:endParaRPr>
          </a:p>
        </p:txBody>
      </p:sp>
      <p:sp>
        <p:nvSpPr>
          <p:cNvPr id="7" name="Oval 6"/>
          <p:cNvSpPr/>
          <p:nvPr/>
        </p:nvSpPr>
        <p:spPr>
          <a:xfrm>
            <a:off x="6394470" y="1609494"/>
            <a:ext cx="1732616" cy="10195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94126" y="1848525"/>
            <a:ext cx="406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Garamond"/>
                <a:cs typeface="Garamond"/>
              </a:rPr>
              <a:t>E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7237712" y="945659"/>
            <a:ext cx="1112073" cy="1930891"/>
            <a:chOff x="7237712" y="945659"/>
            <a:chExt cx="1112073" cy="1930891"/>
          </a:xfrm>
        </p:grpSpPr>
        <p:cxnSp>
          <p:nvCxnSpPr>
            <p:cNvPr id="11" name="Straight Connector 10"/>
            <p:cNvCxnSpPr/>
            <p:nvPr/>
          </p:nvCxnSpPr>
          <p:spPr>
            <a:xfrm flipH="1">
              <a:off x="7237712" y="1047750"/>
              <a:ext cx="729551" cy="182880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538829" y="945659"/>
              <a:ext cx="349686" cy="374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888079" y="945659"/>
              <a:ext cx="4617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i="1" baseline="30000" dirty="0" smtClean="0">
                  <a:latin typeface="Garamond"/>
                  <a:cs typeface="Garamond"/>
                </a:rPr>
                <a:t>c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842000" y="3691235"/>
            <a:ext cx="2801666" cy="1617365"/>
            <a:chOff x="5842000" y="3691235"/>
            <a:chExt cx="2801666" cy="1617365"/>
          </a:xfrm>
        </p:grpSpPr>
        <p:sp>
          <p:nvSpPr>
            <p:cNvPr id="16" name="Rounded Rectangle 15"/>
            <p:cNvSpPr/>
            <p:nvPr/>
          </p:nvSpPr>
          <p:spPr>
            <a:xfrm>
              <a:off x="5852825" y="3819294"/>
              <a:ext cx="2790841" cy="1482956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r"/>
              <a:endParaRPr lang="en-US" sz="2400" i="1" dirty="0">
                <a:latin typeface="Garamond"/>
                <a:cs typeface="Garamond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6394470" y="4035194"/>
              <a:ext cx="1732616" cy="101953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94126" y="4274225"/>
              <a:ext cx="4066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Garamond"/>
                  <a:cs typeface="Garamond"/>
                </a:rPr>
                <a:t>E</a:t>
              </a:r>
              <a:endParaRPr lang="en-US" sz="2400" i="1" dirty="0" smtClean="0">
                <a:latin typeface="Garamond"/>
                <a:cs typeface="Garamond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08333" y="3886911"/>
              <a:ext cx="484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baseline="-25000" dirty="0" smtClean="0">
                  <a:latin typeface="Garamond"/>
                  <a:cs typeface="Garamond"/>
                </a:rPr>
                <a:t>1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5842000" y="3816350"/>
              <a:ext cx="1041400" cy="908050"/>
            </a:xfrm>
            <a:custGeom>
              <a:avLst/>
              <a:gdLst>
                <a:gd name="connsiteX0" fmla="*/ 863600 w 1041400"/>
                <a:gd name="connsiteY0" fmla="*/ 0 h 908050"/>
                <a:gd name="connsiteX1" fmla="*/ 895350 w 1041400"/>
                <a:gd name="connsiteY1" fmla="*/ 88900 h 908050"/>
                <a:gd name="connsiteX2" fmla="*/ 901700 w 1041400"/>
                <a:gd name="connsiteY2" fmla="*/ 127000 h 908050"/>
                <a:gd name="connsiteX3" fmla="*/ 914400 w 1041400"/>
                <a:gd name="connsiteY3" fmla="*/ 152400 h 908050"/>
                <a:gd name="connsiteX4" fmla="*/ 927100 w 1041400"/>
                <a:gd name="connsiteY4" fmla="*/ 196850 h 908050"/>
                <a:gd name="connsiteX5" fmla="*/ 946150 w 1041400"/>
                <a:gd name="connsiteY5" fmla="*/ 241300 h 908050"/>
                <a:gd name="connsiteX6" fmla="*/ 965200 w 1041400"/>
                <a:gd name="connsiteY6" fmla="*/ 292100 h 908050"/>
                <a:gd name="connsiteX7" fmla="*/ 984250 w 1041400"/>
                <a:gd name="connsiteY7" fmla="*/ 349250 h 908050"/>
                <a:gd name="connsiteX8" fmla="*/ 1003300 w 1041400"/>
                <a:gd name="connsiteY8" fmla="*/ 400050 h 908050"/>
                <a:gd name="connsiteX9" fmla="*/ 1016000 w 1041400"/>
                <a:gd name="connsiteY9" fmla="*/ 450850 h 908050"/>
                <a:gd name="connsiteX10" fmla="*/ 1041400 w 1041400"/>
                <a:gd name="connsiteY10" fmla="*/ 546100 h 908050"/>
                <a:gd name="connsiteX11" fmla="*/ 1028700 w 1041400"/>
                <a:gd name="connsiteY11" fmla="*/ 654050 h 908050"/>
                <a:gd name="connsiteX12" fmla="*/ 1016000 w 1041400"/>
                <a:gd name="connsiteY12" fmla="*/ 679450 h 908050"/>
                <a:gd name="connsiteX13" fmla="*/ 977900 w 1041400"/>
                <a:gd name="connsiteY13" fmla="*/ 736600 h 908050"/>
                <a:gd name="connsiteX14" fmla="*/ 958850 w 1041400"/>
                <a:gd name="connsiteY14" fmla="*/ 774700 h 908050"/>
                <a:gd name="connsiteX15" fmla="*/ 939800 w 1041400"/>
                <a:gd name="connsiteY15" fmla="*/ 787400 h 908050"/>
                <a:gd name="connsiteX16" fmla="*/ 908050 w 1041400"/>
                <a:gd name="connsiteY16" fmla="*/ 812800 h 908050"/>
                <a:gd name="connsiteX17" fmla="*/ 806450 w 1041400"/>
                <a:gd name="connsiteY17" fmla="*/ 857250 h 908050"/>
                <a:gd name="connsiteX18" fmla="*/ 736600 w 1041400"/>
                <a:gd name="connsiteY18" fmla="*/ 863600 h 908050"/>
                <a:gd name="connsiteX19" fmla="*/ 685800 w 1041400"/>
                <a:gd name="connsiteY19" fmla="*/ 876300 h 908050"/>
                <a:gd name="connsiteX20" fmla="*/ 660400 w 1041400"/>
                <a:gd name="connsiteY20" fmla="*/ 889000 h 908050"/>
                <a:gd name="connsiteX21" fmla="*/ 596900 w 1041400"/>
                <a:gd name="connsiteY21" fmla="*/ 895350 h 908050"/>
                <a:gd name="connsiteX22" fmla="*/ 501650 w 1041400"/>
                <a:gd name="connsiteY22" fmla="*/ 908050 h 908050"/>
                <a:gd name="connsiteX23" fmla="*/ 311150 w 1041400"/>
                <a:gd name="connsiteY23" fmla="*/ 901700 h 908050"/>
                <a:gd name="connsiteX24" fmla="*/ 273050 w 1041400"/>
                <a:gd name="connsiteY24" fmla="*/ 876300 h 908050"/>
                <a:gd name="connsiteX25" fmla="*/ 247650 w 1041400"/>
                <a:gd name="connsiteY25" fmla="*/ 863600 h 908050"/>
                <a:gd name="connsiteX26" fmla="*/ 228600 w 1041400"/>
                <a:gd name="connsiteY26" fmla="*/ 857250 h 908050"/>
                <a:gd name="connsiteX27" fmla="*/ 209550 w 1041400"/>
                <a:gd name="connsiteY27" fmla="*/ 844550 h 908050"/>
                <a:gd name="connsiteX28" fmla="*/ 165100 w 1041400"/>
                <a:gd name="connsiteY28" fmla="*/ 819150 h 908050"/>
                <a:gd name="connsiteX29" fmla="*/ 152400 w 1041400"/>
                <a:gd name="connsiteY29" fmla="*/ 800100 h 908050"/>
                <a:gd name="connsiteX30" fmla="*/ 114300 w 1041400"/>
                <a:gd name="connsiteY30" fmla="*/ 774700 h 908050"/>
                <a:gd name="connsiteX31" fmla="*/ 69850 w 1041400"/>
                <a:gd name="connsiteY31" fmla="*/ 762000 h 908050"/>
                <a:gd name="connsiteX32" fmla="*/ 44450 w 1041400"/>
                <a:gd name="connsiteY32" fmla="*/ 749300 h 908050"/>
                <a:gd name="connsiteX33" fmla="*/ 0 w 1041400"/>
                <a:gd name="connsiteY33" fmla="*/ 749300 h 908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041400" h="908050">
                  <a:moveTo>
                    <a:pt x="863600" y="0"/>
                  </a:moveTo>
                  <a:cubicBezTo>
                    <a:pt x="881254" y="41193"/>
                    <a:pt x="885358" y="45603"/>
                    <a:pt x="895350" y="88900"/>
                  </a:cubicBezTo>
                  <a:cubicBezTo>
                    <a:pt x="898245" y="101445"/>
                    <a:pt x="898000" y="114668"/>
                    <a:pt x="901700" y="127000"/>
                  </a:cubicBezTo>
                  <a:cubicBezTo>
                    <a:pt x="904420" y="136067"/>
                    <a:pt x="911165" y="143504"/>
                    <a:pt x="914400" y="152400"/>
                  </a:cubicBezTo>
                  <a:cubicBezTo>
                    <a:pt x="919666" y="166882"/>
                    <a:pt x="921917" y="182338"/>
                    <a:pt x="927100" y="196850"/>
                  </a:cubicBezTo>
                  <a:cubicBezTo>
                    <a:pt x="932522" y="212031"/>
                    <a:pt x="940163" y="226333"/>
                    <a:pt x="946150" y="241300"/>
                  </a:cubicBezTo>
                  <a:cubicBezTo>
                    <a:pt x="952867" y="258091"/>
                    <a:pt x="959181" y="275046"/>
                    <a:pt x="965200" y="292100"/>
                  </a:cubicBezTo>
                  <a:cubicBezTo>
                    <a:pt x="971883" y="311036"/>
                    <a:pt x="977567" y="330314"/>
                    <a:pt x="984250" y="349250"/>
                  </a:cubicBezTo>
                  <a:cubicBezTo>
                    <a:pt x="990269" y="366304"/>
                    <a:pt x="997906" y="382788"/>
                    <a:pt x="1003300" y="400050"/>
                  </a:cubicBezTo>
                  <a:cubicBezTo>
                    <a:pt x="1008506" y="416710"/>
                    <a:pt x="1011503" y="433985"/>
                    <a:pt x="1016000" y="450850"/>
                  </a:cubicBezTo>
                  <a:cubicBezTo>
                    <a:pt x="1050990" y="582063"/>
                    <a:pt x="1005146" y="401083"/>
                    <a:pt x="1041400" y="546100"/>
                  </a:cubicBezTo>
                  <a:cubicBezTo>
                    <a:pt x="1037167" y="582083"/>
                    <a:pt x="1035479" y="618458"/>
                    <a:pt x="1028700" y="654050"/>
                  </a:cubicBezTo>
                  <a:cubicBezTo>
                    <a:pt x="1026929" y="663349"/>
                    <a:pt x="1020961" y="671388"/>
                    <a:pt x="1016000" y="679450"/>
                  </a:cubicBezTo>
                  <a:cubicBezTo>
                    <a:pt x="1004001" y="698949"/>
                    <a:pt x="985140" y="714880"/>
                    <a:pt x="977900" y="736600"/>
                  </a:cubicBezTo>
                  <a:cubicBezTo>
                    <a:pt x="972735" y="752094"/>
                    <a:pt x="971160" y="762390"/>
                    <a:pt x="958850" y="774700"/>
                  </a:cubicBezTo>
                  <a:cubicBezTo>
                    <a:pt x="953454" y="780096"/>
                    <a:pt x="945905" y="782821"/>
                    <a:pt x="939800" y="787400"/>
                  </a:cubicBezTo>
                  <a:cubicBezTo>
                    <a:pt x="928957" y="795532"/>
                    <a:pt x="919672" y="805827"/>
                    <a:pt x="908050" y="812800"/>
                  </a:cubicBezTo>
                  <a:cubicBezTo>
                    <a:pt x="890041" y="823606"/>
                    <a:pt x="834494" y="852301"/>
                    <a:pt x="806450" y="857250"/>
                  </a:cubicBezTo>
                  <a:cubicBezTo>
                    <a:pt x="783426" y="861313"/>
                    <a:pt x="759883" y="861483"/>
                    <a:pt x="736600" y="863600"/>
                  </a:cubicBezTo>
                  <a:cubicBezTo>
                    <a:pt x="717964" y="867327"/>
                    <a:pt x="702885" y="868978"/>
                    <a:pt x="685800" y="876300"/>
                  </a:cubicBezTo>
                  <a:cubicBezTo>
                    <a:pt x="677099" y="880029"/>
                    <a:pt x="669656" y="887017"/>
                    <a:pt x="660400" y="889000"/>
                  </a:cubicBezTo>
                  <a:cubicBezTo>
                    <a:pt x="639600" y="893457"/>
                    <a:pt x="618055" y="893123"/>
                    <a:pt x="596900" y="895350"/>
                  </a:cubicBezTo>
                  <a:cubicBezTo>
                    <a:pt x="533615" y="902012"/>
                    <a:pt x="554182" y="899295"/>
                    <a:pt x="501650" y="908050"/>
                  </a:cubicBezTo>
                  <a:cubicBezTo>
                    <a:pt x="438150" y="905933"/>
                    <a:pt x="374081" y="910440"/>
                    <a:pt x="311150" y="901700"/>
                  </a:cubicBezTo>
                  <a:cubicBezTo>
                    <a:pt x="296032" y="899600"/>
                    <a:pt x="286702" y="883126"/>
                    <a:pt x="273050" y="876300"/>
                  </a:cubicBezTo>
                  <a:cubicBezTo>
                    <a:pt x="264583" y="872067"/>
                    <a:pt x="256351" y="867329"/>
                    <a:pt x="247650" y="863600"/>
                  </a:cubicBezTo>
                  <a:cubicBezTo>
                    <a:pt x="241498" y="860963"/>
                    <a:pt x="234587" y="860243"/>
                    <a:pt x="228600" y="857250"/>
                  </a:cubicBezTo>
                  <a:cubicBezTo>
                    <a:pt x="221774" y="853837"/>
                    <a:pt x="216176" y="848336"/>
                    <a:pt x="209550" y="844550"/>
                  </a:cubicBezTo>
                  <a:cubicBezTo>
                    <a:pt x="153154" y="812324"/>
                    <a:pt x="211512" y="850092"/>
                    <a:pt x="165100" y="819150"/>
                  </a:cubicBezTo>
                  <a:cubicBezTo>
                    <a:pt x="160867" y="812800"/>
                    <a:pt x="158143" y="805126"/>
                    <a:pt x="152400" y="800100"/>
                  </a:cubicBezTo>
                  <a:cubicBezTo>
                    <a:pt x="140913" y="790049"/>
                    <a:pt x="129108" y="778402"/>
                    <a:pt x="114300" y="774700"/>
                  </a:cubicBezTo>
                  <a:cubicBezTo>
                    <a:pt x="101411" y="771478"/>
                    <a:pt x="82604" y="767466"/>
                    <a:pt x="69850" y="762000"/>
                  </a:cubicBezTo>
                  <a:cubicBezTo>
                    <a:pt x="61149" y="758271"/>
                    <a:pt x="53763" y="750993"/>
                    <a:pt x="44450" y="749300"/>
                  </a:cubicBezTo>
                  <a:cubicBezTo>
                    <a:pt x="29872" y="746650"/>
                    <a:pt x="14817" y="749300"/>
                    <a:pt x="0" y="749300"/>
                  </a:cubicBezTo>
                </a:path>
              </a:pathLst>
            </a:cu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6813550" y="4559300"/>
              <a:ext cx="1035815" cy="749300"/>
            </a:xfrm>
            <a:custGeom>
              <a:avLst/>
              <a:gdLst>
                <a:gd name="connsiteX0" fmla="*/ 0 w 1035815"/>
                <a:gd name="connsiteY0" fmla="*/ 0 h 749300"/>
                <a:gd name="connsiteX1" fmla="*/ 76200 w 1035815"/>
                <a:gd name="connsiteY1" fmla="*/ 6350 h 749300"/>
                <a:gd name="connsiteX2" fmla="*/ 196850 w 1035815"/>
                <a:gd name="connsiteY2" fmla="*/ 31750 h 749300"/>
                <a:gd name="connsiteX3" fmla="*/ 393700 w 1035815"/>
                <a:gd name="connsiteY3" fmla="*/ 88900 h 749300"/>
                <a:gd name="connsiteX4" fmla="*/ 438150 w 1035815"/>
                <a:gd name="connsiteY4" fmla="*/ 120650 h 749300"/>
                <a:gd name="connsiteX5" fmla="*/ 514350 w 1035815"/>
                <a:gd name="connsiteY5" fmla="*/ 152400 h 749300"/>
                <a:gd name="connsiteX6" fmla="*/ 565150 w 1035815"/>
                <a:gd name="connsiteY6" fmla="*/ 190500 h 749300"/>
                <a:gd name="connsiteX7" fmla="*/ 584200 w 1035815"/>
                <a:gd name="connsiteY7" fmla="*/ 209550 h 749300"/>
                <a:gd name="connsiteX8" fmla="*/ 615950 w 1035815"/>
                <a:gd name="connsiteY8" fmla="*/ 228600 h 749300"/>
                <a:gd name="connsiteX9" fmla="*/ 673100 w 1035815"/>
                <a:gd name="connsiteY9" fmla="*/ 279400 h 749300"/>
                <a:gd name="connsiteX10" fmla="*/ 723900 w 1035815"/>
                <a:gd name="connsiteY10" fmla="*/ 330200 h 749300"/>
                <a:gd name="connsiteX11" fmla="*/ 749300 w 1035815"/>
                <a:gd name="connsiteY11" fmla="*/ 349250 h 749300"/>
                <a:gd name="connsiteX12" fmla="*/ 768350 w 1035815"/>
                <a:gd name="connsiteY12" fmla="*/ 374650 h 749300"/>
                <a:gd name="connsiteX13" fmla="*/ 812800 w 1035815"/>
                <a:gd name="connsiteY13" fmla="*/ 419100 h 749300"/>
                <a:gd name="connsiteX14" fmla="*/ 850900 w 1035815"/>
                <a:gd name="connsiteY14" fmla="*/ 450850 h 749300"/>
                <a:gd name="connsiteX15" fmla="*/ 889000 w 1035815"/>
                <a:gd name="connsiteY15" fmla="*/ 501650 h 749300"/>
                <a:gd name="connsiteX16" fmla="*/ 908050 w 1035815"/>
                <a:gd name="connsiteY16" fmla="*/ 527050 h 749300"/>
                <a:gd name="connsiteX17" fmla="*/ 939800 w 1035815"/>
                <a:gd name="connsiteY17" fmla="*/ 565150 h 749300"/>
                <a:gd name="connsiteX18" fmla="*/ 958850 w 1035815"/>
                <a:gd name="connsiteY18" fmla="*/ 584200 h 749300"/>
                <a:gd name="connsiteX19" fmla="*/ 971550 w 1035815"/>
                <a:gd name="connsiteY19" fmla="*/ 603250 h 749300"/>
                <a:gd name="connsiteX20" fmla="*/ 990600 w 1035815"/>
                <a:gd name="connsiteY20" fmla="*/ 628650 h 749300"/>
                <a:gd name="connsiteX21" fmla="*/ 996950 w 1035815"/>
                <a:gd name="connsiteY21" fmla="*/ 647700 h 749300"/>
                <a:gd name="connsiteX22" fmla="*/ 1028700 w 1035815"/>
                <a:gd name="connsiteY22" fmla="*/ 692150 h 749300"/>
                <a:gd name="connsiteX23" fmla="*/ 1035050 w 1035815"/>
                <a:gd name="connsiteY23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35815" h="749300">
                  <a:moveTo>
                    <a:pt x="0" y="0"/>
                  </a:moveTo>
                  <a:cubicBezTo>
                    <a:pt x="25400" y="2117"/>
                    <a:pt x="51162" y="1581"/>
                    <a:pt x="76200" y="6350"/>
                  </a:cubicBezTo>
                  <a:cubicBezTo>
                    <a:pt x="275632" y="44337"/>
                    <a:pt x="-15978" y="10467"/>
                    <a:pt x="196850" y="31750"/>
                  </a:cubicBezTo>
                  <a:cubicBezTo>
                    <a:pt x="351448" y="75921"/>
                    <a:pt x="285921" y="56566"/>
                    <a:pt x="393700" y="88900"/>
                  </a:cubicBezTo>
                  <a:cubicBezTo>
                    <a:pt x="408517" y="99483"/>
                    <a:pt x="422118" y="112017"/>
                    <a:pt x="438150" y="120650"/>
                  </a:cubicBezTo>
                  <a:cubicBezTo>
                    <a:pt x="526449" y="168195"/>
                    <a:pt x="425320" y="95167"/>
                    <a:pt x="514350" y="152400"/>
                  </a:cubicBezTo>
                  <a:cubicBezTo>
                    <a:pt x="532155" y="163846"/>
                    <a:pt x="550183" y="175533"/>
                    <a:pt x="565150" y="190500"/>
                  </a:cubicBezTo>
                  <a:cubicBezTo>
                    <a:pt x="571500" y="196850"/>
                    <a:pt x="577016" y="204162"/>
                    <a:pt x="584200" y="209550"/>
                  </a:cubicBezTo>
                  <a:cubicBezTo>
                    <a:pt x="594074" y="216955"/>
                    <a:pt x="605367" y="222250"/>
                    <a:pt x="615950" y="228600"/>
                  </a:cubicBezTo>
                  <a:cubicBezTo>
                    <a:pt x="678090" y="306275"/>
                    <a:pt x="603292" y="220332"/>
                    <a:pt x="673100" y="279400"/>
                  </a:cubicBezTo>
                  <a:cubicBezTo>
                    <a:pt x="691381" y="294869"/>
                    <a:pt x="704742" y="315832"/>
                    <a:pt x="723900" y="330200"/>
                  </a:cubicBezTo>
                  <a:cubicBezTo>
                    <a:pt x="732367" y="336550"/>
                    <a:pt x="741816" y="341766"/>
                    <a:pt x="749300" y="349250"/>
                  </a:cubicBezTo>
                  <a:cubicBezTo>
                    <a:pt x="756784" y="356734"/>
                    <a:pt x="761231" y="366819"/>
                    <a:pt x="768350" y="374650"/>
                  </a:cubicBezTo>
                  <a:cubicBezTo>
                    <a:pt x="782445" y="390155"/>
                    <a:pt x="795365" y="407477"/>
                    <a:pt x="812800" y="419100"/>
                  </a:cubicBezTo>
                  <a:cubicBezTo>
                    <a:pt x="831012" y="431241"/>
                    <a:pt x="836232" y="432923"/>
                    <a:pt x="850900" y="450850"/>
                  </a:cubicBezTo>
                  <a:cubicBezTo>
                    <a:pt x="864304" y="467232"/>
                    <a:pt x="876300" y="484717"/>
                    <a:pt x="889000" y="501650"/>
                  </a:cubicBezTo>
                  <a:cubicBezTo>
                    <a:pt x="895350" y="510117"/>
                    <a:pt x="900566" y="519566"/>
                    <a:pt x="908050" y="527050"/>
                  </a:cubicBezTo>
                  <a:cubicBezTo>
                    <a:pt x="963705" y="582705"/>
                    <a:pt x="895597" y="512106"/>
                    <a:pt x="939800" y="565150"/>
                  </a:cubicBezTo>
                  <a:cubicBezTo>
                    <a:pt x="945549" y="572049"/>
                    <a:pt x="953101" y="577301"/>
                    <a:pt x="958850" y="584200"/>
                  </a:cubicBezTo>
                  <a:cubicBezTo>
                    <a:pt x="963736" y="590063"/>
                    <a:pt x="967114" y="597040"/>
                    <a:pt x="971550" y="603250"/>
                  </a:cubicBezTo>
                  <a:cubicBezTo>
                    <a:pt x="977701" y="611862"/>
                    <a:pt x="984250" y="620183"/>
                    <a:pt x="990600" y="628650"/>
                  </a:cubicBezTo>
                  <a:cubicBezTo>
                    <a:pt x="992717" y="635000"/>
                    <a:pt x="993629" y="641888"/>
                    <a:pt x="996950" y="647700"/>
                  </a:cubicBezTo>
                  <a:cubicBezTo>
                    <a:pt x="1008455" y="667834"/>
                    <a:pt x="1018872" y="672494"/>
                    <a:pt x="1028700" y="692150"/>
                  </a:cubicBezTo>
                  <a:cubicBezTo>
                    <a:pt x="1039066" y="712882"/>
                    <a:pt x="1035050" y="724175"/>
                    <a:pt x="1035050" y="749300"/>
                  </a:cubicBezTo>
                </a:path>
              </a:pathLst>
            </a:cu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7454900" y="3833024"/>
              <a:ext cx="558809" cy="961226"/>
            </a:xfrm>
            <a:custGeom>
              <a:avLst/>
              <a:gdLst>
                <a:gd name="connsiteX0" fmla="*/ 0 w 558809"/>
                <a:gd name="connsiteY0" fmla="*/ 1016000 h 1016000"/>
                <a:gd name="connsiteX1" fmla="*/ 82550 w 558809"/>
                <a:gd name="connsiteY1" fmla="*/ 920750 h 1016000"/>
                <a:gd name="connsiteX2" fmla="*/ 146050 w 558809"/>
                <a:gd name="connsiteY2" fmla="*/ 863600 h 1016000"/>
                <a:gd name="connsiteX3" fmla="*/ 171450 w 558809"/>
                <a:gd name="connsiteY3" fmla="*/ 831850 h 1016000"/>
                <a:gd name="connsiteX4" fmla="*/ 196850 w 558809"/>
                <a:gd name="connsiteY4" fmla="*/ 812800 h 1016000"/>
                <a:gd name="connsiteX5" fmla="*/ 247650 w 558809"/>
                <a:gd name="connsiteY5" fmla="*/ 749300 h 1016000"/>
                <a:gd name="connsiteX6" fmla="*/ 260350 w 558809"/>
                <a:gd name="connsiteY6" fmla="*/ 717550 h 1016000"/>
                <a:gd name="connsiteX7" fmla="*/ 292100 w 558809"/>
                <a:gd name="connsiteY7" fmla="*/ 685800 h 1016000"/>
                <a:gd name="connsiteX8" fmla="*/ 317500 w 558809"/>
                <a:gd name="connsiteY8" fmla="*/ 647700 h 1016000"/>
                <a:gd name="connsiteX9" fmla="*/ 361950 w 558809"/>
                <a:gd name="connsiteY9" fmla="*/ 590550 h 1016000"/>
                <a:gd name="connsiteX10" fmla="*/ 400050 w 558809"/>
                <a:gd name="connsiteY10" fmla="*/ 546100 h 1016000"/>
                <a:gd name="connsiteX11" fmla="*/ 406400 w 558809"/>
                <a:gd name="connsiteY11" fmla="*/ 527050 h 1016000"/>
                <a:gd name="connsiteX12" fmla="*/ 450850 w 558809"/>
                <a:gd name="connsiteY12" fmla="*/ 482600 h 1016000"/>
                <a:gd name="connsiteX13" fmla="*/ 469900 w 558809"/>
                <a:gd name="connsiteY13" fmla="*/ 450850 h 1016000"/>
                <a:gd name="connsiteX14" fmla="*/ 495300 w 558809"/>
                <a:gd name="connsiteY14" fmla="*/ 412750 h 1016000"/>
                <a:gd name="connsiteX15" fmla="*/ 514350 w 558809"/>
                <a:gd name="connsiteY15" fmla="*/ 374650 h 1016000"/>
                <a:gd name="connsiteX16" fmla="*/ 520700 w 558809"/>
                <a:gd name="connsiteY16" fmla="*/ 330200 h 1016000"/>
                <a:gd name="connsiteX17" fmla="*/ 533400 w 558809"/>
                <a:gd name="connsiteY17" fmla="*/ 311150 h 1016000"/>
                <a:gd name="connsiteX18" fmla="*/ 546100 w 558809"/>
                <a:gd name="connsiteY18" fmla="*/ 222250 h 1016000"/>
                <a:gd name="connsiteX19" fmla="*/ 552450 w 558809"/>
                <a:gd name="connsiteY19" fmla="*/ 190500 h 1016000"/>
                <a:gd name="connsiteX20" fmla="*/ 558800 w 558809"/>
                <a:gd name="connsiteY20" fmla="*/ 0 h 10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58809" h="1016000">
                  <a:moveTo>
                    <a:pt x="0" y="1016000"/>
                  </a:moveTo>
                  <a:cubicBezTo>
                    <a:pt x="37584" y="967677"/>
                    <a:pt x="40701" y="958795"/>
                    <a:pt x="82550" y="920750"/>
                  </a:cubicBezTo>
                  <a:cubicBezTo>
                    <a:pt x="128857" y="878652"/>
                    <a:pt x="101547" y="913048"/>
                    <a:pt x="146050" y="863600"/>
                  </a:cubicBezTo>
                  <a:cubicBezTo>
                    <a:pt x="155117" y="853526"/>
                    <a:pt x="161866" y="841434"/>
                    <a:pt x="171450" y="831850"/>
                  </a:cubicBezTo>
                  <a:cubicBezTo>
                    <a:pt x="178934" y="824366"/>
                    <a:pt x="189366" y="820284"/>
                    <a:pt x="196850" y="812800"/>
                  </a:cubicBezTo>
                  <a:cubicBezTo>
                    <a:pt x="199348" y="810302"/>
                    <a:pt x="241745" y="759928"/>
                    <a:pt x="247650" y="749300"/>
                  </a:cubicBezTo>
                  <a:cubicBezTo>
                    <a:pt x="253186" y="739336"/>
                    <a:pt x="253813" y="726888"/>
                    <a:pt x="260350" y="717550"/>
                  </a:cubicBezTo>
                  <a:cubicBezTo>
                    <a:pt x="268933" y="705288"/>
                    <a:pt x="281517" y="696383"/>
                    <a:pt x="292100" y="685800"/>
                  </a:cubicBezTo>
                  <a:cubicBezTo>
                    <a:pt x="303259" y="652322"/>
                    <a:pt x="291074" y="679411"/>
                    <a:pt x="317500" y="647700"/>
                  </a:cubicBezTo>
                  <a:cubicBezTo>
                    <a:pt x="332950" y="629160"/>
                    <a:pt x="344885" y="607615"/>
                    <a:pt x="361950" y="590550"/>
                  </a:cubicBezTo>
                  <a:cubicBezTo>
                    <a:pt x="388484" y="564016"/>
                    <a:pt x="375612" y="578684"/>
                    <a:pt x="400050" y="546100"/>
                  </a:cubicBezTo>
                  <a:cubicBezTo>
                    <a:pt x="402167" y="539750"/>
                    <a:pt x="402219" y="532277"/>
                    <a:pt x="406400" y="527050"/>
                  </a:cubicBezTo>
                  <a:cubicBezTo>
                    <a:pt x="419490" y="510688"/>
                    <a:pt x="440069" y="500568"/>
                    <a:pt x="450850" y="482600"/>
                  </a:cubicBezTo>
                  <a:cubicBezTo>
                    <a:pt x="457200" y="472017"/>
                    <a:pt x="463274" y="461263"/>
                    <a:pt x="469900" y="450850"/>
                  </a:cubicBezTo>
                  <a:cubicBezTo>
                    <a:pt x="478095" y="437973"/>
                    <a:pt x="490473" y="427230"/>
                    <a:pt x="495300" y="412750"/>
                  </a:cubicBezTo>
                  <a:cubicBezTo>
                    <a:pt x="504063" y="386460"/>
                    <a:pt x="497937" y="399269"/>
                    <a:pt x="514350" y="374650"/>
                  </a:cubicBezTo>
                  <a:cubicBezTo>
                    <a:pt x="516467" y="359833"/>
                    <a:pt x="516399" y="344536"/>
                    <a:pt x="520700" y="330200"/>
                  </a:cubicBezTo>
                  <a:cubicBezTo>
                    <a:pt x="522893" y="322890"/>
                    <a:pt x="531652" y="318579"/>
                    <a:pt x="533400" y="311150"/>
                  </a:cubicBezTo>
                  <a:cubicBezTo>
                    <a:pt x="540256" y="282012"/>
                    <a:pt x="540229" y="251603"/>
                    <a:pt x="546100" y="222250"/>
                  </a:cubicBezTo>
                  <a:lnTo>
                    <a:pt x="552450" y="190500"/>
                  </a:lnTo>
                  <a:cubicBezTo>
                    <a:pt x="559329" y="25411"/>
                    <a:pt x="558800" y="88944"/>
                    <a:pt x="558800" y="0"/>
                  </a:cubicBezTo>
                </a:path>
              </a:pathLst>
            </a:cu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7988300" y="4133850"/>
              <a:ext cx="647700" cy="850934"/>
            </a:xfrm>
            <a:custGeom>
              <a:avLst/>
              <a:gdLst>
                <a:gd name="connsiteX0" fmla="*/ 0 w 647700"/>
                <a:gd name="connsiteY0" fmla="*/ 0 h 850934"/>
                <a:gd name="connsiteX1" fmla="*/ 44450 w 647700"/>
                <a:gd name="connsiteY1" fmla="*/ 38100 h 850934"/>
                <a:gd name="connsiteX2" fmla="*/ 76200 w 647700"/>
                <a:gd name="connsiteY2" fmla="*/ 69850 h 850934"/>
                <a:gd name="connsiteX3" fmla="*/ 107950 w 647700"/>
                <a:gd name="connsiteY3" fmla="*/ 95250 h 850934"/>
                <a:gd name="connsiteX4" fmla="*/ 152400 w 647700"/>
                <a:gd name="connsiteY4" fmla="*/ 152400 h 850934"/>
                <a:gd name="connsiteX5" fmla="*/ 184150 w 647700"/>
                <a:gd name="connsiteY5" fmla="*/ 184150 h 850934"/>
                <a:gd name="connsiteX6" fmla="*/ 196850 w 647700"/>
                <a:gd name="connsiteY6" fmla="*/ 203200 h 850934"/>
                <a:gd name="connsiteX7" fmla="*/ 266700 w 647700"/>
                <a:gd name="connsiteY7" fmla="*/ 279400 h 850934"/>
                <a:gd name="connsiteX8" fmla="*/ 292100 w 647700"/>
                <a:gd name="connsiteY8" fmla="*/ 336550 h 850934"/>
                <a:gd name="connsiteX9" fmla="*/ 406400 w 647700"/>
                <a:gd name="connsiteY9" fmla="*/ 495300 h 850934"/>
                <a:gd name="connsiteX10" fmla="*/ 425450 w 647700"/>
                <a:gd name="connsiteY10" fmla="*/ 527050 h 850934"/>
                <a:gd name="connsiteX11" fmla="*/ 444500 w 647700"/>
                <a:gd name="connsiteY11" fmla="*/ 552450 h 850934"/>
                <a:gd name="connsiteX12" fmla="*/ 450850 w 647700"/>
                <a:gd name="connsiteY12" fmla="*/ 571500 h 850934"/>
                <a:gd name="connsiteX13" fmla="*/ 463550 w 647700"/>
                <a:gd name="connsiteY13" fmla="*/ 590550 h 850934"/>
                <a:gd name="connsiteX14" fmla="*/ 469900 w 647700"/>
                <a:gd name="connsiteY14" fmla="*/ 615950 h 850934"/>
                <a:gd name="connsiteX15" fmla="*/ 476250 w 647700"/>
                <a:gd name="connsiteY15" fmla="*/ 635000 h 850934"/>
                <a:gd name="connsiteX16" fmla="*/ 488950 w 647700"/>
                <a:gd name="connsiteY16" fmla="*/ 660400 h 850934"/>
                <a:gd name="connsiteX17" fmla="*/ 501650 w 647700"/>
                <a:gd name="connsiteY17" fmla="*/ 679450 h 850934"/>
                <a:gd name="connsiteX18" fmla="*/ 514350 w 647700"/>
                <a:gd name="connsiteY18" fmla="*/ 717550 h 850934"/>
                <a:gd name="connsiteX19" fmla="*/ 520700 w 647700"/>
                <a:gd name="connsiteY19" fmla="*/ 736600 h 850934"/>
                <a:gd name="connsiteX20" fmla="*/ 533400 w 647700"/>
                <a:gd name="connsiteY20" fmla="*/ 755650 h 850934"/>
                <a:gd name="connsiteX21" fmla="*/ 558800 w 647700"/>
                <a:gd name="connsiteY21" fmla="*/ 800100 h 850934"/>
                <a:gd name="connsiteX22" fmla="*/ 584200 w 647700"/>
                <a:gd name="connsiteY22" fmla="*/ 819150 h 850934"/>
                <a:gd name="connsiteX23" fmla="*/ 596900 w 647700"/>
                <a:gd name="connsiteY23" fmla="*/ 838200 h 850934"/>
                <a:gd name="connsiteX24" fmla="*/ 647700 w 647700"/>
                <a:gd name="connsiteY24" fmla="*/ 850900 h 850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47700" h="850934">
                  <a:moveTo>
                    <a:pt x="0" y="0"/>
                  </a:moveTo>
                  <a:cubicBezTo>
                    <a:pt x="14817" y="12700"/>
                    <a:pt x="30065" y="24913"/>
                    <a:pt x="44450" y="38100"/>
                  </a:cubicBezTo>
                  <a:cubicBezTo>
                    <a:pt x="55483" y="48214"/>
                    <a:pt x="65075" y="59838"/>
                    <a:pt x="76200" y="69850"/>
                  </a:cubicBezTo>
                  <a:cubicBezTo>
                    <a:pt x="86274" y="78917"/>
                    <a:pt x="98757" y="85291"/>
                    <a:pt x="107950" y="95250"/>
                  </a:cubicBezTo>
                  <a:cubicBezTo>
                    <a:pt x="124319" y="112984"/>
                    <a:pt x="135335" y="135335"/>
                    <a:pt x="152400" y="152400"/>
                  </a:cubicBezTo>
                  <a:cubicBezTo>
                    <a:pt x="162983" y="162983"/>
                    <a:pt x="174294" y="172886"/>
                    <a:pt x="184150" y="184150"/>
                  </a:cubicBezTo>
                  <a:cubicBezTo>
                    <a:pt x="189176" y="189893"/>
                    <a:pt x="191454" y="197804"/>
                    <a:pt x="196850" y="203200"/>
                  </a:cubicBezTo>
                  <a:cubicBezTo>
                    <a:pt x="243416" y="249766"/>
                    <a:pt x="223142" y="205352"/>
                    <a:pt x="266700" y="279400"/>
                  </a:cubicBezTo>
                  <a:cubicBezTo>
                    <a:pt x="277270" y="297369"/>
                    <a:pt x="281472" y="318616"/>
                    <a:pt x="292100" y="336550"/>
                  </a:cubicBezTo>
                  <a:cubicBezTo>
                    <a:pt x="408029" y="532181"/>
                    <a:pt x="326182" y="388342"/>
                    <a:pt x="406400" y="495300"/>
                  </a:cubicBezTo>
                  <a:cubicBezTo>
                    <a:pt x="413805" y="505174"/>
                    <a:pt x="418604" y="516781"/>
                    <a:pt x="425450" y="527050"/>
                  </a:cubicBezTo>
                  <a:cubicBezTo>
                    <a:pt x="431321" y="535856"/>
                    <a:pt x="438150" y="543983"/>
                    <a:pt x="444500" y="552450"/>
                  </a:cubicBezTo>
                  <a:cubicBezTo>
                    <a:pt x="446617" y="558800"/>
                    <a:pt x="447857" y="565513"/>
                    <a:pt x="450850" y="571500"/>
                  </a:cubicBezTo>
                  <a:cubicBezTo>
                    <a:pt x="454263" y="578326"/>
                    <a:pt x="460544" y="583535"/>
                    <a:pt x="463550" y="590550"/>
                  </a:cubicBezTo>
                  <a:cubicBezTo>
                    <a:pt x="466988" y="598572"/>
                    <a:pt x="467502" y="607559"/>
                    <a:pt x="469900" y="615950"/>
                  </a:cubicBezTo>
                  <a:cubicBezTo>
                    <a:pt x="471739" y="622386"/>
                    <a:pt x="473613" y="628848"/>
                    <a:pt x="476250" y="635000"/>
                  </a:cubicBezTo>
                  <a:cubicBezTo>
                    <a:pt x="479979" y="643701"/>
                    <a:pt x="484254" y="652181"/>
                    <a:pt x="488950" y="660400"/>
                  </a:cubicBezTo>
                  <a:cubicBezTo>
                    <a:pt x="492736" y="667026"/>
                    <a:pt x="498550" y="672476"/>
                    <a:pt x="501650" y="679450"/>
                  </a:cubicBezTo>
                  <a:cubicBezTo>
                    <a:pt x="507087" y="691683"/>
                    <a:pt x="510117" y="704850"/>
                    <a:pt x="514350" y="717550"/>
                  </a:cubicBezTo>
                  <a:cubicBezTo>
                    <a:pt x="516467" y="723900"/>
                    <a:pt x="516987" y="731031"/>
                    <a:pt x="520700" y="736600"/>
                  </a:cubicBezTo>
                  <a:cubicBezTo>
                    <a:pt x="524933" y="742950"/>
                    <a:pt x="529614" y="749024"/>
                    <a:pt x="533400" y="755650"/>
                  </a:cubicBezTo>
                  <a:cubicBezTo>
                    <a:pt x="540041" y="767271"/>
                    <a:pt x="548486" y="789786"/>
                    <a:pt x="558800" y="800100"/>
                  </a:cubicBezTo>
                  <a:cubicBezTo>
                    <a:pt x="566284" y="807584"/>
                    <a:pt x="576716" y="811666"/>
                    <a:pt x="584200" y="819150"/>
                  </a:cubicBezTo>
                  <a:cubicBezTo>
                    <a:pt x="589596" y="824546"/>
                    <a:pt x="590428" y="834155"/>
                    <a:pt x="596900" y="838200"/>
                  </a:cubicBezTo>
                  <a:cubicBezTo>
                    <a:pt x="619362" y="852239"/>
                    <a:pt x="627828" y="850900"/>
                    <a:pt x="647700" y="850900"/>
                  </a:cubicBezTo>
                </a:path>
              </a:pathLst>
            </a:cu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951203" y="4794250"/>
              <a:ext cx="484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baseline="-25000" dirty="0" smtClean="0">
                  <a:latin typeface="Garamond"/>
                  <a:cs typeface="Garamond"/>
                </a:rPr>
                <a:t>2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25983" y="3691235"/>
              <a:ext cx="484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baseline="-25000" dirty="0" smtClean="0">
                  <a:latin typeface="Garamond"/>
                  <a:cs typeface="Garamond"/>
                </a:rPr>
                <a:t>3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127086" y="3843635"/>
              <a:ext cx="4939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baseline="-25000" dirty="0" smtClean="0">
                  <a:latin typeface="Garamond"/>
                  <a:cs typeface="Garamond"/>
                </a:rPr>
                <a:t>4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013709" y="4753951"/>
              <a:ext cx="484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baseline="-25000" dirty="0" smtClean="0">
                  <a:latin typeface="Garamond"/>
                  <a:cs typeface="Garamond"/>
                </a:rPr>
                <a:t>5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647534" y="5493138"/>
            <a:ext cx="62358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…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7534" y="4128963"/>
            <a:ext cx="41497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More generally, if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,…, 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</a:p>
          <a:p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partition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Franklin Gothic Medium"/>
                <a:cs typeface="Franklin Gothic Medium"/>
              </a:rPr>
              <a:t> then </a:t>
            </a:r>
          </a:p>
        </p:txBody>
      </p:sp>
    </p:spTree>
    <p:extLst>
      <p:ext uri="{BB962C8B-B14F-4D97-AF65-F5344CB8AC3E}">
        <p14:creationId xmlns:p14="http://schemas.microsoft.com/office/powerpoint/2010/main" val="2280993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30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choice quiz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29925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Franklin Gothic Medium"/>
                <a:cs typeface="Franklin Gothic Medium"/>
              </a:rPr>
              <a:t>What is the capital of Macedonia?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9132" y="2798573"/>
            <a:ext cx="15894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A: Split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54832" y="2798573"/>
            <a:ext cx="1993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B: </a:t>
            </a:r>
            <a:r>
              <a:rPr lang="en-US" sz="3600" dirty="0" err="1" smtClean="0">
                <a:latin typeface="Franklin Gothic Medium"/>
                <a:cs typeface="Franklin Gothic Medium"/>
              </a:rPr>
              <a:t>Struga</a:t>
            </a:r>
            <a:endParaRPr lang="en-US" sz="3600" dirty="0" smtClean="0"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9132" y="3890773"/>
            <a:ext cx="20292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C: Skopje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54832" y="3890773"/>
            <a:ext cx="2422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D: Sarajevo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2300" y="5236864"/>
            <a:ext cx="80159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Did you know or were you lucky?</a:t>
            </a:r>
          </a:p>
        </p:txBody>
      </p:sp>
    </p:spTree>
    <p:extLst>
      <p:ext uri="{BB962C8B-B14F-4D97-AF65-F5344CB8AC3E}">
        <p14:creationId xmlns:p14="http://schemas.microsoft.com/office/powerpoint/2010/main" val="1005945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choice test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22700"/>
            <a:ext cx="3403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Probability model</a:t>
            </a:r>
            <a:endParaRPr lang="en-US" sz="3200" dirty="0" smtClean="0"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788675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There are two types of students: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5350" y="2442725"/>
            <a:ext cx="695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Type 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Franklin Gothic Medium"/>
                <a:cs typeface="Franklin Gothic Medium"/>
              </a:rPr>
              <a:t>: Knows the answer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5350" y="2976125"/>
            <a:ext cx="695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Type </a:t>
            </a:r>
            <a:r>
              <a:rPr lang="en-US" sz="2800" i="1" dirty="0" err="1" smtClean="0">
                <a:latin typeface="Garamond"/>
                <a:cs typeface="Garamond"/>
              </a:rPr>
              <a:t>K</a:t>
            </a:r>
            <a:r>
              <a:rPr lang="en-US" sz="2800" i="1" baseline="30000" dirty="0" err="1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Franklin Gothic Medium"/>
                <a:cs typeface="Franklin Gothic Medium"/>
              </a:rPr>
              <a:t>: Picks a random answer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3649225"/>
            <a:ext cx="695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Event </a:t>
            </a:r>
            <a:r>
              <a:rPr lang="en-US" sz="2800" i="1" dirty="0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Franklin Gothic Medium"/>
                <a:cs typeface="Franklin Gothic Medium"/>
              </a:rPr>
              <a:t>: Student gives correct answer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1550" y="4864100"/>
            <a:ext cx="46328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K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K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K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K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172445"/>
            <a:ext cx="5907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fraction of correct answers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032632" y="5385535"/>
            <a:ext cx="328936" cy="588665"/>
            <a:chOff x="2515232" y="5683985"/>
            <a:chExt cx="328936" cy="588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2673350" y="5683985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515232" y="5810985"/>
              <a:ext cx="328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918501" y="5385535"/>
            <a:ext cx="627095" cy="569615"/>
            <a:chOff x="4401101" y="5683985"/>
            <a:chExt cx="627095" cy="569615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4705350" y="5683985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401101" y="5791935"/>
              <a:ext cx="6270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1/4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633537" y="5367956"/>
            <a:ext cx="1161815" cy="579346"/>
            <a:chOff x="5116137" y="5647356"/>
            <a:chExt cx="1161815" cy="579346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5581650" y="5647356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116137" y="5765037"/>
              <a:ext cx="11618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1 -</a:t>
              </a:r>
              <a:r>
                <a:rPr lang="en-US" sz="2400" i="1" dirty="0" smtClean="0">
                  <a:latin typeface="Garamond"/>
                  <a:cs typeface="Garamond"/>
                </a:rPr>
                <a:t> </a:t>
              </a:r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K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400" i="1" dirty="0" smtClean="0">
                <a:latin typeface="Garamond"/>
                <a:cs typeface="Garamond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511283" y="4876486"/>
            <a:ext cx="2563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= 1/4 + 3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Garamond"/>
                <a:cs typeface="Garamond"/>
              </a:rPr>
              <a:t>)/4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07229" y="5982195"/>
            <a:ext cx="2896402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Garamond"/>
                <a:cs typeface="Garamond"/>
              </a:rPr>
              <a:t>) = 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¼) / ¾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3633028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20" grpId="0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and blue balls agai</a:t>
            </a:r>
            <a:r>
              <a:rPr lang="en-US" dirty="0"/>
              <a:t>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There are </a:t>
            </a:r>
            <a:r>
              <a:rPr lang="en-US" sz="2800" dirty="0">
                <a:latin typeface="Garamond"/>
                <a:cs typeface="Garamond"/>
              </a:rPr>
              <a:t>8</a:t>
            </a:r>
            <a:r>
              <a:rPr lang="en-US" sz="2800" dirty="0" smtClean="0">
                <a:latin typeface="Franklin Gothic Medium"/>
                <a:cs typeface="Franklin Gothic Medium"/>
              </a:rPr>
              <a:t> red balls and </a:t>
            </a:r>
            <a:r>
              <a:rPr lang="en-US" sz="2800" dirty="0">
                <a:latin typeface="Garamond"/>
                <a:cs typeface="Garamond"/>
              </a:rPr>
              <a:t>6</a:t>
            </a:r>
            <a:r>
              <a:rPr lang="en-US" sz="2800" dirty="0" smtClean="0">
                <a:latin typeface="Franklin Gothic Medium"/>
                <a:cs typeface="Franklin Gothic Medium"/>
              </a:rPr>
              <a:t> blue balls in an urn. You draw at random without replacement. What is the probability the first two balls are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of the same color</a:t>
            </a:r>
            <a:r>
              <a:rPr lang="en-US" sz="2800" dirty="0" smtClean="0">
                <a:latin typeface="Franklin Gothic Medium"/>
                <a:cs typeface="Franklin Gothic Medium"/>
              </a:rPr>
              <a:t>?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03450" y="2475278"/>
            <a:ext cx="6057900" cy="696616"/>
            <a:chOff x="2203450" y="2475278"/>
            <a:chExt cx="6057900" cy="696616"/>
          </a:xfrm>
        </p:grpSpPr>
        <p:sp>
          <p:nvSpPr>
            <p:cNvPr id="5" name="Left Brace 4"/>
            <p:cNvSpPr/>
            <p:nvPr/>
          </p:nvSpPr>
          <p:spPr>
            <a:xfrm rot="16200000">
              <a:off x="5124450" y="-445722"/>
              <a:ext cx="215900" cy="6057900"/>
            </a:xfrm>
            <a:prstGeom prst="leftBrace">
              <a:avLst>
                <a:gd name="adj1" fmla="val 51190"/>
                <a:gd name="adj2" fmla="val 50000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03750" y="2710229"/>
              <a:ext cx="12519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event </a:t>
              </a:r>
              <a:r>
                <a:rPr lang="en-US" sz="2400" i="1" dirty="0" smtClean="0">
                  <a:latin typeface="Garamond"/>
                  <a:cs typeface="Garamond"/>
                </a:rPr>
                <a:t>E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57201" y="3369002"/>
            <a:ext cx="1555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Solution: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3450" y="3430557"/>
            <a:ext cx="5442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Let </a:t>
            </a:r>
            <a:r>
              <a:rPr lang="en-US" sz="2400" i="1" dirty="0" smtClean="0"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Franklin Gothic Medium"/>
                <a:cs typeface="Franklin Gothic Medium"/>
              </a:rPr>
              <a:t> be the event “the first ball is red”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73350" y="3874729"/>
            <a:ext cx="4015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latin typeface="Garamond"/>
                <a:cs typeface="Garamond"/>
              </a:rPr>
              <a:t>2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 smtClean="0">
                <a:latin typeface="Franklin Gothic Medium"/>
                <a:cs typeface="Franklin Gothic Medium"/>
              </a:rPr>
              <a:t>be “the second ball is red”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03450" y="4572388"/>
            <a:ext cx="48525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baseline="30000" dirty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9400" y="5102406"/>
            <a:ext cx="44792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baseline="30000" dirty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178364" y="5564071"/>
            <a:ext cx="774571" cy="587194"/>
            <a:chOff x="4178364" y="5564071"/>
            <a:chExt cx="774571" cy="587194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4552950" y="5564071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178364" y="5689600"/>
              <a:ext cx="7745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8/14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402026" y="5527442"/>
            <a:ext cx="774571" cy="592073"/>
            <a:chOff x="6402026" y="5527442"/>
            <a:chExt cx="774571" cy="592073"/>
          </a:xfrm>
        </p:grpSpPr>
        <p:cxnSp>
          <p:nvCxnSpPr>
            <p:cNvPr id="16" name="Straight Arrow Connector 15"/>
            <p:cNvCxnSpPr/>
            <p:nvPr/>
          </p:nvCxnSpPr>
          <p:spPr>
            <a:xfrm flipH="1">
              <a:off x="6770149" y="552744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402026" y="5657850"/>
              <a:ext cx="7745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6/14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359214" y="5564071"/>
            <a:ext cx="771365" cy="588665"/>
            <a:chOff x="3359214" y="5564071"/>
            <a:chExt cx="771365" cy="588665"/>
          </a:xfrm>
        </p:grpSpPr>
        <p:cxnSp>
          <p:nvCxnSpPr>
            <p:cNvPr id="13" name="Straight Arrow Connector 12"/>
            <p:cNvCxnSpPr/>
            <p:nvPr/>
          </p:nvCxnSpPr>
          <p:spPr>
            <a:xfrm flipH="1">
              <a:off x="3778250" y="5564071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359214" y="5691071"/>
              <a:ext cx="7713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Garamond"/>
                  <a:cs typeface="Garamond"/>
                </a:rPr>
                <a:t>7</a:t>
              </a:r>
              <a:r>
                <a:rPr lang="en-US" sz="2400" dirty="0" smtClean="0">
                  <a:latin typeface="Garamond"/>
                  <a:cs typeface="Garamond"/>
                </a:rPr>
                <a:t>/13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476416" y="5552842"/>
            <a:ext cx="771365" cy="592073"/>
            <a:chOff x="5476416" y="5527442"/>
            <a:chExt cx="771365" cy="592073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5855749" y="552744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5476416" y="5657850"/>
              <a:ext cx="7713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5/13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7087762" y="5122927"/>
            <a:ext cx="134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= 86/182</a:t>
            </a:r>
          </a:p>
        </p:txBody>
      </p:sp>
    </p:spTree>
    <p:extLst>
      <p:ext uri="{BB962C8B-B14F-4D97-AF65-F5344CB8AC3E}">
        <p14:creationId xmlns:p14="http://schemas.microsoft.com/office/powerpoint/2010/main" val="1414199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1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Boxes</a:t>
            </a:r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 flipV="1">
            <a:off x="2025659" y="155393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flipV="1">
            <a:off x="3680778" y="155393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/>
          <p:cNvSpPr/>
          <p:nvPr/>
        </p:nvSpPr>
        <p:spPr>
          <a:xfrm flipV="1">
            <a:off x="5302948" y="1571164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07116" y="223605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15127" y="2002895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0151" y="223605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42016" y="1558224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65986" y="1825783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82865" y="2281955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14926" y="1583040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40386" y="183910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27536" y="175380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57200" y="3039733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 choose a cup at random and then a random ball from that cup. The ball is blue. You need to guess where the ball came from.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50900" y="4754928"/>
            <a:ext cx="7029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(a) Which cup would you guess?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58882" y="5478828"/>
            <a:ext cx="7408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(b) What is the probability you are correct? </a:t>
            </a:r>
          </a:p>
        </p:txBody>
      </p:sp>
      <p:sp>
        <p:nvSpPr>
          <p:cNvPr id="20" name="Oval 19"/>
          <p:cNvSpPr/>
          <p:nvPr/>
        </p:nvSpPr>
        <p:spPr>
          <a:xfrm>
            <a:off x="2012959" y="1482300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1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681989" y="1468999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2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290164" y="1477152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3</a:t>
            </a:r>
            <a:endParaRPr lang="en-US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2116918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Coins game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Toss 3 coins. You win if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at least two </a:t>
            </a:r>
            <a:r>
              <a:rPr lang="en-US" sz="2800" dirty="0" smtClean="0">
                <a:latin typeface="Franklin Gothic Medium"/>
                <a:cs typeface="Franklin Gothic Medium"/>
              </a:rPr>
              <a:t>come out heads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86387" y="1963526"/>
            <a:ext cx="6607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HHH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HHT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HTH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HTT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T</a:t>
            </a:r>
            <a:r>
              <a:rPr lang="en-US" sz="2400" dirty="0" smtClean="0">
                <a:latin typeface="Courier New"/>
                <a:cs typeface="Courier New"/>
              </a:rPr>
              <a:t>HH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T</a:t>
            </a:r>
            <a:r>
              <a:rPr lang="en-US" sz="2400" dirty="0" smtClean="0">
                <a:latin typeface="Courier New"/>
                <a:cs typeface="Courier New"/>
              </a:rPr>
              <a:t>HT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T</a:t>
            </a:r>
            <a:r>
              <a:rPr lang="en-US" sz="2400" dirty="0" smtClean="0">
                <a:latin typeface="Courier New"/>
                <a:cs typeface="Courier New"/>
              </a:rPr>
              <a:t>TH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T</a:t>
            </a:r>
            <a:r>
              <a:rPr lang="en-US" sz="2400" dirty="0" smtClean="0">
                <a:latin typeface="Courier New"/>
                <a:cs typeface="Courier New"/>
              </a:rPr>
              <a:t>TT</a:t>
            </a:r>
            <a:r>
              <a:rPr lang="en-US" sz="2400" dirty="0" smtClean="0">
                <a:latin typeface="Garamond"/>
                <a:cs typeface="Garamond"/>
              </a:rPr>
              <a:t>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6387" y="2528165"/>
            <a:ext cx="3271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equally likely outcomes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6387" y="3131927"/>
            <a:ext cx="4032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HHH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HHT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HTH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THH</a:t>
            </a:r>
            <a:r>
              <a:rPr lang="en-US" sz="2400" dirty="0" smtClean="0">
                <a:latin typeface="Garamond"/>
                <a:cs typeface="Garamond"/>
              </a:rPr>
              <a:t>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86387" y="3806057"/>
            <a:ext cx="3271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dirty="0" smtClean="0">
                <a:latin typeface="Garamond"/>
                <a:cs typeface="Garamond"/>
              </a:rPr>
              <a:t>) = |</a:t>
            </a:r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dirty="0" smtClean="0">
                <a:latin typeface="Garamond"/>
                <a:cs typeface="Garamond"/>
              </a:rPr>
              <a:t>|/|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dirty="0" smtClean="0">
                <a:latin typeface="Garamond"/>
                <a:cs typeface="Garamond"/>
              </a:rPr>
              <a:t>| = 1/2</a:t>
            </a:r>
          </a:p>
        </p:txBody>
      </p:sp>
    </p:spTree>
    <p:extLst>
      <p:ext uri="{BB962C8B-B14F-4D97-AF65-F5344CB8AC3E}">
        <p14:creationId xmlns:p14="http://schemas.microsoft.com/office/powerpoint/2010/main" val="8460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6387" y="2594931"/>
            <a:ext cx="5644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11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12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21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22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23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33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34</a:t>
            </a:r>
            <a:r>
              <a:rPr lang="en-US" sz="2400" dirty="0" smtClean="0">
                <a:latin typeface="Garamond"/>
                <a:cs typeface="Garamond"/>
              </a:rPr>
              <a:t> }</a:t>
            </a:r>
          </a:p>
        </p:txBody>
      </p:sp>
      <p:sp>
        <p:nvSpPr>
          <p:cNvPr id="5" name="Trapezoid 4"/>
          <p:cNvSpPr/>
          <p:nvPr/>
        </p:nvSpPr>
        <p:spPr>
          <a:xfrm flipV="1">
            <a:off x="2025659" y="124278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/>
          <p:cNvSpPr/>
          <p:nvPr/>
        </p:nvSpPr>
        <p:spPr>
          <a:xfrm flipV="1">
            <a:off x="3680778" y="124278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/>
          <p:cNvSpPr/>
          <p:nvPr/>
        </p:nvSpPr>
        <p:spPr>
          <a:xfrm flipV="1">
            <a:off x="5302948" y="1260014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07116" y="192490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15127" y="1691745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0151" y="192490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42016" y="1247074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65986" y="1514633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82865" y="1970805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14926" y="1271890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40386" y="152795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27536" y="144265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012959" y="1171150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1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681989" y="1157849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2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290164" y="1166002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3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27536" y="1444886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urier New"/>
                <a:cs typeface="Courier New"/>
              </a:rPr>
              <a:t>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04006" y="1931259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34389" y="1533786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302367" y="1279000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90151" y="1934523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56785" y="1521602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831327" y="1247074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576702" y="1978530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04438" y="1699918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43177" y="3088346"/>
            <a:ext cx="4367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outcomes are </a:t>
            </a:r>
            <a:r>
              <a:rPr lang="en-US" sz="24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not</a:t>
            </a:r>
            <a:r>
              <a:rPr lang="en-US" sz="2400" dirty="0" smtClean="0">
                <a:latin typeface="Franklin Gothic Medium"/>
                <a:cs typeface="Franklin Gothic Medium"/>
              </a:rPr>
              <a:t> equally likely!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43177" y="3702411"/>
            <a:ext cx="359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The events of interest are: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86387" y="4258631"/>
            <a:ext cx="6230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BLUE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blue ball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11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21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22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33</a:t>
            </a:r>
            <a:r>
              <a:rPr lang="en-US" sz="2400" dirty="0" smtClean="0">
                <a:latin typeface="Garamond"/>
                <a:cs typeface="Garamond"/>
              </a:rPr>
              <a:t> }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86387" y="4785681"/>
            <a:ext cx="4079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CUP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first cup </a:t>
            </a:r>
            <a:r>
              <a:rPr lang="en-US" sz="2400" dirty="0" smtClean="0">
                <a:latin typeface="Garamond"/>
                <a:cs typeface="Garamond"/>
              </a:rPr>
              <a:t>= {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11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12</a:t>
            </a:r>
            <a:r>
              <a:rPr lang="en-US" sz="2400" dirty="0" smtClean="0">
                <a:latin typeface="Garamond"/>
                <a:cs typeface="Garamond"/>
              </a:rPr>
              <a:t> }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81277" y="5244793"/>
            <a:ext cx="3089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CUP</a:t>
            </a:r>
            <a:r>
              <a:rPr lang="en-US" sz="2400" baseline="-25000" dirty="0" smtClean="0">
                <a:latin typeface="Garamond"/>
                <a:cs typeface="Garamond"/>
              </a:rPr>
              <a:t>2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>
                <a:latin typeface="Garamond"/>
                <a:cs typeface="Garamond"/>
              </a:rPr>
              <a:t>= </a:t>
            </a:r>
            <a:r>
              <a:rPr lang="en-US" sz="2400" dirty="0" smtClean="0">
                <a:latin typeface="Garamond"/>
                <a:cs typeface="Garamond"/>
              </a:rPr>
              <a:t>{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21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0000FF"/>
                </a:solidFill>
                <a:latin typeface="Courier New"/>
                <a:cs typeface="Courier New"/>
              </a:rPr>
              <a:t>22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23</a:t>
            </a:r>
            <a:r>
              <a:rPr lang="en-US" sz="2400" dirty="0">
                <a:latin typeface="Garamond"/>
                <a:cs typeface="Garamond"/>
              </a:rPr>
              <a:t> }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86387" y="5725508"/>
            <a:ext cx="3603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CUP</a:t>
            </a:r>
            <a:r>
              <a:rPr lang="en-US" sz="2400" baseline="-25000" dirty="0" smtClean="0">
                <a:latin typeface="Garamond"/>
                <a:cs typeface="Garamond"/>
              </a:rPr>
              <a:t>3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31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0000FF"/>
                </a:solidFill>
                <a:latin typeface="Courier New"/>
                <a:cs typeface="Courier New"/>
              </a:rPr>
              <a:t>32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0000FF"/>
                </a:solidFill>
                <a:latin typeface="Courier New"/>
                <a:cs typeface="Courier New"/>
              </a:rPr>
              <a:t>33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Courier New"/>
                <a:cs typeface="Courier New"/>
              </a:rPr>
              <a:t>34</a:t>
            </a:r>
            <a:r>
              <a:rPr lang="en-US" sz="2400" dirty="0">
                <a:latin typeface="Garamond"/>
                <a:cs typeface="Garamond"/>
              </a:rPr>
              <a:t> }</a:t>
            </a:r>
            <a:endParaRPr lang="en-US" sz="24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053595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6387" y="2594931"/>
            <a:ext cx="5644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11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12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21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22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23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33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34</a:t>
            </a:r>
            <a:r>
              <a:rPr lang="en-US" sz="2400" dirty="0" smtClean="0">
                <a:latin typeface="Garamond"/>
                <a:cs typeface="Garamond"/>
              </a:rPr>
              <a:t> }</a:t>
            </a:r>
          </a:p>
        </p:txBody>
      </p:sp>
      <p:sp>
        <p:nvSpPr>
          <p:cNvPr id="5" name="Trapezoid 4"/>
          <p:cNvSpPr/>
          <p:nvPr/>
        </p:nvSpPr>
        <p:spPr>
          <a:xfrm flipV="1">
            <a:off x="2025659" y="124278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/>
          <p:cNvSpPr/>
          <p:nvPr/>
        </p:nvSpPr>
        <p:spPr>
          <a:xfrm flipV="1">
            <a:off x="3680778" y="124278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/>
          <p:cNvSpPr/>
          <p:nvPr/>
        </p:nvSpPr>
        <p:spPr>
          <a:xfrm flipV="1">
            <a:off x="5302948" y="1260014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07116" y="192490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15127" y="1691745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0151" y="192490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42016" y="1247074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65986" y="1514633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82865" y="1970805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14926" y="1271890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40386" y="152795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27536" y="144265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012959" y="1171150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1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681989" y="1157849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2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290164" y="1166002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3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27536" y="1444886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urier New"/>
                <a:cs typeface="Courier New"/>
              </a:rPr>
              <a:t>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04006" y="1931259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34389" y="1533786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302367" y="1279000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90151" y="1934523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56785" y="1521602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831327" y="1247074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576702" y="1978530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04438" y="1699918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34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1843438" y="3033296"/>
            <a:ext cx="4610606" cy="338554"/>
            <a:chOff x="1843438" y="3033296"/>
            <a:chExt cx="4610606" cy="338554"/>
          </a:xfrm>
        </p:grpSpPr>
        <p:sp>
          <p:nvSpPr>
            <p:cNvPr id="3" name="TextBox 2"/>
            <p:cNvSpPr txBox="1"/>
            <p:nvPr/>
          </p:nvSpPr>
          <p:spPr>
            <a:xfrm>
              <a:off x="1843438" y="3033296"/>
              <a:ext cx="4796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357788" y="3033296"/>
              <a:ext cx="4796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856456" y="3033296"/>
              <a:ext cx="4796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1/9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371119" y="3033296"/>
              <a:ext cx="4796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1/9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905892" y="3033296"/>
              <a:ext cx="4796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1/9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357397" y="3033296"/>
              <a:ext cx="5757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1/12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67546" y="3033296"/>
              <a:ext cx="5757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1/12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61746" y="3033296"/>
              <a:ext cx="5757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1/12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878245" y="3033296"/>
              <a:ext cx="5757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1/12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838200" y="3651638"/>
            <a:ext cx="5986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/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860966" y="4113303"/>
            <a:ext cx="52290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1 ∙ 1/6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/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(3 ∙ 1/12 + 2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∙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1/9 + 1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∙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1/6)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866919" y="4590576"/>
            <a:ext cx="1053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6/23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42582" y="5131188"/>
            <a:ext cx="3121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= 8/23 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38200" y="5694453"/>
            <a:ext cx="3121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3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= 9/23 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479337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3378588"/>
            <a:ext cx="5742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4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4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/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5057" y="3999984"/>
            <a:ext cx="56429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err="1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400" i="1" baseline="-25000" dirty="0">
                <a:solidFill>
                  <a:prstClr val="black"/>
                </a:solidFill>
                <a:latin typeface="Garamond"/>
                <a:cs typeface="Garamond"/>
              </a:rPr>
              <a:t> 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| 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)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356414" y="4442599"/>
            <a:ext cx="627095" cy="593544"/>
            <a:chOff x="4260914" y="5564071"/>
            <a:chExt cx="627095" cy="593544"/>
          </a:xfrm>
        </p:grpSpPr>
        <p:cxnSp>
          <p:nvCxnSpPr>
            <p:cNvPr id="7" name="Straight Arrow Connector 6"/>
            <p:cNvCxnSpPr/>
            <p:nvPr/>
          </p:nvCxnSpPr>
          <p:spPr>
            <a:xfrm flipH="1">
              <a:off x="4552950" y="5564071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260914" y="5695950"/>
              <a:ext cx="6270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1/3</a:t>
              </a:r>
            </a:p>
          </p:txBody>
        </p:sp>
      </p:grpSp>
      <p:sp>
        <p:nvSpPr>
          <p:cNvPr id="9" name="Trapezoid 8"/>
          <p:cNvSpPr/>
          <p:nvPr/>
        </p:nvSpPr>
        <p:spPr>
          <a:xfrm flipV="1">
            <a:off x="2025659" y="199208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apezoid 9"/>
          <p:cNvSpPr/>
          <p:nvPr/>
        </p:nvSpPr>
        <p:spPr>
          <a:xfrm flipV="1">
            <a:off x="3680778" y="199208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apezoid 10"/>
          <p:cNvSpPr/>
          <p:nvPr/>
        </p:nvSpPr>
        <p:spPr>
          <a:xfrm flipV="1">
            <a:off x="5302948" y="2009314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307116" y="267420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915127" y="2441045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90151" y="267420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842016" y="1996374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465986" y="2263933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582865" y="2720105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314926" y="2021190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840386" y="227725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627536" y="219195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012959" y="1920450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1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681989" y="1907149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2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290164" y="1915302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3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627536" y="2194186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urier New"/>
                <a:cs typeface="Courier New"/>
              </a:rPr>
              <a:t>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04006" y="2680559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34389" y="2283086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302367" y="2028300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190151" y="2683823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56785" y="2270902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831327" y="1996374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576702" y="2727830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904438" y="2449218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34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4368931" y="4845110"/>
            <a:ext cx="1752992" cy="419100"/>
            <a:chOff x="4368931" y="4845110"/>
            <a:chExt cx="1752992" cy="419100"/>
          </a:xfrm>
        </p:grpSpPr>
        <p:sp>
          <p:nvSpPr>
            <p:cNvPr id="40" name="TextBox 39"/>
            <p:cNvSpPr txBox="1"/>
            <p:nvPr/>
          </p:nvSpPr>
          <p:spPr>
            <a:xfrm>
              <a:off x="4368931" y="4864100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1/2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967776" y="4861488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2/3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568566" y="4845110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3/4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57199" y="1216352"/>
            <a:ext cx="6526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Another way to present the solution: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615057" y="5327134"/>
            <a:ext cx="6390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= 1/2 1/3 + 2/3 1/3 + 3/4 1/3 = 23/36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3930548" y="4442599"/>
            <a:ext cx="2109688" cy="427851"/>
            <a:chOff x="3930548" y="4442599"/>
            <a:chExt cx="2109688" cy="427851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3930548" y="4870450"/>
              <a:ext cx="2109688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4475207" y="4470340"/>
              <a:ext cx="3048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085421" y="4470340"/>
              <a:ext cx="3048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2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703595" y="4470340"/>
              <a:ext cx="3048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3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967230" y="4463990"/>
              <a:ext cx="3032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err="1" smtClean="0">
                  <a:latin typeface="Garamond"/>
                  <a:cs typeface="Garamond"/>
                </a:rPr>
                <a:t>i</a:t>
              </a:r>
              <a:endParaRPr lang="en-US" sz="2000" i="1" dirty="0" smtClean="0">
                <a:latin typeface="Garamond"/>
                <a:cs typeface="Garamond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H="1">
              <a:off x="4967776" y="4442599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2277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4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 you to solve</a:t>
            </a:r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 flipV="1">
            <a:off x="2025659" y="155393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flipV="1">
            <a:off x="3680778" y="155393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/>
          <p:cNvSpPr/>
          <p:nvPr/>
        </p:nvSpPr>
        <p:spPr>
          <a:xfrm flipV="1">
            <a:off x="5302948" y="1571164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307116" y="223605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915127" y="2002895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90151" y="223605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842016" y="1558224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465986" y="1825783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582865" y="2281955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314926" y="1583040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40386" y="183910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627536" y="175380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57200" y="30397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Same as before, but now the ball is red.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0900" y="3821478"/>
            <a:ext cx="7632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(a) Which cup would you guess it came from?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58882" y="4545378"/>
            <a:ext cx="7408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(b) What is the probability you are correct? </a:t>
            </a:r>
          </a:p>
        </p:txBody>
      </p:sp>
      <p:sp>
        <p:nvSpPr>
          <p:cNvPr id="19" name="Oval 18"/>
          <p:cNvSpPr/>
          <p:nvPr/>
        </p:nvSpPr>
        <p:spPr>
          <a:xfrm>
            <a:off x="2012959" y="1482300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1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681989" y="1468999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2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290164" y="1477152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3</a:t>
            </a:r>
            <a:endParaRPr lang="en-US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2482776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Thomas_Baye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452" y="359836"/>
            <a:ext cx="1681698" cy="1803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Bayes’ rule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6086" y="4637504"/>
            <a:ext cx="1647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latin typeface="Garamond"/>
                <a:cs typeface="Garamond"/>
              </a:rPr>
              <a:t>F</a:t>
            </a:r>
            <a:r>
              <a:rPr lang="en-US" sz="2800" i="1" baseline="-25000" dirty="0" err="1" smtClean="0">
                <a:latin typeface="Garamond"/>
                <a:cs typeface="Garamond"/>
              </a:rPr>
              <a:t>i</a:t>
            </a:r>
            <a:r>
              <a:rPr lang="en-US" sz="2800" dirty="0" err="1" smtClean="0"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6" name="Rectangle 5"/>
          <p:cNvSpPr/>
          <p:nvPr/>
        </p:nvSpPr>
        <p:spPr>
          <a:xfrm>
            <a:off x="2045456" y="1874738"/>
            <a:ext cx="1931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090403" y="2410658"/>
            <a:ext cx="1808497" cy="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549766" y="2328336"/>
            <a:ext cx="8506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55406" y="1868388"/>
            <a:ext cx="1931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451350" y="2410658"/>
            <a:ext cx="4057650" cy="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333707" y="2332572"/>
            <a:ext cx="43312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91101" y="2123648"/>
            <a:ext cx="423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aramond"/>
                <a:cs typeface="Garamond"/>
              </a:rPr>
              <a:t>=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4645" y="3565276"/>
            <a:ext cx="809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More generally, if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,…, 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partition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Franklin Gothic Medium"/>
                <a:cs typeface="Franklin Gothic Medium"/>
              </a:rPr>
              <a:t> then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4645" y="2116554"/>
            <a:ext cx="15649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02082" y="4363194"/>
            <a:ext cx="20820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14550" y="4918164"/>
            <a:ext cx="5029200" cy="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968779" y="4841964"/>
            <a:ext cx="52984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…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90519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Coins game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first coin was just tossed and it came out</a:t>
            </a:r>
          </a:p>
          <a:p>
            <a:r>
              <a:rPr lang="en-US" sz="2800" dirty="0" smtClean="0">
                <a:latin typeface="Franklin Gothic Medium"/>
                <a:cs typeface="Franklin Gothic Medium"/>
              </a:rPr>
              <a:t>tails. How does this affect your chances?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86387" y="2423481"/>
            <a:ext cx="6607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HHH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HHT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HTH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HTT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T</a:t>
            </a:r>
            <a:r>
              <a:rPr lang="en-US" sz="2400" dirty="0" smtClean="0">
                <a:latin typeface="Courier New"/>
                <a:cs typeface="Courier New"/>
              </a:rPr>
              <a:t>HH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T</a:t>
            </a:r>
            <a:r>
              <a:rPr lang="en-US" sz="2400" dirty="0" smtClean="0">
                <a:latin typeface="Courier New"/>
                <a:cs typeface="Courier New"/>
              </a:rPr>
              <a:t>HT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T</a:t>
            </a:r>
            <a:r>
              <a:rPr lang="en-US" sz="2400" dirty="0" smtClean="0">
                <a:latin typeface="Courier New"/>
                <a:cs typeface="Courier New"/>
              </a:rPr>
              <a:t>TH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T</a:t>
            </a:r>
            <a:r>
              <a:rPr lang="en-US" sz="2400" dirty="0" smtClean="0">
                <a:latin typeface="Courier New"/>
                <a:cs typeface="Courier New"/>
              </a:rPr>
              <a:t>TT</a:t>
            </a:r>
            <a:r>
              <a:rPr lang="en-US" sz="2400" dirty="0" smtClean="0">
                <a:latin typeface="Garamond"/>
                <a:cs typeface="Garamond"/>
              </a:rPr>
              <a:t>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86387" y="4522594"/>
            <a:ext cx="1490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W | F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pic>
        <p:nvPicPr>
          <p:cNvPr id="9" name="Picture 8" descr="g9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342" y="1226562"/>
            <a:ext cx="923210" cy="92577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86387" y="2969235"/>
            <a:ext cx="3271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equally likely outcomes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86387" y="3572997"/>
            <a:ext cx="3933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HHH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HHT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HTH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THH</a:t>
            </a:r>
            <a:r>
              <a:rPr lang="en-US" sz="2400" dirty="0">
                <a:latin typeface="Garamond"/>
                <a:cs typeface="Garamond"/>
              </a:rPr>
              <a:t> }</a:t>
            </a:r>
            <a:endParaRPr lang="en-US" sz="2400" dirty="0" smtClean="0">
              <a:latin typeface="Garamond"/>
              <a:cs typeface="Garamond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654381" y="2830228"/>
            <a:ext cx="2646405" cy="947700"/>
            <a:chOff x="4654381" y="2830228"/>
            <a:chExt cx="2646405" cy="947700"/>
          </a:xfrm>
        </p:grpSpPr>
        <p:sp>
          <p:nvSpPr>
            <p:cNvPr id="7" name="TextBox 6"/>
            <p:cNvSpPr txBox="1"/>
            <p:nvPr/>
          </p:nvSpPr>
          <p:spPr>
            <a:xfrm>
              <a:off x="4831411" y="2946931"/>
              <a:ext cx="230378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F9933"/>
                  </a:solidFill>
                  <a:latin typeface="Franklin Gothic Medium"/>
                  <a:cs typeface="Franklin Gothic Medium"/>
                </a:rPr>
                <a:t>reduced sample </a:t>
              </a:r>
            </a:p>
            <a:p>
              <a:pPr algn="ctr"/>
              <a:r>
                <a:rPr lang="en-US" sz="2400" dirty="0">
                  <a:solidFill>
                    <a:srgbClr val="FF9933"/>
                  </a:solidFill>
                  <a:latin typeface="Franklin Gothic Medium"/>
                  <a:cs typeface="Franklin Gothic Medium"/>
                </a:rPr>
                <a:t>space </a:t>
              </a:r>
              <a:r>
                <a:rPr lang="en-US" sz="2400" i="1" dirty="0">
                  <a:latin typeface="Garamond"/>
                  <a:cs typeface="Garamond"/>
                </a:rPr>
                <a:t>F</a:t>
              </a:r>
              <a:endParaRPr lang="en-US" sz="2400" baseline="-25000" dirty="0">
                <a:latin typeface="Garamond"/>
                <a:cs typeface="Garamond"/>
              </a:endParaRPr>
            </a:p>
          </p:txBody>
        </p:sp>
        <p:sp>
          <p:nvSpPr>
            <p:cNvPr id="12" name="Left Brace 11"/>
            <p:cNvSpPr/>
            <p:nvPr/>
          </p:nvSpPr>
          <p:spPr>
            <a:xfrm rot="16200000">
              <a:off x="5888341" y="1596268"/>
              <a:ext cx="178486" cy="2646405"/>
            </a:xfrm>
            <a:prstGeom prst="leftBrace">
              <a:avLst>
                <a:gd name="adj1" fmla="val 46795"/>
                <a:gd name="adj2" fmla="val 50000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1887838" y="2691027"/>
            <a:ext cx="264983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17167" y="3833536"/>
            <a:ext cx="19232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502855" y="4522594"/>
            <a:ext cx="2230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 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/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4619006" y="4531046"/>
            <a:ext cx="10310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1/4</a:t>
            </a:r>
          </a:p>
        </p:txBody>
      </p:sp>
    </p:spTree>
    <p:extLst>
      <p:ext uri="{BB962C8B-B14F-4D97-AF65-F5344CB8AC3E}">
        <p14:creationId xmlns:p14="http://schemas.microsoft.com/office/powerpoint/2010/main" val="3621905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 you to solve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45266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Toss 2 dice. You win if the sum of the outcomes is 8.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199" y="2950150"/>
            <a:ext cx="4471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first die comes out to a 4. Should you be happy?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626547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Now suppose you win if the sum is 7. Your first toss is a 4. Should you be happy?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094712" y="1311383"/>
            <a:ext cx="1428751" cy="695690"/>
            <a:chOff x="6094712" y="1311383"/>
            <a:chExt cx="1428751" cy="695690"/>
          </a:xfrm>
        </p:grpSpPr>
        <p:pic>
          <p:nvPicPr>
            <p:cNvPr id="7" name="Picture 6" descr="Dice-2.sv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1313" y="1314923"/>
              <a:ext cx="692150" cy="692150"/>
            </a:xfrm>
            <a:prstGeom prst="rect">
              <a:avLst/>
            </a:prstGeom>
          </p:spPr>
        </p:pic>
        <p:pic>
          <p:nvPicPr>
            <p:cNvPr id="8" name="Picture 7" descr="Dice-6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4712" y="1311383"/>
              <a:ext cx="692151" cy="692151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6094711" y="3080585"/>
            <a:ext cx="1435617" cy="692152"/>
            <a:chOff x="6094711" y="2998205"/>
            <a:chExt cx="1435617" cy="692152"/>
          </a:xfrm>
        </p:grpSpPr>
        <p:pic>
          <p:nvPicPr>
            <p:cNvPr id="9" name="Picture 8" descr="Dice-4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4711" y="2998205"/>
              <a:ext cx="692152" cy="692152"/>
            </a:xfrm>
            <a:prstGeom prst="rect">
              <a:avLst/>
            </a:prstGeom>
          </p:spPr>
        </p:pic>
        <p:pic>
          <p:nvPicPr>
            <p:cNvPr id="10" name="Picture 9" descr="Dice-1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8178" y="2998205"/>
              <a:ext cx="692150" cy="692150"/>
            </a:xfrm>
            <a:prstGeom prst="rect">
              <a:avLst/>
            </a:prstGeom>
          </p:spPr>
        </p:pic>
        <p:sp>
          <p:nvSpPr>
            <p:cNvPr id="11" name="Oval 10"/>
            <p:cNvSpPr/>
            <p:nvPr/>
          </p:nvSpPr>
          <p:spPr>
            <a:xfrm>
              <a:off x="6954106" y="3109785"/>
              <a:ext cx="432487" cy="4324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?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312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201967" y="1393594"/>
            <a:ext cx="3441700" cy="1828800"/>
          </a:xfrm>
          <a:prstGeom prst="roundRect">
            <a:avLst/>
          </a:prstGeom>
          <a:noFill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r"/>
            <a:r>
              <a:rPr lang="en-US" sz="2400" i="1" dirty="0" smtClean="0">
                <a:latin typeface="Garamond"/>
                <a:cs typeface="Garamond"/>
              </a:rPr>
              <a:t>S</a:t>
            </a:r>
            <a:endParaRPr lang="en-US" sz="2400" i="1" dirty="0">
              <a:latin typeface="Garamond"/>
              <a:cs typeface="Garamond"/>
            </a:endParaRPr>
          </a:p>
        </p:txBody>
      </p:sp>
      <p:sp>
        <p:nvSpPr>
          <p:cNvPr id="5" name="Oval 4"/>
          <p:cNvSpPr/>
          <p:nvPr/>
        </p:nvSpPr>
        <p:spPr>
          <a:xfrm>
            <a:off x="5863402" y="1692044"/>
            <a:ext cx="2136684" cy="12573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00044" y="2058454"/>
            <a:ext cx="50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A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921165" y="968316"/>
            <a:ext cx="1854880" cy="2385027"/>
            <a:chOff x="6921165" y="968316"/>
            <a:chExt cx="1854880" cy="2385027"/>
          </a:xfrm>
        </p:grpSpPr>
        <p:sp>
          <p:nvSpPr>
            <p:cNvPr id="11" name="Rounded Rectangle 10"/>
            <p:cNvSpPr/>
            <p:nvPr/>
          </p:nvSpPr>
          <p:spPr>
            <a:xfrm>
              <a:off x="6934894" y="1334557"/>
              <a:ext cx="1841151" cy="1991326"/>
            </a:xfrm>
            <a:custGeom>
              <a:avLst/>
              <a:gdLst>
                <a:gd name="connsiteX0" fmla="*/ 0 w 3441700"/>
                <a:gd name="connsiteY0" fmla="*/ 304806 h 1828800"/>
                <a:gd name="connsiteX1" fmla="*/ 304806 w 3441700"/>
                <a:gd name="connsiteY1" fmla="*/ 0 h 1828800"/>
                <a:gd name="connsiteX2" fmla="*/ 3136894 w 3441700"/>
                <a:gd name="connsiteY2" fmla="*/ 0 h 1828800"/>
                <a:gd name="connsiteX3" fmla="*/ 3441700 w 3441700"/>
                <a:gd name="connsiteY3" fmla="*/ 304806 h 1828800"/>
                <a:gd name="connsiteX4" fmla="*/ 3441700 w 3441700"/>
                <a:gd name="connsiteY4" fmla="*/ 1523994 h 1828800"/>
                <a:gd name="connsiteX5" fmla="*/ 3136894 w 3441700"/>
                <a:gd name="connsiteY5" fmla="*/ 1828800 h 1828800"/>
                <a:gd name="connsiteX6" fmla="*/ 304806 w 3441700"/>
                <a:gd name="connsiteY6" fmla="*/ 1828800 h 1828800"/>
                <a:gd name="connsiteX7" fmla="*/ 0 w 3441700"/>
                <a:gd name="connsiteY7" fmla="*/ 1523994 h 1828800"/>
                <a:gd name="connsiteX8" fmla="*/ 0 w 3441700"/>
                <a:gd name="connsiteY8" fmla="*/ 304806 h 1828800"/>
                <a:gd name="connsiteX0" fmla="*/ 2375243 w 3441700"/>
                <a:gd name="connsiteY0" fmla="*/ 442104 h 1828800"/>
                <a:gd name="connsiteX1" fmla="*/ 304806 w 3441700"/>
                <a:gd name="connsiteY1" fmla="*/ 0 h 1828800"/>
                <a:gd name="connsiteX2" fmla="*/ 3136894 w 3441700"/>
                <a:gd name="connsiteY2" fmla="*/ 0 h 1828800"/>
                <a:gd name="connsiteX3" fmla="*/ 3441700 w 3441700"/>
                <a:gd name="connsiteY3" fmla="*/ 304806 h 1828800"/>
                <a:gd name="connsiteX4" fmla="*/ 3441700 w 3441700"/>
                <a:gd name="connsiteY4" fmla="*/ 1523994 h 1828800"/>
                <a:gd name="connsiteX5" fmla="*/ 3136894 w 3441700"/>
                <a:gd name="connsiteY5" fmla="*/ 1828800 h 1828800"/>
                <a:gd name="connsiteX6" fmla="*/ 304806 w 3441700"/>
                <a:gd name="connsiteY6" fmla="*/ 1828800 h 1828800"/>
                <a:gd name="connsiteX7" fmla="*/ 0 w 3441700"/>
                <a:gd name="connsiteY7" fmla="*/ 1523994 h 1828800"/>
                <a:gd name="connsiteX8" fmla="*/ 2375243 w 3441700"/>
                <a:gd name="connsiteY8" fmla="*/ 442104 h 1828800"/>
                <a:gd name="connsiteX0" fmla="*/ 2375243 w 3441700"/>
                <a:gd name="connsiteY0" fmla="*/ 442104 h 1828800"/>
                <a:gd name="connsiteX1" fmla="*/ 2494698 w 3441700"/>
                <a:gd name="connsiteY1" fmla="*/ 6865 h 1828800"/>
                <a:gd name="connsiteX2" fmla="*/ 3136894 w 3441700"/>
                <a:gd name="connsiteY2" fmla="*/ 0 h 1828800"/>
                <a:gd name="connsiteX3" fmla="*/ 3441700 w 3441700"/>
                <a:gd name="connsiteY3" fmla="*/ 304806 h 1828800"/>
                <a:gd name="connsiteX4" fmla="*/ 3441700 w 3441700"/>
                <a:gd name="connsiteY4" fmla="*/ 1523994 h 1828800"/>
                <a:gd name="connsiteX5" fmla="*/ 3136894 w 3441700"/>
                <a:gd name="connsiteY5" fmla="*/ 1828800 h 1828800"/>
                <a:gd name="connsiteX6" fmla="*/ 304806 w 3441700"/>
                <a:gd name="connsiteY6" fmla="*/ 1828800 h 1828800"/>
                <a:gd name="connsiteX7" fmla="*/ 0 w 3441700"/>
                <a:gd name="connsiteY7" fmla="*/ 1523994 h 1828800"/>
                <a:gd name="connsiteX8" fmla="*/ 2375243 w 3441700"/>
                <a:gd name="connsiteY8" fmla="*/ 442104 h 1828800"/>
                <a:gd name="connsiteX0" fmla="*/ 2375243 w 3441700"/>
                <a:gd name="connsiteY0" fmla="*/ 442104 h 1828800"/>
                <a:gd name="connsiteX1" fmla="*/ 2494698 w 3441700"/>
                <a:gd name="connsiteY1" fmla="*/ 6865 h 1828800"/>
                <a:gd name="connsiteX2" fmla="*/ 3136894 w 3441700"/>
                <a:gd name="connsiteY2" fmla="*/ 0 h 1828800"/>
                <a:gd name="connsiteX3" fmla="*/ 3441700 w 3441700"/>
                <a:gd name="connsiteY3" fmla="*/ 304806 h 1828800"/>
                <a:gd name="connsiteX4" fmla="*/ 3441700 w 3441700"/>
                <a:gd name="connsiteY4" fmla="*/ 1523994 h 1828800"/>
                <a:gd name="connsiteX5" fmla="*/ 3136894 w 3441700"/>
                <a:gd name="connsiteY5" fmla="*/ 1828800 h 1828800"/>
                <a:gd name="connsiteX6" fmla="*/ 1780752 w 3441700"/>
                <a:gd name="connsiteY6" fmla="*/ 1828800 h 1828800"/>
                <a:gd name="connsiteX7" fmla="*/ 0 w 3441700"/>
                <a:gd name="connsiteY7" fmla="*/ 1523994 h 1828800"/>
                <a:gd name="connsiteX8" fmla="*/ 2375243 w 3441700"/>
                <a:gd name="connsiteY8" fmla="*/ 442104 h 1828800"/>
                <a:gd name="connsiteX0" fmla="*/ 823784 w 1890241"/>
                <a:gd name="connsiteY0" fmla="*/ 442104 h 1828800"/>
                <a:gd name="connsiteX1" fmla="*/ 943239 w 1890241"/>
                <a:gd name="connsiteY1" fmla="*/ 6865 h 1828800"/>
                <a:gd name="connsiteX2" fmla="*/ 1585435 w 1890241"/>
                <a:gd name="connsiteY2" fmla="*/ 0 h 1828800"/>
                <a:gd name="connsiteX3" fmla="*/ 1890241 w 1890241"/>
                <a:gd name="connsiteY3" fmla="*/ 304806 h 1828800"/>
                <a:gd name="connsiteX4" fmla="*/ 1890241 w 1890241"/>
                <a:gd name="connsiteY4" fmla="*/ 1523994 h 1828800"/>
                <a:gd name="connsiteX5" fmla="*/ 1585435 w 1890241"/>
                <a:gd name="connsiteY5" fmla="*/ 1828800 h 1828800"/>
                <a:gd name="connsiteX6" fmla="*/ 229293 w 1890241"/>
                <a:gd name="connsiteY6" fmla="*/ 1828800 h 1828800"/>
                <a:gd name="connsiteX7" fmla="*/ 0 w 1890241"/>
                <a:gd name="connsiteY7" fmla="*/ 1352373 h 1828800"/>
                <a:gd name="connsiteX8" fmla="*/ 823784 w 1890241"/>
                <a:gd name="connsiteY8" fmla="*/ 442104 h 1828800"/>
                <a:gd name="connsiteX0" fmla="*/ 521730 w 1890241"/>
                <a:gd name="connsiteY0" fmla="*/ 675509 h 1828800"/>
                <a:gd name="connsiteX1" fmla="*/ 943239 w 1890241"/>
                <a:gd name="connsiteY1" fmla="*/ 6865 h 1828800"/>
                <a:gd name="connsiteX2" fmla="*/ 1585435 w 1890241"/>
                <a:gd name="connsiteY2" fmla="*/ 0 h 1828800"/>
                <a:gd name="connsiteX3" fmla="*/ 1890241 w 1890241"/>
                <a:gd name="connsiteY3" fmla="*/ 304806 h 1828800"/>
                <a:gd name="connsiteX4" fmla="*/ 1890241 w 1890241"/>
                <a:gd name="connsiteY4" fmla="*/ 1523994 h 1828800"/>
                <a:gd name="connsiteX5" fmla="*/ 1585435 w 1890241"/>
                <a:gd name="connsiteY5" fmla="*/ 1828800 h 1828800"/>
                <a:gd name="connsiteX6" fmla="*/ 229293 w 1890241"/>
                <a:gd name="connsiteY6" fmla="*/ 1828800 h 1828800"/>
                <a:gd name="connsiteX7" fmla="*/ 0 w 1890241"/>
                <a:gd name="connsiteY7" fmla="*/ 1352373 h 1828800"/>
                <a:gd name="connsiteX8" fmla="*/ 521730 w 1890241"/>
                <a:gd name="connsiteY8" fmla="*/ 675509 h 1828800"/>
                <a:gd name="connsiteX0" fmla="*/ 521730 w 1890241"/>
                <a:gd name="connsiteY0" fmla="*/ 675509 h 1828800"/>
                <a:gd name="connsiteX1" fmla="*/ 943239 w 1890241"/>
                <a:gd name="connsiteY1" fmla="*/ 6865 h 1828800"/>
                <a:gd name="connsiteX2" fmla="*/ 1585435 w 1890241"/>
                <a:gd name="connsiteY2" fmla="*/ 0 h 1828800"/>
                <a:gd name="connsiteX3" fmla="*/ 1890241 w 1890241"/>
                <a:gd name="connsiteY3" fmla="*/ 304806 h 1828800"/>
                <a:gd name="connsiteX4" fmla="*/ 1890241 w 1890241"/>
                <a:gd name="connsiteY4" fmla="*/ 1523994 h 1828800"/>
                <a:gd name="connsiteX5" fmla="*/ 1585435 w 1890241"/>
                <a:gd name="connsiteY5" fmla="*/ 1828800 h 1828800"/>
                <a:gd name="connsiteX6" fmla="*/ 229293 w 1890241"/>
                <a:gd name="connsiteY6" fmla="*/ 1828800 h 1828800"/>
                <a:gd name="connsiteX7" fmla="*/ 0 w 1890241"/>
                <a:gd name="connsiteY7" fmla="*/ 1352373 h 1828800"/>
                <a:gd name="connsiteX8" fmla="*/ 521730 w 1890241"/>
                <a:gd name="connsiteY8" fmla="*/ 675509 h 1828800"/>
                <a:gd name="connsiteX0" fmla="*/ 943239 w 1890241"/>
                <a:gd name="connsiteY0" fmla="*/ 6865 h 1828800"/>
                <a:gd name="connsiteX1" fmla="*/ 1585435 w 1890241"/>
                <a:gd name="connsiteY1" fmla="*/ 0 h 1828800"/>
                <a:gd name="connsiteX2" fmla="*/ 1890241 w 1890241"/>
                <a:gd name="connsiteY2" fmla="*/ 304806 h 1828800"/>
                <a:gd name="connsiteX3" fmla="*/ 1890241 w 1890241"/>
                <a:gd name="connsiteY3" fmla="*/ 1523994 h 1828800"/>
                <a:gd name="connsiteX4" fmla="*/ 1585435 w 1890241"/>
                <a:gd name="connsiteY4" fmla="*/ 1828800 h 1828800"/>
                <a:gd name="connsiteX5" fmla="*/ 229293 w 1890241"/>
                <a:gd name="connsiteY5" fmla="*/ 1828800 h 1828800"/>
                <a:gd name="connsiteX6" fmla="*/ 0 w 1890241"/>
                <a:gd name="connsiteY6" fmla="*/ 1352373 h 1828800"/>
                <a:gd name="connsiteX7" fmla="*/ 521730 w 1890241"/>
                <a:gd name="connsiteY7" fmla="*/ 675509 h 1828800"/>
                <a:gd name="connsiteX8" fmla="*/ 1034679 w 1890241"/>
                <a:gd name="connsiteY8" fmla="*/ 98305 h 1828800"/>
                <a:gd name="connsiteX0" fmla="*/ 943239 w 1890241"/>
                <a:gd name="connsiteY0" fmla="*/ 6865 h 1828800"/>
                <a:gd name="connsiteX1" fmla="*/ 1585435 w 1890241"/>
                <a:gd name="connsiteY1" fmla="*/ 0 h 1828800"/>
                <a:gd name="connsiteX2" fmla="*/ 1890241 w 1890241"/>
                <a:gd name="connsiteY2" fmla="*/ 304806 h 1828800"/>
                <a:gd name="connsiteX3" fmla="*/ 1890241 w 1890241"/>
                <a:gd name="connsiteY3" fmla="*/ 1523994 h 1828800"/>
                <a:gd name="connsiteX4" fmla="*/ 1585435 w 1890241"/>
                <a:gd name="connsiteY4" fmla="*/ 1828800 h 1828800"/>
                <a:gd name="connsiteX5" fmla="*/ 229293 w 1890241"/>
                <a:gd name="connsiteY5" fmla="*/ 1828800 h 1828800"/>
                <a:gd name="connsiteX6" fmla="*/ 0 w 1890241"/>
                <a:gd name="connsiteY6" fmla="*/ 1352373 h 1828800"/>
                <a:gd name="connsiteX7" fmla="*/ 521730 w 1890241"/>
                <a:gd name="connsiteY7" fmla="*/ 675509 h 1828800"/>
                <a:gd name="connsiteX0" fmla="*/ 943239 w 1890241"/>
                <a:gd name="connsiteY0" fmla="*/ 6865 h 1828800"/>
                <a:gd name="connsiteX1" fmla="*/ 1585435 w 1890241"/>
                <a:gd name="connsiteY1" fmla="*/ 0 h 1828800"/>
                <a:gd name="connsiteX2" fmla="*/ 1890241 w 1890241"/>
                <a:gd name="connsiteY2" fmla="*/ 304806 h 1828800"/>
                <a:gd name="connsiteX3" fmla="*/ 1890241 w 1890241"/>
                <a:gd name="connsiteY3" fmla="*/ 1523994 h 1828800"/>
                <a:gd name="connsiteX4" fmla="*/ 1585435 w 1890241"/>
                <a:gd name="connsiteY4" fmla="*/ 1828800 h 1828800"/>
                <a:gd name="connsiteX5" fmla="*/ 229293 w 1890241"/>
                <a:gd name="connsiteY5" fmla="*/ 1828800 h 1828800"/>
                <a:gd name="connsiteX6" fmla="*/ 0 w 1890241"/>
                <a:gd name="connsiteY6" fmla="*/ 1352373 h 1828800"/>
                <a:gd name="connsiteX0" fmla="*/ 713946 w 1660948"/>
                <a:gd name="connsiteY0" fmla="*/ 6865 h 1828800"/>
                <a:gd name="connsiteX1" fmla="*/ 1356142 w 1660948"/>
                <a:gd name="connsiteY1" fmla="*/ 0 h 1828800"/>
                <a:gd name="connsiteX2" fmla="*/ 1660948 w 1660948"/>
                <a:gd name="connsiteY2" fmla="*/ 304806 h 1828800"/>
                <a:gd name="connsiteX3" fmla="*/ 1660948 w 1660948"/>
                <a:gd name="connsiteY3" fmla="*/ 1523994 h 1828800"/>
                <a:gd name="connsiteX4" fmla="*/ 1356142 w 1660948"/>
                <a:gd name="connsiteY4" fmla="*/ 1828800 h 1828800"/>
                <a:gd name="connsiteX5" fmla="*/ 0 w 1660948"/>
                <a:gd name="connsiteY5" fmla="*/ 182880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60948" h="1828800">
                  <a:moveTo>
                    <a:pt x="713946" y="6865"/>
                  </a:moveTo>
                  <a:lnTo>
                    <a:pt x="1356142" y="0"/>
                  </a:lnTo>
                  <a:cubicBezTo>
                    <a:pt x="1524482" y="0"/>
                    <a:pt x="1660948" y="136466"/>
                    <a:pt x="1660948" y="304806"/>
                  </a:cubicBezTo>
                  <a:lnTo>
                    <a:pt x="1660948" y="1523994"/>
                  </a:lnTo>
                  <a:cubicBezTo>
                    <a:pt x="1660948" y="1692334"/>
                    <a:pt x="1524482" y="1828800"/>
                    <a:pt x="1356142" y="1828800"/>
                  </a:cubicBezTo>
                  <a:lnTo>
                    <a:pt x="0" y="1828800"/>
                  </a:lnTo>
                </a:path>
              </a:pathLst>
            </a:custGeom>
            <a:solidFill>
              <a:schemeClr val="bg1">
                <a:alpha val="75000"/>
              </a:schemeClr>
            </a:solidFill>
            <a:ln w="57150" cmpd="sng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r"/>
              <a:endParaRPr lang="en-US" sz="2400" i="1" dirty="0">
                <a:latin typeface="Garamond"/>
                <a:cs typeface="Garamond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6921165" y="1216640"/>
              <a:ext cx="852380" cy="2136703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402769" y="968316"/>
              <a:ext cx="4312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57200" y="1369858"/>
            <a:ext cx="46296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conditional probability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A </a:t>
            </a:r>
            <a:r>
              <a:rPr lang="en-US" sz="2800" dirty="0" smtClean="0">
                <a:latin typeface="Garamond"/>
                <a:cs typeface="Garamond"/>
              </a:rPr>
              <a:t>|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Franklin Gothic Medium"/>
                <a:cs typeface="Franklin Gothic Medium"/>
              </a:rPr>
              <a:t> represents the probability of event 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assuming event </a:t>
            </a:r>
            <a:r>
              <a:rPr lang="en-US" sz="2800" i="1" dirty="0" smtClean="0">
                <a:solidFill>
                  <a:srgbClr val="FF9933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 happened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" y="3650364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Conditional probabilities with respect to the </a:t>
            </a:r>
            <a:r>
              <a:rPr lang="en-US" sz="28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reduced sample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space </a:t>
            </a:r>
            <a:r>
              <a:rPr lang="en-US" sz="2800" i="1" dirty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>
                <a:latin typeface="Franklin Gothic Medium"/>
                <a:cs typeface="Franklin Gothic Medium"/>
              </a:rPr>
              <a:t>are given by the </a:t>
            </a:r>
            <a:r>
              <a:rPr lang="en-US" sz="2800" dirty="0" smtClean="0">
                <a:latin typeface="Franklin Gothic Medium"/>
                <a:cs typeface="Franklin Gothic Medium"/>
              </a:rPr>
              <a:t>formula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3074889" y="4796669"/>
            <a:ext cx="3102919" cy="1103425"/>
            <a:chOff x="622776" y="3764643"/>
            <a:chExt cx="3102919" cy="1103425"/>
          </a:xfrm>
        </p:grpSpPr>
        <p:sp>
          <p:nvSpPr>
            <p:cNvPr id="28" name="TextBox 27"/>
            <p:cNvSpPr txBox="1"/>
            <p:nvPr/>
          </p:nvSpPr>
          <p:spPr>
            <a:xfrm>
              <a:off x="708819" y="4006789"/>
              <a:ext cx="17706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A | F</a:t>
              </a:r>
              <a:r>
                <a:rPr lang="en-US" sz="2800" dirty="0" smtClean="0">
                  <a:latin typeface="Garamond"/>
                  <a:cs typeface="Garamond"/>
                </a:rPr>
                <a:t>) =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479437" y="3764643"/>
              <a:ext cx="108245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AF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16734" y="4239594"/>
              <a:ext cx="8094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46866" y="4308457"/>
              <a:ext cx="878703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622776" y="3777930"/>
              <a:ext cx="3102919" cy="1090138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52874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51445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 box contains 3 cards. One is black on both sides. One is red on both sides. One is black on one side and red on the other.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3410092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draw a random card and see a black side. What are the chances the other side is red?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440152" y="1620109"/>
            <a:ext cx="770020" cy="974811"/>
          </a:xfrm>
          <a:prstGeom prst="round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592552" y="1772509"/>
            <a:ext cx="770020" cy="974811"/>
          </a:xfrm>
          <a:prstGeom prst="roundRect">
            <a:avLst/>
          </a:prstGeom>
          <a:solidFill>
            <a:schemeClr val="tx1"/>
          </a:solidFill>
          <a:ln w="63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553633" y="1620109"/>
            <a:ext cx="770020" cy="97481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706033" y="1772509"/>
            <a:ext cx="770020" cy="974811"/>
          </a:xfrm>
          <a:prstGeom prst="roundRect">
            <a:avLst/>
          </a:prstGeom>
          <a:solidFill>
            <a:srgbClr val="FF0000"/>
          </a:solidFill>
          <a:ln w="63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660248" y="1620109"/>
            <a:ext cx="770020" cy="97481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7812648" y="1772509"/>
            <a:ext cx="770020" cy="974811"/>
          </a:xfrm>
          <a:prstGeom prst="roundRect">
            <a:avLst/>
          </a:prstGeom>
          <a:solidFill>
            <a:schemeClr val="tx1"/>
          </a:solidFill>
          <a:ln w="63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00432" y="4792473"/>
            <a:ext cx="16257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Franklin Gothic Medium"/>
                <a:cs typeface="Franklin Gothic Medium"/>
              </a:rPr>
              <a:t>A: </a:t>
            </a:r>
            <a:r>
              <a:rPr lang="en-US" sz="4400" dirty="0">
                <a:latin typeface="Garamond"/>
                <a:cs typeface="Garamond"/>
              </a:rPr>
              <a:t>1</a:t>
            </a:r>
            <a:r>
              <a:rPr lang="en-US" sz="4400" dirty="0" smtClean="0">
                <a:latin typeface="Garamond"/>
                <a:cs typeface="Garamond"/>
              </a:rPr>
              <a:t>/4</a:t>
            </a:r>
            <a:endParaRPr lang="en-US" sz="4400" dirty="0" smtClean="0">
              <a:latin typeface="Franklin Gothic Medium"/>
              <a:cs typeface="Franklin Gothic Medium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28993" y="4799050"/>
            <a:ext cx="16154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Franklin Gothic Medium"/>
                <a:cs typeface="Franklin Gothic Medium"/>
              </a:rPr>
              <a:t>B: </a:t>
            </a:r>
            <a:r>
              <a:rPr lang="en-US" sz="4400" dirty="0" smtClean="0">
                <a:latin typeface="Garamond"/>
                <a:cs typeface="Garamond"/>
              </a:rPr>
              <a:t>1/3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69314" y="4785896"/>
            <a:ext cx="16154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Franklin Gothic Medium"/>
                <a:cs typeface="Franklin Gothic Medium"/>
              </a:rPr>
              <a:t>C: </a:t>
            </a:r>
            <a:r>
              <a:rPr lang="en-US" sz="4400" dirty="0" smtClean="0">
                <a:latin typeface="Garamond"/>
                <a:cs typeface="Garamond"/>
              </a:rPr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4139616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386032" y="1523999"/>
            <a:ext cx="770020" cy="974811"/>
          </a:xfrm>
          <a:prstGeom prst="round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538432" y="1676399"/>
            <a:ext cx="770020" cy="974811"/>
          </a:xfrm>
          <a:prstGeom prst="roundRect">
            <a:avLst/>
          </a:prstGeom>
          <a:solidFill>
            <a:schemeClr val="tx1"/>
          </a:solidFill>
          <a:ln w="63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F1</a:t>
            </a:r>
            <a:endParaRPr lang="en-US" dirty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99513" y="1523999"/>
            <a:ext cx="770020" cy="97481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651913" y="1676399"/>
            <a:ext cx="770020" cy="974811"/>
          </a:xfrm>
          <a:prstGeom prst="roundRect">
            <a:avLst/>
          </a:prstGeom>
          <a:solidFill>
            <a:srgbClr val="FF0000"/>
          </a:solidFill>
          <a:ln w="63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urier New"/>
                <a:cs typeface="Courier New"/>
              </a:rPr>
              <a:t>F2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606128" y="1523999"/>
            <a:ext cx="770020" cy="97481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758528" y="1676399"/>
            <a:ext cx="770020" cy="974811"/>
          </a:xfrm>
          <a:prstGeom prst="roundRect">
            <a:avLst/>
          </a:prstGeom>
          <a:solidFill>
            <a:schemeClr val="tx1"/>
          </a:solidFill>
          <a:ln w="63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F3</a:t>
            </a:r>
            <a:endParaRPr lang="en-US" dirty="0">
              <a:solidFill>
                <a:srgbClr val="FFFFFF"/>
              </a:solidFill>
              <a:latin typeface="Courier New"/>
              <a:cs typeface="Courier New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94342" y="1154667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urier New"/>
                <a:cs typeface="Courier New"/>
              </a:rPr>
              <a:t>B1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21553" y="1164276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urier New"/>
                <a:cs typeface="Courier New"/>
              </a:rPr>
              <a:t>B2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921303" y="1169764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urier New"/>
                <a:cs typeface="Courier New"/>
              </a:rPr>
              <a:t>B3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1469709"/>
            <a:ext cx="4755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 = { </a:t>
            </a:r>
            <a:r>
              <a:rPr lang="en-US" sz="2800" dirty="0" smtClean="0">
                <a:latin typeface="Courier New"/>
                <a:cs typeface="Courier New"/>
              </a:rPr>
              <a:t>F1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dirty="0" smtClean="0">
                <a:latin typeface="Courier New"/>
                <a:cs typeface="Courier New"/>
              </a:rPr>
              <a:t>B1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srgbClr val="FF0000"/>
                </a:solidFill>
                <a:latin typeface="Courier New"/>
                <a:cs typeface="Courier New"/>
              </a:rPr>
              <a:t>F2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srgbClr val="FF0000"/>
                </a:solidFill>
                <a:latin typeface="Courier New"/>
                <a:cs typeface="Courier New"/>
              </a:rPr>
              <a:t>B2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dirty="0" smtClean="0">
                <a:latin typeface="Courier New"/>
                <a:cs typeface="Courier New"/>
              </a:rPr>
              <a:t>F3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srgbClr val="FF0000"/>
                </a:solidFill>
                <a:latin typeface="Courier New"/>
                <a:cs typeface="Courier New"/>
              </a:rPr>
              <a:t>B3</a:t>
            </a:r>
            <a:r>
              <a:rPr lang="en-US" sz="2800" dirty="0" smtClean="0">
                <a:latin typeface="Garamond"/>
                <a:cs typeface="Garamond"/>
              </a:rPr>
              <a:t> 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" y="3015052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event you see a black side is </a:t>
            </a:r>
            <a:r>
              <a:rPr lang="en-US" sz="2800" i="1" dirty="0" smtClean="0">
                <a:latin typeface="Garamond"/>
                <a:cs typeface="Garamond"/>
              </a:rPr>
              <a:t>SB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= { </a:t>
            </a:r>
            <a:r>
              <a:rPr lang="en-US" sz="2800" dirty="0">
                <a:latin typeface="Courier New"/>
                <a:cs typeface="Courier New"/>
              </a:rPr>
              <a:t>F1</a:t>
            </a:r>
            <a:r>
              <a:rPr lang="en-US" sz="2800" dirty="0">
                <a:latin typeface="Garamond"/>
                <a:cs typeface="Garamond"/>
              </a:rPr>
              <a:t>, </a:t>
            </a:r>
            <a:r>
              <a:rPr lang="en-US" sz="2800" dirty="0">
                <a:latin typeface="Courier New"/>
                <a:cs typeface="Courier New"/>
              </a:rPr>
              <a:t>B1</a:t>
            </a:r>
            <a:r>
              <a:rPr lang="en-US" sz="2800" dirty="0">
                <a:latin typeface="Garamond"/>
                <a:cs typeface="Garamond"/>
              </a:rPr>
              <a:t>, </a:t>
            </a:r>
            <a:r>
              <a:rPr lang="en-US" sz="2800" dirty="0">
                <a:latin typeface="Courier New"/>
                <a:cs typeface="Courier New"/>
              </a:rPr>
              <a:t>F3</a:t>
            </a:r>
            <a:r>
              <a:rPr lang="en-US" sz="2800" dirty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}</a:t>
            </a:r>
            <a:endParaRPr lang="en-US" sz="2800" dirty="0">
              <a:latin typeface="Garamond"/>
              <a:cs typeface="Garamon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380588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event the other side is red is </a:t>
            </a:r>
            <a:r>
              <a:rPr lang="en-US" sz="2800" i="1" dirty="0" smtClean="0">
                <a:latin typeface="Garamond"/>
                <a:cs typeface="Garamond"/>
              </a:rPr>
              <a:t>OR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= </a:t>
            </a:r>
            <a:r>
              <a:rPr lang="en-US" sz="2800" dirty="0" smtClean="0">
                <a:latin typeface="Garamond"/>
                <a:cs typeface="Garamond"/>
              </a:rPr>
              <a:t>{ </a:t>
            </a:r>
            <a:r>
              <a:rPr lang="en-US" sz="2800" dirty="0" smtClean="0">
                <a:solidFill>
                  <a:srgbClr val="FF0000"/>
                </a:solidFill>
                <a:latin typeface="Courier New"/>
                <a:cs typeface="Courier New"/>
              </a:rPr>
              <a:t>F2</a:t>
            </a:r>
            <a:r>
              <a:rPr lang="en-US" sz="2800" dirty="0">
                <a:latin typeface="Garamond"/>
                <a:cs typeface="Garamond"/>
              </a:rPr>
              <a:t>, </a:t>
            </a:r>
            <a:r>
              <a:rPr lang="en-US" sz="2800" dirty="0">
                <a:solidFill>
                  <a:srgbClr val="FF0000"/>
                </a:solidFill>
                <a:latin typeface="Courier New"/>
                <a:cs typeface="Courier New"/>
              </a:rPr>
              <a:t>B2</a:t>
            </a:r>
            <a:r>
              <a:rPr lang="en-US" sz="2800" dirty="0">
                <a:latin typeface="Garamond"/>
                <a:cs typeface="Garamond"/>
              </a:rPr>
              <a:t>, </a:t>
            </a:r>
            <a:r>
              <a:rPr lang="en-US" sz="2800" dirty="0" smtClean="0">
                <a:latin typeface="Courier New"/>
                <a:cs typeface="Courier New"/>
              </a:rPr>
              <a:t>F3</a:t>
            </a:r>
            <a:r>
              <a:rPr lang="en-US" sz="2800" dirty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}</a:t>
            </a:r>
            <a:endParaRPr lang="en-US" sz="2800" dirty="0">
              <a:latin typeface="Garamond"/>
              <a:cs typeface="Garamon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32018" y="5016852"/>
            <a:ext cx="21410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OR | SB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09361" y="2007966"/>
            <a:ext cx="3785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equally likely outcomes</a:t>
            </a:r>
            <a:endParaRPr lang="en-US" sz="2400" dirty="0">
              <a:latin typeface="Garamond"/>
              <a:cs typeface="Garamond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573105" y="4777171"/>
            <a:ext cx="1542691" cy="998171"/>
            <a:chOff x="3573105" y="4777171"/>
            <a:chExt cx="1542691" cy="998171"/>
          </a:xfrm>
        </p:grpSpPr>
        <p:sp>
          <p:nvSpPr>
            <p:cNvPr id="19" name="Rectangle 18"/>
            <p:cNvSpPr/>
            <p:nvPr/>
          </p:nvSpPr>
          <p:spPr>
            <a:xfrm>
              <a:off x="3573105" y="4777171"/>
              <a:ext cx="154269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OR SB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33972" y="5252122"/>
              <a:ext cx="98532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3640534" y="5320985"/>
              <a:ext cx="1336501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5115796" y="4742080"/>
            <a:ext cx="1549193" cy="1046991"/>
            <a:chOff x="5115796" y="4742080"/>
            <a:chExt cx="1549193" cy="1046991"/>
          </a:xfrm>
        </p:grpSpPr>
        <p:sp>
          <p:nvSpPr>
            <p:cNvPr id="23" name="Rectangle 22"/>
            <p:cNvSpPr/>
            <p:nvPr/>
          </p:nvSpPr>
          <p:spPr>
            <a:xfrm>
              <a:off x="5115796" y="5031915"/>
              <a:ext cx="42398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=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574821" y="4742080"/>
              <a:ext cx="109016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1/|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576039" y="5265851"/>
              <a:ext cx="106358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3/|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5574821" y="5320984"/>
              <a:ext cx="979401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/>
          <p:cNvSpPr/>
          <p:nvPr/>
        </p:nvSpPr>
        <p:spPr>
          <a:xfrm>
            <a:off x="6664989" y="5031915"/>
            <a:ext cx="1029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1/3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601492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multiplication rule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296797" y="1285182"/>
            <a:ext cx="3106171" cy="998171"/>
            <a:chOff x="708819" y="3764643"/>
            <a:chExt cx="3106171" cy="998171"/>
          </a:xfrm>
        </p:grpSpPr>
        <p:sp>
          <p:nvSpPr>
            <p:cNvPr id="5" name="TextBox 4"/>
            <p:cNvSpPr txBox="1"/>
            <p:nvPr/>
          </p:nvSpPr>
          <p:spPr>
            <a:xfrm>
              <a:off x="708819" y="4006789"/>
              <a:ext cx="18441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latin typeface="Garamond"/>
                  <a:cs typeface="Garamond"/>
                </a:rPr>
                <a:t>2</a:t>
              </a:r>
              <a:r>
                <a:rPr lang="en-US" sz="2800" i="1" dirty="0">
                  <a:latin typeface="Garamond"/>
                  <a:cs typeface="Garamond"/>
                </a:rPr>
                <a:t>|</a:t>
              </a:r>
              <a:r>
                <a:rPr lang="en-US" sz="2800" i="1" dirty="0" smtClean="0"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latin typeface="Garamond"/>
                  <a:cs typeface="Garamond"/>
                </a:rPr>
                <a:t>) =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479437" y="3764643"/>
              <a:ext cx="133555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16734" y="4239594"/>
              <a:ext cx="97648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546866" y="4308457"/>
              <a:ext cx="1122552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457200" y="1539713"/>
            <a:ext cx="2914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Using the formula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2515897"/>
            <a:ext cx="7411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We can calculate the probability of intersection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21862" y="3244917"/>
            <a:ext cx="3990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4055002"/>
            <a:ext cx="3607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general for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events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3481" y="4777155"/>
            <a:ext cx="7252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…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i="1" baseline="-25000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)…P(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i="1" baseline="-25000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…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i="1" baseline="-25000" dirty="0" smtClean="0"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latin typeface="Garamond"/>
                <a:cs typeface="Garamond"/>
              </a:rPr>
              <a:t>-1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3994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conditional probabilities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There are </a:t>
            </a:r>
            <a:r>
              <a:rPr lang="en-US" sz="2800" dirty="0">
                <a:latin typeface="Garamond"/>
                <a:cs typeface="Garamond"/>
              </a:rPr>
              <a:t>8</a:t>
            </a:r>
            <a:r>
              <a:rPr lang="en-US" sz="2800" dirty="0" smtClean="0">
                <a:latin typeface="Franklin Gothic Medium"/>
                <a:cs typeface="Franklin Gothic Medium"/>
              </a:rPr>
              <a:t> red balls and </a:t>
            </a:r>
            <a:r>
              <a:rPr lang="en-US" sz="2800" dirty="0" smtClean="0">
                <a:latin typeface="Garamond"/>
                <a:cs typeface="Garamond"/>
              </a:rPr>
              <a:t>8</a:t>
            </a:r>
            <a:r>
              <a:rPr lang="en-US" sz="2800" dirty="0" smtClean="0">
                <a:latin typeface="Franklin Gothic Medium"/>
                <a:cs typeface="Franklin Gothic Medium"/>
              </a:rPr>
              <a:t> blue balls in an urn. You draw at random without replacement. What is the probability the first two balls are red?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960710"/>
            <a:ext cx="716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Solution 1:</a:t>
            </a:r>
            <a:r>
              <a:rPr lang="en-US" sz="28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without conditional probabilities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6756" y="3670984"/>
            <a:ext cx="6629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Franklin Gothic Medium"/>
                <a:cs typeface="Franklin Gothic Medium"/>
              </a:rPr>
              <a:t>arrangements of </a:t>
            </a:r>
            <a:r>
              <a:rPr lang="en-US" sz="2800" i="1" dirty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Franklin Gothic Medium"/>
                <a:cs typeface="Franklin Gothic Medium"/>
              </a:rPr>
              <a:t> red and </a:t>
            </a:r>
            <a:r>
              <a:rPr lang="en-US" sz="2800" i="1" dirty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Franklin Gothic Medium"/>
                <a:cs typeface="Franklin Gothic Medium"/>
              </a:rPr>
              <a:t> blue balls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71836" y="4269600"/>
            <a:ext cx="7500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Franklin Gothic Medium"/>
                <a:cs typeface="Franklin Gothic Medium"/>
              </a:rPr>
              <a:t>arrangements in which the first two are red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12464" y="5254327"/>
            <a:ext cx="1179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648593" y="5014646"/>
            <a:ext cx="809643" cy="998171"/>
            <a:chOff x="3573105" y="4777171"/>
            <a:chExt cx="809643" cy="998171"/>
          </a:xfrm>
        </p:grpSpPr>
        <p:sp>
          <p:nvSpPr>
            <p:cNvPr id="11" name="Rectangle 10"/>
            <p:cNvSpPr/>
            <p:nvPr/>
          </p:nvSpPr>
          <p:spPr>
            <a:xfrm>
              <a:off x="3573105" y="4777171"/>
              <a:ext cx="80964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614292" y="5252122"/>
              <a:ext cx="72327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681724" y="5320985"/>
              <a:ext cx="588169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3403316" y="4997376"/>
            <a:ext cx="2186022" cy="1039361"/>
            <a:chOff x="4117276" y="4997376"/>
            <a:chExt cx="2186022" cy="1039361"/>
          </a:xfrm>
        </p:grpSpPr>
        <p:grpSp>
          <p:nvGrpSpPr>
            <p:cNvPr id="15" name="Group 14"/>
            <p:cNvGrpSpPr/>
            <p:nvPr/>
          </p:nvGrpSpPr>
          <p:grpSpPr>
            <a:xfrm>
              <a:off x="4544684" y="4997376"/>
              <a:ext cx="1758614" cy="1039361"/>
              <a:chOff x="3573105" y="4756576"/>
              <a:chExt cx="1758614" cy="1039361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573105" y="4756576"/>
                <a:ext cx="17517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8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14! / (6! 8!)</a:t>
                </a:r>
                <a:endParaRPr lang="en-US" sz="2800" dirty="0">
                  <a:solidFill>
                    <a:prstClr val="black"/>
                  </a:solidFill>
                  <a:latin typeface="Garamond"/>
                  <a:cs typeface="Garamond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579967" y="5272717"/>
                <a:ext cx="17517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8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16! / (8! 8!)</a:t>
                </a:r>
                <a:endParaRPr lang="en-US" sz="2800" dirty="0">
                  <a:solidFill>
                    <a:prstClr val="black"/>
                  </a:solidFill>
                  <a:latin typeface="Garamond"/>
                  <a:cs typeface="Garamond"/>
                </a:endParaRP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3681724" y="5320985"/>
                <a:ext cx="1643133" cy="0"/>
              </a:xfrm>
              <a:prstGeom prst="line">
                <a:avLst/>
              </a:prstGeom>
              <a:ln w="952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tangle 22"/>
            <p:cNvSpPr/>
            <p:nvPr/>
          </p:nvSpPr>
          <p:spPr>
            <a:xfrm>
              <a:off x="4117276" y="5262526"/>
              <a:ext cx="42398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=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649499" y="5022666"/>
            <a:ext cx="1544789" cy="1018766"/>
            <a:chOff x="6397784" y="5022666"/>
            <a:chExt cx="1544789" cy="1018766"/>
          </a:xfrm>
        </p:grpSpPr>
        <p:grpSp>
          <p:nvGrpSpPr>
            <p:cNvPr id="25" name="Group 24"/>
            <p:cNvGrpSpPr/>
            <p:nvPr/>
          </p:nvGrpSpPr>
          <p:grpSpPr>
            <a:xfrm>
              <a:off x="6826562" y="5022666"/>
              <a:ext cx="1116011" cy="1018766"/>
              <a:chOff x="3579967" y="4777171"/>
              <a:chExt cx="1116011" cy="1018766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3731000" y="4777171"/>
                <a:ext cx="77938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8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8 ∙ 7</a:t>
                </a:r>
                <a:endParaRPr lang="en-US" sz="2800" dirty="0">
                  <a:solidFill>
                    <a:prstClr val="black"/>
                  </a:solidFill>
                  <a:latin typeface="Garamond"/>
                  <a:cs typeface="Garamond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579967" y="5272717"/>
                <a:ext cx="11160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8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16 ∙ 15</a:t>
                </a:r>
                <a:endParaRPr lang="en-US" sz="2800" dirty="0">
                  <a:solidFill>
                    <a:prstClr val="black"/>
                  </a:solidFill>
                  <a:latin typeface="Garamond"/>
                  <a:cs typeface="Garamond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3661129" y="5320985"/>
                <a:ext cx="959408" cy="0"/>
              </a:xfrm>
              <a:prstGeom prst="line">
                <a:avLst/>
              </a:prstGeom>
              <a:ln w="952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Rectangle 28"/>
            <p:cNvSpPr/>
            <p:nvPr/>
          </p:nvSpPr>
          <p:spPr>
            <a:xfrm>
              <a:off x="6397784" y="5279581"/>
              <a:ext cx="42398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=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03413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2035</TotalTime>
  <Words>1972</Words>
  <Application>Microsoft Macintosh PowerPoint</Application>
  <PresentationFormat>On-screen Show (4:3)</PresentationFormat>
  <Paragraphs>368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3. Conditional probability</vt:lpstr>
      <vt:lpstr>Coins game</vt:lpstr>
      <vt:lpstr>Coins game</vt:lpstr>
      <vt:lpstr>Problem for you to solve</vt:lpstr>
      <vt:lpstr>Conditional probability</vt:lpstr>
      <vt:lpstr>Quiz</vt:lpstr>
      <vt:lpstr>Solution</vt:lpstr>
      <vt:lpstr>The multiplication rule</vt:lpstr>
      <vt:lpstr>Using conditional probabilities</vt:lpstr>
      <vt:lpstr>Using conditional probabilities</vt:lpstr>
      <vt:lpstr>Cards</vt:lpstr>
      <vt:lpstr>Cards</vt:lpstr>
      <vt:lpstr>Cards</vt:lpstr>
      <vt:lpstr>Cards</vt:lpstr>
      <vt:lpstr>Rule of average conditional probabilities</vt:lpstr>
      <vt:lpstr>Multiple choice quiz</vt:lpstr>
      <vt:lpstr>Multiple choice test</vt:lpstr>
      <vt:lpstr>Red and blue balls again</vt:lpstr>
      <vt:lpstr>Boxes</vt:lpstr>
      <vt:lpstr>Boxes</vt:lpstr>
      <vt:lpstr>Boxes</vt:lpstr>
      <vt:lpstr>Boxes</vt:lpstr>
      <vt:lpstr>Problem for you to solve</vt:lpstr>
      <vt:lpstr>Bayes’ rule</vt:lpstr>
    </vt:vector>
  </TitlesOfParts>
  <Company>Chinese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</cp:lastModifiedBy>
  <cp:revision>167</cp:revision>
  <dcterms:created xsi:type="dcterms:W3CDTF">2013-01-07T07:20:47Z</dcterms:created>
  <dcterms:modified xsi:type="dcterms:W3CDTF">2013-02-07T06:53:35Z</dcterms:modified>
</cp:coreProperties>
</file>