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82" r:id="rId4"/>
    <p:sldId id="310" r:id="rId5"/>
    <p:sldId id="284" r:id="rId6"/>
    <p:sldId id="280" r:id="rId7"/>
    <p:sldId id="286" r:id="rId8"/>
    <p:sldId id="285" r:id="rId9"/>
    <p:sldId id="309" r:id="rId10"/>
    <p:sldId id="287" r:id="rId11"/>
    <p:sldId id="288" r:id="rId12"/>
    <p:sldId id="289" r:id="rId13"/>
    <p:sldId id="290" r:id="rId14"/>
    <p:sldId id="297" r:id="rId15"/>
    <p:sldId id="291" r:id="rId16"/>
    <p:sldId id="292" r:id="rId17"/>
    <p:sldId id="293" r:id="rId18"/>
    <p:sldId id="294" r:id="rId19"/>
    <p:sldId id="295" r:id="rId20"/>
    <p:sldId id="296" r:id="rId21"/>
    <p:sldId id="298" r:id="rId22"/>
    <p:sldId id="299" r:id="rId23"/>
    <p:sldId id="300" r:id="rId24"/>
    <p:sldId id="302" r:id="rId25"/>
    <p:sldId id="301" r:id="rId26"/>
    <p:sldId id="303" r:id="rId27"/>
    <p:sldId id="304" r:id="rId28"/>
    <p:sldId id="305" r:id="rId29"/>
    <p:sldId id="306" r:id="rId30"/>
    <p:sldId id="307" r:id="rId31"/>
    <p:sldId id="30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85" d="100"/>
          <a:sy n="185" d="100"/>
        </p:scale>
        <p:origin x="-52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31/1/13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2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ENGG</a:t>
            </a:r>
            <a:r>
              <a:rPr lang="en-US" sz="2400" b="1" baseline="0" dirty="0" smtClean="0"/>
              <a:t> 2040C: </a:t>
            </a:r>
            <a:r>
              <a:rPr lang="en-US" sz="2400" baseline="0" dirty="0" smtClean="0"/>
              <a:t>Probability Models and Applications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Andrej Bogdanov</a:t>
            </a:r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Spring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1321863"/>
          </a:xfrm>
        </p:spPr>
        <p:txBody>
          <a:bodyPr/>
          <a:lstStyle/>
          <a:p>
            <a:r>
              <a:rPr lang="en-US" dirty="0" smtClean="0"/>
              <a:t>2. Axioms of Probability</a:t>
            </a:r>
            <a:br>
              <a:rPr lang="en-US" dirty="0" smtClean="0"/>
            </a:br>
            <a:r>
              <a:rPr lang="en-US" sz="3600" i="1" dirty="0" smtClean="0"/>
              <a:t>part two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23963"/>
          <a:stretch/>
        </p:blipFill>
        <p:spPr>
          <a:xfrm>
            <a:off x="457200" y="2108201"/>
            <a:ext cx="8229600" cy="2118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inclusion exclusion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86476"/>
            <a:ext cx="4953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1 </a:t>
            </a:r>
            <a:r>
              <a:rPr lang="en-US" sz="2400" dirty="0" smtClean="0">
                <a:latin typeface="Garamond"/>
                <a:cs typeface="Garamond"/>
              </a:rPr>
              <a:t>∪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)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) +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) – P(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436076"/>
            <a:ext cx="258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1 </a:t>
            </a:r>
            <a:r>
              <a:rPr lang="en-US" sz="2400" dirty="0" smtClean="0">
                <a:latin typeface="Garamond"/>
                <a:cs typeface="Garamond"/>
              </a:rPr>
              <a:t>∪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2 </a:t>
            </a:r>
            <a:r>
              <a:rPr lang="en-US" sz="2400" dirty="0">
                <a:latin typeface="Garamond"/>
                <a:cs typeface="Garamond"/>
              </a:rPr>
              <a:t>∪</a:t>
            </a:r>
            <a:r>
              <a:rPr lang="en-US" sz="2400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dirty="0" smtClean="0">
                <a:latin typeface="Garamond"/>
                <a:cs typeface="Garamond"/>
              </a:rPr>
              <a:t>=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790" y="2872322"/>
            <a:ext cx="427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 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=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+ 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– P(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440" y="3356813"/>
            <a:ext cx="39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 (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 ∪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)) 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=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07521" y="3699880"/>
            <a:ext cx="3748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= 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+ P(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– P(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</a:t>
            </a:r>
            <a:endParaRPr lang="en-US" sz="2000" dirty="0">
              <a:solidFill>
                <a:schemeClr val="accent6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952" y="2391900"/>
            <a:ext cx="6502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 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 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=  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+ 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 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–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74926" y="4427102"/>
            <a:ext cx="3947554" cy="1344195"/>
            <a:chOff x="2774926" y="4427102"/>
            <a:chExt cx="3947554" cy="1344195"/>
          </a:xfrm>
        </p:grpSpPr>
        <p:sp>
          <p:nvSpPr>
            <p:cNvPr id="10" name="Rectangle 9"/>
            <p:cNvSpPr/>
            <p:nvPr/>
          </p:nvSpPr>
          <p:spPr>
            <a:xfrm>
              <a:off x="2815942" y="4864614"/>
              <a:ext cx="3906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74926" y="5309632"/>
              <a:ext cx="17330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42520" y="4427102"/>
              <a:ext cx="28820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41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inclusion exclusion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750" y="1756376"/>
            <a:ext cx="577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1 </a:t>
            </a:r>
            <a:r>
              <a:rPr lang="en-US" sz="2800" dirty="0" smtClean="0">
                <a:latin typeface="Garamond"/>
                <a:cs typeface="Garamond"/>
              </a:rPr>
              <a:t>∪</a:t>
            </a:r>
            <a:r>
              <a:rPr lang="en-US" sz="2800" baseline="-250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2 </a:t>
            </a:r>
            <a:r>
              <a:rPr lang="en-US" sz="2800" dirty="0" smtClean="0">
                <a:latin typeface="Garamond"/>
                <a:cs typeface="Garamond"/>
              </a:rPr>
              <a:t>∪…∪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 =   ∑</a:t>
            </a:r>
            <a:r>
              <a:rPr lang="en-US" sz="2800" baseline="-25000" dirty="0" smtClean="0">
                <a:latin typeface="Garamond"/>
                <a:cs typeface="Garamond"/>
              </a:rPr>
              <a:t>1 ≤ 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baseline="-25000" dirty="0" smtClean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4813" y="2298184"/>
            <a:ext cx="2955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∑</a:t>
            </a:r>
            <a:r>
              <a:rPr lang="en-US" sz="2800" baseline="-25000" dirty="0" smtClean="0">
                <a:latin typeface="Garamond"/>
                <a:cs typeface="Garamond"/>
              </a:rPr>
              <a:t>1 ≤ 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baseline="-25000" dirty="0" smtClean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j </a:t>
            </a:r>
            <a:r>
              <a:rPr lang="en-US" sz="2800" baseline="-25000" dirty="0" smtClean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j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4013" y="2844284"/>
            <a:ext cx="3790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>
                <a:latin typeface="Garamond"/>
                <a:cs typeface="Garamond"/>
              </a:rPr>
              <a:t>∑</a:t>
            </a:r>
            <a:r>
              <a:rPr lang="en-US" sz="2800" baseline="-25000" dirty="0" smtClean="0">
                <a:latin typeface="Garamond"/>
                <a:cs typeface="Garamond"/>
              </a:rPr>
              <a:t>1 ≤ 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baseline="-25000" dirty="0" smtClean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j </a:t>
            </a:r>
            <a:r>
              <a:rPr lang="en-US" sz="2800" baseline="-25000" dirty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k </a:t>
            </a:r>
            <a:r>
              <a:rPr lang="en-US" sz="2800" baseline="-25000" dirty="0" smtClean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j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5507003" y="344931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…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260363" y="3847584"/>
            <a:ext cx="327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+ or –  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…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2171700" y="3746499"/>
            <a:ext cx="2031513" cy="812801"/>
          </a:xfrm>
          <a:prstGeom prst="rightArrowCallout">
            <a:avLst>
              <a:gd name="adj1" fmla="val 19000"/>
              <a:gd name="adj2" fmla="val 22000"/>
              <a:gd name="adj3" fmla="val 25000"/>
              <a:gd name="adj4" fmla="val 82679"/>
            </a:avLst>
          </a:prstGeom>
          <a:solidFill>
            <a:schemeClr val="tx2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Garamond"/>
                <a:cs typeface="Garamond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if </a:t>
            </a:r>
            <a:r>
              <a:rPr lang="en-US" sz="2000" i="1" dirty="0" smtClean="0">
                <a:solidFill>
                  <a:schemeClr val="bg1"/>
                </a:solidFill>
                <a:latin typeface="Garamond"/>
                <a:cs typeface="Garamond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is odd,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/>
                <a:cs typeface="Garamond"/>
              </a:rPr>
              <a:t>–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if </a:t>
            </a:r>
            <a:r>
              <a:rPr lang="en-US" sz="2000" i="1" dirty="0" smtClean="0">
                <a:solidFill>
                  <a:schemeClr val="bg1"/>
                </a:solidFill>
                <a:latin typeface="Garamond"/>
                <a:cs typeface="Garamond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is even</a:t>
            </a:r>
            <a:endParaRPr lang="en-US" sz="20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1050" y="3862228"/>
            <a:ext cx="9251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(-1)</a:t>
            </a:r>
            <a:r>
              <a:rPr lang="en-US" sz="2400" i="1" baseline="30000" dirty="0" smtClean="0">
                <a:latin typeface="Garamond"/>
                <a:cs typeface="Garamond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370809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aditional_hat_toss_celebration_at_graduation_from_United_States_Naval_Academ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09"/>
            <a:ext cx="9144000" cy="6073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900" y="944233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3175" cmpd="sng">
                  <a:noFill/>
                </a:ln>
                <a:solidFill>
                  <a:srgbClr val="FFFFFF"/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Franklin Gothic Medium"/>
                <a:cs typeface="Franklin Gothic Medium"/>
              </a:rPr>
              <a:t>Each of </a:t>
            </a:r>
            <a:r>
              <a:rPr lang="en-US" sz="3200" i="1" dirty="0" smtClean="0">
                <a:ln w="3175" cmpd="sng">
                  <a:noFill/>
                </a:ln>
                <a:solidFill>
                  <a:srgbClr val="FFFFFF"/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Garamond"/>
                <a:cs typeface="Garamond"/>
              </a:rPr>
              <a:t>n</a:t>
            </a:r>
            <a:r>
              <a:rPr lang="en-US" sz="3200" dirty="0" smtClean="0">
                <a:ln w="3175" cmpd="sng">
                  <a:noFill/>
                </a:ln>
                <a:solidFill>
                  <a:srgbClr val="FFFFFF"/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Franklin Gothic Medium"/>
                <a:cs typeface="Franklin Gothic Medium"/>
              </a:rPr>
              <a:t> men throws his hat. The hats are mixed up and randomly reassigned, one to each person. What is the probability that at least someone gets their own hat?</a:t>
            </a:r>
          </a:p>
        </p:txBody>
      </p:sp>
    </p:spTree>
    <p:extLst>
      <p:ext uri="{BB962C8B-B14F-4D97-AF65-F5344CB8AC3E}">
        <p14:creationId xmlns:p14="http://schemas.microsoft.com/office/powerpoint/2010/main" val="365236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51418"/>
            <a:ext cx="4476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00590"/>
            <a:ext cx="6887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latin typeface="Franklin Gothic Medium"/>
                <a:cs typeface="Franklin Gothic Medium"/>
              </a:rPr>
              <a:t>outcome = assignment of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hats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to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people</a:t>
            </a:r>
            <a:endParaRPr lang="en-US" sz="28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5918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sample space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 consists of all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permutations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of the numbers </a:t>
            </a:r>
            <a:r>
              <a:rPr lang="en-US" sz="2800" dirty="0" smtClean="0">
                <a:latin typeface="Courier New"/>
                <a:cs typeface="Courier New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3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4</a:t>
            </a:r>
            <a:endParaRPr lang="en-US" sz="2800" i="1" dirty="0" smtClean="0"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82" y="2706410"/>
            <a:ext cx="4307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let’s do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4</a:t>
            </a:r>
            <a:r>
              <a:rPr lang="en-US" sz="2800" dirty="0" smtClean="0">
                <a:latin typeface="Franklin Gothic Medium"/>
                <a:cs typeface="Franklin Gothic Medium"/>
              </a:rPr>
              <a:t>: </a:t>
            </a:r>
            <a:r>
              <a:rPr lang="en-US" sz="2800" dirty="0" smtClean="0">
                <a:latin typeface="Courier New"/>
                <a:cs typeface="Courier New"/>
              </a:rPr>
              <a:t>1342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means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3223280"/>
            <a:ext cx="198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1 gets </a:t>
            </a:r>
            <a:r>
              <a:rPr lang="en-US" sz="2400" dirty="0" smtClean="0">
                <a:latin typeface="Franklin Gothic Medium"/>
                <a:cs typeface="Franklin Gothic Medium"/>
              </a:rPr>
              <a:t>1’</a:t>
            </a:r>
            <a:r>
              <a:rPr lang="en-US" sz="2400" dirty="0" smtClean="0">
                <a:latin typeface="Franklin Gothic Medium"/>
                <a:cs typeface="Franklin Gothic Medium"/>
              </a:rPr>
              <a:t>s hat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3606512"/>
            <a:ext cx="198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2 gets 3’s hat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1700" y="3219450"/>
            <a:ext cx="198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3 gets 4’s 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1700" y="3602682"/>
            <a:ext cx="198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4 gets 2’s hat</a:t>
            </a:r>
          </a:p>
        </p:txBody>
      </p:sp>
    </p:spTree>
    <p:extLst>
      <p:ext uri="{BB962C8B-B14F-4D97-AF65-F5344CB8AC3E}">
        <p14:creationId xmlns:p14="http://schemas.microsoft.com/office/powerpoint/2010/main" val="243146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4650" y="1339850"/>
            <a:ext cx="64594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1234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12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43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32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342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423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3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 </a:t>
            </a:r>
          </a:p>
          <a:p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21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34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2143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231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2341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2413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2431</a:t>
            </a:r>
            <a:r>
              <a:rPr lang="en-US" sz="2800" dirty="0" smtClean="0">
                <a:latin typeface="Garamond"/>
                <a:cs typeface="Garamond"/>
              </a:rPr>
              <a:t>,  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31</a:t>
            </a:r>
            <a:r>
              <a:rPr lang="en-US" sz="2800" dirty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3142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3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3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3412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3421</a:t>
            </a:r>
            <a:r>
              <a:rPr lang="en-US" sz="2800" dirty="0" smtClean="0">
                <a:latin typeface="Garamond"/>
                <a:cs typeface="Garamond"/>
              </a:rPr>
              <a:t>,  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 smtClean="0">
                <a:latin typeface="Courier New"/>
                <a:cs typeface="Courier New"/>
              </a:rPr>
              <a:t>4123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41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3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13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23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4312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4321</a:t>
            </a:r>
            <a:r>
              <a:rPr lang="en-US" sz="2800" dirty="0" smtClean="0">
                <a:latin typeface="Garamond"/>
                <a:cs typeface="Garamond"/>
              </a:rPr>
              <a:t> } 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6599" y="1339850"/>
            <a:ext cx="97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 = {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29299" y="3451775"/>
            <a:ext cx="748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Franklin Gothic Medium"/>
                <a:cs typeface="Franklin Gothic Medium"/>
              </a:rPr>
              <a:t>: “at least someone gets their own hat”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8436" y="4452177"/>
            <a:ext cx="120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06762" y="4160906"/>
            <a:ext cx="820582" cy="1036885"/>
            <a:chOff x="4206762" y="4160906"/>
            <a:chExt cx="820582" cy="1036885"/>
          </a:xfrm>
        </p:grpSpPr>
        <p:sp>
          <p:nvSpPr>
            <p:cNvPr id="11" name="Rectangle 10"/>
            <p:cNvSpPr/>
            <p:nvPr/>
          </p:nvSpPr>
          <p:spPr>
            <a:xfrm>
              <a:off x="4251212" y="4674571"/>
              <a:ext cx="7232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06762" y="4160906"/>
              <a:ext cx="820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21847" y="4748742"/>
              <a:ext cx="582298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916845" y="4156128"/>
            <a:ext cx="951636" cy="1036885"/>
            <a:chOff x="4916845" y="4156128"/>
            <a:chExt cx="951636" cy="1036885"/>
          </a:xfrm>
        </p:grpSpPr>
        <p:sp>
          <p:nvSpPr>
            <p:cNvPr id="14" name="TextBox 13"/>
            <p:cNvSpPr txBox="1"/>
            <p:nvPr/>
          </p:nvSpPr>
          <p:spPr>
            <a:xfrm>
              <a:off x="4916845" y="4455382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40834" y="4156128"/>
              <a:ext cx="527647" cy="1036885"/>
              <a:chOff x="4936213" y="5128976"/>
              <a:chExt cx="527647" cy="10368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936213" y="5642641"/>
                <a:ext cx="5212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24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942563" y="5128976"/>
                <a:ext cx="5212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15</a:t>
                </a: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5019548" y="571681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905499" y="5667925"/>
            <a:ext cx="74892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Now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dirty="0" smtClean="0">
                <a:latin typeface="Franklin Gothic Medium"/>
                <a:cs typeface="Franklin Gothic Medium"/>
              </a:rPr>
              <a:t>let’s calculate in a different way.</a:t>
            </a:r>
            <a:endParaRPr lang="en-US" sz="3200" i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301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079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Event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Franklin Gothic Medium"/>
                <a:cs typeface="Franklin Gothic Medium"/>
              </a:rPr>
              <a:t> “at least someone gets their own hat”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992" y="2094984"/>
            <a:ext cx="3936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∪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∪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∪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1294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i="1" baseline="-25000" dirty="0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event “person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gets their own hat”.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842" y="3553658"/>
            <a:ext cx="6796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such that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5192" y="4157017"/>
            <a:ext cx="1769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and so on.</a:t>
            </a:r>
          </a:p>
        </p:txBody>
      </p:sp>
    </p:spTree>
    <p:extLst>
      <p:ext uri="{BB962C8B-B14F-4D97-AF65-F5344CB8AC3E}">
        <p14:creationId xmlns:p14="http://schemas.microsoft.com/office/powerpoint/2010/main" val="368336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71643"/>
            <a:ext cx="3119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1 </a:t>
            </a:r>
            <a:r>
              <a:rPr lang="en-US" sz="2400" dirty="0" smtClean="0">
                <a:latin typeface="Garamond"/>
                <a:cs typeface="Garamond"/>
              </a:rPr>
              <a:t>∪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2 </a:t>
            </a:r>
            <a:r>
              <a:rPr lang="en-US" sz="2400" dirty="0">
                <a:latin typeface="Garamond"/>
                <a:cs typeface="Garamond"/>
              </a:rPr>
              <a:t>∪</a:t>
            </a:r>
            <a:r>
              <a:rPr lang="en-US" sz="2400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3 </a:t>
            </a:r>
            <a:r>
              <a:rPr lang="en-US" sz="2400" dirty="0">
                <a:latin typeface="Garamond"/>
                <a:cs typeface="Garamond"/>
              </a:rPr>
              <a:t>∪</a:t>
            </a:r>
            <a:r>
              <a:rPr lang="en-US" sz="2400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4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0200" y="2608992"/>
            <a:ext cx="8132850" cy="1954087"/>
            <a:chOff x="650200" y="2608992"/>
            <a:chExt cx="8132850" cy="1954087"/>
          </a:xfrm>
        </p:grpSpPr>
        <p:sp>
          <p:nvSpPr>
            <p:cNvPr id="5" name="Rectangle 4"/>
            <p:cNvSpPr/>
            <p:nvPr/>
          </p:nvSpPr>
          <p:spPr>
            <a:xfrm>
              <a:off x="846412" y="3104464"/>
              <a:ext cx="79366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 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4662" y="3596678"/>
              <a:ext cx="71865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0200" y="2608992"/>
              <a:ext cx="44033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=  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6412" y="4101414"/>
              <a:ext cx="2159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).  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11555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will calculate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by inclusion-exclusion: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00" y="51179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Under equally likely outcomes, 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4031" y="4824255"/>
            <a:ext cx="2881399" cy="1036885"/>
            <a:chOff x="5254031" y="4824255"/>
            <a:chExt cx="2881399" cy="1036885"/>
          </a:xfrm>
        </p:grpSpPr>
        <p:sp>
          <p:nvSpPr>
            <p:cNvPr id="11" name="TextBox 10"/>
            <p:cNvSpPr txBox="1"/>
            <p:nvPr/>
          </p:nvSpPr>
          <p:spPr>
            <a:xfrm>
              <a:off x="5254031" y="5115526"/>
              <a:ext cx="1179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37757" y="5337920"/>
              <a:ext cx="7232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12357" y="4824255"/>
              <a:ext cx="7906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440142" y="5412091"/>
              <a:ext cx="544858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535329" y="5337920"/>
              <a:ext cx="4464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4!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44829" y="4824255"/>
              <a:ext cx="7906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472614" y="5412091"/>
              <a:ext cx="544858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22440" y="5118731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44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48608"/>
            <a:ext cx="688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such that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1}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6400" y="1845508"/>
            <a:ext cx="7476058" cy="539928"/>
            <a:chOff x="406400" y="1845508"/>
            <a:chExt cx="7476058" cy="539928"/>
          </a:xfrm>
        </p:grpSpPr>
        <p:sp>
          <p:nvSpPr>
            <p:cNvPr id="5" name="Rectangle 4"/>
            <p:cNvSpPr/>
            <p:nvPr/>
          </p:nvSpPr>
          <p:spPr>
            <a:xfrm>
              <a:off x="406400" y="1845508"/>
              <a:ext cx="9327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82700" y="1862216"/>
              <a:ext cx="65997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number of permutations of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{2, 3, 4} = 3!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800" y="3265338"/>
            <a:ext cx="7476058" cy="539928"/>
            <a:chOff x="431800" y="3265338"/>
            <a:chExt cx="7476058" cy="539928"/>
          </a:xfrm>
        </p:grpSpPr>
        <p:sp>
          <p:nvSpPr>
            <p:cNvPr id="7" name="Rectangle 6"/>
            <p:cNvSpPr/>
            <p:nvPr/>
          </p:nvSpPr>
          <p:spPr>
            <a:xfrm>
              <a:off x="431800" y="3265338"/>
              <a:ext cx="9327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08100" y="3282046"/>
              <a:ext cx="65997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number of permutations of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{1, 3, 4} = 3!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57200" y="2742118"/>
            <a:ext cx="688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such that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2}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8150" y="3845708"/>
            <a:ext cx="415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similarly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 = 3!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30765" y="4964846"/>
            <a:ext cx="5722621" cy="523220"/>
          </a:xfrm>
          <a:prstGeom prst="rect">
            <a:avLst/>
          </a:prstGeom>
          <a:ln w="12700" cmpd="sng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3!/4!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455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1800" y="1248608"/>
            <a:ext cx="710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such that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1800" y="1846768"/>
            <a:ext cx="688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such that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2690058"/>
            <a:ext cx="8018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</a:t>
            </a:r>
            <a:r>
              <a:rPr lang="en-US" sz="2800" dirty="0" err="1" smtClean="0">
                <a:solidFill>
                  <a:prstClr val="black"/>
                </a:solidFill>
                <a:latin typeface="Garamond"/>
                <a:cs typeface="Garamond"/>
              </a:rPr>
              <a:t>s.t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srgbClr val="FF9933"/>
                </a:solidFill>
                <a:latin typeface="Garamond"/>
                <a:cs typeface="Garamond"/>
              </a:rPr>
              <a:t>and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31800" y="3318708"/>
            <a:ext cx="7574547" cy="543936"/>
            <a:chOff x="431800" y="3318708"/>
            <a:chExt cx="7574547" cy="543936"/>
          </a:xfrm>
        </p:grpSpPr>
        <p:sp>
          <p:nvSpPr>
            <p:cNvPr id="12" name="Rectangle 11"/>
            <p:cNvSpPr/>
            <p:nvPr/>
          </p:nvSpPr>
          <p:spPr>
            <a:xfrm>
              <a:off x="431800" y="3318708"/>
              <a:ext cx="1321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48892" y="3339424"/>
              <a:ext cx="63574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number of permutations of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{</a:t>
              </a:r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3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4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} = 2!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27050" y="3879302"/>
            <a:ext cx="7266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similarly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 = …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2!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09800" y="4970342"/>
            <a:ext cx="4862635" cy="523220"/>
          </a:xfrm>
          <a:prstGeom prst="rect">
            <a:avLst/>
          </a:prstGeom>
          <a:ln w="12700" cmpd="sng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…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2!/4!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166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6143"/>
            <a:ext cx="3119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1 </a:t>
            </a:r>
            <a:r>
              <a:rPr lang="en-US" sz="2400" dirty="0" smtClean="0">
                <a:latin typeface="Garamond"/>
                <a:cs typeface="Garamond"/>
              </a:rPr>
              <a:t>∪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2 </a:t>
            </a:r>
            <a:r>
              <a:rPr lang="en-US" sz="2400" dirty="0">
                <a:latin typeface="Garamond"/>
                <a:cs typeface="Garamond"/>
              </a:rPr>
              <a:t>∪</a:t>
            </a:r>
            <a:r>
              <a:rPr lang="en-US" sz="2400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3 </a:t>
            </a:r>
            <a:r>
              <a:rPr lang="en-US" sz="2400" dirty="0">
                <a:latin typeface="Garamond"/>
                <a:cs typeface="Garamond"/>
              </a:rPr>
              <a:t>∪</a:t>
            </a:r>
            <a:r>
              <a:rPr lang="en-US" sz="2400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4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0200" y="1783492"/>
            <a:ext cx="8132850" cy="1954087"/>
            <a:chOff x="650200" y="1783492"/>
            <a:chExt cx="8132850" cy="1954087"/>
          </a:xfrm>
        </p:grpSpPr>
        <p:sp>
          <p:nvSpPr>
            <p:cNvPr id="5" name="Rectangle 4"/>
            <p:cNvSpPr/>
            <p:nvPr/>
          </p:nvSpPr>
          <p:spPr>
            <a:xfrm>
              <a:off x="846412" y="2278964"/>
              <a:ext cx="79366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 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4662" y="2771178"/>
              <a:ext cx="71865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0200" y="1783492"/>
              <a:ext cx="44033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=  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6412" y="3275914"/>
              <a:ext cx="2159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).  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8884" y="2245157"/>
            <a:ext cx="5860534" cy="1919927"/>
            <a:chOff x="1508884" y="2245157"/>
            <a:chExt cx="5860534" cy="1919927"/>
          </a:xfrm>
        </p:grpSpPr>
        <p:cxnSp>
          <p:nvCxnSpPr>
            <p:cNvPr id="10" name="Straight Arrow Connector 9"/>
            <p:cNvCxnSpPr>
              <a:endCxn id="21" idx="0"/>
            </p:cNvCxnSpPr>
            <p:nvPr/>
          </p:nvCxnSpPr>
          <p:spPr>
            <a:xfrm>
              <a:off x="1508884" y="2245157"/>
              <a:ext cx="1769749" cy="191992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0"/>
            </p:cNvCxnSpPr>
            <p:nvPr/>
          </p:nvCxnSpPr>
          <p:spPr>
            <a:xfrm>
              <a:off x="2831650" y="2736082"/>
              <a:ext cx="1831283" cy="14163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23" idx="0"/>
            </p:cNvCxnSpPr>
            <p:nvPr/>
          </p:nvCxnSpPr>
          <p:spPr>
            <a:xfrm>
              <a:off x="3962400" y="3275914"/>
              <a:ext cx="1990968" cy="85690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24" idx="0"/>
            </p:cNvCxnSpPr>
            <p:nvPr/>
          </p:nvCxnSpPr>
          <p:spPr>
            <a:xfrm>
              <a:off x="2165350" y="3683000"/>
              <a:ext cx="5204068" cy="4493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913846" y="4132302"/>
            <a:ext cx="6884535" cy="556002"/>
            <a:chOff x="913846" y="4132302"/>
            <a:chExt cx="6884535" cy="556002"/>
          </a:xfrm>
        </p:grpSpPr>
        <p:sp>
          <p:nvSpPr>
            <p:cNvPr id="21" name="Rectangle 20"/>
            <p:cNvSpPr/>
            <p:nvPr/>
          </p:nvSpPr>
          <p:spPr>
            <a:xfrm>
              <a:off x="2849669" y="4165084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3!/4!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33969" y="4152384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24404" y="4132818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40454" y="4132302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0!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13846" y="4206557"/>
              <a:ext cx="899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value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6412" y="4759007"/>
            <a:ext cx="7221098" cy="830997"/>
            <a:chOff x="846412" y="4759007"/>
            <a:chExt cx="7221098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846412" y="4759007"/>
              <a:ext cx="15513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number of</a:t>
              </a:r>
            </a:p>
            <a:p>
              <a:r>
                <a:rPr lang="en-US" sz="2400" dirty="0" smtClean="0">
                  <a:latin typeface="Franklin Gothic Medium"/>
                  <a:cs typeface="Franklin Gothic Medium"/>
                </a:rPr>
                <a:t>terms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07635" y="4840704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1)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935" y="4840704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2)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24404" y="4836358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3)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40454" y="4834354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4)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88628" y="4517478"/>
            <a:ext cx="4405840" cy="496908"/>
            <a:chOff x="3088628" y="4517478"/>
            <a:chExt cx="4405840" cy="496908"/>
          </a:xfrm>
        </p:grpSpPr>
        <p:sp>
          <p:nvSpPr>
            <p:cNvPr id="39" name="TextBox 38"/>
            <p:cNvSpPr txBox="1"/>
            <p:nvPr/>
          </p:nvSpPr>
          <p:spPr>
            <a:xfrm>
              <a:off x="3088628" y="455272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25999" y="4528174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58468" y="4528174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04668" y="4517478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33448" y="4457471"/>
            <a:ext cx="3138932" cy="512465"/>
            <a:chOff x="3833448" y="4457471"/>
            <a:chExt cx="3138932" cy="512465"/>
          </a:xfrm>
        </p:grpSpPr>
        <p:sp>
          <p:nvSpPr>
            <p:cNvPr id="43" name="TextBox 42"/>
            <p:cNvSpPr txBox="1"/>
            <p:nvPr/>
          </p:nvSpPr>
          <p:spPr>
            <a:xfrm>
              <a:off x="3833448" y="4508271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21002" y="4457471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30176" y="450827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46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have a room with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people. What is the probability that at least two of them have a birthday on 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same day of the year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951618"/>
            <a:ext cx="4476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 smtClean="0">
              <a:latin typeface="Franklin Gothic Medium"/>
              <a:cs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700790"/>
            <a:ext cx="6992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experiment outcome = birthdays of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2976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sample space consists of all sequences 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,…, </a:t>
            </a:r>
            <a:r>
              <a:rPr lang="en-US" sz="2800" i="1" dirty="0" err="1" smtClean="0">
                <a:latin typeface="Garamond"/>
                <a:cs typeface="Garamond"/>
              </a:rPr>
              <a:t>b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 smtClean="0">
                <a:latin typeface="Garamond"/>
                <a:cs typeface="Garamond"/>
              </a:rPr>
              <a:t>b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are numbers between </a:t>
            </a:r>
            <a:r>
              <a:rPr lang="en-US" sz="28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dirty="0" smtClean="0">
                <a:latin typeface="Garamond"/>
                <a:cs typeface="Garamond"/>
              </a:rPr>
              <a:t>365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936" y="5493353"/>
            <a:ext cx="7842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S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{(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Garamond"/>
                <a:cs typeface="Garamond"/>
              </a:rPr>
              <a:t>: 1 ≤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i="1" baseline="-250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≤</a:t>
            </a:r>
            <a:r>
              <a:rPr lang="en-US" sz="2800" dirty="0" smtClean="0">
                <a:latin typeface="Garamond"/>
                <a:cs typeface="Garamond"/>
              </a:rPr>
              <a:t> 365 } = {1, …, 365}</a:t>
            </a:r>
            <a:r>
              <a:rPr lang="en-US" sz="2800" i="1" baseline="30000" dirty="0" smtClean="0">
                <a:latin typeface="Garamond"/>
                <a:cs typeface="Garamond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7501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11682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It remains to evaluate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0842" y="1774388"/>
            <a:ext cx="7206217" cy="1231622"/>
            <a:chOff x="630842" y="1774388"/>
            <a:chExt cx="7206217" cy="1231622"/>
          </a:xfrm>
        </p:grpSpPr>
        <p:sp>
          <p:nvSpPr>
            <p:cNvPr id="4" name="Rectangle 3"/>
            <p:cNvSpPr/>
            <p:nvPr/>
          </p:nvSpPr>
          <p:spPr>
            <a:xfrm>
              <a:off x="1872334" y="1807170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3!/4!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34434" y="1794470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05053" y="1774904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10003" y="1774388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0!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2334" y="2482790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1)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34434" y="2482790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2)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05053" y="2478444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3)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10003" y="2476440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4)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72334" y="2194807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73598" y="2194807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4217" y="2170260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22879" y="215236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047" y="2150357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76251" y="2099557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86975" y="2150357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0842" y="2147885"/>
              <a:ext cx="12097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3400" y="33018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Each term has the form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11792" y="3879646"/>
            <a:ext cx="2239601" cy="994524"/>
            <a:chOff x="611792" y="3879646"/>
            <a:chExt cx="2239601" cy="994524"/>
          </a:xfrm>
        </p:grpSpPr>
        <p:sp>
          <p:nvSpPr>
            <p:cNvPr id="22" name="Rectangle 21"/>
            <p:cNvSpPr/>
            <p:nvPr/>
          </p:nvSpPr>
          <p:spPr>
            <a:xfrm>
              <a:off x="611792" y="4115856"/>
              <a:ext cx="11458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95377" y="4350950"/>
              <a:ext cx="4464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4!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0060" y="3879646"/>
              <a:ext cx="11913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(4 –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)!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733550" y="4425121"/>
              <a:ext cx="105410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850936" y="3885996"/>
            <a:ext cx="3578507" cy="1010429"/>
            <a:chOff x="2850936" y="3885996"/>
            <a:chExt cx="3578507" cy="1010429"/>
          </a:xfrm>
        </p:grpSpPr>
        <p:sp>
          <p:nvSpPr>
            <p:cNvPr id="27" name="Rectangle 26"/>
            <p:cNvSpPr/>
            <p:nvPr/>
          </p:nvSpPr>
          <p:spPr>
            <a:xfrm>
              <a:off x="2850936" y="4155012"/>
              <a:ext cx="4239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3827" y="4367911"/>
              <a:ext cx="15614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(4 –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!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54366" y="3885996"/>
              <a:ext cx="4315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4!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344612" y="4442082"/>
              <a:ext cx="1560666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905744" y="4180412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73427" y="4373205"/>
              <a:ext cx="4464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4!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38110" y="3901901"/>
              <a:ext cx="11913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(4 –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)!</a:t>
              </a:r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311600" y="4447376"/>
              <a:ext cx="105410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415634" y="3854246"/>
            <a:ext cx="912534" cy="1036885"/>
            <a:chOff x="6415634" y="3854246"/>
            <a:chExt cx="912534" cy="1036885"/>
          </a:xfrm>
        </p:grpSpPr>
        <p:sp>
          <p:nvSpPr>
            <p:cNvPr id="43" name="Rectangle 42"/>
            <p:cNvSpPr/>
            <p:nvPr/>
          </p:nvSpPr>
          <p:spPr>
            <a:xfrm>
              <a:off x="6415634" y="4160366"/>
              <a:ext cx="4239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58838" y="4367911"/>
              <a:ext cx="4693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!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890588" y="3854246"/>
              <a:ext cx="3529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897723" y="4442082"/>
              <a:ext cx="358546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30842" y="5121041"/>
            <a:ext cx="5769421" cy="1041663"/>
            <a:chOff x="630842" y="5121041"/>
            <a:chExt cx="5769421" cy="1041663"/>
          </a:xfrm>
        </p:grpSpPr>
        <p:sp>
          <p:nvSpPr>
            <p:cNvPr id="49" name="Rectangle 48"/>
            <p:cNvSpPr/>
            <p:nvPr/>
          </p:nvSpPr>
          <p:spPr>
            <a:xfrm>
              <a:off x="630842" y="5443535"/>
              <a:ext cx="16484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so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247517" y="5125819"/>
              <a:ext cx="431528" cy="1036885"/>
              <a:chOff x="2247517" y="5130596"/>
              <a:chExt cx="431528" cy="1036885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247517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1!</a:t>
                </a:r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79267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2286402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3130184" y="5125819"/>
              <a:ext cx="431528" cy="1036885"/>
              <a:chOff x="3130184" y="5130596"/>
              <a:chExt cx="431528" cy="1036885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130184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2!</a:t>
                </a:r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161934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3169069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4031884" y="5125819"/>
              <a:ext cx="431528" cy="1036885"/>
              <a:chOff x="4031884" y="5121041"/>
              <a:chExt cx="431528" cy="10368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031884" y="5634706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3!</a:t>
                </a:r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063634" y="5121041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4070769" y="5708877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4910813" y="5125819"/>
              <a:ext cx="431528" cy="1036885"/>
              <a:chOff x="4910813" y="5128976"/>
              <a:chExt cx="431528" cy="103688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4910813" y="564264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4!</a:t>
                </a:r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942563" y="512897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949698" y="571681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4526729" y="5443535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36611" y="5443535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99446" y="5478044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22022" y="5443535"/>
              <a:ext cx="4239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872616" y="5121041"/>
              <a:ext cx="527647" cy="1036885"/>
              <a:chOff x="4936213" y="5128976"/>
              <a:chExt cx="527647" cy="103688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936213" y="5642641"/>
                <a:ext cx="5212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24</a:t>
                </a:r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942563" y="5128976"/>
                <a:ext cx="5212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15</a:t>
                </a:r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5019548" y="571681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6403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682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General formula for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men: 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24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= “at least someone gets their own hat”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48392" y="2708041"/>
            <a:ext cx="5784369" cy="1041663"/>
            <a:chOff x="1348392" y="2708041"/>
            <a:chExt cx="5784369" cy="1041663"/>
          </a:xfrm>
        </p:grpSpPr>
        <p:sp>
          <p:nvSpPr>
            <p:cNvPr id="6" name="Rectangle 5"/>
            <p:cNvSpPr/>
            <p:nvPr/>
          </p:nvSpPr>
          <p:spPr>
            <a:xfrm>
              <a:off x="1348392" y="3011485"/>
              <a:ext cx="1333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657784" y="2712819"/>
              <a:ext cx="431528" cy="1036885"/>
              <a:chOff x="2247517" y="5130596"/>
              <a:chExt cx="431528" cy="103688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47517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1!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279267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286402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540451" y="2712819"/>
              <a:ext cx="431528" cy="1036885"/>
              <a:chOff x="3130184" y="5130596"/>
              <a:chExt cx="431528" cy="103688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30184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2!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61934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169069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442151" y="2712819"/>
              <a:ext cx="431528" cy="1036885"/>
              <a:chOff x="4031884" y="5121041"/>
              <a:chExt cx="431528" cy="10368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031884" y="5634706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3!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63634" y="5121041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4070769" y="5708877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936996" y="3030535"/>
              <a:ext cx="1839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– … + (-1)</a:t>
              </a:r>
              <a:r>
                <a:rPr lang="en-US" sz="2400" i="1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+1</a:t>
              </a:r>
              <a:endParaRPr lang="en-US" sz="2400" baseline="30000" dirty="0" smtClean="0">
                <a:latin typeface="Garamond"/>
                <a:cs typeface="Garamon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46878" y="3030535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09713" y="3065044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686330" y="2708041"/>
              <a:ext cx="446431" cy="1036885"/>
              <a:chOff x="4910813" y="5128976"/>
              <a:chExt cx="446431" cy="103688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910813" y="5642641"/>
                <a:ext cx="4464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n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!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942563" y="512897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4949698" y="571681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457200" y="41717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assuming equally likely outcomes.</a:t>
            </a:r>
            <a:endParaRPr lang="en-US" sz="2800" i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8837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pic>
        <p:nvPicPr>
          <p:cNvPr id="5" name="Picture 4" descr="ha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7527" r="8489" b="6405"/>
          <a:stretch/>
        </p:blipFill>
        <p:spPr>
          <a:xfrm>
            <a:off x="1028700" y="1168400"/>
            <a:ext cx="6248400" cy="4864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387283" y="3245462"/>
            <a:ext cx="854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240768" y="5634335"/>
            <a:ext cx="33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7950" y="2705100"/>
            <a:ext cx="7218046" cy="461665"/>
            <a:chOff x="1377950" y="2705100"/>
            <a:chExt cx="7218046" cy="46166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77950" y="2971800"/>
              <a:ext cx="5784850" cy="0"/>
            </a:xfrm>
            <a:prstGeom prst="line">
              <a:avLst/>
            </a:prstGeom>
            <a:ln w="9525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170606" y="2705100"/>
              <a:ext cx="1425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0.63212…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661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682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Remember from calculus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42042" y="2841391"/>
            <a:ext cx="5784369" cy="1041663"/>
            <a:chOff x="1342042" y="2841391"/>
            <a:chExt cx="5784369" cy="1041663"/>
          </a:xfrm>
        </p:grpSpPr>
        <p:sp>
          <p:nvSpPr>
            <p:cNvPr id="5" name="Rectangle 4"/>
            <p:cNvSpPr/>
            <p:nvPr/>
          </p:nvSpPr>
          <p:spPr>
            <a:xfrm>
              <a:off x="1342042" y="3144835"/>
              <a:ext cx="1333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51434" y="2846169"/>
              <a:ext cx="431528" cy="1036885"/>
              <a:chOff x="2247517" y="5130596"/>
              <a:chExt cx="431528" cy="103688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247517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1!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79267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286402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534101" y="2846169"/>
              <a:ext cx="431528" cy="1036885"/>
              <a:chOff x="3130184" y="5130596"/>
              <a:chExt cx="431528" cy="103688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30184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2!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61934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169069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4435801" y="2846169"/>
              <a:ext cx="431528" cy="1036885"/>
              <a:chOff x="4031884" y="5121041"/>
              <a:chExt cx="431528" cy="103688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031884" y="5634706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3!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63634" y="5121041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070769" y="5708877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930646" y="3163885"/>
              <a:ext cx="1839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– … + (-1)</a:t>
              </a:r>
              <a:r>
                <a:rPr lang="en-US" sz="2400" i="1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+1</a:t>
              </a:r>
              <a:endParaRPr lang="en-US" sz="2400" baseline="30000" dirty="0" smtClean="0">
                <a:latin typeface="Garamond"/>
                <a:cs typeface="Garamon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40528" y="3163885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03363" y="3198394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679980" y="2841391"/>
              <a:ext cx="446431" cy="1036885"/>
              <a:chOff x="4910813" y="5128976"/>
              <a:chExt cx="446431" cy="103688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910813" y="5642641"/>
                <a:ext cx="4464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n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!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42563" y="512897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949698" y="571681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1348392" y="1779369"/>
            <a:ext cx="3983302" cy="960685"/>
            <a:chOff x="1348392" y="1779369"/>
            <a:chExt cx="3983302" cy="960685"/>
          </a:xfrm>
        </p:grpSpPr>
        <p:sp>
          <p:nvSpPr>
            <p:cNvPr id="25" name="Rectangle 24"/>
            <p:cNvSpPr/>
            <p:nvPr/>
          </p:nvSpPr>
          <p:spPr>
            <a:xfrm>
              <a:off x="1348392" y="1989135"/>
              <a:ext cx="19685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i="1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= 1 +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39782" y="1779369"/>
              <a:ext cx="495454" cy="960685"/>
              <a:chOff x="3142884" y="5206796"/>
              <a:chExt cx="495454" cy="96068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193684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2!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142884" y="5206796"/>
                <a:ext cx="4954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baseline="300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baseline="30000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3169069" y="5718432"/>
                <a:ext cx="389569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656590" y="1993767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008286" y="1779369"/>
              <a:ext cx="495454" cy="960685"/>
              <a:chOff x="3142884" y="5206796"/>
              <a:chExt cx="495454" cy="96068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193684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3!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142884" y="5206796"/>
                <a:ext cx="4954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baseline="300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3</a:t>
                </a:r>
                <a:endParaRPr lang="en-US" baseline="30000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169069" y="5718432"/>
                <a:ext cx="389569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4458864" y="1982856"/>
              <a:ext cx="872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 …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57200" y="423534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so  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Franklin Gothic Medium"/>
                <a:cs typeface="Franklin Gothic Medium"/>
              </a:rPr>
              <a:t>→</a:t>
            </a:r>
            <a:r>
              <a:rPr lang="en-US" sz="2800" dirty="0" smtClean="0">
                <a:latin typeface="Garamond"/>
                <a:cs typeface="Garamond"/>
              </a:rPr>
              <a:t> 1 – e</a:t>
            </a:r>
            <a:r>
              <a:rPr lang="en-US" sz="2800" baseline="30000" dirty="0" smtClean="0">
                <a:latin typeface="Garamond"/>
                <a:cs typeface="Garamond"/>
              </a:rPr>
              <a:t>-1</a:t>
            </a:r>
            <a:r>
              <a:rPr lang="en-US" sz="2800" dirty="0" smtClean="0">
                <a:latin typeface="Garamond"/>
                <a:cs typeface="Garamond"/>
              </a:rPr>
              <a:t> ≈ 0.63212</a:t>
            </a:r>
            <a:r>
              <a:rPr lang="en-US" sz="2800" dirty="0" smtClean="0">
                <a:latin typeface="Franklin Gothic Medium"/>
                <a:cs typeface="Franklin Gothic Medium"/>
              </a:rPr>
              <a:t>   as  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→ ∞ </a:t>
            </a:r>
            <a:endParaRPr lang="en-US" sz="2800" i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7483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arrangements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how many ways can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people sit at a round table?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25252" y="3025535"/>
            <a:ext cx="7153457" cy="984490"/>
            <a:chOff x="1025252" y="3025535"/>
            <a:chExt cx="7153457" cy="984490"/>
          </a:xfrm>
        </p:grpSpPr>
        <p:sp>
          <p:nvSpPr>
            <p:cNvPr id="5" name="Oval 4"/>
            <p:cNvSpPr/>
            <p:nvPr/>
          </p:nvSpPr>
          <p:spPr>
            <a:xfrm>
              <a:off x="1025252" y="305117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7"/>
              <a:endCxn id="5" idx="3"/>
            </p:cNvCxnSpPr>
            <p:nvPr/>
          </p:nvCxnSpPr>
          <p:spPr>
            <a:xfrm flipH="1">
              <a:off x="1165672" y="319159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1"/>
              <a:endCxn id="5" idx="5"/>
            </p:cNvCxnSpPr>
            <p:nvPr/>
          </p:nvCxnSpPr>
          <p:spPr>
            <a:xfrm>
              <a:off x="1165672" y="319159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95193" y="329247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5816" y="304476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23062" y="329247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2985" y="355603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276202" y="304476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7"/>
              <a:endCxn id="19" idx="3"/>
            </p:cNvCxnSpPr>
            <p:nvPr/>
          </p:nvCxnSpPr>
          <p:spPr>
            <a:xfrm flipH="1">
              <a:off x="2416622" y="318518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1"/>
              <a:endCxn id="19" idx="5"/>
            </p:cNvCxnSpPr>
            <p:nvPr/>
          </p:nvCxnSpPr>
          <p:spPr>
            <a:xfrm>
              <a:off x="2416622" y="318518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46143" y="328606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06766" y="303835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74012" y="328606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13935" y="354962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498759" y="303835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6" idx="7"/>
              <a:endCxn id="26" idx="3"/>
            </p:cNvCxnSpPr>
            <p:nvPr/>
          </p:nvCxnSpPr>
          <p:spPr>
            <a:xfrm flipH="1">
              <a:off x="3639179" y="317877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1"/>
              <a:endCxn id="26" idx="5"/>
            </p:cNvCxnSpPr>
            <p:nvPr/>
          </p:nvCxnSpPr>
          <p:spPr>
            <a:xfrm>
              <a:off x="3639179" y="317877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68700" y="327965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29323" y="30319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96569" y="327965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36492" y="354321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749709" y="303194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7"/>
              <a:endCxn id="33" idx="3"/>
            </p:cNvCxnSpPr>
            <p:nvPr/>
          </p:nvCxnSpPr>
          <p:spPr>
            <a:xfrm flipH="1">
              <a:off x="4890129" y="317236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1"/>
              <a:endCxn id="33" idx="5"/>
            </p:cNvCxnSpPr>
            <p:nvPr/>
          </p:nvCxnSpPr>
          <p:spPr>
            <a:xfrm>
              <a:off x="4890129" y="317236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819650" y="32732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80273" y="302553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47519" y="32732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87442" y="353680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968909" y="303835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40" idx="7"/>
              <a:endCxn id="40" idx="3"/>
            </p:cNvCxnSpPr>
            <p:nvPr/>
          </p:nvCxnSpPr>
          <p:spPr>
            <a:xfrm flipH="1">
              <a:off x="6109329" y="317877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1"/>
              <a:endCxn id="40" idx="5"/>
            </p:cNvCxnSpPr>
            <p:nvPr/>
          </p:nvCxnSpPr>
          <p:spPr>
            <a:xfrm>
              <a:off x="6109329" y="317877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038850" y="327965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99473" y="30319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66719" y="327965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06642" y="354321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7219859" y="303194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7" idx="7"/>
              <a:endCxn id="47" idx="3"/>
            </p:cNvCxnSpPr>
            <p:nvPr/>
          </p:nvCxnSpPr>
          <p:spPr>
            <a:xfrm flipH="1">
              <a:off x="7360279" y="317236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1"/>
              <a:endCxn id="47" idx="5"/>
            </p:cNvCxnSpPr>
            <p:nvPr/>
          </p:nvCxnSpPr>
          <p:spPr>
            <a:xfrm>
              <a:off x="7360279" y="317236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89800" y="32732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50423" y="302553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17669" y="32732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57592" y="353680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20700" y="44430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Once the first person has sat down, the others can be arranged in 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– </a:t>
            </a:r>
            <a:r>
              <a:rPr lang="en-US" sz="2800" dirty="0" smtClean="0">
                <a:latin typeface="Garamond"/>
                <a:cs typeface="Garamond"/>
              </a:rPr>
              <a:t>1)!</a:t>
            </a:r>
            <a:r>
              <a:rPr lang="en-US" sz="2800" dirty="0" smtClean="0">
                <a:latin typeface="Franklin Gothic Medium"/>
                <a:cs typeface="Franklin Gothic Medium"/>
              </a:rPr>
              <a:t> ways relative to his position.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10902" y="5548582"/>
            <a:ext cx="1689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aramond"/>
                <a:cs typeface="Garamond"/>
              </a:rPr>
              <a:t>(</a:t>
            </a:r>
            <a:r>
              <a:rPr lang="en-US" sz="4000" i="1" dirty="0" smtClean="0">
                <a:latin typeface="Garamond"/>
                <a:cs typeface="Garamond"/>
              </a:rPr>
              <a:t>n </a:t>
            </a:r>
            <a:r>
              <a:rPr lang="en-US" sz="4000" dirty="0">
                <a:latin typeface="Garamond"/>
                <a:cs typeface="Garamond"/>
              </a:rPr>
              <a:t>– </a:t>
            </a:r>
            <a:r>
              <a:rPr lang="en-US" sz="4000" dirty="0" smtClean="0">
                <a:latin typeface="Garamond"/>
                <a:cs typeface="Garamond"/>
              </a:rPr>
              <a:t>1)!</a:t>
            </a:r>
            <a:endParaRPr lang="en-US" sz="4000" dirty="0" smtClean="0">
              <a:latin typeface="Franklin Gothic Medium"/>
              <a:cs typeface="Franklin Gothic Medium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" y="186799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We do not distinguish between </a:t>
            </a:r>
            <a:r>
              <a:rPr lang="en-US" sz="2400" dirty="0" err="1" smtClean="0">
                <a:latin typeface="Franklin Gothic Medium"/>
                <a:cs typeface="Franklin Gothic Medium"/>
              </a:rPr>
              <a:t>seatings</a:t>
            </a:r>
            <a:r>
              <a:rPr lang="en-US" sz="2400" dirty="0" smtClean="0">
                <a:latin typeface="Franklin Gothic Medium"/>
                <a:cs typeface="Franklin Gothic Medium"/>
              </a:rPr>
              <a:t> that differ by a rotation of the table.</a:t>
            </a:r>
          </a:p>
        </p:txBody>
      </p:sp>
    </p:spTree>
    <p:extLst>
      <p:ext uri="{BB962C8B-B14F-4D97-AF65-F5344CB8AC3E}">
        <p14:creationId xmlns:p14="http://schemas.microsoft.com/office/powerpoint/2010/main" val="421551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10 husband-wife couples are seated at random at a round table. What is the probability that no wife sits next to her husband?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51618"/>
            <a:ext cx="4476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 smtClean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371535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sample space </a:t>
            </a:r>
            <a:r>
              <a:rPr lang="en-US" sz="2800" i="1" dirty="0" smtClean="0">
                <a:latin typeface="Garamond"/>
                <a:cs typeface="Garamond"/>
              </a:rPr>
              <a:t>S </a:t>
            </a:r>
            <a:r>
              <a:rPr lang="en-US" sz="2800" dirty="0" smtClean="0">
                <a:latin typeface="Franklin Gothic Medium"/>
                <a:cs typeface="Franklin Gothic Medium"/>
              </a:rPr>
              <a:t>consists of all circular arrangements of </a:t>
            </a:r>
            <a:r>
              <a:rPr lang="en-US" sz="2800" dirty="0" smtClean="0">
                <a:latin typeface="Garamond"/>
                <a:cs typeface="Garamond"/>
              </a:rPr>
              <a:t>{</a:t>
            </a:r>
            <a:r>
              <a:rPr lang="en-US" sz="2800" dirty="0" smtClean="0">
                <a:latin typeface="Courier New"/>
                <a:cs typeface="Courier New"/>
              </a:rPr>
              <a:t>H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W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…, </a:t>
            </a:r>
            <a:r>
              <a:rPr lang="en-US" sz="2800" dirty="0" smtClean="0">
                <a:latin typeface="Courier New"/>
                <a:cs typeface="Courier New"/>
              </a:rPr>
              <a:t>H</a:t>
            </a:r>
            <a:r>
              <a:rPr lang="en-US" sz="2800" baseline="-25000" dirty="0" smtClean="0">
                <a:latin typeface="Garamond"/>
                <a:cs typeface="Garamond"/>
              </a:rPr>
              <a:t>10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W</a:t>
            </a:r>
            <a:r>
              <a:rPr lang="en-US" sz="2800" baseline="-25000" dirty="0" smtClean="0">
                <a:latin typeface="Garamond"/>
                <a:cs typeface="Garamond"/>
              </a:rPr>
              <a:t>10</a:t>
            </a:r>
            <a:r>
              <a:rPr lang="en-US" sz="2800" dirty="0" smtClean="0">
                <a:latin typeface="Garamond"/>
                <a:cs typeface="Garamond"/>
              </a:rPr>
              <a:t>}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561777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assume equally likely outcomes.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8759" y="4834577"/>
            <a:ext cx="226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aramond"/>
                <a:cs typeface="Garamond"/>
              </a:rPr>
              <a:t>|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| = 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– </a:t>
            </a:r>
            <a:r>
              <a:rPr lang="en-US" sz="2800" dirty="0" smtClean="0">
                <a:latin typeface="Garamond"/>
                <a:cs typeface="Garamond"/>
              </a:rPr>
              <a:t>1)!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207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130870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event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of interest is that no husband and wife are adjacent. Let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…,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10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be the events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560716"/>
            <a:ext cx="718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“The husband-wife pair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W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is adjacent”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550" y="3969316"/>
            <a:ext cx="613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= </a:t>
            </a:r>
            <a:r>
              <a:rPr lang="en-US" sz="2800" dirty="0" smtClean="0">
                <a:latin typeface="Garamond"/>
                <a:cs typeface="Garamond"/>
              </a:rPr>
              <a:t>1 </a:t>
            </a:r>
            <a:r>
              <a:rPr lang="en-US" sz="2800" i="1" dirty="0" smtClean="0">
                <a:latin typeface="Garamond"/>
                <a:cs typeface="Garamond"/>
              </a:rPr>
              <a:t>– 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N</a:t>
            </a:r>
            <a:r>
              <a:rPr lang="en-US" sz="2800" i="1" baseline="30000" dirty="0" err="1" smtClean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= </a:t>
            </a:r>
            <a:r>
              <a:rPr lang="en-US" sz="2800" dirty="0" smtClean="0">
                <a:latin typeface="Garamond"/>
                <a:cs typeface="Garamond"/>
              </a:rPr>
              <a:t>1 </a:t>
            </a:r>
            <a:r>
              <a:rPr lang="en-US" sz="2800" i="1" dirty="0">
                <a:latin typeface="Garamond"/>
                <a:cs typeface="Garamond"/>
              </a:rPr>
              <a:t>–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1 </a:t>
            </a:r>
            <a:r>
              <a:rPr lang="en-US" sz="2800" dirty="0" smtClean="0">
                <a:latin typeface="Garamond"/>
                <a:cs typeface="Garamond"/>
              </a:rPr>
              <a:t>∪</a:t>
            </a:r>
            <a:r>
              <a:rPr lang="en-US" sz="2800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…</a:t>
            </a:r>
            <a:r>
              <a:rPr lang="en-US" sz="2800" baseline="-250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∪</a:t>
            </a:r>
            <a:r>
              <a:rPr lang="en-US" sz="2800" baseline="-25000" dirty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10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41115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so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1" y="489070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calculate this using inclusion-exclusion.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9170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130870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inclusion exclusion formula involves expressions like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5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7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9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25596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Let’s start with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, so we want </a:t>
            </a:r>
            <a:r>
              <a:rPr lang="en-US" sz="2800" dirty="0">
                <a:latin typeface="Courier New"/>
                <a:cs typeface="Courier New"/>
              </a:rPr>
              <a:t>H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latin typeface="Courier New"/>
                <a:cs typeface="Courier New"/>
              </a:rPr>
              <a:t>W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adjacent. 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468985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We need to calculate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, the number of circular arrangements in which </a:t>
            </a:r>
            <a:r>
              <a:rPr lang="en-US" sz="2800" dirty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solidFill>
                  <a:prstClr val="black"/>
                </a:solidFill>
                <a:latin typeface="Courier New"/>
                <a:cs typeface="Courier New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are adjacent.</a:t>
            </a:r>
            <a:endParaRPr lang="en-US" sz="2800" i="1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669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341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use the basic principle of counting.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07" y="33196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Treating the couple </a:t>
            </a:r>
            <a:r>
              <a:rPr lang="en-US" sz="2800" dirty="0" smtClean="0">
                <a:latin typeface="Courier New"/>
                <a:cs typeface="Courier New"/>
              </a:rPr>
              <a:t>H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W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as 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single unordered item</a:t>
            </a:r>
            <a:r>
              <a:rPr lang="en-US" sz="2800" dirty="0" smtClean="0">
                <a:latin typeface="Franklin Gothic Medium"/>
                <a:cs typeface="Franklin Gothic Medium"/>
              </a:rPr>
              <a:t>, we get </a:t>
            </a:r>
            <a:r>
              <a:rPr lang="en-US" sz="2800" dirty="0" smtClean="0">
                <a:latin typeface="Garamond"/>
                <a:cs typeface="Garamond"/>
              </a:rPr>
              <a:t>18!</a:t>
            </a:r>
            <a:r>
              <a:rPr lang="en-US" sz="2800" dirty="0" smtClean="0">
                <a:latin typeface="Franklin Gothic Medium"/>
                <a:cs typeface="Franklin Gothic Medium"/>
              </a:rPr>
              <a:t> circular arrangements  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25252" y="2092085"/>
            <a:ext cx="7154227" cy="984490"/>
            <a:chOff x="1025252" y="2092085"/>
            <a:chExt cx="7154227" cy="984490"/>
          </a:xfrm>
        </p:grpSpPr>
        <p:sp>
          <p:nvSpPr>
            <p:cNvPr id="6" name="Oval 5"/>
            <p:cNvSpPr/>
            <p:nvPr/>
          </p:nvSpPr>
          <p:spPr>
            <a:xfrm>
              <a:off x="1025252" y="211772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7"/>
              <a:endCxn id="6" idx="3"/>
            </p:cNvCxnSpPr>
            <p:nvPr/>
          </p:nvCxnSpPr>
          <p:spPr>
            <a:xfrm flipH="1">
              <a:off x="1165672" y="225814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38273" y="235902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8897" y="211131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6143" y="235902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urier New"/>
                  <a:cs typeface="Courier New"/>
                </a:rPr>
                <a:t>H</a:t>
              </a:r>
              <a:r>
                <a:rPr lang="en-US" sz="2000" baseline="-25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6067" y="262258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urier New"/>
                  <a:cs typeface="Courier New"/>
                </a:rPr>
                <a:t>W</a:t>
              </a:r>
              <a:r>
                <a:rPr lang="en-US" sz="2000" baseline="-25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276202" y="211131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7"/>
              <a:endCxn id="13" idx="3"/>
            </p:cNvCxnSpPr>
            <p:nvPr/>
          </p:nvCxnSpPr>
          <p:spPr>
            <a:xfrm flipH="1">
              <a:off x="2416622" y="225173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07762" y="2590650"/>
              <a:ext cx="335920" cy="339095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289225" y="235261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9847" y="210490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7093" y="235261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7017" y="261617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498759" y="210490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20" idx="7"/>
              <a:endCxn id="20" idx="3"/>
            </p:cNvCxnSpPr>
            <p:nvPr/>
          </p:nvCxnSpPr>
          <p:spPr>
            <a:xfrm flipH="1">
              <a:off x="3639179" y="224532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1"/>
              <a:endCxn id="20" idx="5"/>
            </p:cNvCxnSpPr>
            <p:nvPr/>
          </p:nvCxnSpPr>
          <p:spPr>
            <a:xfrm>
              <a:off x="3639179" y="224532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511781" y="234620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72404" y="20984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9650" y="234620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9573" y="260976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749709" y="209849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7"/>
            </p:cNvCxnSpPr>
            <p:nvPr/>
          </p:nvCxnSpPr>
          <p:spPr>
            <a:xfrm flipH="1">
              <a:off x="5237976" y="2238915"/>
              <a:ext cx="330163" cy="345142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1"/>
              <a:endCxn id="27" idx="5"/>
            </p:cNvCxnSpPr>
            <p:nvPr/>
          </p:nvCxnSpPr>
          <p:spPr>
            <a:xfrm>
              <a:off x="4890129" y="223891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762731" y="23397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3354" y="209208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90600" y="23397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0523" y="260335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5968909" y="210490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7"/>
              <a:endCxn id="34" idx="3"/>
            </p:cNvCxnSpPr>
            <p:nvPr/>
          </p:nvCxnSpPr>
          <p:spPr>
            <a:xfrm flipH="1">
              <a:off x="6109329" y="224532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4" idx="1"/>
              <a:endCxn id="34" idx="5"/>
            </p:cNvCxnSpPr>
            <p:nvPr/>
          </p:nvCxnSpPr>
          <p:spPr>
            <a:xfrm>
              <a:off x="6109329" y="224532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81931" y="234620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2554" y="20984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09800" y="234620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49723" y="260976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7219859" y="209849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7697910" y="2246731"/>
              <a:ext cx="332563" cy="3295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1"/>
              <a:endCxn id="41" idx="5"/>
            </p:cNvCxnSpPr>
            <p:nvPr/>
          </p:nvCxnSpPr>
          <p:spPr>
            <a:xfrm>
              <a:off x="7360279" y="223891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32881" y="23397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93504" y="209208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60750" y="23397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00673" y="260335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758712" y="2590952"/>
              <a:ext cx="335920" cy="339095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457200" y="444003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each of this arrangements, the couple can sit in the order </a:t>
            </a:r>
            <a:r>
              <a:rPr lang="en-US" sz="2800" dirty="0" smtClean="0">
                <a:latin typeface="Courier New"/>
                <a:cs typeface="Courier New"/>
              </a:rPr>
              <a:t>H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Courier New"/>
                <a:cs typeface="Courier New"/>
              </a:rPr>
              <a:t>W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or </a:t>
            </a:r>
            <a:r>
              <a:rPr lang="en-US" sz="2800" dirty="0" smtClean="0">
                <a:latin typeface="Courier New"/>
                <a:cs typeface="Courier New"/>
              </a:rPr>
              <a:t>W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Courier New"/>
                <a:cs typeface="Courier New"/>
              </a:rPr>
              <a:t>H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--- </a:t>
            </a:r>
            <a:r>
              <a:rPr lang="en-US" sz="28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Franklin Gothic Medium"/>
                <a:cs typeface="Franklin Gothic Medium"/>
              </a:rPr>
              <a:t> possibilities so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67308" y="5530331"/>
            <a:ext cx="2350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 = 2 </a:t>
            </a:r>
            <a:r>
              <a:rPr lang="en-US" sz="2800" dirty="0" smtClean="0">
                <a:latin typeface="Garamond"/>
                <a:cs typeface="Garamond"/>
              </a:rPr>
              <a:t>×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18!</a:t>
            </a:r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4844709" y="5530331"/>
            <a:ext cx="3198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2 </a:t>
            </a:r>
            <a:r>
              <a:rPr lang="en-US" sz="2800" dirty="0" smtClean="0">
                <a:latin typeface="Garamond"/>
                <a:cs typeface="Garamond"/>
              </a:rPr>
              <a:t>×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18! / 19!</a:t>
            </a:r>
            <a:endParaRPr lang="en-US" sz="2800" dirty="0"/>
          </a:p>
        </p:txBody>
      </p:sp>
      <p:sp>
        <p:nvSpPr>
          <p:cNvPr id="60" name="Rectangle 59"/>
          <p:cNvSpPr/>
          <p:nvPr/>
        </p:nvSpPr>
        <p:spPr>
          <a:xfrm>
            <a:off x="3417455" y="2049317"/>
            <a:ext cx="1114136" cy="10679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896265" y="2052690"/>
            <a:ext cx="1114136" cy="10679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4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4" grpId="0"/>
      <p:bldP spid="65" grpId="0"/>
      <p:bldP spid="66" grpId="0"/>
      <p:bldP spid="60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3084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general, the events in the inclusion-exclusion formula are indexed by some set </a:t>
            </a:r>
            <a:r>
              <a:rPr lang="en-US" sz="2800" i="1" dirty="0" smtClean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Franklin Gothic Medium"/>
                <a:cs typeface="Franklin Gothic Medium"/>
              </a:rPr>
              <a:t> of couples.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227" y="2422440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E.g. if 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4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7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9</a:t>
            </a:r>
            <a:r>
              <a:rPr lang="en-US" sz="2400" dirty="0" smtClean="0">
                <a:latin typeface="Franklin Gothic Medium"/>
                <a:cs typeface="Franklin Gothic Medium"/>
              </a:rPr>
              <a:t> then </a:t>
            </a:r>
            <a:r>
              <a:rPr lang="en-US" sz="2400" i="1" dirty="0" smtClean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Garamond"/>
                <a:cs typeface="Garamond"/>
              </a:rPr>
              <a:t> = {3, 4, 7, 9}</a:t>
            </a:r>
            <a:r>
              <a:rPr lang="en-US" sz="2400" dirty="0" smtClean="0">
                <a:latin typeface="Franklin Gothic Medium"/>
                <a:cs typeface="Franklin Gothic Medium"/>
              </a:rPr>
              <a:t>.</a:t>
            </a:r>
            <a:endParaRPr lang="en-US" sz="2400" i="1" dirty="0" smtClean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9648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how many ways can we arrange the couples so that those in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Franklin Gothic Medium"/>
                <a:cs typeface="Franklin Gothic Medium"/>
              </a:rPr>
              <a:t> are adjacent?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226" y="4143355"/>
            <a:ext cx="782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Treating the couples in </a:t>
            </a:r>
            <a:r>
              <a:rPr lang="en-US" sz="2400" i="1" dirty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Franklin Gothic Medium"/>
                <a:cs typeface="Franklin Gothic Medium"/>
              </a:rPr>
              <a:t> as single unordered items, we get </a:t>
            </a:r>
            <a:r>
              <a:rPr lang="en-US" sz="2400" dirty="0" smtClean="0">
                <a:latin typeface="Garamond"/>
                <a:cs typeface="Garamond"/>
              </a:rPr>
              <a:t>(19 </a:t>
            </a:r>
            <a:r>
              <a:rPr lang="en-US" sz="2400" i="1" dirty="0">
                <a:latin typeface="Garamond"/>
                <a:cs typeface="Garamond"/>
              </a:rPr>
              <a:t>–</a:t>
            </a:r>
            <a:r>
              <a:rPr lang="en-US" sz="2400" dirty="0" smtClean="0">
                <a:latin typeface="Garamond"/>
                <a:cs typeface="Garamond"/>
              </a:rPr>
              <a:t> |</a:t>
            </a:r>
            <a:r>
              <a:rPr lang="en-US" sz="2400" i="1" dirty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Garamond"/>
                <a:cs typeface="Garamond"/>
              </a:rPr>
              <a:t>|)! </a:t>
            </a:r>
            <a:r>
              <a:rPr lang="en-US" sz="2400" dirty="0" smtClean="0">
                <a:latin typeface="Franklin Gothic Medium"/>
                <a:cs typeface="Franklin Gothic Medium"/>
              </a:rPr>
              <a:t>arrangements.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226" y="5138372"/>
            <a:ext cx="782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For each such arrangement, we can order the </a:t>
            </a:r>
            <a:r>
              <a:rPr lang="en-US" sz="2400" i="1" dirty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Franklin Gothic Medium"/>
                <a:cs typeface="Franklin Gothic Medium"/>
              </a:rPr>
              <a:t> couples in </a:t>
            </a:r>
            <a:r>
              <a:rPr lang="en-US" sz="2400" dirty="0" smtClean="0">
                <a:latin typeface="Garamond"/>
                <a:cs typeface="Garamond"/>
              </a:rPr>
              <a:t>2</a:t>
            </a:r>
            <a:r>
              <a:rPr lang="en-US" sz="2400" baseline="30000" dirty="0" smtClean="0">
                <a:latin typeface="Garamond"/>
                <a:cs typeface="Garamond"/>
              </a:rPr>
              <a:t>|</a:t>
            </a:r>
            <a:r>
              <a:rPr lang="en-US" sz="2400" i="1" baseline="30000" dirty="0" smtClean="0">
                <a:latin typeface="Garamond"/>
                <a:cs typeface="Garamond"/>
              </a:rPr>
              <a:t>C</a:t>
            </a:r>
            <a:r>
              <a:rPr lang="en-US" sz="2400" baseline="30000" dirty="0" smtClean="0">
                <a:latin typeface="Garamond"/>
                <a:cs typeface="Garamond"/>
              </a:rPr>
              <a:t>|</a:t>
            </a:r>
            <a:r>
              <a:rPr lang="en-US" sz="2400" dirty="0" smtClean="0">
                <a:latin typeface="Franklin Gothic Medium"/>
                <a:cs typeface="Franklin Gothic Medium"/>
              </a:rPr>
              <a:t> possible ways.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7204" y="5793774"/>
            <a:ext cx="2309062" cy="523220"/>
          </a:xfrm>
          <a:prstGeom prst="rect">
            <a:avLst/>
          </a:prstGeom>
          <a:ln w="12700" cmpd="sng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19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|)!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8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30768"/>
            <a:ext cx="4476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840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will assume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equally likely outcomes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825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This is 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simplifying model </a:t>
            </a:r>
            <a:r>
              <a:rPr lang="en-US" sz="2800" dirty="0" smtClean="0">
                <a:latin typeface="Franklin Gothic Medium"/>
                <a:cs typeface="Franklin Gothic Medium"/>
              </a:rPr>
              <a:t>which ignores some issues, for 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689040"/>
            <a:ext cx="724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Leap years have 366 not 365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393890"/>
            <a:ext cx="724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Not all birthdays are equally represented, e.g. September is a popular month for babies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389677"/>
            <a:ext cx="724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Birthdays among people in the room may be related, e.g. there may be twins inside</a:t>
            </a:r>
          </a:p>
        </p:txBody>
      </p:sp>
    </p:spTree>
    <p:extLst>
      <p:ext uri="{BB962C8B-B14F-4D97-AF65-F5344CB8AC3E}">
        <p14:creationId xmlns:p14="http://schemas.microsoft.com/office/powerpoint/2010/main" val="179182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665" y="1268961"/>
            <a:ext cx="3026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1 </a:t>
            </a:r>
            <a:r>
              <a:rPr lang="en-US" sz="2400" dirty="0" smtClean="0">
                <a:latin typeface="Garamond"/>
                <a:cs typeface="Garamond"/>
              </a:rPr>
              <a:t>∪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2 </a:t>
            </a:r>
            <a:r>
              <a:rPr lang="en-US" sz="2400" dirty="0" smtClean="0">
                <a:latin typeface="Garamond"/>
                <a:cs typeface="Garamond"/>
              </a:rPr>
              <a:t>∪…∪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10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6679" y="1884796"/>
            <a:ext cx="3686725" cy="2534285"/>
            <a:chOff x="876679" y="1884796"/>
            <a:chExt cx="3686725" cy="2534285"/>
          </a:xfrm>
        </p:grpSpPr>
        <p:sp>
          <p:nvSpPr>
            <p:cNvPr id="5" name="Rectangle 4"/>
            <p:cNvSpPr/>
            <p:nvPr/>
          </p:nvSpPr>
          <p:spPr>
            <a:xfrm>
              <a:off x="1166926" y="2408016"/>
              <a:ext cx="27088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∑</a:t>
              </a:r>
              <a:r>
                <a:rPr lang="en-US" sz="2400" baseline="-25000" dirty="0" smtClean="0">
                  <a:latin typeface="Garamond"/>
                  <a:cs typeface="Garamond"/>
                </a:rPr>
                <a:t>1 ≤ 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i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≤ 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j </a:t>
              </a:r>
              <a:r>
                <a:rPr lang="en-US" sz="2400" baseline="-25000" dirty="0" smtClean="0">
                  <a:latin typeface="Garamond"/>
                  <a:cs typeface="Garamond"/>
                </a:rPr>
                <a:t>≤ 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10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err="1" smtClean="0">
                  <a:latin typeface="Garamond"/>
                  <a:cs typeface="Garamond"/>
                </a:rPr>
                <a:t>A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i</a:t>
              </a:r>
              <a:r>
                <a:rPr lang="en-US" sz="2400" i="1" dirty="0" err="1" smtClean="0">
                  <a:latin typeface="Garamond"/>
                  <a:cs typeface="Garamond"/>
                </a:rPr>
                <a:t>A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j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16126" y="2954116"/>
              <a:ext cx="34472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 </a:t>
              </a:r>
              <a:r>
                <a:rPr lang="en-US" sz="2400" dirty="0">
                  <a:latin typeface="Garamond"/>
                  <a:cs typeface="Garamond"/>
                </a:rPr>
                <a:t>∑</a:t>
              </a:r>
              <a:r>
                <a:rPr lang="en-US" sz="2400" baseline="-25000" dirty="0" smtClean="0">
                  <a:latin typeface="Garamond"/>
                  <a:cs typeface="Garamond"/>
                </a:rPr>
                <a:t>1 ≤ 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i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≤ 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j </a:t>
              </a:r>
              <a:r>
                <a:rPr lang="en-US" sz="2400" baseline="-25000" dirty="0">
                  <a:latin typeface="Garamond"/>
                  <a:cs typeface="Garamond"/>
                </a:rPr>
                <a:t>≤ 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k </a:t>
              </a:r>
              <a:r>
                <a:rPr lang="en-US" sz="2400" baseline="-25000" dirty="0" smtClean="0">
                  <a:latin typeface="Garamond"/>
                  <a:cs typeface="Garamond"/>
                </a:rPr>
                <a:t>≤ 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10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err="1" smtClean="0">
                  <a:latin typeface="Garamond"/>
                  <a:cs typeface="Garamond"/>
                </a:rPr>
                <a:t>A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i</a:t>
              </a:r>
              <a:r>
                <a:rPr lang="en-US" sz="2400" i="1" dirty="0" err="1" smtClean="0">
                  <a:latin typeface="Garamond"/>
                  <a:cs typeface="Garamond"/>
                </a:rPr>
                <a:t>A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j</a:t>
              </a:r>
              <a:r>
                <a:rPr lang="en-US" sz="2400" i="1" dirty="0" err="1" smtClean="0">
                  <a:latin typeface="Garamond"/>
                  <a:cs typeface="Garamond"/>
                </a:rPr>
                <a:t>A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k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2394764" y="356932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…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77396" y="3957416"/>
              <a:ext cx="22298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–  </a:t>
              </a:r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…</a:t>
              </a:r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10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679" y="1884796"/>
              <a:ext cx="25090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=  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∑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 ≤ </a:t>
              </a:r>
              <a:r>
                <a:rPr lang="en-US" sz="24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4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≤ 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10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4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69836" y="1319359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value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3536" y="1319359"/>
            <a:ext cx="113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#terms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9836" y="1874954"/>
            <a:ext cx="1707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2 </a:t>
            </a:r>
            <a:r>
              <a:rPr lang="en-US" sz="2400" dirty="0">
                <a:latin typeface="Garamond"/>
                <a:cs typeface="Garamond"/>
              </a:rPr>
              <a:t>×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18! / 19!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033658" y="1874954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10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67651" y="2428381"/>
            <a:ext cx="3118057" cy="2011076"/>
            <a:chOff x="5067651" y="2428381"/>
            <a:chExt cx="3118057" cy="2011076"/>
          </a:xfrm>
        </p:grpSpPr>
        <p:sp>
          <p:nvSpPr>
            <p:cNvPr id="16" name="Rectangle 15"/>
            <p:cNvSpPr/>
            <p:nvPr/>
          </p:nvSpPr>
          <p:spPr>
            <a:xfrm>
              <a:off x="5067651" y="2428381"/>
              <a:ext cx="1851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×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17!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/ 19!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33658" y="2428381"/>
              <a:ext cx="11498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C(10, 2)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69836" y="2989761"/>
              <a:ext cx="1851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×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16!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/ 19!</a:t>
              </a:r>
              <a:endParaRPr lang="en-US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35843" y="2989761"/>
              <a:ext cx="11498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C(10, 3)</a:t>
              </a:r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81639" y="3977792"/>
              <a:ext cx="17555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10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×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9!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/ 19!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47646" y="3977792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sz="2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58815" y="1884796"/>
            <a:ext cx="38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×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07169" y="2428501"/>
            <a:ext cx="3027356" cy="2570839"/>
            <a:chOff x="5107169" y="2428501"/>
            <a:chExt cx="3027356" cy="2570839"/>
          </a:xfrm>
        </p:grpSpPr>
        <p:sp>
          <p:nvSpPr>
            <p:cNvPr id="23" name="TextBox 22"/>
            <p:cNvSpPr txBox="1"/>
            <p:nvPr/>
          </p:nvSpPr>
          <p:spPr>
            <a:xfrm>
              <a:off x="6767050" y="242850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89015" y="299280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10980" y="398273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07169" y="4530811"/>
              <a:ext cx="302735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969441" y="4537675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0.6605…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650388" y="5399903"/>
            <a:ext cx="5231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so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0.6605… = 0.3395…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8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22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pic>
        <p:nvPicPr>
          <p:cNvPr id="6" name="Picture 5" descr="chopstick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75" y="1907360"/>
            <a:ext cx="3417170" cy="3356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122" y="1852775"/>
            <a:ext cx="368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have 8 different chopstick pairs and you randomly give them to 8 guests.  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123" y="3879283"/>
            <a:ext cx="3689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is the probability that no guest gets a matching pair?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3949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728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are interested in the event that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two birthdays are the same: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6936" y="2223103"/>
            <a:ext cx="65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{(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Garamond"/>
                <a:cs typeface="Garamond"/>
              </a:rPr>
              <a:t>: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i="1" baseline="-25000" dirty="0" smtClean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 err="1" smtClean="0">
                <a:latin typeface="Garamond"/>
                <a:cs typeface="Garamond"/>
              </a:rPr>
              <a:t>b</a:t>
            </a:r>
            <a:r>
              <a:rPr lang="en-US" sz="2800" i="1" baseline="-25000" dirty="0" err="1" smtClean="0">
                <a:latin typeface="Garamond"/>
                <a:cs typeface="Garamond"/>
              </a:rPr>
              <a:t>j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for some pair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Garamond"/>
                <a:cs typeface="Garamond"/>
              </a:rPr>
              <a:t> ≠ </a:t>
            </a:r>
            <a:r>
              <a:rPr lang="en-US" sz="2800" i="1" dirty="0" smtClean="0">
                <a:latin typeface="Garamond"/>
                <a:cs typeface="Garamond"/>
              </a:rPr>
              <a:t>j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}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635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It will be easier to work with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complement</a:t>
            </a:r>
            <a:r>
              <a:rPr lang="en-US" sz="2800" dirty="0" smtClean="0">
                <a:latin typeface="Franklin Gothic Medium"/>
                <a:cs typeface="Franklin Gothic Medium"/>
              </a:rPr>
              <a:t> of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Franklin Gothic Medium"/>
                <a:cs typeface="Franklin Gothic Medium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936" y="3683603"/>
            <a:ext cx="649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i="1" baseline="30000" dirty="0" err="1" smtClean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{(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Garamond"/>
                <a:cs typeface="Garamond"/>
              </a:rPr>
              <a:t>: 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Garamond"/>
                <a:cs typeface="Garamond"/>
              </a:rPr>
              <a:t> are all distinct }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13831" y="4494055"/>
            <a:ext cx="2219273" cy="1036885"/>
            <a:chOff x="1113831" y="4494055"/>
            <a:chExt cx="2219273" cy="1036885"/>
          </a:xfrm>
        </p:grpSpPr>
        <p:sp>
          <p:nvSpPr>
            <p:cNvPr id="9" name="TextBox 8"/>
            <p:cNvSpPr txBox="1"/>
            <p:nvPr/>
          </p:nvSpPr>
          <p:spPr>
            <a:xfrm>
              <a:off x="1113831" y="4785326"/>
              <a:ext cx="1398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err="1" smtClean="0">
                  <a:latin typeface="Garamond"/>
                  <a:cs typeface="Garamond"/>
                </a:rPr>
                <a:t>E</a:t>
              </a:r>
              <a:r>
                <a:rPr lang="en-US" sz="2800" i="1" baseline="-25000" dirty="0" err="1" smtClean="0">
                  <a:latin typeface="Garamond"/>
                  <a:cs typeface="Garamond"/>
                </a:rPr>
                <a:t>n</a:t>
              </a:r>
              <a:r>
                <a:rPr lang="en-US" sz="2800" i="1" baseline="30000" dirty="0" err="1" smtClean="0">
                  <a:latin typeface="Garamond"/>
                  <a:cs typeface="Garamond"/>
                </a:rPr>
                <a:t>c</a:t>
              </a:r>
              <a:r>
                <a:rPr lang="en-US" sz="2800" dirty="0" smtClean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2507" y="5007720"/>
              <a:ext cx="8255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S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75357" y="4494055"/>
              <a:ext cx="9577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i="1" baseline="30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477742" y="5081891"/>
              <a:ext cx="71614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3690424" y="4487795"/>
            <a:ext cx="3906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365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⋅364⋅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…⋅(365 </a:t>
            </a:r>
            <a:r>
              <a:rPr lang="en-US" sz="2800" dirty="0" smtClean="0">
                <a:latin typeface="Garamond"/>
                <a:cs typeface="Garamond"/>
              </a:rPr>
              <a:t>–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+ 1)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43142" y="5039470"/>
            <a:ext cx="823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365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i="1" baseline="30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263265" y="4784210"/>
            <a:ext cx="4197985" cy="523220"/>
            <a:chOff x="3263265" y="4784210"/>
            <a:chExt cx="4197985" cy="52322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747742" y="5081891"/>
              <a:ext cx="3713508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63265" y="4784210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13831" y="5737826"/>
            <a:ext cx="277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 = 1 –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i="1" baseline="30000" dirty="0" err="1" smtClean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366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thday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1" y="931164"/>
            <a:ext cx="6007100" cy="4538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1307584" y="2977634"/>
            <a:ext cx="68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P</a:t>
            </a:r>
            <a:r>
              <a:rPr lang="en-US" dirty="0">
                <a:latin typeface="Garamond"/>
                <a:cs typeface="Garamond"/>
              </a:rPr>
              <a:t>(</a:t>
            </a:r>
            <a:r>
              <a:rPr lang="en-US" i="1" dirty="0">
                <a:latin typeface="Garamond"/>
                <a:cs typeface="Garamond"/>
              </a:rPr>
              <a:t>E</a:t>
            </a:r>
            <a:r>
              <a:rPr lang="en-US" i="1" baseline="-25000" dirty="0">
                <a:latin typeface="Garamond"/>
                <a:cs typeface="Garamond"/>
              </a:rPr>
              <a:t>n</a:t>
            </a:r>
            <a:r>
              <a:rPr lang="en-US" dirty="0">
                <a:latin typeface="Garamond"/>
                <a:cs typeface="Garamond"/>
              </a:rPr>
              <a:t>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35284" y="4844534"/>
            <a:ext cx="313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n</a:t>
            </a:r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81400" y="3200400"/>
            <a:ext cx="0" cy="180975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41550" y="3175000"/>
            <a:ext cx="1320800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091981" y="2588107"/>
            <a:ext cx="2414244" cy="923330"/>
            <a:chOff x="4091981" y="2588107"/>
            <a:chExt cx="241424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91981" y="2588107"/>
              <a:ext cx="241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22</a:t>
              </a:r>
              <a:r>
                <a:rPr lang="en-US" sz="2400" dirty="0" smtClean="0">
                  <a:latin typeface="Garamond"/>
                  <a:cs typeface="Garamond"/>
                </a:rPr>
                <a:t>) = 0.4757…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1981" y="3049772"/>
              <a:ext cx="241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23</a:t>
              </a:r>
              <a:r>
                <a:rPr lang="en-US" sz="2400" dirty="0" smtClean="0">
                  <a:latin typeface="Garamond"/>
                  <a:cs typeface="Garamond"/>
                </a:rPr>
                <a:t>) = 0.5073…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90389" y="5425574"/>
            <a:ext cx="7378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Among 23 people, two have the same birthday </a:t>
            </a:r>
          </a:p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with probability about 50%.</a:t>
            </a:r>
          </a:p>
        </p:txBody>
      </p:sp>
    </p:spTree>
    <p:extLst>
      <p:ext uri="{BB962C8B-B14F-4D97-AF65-F5344CB8AC3E}">
        <p14:creationId xmlns:p14="http://schemas.microsoft.com/office/powerpoint/2010/main" val="11566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probability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900" y="170623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probability of an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event</a:t>
            </a:r>
            <a:r>
              <a:rPr lang="en-US" sz="2800" dirty="0" smtClean="0">
                <a:latin typeface="Franklin Gothic Medium"/>
                <a:cs typeface="Franklin Gothic Medium"/>
              </a:rPr>
              <a:t> should equal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fraction of times </a:t>
            </a:r>
            <a:r>
              <a:rPr lang="en-US" sz="2800" dirty="0" smtClean="0">
                <a:latin typeface="Franklin Gothic Medium"/>
                <a:cs typeface="Franklin Gothic Medium"/>
              </a:rPr>
              <a:t>that it occurs when the experiment is performed many times under the same conditions.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415098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Let’s do the birthday experiment many times and see if this is true.</a:t>
            </a:r>
          </a:p>
        </p:txBody>
      </p:sp>
    </p:spTree>
    <p:extLst>
      <p:ext uri="{BB962C8B-B14F-4D97-AF65-F5344CB8AC3E}">
        <p14:creationId xmlns:p14="http://schemas.microsoft.com/office/powerpoint/2010/main" val="355840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birthday experiment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23950"/>
            <a:ext cx="7941898" cy="5509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# perform 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t simulations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of the birthday 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experiment for n people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# output a vector indicating the times event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E_n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occurred</a:t>
            </a:r>
          </a:p>
          <a:p>
            <a:r>
              <a:rPr lang="en-US" sz="1600" dirty="0" err="1">
                <a:solidFill>
                  <a:schemeClr val="accent1"/>
                </a:solidFill>
                <a:latin typeface="Courier New"/>
                <a:cs typeface="Courier New"/>
              </a:rPr>
              <a:t>def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Courier New"/>
                <a:cs typeface="Courier New"/>
              </a:rPr>
              <a:t>simulate_birthdays</a:t>
            </a:r>
            <a:r>
              <a:rPr lang="en-US" sz="1600" dirty="0">
                <a:latin typeface="Courier New"/>
                <a:cs typeface="Courier New"/>
              </a:rPr>
              <a:t>(n, t)</a:t>
            </a:r>
            <a:r>
              <a:rPr lang="en-US" sz="1600" dirty="0" smtClean="0">
                <a:latin typeface="Courier New"/>
                <a:cs typeface="Courier New"/>
              </a:rPr>
              <a:t>: 		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dirty="0">
                <a:latin typeface="Courier New"/>
                <a:cs typeface="Courier New"/>
              </a:rPr>
              <a:t>days = 365</a:t>
            </a:r>
          </a:p>
          <a:p>
            <a:r>
              <a:rPr lang="en-US" sz="1600" dirty="0">
                <a:latin typeface="Courier New"/>
                <a:cs typeface="Courier New"/>
              </a:rPr>
              <a:t>    occurred = []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time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in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range</a:t>
            </a:r>
            <a:r>
              <a:rPr lang="en-US" sz="1600" dirty="0">
                <a:latin typeface="Courier New"/>
                <a:cs typeface="Courier New"/>
              </a:rPr>
              <a:t>(t):</a:t>
            </a:r>
          </a:p>
          <a:p>
            <a:r>
              <a:rPr lang="en-US" sz="1600" dirty="0"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# choose random birthdays for everyone</a:t>
            </a:r>
          </a:p>
          <a:p>
            <a:r>
              <a:rPr lang="en-US" sz="1600" dirty="0">
                <a:latin typeface="Courier New"/>
                <a:cs typeface="Courier New"/>
              </a:rPr>
              <a:t>        birthdays = []</a:t>
            </a:r>
          </a:p>
          <a:p>
            <a:r>
              <a:rPr lang="en-US" sz="1600" dirty="0"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in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range</a:t>
            </a:r>
            <a:r>
              <a:rPr lang="en-US" sz="1600" dirty="0">
                <a:latin typeface="Courier New"/>
                <a:cs typeface="Courier New"/>
              </a:rPr>
              <a:t>(n):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</a:t>
            </a:r>
            <a:r>
              <a:rPr lang="en-US" sz="1600" dirty="0" err="1">
                <a:latin typeface="Courier New"/>
                <a:cs typeface="Courier New"/>
              </a:rPr>
              <a:t>birthdays.append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randint</a:t>
            </a:r>
            <a:r>
              <a:rPr lang="en-US" sz="1600" dirty="0">
                <a:latin typeface="Courier New"/>
                <a:cs typeface="Courier New"/>
              </a:rPr>
              <a:t>(1, days))</a:t>
            </a:r>
          </a:p>
          <a:p>
            <a:r>
              <a:rPr lang="en-US" sz="1600" dirty="0"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# record the occurrence of event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E_n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latin typeface="Courier New"/>
                <a:cs typeface="Courier New"/>
              </a:rPr>
              <a:t>        </a:t>
            </a:r>
            <a:r>
              <a:rPr lang="en-US" sz="1600" dirty="0" err="1">
                <a:latin typeface="Courier New"/>
                <a:cs typeface="Courier New"/>
              </a:rPr>
              <a:t>occurred.append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same_birthday</a:t>
            </a:r>
            <a:r>
              <a:rPr lang="en-US" sz="1600" dirty="0">
                <a:latin typeface="Courier New"/>
                <a:cs typeface="Courier New"/>
              </a:rPr>
              <a:t>(birthdays))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latin typeface="Courier New"/>
                <a:cs typeface="Courier New"/>
              </a:rPr>
              <a:t> occurred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# check if event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E_n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occurs (two people have the same birthday)</a:t>
            </a:r>
          </a:p>
          <a:p>
            <a:r>
              <a:rPr lang="en-US" sz="1600" dirty="0" err="1">
                <a:solidFill>
                  <a:schemeClr val="accent1"/>
                </a:solidFill>
                <a:latin typeface="Courier New"/>
                <a:cs typeface="Courier New"/>
              </a:rPr>
              <a:t>def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same_birthday</a:t>
            </a:r>
            <a:r>
              <a:rPr lang="en-US" sz="1600" dirty="0">
                <a:latin typeface="Courier New"/>
                <a:cs typeface="Courier New"/>
              </a:rPr>
              <a:t>(birthdays):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 for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in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range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len</a:t>
            </a:r>
            <a:r>
              <a:rPr lang="en-US" sz="1600" dirty="0">
                <a:latin typeface="Courier New"/>
                <a:cs typeface="Courier New"/>
              </a:rPr>
              <a:t>(birthdays)):</a:t>
            </a:r>
          </a:p>
          <a:p>
            <a:r>
              <a:rPr lang="en-US" sz="1600" dirty="0"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j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in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range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):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latin typeface="Courier New"/>
                <a:cs typeface="Courier New"/>
              </a:rPr>
              <a:t> birthdays[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 == birthdays[j]: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True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False</a:t>
            </a:r>
          </a:p>
          <a:p>
            <a:endParaRPr lang="en-US" sz="1600" dirty="0" smtClean="0">
              <a:latin typeface="Courier New"/>
              <a:cs typeface="Courier New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6216650" y="2946400"/>
            <a:ext cx="2482850" cy="1092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368"/>
            </a:avLst>
          </a:prstGeom>
          <a:solidFill>
            <a:srgbClr val="666666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Courier New"/>
                <a:cs typeface="Courier New"/>
              </a:rPr>
              <a:t>randint</a:t>
            </a:r>
            <a:r>
              <a:rPr lang="en-US" dirty="0" smtClean="0">
                <a:solidFill>
                  <a:schemeClr val="bg1"/>
                </a:solidFill>
                <a:latin typeface="Courier New"/>
                <a:cs typeface="Courier New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urier New"/>
                <a:cs typeface="Courier New"/>
              </a:rPr>
              <a:t>a,b</a:t>
            </a:r>
            <a:r>
              <a:rPr lang="en-US" dirty="0" smtClean="0">
                <a:solidFill>
                  <a:schemeClr val="bg1"/>
                </a:solidFill>
                <a:latin typeface="Courier New"/>
                <a:cs typeface="Courier New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Choose </a:t>
            </a:r>
            <a:r>
              <a:rPr lang="en-US" dirty="0">
                <a:solidFill>
                  <a:schemeClr val="bg1"/>
                </a:solidFill>
                <a:latin typeface="Franklin Gothic Medium"/>
                <a:cs typeface="Franklin Gothic Medium"/>
              </a:rPr>
              <a:t>a random integer in a range</a:t>
            </a:r>
          </a:p>
        </p:txBody>
      </p:sp>
    </p:spTree>
    <p:extLst>
      <p:ext uri="{BB962C8B-B14F-4D97-AF65-F5344CB8AC3E}">
        <p14:creationId xmlns:p14="http://schemas.microsoft.com/office/powerpoint/2010/main" val="207162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mula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7978" r="6961" b="6405"/>
          <a:stretch/>
        </p:blipFill>
        <p:spPr>
          <a:xfrm>
            <a:off x="1137370" y="1028700"/>
            <a:ext cx="5625380" cy="4290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probability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4500" y="4908550"/>
            <a:ext cx="1692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aramond"/>
                <a:cs typeface="Garamond"/>
              </a:rPr>
              <a:t>t</a:t>
            </a:r>
            <a:r>
              <a:rPr lang="en-US" sz="2000" dirty="0" smtClean="0">
                <a:latin typeface="Franklin Gothic Medium"/>
                <a:cs typeface="Franklin Gothic Medium"/>
              </a:rPr>
              <a:t>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9781" y="1049522"/>
            <a:ext cx="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n </a:t>
            </a:r>
            <a:r>
              <a:rPr lang="en-US" sz="2400" dirty="0" smtClean="0">
                <a:latin typeface="Garamond"/>
                <a:cs typeface="Garamond"/>
              </a:rPr>
              <a:t>= 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6572" y="5486347"/>
            <a:ext cx="6215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Fraction of times two people have the </a:t>
            </a:r>
          </a:p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same birthday in the first </a:t>
            </a:r>
            <a:r>
              <a:rPr lang="en-US" sz="2800" i="1" dirty="0" smtClean="0">
                <a:latin typeface="Garamond"/>
                <a:cs typeface="Garamond"/>
              </a:rPr>
              <a:t>t</a:t>
            </a:r>
            <a:r>
              <a:rPr lang="en-US" sz="2800" dirty="0" smtClean="0">
                <a:latin typeface="Franklin Gothic Medium"/>
                <a:cs typeface="Franklin Gothic Medium"/>
              </a:rPr>
              <a:t> experiments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35100" y="2768540"/>
            <a:ext cx="5091078" cy="406460"/>
            <a:chOff x="1638300" y="3105090"/>
            <a:chExt cx="5091078" cy="406460"/>
          </a:xfrm>
        </p:grpSpPr>
        <p:sp>
          <p:nvSpPr>
            <p:cNvPr id="8" name="TextBox 7"/>
            <p:cNvSpPr txBox="1"/>
            <p:nvPr/>
          </p:nvSpPr>
          <p:spPr>
            <a:xfrm>
              <a:off x="3172475" y="3105090"/>
              <a:ext cx="20444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9933"/>
                  </a:solidFill>
                  <a:latin typeface="Garamond"/>
                  <a:cs typeface="Garamond"/>
                </a:rPr>
                <a:t>P</a:t>
              </a:r>
              <a:r>
                <a:rPr lang="en-US" sz="20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(</a:t>
              </a:r>
              <a:r>
                <a:rPr lang="en-US" sz="2000" i="1" dirty="0" smtClean="0">
                  <a:solidFill>
                    <a:srgbClr val="FF9933"/>
                  </a:solidFill>
                  <a:latin typeface="Garamond"/>
                  <a:cs typeface="Garamond"/>
                </a:rPr>
                <a:t>E</a:t>
              </a:r>
              <a:r>
                <a:rPr lang="en-US" sz="2000" baseline="-250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23</a:t>
              </a:r>
              <a:r>
                <a:rPr lang="en-US" sz="20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) = 0.5073…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38300" y="3511550"/>
              <a:ext cx="5091078" cy="0"/>
            </a:xfrm>
            <a:prstGeom prst="line">
              <a:avLst/>
            </a:prstGeom>
            <a:ln w="9525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68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drop 3 blue balls and 3 red balls into 5 bins at random. What is the probability that some bin gets two (or more) balls of the same color?</a:t>
            </a:r>
          </a:p>
        </p:txBody>
      </p:sp>
      <p:sp>
        <p:nvSpPr>
          <p:cNvPr id="5" name="Trapezoid 4"/>
          <p:cNvSpPr/>
          <p:nvPr/>
        </p:nvSpPr>
        <p:spPr>
          <a:xfrm flipV="1">
            <a:off x="539581" y="449398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flipV="1">
            <a:off x="2194700" y="449398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3974758" y="449398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flipV="1">
            <a:off x="5696470" y="449398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1038" y="5176109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38799" y="4644770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4073" y="5176109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67695" y="4696942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49608" y="4554153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09508" y="5122563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flipV="1">
            <a:off x="7457990" y="449398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7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2265</Words>
  <Application>Microsoft Macintosh PowerPoint</Application>
  <PresentationFormat>On-screen Show (4:3)</PresentationFormat>
  <Paragraphs>369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2. Axioms of Probability part two</vt:lpstr>
      <vt:lpstr>Birthdays</vt:lpstr>
      <vt:lpstr>Birthdays</vt:lpstr>
      <vt:lpstr>Birthdays</vt:lpstr>
      <vt:lpstr>Birthdays</vt:lpstr>
      <vt:lpstr>Interpretation of probability</vt:lpstr>
      <vt:lpstr>Simulation of birthday experiment</vt:lpstr>
      <vt:lpstr>Interpretation of probability</vt:lpstr>
      <vt:lpstr>Problem for you to solve</vt:lpstr>
      <vt:lpstr>Generalized inclusion exclusion</vt:lpstr>
      <vt:lpstr>Generalized inclusion exclusion</vt:lpstr>
      <vt:lpstr>PowerPoint Presentation</vt:lpstr>
      <vt:lpstr>Hats</vt:lpstr>
      <vt:lpstr>Hats</vt:lpstr>
      <vt:lpstr>Hats</vt:lpstr>
      <vt:lpstr>Hats</vt:lpstr>
      <vt:lpstr>Hats</vt:lpstr>
      <vt:lpstr>Hats</vt:lpstr>
      <vt:lpstr>Hats</vt:lpstr>
      <vt:lpstr>Hats</vt:lpstr>
      <vt:lpstr>Hats</vt:lpstr>
      <vt:lpstr>Hats</vt:lpstr>
      <vt:lpstr>Hats</vt:lpstr>
      <vt:lpstr>Circular arrangements</vt:lpstr>
      <vt:lpstr>Round table</vt:lpstr>
      <vt:lpstr>Round table</vt:lpstr>
      <vt:lpstr>Round table</vt:lpstr>
      <vt:lpstr>Round table</vt:lpstr>
      <vt:lpstr>Round table</vt:lpstr>
      <vt:lpstr>Round table</vt:lpstr>
      <vt:lpstr>Problem for you to solve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122</cp:revision>
  <dcterms:created xsi:type="dcterms:W3CDTF">2013-01-07T07:20:47Z</dcterms:created>
  <dcterms:modified xsi:type="dcterms:W3CDTF">2013-01-31T08:00:35Z</dcterms:modified>
</cp:coreProperties>
</file>