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7" r:id="rId12"/>
    <p:sldId id="258" r:id="rId13"/>
    <p:sldId id="260" r:id="rId14"/>
    <p:sldId id="259" r:id="rId15"/>
    <p:sldId id="270" r:id="rId16"/>
    <p:sldId id="271" r:id="rId17"/>
    <p:sldId id="273" r:id="rId18"/>
    <p:sldId id="272" r:id="rId19"/>
    <p:sldId id="274" r:id="rId20"/>
    <p:sldId id="286" r:id="rId21"/>
    <p:sldId id="275" r:id="rId22"/>
    <p:sldId id="276" r:id="rId23"/>
    <p:sldId id="277" r:id="rId24"/>
    <p:sldId id="278" r:id="rId25"/>
    <p:sldId id="282" r:id="rId26"/>
    <p:sldId id="283" r:id="rId27"/>
    <p:sldId id="284" r:id="rId28"/>
    <p:sldId id="285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-264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25/1/13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ENGG</a:t>
            </a:r>
            <a:r>
              <a:rPr lang="en-US" sz="2400" b="1" baseline="0" dirty="0" smtClean="0"/>
              <a:t> 2040C: </a:t>
            </a:r>
            <a:r>
              <a:rPr lang="en-US" sz="2400" baseline="0" dirty="0" smtClean="0"/>
              <a:t>Probability Models and Applications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Andrej Bogdanov</a:t>
            </a:r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Spring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6" Type="http://schemas.openxmlformats.org/officeDocument/2006/relationships/image" Target="../media/image11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1321863"/>
          </a:xfrm>
        </p:spPr>
        <p:txBody>
          <a:bodyPr/>
          <a:lstStyle/>
          <a:p>
            <a:r>
              <a:rPr lang="en-US" dirty="0" smtClean="0"/>
              <a:t>2. Axioms of Probability</a:t>
            </a:r>
            <a:br>
              <a:rPr lang="en-US" dirty="0" smtClean="0"/>
            </a:br>
            <a:r>
              <a:rPr lang="en-US" sz="3600" i="1" dirty="0" smtClean="0"/>
              <a:t>part one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900" y="131888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Give a probability model for the gender of Hong Kong young children.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2314" y="2413556"/>
            <a:ext cx="4938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sample space </a:t>
            </a:r>
            <a:r>
              <a:rPr lang="en-US" sz="2800" dirty="0" smtClean="0">
                <a:latin typeface="Garamond"/>
                <a:cs typeface="Garamond"/>
              </a:rPr>
              <a:t>= { </a:t>
            </a:r>
            <a:r>
              <a:rPr lang="en-US" sz="2800" dirty="0" smtClean="0">
                <a:latin typeface="Courier New"/>
                <a:cs typeface="Courier New"/>
              </a:rPr>
              <a:t>boy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girl</a:t>
            </a:r>
            <a:r>
              <a:rPr lang="en-US" sz="2800" dirty="0" smtClean="0">
                <a:latin typeface="Garamond"/>
                <a:cs typeface="Garamond"/>
              </a:rPr>
              <a:t>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50" y="3008768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Model 1:	</a:t>
            </a:r>
            <a:r>
              <a:rPr lang="en-US" sz="2800" dirty="0" smtClean="0">
                <a:latin typeface="Franklin Gothic Medium"/>
                <a:cs typeface="Franklin Gothic Medium"/>
              </a:rPr>
              <a:t>	common sense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13755" y="3039386"/>
            <a:ext cx="1535145" cy="462797"/>
            <a:chOff x="5313755" y="3039386"/>
            <a:chExt cx="1535145" cy="462797"/>
          </a:xfrm>
        </p:grpSpPr>
        <p:sp>
          <p:nvSpPr>
            <p:cNvPr id="7" name="Rectangle 6"/>
            <p:cNvSpPr/>
            <p:nvPr/>
          </p:nvSpPr>
          <p:spPr>
            <a:xfrm>
              <a:off x="5313755" y="3040518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1805" y="3039386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0400" y="3764418"/>
            <a:ext cx="172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Model 2:	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36825" y="4558168"/>
            <a:ext cx="5060950" cy="1626480"/>
            <a:chOff x="2536825" y="4558168"/>
            <a:chExt cx="5060950" cy="16264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6825" y="4558168"/>
              <a:ext cx="5060950" cy="124033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03525" y="5846094"/>
              <a:ext cx="45148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Franklin Gothic Medium"/>
                  <a:cs typeface="Franklin Gothic Medium"/>
                </a:rPr>
                <a:t>from </a:t>
              </a:r>
              <a:r>
                <a:rPr lang="en-US" sz="1600" i="1" dirty="0" smtClean="0">
                  <a:latin typeface="Franklin Gothic Medium"/>
                  <a:cs typeface="Franklin Gothic Medium"/>
                </a:rPr>
                <a:t>Hong Kong annual digest of statistics, 2012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7130476" y="5486400"/>
            <a:ext cx="524448" cy="353344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64150" y="3739018"/>
            <a:ext cx="1891726" cy="466883"/>
            <a:chOff x="5264150" y="3739018"/>
            <a:chExt cx="1891726" cy="466883"/>
          </a:xfrm>
        </p:grpSpPr>
        <p:sp>
          <p:nvSpPr>
            <p:cNvPr id="15" name="Rectangle 14"/>
            <p:cNvSpPr/>
            <p:nvPr/>
          </p:nvSpPr>
          <p:spPr>
            <a:xfrm>
              <a:off x="5264150" y="3739018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.51966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82533" y="3744236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.48034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94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2179" y="1458583"/>
            <a:ext cx="6559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An event is a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subset</a:t>
            </a:r>
            <a:r>
              <a:rPr lang="en-US" sz="2800" dirty="0" smtClean="0">
                <a:latin typeface="Franklin Gothic Medium"/>
                <a:cs typeface="Franklin Gothic Medium"/>
              </a:rPr>
              <a:t>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14239" y="2711144"/>
            <a:ext cx="5289066" cy="925778"/>
            <a:chOff x="955979" y="2166366"/>
            <a:chExt cx="5289066" cy="925778"/>
          </a:xfrm>
        </p:grpSpPr>
        <p:pic>
          <p:nvPicPr>
            <p:cNvPr id="7" name="Picture 6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9" y="2166366"/>
              <a:ext cx="923210" cy="925778"/>
            </a:xfrm>
            <a:prstGeom prst="rect">
              <a:avLst/>
            </a:prstGeom>
          </p:spPr>
        </p:pic>
        <p:pic>
          <p:nvPicPr>
            <p:cNvPr id="8" name="Picture 7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29" y="2166366"/>
              <a:ext cx="923210" cy="9257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91054" y="2387600"/>
              <a:ext cx="3053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S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HT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TH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TT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5551" y="4629150"/>
            <a:ext cx="6632555" cy="461665"/>
            <a:chOff x="665551" y="4629150"/>
            <a:chExt cx="6632555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665551" y="462915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46291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5551" y="5249565"/>
            <a:ext cx="6632555" cy="461665"/>
            <a:chOff x="665551" y="5249565"/>
            <a:chExt cx="6632555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524956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52495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5551" y="4006850"/>
            <a:ext cx="6078963" cy="461665"/>
            <a:chOff x="665551" y="4006850"/>
            <a:chExt cx="6078963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665551" y="40068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7714" y="400685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18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793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complement</a:t>
            </a:r>
            <a:r>
              <a:rPr lang="en-US" sz="2800" dirty="0" smtClean="0">
                <a:latin typeface="Franklin Gothic Medium"/>
                <a:cs typeface="Franklin Gothic Medium"/>
              </a:rPr>
              <a:t> of an event is the opposite event.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1835150"/>
            <a:ext cx="6306123" cy="461665"/>
            <a:chOff x="665551" y="1835150"/>
            <a:chExt cx="6306123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65551" y="18351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4874" y="183515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0400" y="2393950"/>
            <a:ext cx="7397750" cy="512465"/>
            <a:chOff x="660400" y="2393950"/>
            <a:chExt cx="7397750" cy="51246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23939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0400" y="2444750"/>
              <a:ext cx="4646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</a:t>
              </a:r>
              <a:r>
                <a:rPr lang="en-US" sz="24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do not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come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4874" y="2425700"/>
              <a:ext cx="27797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1</a:t>
              </a:r>
              <a:r>
                <a:rPr lang="en-US" sz="2400" i="1" baseline="30000" dirty="0" smtClean="0">
                  <a:latin typeface="Garamond"/>
                  <a:cs typeface="Garamond"/>
                </a:rPr>
                <a:t>c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590800" y="3752850"/>
            <a:ext cx="3441700" cy="18288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 smtClean="0">
                <a:latin typeface="Garamond"/>
                <a:cs typeface="Garamond"/>
              </a:rPr>
              <a:t>S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84721" y="4051300"/>
            <a:ext cx="1257300" cy="12573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82786" y="40894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5266" y="3845867"/>
            <a:ext cx="49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E</a:t>
            </a:r>
            <a:r>
              <a:rPr lang="en-US" sz="2400" i="1" baseline="30000" dirty="0" err="1" smtClean="0">
                <a:latin typeface="Garamond"/>
                <a:cs typeface="Garamond"/>
              </a:rPr>
              <a:t>c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2373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059371" y="4671590"/>
            <a:ext cx="476250" cy="978150"/>
          </a:xfrm>
          <a:custGeom>
            <a:avLst/>
            <a:gdLst/>
            <a:ahLst/>
            <a:cxnLst/>
            <a:rect l="l" t="t" r="r" b="b"/>
            <a:pathLst>
              <a:path w="476250" h="978150">
                <a:moveTo>
                  <a:pt x="238125" y="0"/>
                </a:moveTo>
                <a:lnTo>
                  <a:pt x="292123" y="44552"/>
                </a:lnTo>
                <a:cubicBezTo>
                  <a:pt x="405886" y="158316"/>
                  <a:pt x="476250" y="315478"/>
                  <a:pt x="476250" y="489075"/>
                </a:cubicBezTo>
                <a:cubicBezTo>
                  <a:pt x="476250" y="662672"/>
                  <a:pt x="405886" y="819835"/>
                  <a:pt x="292123" y="933598"/>
                </a:cubicBezTo>
                <a:lnTo>
                  <a:pt x="238125" y="978150"/>
                </a:lnTo>
                <a:lnTo>
                  <a:pt x="184127" y="933598"/>
                </a:lnTo>
                <a:cubicBezTo>
                  <a:pt x="70364" y="819835"/>
                  <a:pt x="0" y="662672"/>
                  <a:pt x="0" y="489075"/>
                </a:cubicBezTo>
                <a:cubicBezTo>
                  <a:pt x="0" y="315478"/>
                  <a:pt x="70364" y="158316"/>
                  <a:pt x="184127" y="445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550" y="1268083"/>
            <a:ext cx="800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intersection </a:t>
            </a:r>
            <a:r>
              <a:rPr lang="en-US" sz="2800" dirty="0" smtClean="0">
                <a:latin typeface="Franklin Gothic Medium"/>
                <a:cs typeface="Franklin Gothic Medium"/>
              </a:rPr>
              <a:t>of events happens when all events </a:t>
            </a:r>
          </a:p>
          <a:p>
            <a:r>
              <a:rPr lang="en-US" sz="2800" dirty="0" smtClean="0">
                <a:latin typeface="Franklin Gothic Medium"/>
                <a:cs typeface="Franklin Gothic Medium"/>
              </a:rPr>
              <a:t>happen.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2292350"/>
            <a:ext cx="6924655" cy="885230"/>
            <a:chOff x="665551" y="2292350"/>
            <a:chExt cx="6924655" cy="885230"/>
          </a:xfrm>
        </p:grpSpPr>
        <p:sp>
          <p:nvSpPr>
            <p:cNvPr id="5" name="TextBox 4"/>
            <p:cNvSpPr txBox="1"/>
            <p:nvPr/>
          </p:nvSpPr>
          <p:spPr>
            <a:xfrm>
              <a:off x="665551" y="22923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9814" y="22923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551" y="27159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9814" y="26841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050" y="3295650"/>
            <a:ext cx="7404100" cy="493415"/>
            <a:chOff x="654050" y="3295650"/>
            <a:chExt cx="7404100" cy="49341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32956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4050" y="3327400"/>
              <a:ext cx="3270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(a) and (b) happen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1514" y="3321050"/>
              <a:ext cx="2081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 smtClean="0">
                <a:latin typeface="Garamond"/>
                <a:cs typeface="Garamond"/>
              </a:rPr>
              <a:t>S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</a:p>
        </p:txBody>
      </p:sp>
      <p:sp>
        <p:nvSpPr>
          <p:cNvPr id="16" name="Oval 15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49992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276064" y="4527550"/>
            <a:ext cx="2038350" cy="1257300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217283"/>
            <a:ext cx="7802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union </a:t>
            </a:r>
            <a:r>
              <a:rPr lang="en-US" sz="2800" dirty="0" smtClean="0">
                <a:latin typeface="Franklin Gothic Medium"/>
                <a:cs typeface="Franklin Gothic Medium"/>
              </a:rPr>
              <a:t>of events happens when at least one of </a:t>
            </a:r>
          </a:p>
          <a:p>
            <a:r>
              <a:rPr lang="en-US" sz="2800" dirty="0" smtClean="0">
                <a:latin typeface="Franklin Gothic Medium"/>
                <a:cs typeface="Franklin Gothic Medium"/>
              </a:rPr>
              <a:t>the events happens.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201" y="2241550"/>
            <a:ext cx="6924655" cy="885230"/>
            <a:chOff x="659201" y="2241550"/>
            <a:chExt cx="6924655" cy="885230"/>
          </a:xfrm>
        </p:grpSpPr>
        <p:sp>
          <p:nvSpPr>
            <p:cNvPr id="13" name="TextBox 12"/>
            <p:cNvSpPr txBox="1"/>
            <p:nvPr/>
          </p:nvSpPr>
          <p:spPr>
            <a:xfrm>
              <a:off x="659201" y="22415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3464" y="22415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201" y="26651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3464" y="26333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700" y="3244850"/>
            <a:ext cx="7479988" cy="493415"/>
            <a:chOff x="647700" y="3244850"/>
            <a:chExt cx="7479988" cy="49341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55650" y="32448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7700" y="3276600"/>
              <a:ext cx="2946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at least one happens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9770" y="3257550"/>
              <a:ext cx="3467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 </a:t>
              </a:r>
              <a:r>
                <a:rPr lang="en-US" sz="2000" dirty="0" smtClean="0">
                  <a:latin typeface="Garamond"/>
                  <a:cs typeface="Garamond"/>
                </a:rPr>
                <a:t>∪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HT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TT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 smtClean="0">
                <a:latin typeface="Garamond"/>
                <a:cs typeface="Garamond"/>
              </a:rPr>
              <a:t>S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</a:p>
        </p:txBody>
      </p:sp>
      <p:sp>
        <p:nvSpPr>
          <p:cNvPr id="24" name="Oval 23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43859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for finite 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dirty="0" smtClean="0">
                <a:latin typeface="Franklin Gothic Medium"/>
                <a:cs typeface="Franklin Gothic Medium"/>
              </a:rPr>
              <a:t> of an event is the sum of the </a:t>
            </a:r>
          </a:p>
          <a:p>
            <a:r>
              <a:rPr lang="en-US" sz="2800" dirty="0" smtClean="0">
                <a:latin typeface="Franklin Gothic Medium"/>
                <a:cs typeface="Franklin Gothic Medium"/>
              </a:rPr>
              <a:t>probabilities of its elements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49314" y="2932378"/>
            <a:ext cx="3053991" cy="780744"/>
            <a:chOff x="5149314" y="2932378"/>
            <a:chExt cx="3053991" cy="780744"/>
          </a:xfrm>
        </p:grpSpPr>
        <p:sp>
          <p:nvSpPr>
            <p:cNvPr id="9" name="TextBox 8"/>
            <p:cNvSpPr txBox="1"/>
            <p:nvPr/>
          </p:nvSpPr>
          <p:spPr>
            <a:xfrm>
              <a:off x="5149314" y="2932378"/>
              <a:ext cx="3053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S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HT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TH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TT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0874" y="32514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4274" y="32451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8624" y="32197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2024" y="32133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5551" y="4025900"/>
            <a:ext cx="7964793" cy="461665"/>
            <a:chOff x="665551" y="4025900"/>
            <a:chExt cx="796479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402590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402590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48897" y="40259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1</a:t>
              </a:r>
              <a:r>
                <a:rPr lang="en-US" sz="2400" dirty="0" smtClean="0">
                  <a:latin typeface="Garamond"/>
                  <a:cs typeface="Garamond"/>
                </a:rPr>
                <a:t>) = </a:t>
              </a:r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551" y="4648200"/>
            <a:ext cx="7983149" cy="461665"/>
            <a:chOff x="665551" y="4648200"/>
            <a:chExt cx="7983149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665551" y="464820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47714" y="464820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7253" y="46482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) = ½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5551" y="5268615"/>
            <a:ext cx="7987419" cy="468015"/>
            <a:chOff x="665551" y="5268615"/>
            <a:chExt cx="7987419" cy="468015"/>
          </a:xfrm>
        </p:grpSpPr>
        <p:sp>
          <p:nvSpPr>
            <p:cNvPr id="12" name="TextBox 11"/>
            <p:cNvSpPr txBox="1"/>
            <p:nvPr/>
          </p:nvSpPr>
          <p:spPr>
            <a:xfrm>
              <a:off x="665551" y="526861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526861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71523" y="5274965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) = ½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33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Axioms for finite probability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6378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finite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space </a:t>
            </a:r>
            <a:r>
              <a:rPr lang="en-US" sz="2800" dirty="0" smtClean="0">
                <a:latin typeface="Franklin Gothic Medium"/>
                <a:cs typeface="Franklin Gothic Medium"/>
              </a:rPr>
              <a:t>is specified by:</a:t>
            </a:r>
            <a:endParaRPr lang="en-US" sz="2800" i="1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886" y="1868106"/>
            <a:ext cx="392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finite sample space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i="1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886" y="2401402"/>
            <a:ext cx="6821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Every event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Franklin Gothic Medium"/>
                <a:cs typeface="Franklin Gothic Medium"/>
              </a:rPr>
              <a:t> over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i="1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given a number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800" dirty="0" smtClean="0">
                <a:latin typeface="Franklin Gothic Medium"/>
                <a:cs typeface="Franklin Gothic Medium"/>
              </a:rPr>
              <a:t>called 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dirty="0" smtClean="0">
                <a:latin typeface="Franklin Gothic Medium"/>
                <a:cs typeface="Franklin Gothic Medium"/>
              </a:rPr>
              <a:t> of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such that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5500" y="3587030"/>
            <a:ext cx="7412082" cy="750020"/>
            <a:chOff x="825500" y="3587030"/>
            <a:chExt cx="7412082" cy="750020"/>
          </a:xfrm>
        </p:grpSpPr>
        <p:sp>
          <p:nvSpPr>
            <p:cNvPr id="7" name="Rounded Rectangle 6"/>
            <p:cNvSpPr/>
            <p:nvPr/>
          </p:nvSpPr>
          <p:spPr>
            <a:xfrm>
              <a:off x="6191250" y="35870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911400" y="36679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31148" y="3729935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5500" y="3669040"/>
              <a:ext cx="427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1. for every 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, </a:t>
              </a:r>
              <a:r>
                <a:rPr lang="en-US" sz="2800" dirty="0" smtClean="0">
                  <a:latin typeface="Garamond"/>
                  <a:cs typeface="Garamond"/>
                </a:rPr>
                <a:t>0 ≤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 </a:t>
              </a:r>
              <a:r>
                <a:rPr lang="en-US" sz="2800" dirty="0">
                  <a:latin typeface="Garamond"/>
                  <a:cs typeface="Garamond"/>
                </a:rPr>
                <a:t>≤</a:t>
              </a:r>
              <a:r>
                <a:rPr lang="en-US" sz="2800" dirty="0" smtClean="0">
                  <a:latin typeface="Garamond"/>
                  <a:cs typeface="Garamond"/>
                </a:rPr>
                <a:t> 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4550" y="4564930"/>
            <a:ext cx="7393032" cy="750020"/>
            <a:chOff x="844550" y="4564930"/>
            <a:chExt cx="7393032" cy="750020"/>
          </a:xfrm>
        </p:grpSpPr>
        <p:sp>
          <p:nvSpPr>
            <p:cNvPr id="17" name="Rounded Rectangle 16"/>
            <p:cNvSpPr/>
            <p:nvPr/>
          </p:nvSpPr>
          <p:spPr>
            <a:xfrm>
              <a:off x="6191250" y="4564930"/>
              <a:ext cx="2046332" cy="7500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4550" y="4599945"/>
              <a:ext cx="18055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2.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S</a:t>
              </a:r>
              <a:r>
                <a:rPr lang="en-US" sz="2800" dirty="0" smtClean="0">
                  <a:latin typeface="Garamond"/>
                  <a:cs typeface="Garamond"/>
                </a:rPr>
                <a:t>) = 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4550" y="5289575"/>
            <a:ext cx="7393032" cy="1071840"/>
            <a:chOff x="844550" y="5289575"/>
            <a:chExt cx="7393032" cy="1071840"/>
          </a:xfrm>
        </p:grpSpPr>
        <p:sp>
          <p:nvSpPr>
            <p:cNvPr id="20" name="Rounded Rectangle 19"/>
            <p:cNvSpPr/>
            <p:nvPr/>
          </p:nvSpPr>
          <p:spPr>
            <a:xfrm>
              <a:off x="6191250" y="55682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84350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04098" y="5711135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186139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05887" y="5711135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F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550" y="5289575"/>
              <a:ext cx="2790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3. If </a:t>
              </a:r>
              <a:r>
                <a:rPr lang="en-US" sz="2800" i="1" dirty="0" smtClean="0">
                  <a:latin typeface="Garamond"/>
                  <a:cs typeface="Garamond"/>
                </a:rPr>
                <a:t>EF</a:t>
              </a:r>
              <a:r>
                <a:rPr lang="en-US" sz="2800" dirty="0" smtClean="0">
                  <a:latin typeface="Garamond"/>
                  <a:cs typeface="Garamond"/>
                </a:rPr>
                <a:t> = ∅ 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then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90417" y="5838195"/>
              <a:ext cx="35058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i="1" dirty="0">
                  <a:latin typeface="Garamond"/>
                  <a:cs typeface="Garamond"/>
                </a:rPr>
                <a:t> + 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763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calculating probability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242683"/>
            <a:ext cx="7772360" cy="954107"/>
            <a:chOff x="457200" y="1242683"/>
            <a:chExt cx="7772360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242683"/>
              <a:ext cx="29595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Complement rule: </a:t>
              </a:r>
            </a:p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err="1" smtClean="0">
                  <a:latin typeface="Garamond"/>
                  <a:cs typeface="Garamond"/>
                </a:rPr>
                <a:t>E</a:t>
              </a:r>
              <a:r>
                <a:rPr lang="en-US" sz="2800" i="1" baseline="30000" dirty="0" err="1" smtClean="0">
                  <a:latin typeface="Garamond"/>
                  <a:cs typeface="Garamond"/>
                </a:rPr>
                <a:t>c</a:t>
              </a:r>
              <a:r>
                <a:rPr lang="en-US" sz="2800" dirty="0" smtClean="0">
                  <a:latin typeface="Garamond"/>
                  <a:cs typeface="Garamond"/>
                </a:rPr>
                <a:t>) = 1 –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83228" y="1308100"/>
              <a:ext cx="2046332" cy="8886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903378" y="145406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126" y="151602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4423" y="1303265"/>
              <a:ext cx="444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latin typeface="Garamond"/>
                  <a:cs typeface="Garamond"/>
                </a:rPr>
                <a:t>E</a:t>
              </a:r>
              <a:r>
                <a:rPr lang="en-US" sz="2000" i="1" baseline="30000" dirty="0" err="1" smtClean="0">
                  <a:latin typeface="Garamond"/>
                  <a:cs typeface="Garamond"/>
                </a:rPr>
                <a:t>c</a:t>
              </a:r>
              <a:endParaRPr lang="en-US" sz="2000" i="1" baseline="30000" dirty="0" smtClean="0">
                <a:latin typeface="Garamond"/>
                <a:cs typeface="Garamond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2550783"/>
            <a:ext cx="7772360" cy="1384995"/>
            <a:chOff x="457200" y="2550783"/>
            <a:chExt cx="7772360" cy="1384995"/>
          </a:xfrm>
        </p:grpSpPr>
        <p:sp>
          <p:nvSpPr>
            <p:cNvPr id="25" name="Oval 24"/>
            <p:cNvSpPr/>
            <p:nvPr/>
          </p:nvSpPr>
          <p:spPr>
            <a:xfrm>
              <a:off x="6389770" y="2814565"/>
              <a:ext cx="1293730" cy="7500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550783"/>
              <a:ext cx="433602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Difference rule: 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If 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400" dirty="0" smtClean="0">
                  <a:latin typeface="Garamond"/>
                  <a:cs typeface="Garamond"/>
                </a:rPr>
                <a:t> ⊆ 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</a:p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latin typeface="Garamond"/>
                  <a:cs typeface="Garamond"/>
                </a:rPr>
                <a:t> and not 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 =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latin typeface="Garamond"/>
                  <a:cs typeface="Garamond"/>
                </a:rPr>
                <a:t>) –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</a:t>
              </a:r>
            </a:p>
            <a:p>
              <a:r>
                <a:rPr lang="en-US" sz="2800" dirty="0" smtClean="0">
                  <a:latin typeface="Franklin Gothic Medium"/>
                  <a:cs typeface="Franklin Gothic Medium"/>
                </a:rPr>
                <a:t>in particular,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 </a:t>
              </a:r>
              <a:r>
                <a:rPr lang="en-US" sz="2800" dirty="0">
                  <a:latin typeface="Garamond"/>
                  <a:cs typeface="Garamond"/>
                </a:rPr>
                <a:t>≤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83228" y="2724150"/>
              <a:ext cx="2046332" cy="95885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535078" y="289551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4826" y="29574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84662" y="2947915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F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4112883"/>
            <a:ext cx="7772360" cy="1011256"/>
            <a:chOff x="457200" y="4112883"/>
            <a:chExt cx="7772360" cy="1011256"/>
          </a:xfrm>
        </p:grpSpPr>
        <p:sp>
          <p:nvSpPr>
            <p:cNvPr id="33" name="Oval 32"/>
            <p:cNvSpPr/>
            <p:nvPr/>
          </p:nvSpPr>
          <p:spPr>
            <a:xfrm>
              <a:off x="7037914" y="4472012"/>
              <a:ext cx="168780" cy="414220"/>
            </a:xfrm>
            <a:custGeom>
              <a:avLst/>
              <a:gdLst/>
              <a:ahLst/>
              <a:cxnLst/>
              <a:rect l="l" t="t" r="r" b="b"/>
              <a:pathLst>
                <a:path w="168780" h="414220">
                  <a:moveTo>
                    <a:pt x="84390" y="0"/>
                  </a:moveTo>
                  <a:lnTo>
                    <a:pt x="117937" y="40659"/>
                  </a:lnTo>
                  <a:cubicBezTo>
                    <a:pt x="150037" y="88173"/>
                    <a:pt x="168780" y="145453"/>
                    <a:pt x="168780" y="207110"/>
                  </a:cubicBezTo>
                  <a:cubicBezTo>
                    <a:pt x="168780" y="268768"/>
                    <a:pt x="150037" y="326047"/>
                    <a:pt x="117937" y="373562"/>
                  </a:cubicBezTo>
                  <a:lnTo>
                    <a:pt x="84390" y="414220"/>
                  </a:lnTo>
                  <a:lnTo>
                    <a:pt x="50844" y="373562"/>
                  </a:lnTo>
                  <a:cubicBezTo>
                    <a:pt x="18744" y="326047"/>
                    <a:pt x="0" y="268768"/>
                    <a:pt x="0" y="207110"/>
                  </a:cubicBezTo>
                  <a:cubicBezTo>
                    <a:pt x="0" y="145453"/>
                    <a:pt x="18744" y="88173"/>
                    <a:pt x="50844" y="4065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611278" y="4381414"/>
              <a:ext cx="1022052" cy="595416"/>
            </a:xfrm>
            <a:custGeom>
              <a:avLst/>
              <a:gdLst/>
              <a:ahLst/>
              <a:cxnLst/>
              <a:rect l="l" t="t" r="r" b="b"/>
              <a:pathLst>
                <a:path w="1022052" h="595416">
                  <a:moveTo>
                    <a:pt x="724344" y="0"/>
                  </a:moveTo>
                  <a:cubicBezTo>
                    <a:pt x="888764" y="0"/>
                    <a:pt x="1022052" y="133288"/>
                    <a:pt x="1022052" y="297708"/>
                  </a:cubicBezTo>
                  <a:cubicBezTo>
                    <a:pt x="1022052" y="462128"/>
                    <a:pt x="888764" y="595416"/>
                    <a:pt x="724344" y="595416"/>
                  </a:cubicBezTo>
                  <a:cubicBezTo>
                    <a:pt x="642134" y="595416"/>
                    <a:pt x="567707" y="562094"/>
                    <a:pt x="513833" y="508220"/>
                  </a:cubicBezTo>
                  <a:lnTo>
                    <a:pt x="511026" y="504818"/>
                  </a:lnTo>
                  <a:lnTo>
                    <a:pt x="544573" y="464160"/>
                  </a:lnTo>
                  <a:cubicBezTo>
                    <a:pt x="576673" y="416645"/>
                    <a:pt x="595416" y="359366"/>
                    <a:pt x="595416" y="297708"/>
                  </a:cubicBezTo>
                  <a:cubicBezTo>
                    <a:pt x="595416" y="236051"/>
                    <a:pt x="576673" y="178771"/>
                    <a:pt x="544573" y="131257"/>
                  </a:cubicBezTo>
                  <a:lnTo>
                    <a:pt x="511026" y="90598"/>
                  </a:lnTo>
                  <a:lnTo>
                    <a:pt x="513833" y="87197"/>
                  </a:lnTo>
                  <a:cubicBezTo>
                    <a:pt x="567707" y="33322"/>
                    <a:pt x="642134" y="0"/>
                    <a:pt x="724344" y="0"/>
                  </a:cubicBezTo>
                  <a:close/>
                  <a:moveTo>
                    <a:pt x="297708" y="0"/>
                  </a:moveTo>
                  <a:cubicBezTo>
                    <a:pt x="379918" y="0"/>
                    <a:pt x="454345" y="33322"/>
                    <a:pt x="508220" y="87197"/>
                  </a:cubicBezTo>
                  <a:lnTo>
                    <a:pt x="511026" y="90598"/>
                  </a:lnTo>
                  <a:lnTo>
                    <a:pt x="477480" y="131257"/>
                  </a:lnTo>
                  <a:cubicBezTo>
                    <a:pt x="445380" y="178771"/>
                    <a:pt x="426636" y="236051"/>
                    <a:pt x="426636" y="297708"/>
                  </a:cubicBezTo>
                  <a:cubicBezTo>
                    <a:pt x="426636" y="359366"/>
                    <a:pt x="445380" y="416645"/>
                    <a:pt x="477480" y="464160"/>
                  </a:cubicBezTo>
                  <a:lnTo>
                    <a:pt x="511026" y="504818"/>
                  </a:lnTo>
                  <a:lnTo>
                    <a:pt x="508220" y="508220"/>
                  </a:lnTo>
                  <a:cubicBezTo>
                    <a:pt x="454345" y="562094"/>
                    <a:pt x="379918" y="595416"/>
                    <a:pt x="297708" y="595416"/>
                  </a:cubicBezTo>
                  <a:cubicBezTo>
                    <a:pt x="133288" y="595416"/>
                    <a:pt x="0" y="462128"/>
                    <a:pt x="0" y="297708"/>
                  </a:cubicBezTo>
                  <a:cubicBezTo>
                    <a:pt x="0" y="133288"/>
                    <a:pt x="133288" y="0"/>
                    <a:pt x="29770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4112883"/>
              <a:ext cx="47175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Inclusion-exclusion:</a:t>
              </a:r>
              <a:endParaRPr lang="en-US" sz="2800" dirty="0" smtClean="0">
                <a:solidFill>
                  <a:srgbClr val="FF9933"/>
                </a:solidFill>
                <a:latin typeface="Garamond"/>
                <a:cs typeface="Garamond"/>
              </a:endParaRPr>
            </a:p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∪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latin typeface="Garamond"/>
                  <a:cs typeface="Garamond"/>
                </a:rPr>
                <a:t>) =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 +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latin typeface="Garamond"/>
                  <a:cs typeface="Garamond"/>
                </a:rPr>
                <a:t>) –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EF</a:t>
              </a:r>
              <a:r>
                <a:rPr lang="en-US" sz="2800" dirty="0" smtClean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83228" y="4235450"/>
              <a:ext cx="2046332" cy="888689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10376" y="44433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71962" y="4437020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F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28110" y="5556250"/>
            <a:ext cx="600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can prove them using the axioms.</a:t>
            </a:r>
          </a:p>
        </p:txBody>
      </p:sp>
    </p:spTree>
    <p:extLst>
      <p:ext uri="{BB962C8B-B14F-4D97-AF65-F5344CB8AC3E}">
        <p14:creationId xmlns:p14="http://schemas.microsoft.com/office/powerpoint/2010/main" val="124159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some town 10% of the people are rich, 5% are famous, and 3% are rich and famous. For a random resident of the town what is the chance that: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2842883"/>
            <a:ext cx="414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(a) The person is not rich?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" y="385888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(b) The person is rich but not famous?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50" y="4848223"/>
            <a:ext cx="720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(c) The person is either rich or famous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	(but not both)?</a:t>
            </a:r>
          </a:p>
        </p:txBody>
      </p:sp>
    </p:spTree>
    <p:extLst>
      <p:ext uri="{BB962C8B-B14F-4D97-AF65-F5344CB8AC3E}">
        <p14:creationId xmlns:p14="http://schemas.microsoft.com/office/powerpoint/2010/main" val="372598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kid_clipart_girl_smil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86150"/>
            <a:ext cx="1465400" cy="1724000"/>
          </a:xfrm>
          <a:prstGeom prst="rect">
            <a:avLst/>
          </a:prstGeom>
        </p:spPr>
      </p:pic>
      <p:pic>
        <p:nvPicPr>
          <p:cNvPr id="32" name="Picture 31" descr="63-Free-Retro-Clipart-Illustration-Of-Man-Carrying-Big-Bag-Of-Money-With-Dollar-Sig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31" y="2900629"/>
            <a:ext cx="1525972" cy="1961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Oval 25"/>
          <p:cNvSpPr/>
          <p:nvPr/>
        </p:nvSpPr>
        <p:spPr>
          <a:xfrm>
            <a:off x="1099572" y="2006599"/>
            <a:ext cx="4628754" cy="2855119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5607" y="1536700"/>
            <a:ext cx="7815527" cy="41529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 smtClean="0">
                <a:latin typeface="Garamond"/>
                <a:cs typeface="Garamond"/>
              </a:rPr>
              <a:t>S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4550" y="1889021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1487" y="1972617"/>
            <a:ext cx="102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661" y="1877506"/>
            <a:ext cx="98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2921000" y="1858456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5c71f0d73c8b2cf00da864f7c75746f3_4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76250" l="23333" r="7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3160394"/>
            <a:ext cx="2177388" cy="1935456"/>
          </a:xfrm>
          <a:prstGeom prst="rect">
            <a:avLst/>
          </a:prstGeom>
        </p:spPr>
      </p:pic>
      <p:pic>
        <p:nvPicPr>
          <p:cNvPr id="17" name="Picture 16" descr="f-Chrissie_Chau_1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28125" r="7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65" y="2850580"/>
            <a:ext cx="3371930" cy="20547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24069" y="1970657"/>
            <a:ext cx="1444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9933"/>
                </a:solidFill>
                <a:latin typeface="Garamond"/>
                <a:cs typeface="Garamond"/>
              </a:rPr>
              <a:t>10%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9278" y="1889021"/>
            <a:ext cx="117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9933"/>
                </a:solidFill>
                <a:latin typeface="Garamond"/>
                <a:cs typeface="Garamond"/>
              </a:rPr>
              <a:t>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6100" y="2496858"/>
            <a:ext cx="1073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9933"/>
                </a:solidFill>
                <a:latin typeface="Garamond"/>
                <a:cs typeface="Garamond"/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59470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74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 </a:t>
            </a:r>
            <a:r>
              <a:rPr lang="en-US" sz="2800" dirty="0" smtClean="0">
                <a:latin typeface="Franklin Gothic Medium"/>
                <a:cs typeface="Franklin Gothic Medium"/>
              </a:rPr>
              <a:t>is an assignment of probabilities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to every element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304740"/>
            <a:ext cx="763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Probabilities are nonnegative and add up to one.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48466" y="4036715"/>
            <a:ext cx="6273316" cy="958544"/>
            <a:chOff x="955979" y="2133600"/>
            <a:chExt cx="6273316" cy="958544"/>
          </a:xfrm>
        </p:grpSpPr>
        <p:pic>
          <p:nvPicPr>
            <p:cNvPr id="12" name="Picture 11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9" y="2166366"/>
              <a:ext cx="923210" cy="925778"/>
            </a:xfrm>
            <a:prstGeom prst="rect">
              <a:avLst/>
            </a:prstGeom>
          </p:spPr>
        </p:pic>
        <p:pic>
          <p:nvPicPr>
            <p:cNvPr id="13" name="Picture 12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29" y="2166366"/>
              <a:ext cx="923210" cy="92577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75304" y="2133600"/>
              <a:ext cx="3053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S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45374" y="4419698"/>
            <a:ext cx="2036623" cy="461665"/>
            <a:chOff x="5145374" y="4419698"/>
            <a:chExt cx="2036623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514537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877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31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265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200" y="318530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Examples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9409" y="5344467"/>
            <a:ext cx="688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models a pair of coins with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equally likely outcomes</a:t>
            </a:r>
          </a:p>
        </p:txBody>
      </p:sp>
    </p:spTree>
    <p:extLst>
      <p:ext uri="{BB962C8B-B14F-4D97-AF65-F5344CB8AC3E}">
        <p14:creationId xmlns:p14="http://schemas.microsoft.com/office/powerpoint/2010/main" val="363136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some town 10% of the people are rich, 5% are famous, and 3% are rich and famous. For a random resident of the town what is the chance that: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2842883"/>
            <a:ext cx="414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(a) The person is not rich?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" y="385888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(b) The person is rich but not famous?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50" y="4848223"/>
            <a:ext cx="720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(c) The person is either rich or famous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	(but not both)?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3296253"/>
            <a:ext cx="351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1 –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90%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200" y="4293203"/>
            <a:ext cx="4213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RF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RF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7%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" y="5690203"/>
            <a:ext cx="657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RF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err="1" smtClean="0">
                <a:latin typeface="Garamond"/>
                <a:cs typeface="Garamond"/>
              </a:rPr>
              <a:t>∪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RF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+ 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–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RF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)) = 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7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Equally likely outcomes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7798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probability space has equally likely outcomes if</a:t>
            </a:r>
            <a:endParaRPr lang="en-US" sz="2800" i="1" dirty="0" smtClean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116" y="2040895"/>
            <a:ext cx="488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{x}</a:t>
            </a:r>
            <a:r>
              <a:rPr lang="en-US" sz="2800" dirty="0" smtClean="0">
                <a:latin typeface="Garamond"/>
                <a:cs typeface="Garamond"/>
              </a:rPr>
              <a:t>) = 1/|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|   </a:t>
            </a:r>
            <a:r>
              <a:rPr lang="en-US" sz="2800" dirty="0" smtClean="0">
                <a:latin typeface="Franklin Gothic Medium"/>
                <a:cs typeface="Franklin Gothic Medium"/>
              </a:rPr>
              <a:t>for every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in</a:t>
            </a:r>
            <a:r>
              <a:rPr lang="en-US" sz="2800" dirty="0" smtClean="0">
                <a:latin typeface="Garamond"/>
                <a:cs typeface="Garamond"/>
              </a:rPr>
              <a:t> 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933696"/>
            <a:ext cx="7172376" cy="1573663"/>
            <a:chOff x="457200" y="2933696"/>
            <a:chExt cx="7172376" cy="1573663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2933696"/>
              <a:ext cx="36735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Then for every event 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2466" y="3761745"/>
              <a:ext cx="1179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0931" y="3567440"/>
              <a:ext cx="3598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number of outcomes in 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0931" y="4011627"/>
              <a:ext cx="3598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number of outcomes in </a:t>
              </a:r>
              <a:r>
                <a:rPr lang="en-US" sz="2400" i="1" dirty="0" smtClean="0">
                  <a:latin typeface="Garamond"/>
                  <a:cs typeface="Garamond"/>
                </a:rPr>
                <a:t>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095750" y="4058310"/>
              <a:ext cx="338455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801592" y="3984139"/>
              <a:ext cx="7232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2542" y="3470474"/>
              <a:ext cx="7906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872227" y="4058310"/>
              <a:ext cx="601223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524250" y="3771384"/>
              <a:ext cx="4239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=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749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An urn contains </a:t>
            </a:r>
            <a:r>
              <a:rPr lang="en-US" sz="28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red ball and 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 smtClean="0">
                <a:latin typeface="Garamond"/>
                <a:cs typeface="Garamond"/>
              </a:rPr>
              <a:t>- 1</a:t>
            </a:r>
            <a:r>
              <a:rPr lang="en-US" sz="2800" dirty="0" smtClean="0">
                <a:latin typeface="Franklin Gothic Medium"/>
                <a:cs typeface="Franklin Gothic Medium"/>
              </a:rPr>
              <a:t> blue balls. The balls are shuffled randomly. You draw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balls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without replacement</a:t>
            </a:r>
            <a:r>
              <a:rPr lang="en-US" sz="2800" dirty="0" smtClean="0">
                <a:latin typeface="Franklin Gothic Medium"/>
                <a:cs typeface="Franklin Gothic Medium"/>
              </a:rPr>
              <a:t>. What is the probability that you drew the red ball?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2175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Example: 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= 5, </a:t>
            </a:r>
            <a:r>
              <a:rPr lang="en-US" sz="2400" i="1" dirty="0" smtClean="0">
                <a:latin typeface="Garamond"/>
                <a:cs typeface="Garamond"/>
              </a:rPr>
              <a:t>k</a:t>
            </a:r>
            <a:r>
              <a:rPr lang="en-US" sz="2400" dirty="0" smtClean="0">
                <a:latin typeface="Garamond"/>
                <a:cs typeface="Garamond"/>
              </a:rPr>
              <a:t> =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0400" y="3778853"/>
            <a:ext cx="620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S</a:t>
            </a:r>
            <a:r>
              <a:rPr lang="en-US" sz="2400" dirty="0" smtClean="0">
                <a:latin typeface="Garamond"/>
                <a:cs typeface="Garamond"/>
              </a:rPr>
              <a:t> = {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chemeClr val="accent6"/>
                </a:solidFill>
                <a:latin typeface="Courier New"/>
                <a:cs typeface="Courier New"/>
              </a:rPr>
              <a:t>BBBB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chemeClr val="accent6"/>
                </a:solidFill>
                <a:latin typeface="Courier New"/>
                <a:cs typeface="Courier New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BBBB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9450" y="4235450"/>
            <a:ext cx="390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with equally likely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9450" y="4750403"/>
            <a:ext cx="574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 = {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: the first 3 symbols of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contain an 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1550" y="5211720"/>
            <a:ext cx="382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{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BBBB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</a:t>
            </a:r>
            <a:r>
              <a:rPr lang="en-US" sz="24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5516" y="5857245"/>
            <a:ext cx="305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) = |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|/|</a:t>
            </a:r>
            <a:r>
              <a:rPr lang="en-US" sz="2400" i="1" dirty="0" smtClean="0">
                <a:latin typeface="Garamond"/>
                <a:cs typeface="Garamond"/>
              </a:rPr>
              <a:t>S</a:t>
            </a:r>
            <a:r>
              <a:rPr lang="en-US" sz="2400" dirty="0" smtClean="0">
                <a:latin typeface="Garamond"/>
                <a:cs typeface="Garamond"/>
              </a:rPr>
              <a:t>| = 3/5</a:t>
            </a:r>
          </a:p>
        </p:txBody>
      </p:sp>
    </p:spTree>
    <p:extLst>
      <p:ext uri="{BB962C8B-B14F-4D97-AF65-F5344CB8AC3E}">
        <p14:creationId xmlns:p14="http://schemas.microsoft.com/office/powerpoint/2010/main" val="129500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70603"/>
            <a:ext cx="6636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all arrangements of </a:t>
            </a:r>
            <a:r>
              <a:rPr lang="en-US" sz="2800" dirty="0" smtClean="0">
                <a:latin typeface="Garamond"/>
                <a:cs typeface="Garamond"/>
              </a:rPr>
              <a:t>1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- 1 </a:t>
            </a:r>
            <a:r>
              <a:rPr lang="en-US" sz="2800" dirty="0" err="1" smtClean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900" y="1965876"/>
            <a:ext cx="570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assume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equally likely outcomes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900" y="2712053"/>
            <a:ext cx="7789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all arrangements in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 where the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Franklin Gothic Medium"/>
                <a:cs typeface="Franklin Gothic Medium"/>
              </a:rPr>
              <a:t> occurs in 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		one of the first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positions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9635" y="4237995"/>
            <a:ext cx="1179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8761" y="446038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89711" y="3946724"/>
            <a:ext cx="79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79396" y="4534560"/>
            <a:ext cx="6012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6685" y="4234850"/>
            <a:ext cx="42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0011" y="4455155"/>
            <a:ext cx="418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5126361" y="3941490"/>
            <a:ext cx="45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endParaRPr lang="en-US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52546" y="4529326"/>
            <a:ext cx="3091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0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8713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An urn contains </a:t>
            </a:r>
            <a:r>
              <a:rPr lang="en-US" sz="2800" i="1" dirty="0" smtClean="0">
                <a:latin typeface="Garamond"/>
                <a:cs typeface="Garamond"/>
              </a:rPr>
              <a:t>r</a:t>
            </a:r>
            <a:r>
              <a:rPr lang="en-US" sz="2800" dirty="0" smtClean="0">
                <a:latin typeface="Franklin Gothic Medium"/>
                <a:cs typeface="Franklin Gothic Medium"/>
              </a:rPr>
              <a:t> red balls and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Franklin Gothic Medium"/>
                <a:cs typeface="Franklin Gothic Medium"/>
              </a:rPr>
              <a:t> blue balls, shuffled randomly. You draw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balls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without replacement</a:t>
            </a:r>
            <a:r>
              <a:rPr lang="en-US" sz="2800" dirty="0" smtClean="0">
                <a:latin typeface="Franklin Gothic Medium"/>
                <a:cs typeface="Franklin Gothic Medium"/>
              </a:rPr>
              <a:t>. What is the probability that you drew: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2944483"/>
            <a:ext cx="414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(a) No red balls?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" y="387793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(b) At least one red ball?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600" y="583882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(d) The same number of red and blue balls?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600" y="484313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(c) At least one ball of each color?</a:t>
            </a:r>
          </a:p>
        </p:txBody>
      </p:sp>
    </p:spTree>
    <p:extLst>
      <p:ext uri="{BB962C8B-B14F-4D97-AF65-F5344CB8AC3E}">
        <p14:creationId xmlns:p14="http://schemas.microsoft.com/office/powerpoint/2010/main" val="64244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250" y="1198233"/>
            <a:ext cx="414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(a) No red balls?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6500" y="1886553"/>
            <a:ext cx="6272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all arrangements of </a:t>
            </a:r>
            <a:r>
              <a:rPr lang="en-US" sz="2800" i="1" dirty="0" smtClean="0">
                <a:latin typeface="Garamond"/>
                <a:cs typeface="Garamond"/>
              </a:rPr>
              <a:t>r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err="1">
                <a:latin typeface="Franklin Gothic Medium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and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3800" y="2384976"/>
            <a:ext cx="7050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all such arrangements that have no </a:t>
            </a:r>
            <a:r>
              <a:rPr lang="en-US" sz="2800" dirty="0" err="1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s</a:t>
            </a:r>
            <a:endParaRPr lang="en-US" sz="2800" dirty="0" smtClean="0">
              <a:latin typeface="Franklin Gothic Medium"/>
              <a:cs typeface="Franklin Gothic Medium"/>
            </a:endParaRPr>
          </a:p>
          <a:p>
            <a:r>
              <a:rPr lang="en-US" sz="2800" dirty="0">
                <a:latin typeface="Franklin Gothic Medium"/>
                <a:cs typeface="Franklin Gothic Medium"/>
              </a:rPr>
              <a:t>	</a:t>
            </a:r>
            <a:r>
              <a:rPr lang="en-US" sz="2800" dirty="0" smtClean="0">
                <a:latin typeface="Franklin Gothic Medium"/>
                <a:cs typeface="Franklin Gothic Medium"/>
              </a:rPr>
              <a:t>	in the first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positions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3800" y="3516883"/>
            <a:ext cx="605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assume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equally likely outcomes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so</a:t>
            </a:r>
            <a:endParaRPr lang="en-US" sz="2800" dirty="0" smtClean="0"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06500" y="4565025"/>
            <a:ext cx="4413862" cy="1052790"/>
            <a:chOff x="1206500" y="4565025"/>
            <a:chExt cx="4413862" cy="1052790"/>
          </a:xfrm>
        </p:grpSpPr>
        <p:sp>
          <p:nvSpPr>
            <p:cNvPr id="12" name="TextBox 11"/>
            <p:cNvSpPr txBox="1"/>
            <p:nvPr/>
          </p:nvSpPr>
          <p:spPr>
            <a:xfrm>
              <a:off x="1206500" y="4872201"/>
              <a:ext cx="13256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err="1" smtClean="0">
                  <a:latin typeface="Garamond"/>
                  <a:cs typeface="Garamond"/>
                </a:rPr>
                <a:t>E</a:t>
              </a:r>
              <a:r>
                <a:rPr lang="en-US" sz="2800" i="1" baseline="-25000" dirty="0" err="1" smtClean="0">
                  <a:latin typeface="Garamond"/>
                  <a:cs typeface="Garamond"/>
                </a:rPr>
                <a:t>a</a:t>
              </a:r>
              <a:r>
                <a:rPr lang="en-US" sz="2800" dirty="0" smtClean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9126" y="5094595"/>
              <a:ext cx="7232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96576" y="4580930"/>
              <a:ext cx="887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418011" y="5168766"/>
              <a:ext cx="65264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72323" y="4858385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01999" y="4565025"/>
              <a:ext cx="21183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–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528184" y="5152861"/>
              <a:ext cx="2042004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773744" y="5079494"/>
              <a:ext cx="16141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542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600" y="111568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(b) At least one red ball?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6500" y="1740503"/>
            <a:ext cx="6272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all arrangements of </a:t>
            </a:r>
            <a:r>
              <a:rPr lang="en-US" sz="2800" i="1" dirty="0" smtClean="0">
                <a:latin typeface="Garamond"/>
                <a:cs typeface="Garamond"/>
              </a:rPr>
              <a:t>r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err="1">
                <a:latin typeface="Franklin Gothic Medium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and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3800" y="2238926"/>
            <a:ext cx="6507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all such arrangements that have at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		least one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Franklin Gothic Medium"/>
                <a:cs typeface="Franklin Gothic Medium"/>
              </a:rPr>
              <a:t> in the first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positions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0150" y="3428484"/>
            <a:ext cx="210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so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6684" y="3408918"/>
            <a:ext cx="2651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1 –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67698" y="3960108"/>
            <a:ext cx="3085294" cy="1037689"/>
            <a:chOff x="3854948" y="3960108"/>
            <a:chExt cx="3085294" cy="1037689"/>
          </a:xfrm>
        </p:grpSpPr>
        <p:sp>
          <p:nvSpPr>
            <p:cNvPr id="12" name="Rectangle 11"/>
            <p:cNvSpPr/>
            <p:nvPr/>
          </p:nvSpPr>
          <p:spPr>
            <a:xfrm>
              <a:off x="4821879" y="3960108"/>
              <a:ext cx="21183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–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848064" y="4547944"/>
              <a:ext cx="2042004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093624" y="4474577"/>
              <a:ext cx="16141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54948" y="4171434"/>
              <a:ext cx="9669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= 1 –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280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6500" y="1829403"/>
            <a:ext cx="6272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all arrangements of </a:t>
            </a:r>
            <a:r>
              <a:rPr lang="en-US" sz="2800" i="1" dirty="0" smtClean="0">
                <a:latin typeface="Garamond"/>
                <a:cs typeface="Garamond"/>
              </a:rPr>
              <a:t>r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err="1">
                <a:latin typeface="Franklin Gothic Medium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and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3800" y="2327826"/>
            <a:ext cx="7231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… with at least one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Franklin Gothic Medium"/>
                <a:cs typeface="Franklin Gothic Medium"/>
              </a:rPr>
              <a:t> and at least one </a:t>
            </a:r>
            <a:r>
              <a:rPr lang="en-US" sz="2800" dirty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Franklin Gothic Medium"/>
                <a:cs typeface="Franklin Gothic Medium"/>
              </a:rPr>
              <a:t/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		in the first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positions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850" y="116648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(c) At least one ball of each color?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6370" y="3345934"/>
            <a:ext cx="7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	</a:t>
            </a:r>
            <a:r>
              <a:rPr lang="en-US" sz="2800" dirty="0" smtClean="0">
                <a:latin typeface="Franklin Gothic Medium"/>
                <a:cs typeface="Franklin Gothic Medium"/>
              </a:rPr>
              <a:t>all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 or all </a:t>
            </a:r>
            <a:r>
              <a:rPr lang="en-US" sz="2800" dirty="0" err="1" smtClean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 in </a:t>
            </a:r>
            <a:r>
              <a:rPr lang="en-US" sz="2800" dirty="0">
                <a:latin typeface="Franklin Gothic Medium"/>
                <a:cs typeface="Franklin Gothic Medium"/>
              </a:rPr>
              <a:t>the first 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Franklin Gothic Medium"/>
                <a:cs typeface="Franklin Gothic Medium"/>
              </a:rPr>
              <a:t> positions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06500" y="4107418"/>
            <a:ext cx="2651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1 –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05265" y="4609584"/>
            <a:ext cx="2952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1 –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∪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5265" y="5113754"/>
            <a:ext cx="3453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1 –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+ P(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892800" y="4044950"/>
            <a:ext cx="2609850" cy="914400"/>
          </a:xfrm>
          <a:prstGeom prst="wedgeRoundRectCallout">
            <a:avLst>
              <a:gd name="adj1" fmla="val -86531"/>
              <a:gd name="adj2" fmla="val 78473"/>
              <a:gd name="adj3" fmla="val 16667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2"/>
                </a:solidFill>
                <a:latin typeface="Garamond"/>
                <a:cs typeface="Garamond"/>
              </a:rPr>
              <a:t>AB</a:t>
            </a:r>
            <a:r>
              <a:rPr lang="en-US" sz="24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Franklin Gothic Medium"/>
                <a:cs typeface="Franklin Gothic Medium"/>
              </a:rPr>
              <a:t>is the same event as</a:t>
            </a:r>
            <a:r>
              <a:rPr lang="en-US" sz="2400" dirty="0" smtClean="0">
                <a:solidFill>
                  <a:schemeClr val="tx2"/>
                </a:solidFill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Garamond"/>
                <a:cs typeface="Garamond"/>
              </a:rPr>
              <a:t>E</a:t>
            </a:r>
            <a:r>
              <a:rPr lang="en-US" sz="2400" i="1" baseline="-25000" dirty="0" err="1" smtClean="0">
                <a:solidFill>
                  <a:schemeClr val="tx2"/>
                </a:solidFill>
                <a:latin typeface="Garamond"/>
                <a:cs typeface="Garamond"/>
              </a:rPr>
              <a:t>a</a:t>
            </a:r>
            <a:endParaRPr lang="en-US" sz="2400" i="1" baseline="-25000" dirty="0">
              <a:solidFill>
                <a:schemeClr val="tx2"/>
              </a:solidFill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13448" y="5623877"/>
            <a:ext cx="5768360" cy="1046440"/>
            <a:chOff x="2013448" y="5623877"/>
            <a:chExt cx="5768360" cy="1046440"/>
          </a:xfrm>
        </p:grpSpPr>
        <p:sp>
          <p:nvSpPr>
            <p:cNvPr id="19" name="Rectangle 18"/>
            <p:cNvSpPr/>
            <p:nvPr/>
          </p:nvSpPr>
          <p:spPr>
            <a:xfrm>
              <a:off x="2980379" y="5632628"/>
              <a:ext cx="21557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–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006564" y="6220464"/>
              <a:ext cx="2042004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252124" y="6147097"/>
              <a:ext cx="16141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13448" y="5843954"/>
              <a:ext cx="9669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= 1 – 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26100" y="5623877"/>
              <a:ext cx="21557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–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652285" y="6211713"/>
              <a:ext cx="2042004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897845" y="6138346"/>
              <a:ext cx="16141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76039" y="5843954"/>
              <a:ext cx="4667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endParaRPr lang="en-US" dirty="0"/>
            </a:p>
          </p:txBody>
        </p:sp>
      </p:grpSp>
      <p:sp>
        <p:nvSpPr>
          <p:cNvPr id="28" name="Rounded Rectangular Callout 27"/>
          <p:cNvSpPr/>
          <p:nvPr/>
        </p:nvSpPr>
        <p:spPr>
          <a:xfrm>
            <a:off x="3858477" y="4038600"/>
            <a:ext cx="808773" cy="381000"/>
          </a:xfrm>
          <a:prstGeom prst="wedgeRoundRectCallout">
            <a:avLst>
              <a:gd name="adj1" fmla="val -187602"/>
              <a:gd name="adj2" fmla="val -93749"/>
              <a:gd name="adj3" fmla="val 16667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2"/>
                </a:solidFill>
                <a:latin typeface="Garamond"/>
                <a:cs typeface="Garamond"/>
              </a:rPr>
              <a:t>AR</a:t>
            </a:r>
            <a:endParaRPr lang="en-US" sz="2400" i="1" baseline="-25000" dirty="0">
              <a:solidFill>
                <a:schemeClr val="tx2"/>
              </a:solidFill>
              <a:latin typeface="Garamond"/>
              <a:cs typeface="Garamond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4878943" y="4038600"/>
            <a:ext cx="808773" cy="381000"/>
          </a:xfrm>
          <a:prstGeom prst="wedgeRoundRectCallout">
            <a:avLst>
              <a:gd name="adj1" fmla="val -148345"/>
              <a:gd name="adj2" fmla="val -97083"/>
              <a:gd name="adj3" fmla="val 16667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2"/>
                </a:solidFill>
                <a:latin typeface="Garamond"/>
                <a:cs typeface="Garamond"/>
              </a:rPr>
              <a:t>AB</a:t>
            </a:r>
            <a:endParaRPr lang="en-US" sz="2400" i="1" baseline="-25000" dirty="0">
              <a:solidFill>
                <a:schemeClr val="tx2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6644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7" grpId="0"/>
      <p:bldP spid="18" grpId="0"/>
      <p:bldP spid="8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4850" y="116648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(d</a:t>
            </a:r>
            <a:r>
              <a:rPr lang="en-US" sz="2800" dirty="0">
                <a:latin typeface="Franklin Gothic Medium"/>
                <a:cs typeface="Franklin Gothic Medium"/>
              </a:rPr>
              <a:t>) The same number of red and blue balls?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6500" y="1886553"/>
            <a:ext cx="6272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all arrangements of </a:t>
            </a:r>
            <a:r>
              <a:rPr lang="en-US" sz="2800" i="1" dirty="0" smtClean="0">
                <a:latin typeface="Garamond"/>
                <a:cs typeface="Garamond"/>
              </a:rPr>
              <a:t>r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err="1">
                <a:latin typeface="Franklin Gothic Medium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and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3800" y="2384976"/>
            <a:ext cx="6620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latin typeface="Garamond"/>
                <a:cs typeface="Garamond"/>
              </a:rPr>
              <a:t>d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… with same number of </a:t>
            </a:r>
            <a:r>
              <a:rPr lang="en-US" sz="2800" dirty="0" err="1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err="1">
                <a:latin typeface="Franklin Gothic Medium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800" dirty="0" err="1">
                <a:latin typeface="Franklin Gothic Medium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endParaRPr lang="en-US" sz="2800" dirty="0" smtClean="0">
              <a:latin typeface="Franklin Gothic Medium"/>
              <a:cs typeface="Franklin Gothic Medium"/>
            </a:endParaRPr>
          </a:p>
          <a:p>
            <a:r>
              <a:rPr lang="en-US" sz="2800" dirty="0">
                <a:latin typeface="Franklin Gothic Medium"/>
                <a:cs typeface="Franklin Gothic Medium"/>
              </a:rPr>
              <a:t>	</a:t>
            </a:r>
            <a:r>
              <a:rPr lang="en-US" sz="2800" dirty="0" smtClean="0">
                <a:latin typeface="Franklin Gothic Medium"/>
                <a:cs typeface="Franklin Gothic Medium"/>
              </a:rPr>
              <a:t>	in the first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positions</a:t>
            </a:r>
            <a:endParaRPr lang="en-US" sz="2800" dirty="0" smtClean="0">
              <a:latin typeface="Garamond"/>
              <a:cs typeface="Garamond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23950" y="3593083"/>
            <a:ext cx="1445541" cy="1023367"/>
            <a:chOff x="1123950" y="3593083"/>
            <a:chExt cx="1445541" cy="1023367"/>
          </a:xfrm>
        </p:grpSpPr>
        <p:sp>
          <p:nvSpPr>
            <p:cNvPr id="7" name="TextBox 6"/>
            <p:cNvSpPr txBox="1"/>
            <p:nvPr/>
          </p:nvSpPr>
          <p:spPr>
            <a:xfrm>
              <a:off x="1123950" y="3818816"/>
              <a:ext cx="12169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i="1" baseline="-25000" dirty="0" smtClean="0">
                  <a:latin typeface="Garamond"/>
                  <a:cs typeface="Garamond"/>
                </a:rPr>
                <a:t>d</a:t>
              </a:r>
              <a:r>
                <a:rPr lang="en-US" sz="2800" dirty="0" smtClean="0">
                  <a:latin typeface="Garamond"/>
                  <a:cs typeface="Garamond"/>
                </a:rPr>
                <a:t>| =</a:t>
              </a:r>
            </a:p>
          </p:txBody>
        </p:sp>
        <p:sp>
          <p:nvSpPr>
            <p:cNvPr id="8" name="Left Brace 7"/>
            <p:cNvSpPr/>
            <p:nvPr/>
          </p:nvSpPr>
          <p:spPr>
            <a:xfrm>
              <a:off x="2359941" y="3593083"/>
              <a:ext cx="209550" cy="1023367"/>
            </a:xfrm>
            <a:prstGeom prst="leftBrace">
              <a:avLst>
                <a:gd name="adj1" fmla="val 56818"/>
                <a:gd name="adj2" fmla="val 50000"/>
              </a:avLst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78100" y="4084935"/>
            <a:ext cx="197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0</a:t>
            </a:r>
            <a:r>
              <a:rPr lang="en-US" sz="2800" dirty="0" smtClean="0">
                <a:latin typeface="Franklin Gothic Medium"/>
                <a:cs typeface="Franklin Gothic Medium"/>
              </a:rPr>
              <a:t> if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is odd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750" y="3582268"/>
            <a:ext cx="615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C(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/2) C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r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–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r</a:t>
            </a:r>
            <a:r>
              <a:rPr lang="en-US" sz="2800" dirty="0" smtClean="0">
                <a:latin typeface="Garamond"/>
                <a:cs typeface="Garamond"/>
              </a:rPr>
              <a:t> –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/2)</a:t>
            </a:r>
            <a:r>
              <a:rPr lang="en-US" sz="2800" dirty="0" smtClean="0">
                <a:latin typeface="Franklin Gothic Medium"/>
                <a:cs typeface="Franklin Gothic Medium"/>
              </a:rPr>
              <a:t> if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</a:t>
            </a:r>
            <a:r>
              <a:rPr lang="en-US" sz="2800" dirty="0" smtClean="0">
                <a:latin typeface="Franklin Gothic Medium"/>
                <a:cs typeface="Franklin Gothic Medium"/>
              </a:rPr>
              <a:t>even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6500" y="4888468"/>
            <a:ext cx="2865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|/|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.</a:t>
            </a:r>
            <a:endParaRPr lang="en-US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0509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Poker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871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5-card poker you are dealt 5 random cards from a deck. What is the probability you get a:</a:t>
            </a:r>
          </a:p>
        </p:txBody>
      </p:sp>
      <p:pic>
        <p:nvPicPr>
          <p:cNvPr id="11" name="Picture 10" descr="poker-hand-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22550"/>
            <a:ext cx="64008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293" y="13866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4126" y="13866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80196" y="16620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415409" y="1458267"/>
            <a:ext cx="4514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a pair of antennas</a:t>
            </a: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each can be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working</a:t>
            </a:r>
            <a:r>
              <a:rPr lang="en-US" sz="2400" dirty="0" smtClean="0">
                <a:latin typeface="Franklin Gothic Medium"/>
                <a:cs typeface="Franklin Gothic Medium"/>
              </a:rPr>
              <a:t> or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defective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1759" y="2358082"/>
            <a:ext cx="307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S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smtClean="0">
                <a:latin typeface="Garamond"/>
                <a:cs typeface="Garamond"/>
              </a:rPr>
              <a:t>{ </a:t>
            </a:r>
            <a:r>
              <a:rPr lang="en-US" sz="2400" smtClean="0">
                <a:latin typeface="Courier New"/>
                <a:cs typeface="Courier New"/>
              </a:rPr>
              <a:t>WW</a:t>
            </a:r>
            <a:r>
              <a:rPr lang="en-US" sz="2400" smtClean="0">
                <a:latin typeface="Garamond"/>
                <a:cs typeface="Garamond"/>
              </a:rPr>
              <a:t>, </a:t>
            </a:r>
            <a:r>
              <a:rPr lang="en-US" sz="2400" smtClean="0">
                <a:latin typeface="Courier New"/>
                <a:cs typeface="Courier New"/>
              </a:rPr>
              <a:t>WD</a:t>
            </a:r>
            <a:r>
              <a:rPr lang="en-US" sz="2400" smtClean="0">
                <a:latin typeface="Garamond"/>
                <a:cs typeface="Garamond"/>
              </a:rPr>
              <a:t>, </a:t>
            </a:r>
            <a:r>
              <a:rPr lang="en-US" sz="2400" smtClean="0">
                <a:latin typeface="Courier New"/>
                <a:cs typeface="Courier New"/>
              </a:rPr>
              <a:t>DW</a:t>
            </a:r>
            <a:r>
              <a:rPr lang="en-US" sz="2400" smtClean="0">
                <a:latin typeface="Garamond"/>
                <a:cs typeface="Garamond"/>
              </a:rPr>
              <a:t>, </a:t>
            </a:r>
            <a:r>
              <a:rPr lang="en-US" sz="2400" smtClean="0">
                <a:latin typeface="Courier New"/>
                <a:cs typeface="Courier New"/>
              </a:rPr>
              <a:t>DD</a:t>
            </a:r>
            <a:r>
              <a:rPr lang="en-US" sz="240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93765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Model 1: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604" y="294400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Each antenna defective 10% of the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3304" y="339737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Defects are “independent”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23625" y="3920598"/>
            <a:ext cx="2123899" cy="722173"/>
            <a:chOff x="4023625" y="3920598"/>
            <a:chExt cx="2123899" cy="722173"/>
          </a:xfrm>
        </p:grpSpPr>
        <p:sp>
          <p:nvSpPr>
            <p:cNvPr id="12" name="TextBox 11"/>
            <p:cNvSpPr txBox="1"/>
            <p:nvPr/>
          </p:nvSpPr>
          <p:spPr>
            <a:xfrm>
              <a:off x="4036325" y="4241898"/>
              <a:ext cx="481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.81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9296" y="4241898"/>
              <a:ext cx="481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.09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68555" y="4242661"/>
              <a:ext cx="481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.09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1588" y="4241898"/>
              <a:ext cx="481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.01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23625" y="3920598"/>
              <a:ext cx="21238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WW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WD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DW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DD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468010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Model 2: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63304" y="4680108"/>
            <a:ext cx="6390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Dependent defects: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e.g</a:t>
            </a:r>
            <a:r>
              <a:rPr lang="en-US" sz="2800" dirty="0" smtClean="0">
                <a:latin typeface="Franklin Gothic Medium"/>
                <a:cs typeface="Franklin Gothic Medium"/>
              </a:rPr>
              <a:t> both antennas use same power supply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23625" y="5571598"/>
            <a:ext cx="2123899" cy="722173"/>
            <a:chOff x="4023625" y="5571598"/>
            <a:chExt cx="2123899" cy="722173"/>
          </a:xfrm>
        </p:grpSpPr>
        <p:sp>
          <p:nvSpPr>
            <p:cNvPr id="22" name="TextBox 21"/>
            <p:cNvSpPr txBox="1"/>
            <p:nvPr/>
          </p:nvSpPr>
          <p:spPr>
            <a:xfrm>
              <a:off x="4106175" y="5892898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.9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38196" y="5892898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0155" y="5893661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2388" y="5892898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23625" y="5571598"/>
              <a:ext cx="21238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WW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WD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DW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DD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454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with a model?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550" y="1229983"/>
            <a:ext cx="596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1: </a:t>
            </a:r>
            <a:r>
              <a:rPr lang="en-US" sz="3600" dirty="0" smtClean="0">
                <a:latin typeface="Franklin Gothic Medium"/>
                <a:cs typeface="Franklin Gothic Medium"/>
              </a:rPr>
              <a:t>Use common sense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5073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If there is no reason to favor one outcome over</a:t>
            </a:r>
          </a:p>
          <a:p>
            <a:r>
              <a:rPr lang="en-US" sz="2800" dirty="0" smtClean="0">
                <a:latin typeface="Franklin Gothic Medium"/>
                <a:cs typeface="Franklin Gothic Medium"/>
              </a:rPr>
              <a:t>another, assign same </a:t>
            </a:r>
          </a:p>
          <a:p>
            <a:r>
              <a:rPr lang="en-US" sz="2800" dirty="0" smtClean="0">
                <a:latin typeface="Franklin Gothic Medium"/>
                <a:cs typeface="Franklin Gothic Medium"/>
              </a:rPr>
              <a:t>probability to both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700" y="2841220"/>
            <a:ext cx="4254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    </a:t>
            </a:r>
            <a:r>
              <a:rPr lang="en-US" sz="2000" i="1" dirty="0" smtClean="0">
                <a:latin typeface="Garamond"/>
                <a:cs typeface="Garamond"/>
              </a:rPr>
              <a:t>S</a:t>
            </a:r>
            <a:r>
              <a:rPr lang="en-US" sz="2000" dirty="0" smtClean="0">
                <a:latin typeface="Garamond"/>
                <a:cs typeface="Garamond"/>
              </a:rPr>
              <a:t> = { 	</a:t>
            </a:r>
            <a:r>
              <a:rPr lang="en-US" sz="2000" dirty="0" smtClean="0">
                <a:latin typeface="Courier New"/>
                <a:cs typeface="Courier New"/>
              </a:rPr>
              <a:t>11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12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13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14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15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16</a:t>
            </a:r>
            <a:r>
              <a:rPr lang="en-US" sz="2000" dirty="0" smtClean="0">
                <a:latin typeface="Garamond"/>
                <a:cs typeface="Garamond"/>
              </a:rPr>
              <a:t>,</a:t>
            </a:r>
          </a:p>
          <a:p>
            <a:r>
              <a:rPr lang="en-US" sz="2000" dirty="0" smtClean="0">
                <a:latin typeface="Garamond"/>
                <a:cs typeface="Garamond"/>
              </a:rPr>
              <a:t>		</a:t>
            </a:r>
            <a:r>
              <a:rPr lang="en-US" sz="2000" dirty="0" smtClean="0">
                <a:latin typeface="Courier New"/>
                <a:cs typeface="Courier New"/>
              </a:rPr>
              <a:t>21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22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23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24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25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26</a:t>
            </a:r>
            <a:r>
              <a:rPr lang="en-US" sz="2000" dirty="0" smtClean="0">
                <a:latin typeface="Garamond"/>
                <a:cs typeface="Garamond"/>
              </a:rPr>
              <a:t>,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		31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32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33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34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35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36</a:t>
            </a:r>
            <a:r>
              <a:rPr lang="en-US" sz="2000" dirty="0" smtClean="0">
                <a:latin typeface="Garamond"/>
                <a:cs typeface="Garamond"/>
              </a:rPr>
              <a:t>,</a:t>
            </a:r>
          </a:p>
          <a:p>
            <a:r>
              <a:rPr lang="en-US" sz="2000" dirty="0" smtClean="0">
                <a:latin typeface="Garamond"/>
                <a:cs typeface="Garamond"/>
              </a:rPr>
              <a:t>		</a:t>
            </a:r>
            <a:r>
              <a:rPr lang="en-US" sz="2000" dirty="0" smtClean="0">
                <a:latin typeface="Courier New"/>
                <a:cs typeface="Courier New"/>
              </a:rPr>
              <a:t>41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42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43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44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45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46</a:t>
            </a:r>
            <a:r>
              <a:rPr lang="en-US" sz="2000" dirty="0" smtClean="0">
                <a:latin typeface="Garamond"/>
                <a:cs typeface="Garamond"/>
              </a:rPr>
              <a:t>,</a:t>
            </a:r>
          </a:p>
          <a:p>
            <a:r>
              <a:rPr lang="en-US" sz="2000" dirty="0">
                <a:latin typeface="Garamond"/>
                <a:cs typeface="Garamond"/>
              </a:rPr>
              <a:t>	</a:t>
            </a:r>
            <a:r>
              <a:rPr lang="en-US" sz="2000" dirty="0" smtClean="0">
                <a:latin typeface="Garamond"/>
                <a:cs typeface="Garamond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51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52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53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54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55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56</a:t>
            </a:r>
            <a:r>
              <a:rPr lang="en-US" sz="2000" dirty="0" smtClean="0">
                <a:latin typeface="Garamond"/>
                <a:cs typeface="Garamond"/>
              </a:rPr>
              <a:t>,</a:t>
            </a:r>
          </a:p>
          <a:p>
            <a:r>
              <a:rPr lang="en-US" sz="2000" dirty="0" smtClean="0">
                <a:latin typeface="Garamond"/>
                <a:cs typeface="Garamond"/>
              </a:rPr>
              <a:t>		</a:t>
            </a:r>
            <a:r>
              <a:rPr lang="en-US" sz="2000" dirty="0" smtClean="0">
                <a:latin typeface="Courier New"/>
                <a:cs typeface="Courier New"/>
              </a:rPr>
              <a:t>61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62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63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64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65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66</a:t>
            </a:r>
            <a:r>
              <a:rPr lang="en-US" sz="2000" dirty="0" smtClean="0">
                <a:latin typeface="Garamond"/>
                <a:cs typeface="Garamond"/>
              </a:rPr>
              <a:t> 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6250" y="3798194"/>
            <a:ext cx="4527550" cy="957646"/>
            <a:chOff x="476250" y="3798194"/>
            <a:chExt cx="4527550" cy="957646"/>
          </a:xfrm>
        </p:grpSpPr>
        <p:pic>
          <p:nvPicPr>
            <p:cNvPr id="10" name="Picture 9" descr="Dice-2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363" y="3798194"/>
              <a:ext cx="539750" cy="539750"/>
            </a:xfrm>
            <a:prstGeom prst="rect">
              <a:avLst/>
            </a:prstGeom>
          </p:spPr>
        </p:pic>
        <p:pic>
          <p:nvPicPr>
            <p:cNvPr id="11" name="Picture 10" descr="Dice-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462" y="3801004"/>
              <a:ext cx="533401" cy="533401"/>
            </a:xfrm>
            <a:prstGeom prst="rect">
              <a:avLst/>
            </a:prstGeom>
          </p:spPr>
        </p:pic>
        <p:pic>
          <p:nvPicPr>
            <p:cNvPr id="12" name="Picture 11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850" y="3801733"/>
              <a:ext cx="539750" cy="539750"/>
            </a:xfrm>
            <a:prstGeom prst="rect">
              <a:avLst/>
            </a:prstGeom>
          </p:spPr>
        </p:pic>
        <p:pic>
          <p:nvPicPr>
            <p:cNvPr id="13" name="Picture 12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3801733"/>
              <a:ext cx="539750" cy="5397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6250" y="3801733"/>
              <a:ext cx="45275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E.g.                and                </a:t>
              </a:r>
            </a:p>
            <a:p>
              <a:r>
                <a:rPr lang="en-US" sz="2800" dirty="0" smtClean="0">
                  <a:latin typeface="Franklin Gothic Medium"/>
                  <a:cs typeface="Franklin Gothic Medium"/>
                </a:rPr>
                <a:t>should get same probability</a:t>
              </a:r>
            </a:p>
          </p:txBody>
        </p:sp>
      </p:grpSp>
      <p:pic>
        <p:nvPicPr>
          <p:cNvPr id="15" name="Picture 14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45" y="1117768"/>
            <a:ext cx="1006171" cy="1006171"/>
          </a:xfrm>
          <a:prstGeom prst="rect">
            <a:avLst/>
          </a:prstGeom>
        </p:spPr>
      </p:pic>
      <p:pic>
        <p:nvPicPr>
          <p:cNvPr id="16" name="Picture 15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7526143" y="1219371"/>
            <a:ext cx="1006171" cy="10061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2600" y="4944733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So every outcome </a:t>
            </a:r>
            <a:r>
              <a:rPr lang="en-US" sz="2800" i="1" dirty="0" smtClean="0">
                <a:latin typeface="Garamond"/>
                <a:cs typeface="Garamond"/>
              </a:rPr>
              <a:t>w</a:t>
            </a:r>
            <a:r>
              <a:rPr lang="en-US" sz="2800" dirty="0" smtClean="0">
                <a:latin typeface="Franklin Gothic Medium"/>
                <a:cs typeface="Franklin Gothic Medium"/>
              </a:rPr>
              <a:t> in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 must be given probability </a:t>
            </a:r>
            <a:r>
              <a:rPr lang="en-US" sz="2800" dirty="0" smtClean="0">
                <a:latin typeface="Garamond"/>
                <a:cs typeface="Garamond"/>
              </a:rPr>
              <a:t>1/|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| = 1/36</a:t>
            </a:r>
          </a:p>
        </p:txBody>
      </p:sp>
    </p:spTree>
    <p:extLst>
      <p:ext uri="{BB962C8B-B14F-4D97-AF65-F5344CB8AC3E}">
        <p14:creationId xmlns:p14="http://schemas.microsoft.com/office/powerpoint/2010/main" val="407433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unfair die</a:t>
            </a:r>
            <a:endParaRPr lang="en-US" dirty="0"/>
          </a:p>
        </p:txBody>
      </p:sp>
      <p:pic>
        <p:nvPicPr>
          <p:cNvPr id="6" name="Picture 5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7" y="1492502"/>
            <a:ext cx="3353424" cy="16381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149600" y="2463884"/>
            <a:ext cx="812801" cy="755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73500" y="1676484"/>
            <a:ext cx="165100" cy="57166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54200" y="1339934"/>
            <a:ext cx="1968500" cy="247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10100" y="18950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   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smtClean="0">
                <a:latin typeface="Garamond"/>
                <a:cs typeface="Garamond"/>
              </a:rPr>
              <a:t>{ </a:t>
            </a:r>
            <a:r>
              <a:rPr lang="en-US" sz="2800" smtClean="0">
                <a:latin typeface="Courier New"/>
                <a:cs typeface="Courier New"/>
              </a:rPr>
              <a:t>1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2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3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4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5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6</a:t>
            </a:r>
            <a:r>
              <a:rPr lang="en-US" sz="280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22" name="TextBox 21"/>
          <p:cNvSpPr txBox="1"/>
          <p:nvPr/>
        </p:nvSpPr>
        <p:spPr>
          <a:xfrm rot="378148">
            <a:off x="2501900" y="107511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2 cm</a:t>
            </a:r>
          </a:p>
        </p:txBody>
      </p:sp>
      <p:sp>
        <p:nvSpPr>
          <p:cNvPr id="23" name="TextBox 22"/>
          <p:cNvSpPr txBox="1"/>
          <p:nvPr/>
        </p:nvSpPr>
        <p:spPr>
          <a:xfrm rot="20705627">
            <a:off x="3883799" y="160073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 cm</a:t>
            </a:r>
          </a:p>
        </p:txBody>
      </p:sp>
      <p:sp>
        <p:nvSpPr>
          <p:cNvPr id="24" name="TextBox 23"/>
          <p:cNvSpPr txBox="1"/>
          <p:nvPr/>
        </p:nvSpPr>
        <p:spPr>
          <a:xfrm rot="18996091">
            <a:off x="3253935" y="273671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4013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Common sense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odel: </a:t>
            </a:r>
            <a:r>
              <a:rPr lang="en-US" sz="2800" dirty="0" smtClean="0">
                <a:latin typeface="Franklin Gothic Medium"/>
                <a:cs typeface="Franklin Gothic Medium"/>
              </a:rPr>
              <a:t>Probability should be proportional to surface area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0302" y="4483100"/>
            <a:ext cx="6611248" cy="523220"/>
            <a:chOff x="710302" y="4483100"/>
            <a:chExt cx="6611248" cy="523220"/>
          </a:xfrm>
        </p:grpSpPr>
        <p:sp>
          <p:nvSpPr>
            <p:cNvPr id="26" name="TextBox 25"/>
            <p:cNvSpPr txBox="1"/>
            <p:nvPr/>
          </p:nvSpPr>
          <p:spPr>
            <a:xfrm>
              <a:off x="710302" y="45212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51117" y="4483100"/>
              <a:ext cx="30704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1	2	3	4	5	6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0302" y="5088870"/>
            <a:ext cx="6636648" cy="523220"/>
            <a:chOff x="710302" y="5088870"/>
            <a:chExt cx="6636648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710302" y="5135265"/>
              <a:ext cx="2879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surface area (in </a:t>
              </a:r>
              <a:r>
                <a:rPr lang="en-US" sz="2400" dirty="0" smtClean="0">
                  <a:latin typeface="Garamond"/>
                  <a:cs typeface="Garamond"/>
                </a:rPr>
                <a:t>cm</a:t>
              </a:r>
              <a:r>
                <a:rPr lang="en-US" sz="2400" baseline="30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76517" y="5088870"/>
              <a:ext cx="30704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	2	2	2	1	2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0302" y="5678110"/>
            <a:ext cx="6579498" cy="528420"/>
            <a:chOff x="710302" y="5678110"/>
            <a:chExt cx="6579498" cy="528420"/>
          </a:xfrm>
        </p:grpSpPr>
        <p:sp>
          <p:nvSpPr>
            <p:cNvPr id="28" name="TextBox 27"/>
            <p:cNvSpPr txBox="1"/>
            <p:nvPr/>
          </p:nvSpPr>
          <p:spPr>
            <a:xfrm>
              <a:off x="710302" y="574486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19367" y="5678110"/>
              <a:ext cx="30704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.1	.2	.2	.2	.1	.2</a:t>
              </a:r>
              <a:endParaRPr lang="en-US" sz="28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5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with a model?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550" y="1229983"/>
            <a:ext cx="187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2</a:t>
            </a:r>
            <a:endParaRPr lang="en-US" sz="36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900" y="202373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probability of an outcome should equal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fraction of times</a:t>
            </a:r>
            <a:r>
              <a:rPr lang="en-US" sz="2800" dirty="0" smtClean="0">
                <a:latin typeface="Franklin Gothic Medium"/>
                <a:cs typeface="Franklin Gothic Medium"/>
              </a:rPr>
              <a:t> that it occurs when the experiment is performed many times under the same conditions.</a:t>
            </a:r>
          </a:p>
        </p:txBody>
      </p:sp>
    </p:spTree>
    <p:extLst>
      <p:ext uri="{BB962C8B-B14F-4D97-AF65-F5344CB8AC3E}">
        <p14:creationId xmlns:p14="http://schemas.microsoft.com/office/powerpoint/2010/main" val="44922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with a model?</a:t>
            </a:r>
            <a:endParaRPr lang="en-US" dirty="0"/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80" y="1238418"/>
            <a:ext cx="1006171" cy="1006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150" y="13997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   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smtClean="0">
                <a:latin typeface="Garamond"/>
                <a:cs typeface="Garamond"/>
              </a:rPr>
              <a:t>{ </a:t>
            </a:r>
            <a:r>
              <a:rPr lang="en-US" sz="2800" smtClean="0">
                <a:latin typeface="Courier New"/>
                <a:cs typeface="Courier New"/>
              </a:rPr>
              <a:t>1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2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3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4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5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6</a:t>
            </a:r>
            <a:r>
              <a:rPr lang="en-US" sz="280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571750"/>
            <a:ext cx="197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toss 50 times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750" y="2986385"/>
            <a:ext cx="781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44446163164351534251412664636216266362223241324453</a:t>
            </a:r>
            <a:endParaRPr lang="en-US" dirty="0">
              <a:latin typeface="Courier New"/>
              <a:cs typeface="Courier New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3716695"/>
            <a:ext cx="7797800" cy="523220"/>
            <a:chOff x="685800" y="3716695"/>
            <a:chExt cx="779780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685800" y="37338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4865" y="3716695"/>
              <a:ext cx="55587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4170065"/>
            <a:ext cx="7924800" cy="523220"/>
            <a:chOff x="685800" y="4170065"/>
            <a:chExt cx="792480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685800" y="41891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50265" y="4170065"/>
              <a:ext cx="56603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7		9		8		11		8		11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2150" y="4659015"/>
            <a:ext cx="7994650" cy="461665"/>
            <a:chOff x="692150" y="4659015"/>
            <a:chExt cx="799465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92150" y="46590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93115" y="4659015"/>
              <a:ext cx="57936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.14		.18		.16		.22		.16		.22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35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with a model?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47700" y="2432050"/>
            <a:ext cx="7835900" cy="1276409"/>
            <a:chOff x="647700" y="2432050"/>
            <a:chExt cx="7835900" cy="1276409"/>
          </a:xfrm>
        </p:grpSpPr>
        <p:sp>
          <p:nvSpPr>
            <p:cNvPr id="4" name="TextBox 3"/>
            <p:cNvSpPr txBox="1"/>
            <p:nvPr/>
          </p:nvSpPr>
          <p:spPr>
            <a:xfrm>
              <a:off x="666750" y="2432050"/>
              <a:ext cx="2159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toss 500 times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7700" y="2846685"/>
              <a:ext cx="78359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urier New"/>
                  <a:cs typeface="Courier New"/>
                </a:rPr>
                <a:t>13565325111323652264346346233456634535436335145464236235511614456134412624621345412556566164361454655564544432666511115423226153655664335622316516625253424311263112466133443122113456244222324152625654243514256551265324555455443524415323453511223245165655555143143534222531145336665241662155566364515514665654234511546115561566231521422243262656542635222341452143134531552215615231352622556331446134111115146113656156264255326331563211622355663545116144655216122656515362263456355232115565533521245536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more times we repeat the experiment, the more accurate our model will be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6750" y="3835400"/>
            <a:ext cx="8020050" cy="1513880"/>
            <a:chOff x="666750" y="3835400"/>
            <a:chExt cx="8020050" cy="1513880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38735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" y="437326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8800" y="3835400"/>
              <a:ext cx="538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358620"/>
              <a:ext cx="5581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81		79		73		72		110	85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50" y="48876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5150" y="4881840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.162	.158	.147	.144	.220	.170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90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with a model?</a:t>
            </a:r>
            <a:endParaRPr lang="en-US" dirty="0"/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43" y="12850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1076" y="12850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07146" y="15604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120259" y="1490600"/>
            <a:ext cx="307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S</a:t>
            </a:r>
            <a:r>
              <a:rPr lang="en-US" sz="2400" dirty="0" smtClean="0">
                <a:latin typeface="Garamond"/>
                <a:cs typeface="Garamond"/>
              </a:rPr>
              <a:t> = { </a:t>
            </a:r>
            <a:r>
              <a:rPr lang="en-US" sz="2400" dirty="0" smtClean="0">
                <a:latin typeface="Courier New"/>
                <a:cs typeface="Courier New"/>
              </a:rPr>
              <a:t>WW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latin typeface="Courier New"/>
                <a:cs typeface="Courier New"/>
              </a:rPr>
              <a:t>WD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latin typeface="Courier New"/>
                <a:cs typeface="Courier New"/>
              </a:rPr>
              <a:t>DW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latin typeface="Courier New"/>
                <a:cs typeface="Courier New"/>
              </a:rPr>
              <a:t>DD</a:t>
            </a:r>
            <a:r>
              <a:rPr lang="en-US" sz="2400" dirty="0" smtClean="0">
                <a:latin typeface="Garamond"/>
                <a:cs typeface="Garamond"/>
              </a:rPr>
              <a:t> 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5350" y="2482850"/>
            <a:ext cx="7804150" cy="488950"/>
            <a:chOff x="895350" y="2482850"/>
            <a:chExt cx="7804150" cy="48895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895350" y="2971800"/>
              <a:ext cx="7143750" cy="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31182" y="2482850"/>
              <a:ext cx="6868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Franklin Gothic Medium"/>
                  <a:cs typeface="Franklin Gothic Medium"/>
                </a:rPr>
                <a:t>M	T	W	T	F	S	S	M	T	W	T	F	S	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1814" y="3028434"/>
            <a:ext cx="8085186" cy="1594197"/>
            <a:chOff x="931814" y="3028434"/>
            <a:chExt cx="8085186" cy="1594197"/>
          </a:xfrm>
        </p:grpSpPr>
        <p:sp>
          <p:nvSpPr>
            <p:cNvPr id="20" name="Rectangle 19"/>
            <p:cNvSpPr/>
            <p:nvPr/>
          </p:nvSpPr>
          <p:spPr>
            <a:xfrm>
              <a:off x="931814" y="3028434"/>
              <a:ext cx="8085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WW		x	x	x	x		x		x			x	x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1814" y="3418016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WD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1814" y="3771384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DW															x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1814" y="4160966"/>
              <a:ext cx="78756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DD						x		x		x	x			x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7058" y="4832350"/>
            <a:ext cx="6286501" cy="1513880"/>
            <a:chOff x="1397058" y="4832350"/>
            <a:chExt cx="6286501" cy="1513880"/>
          </a:xfrm>
        </p:grpSpPr>
        <p:sp>
          <p:nvSpPr>
            <p:cNvPr id="28" name="TextBox 27"/>
            <p:cNvSpPr txBox="1"/>
            <p:nvPr/>
          </p:nvSpPr>
          <p:spPr>
            <a:xfrm>
              <a:off x="1397058" y="487045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97058" y="53702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29109" y="4832350"/>
              <a:ext cx="38544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WW		WD		DW		DD	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35458" y="5355570"/>
              <a:ext cx="38481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8		0		1		5	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7058" y="588456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35458" y="5878790"/>
              <a:ext cx="38481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8/14	0		1/14	5/14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25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1653</Words>
  <Application>Microsoft Macintosh PowerPoint</Application>
  <PresentationFormat>On-screen Show (4:3)</PresentationFormat>
  <Paragraphs>299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2. Axioms of Probability part one</vt:lpstr>
      <vt:lpstr>Probability models</vt:lpstr>
      <vt:lpstr>Examples</vt:lpstr>
      <vt:lpstr>How to come up with a model?</vt:lpstr>
      <vt:lpstr>The unfair die</vt:lpstr>
      <vt:lpstr>How to come up with a model?</vt:lpstr>
      <vt:lpstr>How to come up with a model?</vt:lpstr>
      <vt:lpstr>How to come up with a model?</vt:lpstr>
      <vt:lpstr>How to come up with a model?</vt:lpstr>
      <vt:lpstr>Exercise</vt:lpstr>
      <vt:lpstr>Events</vt:lpstr>
      <vt:lpstr>Events</vt:lpstr>
      <vt:lpstr>Events</vt:lpstr>
      <vt:lpstr>Events</vt:lpstr>
      <vt:lpstr>Probability for finite spaces</vt:lpstr>
      <vt:lpstr>Axioms for finite probability</vt:lpstr>
      <vt:lpstr>Rules for calculating probability</vt:lpstr>
      <vt:lpstr>Exercise</vt:lpstr>
      <vt:lpstr>Exercise</vt:lpstr>
      <vt:lpstr>Solution</vt:lpstr>
      <vt:lpstr>Equally likely outcomes</vt:lpstr>
      <vt:lpstr>Problem</vt:lpstr>
      <vt:lpstr>Solution</vt:lpstr>
      <vt:lpstr>Problem for you to solve</vt:lpstr>
      <vt:lpstr>Solution</vt:lpstr>
      <vt:lpstr>Solution</vt:lpstr>
      <vt:lpstr>Solution</vt:lpstr>
      <vt:lpstr>Solution</vt:lpstr>
      <vt:lpstr>Poker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98</cp:revision>
  <dcterms:created xsi:type="dcterms:W3CDTF">2013-01-07T07:20:47Z</dcterms:created>
  <dcterms:modified xsi:type="dcterms:W3CDTF">2013-01-25T03:07:35Z</dcterms:modified>
</cp:coreProperties>
</file>