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8" r:id="rId19"/>
    <p:sldId id="279" r:id="rId20"/>
    <p:sldId id="274" r:id="rId21"/>
    <p:sldId id="275" r:id="rId22"/>
    <p:sldId id="276" r:id="rId23"/>
    <p:sldId id="277" r:id="rId24"/>
    <p:sldId id="280" r:id="rId25"/>
    <p:sldId id="281" r:id="rId26"/>
    <p:sldId id="282" r:id="rId27"/>
    <p:sldId id="283" r:id="rId28"/>
    <p:sldId id="285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67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17/1/13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docs.python.org/2/library/itertools.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Combinatorial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7879" y="1458583"/>
            <a:ext cx="7264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sample space is a set of possible outcomes.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1" y="248045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24279" y="3442716"/>
            <a:ext cx="5849620" cy="925778"/>
            <a:chOff x="1324279" y="3442716"/>
            <a:chExt cx="5849620" cy="925778"/>
          </a:xfrm>
        </p:grpSpPr>
        <p:pic>
          <p:nvPicPr>
            <p:cNvPr id="19" name="Picture 18" descr="g95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4279" y="3442716"/>
              <a:ext cx="923210" cy="925778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4489450" y="3651250"/>
              <a:ext cx="26844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</a:t>
              </a:r>
              <a:r>
                <a:rPr lang="en-US" sz="2400" dirty="0" smtClean="0">
                  <a:latin typeface="Garamond"/>
                  <a:cs typeface="Garamond"/>
                </a:rPr>
                <a:t>{</a:t>
              </a:r>
              <a:r>
                <a:rPr lang="en-US" sz="2400" dirty="0" smtClean="0">
                  <a:latin typeface="Courier New"/>
                  <a:cs typeface="Courier New"/>
                </a:rPr>
                <a:t>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}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91789" y="4762500"/>
            <a:ext cx="7344174" cy="1231900"/>
            <a:chOff x="1091789" y="4762500"/>
            <a:chExt cx="7344174" cy="1231900"/>
          </a:xfrm>
        </p:grpSpPr>
        <p:pic>
          <p:nvPicPr>
            <p:cNvPr id="23" name="Picture 22" descr="Die_Spire_01_48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1789" y="4762500"/>
              <a:ext cx="1231900" cy="12319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489450" y="5270500"/>
              <a:ext cx="39465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</a:t>
              </a:r>
              <a:r>
                <a:rPr lang="en-US" sz="2400" dirty="0" smtClean="0">
                  <a:latin typeface="Garamond"/>
                  <a:cs typeface="Garamond"/>
                </a:rPr>
                <a:t>{</a:t>
              </a:r>
              <a:r>
                <a:rPr lang="en-US" sz="2400" dirty="0" smtClean="0">
                  <a:latin typeface="Courier New"/>
                  <a:cs typeface="Courier New"/>
                </a:rPr>
                <a:t>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</a:t>
              </a:r>
              <a:r>
                <a:rPr lang="en-US" sz="2400" dirty="0" smtClean="0">
                  <a:latin typeface="Garamond"/>
                  <a:cs typeface="Garamond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5655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1" y="129935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92479" y="2166366"/>
            <a:ext cx="6986594" cy="1431893"/>
            <a:chOff x="892479" y="2166366"/>
            <a:chExt cx="6986594" cy="1431893"/>
          </a:xfrm>
        </p:grpSpPr>
        <p:pic>
          <p:nvPicPr>
            <p:cNvPr id="4" name="Picture 3" descr="g95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979" y="2166366"/>
              <a:ext cx="923210" cy="925778"/>
            </a:xfrm>
            <a:prstGeom prst="rect">
              <a:avLst/>
            </a:prstGeom>
          </p:spPr>
        </p:pic>
        <p:pic>
          <p:nvPicPr>
            <p:cNvPr id="6" name="Picture 5" descr="g95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1029" y="2166366"/>
              <a:ext cx="923210" cy="92577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92479" y="3136594"/>
              <a:ext cx="2039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a pair of coins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73450" y="2387600"/>
              <a:ext cx="44056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 </a:t>
              </a:r>
              <a:r>
                <a:rPr lang="en-US" sz="2400" dirty="0" smtClean="0">
                  <a:latin typeface="Garamond"/>
                  <a:cs typeface="Garamond"/>
                </a:rPr>
                <a:t>{ </a:t>
              </a:r>
              <a:r>
                <a:rPr lang="en-US" sz="2400" dirty="0" smtClean="0">
                  <a:latin typeface="Courier New"/>
                  <a:cs typeface="Courier New"/>
                </a:rPr>
                <a:t>HH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HT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TH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TT</a:t>
              </a:r>
              <a:r>
                <a:rPr lang="en-US" sz="2400" dirty="0" smtClean="0">
                  <a:latin typeface="Garamond"/>
                  <a:cs typeface="Garamond"/>
                </a:rPr>
                <a:t> }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55978" y="4102100"/>
            <a:ext cx="7730822" cy="2308324"/>
            <a:chOff x="955978" y="4102100"/>
            <a:chExt cx="7730822" cy="2308324"/>
          </a:xfrm>
        </p:grpSpPr>
        <p:sp>
          <p:nvSpPr>
            <p:cNvPr id="9" name="TextBox 8"/>
            <p:cNvSpPr txBox="1"/>
            <p:nvPr/>
          </p:nvSpPr>
          <p:spPr>
            <a:xfrm>
              <a:off x="955979" y="5740094"/>
              <a:ext cx="18971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a pair of dice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pic>
          <p:nvPicPr>
            <p:cNvPr id="10" name="Picture 9" descr="Die_Spire_01_48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978" y="4619929"/>
              <a:ext cx="1006171" cy="1006171"/>
            </a:xfrm>
            <a:prstGeom prst="rect">
              <a:avLst/>
            </a:prstGeom>
          </p:spPr>
        </p:pic>
        <p:pic>
          <p:nvPicPr>
            <p:cNvPr id="11" name="Picture 10" descr="Die_Spire_01_48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553288">
              <a:off x="2033676" y="4708832"/>
              <a:ext cx="1006171" cy="100617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493401" y="4102100"/>
              <a:ext cx="5193399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</a:t>
              </a:r>
              <a:r>
                <a:rPr lang="en-US" sz="2400" dirty="0" smtClean="0">
                  <a:latin typeface="Garamond"/>
                  <a:cs typeface="Garamond"/>
                </a:rPr>
                <a:t>{	</a:t>
              </a:r>
              <a:r>
                <a:rPr lang="en-US" sz="2400" dirty="0" smtClean="0">
                  <a:latin typeface="Courier New"/>
                  <a:cs typeface="Courier New"/>
                </a:rPr>
                <a:t>11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Garamond"/>
                  <a:cs typeface="Garamond"/>
                </a:rPr>
                <a:t>				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Courier New"/>
                  <a:cs typeface="Courier New"/>
                </a:rPr>
                <a:t>				31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Garamond"/>
                  <a:cs typeface="Garamond"/>
                </a:rPr>
                <a:t>				</a:t>
              </a:r>
              <a:r>
                <a:rPr lang="en-US" sz="2400" dirty="0" smtClean="0">
                  <a:latin typeface="Courier New"/>
                  <a:cs typeface="Courier New"/>
                </a:rPr>
                <a:t>41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>
                  <a:latin typeface="Garamond"/>
                  <a:cs typeface="Garamond"/>
                </a:rPr>
                <a:t>	</a:t>
              </a:r>
              <a:r>
                <a:rPr lang="en-US" sz="2400" dirty="0" smtClean="0">
                  <a:latin typeface="Garamond"/>
                  <a:cs typeface="Garamond"/>
                </a:rPr>
                <a:t>			</a:t>
              </a:r>
              <a:r>
                <a:rPr lang="en-US" sz="2400" dirty="0" smtClean="0">
                  <a:latin typeface="Courier New"/>
                  <a:cs typeface="Courier New"/>
                </a:rPr>
                <a:t>51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Garamond"/>
                  <a:cs typeface="Garamond"/>
                </a:rPr>
                <a:t>				</a:t>
              </a:r>
              <a:r>
                <a:rPr lang="en-US" sz="2400" dirty="0" smtClean="0">
                  <a:latin typeface="Courier New"/>
                  <a:cs typeface="Courier New"/>
                </a:rPr>
                <a:t>61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66</a:t>
              </a:r>
              <a:r>
                <a:rPr lang="en-US" sz="2400" dirty="0" smtClean="0">
                  <a:latin typeface="Garamond"/>
                  <a:cs typeface="Garamond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494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 of 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479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perform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two experiments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529" y="1853543"/>
            <a:ext cx="621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Experiment 1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529" y="2374243"/>
            <a:ext cx="6435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such outcome, </a:t>
            </a:r>
          </a:p>
          <a:p>
            <a:r>
              <a:rPr lang="en-US" sz="2800" i="1" dirty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e</a:t>
            </a:r>
            <a:r>
              <a:rPr lang="en-US" sz="2800" dirty="0" smtClean="0">
                <a:latin typeface="Franklin Gothic Medium"/>
                <a:cs typeface="Franklin Gothic Medium"/>
              </a:rPr>
              <a:t>xperiment 2 has </a:t>
            </a:r>
            <a:r>
              <a:rPr lang="en-US" sz="2800" i="1" dirty="0" smtClean="0">
                <a:latin typeface="Garamond"/>
                <a:cs typeface="Garamond"/>
              </a:rPr>
              <a:t>m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529" y="3269593"/>
            <a:ext cx="7321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together</a:t>
            </a:r>
            <a:r>
              <a:rPr lang="en-US" sz="2800" dirty="0" smtClean="0">
                <a:latin typeface="Franklin Gothic Medium"/>
                <a:cs typeface="Franklin Gothic Medium"/>
              </a:rPr>
              <a:t> there are </a:t>
            </a:r>
            <a:r>
              <a:rPr lang="en-US" sz="2800" i="1" dirty="0" smtClean="0">
                <a:latin typeface="Garamond"/>
                <a:cs typeface="Garamond"/>
              </a:rPr>
              <a:t>nm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06795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8029" y="4701589"/>
            <a:ext cx="5983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Tossing two coins:  </a:t>
            </a:r>
            <a:r>
              <a:rPr lang="en-US" sz="2800" dirty="0" smtClean="0">
                <a:latin typeface="Garamond"/>
                <a:cs typeface="Garamond"/>
              </a:rPr>
              <a:t>2×2 = 4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8029" y="5184189"/>
            <a:ext cx="5982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Tossing two dice: 	</a:t>
            </a:r>
            <a:r>
              <a:rPr lang="en-US" sz="2800" dirty="0" smtClean="0">
                <a:latin typeface="Garamond"/>
                <a:cs typeface="Garamond"/>
              </a:rPr>
              <a:t>6×</a:t>
            </a:r>
            <a:r>
              <a:rPr lang="en-US" sz="2800" dirty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Garamond"/>
                <a:cs typeface="Garamond"/>
              </a:rPr>
              <a:t> = 36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8029" y="5659198"/>
            <a:ext cx="7144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Tossing a die and a coin:  </a:t>
            </a:r>
            <a:r>
              <a:rPr lang="en-US" sz="2800" dirty="0" smtClean="0">
                <a:latin typeface="Garamond"/>
                <a:cs typeface="Garamond"/>
              </a:rPr>
              <a:t>6×2 = 12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outcomes.</a:t>
            </a:r>
          </a:p>
        </p:txBody>
      </p:sp>
    </p:spTree>
    <p:extLst>
      <p:ext uri="{BB962C8B-B14F-4D97-AF65-F5344CB8AC3E}">
        <p14:creationId xmlns:p14="http://schemas.microsoft.com/office/powerpoint/2010/main" val="3572710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 of 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4363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perform </a:t>
            </a:r>
            <a:r>
              <a:rPr lang="en-US" sz="2800" i="1" dirty="0" smtClean="0">
                <a:solidFill>
                  <a:srgbClr val="FF9933"/>
                </a:solidFill>
                <a:latin typeface="Garamond"/>
                <a:cs typeface="Garamond"/>
              </a:rPr>
              <a:t>r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experiments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529" y="1853543"/>
            <a:ext cx="634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Experiment 1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529" y="2374243"/>
            <a:ext cx="6435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outcome of experiment 1, </a:t>
            </a:r>
          </a:p>
          <a:p>
            <a:r>
              <a:rPr lang="en-US" sz="2800" i="1" dirty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e</a:t>
            </a:r>
            <a:r>
              <a:rPr lang="en-US" sz="2800" dirty="0" smtClean="0">
                <a:latin typeface="Franklin Gothic Medium"/>
                <a:cs typeface="Franklin Gothic Medium"/>
              </a:rPr>
              <a:t>xperiment 2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679" y="3326743"/>
            <a:ext cx="66981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outcome of experiments 1 and 2,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 experiment 3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8979" y="5022193"/>
            <a:ext cx="6617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 together there are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…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52985" y="4425950"/>
            <a:ext cx="412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7122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74562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toss two dice. How many ways are there for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the two dice to come out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different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94592" y="4686300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Franklin Gothic Medium"/>
                <a:cs typeface="Franklin Gothic Medium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0742" y="5483086"/>
            <a:ext cx="127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15 ways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1542" y="4712156"/>
            <a:ext cx="605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Franklin Gothic Medium"/>
                <a:cs typeface="Franklin Gothic Medium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3092" y="5473422"/>
            <a:ext cx="127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25 ways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79292" y="4686300"/>
            <a:ext cx="605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Franklin Gothic Medium"/>
                <a:cs typeface="Franklin Gothic Medium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80842" y="5447566"/>
            <a:ext cx="127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30 ways</a:t>
            </a:r>
          </a:p>
        </p:txBody>
      </p:sp>
      <p:pic>
        <p:nvPicPr>
          <p:cNvPr id="13" name="Picture 12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99" y="2971799"/>
            <a:ext cx="1407783" cy="1407783"/>
          </a:xfrm>
          <a:prstGeom prst="rect">
            <a:avLst/>
          </a:prstGeom>
        </p:spPr>
      </p:pic>
      <p:pic>
        <p:nvPicPr>
          <p:cNvPr id="16" name="Picture 15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016250"/>
            <a:ext cx="1363333" cy="136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75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17101" y="1454150"/>
            <a:ext cx="31896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2</a:t>
            </a:r>
            <a:r>
              <a:rPr lang="en-US" sz="2400" dirty="0" smtClean="0">
                <a:latin typeface="Courier New"/>
                <a:cs typeface="Courier New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33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44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55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66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39850"/>
            <a:ext cx="20718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Solution 1: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273550"/>
            <a:ext cx="20718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Solution 2: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8803" y="4330043"/>
            <a:ext cx="5354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First die has </a:t>
            </a:r>
            <a:r>
              <a:rPr lang="en-US" sz="2800" dirty="0" smtClean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8803" y="4807553"/>
            <a:ext cx="60180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one of them,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 second die has </a:t>
            </a:r>
            <a:r>
              <a:rPr lang="en-US" sz="2800" dirty="0" smtClean="0">
                <a:latin typeface="Garamond"/>
                <a:cs typeface="Garamond"/>
              </a:rPr>
              <a:t>5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8803" y="5702903"/>
            <a:ext cx="6119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Together there are </a:t>
            </a:r>
            <a:r>
              <a:rPr lang="en-US" sz="2800" dirty="0" smtClean="0">
                <a:latin typeface="Garamond"/>
                <a:cs typeface="Garamond"/>
              </a:rPr>
              <a:t>6×5 = 30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outcomes. 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603941" y="1809750"/>
            <a:ext cx="1620610" cy="1720850"/>
            <a:chOff x="6603941" y="1936750"/>
            <a:chExt cx="1620610" cy="1720850"/>
          </a:xfrm>
        </p:grpSpPr>
        <p:grpSp>
          <p:nvGrpSpPr>
            <p:cNvPr id="11" name="Group 10"/>
            <p:cNvGrpSpPr/>
            <p:nvPr/>
          </p:nvGrpSpPr>
          <p:grpSpPr>
            <a:xfrm>
              <a:off x="6760098" y="2000250"/>
              <a:ext cx="1270901" cy="1222931"/>
              <a:chOff x="6760098" y="2000250"/>
              <a:chExt cx="1270901" cy="122293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7058548" y="2000250"/>
                <a:ext cx="60530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smtClean="0">
                    <a:latin typeface="Franklin Gothic Medium"/>
                    <a:cs typeface="Franklin Gothic Medium"/>
                  </a:rPr>
                  <a:t>C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760098" y="2761516"/>
                <a:ext cx="12709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Franklin Gothic Medium"/>
                    <a:cs typeface="Franklin Gothic Medium"/>
                  </a:rPr>
                  <a:t>30 ways</a:t>
                </a:r>
              </a:p>
            </p:txBody>
          </p:sp>
        </p:grpSp>
        <p:sp>
          <p:nvSpPr>
            <p:cNvPr id="13" name="Freeform 12"/>
            <p:cNvSpPr/>
            <p:nvPr/>
          </p:nvSpPr>
          <p:spPr>
            <a:xfrm>
              <a:off x="6603941" y="1936750"/>
              <a:ext cx="1620610" cy="1720850"/>
            </a:xfrm>
            <a:custGeom>
              <a:avLst/>
              <a:gdLst>
                <a:gd name="connsiteX0" fmla="*/ 603309 w 1620610"/>
                <a:gd name="connsiteY0" fmla="*/ 0 h 1720850"/>
                <a:gd name="connsiteX1" fmla="*/ 450909 w 1620610"/>
                <a:gd name="connsiteY1" fmla="*/ 12700 h 1720850"/>
                <a:gd name="connsiteX2" fmla="*/ 323909 w 1620610"/>
                <a:gd name="connsiteY2" fmla="*/ 76200 h 1720850"/>
                <a:gd name="connsiteX3" fmla="*/ 88959 w 1620610"/>
                <a:gd name="connsiteY3" fmla="*/ 323850 h 1720850"/>
                <a:gd name="connsiteX4" fmla="*/ 38159 w 1620610"/>
                <a:gd name="connsiteY4" fmla="*/ 431800 h 1720850"/>
                <a:gd name="connsiteX5" fmla="*/ 59 w 1620610"/>
                <a:gd name="connsiteY5" fmla="*/ 736600 h 1720850"/>
                <a:gd name="connsiteX6" fmla="*/ 19109 w 1620610"/>
                <a:gd name="connsiteY6" fmla="*/ 1003300 h 1720850"/>
                <a:gd name="connsiteX7" fmla="*/ 38159 w 1620610"/>
                <a:gd name="connsiteY7" fmla="*/ 1098550 h 1720850"/>
                <a:gd name="connsiteX8" fmla="*/ 152459 w 1620610"/>
                <a:gd name="connsiteY8" fmla="*/ 1314450 h 1720850"/>
                <a:gd name="connsiteX9" fmla="*/ 450909 w 1620610"/>
                <a:gd name="connsiteY9" fmla="*/ 1600200 h 1720850"/>
                <a:gd name="connsiteX10" fmla="*/ 603309 w 1620610"/>
                <a:gd name="connsiteY10" fmla="*/ 1663700 h 1720850"/>
                <a:gd name="connsiteX11" fmla="*/ 990659 w 1620610"/>
                <a:gd name="connsiteY11" fmla="*/ 1720850 h 1720850"/>
                <a:gd name="connsiteX12" fmla="*/ 1155759 w 1620610"/>
                <a:gd name="connsiteY12" fmla="*/ 1689100 h 1720850"/>
                <a:gd name="connsiteX13" fmla="*/ 1289109 w 1620610"/>
                <a:gd name="connsiteY13" fmla="*/ 1625600 h 1720850"/>
                <a:gd name="connsiteX14" fmla="*/ 1460559 w 1620610"/>
                <a:gd name="connsiteY14" fmla="*/ 1498600 h 1720850"/>
                <a:gd name="connsiteX15" fmla="*/ 1574859 w 1620610"/>
                <a:gd name="connsiteY15" fmla="*/ 1320800 h 1720850"/>
                <a:gd name="connsiteX16" fmla="*/ 1612959 w 1620610"/>
                <a:gd name="connsiteY16" fmla="*/ 1225550 h 1720850"/>
                <a:gd name="connsiteX17" fmla="*/ 1612959 w 1620610"/>
                <a:gd name="connsiteY17" fmla="*/ 914400 h 1720850"/>
                <a:gd name="connsiteX18" fmla="*/ 1600259 w 1620610"/>
                <a:gd name="connsiteY18" fmla="*/ 838200 h 1720850"/>
                <a:gd name="connsiteX19" fmla="*/ 1593909 w 1620610"/>
                <a:gd name="connsiteY19" fmla="*/ 768350 h 1720850"/>
                <a:gd name="connsiteX20" fmla="*/ 1555809 w 1620610"/>
                <a:gd name="connsiteY20" fmla="*/ 635000 h 1720850"/>
                <a:gd name="connsiteX21" fmla="*/ 1447859 w 1620610"/>
                <a:gd name="connsiteY21" fmla="*/ 488950 h 1720850"/>
                <a:gd name="connsiteX22" fmla="*/ 1352609 w 1620610"/>
                <a:gd name="connsiteY22" fmla="*/ 393700 h 1720850"/>
                <a:gd name="connsiteX23" fmla="*/ 1130359 w 1620610"/>
                <a:gd name="connsiteY23" fmla="*/ 215900 h 1720850"/>
                <a:gd name="connsiteX24" fmla="*/ 908109 w 1620610"/>
                <a:gd name="connsiteY24" fmla="*/ 95250 h 1720850"/>
                <a:gd name="connsiteX25" fmla="*/ 812859 w 1620610"/>
                <a:gd name="connsiteY25" fmla="*/ 57150 h 1720850"/>
                <a:gd name="connsiteX26" fmla="*/ 616009 w 1620610"/>
                <a:gd name="connsiteY26" fmla="*/ 19050 h 1720850"/>
                <a:gd name="connsiteX27" fmla="*/ 514409 w 1620610"/>
                <a:gd name="connsiteY27" fmla="*/ 31750 h 1720850"/>
                <a:gd name="connsiteX28" fmla="*/ 482659 w 1620610"/>
                <a:gd name="connsiteY28" fmla="*/ 38100 h 1720850"/>
                <a:gd name="connsiteX29" fmla="*/ 457259 w 1620610"/>
                <a:gd name="connsiteY29" fmla="*/ 44450 h 1720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620610" h="1720850">
                  <a:moveTo>
                    <a:pt x="603309" y="0"/>
                  </a:moveTo>
                  <a:cubicBezTo>
                    <a:pt x="552509" y="4233"/>
                    <a:pt x="501063" y="3581"/>
                    <a:pt x="450909" y="12700"/>
                  </a:cubicBezTo>
                  <a:cubicBezTo>
                    <a:pt x="430687" y="16377"/>
                    <a:pt x="334247" y="69458"/>
                    <a:pt x="323909" y="76200"/>
                  </a:cubicBezTo>
                  <a:cubicBezTo>
                    <a:pt x="226650" y="139630"/>
                    <a:pt x="147870" y="223702"/>
                    <a:pt x="88959" y="323850"/>
                  </a:cubicBezTo>
                  <a:cubicBezTo>
                    <a:pt x="68796" y="358128"/>
                    <a:pt x="55092" y="395817"/>
                    <a:pt x="38159" y="431800"/>
                  </a:cubicBezTo>
                  <a:cubicBezTo>
                    <a:pt x="22960" y="522997"/>
                    <a:pt x="-1356" y="643227"/>
                    <a:pt x="59" y="736600"/>
                  </a:cubicBezTo>
                  <a:cubicBezTo>
                    <a:pt x="1409" y="825716"/>
                    <a:pt x="9779" y="914663"/>
                    <a:pt x="19109" y="1003300"/>
                  </a:cubicBezTo>
                  <a:cubicBezTo>
                    <a:pt x="22499" y="1035501"/>
                    <a:pt x="28219" y="1067735"/>
                    <a:pt x="38159" y="1098550"/>
                  </a:cubicBezTo>
                  <a:cubicBezTo>
                    <a:pt x="57761" y="1159317"/>
                    <a:pt x="114964" y="1267341"/>
                    <a:pt x="152459" y="1314450"/>
                  </a:cubicBezTo>
                  <a:cubicBezTo>
                    <a:pt x="231681" y="1413986"/>
                    <a:pt x="333688" y="1534774"/>
                    <a:pt x="450909" y="1600200"/>
                  </a:cubicBezTo>
                  <a:cubicBezTo>
                    <a:pt x="498964" y="1627021"/>
                    <a:pt x="550730" y="1647448"/>
                    <a:pt x="603309" y="1663700"/>
                  </a:cubicBezTo>
                  <a:cubicBezTo>
                    <a:pt x="773283" y="1716237"/>
                    <a:pt x="817196" y="1709286"/>
                    <a:pt x="990659" y="1720850"/>
                  </a:cubicBezTo>
                  <a:cubicBezTo>
                    <a:pt x="1045692" y="1710267"/>
                    <a:pt x="1102370" y="1706139"/>
                    <a:pt x="1155759" y="1689100"/>
                  </a:cubicBezTo>
                  <a:cubicBezTo>
                    <a:pt x="1202661" y="1674131"/>
                    <a:pt x="1246019" y="1649413"/>
                    <a:pt x="1289109" y="1625600"/>
                  </a:cubicBezTo>
                  <a:cubicBezTo>
                    <a:pt x="1340819" y="1597023"/>
                    <a:pt x="1418454" y="1546720"/>
                    <a:pt x="1460559" y="1498600"/>
                  </a:cubicBezTo>
                  <a:cubicBezTo>
                    <a:pt x="1506265" y="1446365"/>
                    <a:pt x="1545577" y="1383868"/>
                    <a:pt x="1574859" y="1320800"/>
                  </a:cubicBezTo>
                  <a:cubicBezTo>
                    <a:pt x="1589259" y="1289784"/>
                    <a:pt x="1600259" y="1257300"/>
                    <a:pt x="1612959" y="1225550"/>
                  </a:cubicBezTo>
                  <a:cubicBezTo>
                    <a:pt x="1621588" y="1087486"/>
                    <a:pt x="1624621" y="1089325"/>
                    <a:pt x="1612959" y="914400"/>
                  </a:cubicBezTo>
                  <a:cubicBezTo>
                    <a:pt x="1611246" y="888707"/>
                    <a:pt x="1603590" y="863734"/>
                    <a:pt x="1600259" y="838200"/>
                  </a:cubicBezTo>
                  <a:cubicBezTo>
                    <a:pt x="1597235" y="815017"/>
                    <a:pt x="1597377" y="791471"/>
                    <a:pt x="1593909" y="768350"/>
                  </a:cubicBezTo>
                  <a:cubicBezTo>
                    <a:pt x="1588500" y="732291"/>
                    <a:pt x="1569408" y="664918"/>
                    <a:pt x="1555809" y="635000"/>
                  </a:cubicBezTo>
                  <a:cubicBezTo>
                    <a:pt x="1531551" y="581633"/>
                    <a:pt x="1486359" y="530412"/>
                    <a:pt x="1447859" y="488950"/>
                  </a:cubicBezTo>
                  <a:cubicBezTo>
                    <a:pt x="1417306" y="456047"/>
                    <a:pt x="1386652" y="422977"/>
                    <a:pt x="1352609" y="393700"/>
                  </a:cubicBezTo>
                  <a:cubicBezTo>
                    <a:pt x="1280678" y="331839"/>
                    <a:pt x="1212133" y="264002"/>
                    <a:pt x="1130359" y="215900"/>
                  </a:cubicBezTo>
                  <a:cubicBezTo>
                    <a:pt x="1036222" y="160525"/>
                    <a:pt x="1008191" y="140742"/>
                    <a:pt x="908109" y="95250"/>
                  </a:cubicBezTo>
                  <a:cubicBezTo>
                    <a:pt x="876978" y="81100"/>
                    <a:pt x="845498" y="67350"/>
                    <a:pt x="812859" y="57150"/>
                  </a:cubicBezTo>
                  <a:cubicBezTo>
                    <a:pt x="738161" y="33807"/>
                    <a:pt x="690981" y="29760"/>
                    <a:pt x="616009" y="19050"/>
                  </a:cubicBezTo>
                  <a:lnTo>
                    <a:pt x="514409" y="31750"/>
                  </a:lnTo>
                  <a:cubicBezTo>
                    <a:pt x="503725" y="33276"/>
                    <a:pt x="493195" y="35759"/>
                    <a:pt x="482659" y="38100"/>
                  </a:cubicBezTo>
                  <a:cubicBezTo>
                    <a:pt x="474140" y="39993"/>
                    <a:pt x="457259" y="44450"/>
                    <a:pt x="457259" y="44450"/>
                  </a:cubicBezTo>
                </a:path>
              </a:pathLst>
            </a:custGeom>
            <a:ln w="76200" cmpd="sng">
              <a:solidFill>
                <a:srgbClr val="33FF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653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73148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toss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six dice</a:t>
            </a:r>
            <a:r>
              <a:rPr lang="en-US" sz="2800" dirty="0" smtClean="0">
                <a:latin typeface="Franklin Gothic Medium"/>
                <a:cs typeface="Franklin Gothic Medium"/>
              </a:rPr>
              <a:t>. How many ways are there for</a:t>
            </a:r>
          </a:p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all </a:t>
            </a:r>
            <a:r>
              <a:rPr lang="en-US" sz="2800" dirty="0" smtClean="0">
                <a:latin typeface="Franklin Gothic Medium"/>
                <a:cs typeface="Franklin Gothic Medium"/>
              </a:rPr>
              <a:t>six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dice to come out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different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529" y="3646804"/>
            <a:ext cx="6794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Answer: </a:t>
            </a:r>
            <a:r>
              <a:rPr lang="en-US" sz="3200" dirty="0" smtClean="0">
                <a:latin typeface="Garamond"/>
                <a:cs typeface="Garamond"/>
              </a:rPr>
              <a:t>6×5×4×3×2×1 = 720</a:t>
            </a:r>
            <a:r>
              <a:rPr lang="en-US" sz="3200" dirty="0" smtClean="0">
                <a:latin typeface="Franklin Gothic Medium"/>
                <a:cs typeface="Franklin Gothic Medium"/>
              </a:rPr>
              <a:t> </a:t>
            </a:r>
          </a:p>
        </p:txBody>
      </p:sp>
      <p:pic>
        <p:nvPicPr>
          <p:cNvPr id="5" name="Picture 4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400" y="2689922"/>
            <a:ext cx="692150" cy="692150"/>
          </a:xfrm>
          <a:prstGeom prst="rect">
            <a:avLst/>
          </a:prstGeom>
        </p:spPr>
      </p:pic>
      <p:pic>
        <p:nvPicPr>
          <p:cNvPr id="6" name="Picture 5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00" y="2689922"/>
            <a:ext cx="692150" cy="692150"/>
          </a:xfrm>
          <a:prstGeom prst="rect">
            <a:avLst/>
          </a:prstGeom>
        </p:spPr>
      </p:pic>
      <p:pic>
        <p:nvPicPr>
          <p:cNvPr id="9" name="Picture 8" descr="Dic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850" y="2689921"/>
            <a:ext cx="692150" cy="692150"/>
          </a:xfrm>
          <a:prstGeom prst="rect">
            <a:avLst/>
          </a:prstGeom>
        </p:spPr>
      </p:pic>
      <p:pic>
        <p:nvPicPr>
          <p:cNvPr id="12" name="Picture 11" descr="Dice-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87" y="2693459"/>
            <a:ext cx="688613" cy="688613"/>
          </a:xfrm>
          <a:prstGeom prst="rect">
            <a:avLst/>
          </a:prstGeom>
        </p:spPr>
      </p:pic>
      <p:pic>
        <p:nvPicPr>
          <p:cNvPr id="15" name="Picture 14" descr="Dice-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89920"/>
            <a:ext cx="692152" cy="692152"/>
          </a:xfrm>
          <a:prstGeom prst="rect">
            <a:avLst/>
          </a:prstGeom>
        </p:spPr>
      </p:pic>
      <p:pic>
        <p:nvPicPr>
          <p:cNvPr id="18" name="Picture 17" descr="Dice-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799" y="2686382"/>
            <a:ext cx="692151" cy="69215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4529" y="4570083"/>
            <a:ext cx="76215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general, the number of ordered arrangements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of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different objects 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06829" y="5589904"/>
            <a:ext cx="63782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latin typeface="Garamond"/>
                <a:cs typeface="Garamond"/>
              </a:rPr>
              <a:t>n </a:t>
            </a:r>
            <a:r>
              <a:rPr lang="en-US" sz="3200" dirty="0" smtClean="0">
                <a:latin typeface="Garamond"/>
                <a:cs typeface="Garamond"/>
              </a:rPr>
              <a:t>× (</a:t>
            </a:r>
            <a:r>
              <a:rPr lang="en-US" sz="3200" i="1" dirty="0" smtClean="0">
                <a:latin typeface="Garamond"/>
                <a:cs typeface="Garamond"/>
              </a:rPr>
              <a:t>n </a:t>
            </a:r>
            <a:r>
              <a:rPr lang="en-US" sz="3200" dirty="0" smtClean="0">
                <a:latin typeface="Symbol" charset="2"/>
                <a:cs typeface="Symbol" charset="2"/>
              </a:rPr>
              <a:t>-</a:t>
            </a:r>
            <a:r>
              <a:rPr lang="en-US" sz="3200" dirty="0" smtClean="0">
                <a:latin typeface="Garamond"/>
                <a:cs typeface="Garamond"/>
              </a:rPr>
              <a:t> 1) × … × 1 = </a:t>
            </a:r>
            <a:r>
              <a:rPr lang="en-US" sz="3200" i="1" dirty="0" smtClean="0">
                <a:latin typeface="Garamond"/>
                <a:cs typeface="Garamond"/>
              </a:rPr>
              <a:t>n</a:t>
            </a:r>
            <a:r>
              <a:rPr lang="en-US" sz="3200" dirty="0" smtClean="0">
                <a:latin typeface="Garamond"/>
                <a:cs typeface="Garamond"/>
              </a:rPr>
              <a:t>!</a:t>
            </a:r>
            <a:r>
              <a:rPr lang="en-US" sz="3200" dirty="0" smtClean="0">
                <a:latin typeface="Franklin Gothic Medium"/>
                <a:cs typeface="Franklin Gothic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0235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Equally likely outcomes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63333"/>
            <a:ext cx="76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we toss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dice, there are </a:t>
            </a:r>
            <a:r>
              <a:rPr lang="en-US" sz="2800" dirty="0" smtClean="0">
                <a:latin typeface="Garamond"/>
                <a:cs typeface="Garamond"/>
              </a:rPr>
              <a:t>6</a:t>
            </a:r>
            <a:r>
              <a:rPr lang="en-US" sz="2800" i="1" baseline="30000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48739"/>
            <a:ext cx="6968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assume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all outcomes are equally likel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074660"/>
            <a:ext cx="7978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two dice, the chance both come out different is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392839" y="3669784"/>
            <a:ext cx="1798757" cy="810915"/>
            <a:chOff x="3392839" y="3669784"/>
            <a:chExt cx="1798757" cy="810915"/>
          </a:xfrm>
        </p:grpSpPr>
        <p:sp>
          <p:nvSpPr>
            <p:cNvPr id="7" name="Rectangle 6"/>
            <p:cNvSpPr/>
            <p:nvPr/>
          </p:nvSpPr>
          <p:spPr>
            <a:xfrm>
              <a:off x="3399189" y="3669784"/>
              <a:ext cx="6783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6×5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392839" y="4019034"/>
              <a:ext cx="6783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×6</a:t>
              </a:r>
              <a:endParaRPr lang="en-US" sz="24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486150" y="4112399"/>
              <a:ext cx="508000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045780" y="3808224"/>
              <a:ext cx="114581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≈ 83%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57200" y="4725660"/>
            <a:ext cx="8252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six dice, the chance they all come out different is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634139" y="5320784"/>
            <a:ext cx="1604255" cy="810915"/>
            <a:chOff x="3634139" y="5320784"/>
            <a:chExt cx="1604255" cy="810915"/>
          </a:xfrm>
        </p:grpSpPr>
        <p:sp>
          <p:nvSpPr>
            <p:cNvPr id="14" name="Rectangle 13"/>
            <p:cNvSpPr/>
            <p:nvPr/>
          </p:nvSpPr>
          <p:spPr>
            <a:xfrm>
              <a:off x="3640489" y="5320784"/>
              <a:ext cx="396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!</a:t>
              </a:r>
              <a:endParaRPr lang="en-US" sz="24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34139" y="5670034"/>
              <a:ext cx="4251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r>
                <a:rPr lang="en-US" sz="24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endParaRPr lang="en-US" sz="2400" baseline="300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3727450" y="5763399"/>
              <a:ext cx="241300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4014030" y="5482848"/>
              <a:ext cx="12243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≈ 1.5%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4850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363333"/>
            <a:ext cx="7263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 two dice. Assuming equally likely outcomes, what are the chances that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250" y="275398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The second one is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bigger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8250" y="4877399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(c) The sum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even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pic>
        <p:nvPicPr>
          <p:cNvPr id="6" name="Picture 5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2708972"/>
            <a:ext cx="692150" cy="692150"/>
          </a:xfrm>
          <a:prstGeom prst="rect">
            <a:avLst/>
          </a:prstGeom>
        </p:spPr>
      </p:pic>
      <p:pic>
        <p:nvPicPr>
          <p:cNvPr id="7" name="Picture 6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0" y="2708972"/>
            <a:ext cx="692150" cy="692150"/>
          </a:xfrm>
          <a:prstGeom prst="rect">
            <a:avLst/>
          </a:prstGeom>
        </p:spPr>
      </p:pic>
      <p:pic>
        <p:nvPicPr>
          <p:cNvPr id="8" name="Picture 7" descr="Dic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4810069"/>
            <a:ext cx="692150" cy="692150"/>
          </a:xfrm>
          <a:prstGeom prst="rect">
            <a:avLst/>
          </a:prstGeom>
        </p:spPr>
      </p:pic>
      <p:pic>
        <p:nvPicPr>
          <p:cNvPr id="10" name="Picture 9" descr="Dic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0" y="4810069"/>
            <a:ext cx="692150" cy="6921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38250" y="3818167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The sum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equal to 7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pic>
        <p:nvPicPr>
          <p:cNvPr id="12" name="Picture 11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3747756"/>
            <a:ext cx="692150" cy="692150"/>
          </a:xfrm>
          <a:prstGeom prst="rect">
            <a:avLst/>
          </a:prstGeom>
        </p:spPr>
      </p:pic>
      <p:pic>
        <p:nvPicPr>
          <p:cNvPr id="13" name="Picture 12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0" y="3747756"/>
            <a:ext cx="69215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9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426833"/>
            <a:ext cx="7263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3 brothers. Assuming equally likely outcomes, what are the chances that their birthdays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250" y="296988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All on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same day </a:t>
            </a:r>
            <a:r>
              <a:rPr lang="en-US" sz="2800" dirty="0" smtClean="0">
                <a:latin typeface="Franklin Gothic Medium"/>
                <a:cs typeface="Franklin Gothic Medium"/>
              </a:rPr>
              <a:t>of the week?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8250" y="476693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All on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different days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of the week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pic>
        <p:nvPicPr>
          <p:cNvPr id="11" name="Picture 10" descr="Birthday-cake-clipart-with-streamer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3479799"/>
            <a:ext cx="844023" cy="1001383"/>
          </a:xfrm>
          <a:prstGeom prst="rect">
            <a:avLst/>
          </a:prstGeom>
        </p:spPr>
      </p:pic>
      <p:pic>
        <p:nvPicPr>
          <p:cNvPr id="14" name="Picture 13" descr="cake-clipart-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72078" y="4089400"/>
            <a:ext cx="1048959" cy="646858"/>
          </a:xfrm>
          <a:prstGeom prst="rect">
            <a:avLst/>
          </a:prstGeom>
        </p:spPr>
      </p:pic>
      <p:pic>
        <p:nvPicPr>
          <p:cNvPr id="8" name="Picture 7" descr="edit(4108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477" y="3567996"/>
            <a:ext cx="817973" cy="798887"/>
          </a:xfrm>
          <a:prstGeom prst="rect">
            <a:avLst/>
          </a:prstGeom>
        </p:spPr>
      </p:pic>
      <p:pic>
        <p:nvPicPr>
          <p:cNvPr id="15" name="Picture 14" descr="Birthday-cake-clipart-with-streamer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692" y="5207000"/>
            <a:ext cx="844023" cy="1001383"/>
          </a:xfrm>
          <a:prstGeom prst="rect">
            <a:avLst/>
          </a:prstGeom>
        </p:spPr>
      </p:pic>
      <p:pic>
        <p:nvPicPr>
          <p:cNvPr id="16" name="Picture 15" descr="cake-clipart-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6677" y="5500678"/>
            <a:ext cx="1048959" cy="646858"/>
          </a:xfrm>
          <a:prstGeom prst="rect">
            <a:avLst/>
          </a:prstGeom>
        </p:spPr>
      </p:pic>
      <p:pic>
        <p:nvPicPr>
          <p:cNvPr id="17" name="Picture 16" descr="edit(4108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219" y="5396796"/>
            <a:ext cx="817973" cy="79888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27200" y="3557885"/>
            <a:ext cx="6064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		T		W		T		F		S		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27200" y="5368792"/>
            <a:ext cx="6064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		T		W		T		F		S		S</a:t>
            </a:r>
          </a:p>
        </p:txBody>
      </p:sp>
    </p:spTree>
    <p:extLst>
      <p:ext uri="{BB962C8B-B14F-4D97-AF65-F5344CB8AC3E}">
        <p14:creationId xmlns:p14="http://schemas.microsoft.com/office/powerpoint/2010/main" val="40103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grpSp>
        <p:nvGrpSpPr>
          <p:cNvPr id="44" name="Group 43"/>
          <p:cNvGrpSpPr/>
          <p:nvPr/>
        </p:nvGrpSpPr>
        <p:grpSpPr>
          <a:xfrm>
            <a:off x="1083642" y="-467812"/>
            <a:ext cx="5853402" cy="5764156"/>
            <a:chOff x="1083642" y="-467812"/>
            <a:chExt cx="5853402" cy="5764156"/>
          </a:xfrm>
        </p:grpSpPr>
        <p:sp>
          <p:nvSpPr>
            <p:cNvPr id="40" name="Oval 39"/>
            <p:cNvSpPr/>
            <p:nvPr/>
          </p:nvSpPr>
          <p:spPr>
            <a:xfrm>
              <a:off x="1083642" y="-467812"/>
              <a:ext cx="5853402" cy="5764156"/>
            </a:xfrm>
            <a:prstGeom prst="ellipse">
              <a:avLst/>
            </a:prstGeom>
            <a:solidFill>
              <a:schemeClr val="accent2">
                <a:alpha val="18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960541" y="386318"/>
              <a:ext cx="4055895" cy="405589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655405" y="1025508"/>
              <a:ext cx="2777515" cy="2777515"/>
            </a:xfrm>
            <a:prstGeom prst="ellipse">
              <a:avLst/>
            </a:prstGeom>
            <a:solidFill>
              <a:srgbClr val="FF9933">
                <a:alpha val="20000"/>
              </a:srgb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321112" y="1691215"/>
              <a:ext cx="1446102" cy="144610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095492" y="5659403"/>
            <a:ext cx="2574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Range of signal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69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Arrangements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63333"/>
            <a:ext cx="5643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have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91272"/>
            <a:ext cx="5117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Balls of same color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identical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623644"/>
            <a:ext cx="7387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How many possible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arrangements</a:t>
            </a:r>
            <a:r>
              <a:rPr lang="en-US" sz="2800" dirty="0" smtClean="0">
                <a:latin typeface="Franklin Gothic Medium"/>
                <a:cs typeface="Franklin Gothic Medium"/>
              </a:rPr>
              <a:t> of the balls?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4330700"/>
            <a:ext cx="3757477" cy="584776"/>
            <a:chOff x="457200" y="3556000"/>
            <a:chExt cx="3757477" cy="584776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3556000"/>
              <a:ext cx="1797487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Franklin Gothic Medium"/>
                  <a:cs typeface="Franklin Gothic Medium"/>
                </a:rPr>
                <a:t>Example: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06013" y="3611206"/>
              <a:ext cx="18086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r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 3</a:t>
              </a:r>
              <a:r>
                <a:rPr lang="en-US" sz="28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,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 2</a:t>
              </a:r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457200" y="5055176"/>
            <a:ext cx="738605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outcomes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{ 	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RRRBB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RRBRB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RRBBR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RBRRB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</a:p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				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RBRBR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RBBRR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BRRRB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BRRBR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</a:p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				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BRBRR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BBRRR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}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2225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734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9243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752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261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2733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 arrangements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63333"/>
            <a:ext cx="6156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first pretend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all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balls are different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2903605" y="2004536"/>
            <a:ext cx="2688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Courier New"/>
                <a:cs typeface="Courier New"/>
              </a:rPr>
              <a:t>R</a:t>
            </a:r>
            <a:r>
              <a:rPr lang="en-US" sz="2800" baseline="-25000" dirty="0" smtClean="0">
                <a:solidFill>
                  <a:schemeClr val="accent2"/>
                </a:solidFill>
                <a:latin typeface="Courier New"/>
                <a:cs typeface="Courier New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8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8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8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8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i="1" baseline="-25000" dirty="0">
              <a:solidFill>
                <a:srgbClr val="3333CC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976" y="2690483"/>
            <a:ext cx="6486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They can be arranged in </a:t>
            </a:r>
            <a:r>
              <a:rPr lang="en-US" sz="2800" dirty="0" smtClean="0">
                <a:latin typeface="Garamond"/>
                <a:cs typeface="Garamond"/>
              </a:rPr>
              <a:t>5!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ways. </a:t>
            </a:r>
          </a:p>
        </p:txBody>
      </p:sp>
    </p:spTree>
    <p:extLst>
      <p:ext uri="{BB962C8B-B14F-4D97-AF65-F5344CB8AC3E}">
        <p14:creationId xmlns:p14="http://schemas.microsoft.com/office/powerpoint/2010/main" val="121381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 arrangements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0062" y="1906397"/>
            <a:ext cx="1262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Courier New"/>
                <a:cs typeface="Courier New"/>
              </a:rPr>
              <a:t>RRR</a:t>
            </a:r>
            <a:r>
              <a:rPr lang="en-US" sz="2800" dirty="0" smtClean="0">
                <a:solidFill>
                  <a:schemeClr val="accent6"/>
                </a:solidFill>
                <a:latin typeface="Courier New"/>
                <a:cs typeface="Courier New"/>
              </a:rPr>
              <a:t>BB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5976" y="1175435"/>
            <a:ext cx="81101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Now any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arrangement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of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the actual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balls,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e.g.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4576" y="1906397"/>
            <a:ext cx="2681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could arise from</a:t>
            </a:r>
          </a:p>
        </p:txBody>
      </p:sp>
      <p:sp>
        <p:nvSpPr>
          <p:cNvPr id="6" name="Rectangle 5"/>
          <p:cNvSpPr/>
          <p:nvPr/>
        </p:nvSpPr>
        <p:spPr>
          <a:xfrm>
            <a:off x="4902619" y="18988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chemeClr val="accent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50469" y="18988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chemeClr val="accent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08969" y="21909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6819" y="21909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8969" y="24705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56819" y="24705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15319" y="27626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63169" y="27626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24650" y="30519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72500" y="30519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31000" y="33440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78850" y="33440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80495" y="4360902"/>
            <a:ext cx="5750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There are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3!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arrangements of the </a:t>
            </a:r>
            <a:r>
              <a:rPr lang="en-US" sz="2800" dirty="0" err="1" smtClean="0">
                <a:solidFill>
                  <a:prstClr val="black"/>
                </a:solidFill>
                <a:latin typeface="Courier New"/>
                <a:cs typeface="Courier New"/>
              </a:rPr>
              <a:t>R</a:t>
            </a:r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5595" y="4824452"/>
            <a:ext cx="6903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For each of them,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2!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arrangement of the </a:t>
            </a:r>
            <a:r>
              <a:rPr lang="en-US" sz="2800" dirty="0" err="1" smtClean="0">
                <a:solidFill>
                  <a:prstClr val="black"/>
                </a:solidFill>
                <a:latin typeface="Courier New"/>
                <a:cs typeface="Courier New"/>
              </a:rPr>
              <a:t>B</a:t>
            </a:r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80495" y="5337602"/>
            <a:ext cx="6261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By counting principle,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2! 3!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possibilities 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12267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 arrangements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6100" y="1232415"/>
            <a:ext cx="27371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# arrangements for</a:t>
            </a:r>
          </a:p>
          <a:p>
            <a:r>
              <a:rPr lang="en-US" sz="2400" dirty="0" smtClean="0">
                <a:latin typeface="Franklin Gothic Medium"/>
                <a:cs typeface="Franklin Gothic Medium"/>
              </a:rPr>
              <a:t>identical balls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7300" y="1185217"/>
            <a:ext cx="4643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# arrangements for different balls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7300" y="1679664"/>
            <a:ext cx="443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# ways to get each arrangement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60800" y="1691332"/>
            <a:ext cx="4514850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40448" y="1410731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87313" y="2637482"/>
            <a:ext cx="513237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66961" y="2356881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40788" y="2175817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5!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07438" y="2575867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3! 2!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17911" y="2356822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82188" y="2350472"/>
            <a:ext cx="521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3204833"/>
            <a:ext cx="81919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 for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 the number 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of arrangements is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)! / 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Garamond"/>
                <a:cs typeface="Garamond"/>
              </a:rPr>
              <a:t>!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!)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5300" y="4398633"/>
            <a:ext cx="77835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there are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different ball colors and </a:t>
            </a:r>
            <a:r>
              <a:rPr lang="en-US" sz="2800" i="1" dirty="0" err="1" smtClean="0">
                <a:latin typeface="Garamond"/>
                <a:cs typeface="Garamond"/>
              </a:rPr>
              <a:t>n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identical 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balls of color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the number of arrangements is</a:t>
            </a:r>
            <a:endParaRPr lang="en-US" sz="2800" dirty="0" smtClean="0">
              <a:latin typeface="Garamond"/>
              <a:cs typeface="Garamond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44850" y="5882332"/>
            <a:ext cx="2016738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69647" y="5352740"/>
            <a:ext cx="2275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latin typeface="Garamond"/>
                <a:cs typeface="Garamond"/>
              </a:rPr>
              <a:t>n</a:t>
            </a:r>
            <a:r>
              <a:rPr lang="en-US" sz="2800" i="1" baseline="-25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30126" y="5812134"/>
            <a:ext cx="189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!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! … </a:t>
            </a:r>
            <a:r>
              <a:rPr lang="en-US" sz="2800" i="1" dirty="0" err="1" smtClean="0">
                <a:latin typeface="Garamond"/>
                <a:cs typeface="Garamond"/>
              </a:rPr>
              <a:t>n</a:t>
            </a:r>
            <a:r>
              <a:rPr lang="en-US" sz="2800" i="1" baseline="-25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7970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610983"/>
            <a:ext cx="7263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arrange 10 red and 10 blue balls so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first two balls are of the same color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9000" y="3865233"/>
            <a:ext cx="72630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equally likely outcomes, what are the chances that the first two balls are of the same color in a sequence of 10 red and 10 blue balls?</a:t>
            </a:r>
          </a:p>
        </p:txBody>
      </p:sp>
    </p:spTree>
    <p:extLst>
      <p:ext uri="{BB962C8B-B14F-4D97-AF65-F5344CB8AC3E}">
        <p14:creationId xmlns:p14="http://schemas.microsoft.com/office/powerpoint/2010/main" val="274879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87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choose 3 objects out of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>
                <a:latin typeface="Franklin Gothic Medium"/>
                <a:cs typeface="Franklin Gothic Medium"/>
              </a:rPr>
              <a:t>5</a:t>
            </a:r>
            <a:r>
              <a:rPr lang="en-US" sz="2800" dirty="0" smtClean="0">
                <a:latin typeface="Franklin Gothic Medium"/>
                <a:cs typeface="Franklin Gothic Medium"/>
              </a:rPr>
              <a:t> objects </a:t>
            </a:r>
            <a:r>
              <a:rPr lang="en-US" sz="2800" dirty="0" smtClean="0">
                <a:latin typeface="Garamond"/>
                <a:cs typeface="Garamond"/>
              </a:rPr>
              <a:t>{1, 2, 3, 4, 5}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4809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Take 3 red balls, 2 blue balls. In an arrangement, the positions of the red balls describe the 3 objects:</a:t>
            </a:r>
          </a:p>
        </p:txBody>
      </p:sp>
      <p:sp>
        <p:nvSpPr>
          <p:cNvPr id="9" name="Oval 8"/>
          <p:cNvSpPr/>
          <p:nvPr/>
        </p:nvSpPr>
        <p:spPr>
          <a:xfrm>
            <a:off x="22225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1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734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2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243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3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7752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4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261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5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1650" y="41382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we have </a:t>
            </a:r>
            <a:r>
              <a:rPr lang="en-US" sz="2800" dirty="0" smtClean="0">
                <a:latin typeface="Garamond"/>
                <a:cs typeface="Garamond"/>
              </a:rPr>
              <a:t>5! / (3! 2!) </a:t>
            </a:r>
            <a:r>
              <a:rPr lang="en-US" sz="2800" dirty="0" smtClean="0">
                <a:latin typeface="Franklin Gothic Medium"/>
                <a:cs typeface="Franklin Gothic Medium"/>
              </a:rPr>
              <a:t>ways to choose the 3 objects.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1650" y="49066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general,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objects out of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can be chosen in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387827" y="5399045"/>
            <a:ext cx="3616172" cy="861715"/>
            <a:chOff x="2324327" y="5429853"/>
            <a:chExt cx="3616172" cy="86171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3644335" y="5891518"/>
              <a:ext cx="1118165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996260" y="5429853"/>
              <a:ext cx="4090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!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64460" y="5829903"/>
              <a:ext cx="13037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k</a:t>
              </a:r>
              <a:r>
                <a:rPr lang="en-US" sz="2400" dirty="0" smtClean="0">
                  <a:latin typeface="Garamond"/>
                  <a:cs typeface="Garamond"/>
                </a:rPr>
                <a:t>! (</a:t>
              </a:r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- </a:t>
              </a:r>
              <a:r>
                <a:rPr lang="en-US" sz="2400" i="1" dirty="0" smtClean="0">
                  <a:latin typeface="Garamond"/>
                  <a:cs typeface="Garamond"/>
                </a:rPr>
                <a:t>k</a:t>
              </a:r>
              <a:r>
                <a:rPr lang="en-US" sz="2400" dirty="0" smtClean="0">
                  <a:latin typeface="Garamond"/>
                  <a:cs typeface="Garamond"/>
                </a:rPr>
                <a:t>)!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24327" y="5641635"/>
              <a:ext cx="1282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C(</a:t>
              </a:r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i="1" dirty="0" smtClean="0">
                  <a:latin typeface="Garamond"/>
                  <a:cs typeface="Garamond"/>
                </a:rPr>
                <a:t>k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913029" y="5599130"/>
              <a:ext cx="102747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ways.</a:t>
              </a:r>
              <a:endParaRPr lang="en-US" sz="2800" dirty="0">
                <a:solidFill>
                  <a:prstClr val="black"/>
                </a:solidFill>
                <a:latin typeface="Franklin Gothic Medium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57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4" grpId="0" animBg="1"/>
      <p:bldP spid="16" grpId="0" animBg="1"/>
      <p:bldP spid="18" grpId="0" animBg="1"/>
      <p:bldP spid="19" grpId="0" animBg="1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87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10 students and you need to choose two committees with 3 students in each.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7900" y="265364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In how many ways can you choose?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4250" y="3471533"/>
            <a:ext cx="741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… so that the committees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do not overlap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4250" y="4303383"/>
            <a:ext cx="741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(c) … with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at least </a:t>
            </a:r>
            <a:r>
              <a:rPr lang="en-US" sz="2800" dirty="0" smtClean="0">
                <a:latin typeface="Franklin Gothic Medium"/>
                <a:cs typeface="Franklin Gothic Medium"/>
              </a:rPr>
              <a:t>one person in both?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5147933"/>
            <a:ext cx="741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(d) … with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exactly</a:t>
            </a:r>
            <a:r>
              <a:rPr lang="en-US" sz="2800" dirty="0" smtClean="0">
                <a:latin typeface="Franklin Gothic Medium"/>
                <a:cs typeface="Franklin Gothic Medium"/>
              </a:rPr>
              <a:t> one person in both?</a:t>
            </a:r>
          </a:p>
        </p:txBody>
      </p:sp>
    </p:spTree>
    <p:extLst>
      <p:ext uri="{BB962C8B-B14F-4D97-AF65-F5344CB8AC3E}">
        <p14:creationId xmlns:p14="http://schemas.microsoft.com/office/powerpoint/2010/main" val="1778988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1050" y="1198233"/>
            <a:ext cx="7613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</a:t>
            </a:r>
            <a:r>
              <a:rPr lang="en-US" sz="2800" dirty="0">
                <a:latin typeface="Franklin Gothic Medium"/>
                <a:cs typeface="Franklin Gothic Medium"/>
              </a:rPr>
              <a:t>balls. No two red balls should be consecutive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dirty="0">
                <a:latin typeface="Franklin Gothic Medium"/>
                <a:cs typeface="Franklin Gothic Medium"/>
              </a:rPr>
              <a:t>In how many ways can they be arranged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690008"/>
            <a:ext cx="184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9" name="Oval 8"/>
          <p:cNvSpPr/>
          <p:nvPr/>
        </p:nvSpPr>
        <p:spPr>
          <a:xfrm>
            <a:off x="895350" y="355600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746250" y="355600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97150" y="355600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48050" y="355600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98950" y="355600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118100" y="35496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69000" y="354965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19900" y="35496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670800" y="354965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1050" y="4415666"/>
            <a:ext cx="7613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can occupy any of the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 + 1 </a:t>
            </a:r>
            <a:r>
              <a:rPr lang="en-US" sz="2800" dirty="0" smtClean="0">
                <a:latin typeface="Franklin Gothic Medium"/>
                <a:cs typeface="Franklin Gothic Medium"/>
              </a:rPr>
              <a:t>dashed slots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1050" y="5482466"/>
            <a:ext cx="7613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This can be done in </a:t>
            </a:r>
            <a:r>
              <a:rPr lang="en-US" sz="2800" dirty="0" smtClean="0">
                <a:latin typeface="Garamond"/>
                <a:cs typeface="Garamond"/>
              </a:rPr>
              <a:t>C(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 + 1,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ways</a:t>
            </a:r>
          </a:p>
        </p:txBody>
      </p:sp>
    </p:spTree>
    <p:extLst>
      <p:ext uri="{BB962C8B-B14F-4D97-AF65-F5344CB8AC3E}">
        <p14:creationId xmlns:p14="http://schemas.microsoft.com/office/powerpoint/2010/main" val="352844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check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9000" y="1274792"/>
            <a:ext cx="736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9933"/>
                </a:solidFill>
                <a:latin typeface="Courier New"/>
                <a:cs typeface="Courier New"/>
              </a:rPr>
              <a:t>from </a:t>
            </a:r>
            <a:r>
              <a:rPr lang="en-US" sz="1400" dirty="0" err="1" smtClean="0">
                <a:latin typeface="Courier New"/>
                <a:cs typeface="Courier New"/>
              </a:rPr>
              <a:t>itertools</a:t>
            </a:r>
            <a:r>
              <a:rPr lang="en-US" sz="1400" dirty="0" smtClean="0">
                <a:solidFill>
                  <a:srgbClr val="FF9933"/>
                </a:solidFill>
                <a:latin typeface="Courier New"/>
                <a:cs typeface="Courier New"/>
              </a:rPr>
              <a:t> import 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</a:p>
          <a:p>
            <a:endParaRPr lang="en-US" sz="1400" dirty="0">
              <a:solidFill>
                <a:srgbClr val="FF9933"/>
              </a:solidFill>
              <a:latin typeface="Courier New"/>
              <a:cs typeface="Courier New"/>
            </a:endParaRPr>
          </a:p>
          <a:p>
            <a:r>
              <a:rPr lang="en-US" sz="1400" dirty="0" err="1" smtClean="0">
                <a:solidFill>
                  <a:srgbClr val="FF9933"/>
                </a:solidFill>
                <a:latin typeface="Courier New"/>
                <a:cs typeface="Courier New"/>
              </a:rPr>
              <a:t>def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no_consecutive_reds</a:t>
            </a:r>
            <a:r>
              <a:rPr lang="en-US" sz="1400" dirty="0">
                <a:latin typeface="Courier New"/>
                <a:cs typeface="Courier New"/>
              </a:rPr>
              <a:t>(red, blue):</a:t>
            </a:r>
          </a:p>
          <a:p>
            <a:r>
              <a:rPr lang="en-US" sz="1400" dirty="0">
                <a:latin typeface="Courier New"/>
                <a:cs typeface="Courier New"/>
              </a:rPr>
              <a:t>    total = 0</a:t>
            </a:r>
          </a:p>
          <a:p>
            <a:r>
              <a:rPr lang="en-US" sz="1400" dirty="0">
                <a:latin typeface="Courier New"/>
                <a:cs typeface="Courier New"/>
              </a:rPr>
              <a:t>    bad = 0</a:t>
            </a:r>
          </a:p>
          <a:p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chemeClr val="accent1"/>
                </a:solidFill>
                <a:latin typeface="Courier New"/>
                <a:cs typeface="Courier New"/>
              </a:rPr>
              <a:t>for</a:t>
            </a:r>
            <a:r>
              <a:rPr lang="en-US" sz="1400" dirty="0">
                <a:latin typeface="Courier New"/>
                <a:cs typeface="Courier New"/>
              </a:rPr>
              <a:t> arrangement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in</a:t>
            </a:r>
            <a:r>
              <a:rPr lang="en-US" sz="1400" dirty="0">
                <a:latin typeface="Courier New"/>
                <a:cs typeface="Courier New"/>
              </a:rPr>
              <a:t> combinations(range(red + blue), red):</a:t>
            </a:r>
          </a:p>
          <a:p>
            <a:r>
              <a:rPr lang="en-US" sz="1400" dirty="0">
                <a:latin typeface="Courier New"/>
                <a:cs typeface="Courier New"/>
              </a:rPr>
              <a:t>        total = total + 1</a:t>
            </a:r>
          </a:p>
          <a:p>
            <a:r>
              <a:rPr lang="en-US" sz="1400" dirty="0">
                <a:latin typeface="Courier New"/>
                <a:cs typeface="Courier New"/>
              </a:rPr>
              <a:t>    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for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i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in</a:t>
            </a:r>
            <a:r>
              <a:rPr lang="en-US" sz="1400" dirty="0">
                <a:latin typeface="Courier New"/>
                <a:cs typeface="Courier New"/>
              </a:rPr>
              <a:t> range(red - 1):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# if the </a:t>
            </a:r>
            <a:r>
              <a:rPr lang="en-US" sz="1400" dirty="0" err="1">
                <a:solidFill>
                  <a:srgbClr val="FF0000"/>
                </a:solidFill>
                <a:latin typeface="Courier New"/>
                <a:cs typeface="Courier New"/>
              </a:rPr>
              <a:t>i-th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 and (i+1)-</a:t>
            </a:r>
            <a:r>
              <a:rPr lang="en-US" sz="1400" dirty="0" err="1">
                <a:solidFill>
                  <a:srgbClr val="FF0000"/>
                </a:solidFill>
                <a:latin typeface="Courier New"/>
                <a:cs typeface="Courier New"/>
              </a:rPr>
              <a:t>st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 red balls are consecutive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latin typeface="Courier New"/>
                <a:cs typeface="Courier New"/>
              </a:rPr>
              <a:t> arrangement[</a:t>
            </a:r>
            <a:r>
              <a:rPr lang="en-US" sz="1400" dirty="0" err="1">
                <a:latin typeface="Courier New"/>
                <a:cs typeface="Courier New"/>
              </a:rPr>
              <a:t>i</a:t>
            </a:r>
            <a:r>
              <a:rPr lang="en-US" sz="1400" dirty="0">
                <a:latin typeface="Courier New"/>
                <a:cs typeface="Courier New"/>
              </a:rPr>
              <a:t> + 1] - arrangement[</a:t>
            </a:r>
            <a:r>
              <a:rPr lang="en-US" sz="1400" dirty="0" err="1">
                <a:latin typeface="Courier New"/>
                <a:cs typeface="Courier New"/>
              </a:rPr>
              <a:t>i</a:t>
            </a:r>
            <a:r>
              <a:rPr lang="en-US" sz="1400" dirty="0">
                <a:latin typeface="Courier New"/>
                <a:cs typeface="Courier New"/>
              </a:rPr>
              <a:t>] == 1: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    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# this outcome is bad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    bad = bad + 1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 break</a:t>
            </a:r>
          </a:p>
          <a:p>
            <a:r>
              <a:rPr lang="en-US" sz="1400" dirty="0">
                <a:latin typeface="Courier New"/>
                <a:cs typeface="Courier New"/>
              </a:rPr>
              <a:t>    good = total - bad</a:t>
            </a:r>
          </a:p>
          <a:p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return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good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>
                <a:latin typeface="Courier New"/>
                <a:cs typeface="Courier New"/>
              </a:rPr>
              <a:t>&gt;&gt;&gt; </a:t>
            </a:r>
            <a:r>
              <a:rPr lang="en-US" sz="1400" dirty="0" err="1">
                <a:latin typeface="Courier New"/>
                <a:cs typeface="Courier New"/>
              </a:rPr>
              <a:t>no_consecutive_reds</a:t>
            </a:r>
            <a:r>
              <a:rPr lang="en-US" sz="1400" dirty="0">
                <a:latin typeface="Courier New"/>
                <a:cs typeface="Courier New"/>
              </a:rPr>
              <a:t>(5, 8)</a:t>
            </a:r>
          </a:p>
          <a:p>
            <a:r>
              <a:rPr lang="en-US" sz="1400" dirty="0">
                <a:solidFill>
                  <a:schemeClr val="accent6"/>
                </a:solidFill>
                <a:latin typeface="Courier New"/>
                <a:cs typeface="Courier New"/>
              </a:rPr>
              <a:t>126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2052" y="4650324"/>
            <a:ext cx="2638037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(8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+ 1,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5) = 126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endParaRPr lang="en-US" dirty="0"/>
          </a:p>
        </p:txBody>
      </p:sp>
      <p:sp>
        <p:nvSpPr>
          <p:cNvPr id="5" name="TextBox 4">
            <a:hlinkClick r:id="rId2"/>
          </p:cNvPr>
          <p:cNvSpPr txBox="1"/>
          <p:nvPr/>
        </p:nvSpPr>
        <p:spPr>
          <a:xfrm>
            <a:off x="1682750" y="5829300"/>
            <a:ext cx="534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Franklin Gothic Medium"/>
                <a:cs typeface="Franklin Gothic Medium"/>
              </a:rPr>
              <a:t>http://</a:t>
            </a:r>
            <a:r>
              <a:rPr lang="en-US" sz="2000" dirty="0" err="1">
                <a:latin typeface="Franklin Gothic Medium"/>
                <a:cs typeface="Franklin Gothic Medium"/>
              </a:rPr>
              <a:t>docs.python.org</a:t>
            </a:r>
            <a:r>
              <a:rPr lang="en-US" sz="2000" dirty="0">
                <a:latin typeface="Franklin Gothic Medium"/>
                <a:cs typeface="Franklin Gothic Medium"/>
              </a:rPr>
              <a:t>/2/library/</a:t>
            </a:r>
            <a:r>
              <a:rPr lang="en-US" sz="2000" dirty="0" err="1">
                <a:latin typeface="Franklin Gothic Medium"/>
                <a:cs typeface="Franklin Gothic Medium"/>
              </a:rPr>
              <a:t>itertools.html</a:t>
            </a:r>
            <a:endParaRPr lang="en-US" sz="20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003677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1050" y="1731633"/>
            <a:ext cx="7613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equally likely outcomes, what are the chances that among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balls, no two red balls are consecutive?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43897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683726" y="5655547"/>
            <a:ext cx="6141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Some relay antennas may be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defective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31346" y="2690624"/>
            <a:ext cx="830559" cy="733778"/>
            <a:chOff x="5246626" y="997185"/>
            <a:chExt cx="830559" cy="73377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213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31346" y="2690624"/>
            <a:ext cx="830559" cy="733778"/>
            <a:chOff x="5246626" y="997185"/>
            <a:chExt cx="830559" cy="73377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>
            <a:off x="1509237" y="2561350"/>
            <a:ext cx="1049104" cy="12927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2788689" y="2414266"/>
            <a:ext cx="1122444" cy="2835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95314" y="2356298"/>
            <a:ext cx="2283364" cy="579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12799" y="2402826"/>
            <a:ext cx="925415" cy="15852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43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31346" y="2690624"/>
            <a:ext cx="830559" cy="733778"/>
            <a:chOff x="5246626" y="997185"/>
            <a:chExt cx="830559" cy="73377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>
            <a:off x="1509237" y="2561350"/>
            <a:ext cx="1049104" cy="12927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2788689" y="2414266"/>
            <a:ext cx="1122444" cy="2835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6134079" y="2416008"/>
            <a:ext cx="830559" cy="733778"/>
            <a:chOff x="5246626" y="997185"/>
            <a:chExt cx="830559" cy="733778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560708" y="5655547"/>
            <a:ext cx="2387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No connection</a:t>
            </a:r>
            <a:endParaRPr lang="en-US" sz="2800" dirty="0" smtClean="0">
              <a:solidFill>
                <a:schemeClr val="accent1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22466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5779" y="1840447"/>
            <a:ext cx="7913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Can Alice and Bob make a connection?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178958"/>
            <a:ext cx="3325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Assumptions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938838"/>
            <a:ext cx="82295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1.	Each antenna is defective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half the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538241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2. 	Antenna defects are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3200" dirty="0" smtClean="0">
                <a:latin typeface="Franklin Gothic Medium"/>
                <a:cs typeface="Franklin Gothic Medium"/>
              </a:rPr>
              <a:t>of one </a:t>
            </a:r>
          </a:p>
          <a:p>
            <a:r>
              <a:rPr lang="en-US" sz="3200" dirty="0">
                <a:latin typeface="Franklin Gothic Medium"/>
                <a:cs typeface="Franklin Gothic Medium"/>
              </a:rPr>
              <a:t> </a:t>
            </a:r>
            <a:r>
              <a:rPr lang="en-US" sz="3200" dirty="0" smtClean="0">
                <a:latin typeface="Franklin Gothic Medium"/>
                <a:cs typeface="Franklin Gothic Medium"/>
              </a:rPr>
              <a:t>   	another </a:t>
            </a:r>
          </a:p>
        </p:txBody>
      </p:sp>
    </p:spTree>
    <p:extLst>
      <p:ext uri="{BB962C8B-B14F-4D97-AF65-F5344CB8AC3E}">
        <p14:creationId xmlns:p14="http://schemas.microsoft.com/office/powerpoint/2010/main" val="232585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1" y="1279379"/>
            <a:ext cx="822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1.	Connection can be made if</a:t>
            </a:r>
            <a:br>
              <a:rPr lang="en-US" sz="3200" dirty="0" smtClean="0">
                <a:latin typeface="Franklin Gothic Medium"/>
                <a:cs typeface="Franklin Gothic Medium"/>
              </a:rPr>
            </a:br>
            <a:r>
              <a:rPr lang="en-US" sz="3200" dirty="0" smtClean="0">
                <a:latin typeface="Franklin Gothic Medium"/>
                <a:cs typeface="Franklin Gothic Medium"/>
              </a:rPr>
              <a:t>	no two consecutive antennas are defective</a:t>
            </a:r>
            <a:endParaRPr lang="en-US" sz="3200" dirty="0" smtClean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992341"/>
            <a:ext cx="822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2.	By our assumption there are </a:t>
            </a:r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16 possible</a:t>
            </a:r>
            <a:b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</a:br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	configurations</a:t>
            </a:r>
            <a:r>
              <a:rPr lang="en-US" sz="3200" dirty="0" smtClean="0">
                <a:latin typeface="Franklin Gothic Medium"/>
                <a:cs typeface="Franklin Gothic Medium"/>
              </a:rPr>
              <a:t>, all equally likely</a:t>
            </a:r>
            <a:endParaRPr lang="en-US" sz="3200" dirty="0" smtClean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1" y="2550126"/>
            <a:ext cx="749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call such configurations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good</a:t>
            </a:r>
          </a:p>
        </p:txBody>
      </p:sp>
    </p:spTree>
    <p:extLst>
      <p:ext uri="{BB962C8B-B14F-4D97-AF65-F5344CB8AC3E}">
        <p14:creationId xmlns:p14="http://schemas.microsoft.com/office/powerpoint/2010/main" val="1593529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Freeform 400"/>
          <p:cNvSpPr/>
          <p:nvPr/>
        </p:nvSpPr>
        <p:spPr>
          <a:xfrm>
            <a:off x="69850" y="889000"/>
            <a:ext cx="6838950" cy="4023482"/>
          </a:xfrm>
          <a:custGeom>
            <a:avLst/>
            <a:gdLst>
              <a:gd name="connsiteX0" fmla="*/ 355600 w 6838950"/>
              <a:gd name="connsiteY0" fmla="*/ 3644900 h 4023482"/>
              <a:gd name="connsiteX1" fmla="*/ 355600 w 6838950"/>
              <a:gd name="connsiteY1" fmla="*/ 3644900 h 4023482"/>
              <a:gd name="connsiteX2" fmla="*/ 393700 w 6838950"/>
              <a:gd name="connsiteY2" fmla="*/ 3695700 h 4023482"/>
              <a:gd name="connsiteX3" fmla="*/ 450850 w 6838950"/>
              <a:gd name="connsiteY3" fmla="*/ 3727450 h 4023482"/>
              <a:gd name="connsiteX4" fmla="*/ 469900 w 6838950"/>
              <a:gd name="connsiteY4" fmla="*/ 3740150 h 4023482"/>
              <a:gd name="connsiteX5" fmla="*/ 501650 w 6838950"/>
              <a:gd name="connsiteY5" fmla="*/ 3752850 h 4023482"/>
              <a:gd name="connsiteX6" fmla="*/ 520700 w 6838950"/>
              <a:gd name="connsiteY6" fmla="*/ 3759200 h 4023482"/>
              <a:gd name="connsiteX7" fmla="*/ 565150 w 6838950"/>
              <a:gd name="connsiteY7" fmla="*/ 3778250 h 4023482"/>
              <a:gd name="connsiteX8" fmla="*/ 641350 w 6838950"/>
              <a:gd name="connsiteY8" fmla="*/ 3803650 h 4023482"/>
              <a:gd name="connsiteX9" fmla="*/ 717550 w 6838950"/>
              <a:gd name="connsiteY9" fmla="*/ 3822700 h 4023482"/>
              <a:gd name="connsiteX10" fmla="*/ 742950 w 6838950"/>
              <a:gd name="connsiteY10" fmla="*/ 3835400 h 4023482"/>
              <a:gd name="connsiteX11" fmla="*/ 787400 w 6838950"/>
              <a:gd name="connsiteY11" fmla="*/ 3848100 h 4023482"/>
              <a:gd name="connsiteX12" fmla="*/ 819150 w 6838950"/>
              <a:gd name="connsiteY12" fmla="*/ 3854450 h 4023482"/>
              <a:gd name="connsiteX13" fmla="*/ 876300 w 6838950"/>
              <a:gd name="connsiteY13" fmla="*/ 3860800 h 4023482"/>
              <a:gd name="connsiteX14" fmla="*/ 1041400 w 6838950"/>
              <a:gd name="connsiteY14" fmla="*/ 3879850 h 4023482"/>
              <a:gd name="connsiteX15" fmla="*/ 1073150 w 6838950"/>
              <a:gd name="connsiteY15" fmla="*/ 3892550 h 4023482"/>
              <a:gd name="connsiteX16" fmla="*/ 1295400 w 6838950"/>
              <a:gd name="connsiteY16" fmla="*/ 3917950 h 4023482"/>
              <a:gd name="connsiteX17" fmla="*/ 1492250 w 6838950"/>
              <a:gd name="connsiteY17" fmla="*/ 3949700 h 4023482"/>
              <a:gd name="connsiteX18" fmla="*/ 1651000 w 6838950"/>
              <a:gd name="connsiteY18" fmla="*/ 3962400 h 4023482"/>
              <a:gd name="connsiteX19" fmla="*/ 1803400 w 6838950"/>
              <a:gd name="connsiteY19" fmla="*/ 3968750 h 4023482"/>
              <a:gd name="connsiteX20" fmla="*/ 1911350 w 6838950"/>
              <a:gd name="connsiteY20" fmla="*/ 3975100 h 4023482"/>
              <a:gd name="connsiteX21" fmla="*/ 2806700 w 6838950"/>
              <a:gd name="connsiteY21" fmla="*/ 3968750 h 4023482"/>
              <a:gd name="connsiteX22" fmla="*/ 3822700 w 6838950"/>
              <a:gd name="connsiteY22" fmla="*/ 3987800 h 4023482"/>
              <a:gd name="connsiteX23" fmla="*/ 4133850 w 6838950"/>
              <a:gd name="connsiteY23" fmla="*/ 3994150 h 4023482"/>
              <a:gd name="connsiteX24" fmla="*/ 4610100 w 6838950"/>
              <a:gd name="connsiteY24" fmla="*/ 4006850 h 4023482"/>
              <a:gd name="connsiteX25" fmla="*/ 5257800 w 6838950"/>
              <a:gd name="connsiteY25" fmla="*/ 4006850 h 4023482"/>
              <a:gd name="connsiteX26" fmla="*/ 5791200 w 6838950"/>
              <a:gd name="connsiteY26" fmla="*/ 3994150 h 4023482"/>
              <a:gd name="connsiteX27" fmla="*/ 5848350 w 6838950"/>
              <a:gd name="connsiteY27" fmla="*/ 3981450 h 4023482"/>
              <a:gd name="connsiteX28" fmla="*/ 6045200 w 6838950"/>
              <a:gd name="connsiteY28" fmla="*/ 3962400 h 4023482"/>
              <a:gd name="connsiteX29" fmla="*/ 6146800 w 6838950"/>
              <a:gd name="connsiteY29" fmla="*/ 3949700 h 4023482"/>
              <a:gd name="connsiteX30" fmla="*/ 6223000 w 6838950"/>
              <a:gd name="connsiteY30" fmla="*/ 3924300 h 4023482"/>
              <a:gd name="connsiteX31" fmla="*/ 6261100 w 6838950"/>
              <a:gd name="connsiteY31" fmla="*/ 3911600 h 4023482"/>
              <a:gd name="connsiteX32" fmla="*/ 6305550 w 6838950"/>
              <a:gd name="connsiteY32" fmla="*/ 3905250 h 4023482"/>
              <a:gd name="connsiteX33" fmla="*/ 6343650 w 6838950"/>
              <a:gd name="connsiteY33" fmla="*/ 3892550 h 4023482"/>
              <a:gd name="connsiteX34" fmla="*/ 6375400 w 6838950"/>
              <a:gd name="connsiteY34" fmla="*/ 3886200 h 4023482"/>
              <a:gd name="connsiteX35" fmla="*/ 6407150 w 6838950"/>
              <a:gd name="connsiteY35" fmla="*/ 3873500 h 4023482"/>
              <a:gd name="connsiteX36" fmla="*/ 6464300 w 6838950"/>
              <a:gd name="connsiteY36" fmla="*/ 3867150 h 4023482"/>
              <a:gd name="connsiteX37" fmla="*/ 6521450 w 6838950"/>
              <a:gd name="connsiteY37" fmla="*/ 3848100 h 4023482"/>
              <a:gd name="connsiteX38" fmla="*/ 6553200 w 6838950"/>
              <a:gd name="connsiteY38" fmla="*/ 3835400 h 4023482"/>
              <a:gd name="connsiteX39" fmla="*/ 6572250 w 6838950"/>
              <a:gd name="connsiteY39" fmla="*/ 3829050 h 4023482"/>
              <a:gd name="connsiteX40" fmla="*/ 6597650 w 6838950"/>
              <a:gd name="connsiteY40" fmla="*/ 3810000 h 4023482"/>
              <a:gd name="connsiteX41" fmla="*/ 6629400 w 6838950"/>
              <a:gd name="connsiteY41" fmla="*/ 3803650 h 4023482"/>
              <a:gd name="connsiteX42" fmla="*/ 6642100 w 6838950"/>
              <a:gd name="connsiteY42" fmla="*/ 3784600 h 4023482"/>
              <a:gd name="connsiteX43" fmla="*/ 6661150 w 6838950"/>
              <a:gd name="connsiteY43" fmla="*/ 3778250 h 4023482"/>
              <a:gd name="connsiteX44" fmla="*/ 6667500 w 6838950"/>
              <a:gd name="connsiteY44" fmla="*/ 3759200 h 4023482"/>
              <a:gd name="connsiteX45" fmla="*/ 6680200 w 6838950"/>
              <a:gd name="connsiteY45" fmla="*/ 3740150 h 4023482"/>
              <a:gd name="connsiteX46" fmla="*/ 6686550 w 6838950"/>
              <a:gd name="connsiteY46" fmla="*/ 3714750 h 4023482"/>
              <a:gd name="connsiteX47" fmla="*/ 6699250 w 6838950"/>
              <a:gd name="connsiteY47" fmla="*/ 3670300 h 4023482"/>
              <a:gd name="connsiteX48" fmla="*/ 6705600 w 6838950"/>
              <a:gd name="connsiteY48" fmla="*/ 3549650 h 4023482"/>
              <a:gd name="connsiteX49" fmla="*/ 6718300 w 6838950"/>
              <a:gd name="connsiteY49" fmla="*/ 3524250 h 4023482"/>
              <a:gd name="connsiteX50" fmla="*/ 6724650 w 6838950"/>
              <a:gd name="connsiteY50" fmla="*/ 3448050 h 4023482"/>
              <a:gd name="connsiteX51" fmla="*/ 6718300 w 6838950"/>
              <a:gd name="connsiteY51" fmla="*/ 3136900 h 4023482"/>
              <a:gd name="connsiteX52" fmla="*/ 6692900 w 6838950"/>
              <a:gd name="connsiteY52" fmla="*/ 3092450 h 4023482"/>
              <a:gd name="connsiteX53" fmla="*/ 6673850 w 6838950"/>
              <a:gd name="connsiteY53" fmla="*/ 3073400 h 4023482"/>
              <a:gd name="connsiteX54" fmla="*/ 6591300 w 6838950"/>
              <a:gd name="connsiteY54" fmla="*/ 3028950 h 4023482"/>
              <a:gd name="connsiteX55" fmla="*/ 6559550 w 6838950"/>
              <a:gd name="connsiteY55" fmla="*/ 3009900 h 4023482"/>
              <a:gd name="connsiteX56" fmla="*/ 6496050 w 6838950"/>
              <a:gd name="connsiteY56" fmla="*/ 2984500 h 4023482"/>
              <a:gd name="connsiteX57" fmla="*/ 6470650 w 6838950"/>
              <a:gd name="connsiteY57" fmla="*/ 2971800 h 4023482"/>
              <a:gd name="connsiteX58" fmla="*/ 6445250 w 6838950"/>
              <a:gd name="connsiteY58" fmla="*/ 2952750 h 4023482"/>
              <a:gd name="connsiteX59" fmla="*/ 6413500 w 6838950"/>
              <a:gd name="connsiteY59" fmla="*/ 2946400 h 4023482"/>
              <a:gd name="connsiteX60" fmla="*/ 6362700 w 6838950"/>
              <a:gd name="connsiteY60" fmla="*/ 2927350 h 4023482"/>
              <a:gd name="connsiteX61" fmla="*/ 6337300 w 6838950"/>
              <a:gd name="connsiteY61" fmla="*/ 2914650 h 4023482"/>
              <a:gd name="connsiteX62" fmla="*/ 6305550 w 6838950"/>
              <a:gd name="connsiteY62" fmla="*/ 2908300 h 4023482"/>
              <a:gd name="connsiteX63" fmla="*/ 6280150 w 6838950"/>
              <a:gd name="connsiteY63" fmla="*/ 2901950 h 4023482"/>
              <a:gd name="connsiteX64" fmla="*/ 6242050 w 6838950"/>
              <a:gd name="connsiteY64" fmla="*/ 2889250 h 4023482"/>
              <a:gd name="connsiteX65" fmla="*/ 6203950 w 6838950"/>
              <a:gd name="connsiteY65" fmla="*/ 2882900 h 4023482"/>
              <a:gd name="connsiteX66" fmla="*/ 6153150 w 6838950"/>
              <a:gd name="connsiteY66" fmla="*/ 2870200 h 4023482"/>
              <a:gd name="connsiteX67" fmla="*/ 6115050 w 6838950"/>
              <a:gd name="connsiteY67" fmla="*/ 2863850 h 4023482"/>
              <a:gd name="connsiteX68" fmla="*/ 6032500 w 6838950"/>
              <a:gd name="connsiteY68" fmla="*/ 2844800 h 4023482"/>
              <a:gd name="connsiteX69" fmla="*/ 5988050 w 6838950"/>
              <a:gd name="connsiteY69" fmla="*/ 2838450 h 4023482"/>
              <a:gd name="connsiteX70" fmla="*/ 5880100 w 6838950"/>
              <a:gd name="connsiteY70" fmla="*/ 2819400 h 4023482"/>
              <a:gd name="connsiteX71" fmla="*/ 5829300 w 6838950"/>
              <a:gd name="connsiteY71" fmla="*/ 2806700 h 4023482"/>
              <a:gd name="connsiteX72" fmla="*/ 5721350 w 6838950"/>
              <a:gd name="connsiteY72" fmla="*/ 2794000 h 4023482"/>
              <a:gd name="connsiteX73" fmla="*/ 5664200 w 6838950"/>
              <a:gd name="connsiteY73" fmla="*/ 2781300 h 4023482"/>
              <a:gd name="connsiteX74" fmla="*/ 5334000 w 6838950"/>
              <a:gd name="connsiteY74" fmla="*/ 2774950 h 4023482"/>
              <a:gd name="connsiteX75" fmla="*/ 5270500 w 6838950"/>
              <a:gd name="connsiteY75" fmla="*/ 2768600 h 4023482"/>
              <a:gd name="connsiteX76" fmla="*/ 5194300 w 6838950"/>
              <a:gd name="connsiteY76" fmla="*/ 2755900 h 4023482"/>
              <a:gd name="connsiteX77" fmla="*/ 5130800 w 6838950"/>
              <a:gd name="connsiteY77" fmla="*/ 2736850 h 4023482"/>
              <a:gd name="connsiteX78" fmla="*/ 5080000 w 6838950"/>
              <a:gd name="connsiteY78" fmla="*/ 2724150 h 4023482"/>
              <a:gd name="connsiteX79" fmla="*/ 4972050 w 6838950"/>
              <a:gd name="connsiteY79" fmla="*/ 2711450 h 4023482"/>
              <a:gd name="connsiteX80" fmla="*/ 4940300 w 6838950"/>
              <a:gd name="connsiteY80" fmla="*/ 2698750 h 4023482"/>
              <a:gd name="connsiteX81" fmla="*/ 4895850 w 6838950"/>
              <a:gd name="connsiteY81" fmla="*/ 2692400 h 4023482"/>
              <a:gd name="connsiteX82" fmla="*/ 4876800 w 6838950"/>
              <a:gd name="connsiteY82" fmla="*/ 2679700 h 4023482"/>
              <a:gd name="connsiteX83" fmla="*/ 4832350 w 6838950"/>
              <a:gd name="connsiteY83" fmla="*/ 2667000 h 4023482"/>
              <a:gd name="connsiteX84" fmla="*/ 4813300 w 6838950"/>
              <a:gd name="connsiteY84" fmla="*/ 2660650 h 4023482"/>
              <a:gd name="connsiteX85" fmla="*/ 4768850 w 6838950"/>
              <a:gd name="connsiteY85" fmla="*/ 2641600 h 4023482"/>
              <a:gd name="connsiteX86" fmla="*/ 4749800 w 6838950"/>
              <a:gd name="connsiteY86" fmla="*/ 2622550 h 4023482"/>
              <a:gd name="connsiteX87" fmla="*/ 4699000 w 6838950"/>
              <a:gd name="connsiteY87" fmla="*/ 2597150 h 4023482"/>
              <a:gd name="connsiteX88" fmla="*/ 4667250 w 6838950"/>
              <a:gd name="connsiteY88" fmla="*/ 2571750 h 4023482"/>
              <a:gd name="connsiteX89" fmla="*/ 4597400 w 6838950"/>
              <a:gd name="connsiteY89" fmla="*/ 2495550 h 4023482"/>
              <a:gd name="connsiteX90" fmla="*/ 4572000 w 6838950"/>
              <a:gd name="connsiteY90" fmla="*/ 2457450 h 4023482"/>
              <a:gd name="connsiteX91" fmla="*/ 4565650 w 6838950"/>
              <a:gd name="connsiteY91" fmla="*/ 2432050 h 4023482"/>
              <a:gd name="connsiteX92" fmla="*/ 4552950 w 6838950"/>
              <a:gd name="connsiteY92" fmla="*/ 2413000 h 4023482"/>
              <a:gd name="connsiteX93" fmla="*/ 4540250 w 6838950"/>
              <a:gd name="connsiteY93" fmla="*/ 2362200 h 4023482"/>
              <a:gd name="connsiteX94" fmla="*/ 4540250 w 6838950"/>
              <a:gd name="connsiteY94" fmla="*/ 1885950 h 4023482"/>
              <a:gd name="connsiteX95" fmla="*/ 4552950 w 6838950"/>
              <a:gd name="connsiteY95" fmla="*/ 1860550 h 4023482"/>
              <a:gd name="connsiteX96" fmla="*/ 4578350 w 6838950"/>
              <a:gd name="connsiteY96" fmla="*/ 1771650 h 4023482"/>
              <a:gd name="connsiteX97" fmla="*/ 4616450 w 6838950"/>
              <a:gd name="connsiteY97" fmla="*/ 1733550 h 4023482"/>
              <a:gd name="connsiteX98" fmla="*/ 4641850 w 6838950"/>
              <a:gd name="connsiteY98" fmla="*/ 1701800 h 4023482"/>
              <a:gd name="connsiteX99" fmla="*/ 4699000 w 6838950"/>
              <a:gd name="connsiteY99" fmla="*/ 1676400 h 4023482"/>
              <a:gd name="connsiteX100" fmla="*/ 4819650 w 6838950"/>
              <a:gd name="connsiteY100" fmla="*/ 1612900 h 4023482"/>
              <a:gd name="connsiteX101" fmla="*/ 4845050 w 6838950"/>
              <a:gd name="connsiteY101" fmla="*/ 1606550 h 4023482"/>
              <a:gd name="connsiteX102" fmla="*/ 4991100 w 6838950"/>
              <a:gd name="connsiteY102" fmla="*/ 1600200 h 4023482"/>
              <a:gd name="connsiteX103" fmla="*/ 5403850 w 6838950"/>
              <a:gd name="connsiteY103" fmla="*/ 1587500 h 4023482"/>
              <a:gd name="connsiteX104" fmla="*/ 5588000 w 6838950"/>
              <a:gd name="connsiteY104" fmla="*/ 1581150 h 4023482"/>
              <a:gd name="connsiteX105" fmla="*/ 5803900 w 6838950"/>
              <a:gd name="connsiteY105" fmla="*/ 1562100 h 4023482"/>
              <a:gd name="connsiteX106" fmla="*/ 5880100 w 6838950"/>
              <a:gd name="connsiteY106" fmla="*/ 1549400 h 4023482"/>
              <a:gd name="connsiteX107" fmla="*/ 5969000 w 6838950"/>
              <a:gd name="connsiteY107" fmla="*/ 1530350 h 4023482"/>
              <a:gd name="connsiteX108" fmla="*/ 6064250 w 6838950"/>
              <a:gd name="connsiteY108" fmla="*/ 1524000 h 4023482"/>
              <a:gd name="connsiteX109" fmla="*/ 6235700 w 6838950"/>
              <a:gd name="connsiteY109" fmla="*/ 1504950 h 4023482"/>
              <a:gd name="connsiteX110" fmla="*/ 6375400 w 6838950"/>
              <a:gd name="connsiteY110" fmla="*/ 1479550 h 4023482"/>
              <a:gd name="connsiteX111" fmla="*/ 6527800 w 6838950"/>
              <a:gd name="connsiteY111" fmla="*/ 1460500 h 4023482"/>
              <a:gd name="connsiteX112" fmla="*/ 6591300 w 6838950"/>
              <a:gd name="connsiteY112" fmla="*/ 1447800 h 4023482"/>
              <a:gd name="connsiteX113" fmla="*/ 6642100 w 6838950"/>
              <a:gd name="connsiteY113" fmla="*/ 1441450 h 4023482"/>
              <a:gd name="connsiteX114" fmla="*/ 6718300 w 6838950"/>
              <a:gd name="connsiteY114" fmla="*/ 1403350 h 4023482"/>
              <a:gd name="connsiteX115" fmla="*/ 6762750 w 6838950"/>
              <a:gd name="connsiteY115" fmla="*/ 1371600 h 4023482"/>
              <a:gd name="connsiteX116" fmla="*/ 6800850 w 6838950"/>
              <a:gd name="connsiteY116" fmla="*/ 1333500 h 4023482"/>
              <a:gd name="connsiteX117" fmla="*/ 6826250 w 6838950"/>
              <a:gd name="connsiteY117" fmla="*/ 1263650 h 4023482"/>
              <a:gd name="connsiteX118" fmla="*/ 6838950 w 6838950"/>
              <a:gd name="connsiteY118" fmla="*/ 1130300 h 4023482"/>
              <a:gd name="connsiteX119" fmla="*/ 6826250 w 6838950"/>
              <a:gd name="connsiteY119" fmla="*/ 857250 h 4023482"/>
              <a:gd name="connsiteX120" fmla="*/ 6807200 w 6838950"/>
              <a:gd name="connsiteY120" fmla="*/ 806450 h 4023482"/>
              <a:gd name="connsiteX121" fmla="*/ 6800850 w 6838950"/>
              <a:gd name="connsiteY121" fmla="*/ 749300 h 4023482"/>
              <a:gd name="connsiteX122" fmla="*/ 6788150 w 6838950"/>
              <a:gd name="connsiteY122" fmla="*/ 723900 h 4023482"/>
              <a:gd name="connsiteX123" fmla="*/ 6781800 w 6838950"/>
              <a:gd name="connsiteY123" fmla="*/ 692150 h 4023482"/>
              <a:gd name="connsiteX124" fmla="*/ 6750050 w 6838950"/>
              <a:gd name="connsiteY124" fmla="*/ 628650 h 4023482"/>
              <a:gd name="connsiteX125" fmla="*/ 6743700 w 6838950"/>
              <a:gd name="connsiteY125" fmla="*/ 590550 h 4023482"/>
              <a:gd name="connsiteX126" fmla="*/ 6724650 w 6838950"/>
              <a:gd name="connsiteY126" fmla="*/ 558800 h 4023482"/>
              <a:gd name="connsiteX127" fmla="*/ 6673850 w 6838950"/>
              <a:gd name="connsiteY127" fmla="*/ 488950 h 4023482"/>
              <a:gd name="connsiteX128" fmla="*/ 6654800 w 6838950"/>
              <a:gd name="connsiteY128" fmla="*/ 457200 h 4023482"/>
              <a:gd name="connsiteX129" fmla="*/ 6610350 w 6838950"/>
              <a:gd name="connsiteY129" fmla="*/ 412750 h 4023482"/>
              <a:gd name="connsiteX130" fmla="*/ 6591300 w 6838950"/>
              <a:gd name="connsiteY130" fmla="*/ 387350 h 4023482"/>
              <a:gd name="connsiteX131" fmla="*/ 6572250 w 6838950"/>
              <a:gd name="connsiteY131" fmla="*/ 355600 h 4023482"/>
              <a:gd name="connsiteX132" fmla="*/ 6540500 w 6838950"/>
              <a:gd name="connsiteY132" fmla="*/ 330200 h 4023482"/>
              <a:gd name="connsiteX133" fmla="*/ 6521450 w 6838950"/>
              <a:gd name="connsiteY133" fmla="*/ 311150 h 4023482"/>
              <a:gd name="connsiteX134" fmla="*/ 6457950 w 6838950"/>
              <a:gd name="connsiteY134" fmla="*/ 266700 h 4023482"/>
              <a:gd name="connsiteX135" fmla="*/ 6426200 w 6838950"/>
              <a:gd name="connsiteY135" fmla="*/ 247650 h 4023482"/>
              <a:gd name="connsiteX136" fmla="*/ 6369050 w 6838950"/>
              <a:gd name="connsiteY136" fmla="*/ 228600 h 4023482"/>
              <a:gd name="connsiteX137" fmla="*/ 6337300 w 6838950"/>
              <a:gd name="connsiteY137" fmla="*/ 222250 h 4023482"/>
              <a:gd name="connsiteX138" fmla="*/ 6311900 w 6838950"/>
              <a:gd name="connsiteY138" fmla="*/ 209550 h 4023482"/>
              <a:gd name="connsiteX139" fmla="*/ 6191250 w 6838950"/>
              <a:gd name="connsiteY139" fmla="*/ 196850 h 4023482"/>
              <a:gd name="connsiteX140" fmla="*/ 5937250 w 6838950"/>
              <a:gd name="connsiteY140" fmla="*/ 165100 h 4023482"/>
              <a:gd name="connsiteX141" fmla="*/ 5784850 w 6838950"/>
              <a:gd name="connsiteY141" fmla="*/ 152400 h 4023482"/>
              <a:gd name="connsiteX142" fmla="*/ 5245100 w 6838950"/>
              <a:gd name="connsiteY142" fmla="*/ 158750 h 4023482"/>
              <a:gd name="connsiteX143" fmla="*/ 5048250 w 6838950"/>
              <a:gd name="connsiteY143" fmla="*/ 177800 h 4023482"/>
              <a:gd name="connsiteX144" fmla="*/ 4889500 w 6838950"/>
              <a:gd name="connsiteY144" fmla="*/ 184150 h 4023482"/>
              <a:gd name="connsiteX145" fmla="*/ 4521200 w 6838950"/>
              <a:gd name="connsiteY145" fmla="*/ 203200 h 4023482"/>
              <a:gd name="connsiteX146" fmla="*/ 3911600 w 6838950"/>
              <a:gd name="connsiteY146" fmla="*/ 196850 h 4023482"/>
              <a:gd name="connsiteX147" fmla="*/ 3810000 w 6838950"/>
              <a:gd name="connsiteY147" fmla="*/ 184150 h 4023482"/>
              <a:gd name="connsiteX148" fmla="*/ 3721100 w 6838950"/>
              <a:gd name="connsiteY148" fmla="*/ 177800 h 4023482"/>
              <a:gd name="connsiteX149" fmla="*/ 3638550 w 6838950"/>
              <a:gd name="connsiteY149" fmla="*/ 165100 h 4023482"/>
              <a:gd name="connsiteX150" fmla="*/ 3562350 w 6838950"/>
              <a:gd name="connsiteY150" fmla="*/ 158750 h 4023482"/>
              <a:gd name="connsiteX151" fmla="*/ 3403600 w 6838950"/>
              <a:gd name="connsiteY151" fmla="*/ 133350 h 4023482"/>
              <a:gd name="connsiteX152" fmla="*/ 3333750 w 6838950"/>
              <a:gd name="connsiteY152" fmla="*/ 127000 h 4023482"/>
              <a:gd name="connsiteX153" fmla="*/ 3060700 w 6838950"/>
              <a:gd name="connsiteY153" fmla="*/ 95250 h 4023482"/>
              <a:gd name="connsiteX154" fmla="*/ 2927350 w 6838950"/>
              <a:gd name="connsiteY154" fmla="*/ 76200 h 4023482"/>
              <a:gd name="connsiteX155" fmla="*/ 2851150 w 6838950"/>
              <a:gd name="connsiteY155" fmla="*/ 63500 h 4023482"/>
              <a:gd name="connsiteX156" fmla="*/ 2711450 w 6838950"/>
              <a:gd name="connsiteY156" fmla="*/ 50800 h 4023482"/>
              <a:gd name="connsiteX157" fmla="*/ 2584450 w 6838950"/>
              <a:gd name="connsiteY157" fmla="*/ 38100 h 4023482"/>
              <a:gd name="connsiteX158" fmla="*/ 2520950 w 6838950"/>
              <a:gd name="connsiteY158" fmla="*/ 31750 h 4023482"/>
              <a:gd name="connsiteX159" fmla="*/ 2400300 w 6838950"/>
              <a:gd name="connsiteY159" fmla="*/ 25400 h 4023482"/>
              <a:gd name="connsiteX160" fmla="*/ 2216150 w 6838950"/>
              <a:gd name="connsiteY160" fmla="*/ 6350 h 4023482"/>
              <a:gd name="connsiteX161" fmla="*/ 1993900 w 6838950"/>
              <a:gd name="connsiteY161" fmla="*/ 0 h 4023482"/>
              <a:gd name="connsiteX162" fmla="*/ 1536700 w 6838950"/>
              <a:gd name="connsiteY162" fmla="*/ 6350 h 4023482"/>
              <a:gd name="connsiteX163" fmla="*/ 1504950 w 6838950"/>
              <a:gd name="connsiteY163" fmla="*/ 12700 h 4023482"/>
              <a:gd name="connsiteX164" fmla="*/ 1441450 w 6838950"/>
              <a:gd name="connsiteY164" fmla="*/ 19050 h 4023482"/>
              <a:gd name="connsiteX165" fmla="*/ 1416050 w 6838950"/>
              <a:gd name="connsiteY165" fmla="*/ 25400 h 4023482"/>
              <a:gd name="connsiteX166" fmla="*/ 1371600 w 6838950"/>
              <a:gd name="connsiteY166" fmla="*/ 38100 h 4023482"/>
              <a:gd name="connsiteX167" fmla="*/ 1276350 w 6838950"/>
              <a:gd name="connsiteY167" fmla="*/ 57150 h 4023482"/>
              <a:gd name="connsiteX168" fmla="*/ 1162050 w 6838950"/>
              <a:gd name="connsiteY168" fmla="*/ 95250 h 4023482"/>
              <a:gd name="connsiteX169" fmla="*/ 1104900 w 6838950"/>
              <a:gd name="connsiteY169" fmla="*/ 114300 h 4023482"/>
              <a:gd name="connsiteX170" fmla="*/ 1054100 w 6838950"/>
              <a:gd name="connsiteY170" fmla="*/ 127000 h 4023482"/>
              <a:gd name="connsiteX171" fmla="*/ 984250 w 6838950"/>
              <a:gd name="connsiteY171" fmla="*/ 158750 h 4023482"/>
              <a:gd name="connsiteX172" fmla="*/ 946150 w 6838950"/>
              <a:gd name="connsiteY172" fmla="*/ 177800 h 4023482"/>
              <a:gd name="connsiteX173" fmla="*/ 869950 w 6838950"/>
              <a:gd name="connsiteY173" fmla="*/ 203200 h 4023482"/>
              <a:gd name="connsiteX174" fmla="*/ 831850 w 6838950"/>
              <a:gd name="connsiteY174" fmla="*/ 215900 h 4023482"/>
              <a:gd name="connsiteX175" fmla="*/ 781050 w 6838950"/>
              <a:gd name="connsiteY175" fmla="*/ 222250 h 4023482"/>
              <a:gd name="connsiteX176" fmla="*/ 717550 w 6838950"/>
              <a:gd name="connsiteY176" fmla="*/ 260350 h 4023482"/>
              <a:gd name="connsiteX177" fmla="*/ 679450 w 6838950"/>
              <a:gd name="connsiteY177" fmla="*/ 266700 h 4023482"/>
              <a:gd name="connsiteX178" fmla="*/ 628650 w 6838950"/>
              <a:gd name="connsiteY178" fmla="*/ 298450 h 4023482"/>
              <a:gd name="connsiteX179" fmla="*/ 596900 w 6838950"/>
              <a:gd name="connsiteY179" fmla="*/ 311150 h 4023482"/>
              <a:gd name="connsiteX180" fmla="*/ 577850 w 6838950"/>
              <a:gd name="connsiteY180" fmla="*/ 330200 h 4023482"/>
              <a:gd name="connsiteX181" fmla="*/ 552450 w 6838950"/>
              <a:gd name="connsiteY181" fmla="*/ 349250 h 4023482"/>
              <a:gd name="connsiteX182" fmla="*/ 546100 w 6838950"/>
              <a:gd name="connsiteY182" fmla="*/ 368300 h 4023482"/>
              <a:gd name="connsiteX183" fmla="*/ 527050 w 6838950"/>
              <a:gd name="connsiteY183" fmla="*/ 387350 h 4023482"/>
              <a:gd name="connsiteX184" fmla="*/ 508000 w 6838950"/>
              <a:gd name="connsiteY184" fmla="*/ 431800 h 4023482"/>
              <a:gd name="connsiteX185" fmla="*/ 488950 w 6838950"/>
              <a:gd name="connsiteY185" fmla="*/ 457200 h 4023482"/>
              <a:gd name="connsiteX186" fmla="*/ 476250 w 6838950"/>
              <a:gd name="connsiteY186" fmla="*/ 488950 h 4023482"/>
              <a:gd name="connsiteX187" fmla="*/ 438150 w 6838950"/>
              <a:gd name="connsiteY187" fmla="*/ 565150 h 4023482"/>
              <a:gd name="connsiteX188" fmla="*/ 419100 w 6838950"/>
              <a:gd name="connsiteY188" fmla="*/ 603250 h 4023482"/>
              <a:gd name="connsiteX189" fmla="*/ 400050 w 6838950"/>
              <a:gd name="connsiteY189" fmla="*/ 641350 h 4023482"/>
              <a:gd name="connsiteX190" fmla="*/ 393700 w 6838950"/>
              <a:gd name="connsiteY190" fmla="*/ 673100 h 4023482"/>
              <a:gd name="connsiteX191" fmla="*/ 336550 w 6838950"/>
              <a:gd name="connsiteY191" fmla="*/ 793750 h 4023482"/>
              <a:gd name="connsiteX192" fmla="*/ 317500 w 6838950"/>
              <a:gd name="connsiteY192" fmla="*/ 831850 h 4023482"/>
              <a:gd name="connsiteX193" fmla="*/ 285750 w 6838950"/>
              <a:gd name="connsiteY193" fmla="*/ 908050 h 4023482"/>
              <a:gd name="connsiteX194" fmla="*/ 273050 w 6838950"/>
              <a:gd name="connsiteY194" fmla="*/ 946150 h 4023482"/>
              <a:gd name="connsiteX195" fmla="*/ 234950 w 6838950"/>
              <a:gd name="connsiteY195" fmla="*/ 1022350 h 4023482"/>
              <a:gd name="connsiteX196" fmla="*/ 222250 w 6838950"/>
              <a:gd name="connsiteY196" fmla="*/ 1073150 h 4023482"/>
              <a:gd name="connsiteX197" fmla="*/ 215900 w 6838950"/>
              <a:gd name="connsiteY197" fmla="*/ 1117600 h 4023482"/>
              <a:gd name="connsiteX198" fmla="*/ 171450 w 6838950"/>
              <a:gd name="connsiteY198" fmla="*/ 1250950 h 4023482"/>
              <a:gd name="connsiteX199" fmla="*/ 152400 w 6838950"/>
              <a:gd name="connsiteY199" fmla="*/ 1346200 h 4023482"/>
              <a:gd name="connsiteX200" fmla="*/ 133350 w 6838950"/>
              <a:gd name="connsiteY200" fmla="*/ 1384300 h 4023482"/>
              <a:gd name="connsiteX201" fmla="*/ 120650 w 6838950"/>
              <a:gd name="connsiteY201" fmla="*/ 1435100 h 4023482"/>
              <a:gd name="connsiteX202" fmla="*/ 107950 w 6838950"/>
              <a:gd name="connsiteY202" fmla="*/ 1479550 h 4023482"/>
              <a:gd name="connsiteX203" fmla="*/ 95250 w 6838950"/>
              <a:gd name="connsiteY203" fmla="*/ 1536700 h 4023482"/>
              <a:gd name="connsiteX204" fmla="*/ 76200 w 6838950"/>
              <a:gd name="connsiteY204" fmla="*/ 1587500 h 4023482"/>
              <a:gd name="connsiteX205" fmla="*/ 69850 w 6838950"/>
              <a:gd name="connsiteY205" fmla="*/ 1638300 h 4023482"/>
              <a:gd name="connsiteX206" fmla="*/ 57150 w 6838950"/>
              <a:gd name="connsiteY206" fmla="*/ 1689100 h 4023482"/>
              <a:gd name="connsiteX207" fmla="*/ 31750 w 6838950"/>
              <a:gd name="connsiteY207" fmla="*/ 1879600 h 4023482"/>
              <a:gd name="connsiteX208" fmla="*/ 25400 w 6838950"/>
              <a:gd name="connsiteY208" fmla="*/ 1924050 h 4023482"/>
              <a:gd name="connsiteX209" fmla="*/ 19050 w 6838950"/>
              <a:gd name="connsiteY209" fmla="*/ 2051050 h 4023482"/>
              <a:gd name="connsiteX210" fmla="*/ 12700 w 6838950"/>
              <a:gd name="connsiteY210" fmla="*/ 2095500 h 4023482"/>
              <a:gd name="connsiteX211" fmla="*/ 0 w 6838950"/>
              <a:gd name="connsiteY211" fmla="*/ 2222500 h 4023482"/>
              <a:gd name="connsiteX212" fmla="*/ 12700 w 6838950"/>
              <a:gd name="connsiteY212" fmla="*/ 3073400 h 4023482"/>
              <a:gd name="connsiteX213" fmla="*/ 19050 w 6838950"/>
              <a:gd name="connsiteY213" fmla="*/ 3105150 h 4023482"/>
              <a:gd name="connsiteX214" fmla="*/ 25400 w 6838950"/>
              <a:gd name="connsiteY214" fmla="*/ 3143250 h 4023482"/>
              <a:gd name="connsiteX215" fmla="*/ 31750 w 6838950"/>
              <a:gd name="connsiteY215" fmla="*/ 3175000 h 4023482"/>
              <a:gd name="connsiteX216" fmla="*/ 38100 w 6838950"/>
              <a:gd name="connsiteY216" fmla="*/ 3213100 h 4023482"/>
              <a:gd name="connsiteX217" fmla="*/ 50800 w 6838950"/>
              <a:gd name="connsiteY217" fmla="*/ 3244850 h 4023482"/>
              <a:gd name="connsiteX218" fmla="*/ 69850 w 6838950"/>
              <a:gd name="connsiteY218" fmla="*/ 3295650 h 4023482"/>
              <a:gd name="connsiteX219" fmla="*/ 76200 w 6838950"/>
              <a:gd name="connsiteY219" fmla="*/ 3352800 h 4023482"/>
              <a:gd name="connsiteX220" fmla="*/ 88900 w 6838950"/>
              <a:gd name="connsiteY220" fmla="*/ 3384550 h 4023482"/>
              <a:gd name="connsiteX221" fmla="*/ 107950 w 6838950"/>
              <a:gd name="connsiteY221" fmla="*/ 3435350 h 4023482"/>
              <a:gd name="connsiteX222" fmla="*/ 120650 w 6838950"/>
              <a:gd name="connsiteY222" fmla="*/ 3460750 h 4023482"/>
              <a:gd name="connsiteX223" fmla="*/ 139700 w 6838950"/>
              <a:gd name="connsiteY223" fmla="*/ 3498850 h 4023482"/>
              <a:gd name="connsiteX224" fmla="*/ 165100 w 6838950"/>
              <a:gd name="connsiteY224" fmla="*/ 3517900 h 4023482"/>
              <a:gd name="connsiteX225" fmla="*/ 184150 w 6838950"/>
              <a:gd name="connsiteY225" fmla="*/ 3549650 h 4023482"/>
              <a:gd name="connsiteX226" fmla="*/ 190500 w 6838950"/>
              <a:gd name="connsiteY226" fmla="*/ 3568700 h 4023482"/>
              <a:gd name="connsiteX227" fmla="*/ 209550 w 6838950"/>
              <a:gd name="connsiteY227" fmla="*/ 3575050 h 4023482"/>
              <a:gd name="connsiteX228" fmla="*/ 228600 w 6838950"/>
              <a:gd name="connsiteY228" fmla="*/ 3600450 h 4023482"/>
              <a:gd name="connsiteX229" fmla="*/ 266700 w 6838950"/>
              <a:gd name="connsiteY229" fmla="*/ 3644900 h 4023482"/>
              <a:gd name="connsiteX230" fmla="*/ 285750 w 6838950"/>
              <a:gd name="connsiteY230" fmla="*/ 3651250 h 4023482"/>
              <a:gd name="connsiteX231" fmla="*/ 311150 w 6838950"/>
              <a:gd name="connsiteY231" fmla="*/ 3670300 h 4023482"/>
              <a:gd name="connsiteX232" fmla="*/ 330200 w 6838950"/>
              <a:gd name="connsiteY232" fmla="*/ 3676650 h 4023482"/>
              <a:gd name="connsiteX233" fmla="*/ 355600 w 6838950"/>
              <a:gd name="connsiteY233" fmla="*/ 3695700 h 4023482"/>
              <a:gd name="connsiteX234" fmla="*/ 400050 w 6838950"/>
              <a:gd name="connsiteY234" fmla="*/ 3708400 h 4023482"/>
              <a:gd name="connsiteX235" fmla="*/ 400050 w 6838950"/>
              <a:gd name="connsiteY235" fmla="*/ 3708400 h 4023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6838950" h="4023482">
                <a:moveTo>
                  <a:pt x="355600" y="3644900"/>
                </a:moveTo>
                <a:lnTo>
                  <a:pt x="355600" y="3644900"/>
                </a:lnTo>
                <a:cubicBezTo>
                  <a:pt x="368300" y="3661833"/>
                  <a:pt x="378733" y="3680733"/>
                  <a:pt x="393700" y="3695700"/>
                </a:cubicBezTo>
                <a:cubicBezTo>
                  <a:pt x="404276" y="3706276"/>
                  <a:pt x="436876" y="3719465"/>
                  <a:pt x="450850" y="3727450"/>
                </a:cubicBezTo>
                <a:cubicBezTo>
                  <a:pt x="457476" y="3731236"/>
                  <a:pt x="463074" y="3736737"/>
                  <a:pt x="469900" y="3740150"/>
                </a:cubicBezTo>
                <a:cubicBezTo>
                  <a:pt x="480095" y="3745248"/>
                  <a:pt x="490977" y="3748848"/>
                  <a:pt x="501650" y="3752850"/>
                </a:cubicBezTo>
                <a:cubicBezTo>
                  <a:pt x="507917" y="3755200"/>
                  <a:pt x="514713" y="3756207"/>
                  <a:pt x="520700" y="3759200"/>
                </a:cubicBezTo>
                <a:cubicBezTo>
                  <a:pt x="564553" y="3781126"/>
                  <a:pt x="512287" y="3765034"/>
                  <a:pt x="565150" y="3778250"/>
                </a:cubicBezTo>
                <a:cubicBezTo>
                  <a:pt x="602121" y="3802898"/>
                  <a:pt x="572443" y="3786423"/>
                  <a:pt x="641350" y="3803650"/>
                </a:cubicBezTo>
                <a:cubicBezTo>
                  <a:pt x="735340" y="3827148"/>
                  <a:pt x="643260" y="3807842"/>
                  <a:pt x="717550" y="3822700"/>
                </a:cubicBezTo>
                <a:cubicBezTo>
                  <a:pt x="726017" y="3826933"/>
                  <a:pt x="734249" y="3831671"/>
                  <a:pt x="742950" y="3835400"/>
                </a:cubicBezTo>
                <a:cubicBezTo>
                  <a:pt x="754373" y="3840296"/>
                  <a:pt x="776246" y="3845621"/>
                  <a:pt x="787400" y="3848100"/>
                </a:cubicBezTo>
                <a:cubicBezTo>
                  <a:pt x="797936" y="3850441"/>
                  <a:pt x="808466" y="3852924"/>
                  <a:pt x="819150" y="3854450"/>
                </a:cubicBezTo>
                <a:cubicBezTo>
                  <a:pt x="838125" y="3857161"/>
                  <a:pt x="857309" y="3858210"/>
                  <a:pt x="876300" y="3860800"/>
                </a:cubicBezTo>
                <a:cubicBezTo>
                  <a:pt x="1018429" y="3880181"/>
                  <a:pt x="899071" y="3868902"/>
                  <a:pt x="1041400" y="3879850"/>
                </a:cubicBezTo>
                <a:cubicBezTo>
                  <a:pt x="1051983" y="3884083"/>
                  <a:pt x="1062012" y="3890129"/>
                  <a:pt x="1073150" y="3892550"/>
                </a:cubicBezTo>
                <a:cubicBezTo>
                  <a:pt x="1175068" y="3914706"/>
                  <a:pt x="1193627" y="3911963"/>
                  <a:pt x="1295400" y="3917950"/>
                </a:cubicBezTo>
                <a:cubicBezTo>
                  <a:pt x="1350202" y="3927914"/>
                  <a:pt x="1445249" y="3945940"/>
                  <a:pt x="1492250" y="3949700"/>
                </a:cubicBezTo>
                <a:lnTo>
                  <a:pt x="1651000" y="3962400"/>
                </a:lnTo>
                <a:cubicBezTo>
                  <a:pt x="1701749" y="3965507"/>
                  <a:pt x="1752616" y="3966273"/>
                  <a:pt x="1803400" y="3968750"/>
                </a:cubicBezTo>
                <a:cubicBezTo>
                  <a:pt x="1839403" y="3970506"/>
                  <a:pt x="1875367" y="3972983"/>
                  <a:pt x="1911350" y="3975100"/>
                </a:cubicBezTo>
                <a:lnTo>
                  <a:pt x="2806700" y="3968750"/>
                </a:lnTo>
                <a:cubicBezTo>
                  <a:pt x="3186027" y="3970215"/>
                  <a:pt x="3469623" y="3980040"/>
                  <a:pt x="3822700" y="3987800"/>
                </a:cubicBezTo>
                <a:lnTo>
                  <a:pt x="4133850" y="3994150"/>
                </a:lnTo>
                <a:lnTo>
                  <a:pt x="4610100" y="4006850"/>
                </a:lnTo>
                <a:cubicBezTo>
                  <a:pt x="4912506" y="4035651"/>
                  <a:pt x="4705242" y="4021265"/>
                  <a:pt x="5257800" y="4006850"/>
                </a:cubicBezTo>
                <a:cubicBezTo>
                  <a:pt x="5755232" y="3993874"/>
                  <a:pt x="5143360" y="4007107"/>
                  <a:pt x="5791200" y="3994150"/>
                </a:cubicBezTo>
                <a:cubicBezTo>
                  <a:pt x="5810250" y="3989917"/>
                  <a:pt x="5828986" y="3983871"/>
                  <a:pt x="5848350" y="3981450"/>
                </a:cubicBezTo>
                <a:cubicBezTo>
                  <a:pt x="5913764" y="3973273"/>
                  <a:pt x="5979680" y="3969680"/>
                  <a:pt x="6045200" y="3962400"/>
                </a:cubicBezTo>
                <a:cubicBezTo>
                  <a:pt x="6117226" y="3954397"/>
                  <a:pt x="6083375" y="3958761"/>
                  <a:pt x="6146800" y="3949700"/>
                </a:cubicBezTo>
                <a:lnTo>
                  <a:pt x="6223000" y="3924300"/>
                </a:lnTo>
                <a:cubicBezTo>
                  <a:pt x="6235700" y="3920067"/>
                  <a:pt x="6247848" y="3913493"/>
                  <a:pt x="6261100" y="3911600"/>
                </a:cubicBezTo>
                <a:lnTo>
                  <a:pt x="6305550" y="3905250"/>
                </a:lnTo>
                <a:cubicBezTo>
                  <a:pt x="6318250" y="3901017"/>
                  <a:pt x="6330735" y="3896072"/>
                  <a:pt x="6343650" y="3892550"/>
                </a:cubicBezTo>
                <a:cubicBezTo>
                  <a:pt x="6354063" y="3889710"/>
                  <a:pt x="6365062" y="3889301"/>
                  <a:pt x="6375400" y="3886200"/>
                </a:cubicBezTo>
                <a:cubicBezTo>
                  <a:pt x="6386318" y="3882925"/>
                  <a:pt x="6396004" y="3875888"/>
                  <a:pt x="6407150" y="3873500"/>
                </a:cubicBezTo>
                <a:cubicBezTo>
                  <a:pt x="6425892" y="3869484"/>
                  <a:pt x="6445250" y="3869267"/>
                  <a:pt x="6464300" y="3867150"/>
                </a:cubicBezTo>
                <a:cubicBezTo>
                  <a:pt x="6563675" y="3827400"/>
                  <a:pt x="6439419" y="3875444"/>
                  <a:pt x="6521450" y="3848100"/>
                </a:cubicBezTo>
                <a:cubicBezTo>
                  <a:pt x="6532264" y="3844495"/>
                  <a:pt x="6542527" y="3839402"/>
                  <a:pt x="6553200" y="3835400"/>
                </a:cubicBezTo>
                <a:cubicBezTo>
                  <a:pt x="6559467" y="3833050"/>
                  <a:pt x="6565900" y="3831167"/>
                  <a:pt x="6572250" y="3829050"/>
                </a:cubicBezTo>
                <a:cubicBezTo>
                  <a:pt x="6580717" y="3822700"/>
                  <a:pt x="6587979" y="3814298"/>
                  <a:pt x="6597650" y="3810000"/>
                </a:cubicBezTo>
                <a:cubicBezTo>
                  <a:pt x="6607513" y="3805617"/>
                  <a:pt x="6620029" y="3809005"/>
                  <a:pt x="6629400" y="3803650"/>
                </a:cubicBezTo>
                <a:cubicBezTo>
                  <a:pt x="6636026" y="3799864"/>
                  <a:pt x="6636141" y="3789368"/>
                  <a:pt x="6642100" y="3784600"/>
                </a:cubicBezTo>
                <a:cubicBezTo>
                  <a:pt x="6647327" y="3780419"/>
                  <a:pt x="6654800" y="3780367"/>
                  <a:pt x="6661150" y="3778250"/>
                </a:cubicBezTo>
                <a:cubicBezTo>
                  <a:pt x="6663267" y="3771900"/>
                  <a:pt x="6664507" y="3765187"/>
                  <a:pt x="6667500" y="3759200"/>
                </a:cubicBezTo>
                <a:cubicBezTo>
                  <a:pt x="6670913" y="3752374"/>
                  <a:pt x="6677194" y="3747165"/>
                  <a:pt x="6680200" y="3740150"/>
                </a:cubicBezTo>
                <a:cubicBezTo>
                  <a:pt x="6683638" y="3732128"/>
                  <a:pt x="6684254" y="3723170"/>
                  <a:pt x="6686550" y="3714750"/>
                </a:cubicBezTo>
                <a:cubicBezTo>
                  <a:pt x="6690605" y="3699883"/>
                  <a:pt x="6695017" y="3685117"/>
                  <a:pt x="6699250" y="3670300"/>
                </a:cubicBezTo>
                <a:cubicBezTo>
                  <a:pt x="6701367" y="3630083"/>
                  <a:pt x="6700391" y="3589584"/>
                  <a:pt x="6705600" y="3549650"/>
                </a:cubicBezTo>
                <a:cubicBezTo>
                  <a:pt x="6706824" y="3540263"/>
                  <a:pt x="6716556" y="3533554"/>
                  <a:pt x="6718300" y="3524250"/>
                </a:cubicBezTo>
                <a:cubicBezTo>
                  <a:pt x="6722997" y="3499199"/>
                  <a:pt x="6722533" y="3473450"/>
                  <a:pt x="6724650" y="3448050"/>
                </a:cubicBezTo>
                <a:cubicBezTo>
                  <a:pt x="6722533" y="3344333"/>
                  <a:pt x="6722287" y="3240562"/>
                  <a:pt x="6718300" y="3136900"/>
                </a:cubicBezTo>
                <a:cubicBezTo>
                  <a:pt x="6717682" y="3120833"/>
                  <a:pt x="6701611" y="3102613"/>
                  <a:pt x="6692900" y="3092450"/>
                </a:cubicBezTo>
                <a:cubicBezTo>
                  <a:pt x="6687056" y="3085632"/>
                  <a:pt x="6681233" y="3078512"/>
                  <a:pt x="6673850" y="3073400"/>
                </a:cubicBezTo>
                <a:cubicBezTo>
                  <a:pt x="6502114" y="2954506"/>
                  <a:pt x="6661561" y="3064080"/>
                  <a:pt x="6591300" y="3028950"/>
                </a:cubicBezTo>
                <a:cubicBezTo>
                  <a:pt x="6580261" y="3023430"/>
                  <a:pt x="6570734" y="3015119"/>
                  <a:pt x="6559550" y="3009900"/>
                </a:cubicBezTo>
                <a:cubicBezTo>
                  <a:pt x="6538892" y="3000259"/>
                  <a:pt x="6517004" y="2993480"/>
                  <a:pt x="6496050" y="2984500"/>
                </a:cubicBezTo>
                <a:cubicBezTo>
                  <a:pt x="6487349" y="2980771"/>
                  <a:pt x="6478677" y="2976817"/>
                  <a:pt x="6470650" y="2971800"/>
                </a:cubicBezTo>
                <a:cubicBezTo>
                  <a:pt x="6461675" y="2966191"/>
                  <a:pt x="6454921" y="2957048"/>
                  <a:pt x="6445250" y="2952750"/>
                </a:cubicBezTo>
                <a:cubicBezTo>
                  <a:pt x="6435387" y="2948367"/>
                  <a:pt x="6424083" y="2948517"/>
                  <a:pt x="6413500" y="2946400"/>
                </a:cubicBezTo>
                <a:cubicBezTo>
                  <a:pt x="6342783" y="2911042"/>
                  <a:pt x="6431867" y="2953288"/>
                  <a:pt x="6362700" y="2927350"/>
                </a:cubicBezTo>
                <a:cubicBezTo>
                  <a:pt x="6353837" y="2924026"/>
                  <a:pt x="6346280" y="2917643"/>
                  <a:pt x="6337300" y="2914650"/>
                </a:cubicBezTo>
                <a:cubicBezTo>
                  <a:pt x="6327061" y="2911237"/>
                  <a:pt x="6316086" y="2910641"/>
                  <a:pt x="6305550" y="2908300"/>
                </a:cubicBezTo>
                <a:cubicBezTo>
                  <a:pt x="6297031" y="2906407"/>
                  <a:pt x="6288509" y="2904458"/>
                  <a:pt x="6280150" y="2901950"/>
                </a:cubicBezTo>
                <a:cubicBezTo>
                  <a:pt x="6267328" y="2898103"/>
                  <a:pt x="6255037" y="2892497"/>
                  <a:pt x="6242050" y="2889250"/>
                </a:cubicBezTo>
                <a:cubicBezTo>
                  <a:pt x="6229559" y="2886127"/>
                  <a:pt x="6216539" y="2885598"/>
                  <a:pt x="6203950" y="2882900"/>
                </a:cubicBezTo>
                <a:cubicBezTo>
                  <a:pt x="6186883" y="2879243"/>
                  <a:pt x="6170217" y="2873857"/>
                  <a:pt x="6153150" y="2870200"/>
                </a:cubicBezTo>
                <a:cubicBezTo>
                  <a:pt x="6140561" y="2867502"/>
                  <a:pt x="6127718" y="2866153"/>
                  <a:pt x="6115050" y="2863850"/>
                </a:cubicBezTo>
                <a:cubicBezTo>
                  <a:pt x="6010862" y="2844907"/>
                  <a:pt x="6183239" y="2874948"/>
                  <a:pt x="6032500" y="2844800"/>
                </a:cubicBezTo>
                <a:cubicBezTo>
                  <a:pt x="6017824" y="2841865"/>
                  <a:pt x="6002726" y="2841385"/>
                  <a:pt x="5988050" y="2838450"/>
                </a:cubicBezTo>
                <a:cubicBezTo>
                  <a:pt x="5879620" y="2816764"/>
                  <a:pt x="5997463" y="2832440"/>
                  <a:pt x="5880100" y="2819400"/>
                </a:cubicBezTo>
                <a:cubicBezTo>
                  <a:pt x="5863167" y="2815167"/>
                  <a:pt x="5846489" y="2809733"/>
                  <a:pt x="5829300" y="2806700"/>
                </a:cubicBezTo>
                <a:cubicBezTo>
                  <a:pt x="5793620" y="2800403"/>
                  <a:pt x="5757030" y="2800297"/>
                  <a:pt x="5721350" y="2794000"/>
                </a:cubicBezTo>
                <a:cubicBezTo>
                  <a:pt x="5702132" y="2790609"/>
                  <a:pt x="5683691" y="2782259"/>
                  <a:pt x="5664200" y="2781300"/>
                </a:cubicBezTo>
                <a:cubicBezTo>
                  <a:pt x="5554246" y="2775892"/>
                  <a:pt x="5444067" y="2777067"/>
                  <a:pt x="5334000" y="2774950"/>
                </a:cubicBezTo>
                <a:cubicBezTo>
                  <a:pt x="5312833" y="2772833"/>
                  <a:pt x="5291577" y="2771474"/>
                  <a:pt x="5270500" y="2768600"/>
                </a:cubicBezTo>
                <a:cubicBezTo>
                  <a:pt x="5244986" y="2765121"/>
                  <a:pt x="5194300" y="2755900"/>
                  <a:pt x="5194300" y="2755900"/>
                </a:cubicBezTo>
                <a:cubicBezTo>
                  <a:pt x="5151571" y="2734536"/>
                  <a:pt x="5186143" y="2748709"/>
                  <a:pt x="5130800" y="2736850"/>
                </a:cubicBezTo>
                <a:cubicBezTo>
                  <a:pt x="5113733" y="2733193"/>
                  <a:pt x="5097067" y="2727807"/>
                  <a:pt x="5080000" y="2724150"/>
                </a:cubicBezTo>
                <a:cubicBezTo>
                  <a:pt x="5042445" y="2716102"/>
                  <a:pt x="5011857" y="2715069"/>
                  <a:pt x="4972050" y="2711450"/>
                </a:cubicBezTo>
                <a:cubicBezTo>
                  <a:pt x="4961467" y="2707217"/>
                  <a:pt x="4951358" y="2701515"/>
                  <a:pt x="4940300" y="2698750"/>
                </a:cubicBezTo>
                <a:cubicBezTo>
                  <a:pt x="4925780" y="2695120"/>
                  <a:pt x="4910186" y="2696701"/>
                  <a:pt x="4895850" y="2692400"/>
                </a:cubicBezTo>
                <a:cubicBezTo>
                  <a:pt x="4888540" y="2690207"/>
                  <a:pt x="4883626" y="2683113"/>
                  <a:pt x="4876800" y="2679700"/>
                </a:cubicBezTo>
                <a:cubicBezTo>
                  <a:pt x="4866650" y="2674625"/>
                  <a:pt x="4841845" y="2669713"/>
                  <a:pt x="4832350" y="2667000"/>
                </a:cubicBezTo>
                <a:cubicBezTo>
                  <a:pt x="4825914" y="2665161"/>
                  <a:pt x="4819287" y="2663643"/>
                  <a:pt x="4813300" y="2660650"/>
                </a:cubicBezTo>
                <a:cubicBezTo>
                  <a:pt x="4769447" y="2638724"/>
                  <a:pt x="4821713" y="2654816"/>
                  <a:pt x="4768850" y="2641600"/>
                </a:cubicBezTo>
                <a:cubicBezTo>
                  <a:pt x="4762500" y="2635250"/>
                  <a:pt x="4756984" y="2627938"/>
                  <a:pt x="4749800" y="2622550"/>
                </a:cubicBezTo>
                <a:cubicBezTo>
                  <a:pt x="4725807" y="2604555"/>
                  <a:pt x="4722439" y="2604963"/>
                  <a:pt x="4699000" y="2597150"/>
                </a:cubicBezTo>
                <a:cubicBezTo>
                  <a:pt x="4688417" y="2588683"/>
                  <a:pt x="4677279" y="2580867"/>
                  <a:pt x="4667250" y="2571750"/>
                </a:cubicBezTo>
                <a:cubicBezTo>
                  <a:pt x="4642897" y="2549610"/>
                  <a:pt x="4617235" y="2521997"/>
                  <a:pt x="4597400" y="2495550"/>
                </a:cubicBezTo>
                <a:cubicBezTo>
                  <a:pt x="4588242" y="2483339"/>
                  <a:pt x="4572000" y="2457450"/>
                  <a:pt x="4572000" y="2457450"/>
                </a:cubicBezTo>
                <a:cubicBezTo>
                  <a:pt x="4569883" y="2448983"/>
                  <a:pt x="4569088" y="2440072"/>
                  <a:pt x="4565650" y="2432050"/>
                </a:cubicBezTo>
                <a:cubicBezTo>
                  <a:pt x="4562644" y="2425035"/>
                  <a:pt x="4555558" y="2420172"/>
                  <a:pt x="4552950" y="2413000"/>
                </a:cubicBezTo>
                <a:cubicBezTo>
                  <a:pt x="4546985" y="2396596"/>
                  <a:pt x="4540250" y="2362200"/>
                  <a:pt x="4540250" y="2362200"/>
                </a:cubicBezTo>
                <a:cubicBezTo>
                  <a:pt x="4521522" y="2174921"/>
                  <a:pt x="4525074" y="2234987"/>
                  <a:pt x="4540250" y="1885950"/>
                </a:cubicBezTo>
                <a:cubicBezTo>
                  <a:pt x="4540661" y="1876493"/>
                  <a:pt x="4548717" y="1869017"/>
                  <a:pt x="4552950" y="1860550"/>
                </a:cubicBezTo>
                <a:cubicBezTo>
                  <a:pt x="4555828" y="1847597"/>
                  <a:pt x="4565584" y="1789204"/>
                  <a:pt x="4578350" y="1771650"/>
                </a:cubicBezTo>
                <a:cubicBezTo>
                  <a:pt x="4588914" y="1757125"/>
                  <a:pt x="4605230" y="1747575"/>
                  <a:pt x="4616450" y="1733550"/>
                </a:cubicBezTo>
                <a:cubicBezTo>
                  <a:pt x="4624917" y="1722967"/>
                  <a:pt x="4631720" y="1710804"/>
                  <a:pt x="4641850" y="1701800"/>
                </a:cubicBezTo>
                <a:cubicBezTo>
                  <a:pt x="4663343" y="1682695"/>
                  <a:pt x="4674171" y="1682607"/>
                  <a:pt x="4699000" y="1676400"/>
                </a:cubicBezTo>
                <a:cubicBezTo>
                  <a:pt x="4738635" y="1652619"/>
                  <a:pt x="4775616" y="1627578"/>
                  <a:pt x="4819650" y="1612900"/>
                </a:cubicBezTo>
                <a:cubicBezTo>
                  <a:pt x="4827929" y="1610140"/>
                  <a:pt x="4836347" y="1607195"/>
                  <a:pt x="4845050" y="1606550"/>
                </a:cubicBezTo>
                <a:cubicBezTo>
                  <a:pt x="4893646" y="1602950"/>
                  <a:pt x="4942399" y="1601860"/>
                  <a:pt x="4991100" y="1600200"/>
                </a:cubicBezTo>
                <a:lnTo>
                  <a:pt x="5403850" y="1587500"/>
                </a:lnTo>
                <a:lnTo>
                  <a:pt x="5588000" y="1581150"/>
                </a:lnTo>
                <a:cubicBezTo>
                  <a:pt x="5659967" y="1574800"/>
                  <a:pt x="5732637" y="1573977"/>
                  <a:pt x="5803900" y="1562100"/>
                </a:cubicBezTo>
                <a:cubicBezTo>
                  <a:pt x="5829300" y="1557867"/>
                  <a:pt x="5854813" y="1554263"/>
                  <a:pt x="5880100" y="1549400"/>
                </a:cubicBezTo>
                <a:cubicBezTo>
                  <a:pt x="5909861" y="1543677"/>
                  <a:pt x="5938978" y="1534491"/>
                  <a:pt x="5969000" y="1530350"/>
                </a:cubicBezTo>
                <a:cubicBezTo>
                  <a:pt x="6000522" y="1526002"/>
                  <a:pt x="6032500" y="1526117"/>
                  <a:pt x="6064250" y="1524000"/>
                </a:cubicBezTo>
                <a:cubicBezTo>
                  <a:pt x="6250135" y="1493019"/>
                  <a:pt x="6018002" y="1529139"/>
                  <a:pt x="6235700" y="1504950"/>
                </a:cubicBezTo>
                <a:cubicBezTo>
                  <a:pt x="6283816" y="1499604"/>
                  <a:pt x="6328041" y="1488161"/>
                  <a:pt x="6375400" y="1479550"/>
                </a:cubicBezTo>
                <a:cubicBezTo>
                  <a:pt x="6461150" y="1463959"/>
                  <a:pt x="6441371" y="1467702"/>
                  <a:pt x="6527800" y="1460500"/>
                </a:cubicBezTo>
                <a:cubicBezTo>
                  <a:pt x="6548967" y="1456267"/>
                  <a:pt x="6570008" y="1451349"/>
                  <a:pt x="6591300" y="1447800"/>
                </a:cubicBezTo>
                <a:cubicBezTo>
                  <a:pt x="6608133" y="1444995"/>
                  <a:pt x="6625993" y="1447087"/>
                  <a:pt x="6642100" y="1441450"/>
                </a:cubicBezTo>
                <a:cubicBezTo>
                  <a:pt x="6668904" y="1432069"/>
                  <a:pt x="6694671" y="1419102"/>
                  <a:pt x="6718300" y="1403350"/>
                </a:cubicBezTo>
                <a:cubicBezTo>
                  <a:pt x="6731551" y="1394516"/>
                  <a:pt x="6751498" y="1381727"/>
                  <a:pt x="6762750" y="1371600"/>
                </a:cubicBezTo>
                <a:cubicBezTo>
                  <a:pt x="6776100" y="1359585"/>
                  <a:pt x="6800850" y="1333500"/>
                  <a:pt x="6800850" y="1333500"/>
                </a:cubicBezTo>
                <a:cubicBezTo>
                  <a:pt x="6808425" y="1314562"/>
                  <a:pt x="6821803" y="1282919"/>
                  <a:pt x="6826250" y="1263650"/>
                </a:cubicBezTo>
                <a:cubicBezTo>
                  <a:pt x="6833891" y="1230540"/>
                  <a:pt x="6837311" y="1153242"/>
                  <a:pt x="6838950" y="1130300"/>
                </a:cubicBezTo>
                <a:cubicBezTo>
                  <a:pt x="6837792" y="1090929"/>
                  <a:pt x="6839019" y="933862"/>
                  <a:pt x="6826250" y="857250"/>
                </a:cubicBezTo>
                <a:cubicBezTo>
                  <a:pt x="6824828" y="848718"/>
                  <a:pt x="6807856" y="808089"/>
                  <a:pt x="6807200" y="806450"/>
                </a:cubicBezTo>
                <a:cubicBezTo>
                  <a:pt x="6805083" y="787400"/>
                  <a:pt x="6805160" y="767976"/>
                  <a:pt x="6800850" y="749300"/>
                </a:cubicBezTo>
                <a:cubicBezTo>
                  <a:pt x="6798721" y="740076"/>
                  <a:pt x="6791143" y="732880"/>
                  <a:pt x="6788150" y="723900"/>
                </a:cubicBezTo>
                <a:cubicBezTo>
                  <a:pt x="6784737" y="713661"/>
                  <a:pt x="6784901" y="702488"/>
                  <a:pt x="6781800" y="692150"/>
                </a:cubicBezTo>
                <a:cubicBezTo>
                  <a:pt x="6773158" y="663344"/>
                  <a:pt x="6765607" y="654579"/>
                  <a:pt x="6750050" y="628650"/>
                </a:cubicBezTo>
                <a:cubicBezTo>
                  <a:pt x="6747933" y="615950"/>
                  <a:pt x="6748100" y="602650"/>
                  <a:pt x="6743700" y="590550"/>
                </a:cubicBezTo>
                <a:cubicBezTo>
                  <a:pt x="6739482" y="578951"/>
                  <a:pt x="6731276" y="569213"/>
                  <a:pt x="6724650" y="558800"/>
                </a:cubicBezTo>
                <a:cubicBezTo>
                  <a:pt x="6659012" y="455654"/>
                  <a:pt x="6737839" y="580363"/>
                  <a:pt x="6673850" y="488950"/>
                </a:cubicBezTo>
                <a:cubicBezTo>
                  <a:pt x="6666772" y="478839"/>
                  <a:pt x="6662701" y="466682"/>
                  <a:pt x="6654800" y="457200"/>
                </a:cubicBezTo>
                <a:cubicBezTo>
                  <a:pt x="6641386" y="441103"/>
                  <a:pt x="6622922" y="429513"/>
                  <a:pt x="6610350" y="412750"/>
                </a:cubicBezTo>
                <a:cubicBezTo>
                  <a:pt x="6604000" y="404283"/>
                  <a:pt x="6597171" y="396156"/>
                  <a:pt x="6591300" y="387350"/>
                </a:cubicBezTo>
                <a:cubicBezTo>
                  <a:pt x="6584454" y="377081"/>
                  <a:pt x="6580450" y="364825"/>
                  <a:pt x="6572250" y="355600"/>
                </a:cubicBezTo>
                <a:cubicBezTo>
                  <a:pt x="6563246" y="345470"/>
                  <a:pt x="6550700" y="339125"/>
                  <a:pt x="6540500" y="330200"/>
                </a:cubicBezTo>
                <a:cubicBezTo>
                  <a:pt x="6533742" y="324286"/>
                  <a:pt x="6528268" y="316994"/>
                  <a:pt x="6521450" y="311150"/>
                </a:cubicBezTo>
                <a:cubicBezTo>
                  <a:pt x="6506555" y="298383"/>
                  <a:pt x="6472094" y="275701"/>
                  <a:pt x="6457950" y="266700"/>
                </a:cubicBezTo>
                <a:cubicBezTo>
                  <a:pt x="6447537" y="260074"/>
                  <a:pt x="6438174" y="250643"/>
                  <a:pt x="6426200" y="247650"/>
                </a:cubicBezTo>
                <a:cubicBezTo>
                  <a:pt x="6328715" y="223279"/>
                  <a:pt x="6488609" y="264468"/>
                  <a:pt x="6369050" y="228600"/>
                </a:cubicBezTo>
                <a:cubicBezTo>
                  <a:pt x="6358712" y="225499"/>
                  <a:pt x="6347883" y="224367"/>
                  <a:pt x="6337300" y="222250"/>
                </a:cubicBezTo>
                <a:cubicBezTo>
                  <a:pt x="6328833" y="218017"/>
                  <a:pt x="6320880" y="212543"/>
                  <a:pt x="6311900" y="209550"/>
                </a:cubicBezTo>
                <a:cubicBezTo>
                  <a:pt x="6282013" y="199588"/>
                  <a:pt x="6205600" y="197875"/>
                  <a:pt x="6191250" y="196850"/>
                </a:cubicBezTo>
                <a:cubicBezTo>
                  <a:pt x="6072606" y="170485"/>
                  <a:pt x="6143864" y="183883"/>
                  <a:pt x="5937250" y="165100"/>
                </a:cubicBezTo>
                <a:lnTo>
                  <a:pt x="5784850" y="152400"/>
                </a:lnTo>
                <a:lnTo>
                  <a:pt x="5245100" y="158750"/>
                </a:lnTo>
                <a:cubicBezTo>
                  <a:pt x="5028997" y="162987"/>
                  <a:pt x="5237834" y="163217"/>
                  <a:pt x="5048250" y="177800"/>
                </a:cubicBezTo>
                <a:cubicBezTo>
                  <a:pt x="4995447" y="181862"/>
                  <a:pt x="4942409" y="181850"/>
                  <a:pt x="4889500" y="184150"/>
                </a:cubicBezTo>
                <a:lnTo>
                  <a:pt x="4521200" y="203200"/>
                </a:lnTo>
                <a:lnTo>
                  <a:pt x="3911600" y="196850"/>
                </a:lnTo>
                <a:cubicBezTo>
                  <a:pt x="3877482" y="195936"/>
                  <a:pt x="3843961" y="187546"/>
                  <a:pt x="3810000" y="184150"/>
                </a:cubicBezTo>
                <a:cubicBezTo>
                  <a:pt x="3780439" y="181194"/>
                  <a:pt x="3750733" y="179917"/>
                  <a:pt x="3721100" y="177800"/>
                </a:cubicBezTo>
                <a:cubicBezTo>
                  <a:pt x="3693583" y="173567"/>
                  <a:pt x="3666192" y="168417"/>
                  <a:pt x="3638550" y="165100"/>
                </a:cubicBezTo>
                <a:cubicBezTo>
                  <a:pt x="3613244" y="162063"/>
                  <a:pt x="3587608" y="162163"/>
                  <a:pt x="3562350" y="158750"/>
                </a:cubicBezTo>
                <a:cubicBezTo>
                  <a:pt x="3509243" y="151573"/>
                  <a:pt x="3456970" y="138202"/>
                  <a:pt x="3403600" y="133350"/>
                </a:cubicBezTo>
                <a:cubicBezTo>
                  <a:pt x="3380317" y="131233"/>
                  <a:pt x="3356881" y="130402"/>
                  <a:pt x="3333750" y="127000"/>
                </a:cubicBezTo>
                <a:cubicBezTo>
                  <a:pt x="3093978" y="91739"/>
                  <a:pt x="3281625" y="106296"/>
                  <a:pt x="3060700" y="95250"/>
                </a:cubicBezTo>
                <a:cubicBezTo>
                  <a:pt x="2892450" y="64659"/>
                  <a:pt x="3084036" y="97566"/>
                  <a:pt x="2927350" y="76200"/>
                </a:cubicBezTo>
                <a:cubicBezTo>
                  <a:pt x="2901836" y="72721"/>
                  <a:pt x="2876724" y="66509"/>
                  <a:pt x="2851150" y="63500"/>
                </a:cubicBezTo>
                <a:cubicBezTo>
                  <a:pt x="2804712" y="58037"/>
                  <a:pt x="2757923" y="55964"/>
                  <a:pt x="2711450" y="50800"/>
                </a:cubicBezTo>
                <a:cubicBezTo>
                  <a:pt x="2611178" y="39659"/>
                  <a:pt x="2697644" y="48880"/>
                  <a:pt x="2584450" y="38100"/>
                </a:cubicBezTo>
                <a:cubicBezTo>
                  <a:pt x="2563274" y="36083"/>
                  <a:pt x="2542172" y="33214"/>
                  <a:pt x="2520950" y="31750"/>
                </a:cubicBezTo>
                <a:cubicBezTo>
                  <a:pt x="2480773" y="28979"/>
                  <a:pt x="2440517" y="27517"/>
                  <a:pt x="2400300" y="25400"/>
                </a:cubicBezTo>
                <a:cubicBezTo>
                  <a:pt x="2332312" y="16901"/>
                  <a:pt x="2283408" y="9152"/>
                  <a:pt x="2216150" y="6350"/>
                </a:cubicBezTo>
                <a:cubicBezTo>
                  <a:pt x="2142101" y="3265"/>
                  <a:pt x="2067983" y="2117"/>
                  <a:pt x="1993900" y="0"/>
                </a:cubicBezTo>
                <a:lnTo>
                  <a:pt x="1536700" y="6350"/>
                </a:lnTo>
                <a:cubicBezTo>
                  <a:pt x="1525911" y="6630"/>
                  <a:pt x="1515648" y="11274"/>
                  <a:pt x="1504950" y="12700"/>
                </a:cubicBezTo>
                <a:cubicBezTo>
                  <a:pt x="1483864" y="15511"/>
                  <a:pt x="1462617" y="16933"/>
                  <a:pt x="1441450" y="19050"/>
                </a:cubicBezTo>
                <a:cubicBezTo>
                  <a:pt x="1432983" y="21167"/>
                  <a:pt x="1424470" y="23104"/>
                  <a:pt x="1416050" y="25400"/>
                </a:cubicBezTo>
                <a:cubicBezTo>
                  <a:pt x="1401183" y="29455"/>
                  <a:pt x="1386668" y="34871"/>
                  <a:pt x="1371600" y="38100"/>
                </a:cubicBezTo>
                <a:cubicBezTo>
                  <a:pt x="1297262" y="54030"/>
                  <a:pt x="1356375" y="32527"/>
                  <a:pt x="1276350" y="57150"/>
                </a:cubicBezTo>
                <a:cubicBezTo>
                  <a:pt x="1237965" y="68961"/>
                  <a:pt x="1200150" y="82550"/>
                  <a:pt x="1162050" y="95250"/>
                </a:cubicBezTo>
                <a:cubicBezTo>
                  <a:pt x="1143000" y="101600"/>
                  <a:pt x="1124381" y="109430"/>
                  <a:pt x="1104900" y="114300"/>
                </a:cubicBezTo>
                <a:lnTo>
                  <a:pt x="1054100" y="127000"/>
                </a:lnTo>
                <a:cubicBezTo>
                  <a:pt x="989997" y="165462"/>
                  <a:pt x="1056699" y="128563"/>
                  <a:pt x="984250" y="158750"/>
                </a:cubicBezTo>
                <a:cubicBezTo>
                  <a:pt x="971143" y="164211"/>
                  <a:pt x="959384" y="172654"/>
                  <a:pt x="946150" y="177800"/>
                </a:cubicBezTo>
                <a:cubicBezTo>
                  <a:pt x="921197" y="187504"/>
                  <a:pt x="895350" y="194733"/>
                  <a:pt x="869950" y="203200"/>
                </a:cubicBezTo>
                <a:cubicBezTo>
                  <a:pt x="857250" y="207433"/>
                  <a:pt x="845134" y="214240"/>
                  <a:pt x="831850" y="215900"/>
                </a:cubicBezTo>
                <a:lnTo>
                  <a:pt x="781050" y="222250"/>
                </a:lnTo>
                <a:cubicBezTo>
                  <a:pt x="758472" y="239183"/>
                  <a:pt x="746090" y="250837"/>
                  <a:pt x="717550" y="260350"/>
                </a:cubicBezTo>
                <a:cubicBezTo>
                  <a:pt x="705336" y="264421"/>
                  <a:pt x="692150" y="264583"/>
                  <a:pt x="679450" y="266700"/>
                </a:cubicBezTo>
                <a:cubicBezTo>
                  <a:pt x="582011" y="305676"/>
                  <a:pt x="700943" y="253267"/>
                  <a:pt x="628650" y="298450"/>
                </a:cubicBezTo>
                <a:cubicBezTo>
                  <a:pt x="618984" y="304491"/>
                  <a:pt x="607483" y="306917"/>
                  <a:pt x="596900" y="311150"/>
                </a:cubicBezTo>
                <a:cubicBezTo>
                  <a:pt x="590550" y="317500"/>
                  <a:pt x="584668" y="324356"/>
                  <a:pt x="577850" y="330200"/>
                </a:cubicBezTo>
                <a:cubicBezTo>
                  <a:pt x="569815" y="337088"/>
                  <a:pt x="559225" y="341120"/>
                  <a:pt x="552450" y="349250"/>
                </a:cubicBezTo>
                <a:cubicBezTo>
                  <a:pt x="548165" y="354392"/>
                  <a:pt x="549813" y="362731"/>
                  <a:pt x="546100" y="368300"/>
                </a:cubicBezTo>
                <a:cubicBezTo>
                  <a:pt x="541119" y="375772"/>
                  <a:pt x="533400" y="381000"/>
                  <a:pt x="527050" y="387350"/>
                </a:cubicBezTo>
                <a:cubicBezTo>
                  <a:pt x="520700" y="402167"/>
                  <a:pt x="515719" y="417648"/>
                  <a:pt x="508000" y="431800"/>
                </a:cubicBezTo>
                <a:cubicBezTo>
                  <a:pt x="502932" y="441091"/>
                  <a:pt x="494090" y="447949"/>
                  <a:pt x="488950" y="457200"/>
                </a:cubicBezTo>
                <a:cubicBezTo>
                  <a:pt x="483414" y="467164"/>
                  <a:pt x="481103" y="478636"/>
                  <a:pt x="476250" y="488950"/>
                </a:cubicBezTo>
                <a:cubicBezTo>
                  <a:pt x="464158" y="514645"/>
                  <a:pt x="450850" y="539750"/>
                  <a:pt x="438150" y="565150"/>
                </a:cubicBezTo>
                <a:lnTo>
                  <a:pt x="419100" y="603250"/>
                </a:lnTo>
                <a:lnTo>
                  <a:pt x="400050" y="641350"/>
                </a:lnTo>
                <a:cubicBezTo>
                  <a:pt x="397933" y="651933"/>
                  <a:pt x="397113" y="662861"/>
                  <a:pt x="393700" y="673100"/>
                </a:cubicBezTo>
                <a:cubicBezTo>
                  <a:pt x="383621" y="703337"/>
                  <a:pt x="346348" y="774154"/>
                  <a:pt x="336550" y="793750"/>
                </a:cubicBezTo>
                <a:cubicBezTo>
                  <a:pt x="330200" y="806450"/>
                  <a:pt x="321990" y="818380"/>
                  <a:pt x="317500" y="831850"/>
                </a:cubicBezTo>
                <a:cubicBezTo>
                  <a:pt x="284573" y="930630"/>
                  <a:pt x="327478" y="807903"/>
                  <a:pt x="285750" y="908050"/>
                </a:cubicBezTo>
                <a:cubicBezTo>
                  <a:pt x="280601" y="920407"/>
                  <a:pt x="278487" y="933917"/>
                  <a:pt x="273050" y="946150"/>
                </a:cubicBezTo>
                <a:cubicBezTo>
                  <a:pt x="261516" y="972100"/>
                  <a:pt x="241838" y="994800"/>
                  <a:pt x="234950" y="1022350"/>
                </a:cubicBezTo>
                <a:cubicBezTo>
                  <a:pt x="230717" y="1039283"/>
                  <a:pt x="225673" y="1056034"/>
                  <a:pt x="222250" y="1073150"/>
                </a:cubicBezTo>
                <a:cubicBezTo>
                  <a:pt x="219315" y="1087826"/>
                  <a:pt x="220012" y="1103209"/>
                  <a:pt x="215900" y="1117600"/>
                </a:cubicBezTo>
                <a:cubicBezTo>
                  <a:pt x="189915" y="1208548"/>
                  <a:pt x="191327" y="1111811"/>
                  <a:pt x="171450" y="1250950"/>
                </a:cubicBezTo>
                <a:cubicBezTo>
                  <a:pt x="166632" y="1284673"/>
                  <a:pt x="164064" y="1313540"/>
                  <a:pt x="152400" y="1346200"/>
                </a:cubicBezTo>
                <a:cubicBezTo>
                  <a:pt x="147624" y="1359572"/>
                  <a:pt x="138126" y="1370928"/>
                  <a:pt x="133350" y="1384300"/>
                </a:cubicBezTo>
                <a:cubicBezTo>
                  <a:pt x="127479" y="1400738"/>
                  <a:pt x="125147" y="1418235"/>
                  <a:pt x="120650" y="1435100"/>
                </a:cubicBezTo>
                <a:cubicBezTo>
                  <a:pt x="116680" y="1449989"/>
                  <a:pt x="111687" y="1464601"/>
                  <a:pt x="107950" y="1479550"/>
                </a:cubicBezTo>
                <a:cubicBezTo>
                  <a:pt x="103217" y="1498482"/>
                  <a:pt x="100756" y="1517978"/>
                  <a:pt x="95250" y="1536700"/>
                </a:cubicBezTo>
                <a:cubicBezTo>
                  <a:pt x="90147" y="1554050"/>
                  <a:pt x="82550" y="1570567"/>
                  <a:pt x="76200" y="1587500"/>
                </a:cubicBezTo>
                <a:cubicBezTo>
                  <a:pt x="74083" y="1604433"/>
                  <a:pt x="72995" y="1621527"/>
                  <a:pt x="69850" y="1638300"/>
                </a:cubicBezTo>
                <a:cubicBezTo>
                  <a:pt x="66633" y="1655456"/>
                  <a:pt x="60019" y="1671883"/>
                  <a:pt x="57150" y="1689100"/>
                </a:cubicBezTo>
                <a:cubicBezTo>
                  <a:pt x="30726" y="1847641"/>
                  <a:pt x="45769" y="1781464"/>
                  <a:pt x="31750" y="1879600"/>
                </a:cubicBezTo>
                <a:lnTo>
                  <a:pt x="25400" y="1924050"/>
                </a:lnTo>
                <a:cubicBezTo>
                  <a:pt x="23283" y="1966383"/>
                  <a:pt x="22181" y="2008780"/>
                  <a:pt x="19050" y="2051050"/>
                </a:cubicBezTo>
                <a:cubicBezTo>
                  <a:pt x="17944" y="2065976"/>
                  <a:pt x="14353" y="2080624"/>
                  <a:pt x="12700" y="2095500"/>
                </a:cubicBezTo>
                <a:cubicBezTo>
                  <a:pt x="8002" y="2137784"/>
                  <a:pt x="4233" y="2180167"/>
                  <a:pt x="0" y="2222500"/>
                </a:cubicBezTo>
                <a:cubicBezTo>
                  <a:pt x="4233" y="2506133"/>
                  <a:pt x="6579" y="2789801"/>
                  <a:pt x="12700" y="3073400"/>
                </a:cubicBezTo>
                <a:cubicBezTo>
                  <a:pt x="12933" y="3084190"/>
                  <a:pt x="17119" y="3094531"/>
                  <a:pt x="19050" y="3105150"/>
                </a:cubicBezTo>
                <a:cubicBezTo>
                  <a:pt x="21353" y="3117818"/>
                  <a:pt x="23097" y="3130582"/>
                  <a:pt x="25400" y="3143250"/>
                </a:cubicBezTo>
                <a:cubicBezTo>
                  <a:pt x="27331" y="3153869"/>
                  <a:pt x="29819" y="3164381"/>
                  <a:pt x="31750" y="3175000"/>
                </a:cubicBezTo>
                <a:cubicBezTo>
                  <a:pt x="34053" y="3187668"/>
                  <a:pt x="34712" y="3200678"/>
                  <a:pt x="38100" y="3213100"/>
                </a:cubicBezTo>
                <a:cubicBezTo>
                  <a:pt x="41099" y="3224097"/>
                  <a:pt x="47525" y="3233932"/>
                  <a:pt x="50800" y="3244850"/>
                </a:cubicBezTo>
                <a:cubicBezTo>
                  <a:pt x="65780" y="3294784"/>
                  <a:pt x="46119" y="3260054"/>
                  <a:pt x="69850" y="3295650"/>
                </a:cubicBezTo>
                <a:cubicBezTo>
                  <a:pt x="71967" y="3314700"/>
                  <a:pt x="72184" y="3334058"/>
                  <a:pt x="76200" y="3352800"/>
                </a:cubicBezTo>
                <a:cubicBezTo>
                  <a:pt x="78588" y="3363946"/>
                  <a:pt x="84898" y="3373877"/>
                  <a:pt x="88900" y="3384550"/>
                </a:cubicBezTo>
                <a:cubicBezTo>
                  <a:pt x="101468" y="3418064"/>
                  <a:pt x="88314" y="3391169"/>
                  <a:pt x="107950" y="3435350"/>
                </a:cubicBezTo>
                <a:cubicBezTo>
                  <a:pt x="111795" y="3444000"/>
                  <a:pt x="116921" y="3452049"/>
                  <a:pt x="120650" y="3460750"/>
                </a:cubicBezTo>
                <a:cubicBezTo>
                  <a:pt x="128397" y="3478826"/>
                  <a:pt x="124446" y="3483596"/>
                  <a:pt x="139700" y="3498850"/>
                </a:cubicBezTo>
                <a:cubicBezTo>
                  <a:pt x="147184" y="3506334"/>
                  <a:pt x="156633" y="3511550"/>
                  <a:pt x="165100" y="3517900"/>
                </a:cubicBezTo>
                <a:cubicBezTo>
                  <a:pt x="171450" y="3528483"/>
                  <a:pt x="178630" y="3538611"/>
                  <a:pt x="184150" y="3549650"/>
                </a:cubicBezTo>
                <a:cubicBezTo>
                  <a:pt x="187143" y="3555637"/>
                  <a:pt x="185767" y="3563967"/>
                  <a:pt x="190500" y="3568700"/>
                </a:cubicBezTo>
                <a:cubicBezTo>
                  <a:pt x="195233" y="3573433"/>
                  <a:pt x="203200" y="3572933"/>
                  <a:pt x="209550" y="3575050"/>
                </a:cubicBezTo>
                <a:cubicBezTo>
                  <a:pt x="215900" y="3583517"/>
                  <a:pt x="222449" y="3591838"/>
                  <a:pt x="228600" y="3600450"/>
                </a:cubicBezTo>
                <a:cubicBezTo>
                  <a:pt x="242584" y="3620027"/>
                  <a:pt x="244310" y="3628907"/>
                  <a:pt x="266700" y="3644900"/>
                </a:cubicBezTo>
                <a:cubicBezTo>
                  <a:pt x="272147" y="3648791"/>
                  <a:pt x="279400" y="3649133"/>
                  <a:pt x="285750" y="3651250"/>
                </a:cubicBezTo>
                <a:cubicBezTo>
                  <a:pt x="294217" y="3657600"/>
                  <a:pt x="301961" y="3665049"/>
                  <a:pt x="311150" y="3670300"/>
                </a:cubicBezTo>
                <a:cubicBezTo>
                  <a:pt x="316962" y="3673621"/>
                  <a:pt x="324388" y="3673329"/>
                  <a:pt x="330200" y="3676650"/>
                </a:cubicBezTo>
                <a:cubicBezTo>
                  <a:pt x="339389" y="3681901"/>
                  <a:pt x="346134" y="3690967"/>
                  <a:pt x="355600" y="3695700"/>
                </a:cubicBezTo>
                <a:cubicBezTo>
                  <a:pt x="382339" y="3709069"/>
                  <a:pt x="382427" y="3708400"/>
                  <a:pt x="400050" y="3708400"/>
                </a:cubicBezTo>
                <a:lnTo>
                  <a:pt x="400050" y="3708400"/>
                </a:lnTo>
              </a:path>
            </a:pathLst>
          </a:custGeom>
          <a:noFill/>
          <a:ln w="762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602943" y="1305959"/>
            <a:ext cx="1838813" cy="979846"/>
            <a:chOff x="497987" y="1193338"/>
            <a:chExt cx="2140803" cy="1140767"/>
          </a:xfrm>
        </p:grpSpPr>
        <p:pic>
          <p:nvPicPr>
            <p:cNvPr id="3" name="Picture 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4" name="Picture 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5" name="Picture 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6" name="Picture 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0" name="Picture 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45" name="Picture 4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46" name="Picture 4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47" name="Picture 4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2653993" y="1305959"/>
            <a:ext cx="1838813" cy="979846"/>
            <a:chOff x="497987" y="1193338"/>
            <a:chExt cx="2140803" cy="1140767"/>
          </a:xfrm>
        </p:grpSpPr>
        <p:pic>
          <p:nvPicPr>
            <p:cNvPr id="59" name="Picture 5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60" name="Picture 5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61" name="Picture 6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62" name="Picture 6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63" name="Picture 6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64" name="Picture 6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65" name="Picture 6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66" name="Picture 6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67" name="Group 66"/>
          <p:cNvGrpSpPr/>
          <p:nvPr/>
        </p:nvGrpSpPr>
        <p:grpSpPr>
          <a:xfrm>
            <a:off x="4718170" y="1305959"/>
            <a:ext cx="1838813" cy="979846"/>
            <a:chOff x="497987" y="1193338"/>
            <a:chExt cx="2140803" cy="1140767"/>
          </a:xfrm>
        </p:grpSpPr>
        <p:pic>
          <p:nvPicPr>
            <p:cNvPr id="68" name="Picture 6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69" name="Picture 6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70" name="Picture 6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71" name="Picture 7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72" name="Picture 7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73" name="Picture 7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74" name="Picture 7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75" name="Picture 7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76" name="Group 75"/>
          <p:cNvGrpSpPr/>
          <p:nvPr/>
        </p:nvGrpSpPr>
        <p:grpSpPr>
          <a:xfrm>
            <a:off x="6785762" y="1305959"/>
            <a:ext cx="1838813" cy="979846"/>
            <a:chOff x="497987" y="1193338"/>
            <a:chExt cx="2140803" cy="1140767"/>
          </a:xfrm>
        </p:grpSpPr>
        <p:pic>
          <p:nvPicPr>
            <p:cNvPr id="77" name="Picture 7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78" name="Picture 7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79" name="Picture 7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80" name="Picture 7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81" name="Picture 8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82" name="Picture 8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83" name="Picture 8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84" name="Picture 8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21" name="Group 120"/>
          <p:cNvGrpSpPr/>
          <p:nvPr/>
        </p:nvGrpSpPr>
        <p:grpSpPr>
          <a:xfrm>
            <a:off x="595600" y="2522592"/>
            <a:ext cx="1838813" cy="979846"/>
            <a:chOff x="497987" y="1193338"/>
            <a:chExt cx="2140803" cy="1140767"/>
          </a:xfrm>
        </p:grpSpPr>
        <p:pic>
          <p:nvPicPr>
            <p:cNvPr id="122" name="Picture 12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23" name="Picture 12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24" name="Picture 12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25" name="Picture 12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26" name="Picture 12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27" name="Picture 12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28" name="Picture 12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29" name="Picture 12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30" name="Group 129"/>
          <p:cNvGrpSpPr/>
          <p:nvPr/>
        </p:nvGrpSpPr>
        <p:grpSpPr>
          <a:xfrm>
            <a:off x="2646650" y="2522592"/>
            <a:ext cx="1838813" cy="979846"/>
            <a:chOff x="497987" y="1193338"/>
            <a:chExt cx="2140803" cy="1140767"/>
          </a:xfrm>
        </p:grpSpPr>
        <p:pic>
          <p:nvPicPr>
            <p:cNvPr id="131" name="Picture 13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32" name="Picture 13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33" name="Picture 13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34" name="Picture 13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35" name="Picture 13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36" name="Picture 13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37" name="Picture 13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38" name="Picture 13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39" name="Group 138"/>
          <p:cNvGrpSpPr/>
          <p:nvPr/>
        </p:nvGrpSpPr>
        <p:grpSpPr>
          <a:xfrm>
            <a:off x="4710827" y="2522592"/>
            <a:ext cx="1838813" cy="979846"/>
            <a:chOff x="497987" y="1193338"/>
            <a:chExt cx="2140803" cy="1140767"/>
          </a:xfrm>
        </p:grpSpPr>
        <p:pic>
          <p:nvPicPr>
            <p:cNvPr id="140" name="Picture 13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41" name="Picture 14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42" name="Picture 14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43" name="Picture 14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44" name="Picture 14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45" name="Picture 14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46" name="Picture 14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47" name="Picture 14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48" name="Group 147"/>
          <p:cNvGrpSpPr/>
          <p:nvPr/>
        </p:nvGrpSpPr>
        <p:grpSpPr>
          <a:xfrm>
            <a:off x="6778419" y="2522592"/>
            <a:ext cx="1838813" cy="979846"/>
            <a:chOff x="497987" y="1193338"/>
            <a:chExt cx="2140803" cy="1140767"/>
          </a:xfrm>
        </p:grpSpPr>
        <p:pic>
          <p:nvPicPr>
            <p:cNvPr id="149" name="Picture 14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50" name="Picture 14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51" name="Picture 15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52" name="Picture 15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53" name="Picture 15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54" name="Picture 15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55" name="Picture 15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56" name="Picture 15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57" name="Group 156"/>
          <p:cNvGrpSpPr/>
          <p:nvPr/>
        </p:nvGrpSpPr>
        <p:grpSpPr>
          <a:xfrm>
            <a:off x="602943" y="3820052"/>
            <a:ext cx="1838813" cy="979846"/>
            <a:chOff x="497987" y="1193338"/>
            <a:chExt cx="2140803" cy="1140767"/>
          </a:xfrm>
        </p:grpSpPr>
        <p:pic>
          <p:nvPicPr>
            <p:cNvPr id="158" name="Picture 15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59" name="Picture 15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60" name="Picture 15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61" name="Picture 16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62" name="Picture 16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63" name="Picture 16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64" name="Picture 16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65" name="Picture 16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66" name="Group 165"/>
          <p:cNvGrpSpPr/>
          <p:nvPr/>
        </p:nvGrpSpPr>
        <p:grpSpPr>
          <a:xfrm>
            <a:off x="2653993" y="3820052"/>
            <a:ext cx="1838813" cy="979846"/>
            <a:chOff x="497987" y="1193338"/>
            <a:chExt cx="2140803" cy="1140767"/>
          </a:xfrm>
        </p:grpSpPr>
        <p:pic>
          <p:nvPicPr>
            <p:cNvPr id="167" name="Picture 16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68" name="Picture 16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69" name="Picture 16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70" name="Picture 16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71" name="Picture 17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72" name="Picture 17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73" name="Picture 17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74" name="Picture 17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75" name="Group 174"/>
          <p:cNvGrpSpPr/>
          <p:nvPr/>
        </p:nvGrpSpPr>
        <p:grpSpPr>
          <a:xfrm>
            <a:off x="4718170" y="3820052"/>
            <a:ext cx="1838813" cy="979846"/>
            <a:chOff x="497987" y="1193338"/>
            <a:chExt cx="2140803" cy="1140767"/>
          </a:xfrm>
        </p:grpSpPr>
        <p:pic>
          <p:nvPicPr>
            <p:cNvPr id="176" name="Picture 17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77" name="Picture 17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78" name="Picture 17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79" name="Picture 17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80" name="Picture 17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81" name="Picture 18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82" name="Picture 18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83" name="Picture 18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84" name="Group 183"/>
          <p:cNvGrpSpPr/>
          <p:nvPr/>
        </p:nvGrpSpPr>
        <p:grpSpPr>
          <a:xfrm>
            <a:off x="6785762" y="3820052"/>
            <a:ext cx="1838813" cy="979846"/>
            <a:chOff x="497987" y="1193338"/>
            <a:chExt cx="2140803" cy="1140767"/>
          </a:xfrm>
        </p:grpSpPr>
        <p:pic>
          <p:nvPicPr>
            <p:cNvPr id="185" name="Picture 18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86" name="Picture 18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87" name="Picture 18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88" name="Picture 18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89" name="Picture 18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90" name="Picture 18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91" name="Picture 19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92" name="Picture 19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93" name="Group 192"/>
          <p:cNvGrpSpPr/>
          <p:nvPr/>
        </p:nvGrpSpPr>
        <p:grpSpPr>
          <a:xfrm>
            <a:off x="595600" y="5036685"/>
            <a:ext cx="1838813" cy="979846"/>
            <a:chOff x="497987" y="1193338"/>
            <a:chExt cx="2140803" cy="1140767"/>
          </a:xfrm>
        </p:grpSpPr>
        <p:pic>
          <p:nvPicPr>
            <p:cNvPr id="194" name="Picture 19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95" name="Picture 19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96" name="Picture 19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97" name="Picture 19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98" name="Picture 19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99" name="Picture 19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00" name="Picture 19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01" name="Picture 20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202" name="Group 201"/>
          <p:cNvGrpSpPr/>
          <p:nvPr/>
        </p:nvGrpSpPr>
        <p:grpSpPr>
          <a:xfrm>
            <a:off x="2646650" y="5036685"/>
            <a:ext cx="1838813" cy="979846"/>
            <a:chOff x="497987" y="1193338"/>
            <a:chExt cx="2140803" cy="1140767"/>
          </a:xfrm>
        </p:grpSpPr>
        <p:pic>
          <p:nvPicPr>
            <p:cNvPr id="203" name="Picture 20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204" name="Picture 20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205" name="Picture 20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206" name="Picture 20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207" name="Picture 20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208" name="Picture 20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09" name="Picture 20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10" name="Picture 20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211" name="Group 210"/>
          <p:cNvGrpSpPr/>
          <p:nvPr/>
        </p:nvGrpSpPr>
        <p:grpSpPr>
          <a:xfrm>
            <a:off x="4710827" y="5036685"/>
            <a:ext cx="1838813" cy="979846"/>
            <a:chOff x="497987" y="1193338"/>
            <a:chExt cx="2140803" cy="1140767"/>
          </a:xfrm>
        </p:grpSpPr>
        <p:pic>
          <p:nvPicPr>
            <p:cNvPr id="212" name="Picture 21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213" name="Picture 21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214" name="Picture 21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215" name="Picture 21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216" name="Picture 21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217" name="Picture 21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18" name="Picture 21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19" name="Picture 21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220" name="Group 219"/>
          <p:cNvGrpSpPr/>
          <p:nvPr/>
        </p:nvGrpSpPr>
        <p:grpSpPr>
          <a:xfrm>
            <a:off x="6778419" y="5036685"/>
            <a:ext cx="1838813" cy="979846"/>
            <a:chOff x="497987" y="1193338"/>
            <a:chExt cx="2140803" cy="1140767"/>
          </a:xfrm>
        </p:grpSpPr>
        <p:pic>
          <p:nvPicPr>
            <p:cNvPr id="221" name="Picture 22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222" name="Picture 22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223" name="Picture 22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224" name="Picture 22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225" name="Picture 22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226" name="Picture 22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27" name="Picture 22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28" name="Picture 22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2886400" y="1515054"/>
            <a:ext cx="326286" cy="288265"/>
            <a:chOff x="5246626" y="997185"/>
            <a:chExt cx="830559" cy="733778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9" name="Group 228"/>
          <p:cNvGrpSpPr/>
          <p:nvPr/>
        </p:nvGrpSpPr>
        <p:grpSpPr>
          <a:xfrm>
            <a:off x="5338598" y="1456231"/>
            <a:ext cx="326286" cy="288265"/>
            <a:chOff x="5246626" y="997185"/>
            <a:chExt cx="830559" cy="733778"/>
          </a:xfrm>
        </p:grpSpPr>
        <p:cxnSp>
          <p:nvCxnSpPr>
            <p:cNvPr id="230" name="Straight Connector 22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Group 231"/>
          <p:cNvGrpSpPr/>
          <p:nvPr/>
        </p:nvGrpSpPr>
        <p:grpSpPr>
          <a:xfrm>
            <a:off x="7025512" y="1528591"/>
            <a:ext cx="326286" cy="288265"/>
            <a:chOff x="5246626" y="997185"/>
            <a:chExt cx="830559" cy="733778"/>
          </a:xfrm>
        </p:grpSpPr>
        <p:cxnSp>
          <p:nvCxnSpPr>
            <p:cNvPr id="233" name="Straight Connector 23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7406190" y="1419968"/>
            <a:ext cx="326286" cy="288265"/>
            <a:chOff x="5246626" y="997185"/>
            <a:chExt cx="830559" cy="733778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" name="Group 255"/>
          <p:cNvGrpSpPr/>
          <p:nvPr/>
        </p:nvGrpSpPr>
        <p:grpSpPr>
          <a:xfrm>
            <a:off x="1592797" y="2777664"/>
            <a:ext cx="326286" cy="288265"/>
            <a:chOff x="5246626" y="997185"/>
            <a:chExt cx="830559" cy="733778"/>
          </a:xfrm>
        </p:grpSpPr>
        <p:cxnSp>
          <p:nvCxnSpPr>
            <p:cNvPr id="257" name="Straight Connector 25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Group 267"/>
          <p:cNvGrpSpPr/>
          <p:nvPr/>
        </p:nvGrpSpPr>
        <p:grpSpPr>
          <a:xfrm>
            <a:off x="3653004" y="2777664"/>
            <a:ext cx="326286" cy="288265"/>
            <a:chOff x="5246626" y="997185"/>
            <a:chExt cx="830559" cy="733778"/>
          </a:xfrm>
        </p:grpSpPr>
        <p:cxnSp>
          <p:nvCxnSpPr>
            <p:cNvPr id="269" name="Straight Connector 268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4" name="Group 273"/>
          <p:cNvGrpSpPr/>
          <p:nvPr/>
        </p:nvGrpSpPr>
        <p:grpSpPr>
          <a:xfrm>
            <a:off x="2886400" y="2768484"/>
            <a:ext cx="326286" cy="288265"/>
            <a:chOff x="5246626" y="997185"/>
            <a:chExt cx="830559" cy="733778"/>
          </a:xfrm>
        </p:grpSpPr>
        <p:cxnSp>
          <p:nvCxnSpPr>
            <p:cNvPr id="275" name="Straight Connector 274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Group 279"/>
          <p:cNvGrpSpPr/>
          <p:nvPr/>
        </p:nvGrpSpPr>
        <p:grpSpPr>
          <a:xfrm>
            <a:off x="5717490" y="2792481"/>
            <a:ext cx="326286" cy="288265"/>
            <a:chOff x="5246626" y="997185"/>
            <a:chExt cx="830559" cy="733778"/>
          </a:xfrm>
        </p:grpSpPr>
        <p:cxnSp>
          <p:nvCxnSpPr>
            <p:cNvPr id="281" name="Straight Connector 280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288"/>
          <p:cNvGrpSpPr/>
          <p:nvPr/>
        </p:nvGrpSpPr>
        <p:grpSpPr>
          <a:xfrm>
            <a:off x="5331564" y="2674678"/>
            <a:ext cx="326286" cy="288265"/>
            <a:chOff x="5246626" y="997185"/>
            <a:chExt cx="830559" cy="733778"/>
          </a:xfrm>
        </p:grpSpPr>
        <p:cxnSp>
          <p:nvCxnSpPr>
            <p:cNvPr id="290" name="Straight Connector 28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291"/>
          <p:cNvGrpSpPr/>
          <p:nvPr/>
        </p:nvGrpSpPr>
        <p:grpSpPr>
          <a:xfrm>
            <a:off x="7777697" y="2792481"/>
            <a:ext cx="326286" cy="288265"/>
            <a:chOff x="5246626" y="997185"/>
            <a:chExt cx="830559" cy="733778"/>
          </a:xfrm>
        </p:grpSpPr>
        <p:cxnSp>
          <p:nvCxnSpPr>
            <p:cNvPr id="293" name="Straight Connector 29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8" name="Group 297"/>
          <p:cNvGrpSpPr/>
          <p:nvPr/>
        </p:nvGrpSpPr>
        <p:grpSpPr>
          <a:xfrm>
            <a:off x="7011093" y="2783301"/>
            <a:ext cx="326286" cy="288265"/>
            <a:chOff x="5246626" y="997185"/>
            <a:chExt cx="830559" cy="733778"/>
          </a:xfrm>
        </p:grpSpPr>
        <p:cxnSp>
          <p:nvCxnSpPr>
            <p:cNvPr id="299" name="Straight Connector 298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1" name="Group 300"/>
          <p:cNvGrpSpPr/>
          <p:nvPr/>
        </p:nvGrpSpPr>
        <p:grpSpPr>
          <a:xfrm>
            <a:off x="7391771" y="2674678"/>
            <a:ext cx="326286" cy="288265"/>
            <a:chOff x="5246626" y="997185"/>
            <a:chExt cx="830559" cy="733778"/>
          </a:xfrm>
        </p:grpSpPr>
        <p:cxnSp>
          <p:nvCxnSpPr>
            <p:cNvPr id="302" name="Straight Connector 301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" name="Group 306"/>
          <p:cNvGrpSpPr/>
          <p:nvPr/>
        </p:nvGrpSpPr>
        <p:grpSpPr>
          <a:xfrm>
            <a:off x="1973475" y="3948000"/>
            <a:ext cx="326286" cy="288265"/>
            <a:chOff x="5246626" y="997185"/>
            <a:chExt cx="830559" cy="733778"/>
          </a:xfrm>
        </p:grpSpPr>
        <p:cxnSp>
          <p:nvCxnSpPr>
            <p:cNvPr id="308" name="Straight Connector 30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9" name="Group 318"/>
          <p:cNvGrpSpPr/>
          <p:nvPr/>
        </p:nvGrpSpPr>
        <p:grpSpPr>
          <a:xfrm>
            <a:off x="4033682" y="3948000"/>
            <a:ext cx="326286" cy="288265"/>
            <a:chOff x="5246626" y="997185"/>
            <a:chExt cx="830559" cy="733778"/>
          </a:xfrm>
        </p:grpSpPr>
        <p:cxnSp>
          <p:nvCxnSpPr>
            <p:cNvPr id="320" name="Straight Connector 31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2" name="Group 321"/>
          <p:cNvGrpSpPr/>
          <p:nvPr/>
        </p:nvGrpSpPr>
        <p:grpSpPr>
          <a:xfrm>
            <a:off x="2886400" y="4047443"/>
            <a:ext cx="326286" cy="288265"/>
            <a:chOff x="5246626" y="997185"/>
            <a:chExt cx="830559" cy="733778"/>
          </a:xfrm>
        </p:grpSpPr>
        <p:cxnSp>
          <p:nvCxnSpPr>
            <p:cNvPr id="323" name="Straight Connector 32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1" name="Group 330"/>
          <p:cNvGrpSpPr/>
          <p:nvPr/>
        </p:nvGrpSpPr>
        <p:grpSpPr>
          <a:xfrm>
            <a:off x="6098168" y="3962817"/>
            <a:ext cx="326286" cy="288265"/>
            <a:chOff x="5246626" y="997185"/>
            <a:chExt cx="830559" cy="733778"/>
          </a:xfrm>
        </p:grpSpPr>
        <p:cxnSp>
          <p:nvCxnSpPr>
            <p:cNvPr id="332" name="Straight Connector 331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7" name="Group 336"/>
          <p:cNvGrpSpPr/>
          <p:nvPr/>
        </p:nvGrpSpPr>
        <p:grpSpPr>
          <a:xfrm>
            <a:off x="5331564" y="3953637"/>
            <a:ext cx="326286" cy="288265"/>
            <a:chOff x="5246626" y="997185"/>
            <a:chExt cx="830559" cy="733778"/>
          </a:xfrm>
        </p:grpSpPr>
        <p:cxnSp>
          <p:nvCxnSpPr>
            <p:cNvPr id="338" name="Straight Connector 33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3" name="Group 342"/>
          <p:cNvGrpSpPr/>
          <p:nvPr/>
        </p:nvGrpSpPr>
        <p:grpSpPr>
          <a:xfrm>
            <a:off x="8158375" y="3962817"/>
            <a:ext cx="326286" cy="288265"/>
            <a:chOff x="5246626" y="997185"/>
            <a:chExt cx="830559" cy="733778"/>
          </a:xfrm>
        </p:grpSpPr>
        <p:cxnSp>
          <p:nvCxnSpPr>
            <p:cNvPr id="344" name="Straight Connector 34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6" name="Group 345"/>
          <p:cNvGrpSpPr/>
          <p:nvPr/>
        </p:nvGrpSpPr>
        <p:grpSpPr>
          <a:xfrm>
            <a:off x="7011093" y="4062260"/>
            <a:ext cx="326286" cy="288265"/>
            <a:chOff x="5246626" y="997185"/>
            <a:chExt cx="830559" cy="733778"/>
          </a:xfrm>
        </p:grpSpPr>
        <p:cxnSp>
          <p:nvCxnSpPr>
            <p:cNvPr id="347" name="Straight Connector 34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9" name="Group 348"/>
          <p:cNvGrpSpPr/>
          <p:nvPr/>
        </p:nvGrpSpPr>
        <p:grpSpPr>
          <a:xfrm>
            <a:off x="7391771" y="3953637"/>
            <a:ext cx="326286" cy="288265"/>
            <a:chOff x="5246626" y="997185"/>
            <a:chExt cx="830559" cy="733778"/>
          </a:xfrm>
        </p:grpSpPr>
        <p:cxnSp>
          <p:nvCxnSpPr>
            <p:cNvPr id="350" name="Straight Connector 34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2" name="Group 351"/>
          <p:cNvGrpSpPr/>
          <p:nvPr/>
        </p:nvGrpSpPr>
        <p:grpSpPr>
          <a:xfrm>
            <a:off x="1592797" y="5273256"/>
            <a:ext cx="326286" cy="288265"/>
            <a:chOff x="5246626" y="997185"/>
            <a:chExt cx="830559" cy="733778"/>
          </a:xfrm>
        </p:grpSpPr>
        <p:cxnSp>
          <p:nvCxnSpPr>
            <p:cNvPr id="353" name="Straight Connector 35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5" name="Group 354"/>
          <p:cNvGrpSpPr/>
          <p:nvPr/>
        </p:nvGrpSpPr>
        <p:grpSpPr>
          <a:xfrm>
            <a:off x="1973475" y="5164633"/>
            <a:ext cx="326286" cy="288265"/>
            <a:chOff x="5246626" y="997185"/>
            <a:chExt cx="830559" cy="733778"/>
          </a:xfrm>
        </p:grpSpPr>
        <p:cxnSp>
          <p:nvCxnSpPr>
            <p:cNvPr id="356" name="Straight Connector 355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4" name="Group 363"/>
          <p:cNvGrpSpPr/>
          <p:nvPr/>
        </p:nvGrpSpPr>
        <p:grpSpPr>
          <a:xfrm>
            <a:off x="3653004" y="5273256"/>
            <a:ext cx="326286" cy="288265"/>
            <a:chOff x="5246626" y="997185"/>
            <a:chExt cx="830559" cy="733778"/>
          </a:xfrm>
        </p:grpSpPr>
        <p:cxnSp>
          <p:nvCxnSpPr>
            <p:cNvPr id="365" name="Straight Connector 364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7" name="Group 366"/>
          <p:cNvGrpSpPr/>
          <p:nvPr/>
        </p:nvGrpSpPr>
        <p:grpSpPr>
          <a:xfrm>
            <a:off x="4033682" y="5164633"/>
            <a:ext cx="326286" cy="288265"/>
            <a:chOff x="5246626" y="997185"/>
            <a:chExt cx="830559" cy="733778"/>
          </a:xfrm>
        </p:grpSpPr>
        <p:cxnSp>
          <p:nvCxnSpPr>
            <p:cNvPr id="368" name="Straight Connector 36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0" name="Group 369"/>
          <p:cNvGrpSpPr/>
          <p:nvPr/>
        </p:nvGrpSpPr>
        <p:grpSpPr>
          <a:xfrm>
            <a:off x="2886400" y="5264076"/>
            <a:ext cx="326286" cy="288265"/>
            <a:chOff x="5246626" y="997185"/>
            <a:chExt cx="830559" cy="733778"/>
          </a:xfrm>
        </p:grpSpPr>
        <p:cxnSp>
          <p:nvCxnSpPr>
            <p:cNvPr id="371" name="Straight Connector 370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6" name="Group 375"/>
          <p:cNvGrpSpPr/>
          <p:nvPr/>
        </p:nvGrpSpPr>
        <p:grpSpPr>
          <a:xfrm>
            <a:off x="5717490" y="5288073"/>
            <a:ext cx="326286" cy="288265"/>
            <a:chOff x="5246626" y="997185"/>
            <a:chExt cx="830559" cy="733778"/>
          </a:xfrm>
        </p:grpSpPr>
        <p:cxnSp>
          <p:nvCxnSpPr>
            <p:cNvPr id="377" name="Straight Connector 37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9" name="Group 378"/>
          <p:cNvGrpSpPr/>
          <p:nvPr/>
        </p:nvGrpSpPr>
        <p:grpSpPr>
          <a:xfrm>
            <a:off x="6098168" y="5179450"/>
            <a:ext cx="326286" cy="288265"/>
            <a:chOff x="5246626" y="997185"/>
            <a:chExt cx="830559" cy="733778"/>
          </a:xfrm>
        </p:grpSpPr>
        <p:cxnSp>
          <p:nvCxnSpPr>
            <p:cNvPr id="380" name="Straight Connector 37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5" name="Group 384"/>
          <p:cNvGrpSpPr/>
          <p:nvPr/>
        </p:nvGrpSpPr>
        <p:grpSpPr>
          <a:xfrm>
            <a:off x="5331564" y="5170270"/>
            <a:ext cx="326286" cy="288265"/>
            <a:chOff x="5246626" y="997185"/>
            <a:chExt cx="830559" cy="733778"/>
          </a:xfrm>
        </p:grpSpPr>
        <p:cxnSp>
          <p:nvCxnSpPr>
            <p:cNvPr id="386" name="Straight Connector 385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8" name="Group 387"/>
          <p:cNvGrpSpPr/>
          <p:nvPr/>
        </p:nvGrpSpPr>
        <p:grpSpPr>
          <a:xfrm>
            <a:off x="7777697" y="5288073"/>
            <a:ext cx="326286" cy="288265"/>
            <a:chOff x="5246626" y="997185"/>
            <a:chExt cx="830559" cy="733778"/>
          </a:xfrm>
        </p:grpSpPr>
        <p:cxnSp>
          <p:nvCxnSpPr>
            <p:cNvPr id="389" name="Straight Connector 388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1" name="Group 390"/>
          <p:cNvGrpSpPr/>
          <p:nvPr/>
        </p:nvGrpSpPr>
        <p:grpSpPr>
          <a:xfrm>
            <a:off x="8158375" y="5179450"/>
            <a:ext cx="326286" cy="288265"/>
            <a:chOff x="5246626" y="997185"/>
            <a:chExt cx="830559" cy="733778"/>
          </a:xfrm>
        </p:grpSpPr>
        <p:cxnSp>
          <p:nvCxnSpPr>
            <p:cNvPr id="392" name="Straight Connector 391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4" name="Group 393"/>
          <p:cNvGrpSpPr/>
          <p:nvPr/>
        </p:nvGrpSpPr>
        <p:grpSpPr>
          <a:xfrm>
            <a:off x="7011093" y="5278893"/>
            <a:ext cx="326286" cy="288265"/>
            <a:chOff x="5246626" y="997185"/>
            <a:chExt cx="830559" cy="733778"/>
          </a:xfrm>
        </p:grpSpPr>
        <p:cxnSp>
          <p:nvCxnSpPr>
            <p:cNvPr id="395" name="Straight Connector 394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7" name="Group 396"/>
          <p:cNvGrpSpPr/>
          <p:nvPr/>
        </p:nvGrpSpPr>
        <p:grpSpPr>
          <a:xfrm>
            <a:off x="7391771" y="5170270"/>
            <a:ext cx="326286" cy="288265"/>
            <a:chOff x="5246626" y="997185"/>
            <a:chExt cx="830559" cy="733778"/>
          </a:xfrm>
        </p:grpSpPr>
        <p:cxnSp>
          <p:nvCxnSpPr>
            <p:cNvPr id="398" name="Straight Connector 39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2" name="TextBox 401"/>
          <p:cNvSpPr txBox="1"/>
          <p:nvPr/>
        </p:nvSpPr>
        <p:spPr>
          <a:xfrm>
            <a:off x="2137300" y="5389913"/>
            <a:ext cx="5161740" cy="95410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Alice and Bob can communicate </a:t>
            </a:r>
          </a:p>
          <a:p>
            <a:r>
              <a:rPr lang="en-US" sz="2800" dirty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Garamond"/>
                <a:cs typeface="Garamond"/>
              </a:rPr>
              <a:t>/16 = 50% </a:t>
            </a:r>
            <a:r>
              <a:rPr lang="en-US" sz="2800" dirty="0" smtClean="0">
                <a:latin typeface="Franklin Gothic Medium"/>
                <a:cs typeface="Franklin Gothic Medium"/>
              </a:rPr>
              <a:t>of the time</a:t>
            </a:r>
          </a:p>
        </p:txBody>
      </p:sp>
    </p:spTree>
    <p:extLst>
      <p:ext uri="{BB962C8B-B14F-4D97-AF65-F5344CB8AC3E}">
        <p14:creationId xmlns:p14="http://schemas.microsoft.com/office/powerpoint/2010/main" val="3278693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" grpId="0" animBg="1"/>
      <p:bldP spid="4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5829" y="1725283"/>
            <a:ext cx="696040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To solve a probability problem, we </a:t>
            </a:r>
          </a:p>
          <a:p>
            <a:r>
              <a:rPr lang="en-US" sz="3600" dirty="0" smtClean="0">
                <a:latin typeface="Franklin Gothic Medium"/>
                <a:cs typeface="Franklin Gothic Medium"/>
              </a:rPr>
              <a:t>often</a:t>
            </a:r>
            <a:r>
              <a:rPr lang="en-US" sz="3600" dirty="0">
                <a:latin typeface="Franklin Gothic Medium"/>
                <a:cs typeface="Franklin Gothic Medium"/>
              </a:rPr>
              <a:t> </a:t>
            </a:r>
            <a:r>
              <a:rPr lang="en-US" sz="3600" dirty="0" smtClean="0">
                <a:latin typeface="Franklin Gothic Medium"/>
                <a:cs typeface="Franklin Gothic Medium"/>
              </a:rPr>
              <a:t>need to </a:t>
            </a:r>
            <a:r>
              <a:rPr lang="en-US" sz="36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count</a:t>
            </a:r>
            <a:r>
              <a:rPr lang="en-US" sz="3600" dirty="0" smtClean="0">
                <a:latin typeface="Franklin Gothic Medium"/>
                <a:cs typeface="Franklin Gothic Medium"/>
              </a:rPr>
              <a:t> the number of </a:t>
            </a:r>
          </a:p>
          <a:p>
            <a:r>
              <a:rPr lang="en-US" sz="3600" dirty="0" smtClean="0">
                <a:latin typeface="Franklin Gothic Medium"/>
                <a:cs typeface="Franklin Gothic Medium"/>
              </a:rPr>
              <a:t>possible outcomes.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601994" y="5109865"/>
            <a:ext cx="6231844" cy="915095"/>
            <a:chOff x="1601994" y="5109865"/>
            <a:chExt cx="6231844" cy="915095"/>
          </a:xfrm>
        </p:grpSpPr>
        <p:sp>
          <p:nvSpPr>
            <p:cNvPr id="4" name="TextBox 3"/>
            <p:cNvSpPr txBox="1"/>
            <p:nvPr/>
          </p:nvSpPr>
          <p:spPr>
            <a:xfrm>
              <a:off x="2016471" y="5109865"/>
              <a:ext cx="5402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number of</a:t>
              </a:r>
              <a:r>
                <a:rPr lang="en-US" sz="24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 good 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antenna configurations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1994" y="5563295"/>
              <a:ext cx="62318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number of </a:t>
              </a:r>
              <a:r>
                <a:rPr lang="en-US" sz="24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all possible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 antenna configurations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78194" y="5595045"/>
              <a:ext cx="603885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57200" y="4309258"/>
            <a:ext cx="804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example we saw, the solution was</a:t>
            </a:r>
          </a:p>
        </p:txBody>
      </p:sp>
    </p:spTree>
    <p:extLst>
      <p:ext uri="{BB962C8B-B14F-4D97-AF65-F5344CB8AC3E}">
        <p14:creationId xmlns:p14="http://schemas.microsoft.com/office/powerpoint/2010/main" val="86822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1312</Words>
  <Application>Microsoft Macintosh PowerPoint</Application>
  <PresentationFormat>On-screen Show (4:3)</PresentationFormat>
  <Paragraphs>228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1. Combinatorial Analysis</vt:lpstr>
      <vt:lpstr>Example</vt:lpstr>
      <vt:lpstr>Example</vt:lpstr>
      <vt:lpstr>Example</vt:lpstr>
      <vt:lpstr>Example</vt:lpstr>
      <vt:lpstr>Example</vt:lpstr>
      <vt:lpstr>Solution</vt:lpstr>
      <vt:lpstr>Solution</vt:lpstr>
      <vt:lpstr>Counting</vt:lpstr>
      <vt:lpstr>Sample spaces</vt:lpstr>
      <vt:lpstr>Sample spaces</vt:lpstr>
      <vt:lpstr>Basic principle of counting</vt:lpstr>
      <vt:lpstr>Basic principle of counting</vt:lpstr>
      <vt:lpstr>Quiz</vt:lpstr>
      <vt:lpstr>Quiz</vt:lpstr>
      <vt:lpstr>Permutations</vt:lpstr>
      <vt:lpstr>Equally likely outcomes</vt:lpstr>
      <vt:lpstr>Problems for you to solve</vt:lpstr>
      <vt:lpstr>Problem for you to solve</vt:lpstr>
      <vt:lpstr>Arrangements</vt:lpstr>
      <vt:lpstr>How to count arrangements</vt:lpstr>
      <vt:lpstr>How to count arrangements</vt:lpstr>
      <vt:lpstr>How to count arrangements</vt:lpstr>
      <vt:lpstr>Problem for you to solve</vt:lpstr>
      <vt:lpstr>Combinations</vt:lpstr>
      <vt:lpstr>Problems for you to solve</vt:lpstr>
      <vt:lpstr>Example</vt:lpstr>
      <vt:lpstr>Answer check</vt:lpstr>
      <vt:lpstr>Problem for you to solve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42</cp:revision>
  <dcterms:created xsi:type="dcterms:W3CDTF">2013-01-07T07:20:47Z</dcterms:created>
  <dcterms:modified xsi:type="dcterms:W3CDTF">2013-01-17T04:16:17Z</dcterms:modified>
</cp:coreProperties>
</file>