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29.xml" ContentType="application/vnd.openxmlformats-officedocument.presentationml.slide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docProps/custom.xml" ContentType="application/vnd.openxmlformats-officedocument.custom-properties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heme/theme6.xml" ContentType="application/vnd.openxmlformats-officedocument.them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theme/theme7.xml" ContentType="application/vnd.openxmlformats-officedocument.them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7" r:id="rId1"/>
    <p:sldMasterId id="2147483681" r:id="rId2"/>
    <p:sldMasterId id="2147483683" r:id="rId3"/>
    <p:sldMasterId id="2147483684" r:id="rId4"/>
    <p:sldMasterId id="2147483910" r:id="rId5"/>
  </p:sldMasterIdLst>
  <p:notesMasterIdLst>
    <p:notesMasterId r:id="rId45"/>
  </p:notesMasterIdLst>
  <p:handoutMasterIdLst>
    <p:handoutMasterId r:id="rId46"/>
  </p:handoutMasterIdLst>
  <p:sldIdLst>
    <p:sldId id="256" r:id="rId6"/>
    <p:sldId id="266" r:id="rId7"/>
    <p:sldId id="312" r:id="rId8"/>
    <p:sldId id="289" r:id="rId9"/>
    <p:sldId id="291" r:id="rId10"/>
    <p:sldId id="292" r:id="rId11"/>
    <p:sldId id="290" r:id="rId12"/>
    <p:sldId id="294" r:id="rId13"/>
    <p:sldId id="295" r:id="rId14"/>
    <p:sldId id="297" r:id="rId15"/>
    <p:sldId id="303" r:id="rId16"/>
    <p:sldId id="308" r:id="rId17"/>
    <p:sldId id="309" r:id="rId18"/>
    <p:sldId id="322" r:id="rId19"/>
    <p:sldId id="311" r:id="rId20"/>
    <p:sldId id="313" r:id="rId21"/>
    <p:sldId id="278" r:id="rId22"/>
    <p:sldId id="280" r:id="rId23"/>
    <p:sldId id="299" r:id="rId24"/>
    <p:sldId id="281" r:id="rId25"/>
    <p:sldId id="306" r:id="rId26"/>
    <p:sldId id="314" r:id="rId27"/>
    <p:sldId id="301" r:id="rId28"/>
    <p:sldId id="304" r:id="rId29"/>
    <p:sldId id="305" r:id="rId30"/>
    <p:sldId id="310" r:id="rId31"/>
    <p:sldId id="302" r:id="rId32"/>
    <p:sldId id="284" r:id="rId33"/>
    <p:sldId id="286" r:id="rId34"/>
    <p:sldId id="315" r:id="rId35"/>
    <p:sldId id="320" r:id="rId36"/>
    <p:sldId id="287" r:id="rId37"/>
    <p:sldId id="307" r:id="rId38"/>
    <p:sldId id="285" r:id="rId39"/>
    <p:sldId id="288" r:id="rId40"/>
    <p:sldId id="316" r:id="rId41"/>
    <p:sldId id="317" r:id="rId42"/>
    <p:sldId id="321" r:id="rId43"/>
    <p:sldId id="319" r:id="rId44"/>
  </p:sldIdLst>
  <p:sldSz cx="9144000" cy="6858000" type="screen4x3"/>
  <p:notesSz cx="6858000" cy="9144000"/>
  <p:defaultTextStyle>
    <a:defPPr>
      <a:defRPr lang="zh-TW"/>
    </a:defPPr>
    <a:lvl1pPr algn="ctr" rtl="0" fontAlgn="base">
      <a:spcBef>
        <a:spcPct val="20000"/>
      </a:spcBef>
      <a:spcAft>
        <a:spcPct val="0"/>
      </a:spcAft>
      <a:defRPr kumimoji="1" sz="2400" kern="1200">
        <a:solidFill>
          <a:schemeClr val="tx1"/>
        </a:solidFill>
        <a:latin typeface="Comic Sans MS" pitchFamily="66" charset="0"/>
        <a:ea typeface="新細明體" pitchFamily="18" charset="-120"/>
        <a:cs typeface="+mn-cs"/>
      </a:defRPr>
    </a:lvl1pPr>
    <a:lvl2pPr marL="457200" algn="ctr" rtl="0" fontAlgn="base">
      <a:spcBef>
        <a:spcPct val="20000"/>
      </a:spcBef>
      <a:spcAft>
        <a:spcPct val="0"/>
      </a:spcAft>
      <a:defRPr kumimoji="1" sz="2400" kern="1200">
        <a:solidFill>
          <a:schemeClr val="tx1"/>
        </a:solidFill>
        <a:latin typeface="Comic Sans MS" pitchFamily="66" charset="0"/>
        <a:ea typeface="新細明體" pitchFamily="18" charset="-120"/>
        <a:cs typeface="+mn-cs"/>
      </a:defRPr>
    </a:lvl2pPr>
    <a:lvl3pPr marL="914400" algn="ctr" rtl="0" fontAlgn="base">
      <a:spcBef>
        <a:spcPct val="20000"/>
      </a:spcBef>
      <a:spcAft>
        <a:spcPct val="0"/>
      </a:spcAft>
      <a:defRPr kumimoji="1" sz="2400" kern="1200">
        <a:solidFill>
          <a:schemeClr val="tx1"/>
        </a:solidFill>
        <a:latin typeface="Comic Sans MS" pitchFamily="66" charset="0"/>
        <a:ea typeface="新細明體" pitchFamily="18" charset="-120"/>
        <a:cs typeface="+mn-cs"/>
      </a:defRPr>
    </a:lvl3pPr>
    <a:lvl4pPr marL="1371600" algn="ctr" rtl="0" fontAlgn="base">
      <a:spcBef>
        <a:spcPct val="20000"/>
      </a:spcBef>
      <a:spcAft>
        <a:spcPct val="0"/>
      </a:spcAft>
      <a:defRPr kumimoji="1" sz="2400" kern="1200">
        <a:solidFill>
          <a:schemeClr val="tx1"/>
        </a:solidFill>
        <a:latin typeface="Comic Sans MS" pitchFamily="66" charset="0"/>
        <a:ea typeface="新細明體" pitchFamily="18" charset="-120"/>
        <a:cs typeface="+mn-cs"/>
      </a:defRPr>
    </a:lvl4pPr>
    <a:lvl5pPr marL="1828800" algn="ctr" rtl="0" fontAlgn="base">
      <a:spcBef>
        <a:spcPct val="20000"/>
      </a:spcBef>
      <a:spcAft>
        <a:spcPct val="0"/>
      </a:spcAft>
      <a:defRPr kumimoji="1" sz="2400" kern="1200">
        <a:solidFill>
          <a:schemeClr val="tx1"/>
        </a:solidFill>
        <a:latin typeface="Comic Sans MS" pitchFamily="66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Comic Sans MS" pitchFamily="66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Comic Sans MS" pitchFamily="66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Comic Sans MS" pitchFamily="66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Comic Sans MS" pitchFamily="66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FF0000"/>
    <a:srgbClr val="0000FF"/>
    <a:srgbClr val="990099"/>
    <a:srgbClr val="FF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272" autoAdjust="0"/>
    <p:restoredTop sz="94700" autoAdjust="0"/>
  </p:normalViewPr>
  <p:slideViewPr>
    <p:cSldViewPr>
      <p:cViewPr varScale="1">
        <p:scale>
          <a:sx n="69" d="100"/>
          <a:sy n="69" d="100"/>
        </p:scale>
        <p:origin x="-16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-942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slide" Target="slides/slide37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slide" Target="slides/slide3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slide" Target="slides/slide39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viewProps" Target="viewProps.xml"/><Relationship Id="rId8" Type="http://schemas.openxmlformats.org/officeDocument/2006/relationships/slide" Target="slides/slide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fld id="{3A85FD90-A9C0-4B32-B91B-3084596550E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noProof="0" smtClean="0"/>
              <a:t>Click to edit Master text styles</a:t>
            </a:r>
          </a:p>
          <a:p>
            <a:pPr lvl="1"/>
            <a:r>
              <a:rPr lang="en-US" altLang="zh-TW" noProof="0" smtClean="0"/>
              <a:t>Second level</a:t>
            </a:r>
          </a:p>
          <a:p>
            <a:pPr lvl="2"/>
            <a:r>
              <a:rPr lang="en-US" altLang="zh-TW" noProof="0" smtClean="0"/>
              <a:t>Third level</a:t>
            </a:r>
          </a:p>
          <a:p>
            <a:pPr lvl="3"/>
            <a:r>
              <a:rPr lang="en-US" altLang="zh-TW" noProof="0" smtClean="0"/>
              <a:t>Fourth level</a:t>
            </a:r>
          </a:p>
          <a:p>
            <a:pPr lvl="4"/>
            <a:r>
              <a:rPr lang="en-US" altLang="zh-TW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fld id="{F71A6B38-567B-4B3A-B32E-CC3B75E4323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6BC821-7A65-4ADA-A5B5-A98788BB7140}" type="slidenum">
              <a:rPr lang="en-US" altLang="zh-TW" smtClean="0"/>
              <a:pPr/>
              <a:t>1</a:t>
            </a:fld>
            <a:endParaRPr lang="en-US" altLang="zh-TW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zh-CN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7284487-DDA2-45F3-BAA2-2753AF7C8A5A}" type="slidenum">
              <a:rPr lang="en-US" altLang="zh-TW" smtClean="0"/>
              <a:pPr/>
              <a:t>27</a:t>
            </a:fld>
            <a:endParaRPr lang="en-US" altLang="zh-TW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zh-CN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TW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TW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TW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TW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TW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TW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TW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TW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TW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AAB1A1-15D3-4678-AC28-8C7E5733A225}" type="slidenum">
              <a:rPr lang="en-US" altLang="zh-TW" smtClean="0"/>
              <a:pPr/>
              <a:t>2</a:t>
            </a:fld>
            <a:endParaRPr lang="en-US" altLang="zh-TW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zh-CN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TW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E54760-498C-433C-AC9A-2398C1923EB5}" type="slidenum">
              <a:rPr lang="en-US" altLang="zh-TW" smtClean="0"/>
              <a:pPr/>
              <a:t>17</a:t>
            </a:fld>
            <a:endParaRPr lang="en-US" altLang="zh-TW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zh-CN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B4C1D3-59C0-4E9C-ADF5-06C6279DEC7B}" type="slidenum">
              <a:rPr lang="en-US" altLang="zh-TW" smtClean="0"/>
              <a:pPr/>
              <a:t>18</a:t>
            </a:fld>
            <a:endParaRPr lang="en-US" altLang="zh-TW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zh-CN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7284487-DDA2-45F3-BAA2-2753AF7C8A5A}" type="slidenum">
              <a:rPr lang="en-US" altLang="zh-TW" smtClean="0"/>
              <a:pPr/>
              <a:t>20</a:t>
            </a:fld>
            <a:endParaRPr lang="en-US" altLang="zh-TW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zh-CN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7284487-DDA2-45F3-BAA2-2753AF7C8A5A}" type="slidenum">
              <a:rPr lang="en-US" altLang="zh-TW" smtClean="0"/>
              <a:pPr/>
              <a:t>23</a:t>
            </a:fld>
            <a:endParaRPr lang="en-US" altLang="zh-TW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zh-CN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7284487-DDA2-45F3-BAA2-2753AF7C8A5A}" type="slidenum">
              <a:rPr lang="en-US" altLang="zh-TW" smtClean="0"/>
              <a:pPr/>
              <a:t>24</a:t>
            </a:fld>
            <a:endParaRPr lang="en-US" altLang="zh-TW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zh-CN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7284487-DDA2-45F3-BAA2-2753AF7C8A5A}" type="slidenum">
              <a:rPr lang="en-US" altLang="zh-TW" smtClean="0"/>
              <a:pPr/>
              <a:t>25</a:t>
            </a:fld>
            <a:endParaRPr lang="en-US" altLang="zh-TW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zh-CN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7284487-DDA2-45F3-BAA2-2753AF7C8A5A}" type="slidenum">
              <a:rPr lang="en-US" altLang="zh-TW" smtClean="0"/>
              <a:pPr/>
              <a:t>26</a:t>
            </a:fld>
            <a:endParaRPr lang="en-US" altLang="zh-TW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zh-CN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13"/>
          <p:cNvSpPr>
            <a:spLocks noChangeArrowheads="1"/>
          </p:cNvSpPr>
          <p:nvPr userDrawn="1"/>
        </p:nvSpPr>
        <p:spPr bwMode="auto">
          <a:xfrm>
            <a:off x="381000" y="1295400"/>
            <a:ext cx="8382000" cy="1676400"/>
          </a:xfrm>
          <a:prstGeom prst="roundRect">
            <a:avLst>
              <a:gd name="adj" fmla="val 16667"/>
            </a:avLst>
          </a:prstGeom>
          <a:solidFill>
            <a:srgbClr val="000080"/>
          </a:solidFill>
          <a:ln w="9525" algn="ctr">
            <a:noFill/>
            <a:round/>
            <a:headEnd/>
            <a:tailEnd/>
          </a:ln>
          <a:effectLst>
            <a:prstShdw prst="shdw17" dist="45791" dir="2021404">
              <a:srgbClr val="000080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pic>
        <p:nvPicPr>
          <p:cNvPr id="5" name="Picture 6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1950" y="6267450"/>
            <a:ext cx="857250" cy="590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358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1295400"/>
            <a:ext cx="8382000" cy="1470025"/>
          </a:xfrm>
          <a:noFill/>
        </p:spPr>
        <p:txBody>
          <a:bodyPr/>
          <a:lstStyle>
            <a:lvl1pPr>
              <a:defRPr/>
            </a:lvl1pPr>
          </a:lstStyle>
          <a:p>
            <a:r>
              <a:rPr lang="en-US" altLang="zh-TW"/>
              <a:t>Click to edit Master title style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2362200"/>
            <a:ext cx="8382000" cy="609600"/>
          </a:xfrm>
        </p:spPr>
        <p:txBody>
          <a:bodyPr/>
          <a:lstStyle>
            <a:lvl1pPr marL="0" indent="0" algn="r">
              <a:buFontTx/>
              <a:buNone/>
              <a:defRPr>
                <a:solidFill>
                  <a:srgbClr val="FFCC00"/>
                </a:solidFill>
              </a:defRPr>
            </a:lvl1pPr>
          </a:lstStyle>
          <a:p>
            <a:r>
              <a:rPr lang="en-US" altLang="zh-TW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876DCD-2D83-463D-B99E-4F2DF7C1231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F664E8-7258-4C49-8A7D-68777DD65F88}" type="datetime1">
              <a:rPr lang="en-US" smtClean="0"/>
              <a:pPr>
                <a:defRPr/>
              </a:pPr>
              <a:t>11/23/2010</a:t>
            </a:fld>
            <a:endParaRPr lang="en-US" altLang="zh-TW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12616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12616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EB1535-4F4A-4D57-B8CD-ED558FD2737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B6A658-9FFD-41DF-8EFC-33D75FE42D3A}" type="datetime1">
              <a:rPr lang="en-US" smtClean="0"/>
              <a:pPr>
                <a:defRPr/>
              </a:pPr>
              <a:t>11/23/2010</a:t>
            </a:fld>
            <a:endParaRPr lang="en-US" altLang="zh-TW"/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381000" y="1295400"/>
            <a:ext cx="8382000" cy="1676400"/>
          </a:xfrm>
          <a:prstGeom prst="roundRect">
            <a:avLst>
              <a:gd name="adj" fmla="val 16667"/>
            </a:avLst>
          </a:prstGeom>
          <a:solidFill>
            <a:srgbClr val="000080"/>
          </a:solidFill>
          <a:ln w="9525" algn="ctr">
            <a:noFill/>
            <a:round/>
            <a:headEnd/>
            <a:tailEnd/>
          </a:ln>
          <a:effectLst>
            <a:prstShdw prst="shdw17" dist="45791" dir="2021404">
              <a:srgbClr val="000080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1950" y="6267450"/>
            <a:ext cx="857250" cy="590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" name="AutoShape 6"/>
          <p:cNvSpPr>
            <a:spLocks noChangeArrowheads="1"/>
          </p:cNvSpPr>
          <p:nvPr userDrawn="1"/>
        </p:nvSpPr>
        <p:spPr bwMode="auto">
          <a:xfrm>
            <a:off x="381000" y="1295400"/>
            <a:ext cx="8382000" cy="1676400"/>
          </a:xfrm>
          <a:prstGeom prst="roundRect">
            <a:avLst>
              <a:gd name="adj" fmla="val 16667"/>
            </a:avLst>
          </a:prstGeom>
          <a:solidFill>
            <a:srgbClr val="000080"/>
          </a:solidFill>
          <a:ln w="9525" algn="ctr">
            <a:noFill/>
            <a:round/>
            <a:headEnd/>
            <a:tailEnd/>
          </a:ln>
          <a:effectLst>
            <a:prstShdw prst="shdw17" dist="45791" dir="2021404">
              <a:srgbClr val="000080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pic>
        <p:nvPicPr>
          <p:cNvPr id="7" name="Picture 7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1950" y="6267450"/>
            <a:ext cx="857250" cy="590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1085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81000" y="1295400"/>
            <a:ext cx="8382000" cy="1470025"/>
          </a:xfrm>
          <a:noFill/>
        </p:spPr>
        <p:txBody>
          <a:bodyPr/>
          <a:lstStyle>
            <a:lvl1pPr>
              <a:defRPr/>
            </a:lvl1pPr>
          </a:lstStyle>
          <a:p>
            <a:r>
              <a:rPr lang="en-US" altLang="zh-TW"/>
              <a:t>Click to edit Master title style</a:t>
            </a:r>
          </a:p>
        </p:txBody>
      </p:sp>
      <p:sp>
        <p:nvSpPr>
          <p:cNvPr id="1085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81000" y="2362200"/>
            <a:ext cx="8382000" cy="609600"/>
          </a:xfrm>
        </p:spPr>
        <p:txBody>
          <a:bodyPr/>
          <a:lstStyle>
            <a:lvl1pPr marL="0" indent="0" algn="r">
              <a:buFontTx/>
              <a:buNone/>
              <a:defRPr>
                <a:solidFill>
                  <a:srgbClr val="FFCC00"/>
                </a:solidFill>
              </a:defRPr>
            </a:lvl1pPr>
          </a:lstStyle>
          <a:p>
            <a:r>
              <a:rPr lang="en-US" altLang="zh-TW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9D859D-C534-4535-ADC0-EF2F2756E2D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C37FF1-C7CB-4CDE-9AAF-D5BA2EC7D039}" type="datetime1">
              <a:rPr lang="en-US" smtClean="0"/>
              <a:pPr>
                <a:defRPr/>
              </a:pPr>
              <a:t>11/23/2010</a:t>
            </a:fld>
            <a:endParaRPr lang="en-US" altLang="zh-TW"/>
          </a:p>
        </p:txBody>
      </p:sp>
    </p:spTree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EA140E-7EA4-4AE3-AA50-4E2BDBB9066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C537E1-A25A-41A0-B369-F806085F016F}" type="datetime1">
              <a:rPr lang="en-US" smtClean="0"/>
              <a:pPr>
                <a:defRPr/>
              </a:pPr>
              <a:t>11/23/2010</a:t>
            </a:fld>
            <a:endParaRPr lang="en-US" altLang="zh-TW"/>
          </a:p>
        </p:txBody>
      </p:sp>
    </p:spTree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A772C4-BCC1-4D33-8E3D-D0A39C903D6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200F22-B24B-4744-BD7A-8947D64E2A1A}" type="datetime1">
              <a:rPr lang="en-US" smtClean="0"/>
              <a:pPr>
                <a:defRPr/>
              </a:pPr>
              <a:t>11/23/2010</a:t>
            </a:fld>
            <a:endParaRPr lang="en-US" altLang="zh-TW"/>
          </a:p>
        </p:txBody>
      </p:sp>
    </p:spTree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2F8336-3C22-4D48-B2F2-6CD39C4970B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8ACB18-99FD-4B96-BB00-D65F1B897D20}" type="datetime1">
              <a:rPr lang="en-US" smtClean="0"/>
              <a:pPr>
                <a:defRPr/>
              </a:pPr>
              <a:t>11/23/2010</a:t>
            </a:fld>
            <a:endParaRPr lang="en-US" altLang="zh-TW"/>
          </a:p>
        </p:txBody>
      </p:sp>
    </p:spTree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C2D769-4C3A-4416-A9C2-5CB8E7BE54D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722635-2CBE-411A-8547-3147B8B3CD88}" type="datetime1">
              <a:rPr lang="en-US" smtClean="0"/>
              <a:pPr>
                <a:defRPr/>
              </a:pPr>
              <a:t>11/23/2010</a:t>
            </a:fld>
            <a:endParaRPr lang="en-US" altLang="zh-TW"/>
          </a:p>
        </p:txBody>
      </p:sp>
    </p:spTree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D14E15-E6D4-483E-A381-F7CA15C1E20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F9C57A-4AC3-4C05-860E-3B5B83EF2125}" type="datetime1">
              <a:rPr lang="en-US" smtClean="0"/>
              <a:pPr>
                <a:defRPr/>
              </a:pPr>
              <a:t>11/23/2010</a:t>
            </a:fld>
            <a:endParaRPr lang="en-US" altLang="zh-TW"/>
          </a:p>
        </p:txBody>
      </p:sp>
    </p:spTree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8672D9-D421-4F1F-9F9C-7A9F142BA4B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F5E44-16A0-415D-8397-01C22D0BFFDC}" type="datetime1">
              <a:rPr lang="en-US" smtClean="0"/>
              <a:pPr>
                <a:defRPr/>
              </a:pPr>
              <a:t>11/23/2010</a:t>
            </a:fld>
            <a:endParaRPr lang="en-US" altLang="zh-TW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C78770-88E6-4658-B88A-00A7D57869D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359D0-D853-4822-AC62-23BBE2D74F3A}" type="datetime1">
              <a:rPr lang="en-US" smtClean="0"/>
              <a:pPr>
                <a:defRPr/>
              </a:pPr>
              <a:t>11/23/2010</a:t>
            </a:fld>
            <a:endParaRPr lang="en-US" altLang="zh-TW"/>
          </a:p>
        </p:txBody>
      </p:sp>
    </p:spTree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C7C067-F422-48E5-8388-97391D0756F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4B1277-4372-404C-B394-7FD1ECEDFEF3}" type="datetime1">
              <a:rPr lang="en-US" smtClean="0"/>
              <a:pPr>
                <a:defRPr/>
              </a:pPr>
              <a:t>11/23/2010</a:t>
            </a:fld>
            <a:endParaRPr lang="en-US" altLang="zh-TW"/>
          </a:p>
        </p:txBody>
      </p:sp>
    </p:spTree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CF2FF3-7311-410F-86F2-82AFF49F48E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927305-79CA-44E9-970B-5DA3B249C87D}" type="datetime1">
              <a:rPr lang="en-US" smtClean="0"/>
              <a:pPr>
                <a:defRPr/>
              </a:pPr>
              <a:t>11/23/2010</a:t>
            </a:fld>
            <a:endParaRPr lang="en-US" altLang="zh-TW"/>
          </a:p>
        </p:txBody>
      </p:sp>
    </p:spTree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12616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12616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19E91D-EBA0-4CA9-AF3C-A6CD1AFA88B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79E608-4403-4140-AE2A-94622DF29528}" type="datetime1">
              <a:rPr lang="en-US" smtClean="0"/>
              <a:pPr>
                <a:defRPr/>
              </a:pPr>
              <a:t>11/23/2010</a:t>
            </a:fld>
            <a:endParaRPr lang="en-US" altLang="zh-TW"/>
          </a:p>
        </p:txBody>
      </p:sp>
    </p:spTree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06388" y="1133475"/>
            <a:ext cx="4076700" cy="5311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35488" y="1133475"/>
            <a:ext cx="4076700" cy="5311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77FFB1-ACF3-4E37-A8C4-4D41AEE02AB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312A43-525E-4707-B1D1-09550B336BB5}" type="datetime1">
              <a:rPr lang="en-US" smtClean="0"/>
              <a:pPr>
                <a:defRPr/>
              </a:pPr>
              <a:t>11/23/2010</a:t>
            </a:fld>
            <a:endParaRPr lang="en-US" altLang="zh-TW"/>
          </a:p>
        </p:txBody>
      </p:sp>
    </p:spTree>
  </p:cSld>
  <p:clrMapOvr>
    <a:masterClrMapping/>
  </p:clrMapOvr>
  <p:transition>
    <p:fad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  <p:transition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  <p:transition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707188" y="133350"/>
            <a:ext cx="2132012" cy="63119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06388" y="133350"/>
            <a:ext cx="6248400" cy="63119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06388" y="1133475"/>
            <a:ext cx="4076700" cy="5311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35488" y="1133475"/>
            <a:ext cx="4076700" cy="5311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A71A5E-2A99-4168-89F5-31219B58F8E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1DD071-4299-4418-8074-40C9C8100150}" type="datetime1">
              <a:rPr lang="en-US" smtClean="0"/>
              <a:pPr>
                <a:defRPr/>
              </a:pPr>
              <a:t>11/23/2010</a:t>
            </a:fld>
            <a:endParaRPr lang="en-US" altLang="zh-TW"/>
          </a:p>
        </p:txBody>
      </p:sp>
    </p:spTree>
  </p:cSld>
  <p:clrMapOvr>
    <a:masterClrMapping/>
  </p:clrMapOvr>
  <p:transition>
    <p:fade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707188" y="133350"/>
            <a:ext cx="2132012" cy="63119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06388" y="133350"/>
            <a:ext cx="6248400" cy="63119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60182-5B12-40BA-9F8F-A5FC52B49083}" type="datetime1">
              <a:rPr lang="en-US" smtClean="0"/>
              <a:pPr/>
              <a:t>11/23/2010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DF2D7-A231-4BAE-966C-B70C111679F9}" type="datetime1">
              <a:rPr lang="en-US" smtClean="0"/>
              <a:pPr/>
              <a:t>11/23/2010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D1F5D-0FFA-4A33-9B59-D31B7411E3BB}" type="datetime1">
              <a:rPr lang="en-US" smtClean="0"/>
              <a:pPr/>
              <a:t>11/23/2010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2133F-7A0C-40BB-966B-EA761F522256}" type="datetime1">
              <a:rPr lang="en-US" smtClean="0"/>
              <a:pPr/>
              <a:t>11/23/2010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1CE7-0118-4E1C-A55A-64F63E9ED005}" type="datetime1">
              <a:rPr lang="en-US" smtClean="0"/>
              <a:pPr/>
              <a:t>11/23/2010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88626D-FD9F-4661-9B34-ACB1C771EC9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BDE208-0FBF-4E31-BF9A-CE5D1671AED4}" type="datetime1">
              <a:rPr lang="en-US" smtClean="0"/>
              <a:pPr>
                <a:defRPr/>
              </a:pPr>
              <a:t>11/23/2010</a:t>
            </a:fld>
            <a:endParaRPr lang="en-US" altLang="zh-TW"/>
          </a:p>
        </p:txBody>
      </p:sp>
    </p:spTree>
  </p:cSld>
  <p:clrMapOvr>
    <a:masterClrMapping/>
  </p:clrMapOvr>
  <p:transition>
    <p:fade/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A69D0-1416-4399-A9F0-D6CAE8565085}" type="datetime1">
              <a:rPr lang="en-US" smtClean="0"/>
              <a:pPr/>
              <a:t>11/23/2010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311E6-C831-4A54-B7C3-F94BC7BF55FD}" type="datetime1">
              <a:rPr lang="en-US" smtClean="0"/>
              <a:pPr/>
              <a:t>11/23/2010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48273-22D7-45B4-9351-C37963687868}" type="datetime1">
              <a:rPr lang="en-US" smtClean="0"/>
              <a:pPr/>
              <a:t>11/23/2010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48F56-8C16-4732-BBD6-9704CB37FA60}" type="datetime1">
              <a:rPr lang="en-US" smtClean="0"/>
              <a:pPr/>
              <a:t>11/23/2010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EA940-5F10-461F-A940-6CE2FFCDEB78}" type="datetime1">
              <a:rPr lang="en-US" smtClean="0"/>
              <a:pPr/>
              <a:t>11/23/2010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C9503-576C-48EB-A89B-C5995A3B19AE}" type="datetime1">
              <a:rPr lang="en-US" smtClean="0"/>
              <a:pPr/>
              <a:t>11/23/2010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E983A5-B7E5-4AEE-9340-27FFCBC65EA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C18E31-9A24-40CF-8933-A061C16BB63A}" type="datetime1">
              <a:rPr lang="en-US" smtClean="0"/>
              <a:pPr>
                <a:defRPr/>
              </a:pPr>
              <a:t>11/23/2010</a:t>
            </a:fld>
            <a:endParaRPr lang="en-US" altLang="zh-TW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8F0E04-5469-4ABC-8723-6E2E54FA3FA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F08E10-D8C3-49D8-BE2C-6CF5390E15D5}" type="datetime1">
              <a:rPr lang="en-US" smtClean="0"/>
              <a:pPr>
                <a:defRPr/>
              </a:pPr>
              <a:t>11/23/2010</a:t>
            </a:fld>
            <a:endParaRPr lang="en-US" altLang="zh-TW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3B900A-2F65-494E-9F34-162113D1449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874BA5-BC38-4E63-9DAD-F0E92C4410A3}" type="datetime1">
              <a:rPr lang="en-US" smtClean="0"/>
              <a:pPr>
                <a:defRPr/>
              </a:pPr>
              <a:t>11/23/2010</a:t>
            </a:fld>
            <a:endParaRPr lang="en-US" altLang="zh-TW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7B63F4-AF31-47A9-98C8-252B2303FBF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D79E1A-8822-42B0-8FCF-71BCD42A22A0}" type="datetime1">
              <a:rPr lang="en-US" smtClean="0"/>
              <a:pPr>
                <a:defRPr/>
              </a:pPr>
              <a:t>11/23/2010</a:t>
            </a:fld>
            <a:endParaRPr lang="en-US" altLang="zh-TW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9" name="Rectangle 7"/>
          <p:cNvSpPr>
            <a:spLocks noChangeArrowheads="1"/>
          </p:cNvSpPr>
          <p:nvPr userDrawn="1"/>
        </p:nvSpPr>
        <p:spPr bwMode="auto">
          <a:xfrm>
            <a:off x="0" y="6477000"/>
            <a:ext cx="9144000" cy="381000"/>
          </a:xfrm>
          <a:prstGeom prst="rect">
            <a:avLst/>
          </a:prstGeom>
          <a:gradFill rotWithShape="1">
            <a:gsLst>
              <a:gs pos="0">
                <a:srgbClr val="000080"/>
              </a:gs>
              <a:gs pos="100000">
                <a:srgbClr val="000080">
                  <a:gamma/>
                  <a:shade val="46275"/>
                  <a:invGamma/>
                </a:srgb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gradFill rotWithShape="1">
            <a:gsLst>
              <a:gs pos="0">
                <a:srgbClr val="000080"/>
              </a:gs>
              <a:gs pos="100000">
                <a:srgbClr val="00003B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477000"/>
            <a:ext cx="3048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kumimoji="0" sz="1600">
                <a:solidFill>
                  <a:srgbClr val="FFCC00"/>
                </a:solidFill>
                <a:latin typeface="+mn-lt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6600" y="6477000"/>
            <a:ext cx="2057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600">
                <a:solidFill>
                  <a:srgbClr val="FFCC00"/>
                </a:solidFill>
                <a:latin typeface="+mn-lt"/>
              </a:defRPr>
            </a:lvl1pPr>
          </a:lstStyle>
          <a:p>
            <a:pPr>
              <a:defRPr/>
            </a:pPr>
            <a:fld id="{4875C4E0-B3CA-4EAE-8C91-14EC83F92EB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28680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0" y="6477000"/>
            <a:ext cx="3505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600">
                <a:solidFill>
                  <a:srgbClr val="FFCC00"/>
                </a:solidFill>
                <a:latin typeface="+mn-lt"/>
              </a:defRPr>
            </a:lvl1pPr>
          </a:lstStyle>
          <a:p>
            <a:pPr>
              <a:defRPr/>
            </a:pPr>
            <a:fld id="{CCA10A5C-18E3-4AD7-93BC-35175B1017F1}" type="datetime1">
              <a:rPr lang="en-US" smtClean="0"/>
              <a:pPr>
                <a:defRPr/>
              </a:pPr>
              <a:t>11/23/2010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8" r:id="rId1"/>
    <p:sldLayoutId id="2147483855" r:id="rId2"/>
    <p:sldLayoutId id="2147483856" r:id="rId3"/>
    <p:sldLayoutId id="2147483857" r:id="rId4"/>
    <p:sldLayoutId id="2147483858" r:id="rId5"/>
    <p:sldLayoutId id="2147483859" r:id="rId6"/>
    <p:sldLayoutId id="2147483860" r:id="rId7"/>
    <p:sldLayoutId id="2147483861" r:id="rId8"/>
    <p:sldLayoutId id="2147483862" r:id="rId9"/>
    <p:sldLayoutId id="2147483863" r:id="rId10"/>
    <p:sldLayoutId id="2147483864" r:id="rId11"/>
  </p:sldLayoutIdLst>
  <p:transition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FFCC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FFCC00"/>
          </a:solidFill>
          <a:latin typeface="Calibri" pitchFamily="34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FFCC00"/>
          </a:solidFill>
          <a:latin typeface="Calibri" pitchFamily="34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FFCC00"/>
          </a:solidFill>
          <a:latin typeface="Calibri" pitchFamily="34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FFCC00"/>
          </a:solidFill>
          <a:latin typeface="Calibri" pitchFamily="34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rgbClr val="FFCC00"/>
          </a:solidFill>
          <a:latin typeface="Calibri" pitchFamily="34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rgbClr val="FFCC00"/>
          </a:solidFill>
          <a:latin typeface="Calibri" pitchFamily="34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rgbClr val="FFCC00"/>
          </a:solidFill>
          <a:latin typeface="Calibri" pitchFamily="34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rgbClr val="FFCC00"/>
          </a:solidFill>
          <a:latin typeface="Calibri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ChangeArrowheads="1"/>
          </p:cNvSpPr>
          <p:nvPr/>
        </p:nvSpPr>
        <p:spPr bwMode="auto">
          <a:xfrm>
            <a:off x="0" y="6477000"/>
            <a:ext cx="9144000" cy="381000"/>
          </a:xfrm>
          <a:prstGeom prst="rect">
            <a:avLst/>
          </a:prstGeom>
          <a:gradFill rotWithShape="1">
            <a:gsLst>
              <a:gs pos="0">
                <a:srgbClr val="000080"/>
              </a:gs>
              <a:gs pos="100000">
                <a:srgbClr val="000080">
                  <a:gamma/>
                  <a:shade val="46275"/>
                  <a:invGamma/>
                </a:srgb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gradFill rotWithShape="1">
            <a:gsLst>
              <a:gs pos="0">
                <a:srgbClr val="000080"/>
              </a:gs>
              <a:gs pos="100000">
                <a:srgbClr val="00003B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</a:p>
        </p:txBody>
      </p:sp>
      <p:sp>
        <p:nvSpPr>
          <p:cNvPr id="1075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477000"/>
            <a:ext cx="3048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kumimoji="0" sz="1600">
                <a:solidFill>
                  <a:srgbClr val="FFCC00"/>
                </a:solidFill>
                <a:latin typeface="+mn-lt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6600" y="6477000"/>
            <a:ext cx="2057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600">
                <a:solidFill>
                  <a:srgbClr val="FFCC00"/>
                </a:solidFill>
                <a:latin typeface="+mn-lt"/>
              </a:defRPr>
            </a:lvl1pPr>
          </a:lstStyle>
          <a:p>
            <a:pPr>
              <a:defRPr/>
            </a:pPr>
            <a:fld id="{310F0B8F-3983-49FC-9BCD-EAF26DB82F4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0" y="6477000"/>
            <a:ext cx="3505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600">
                <a:solidFill>
                  <a:srgbClr val="FFCC00"/>
                </a:solidFill>
                <a:latin typeface="+mn-lt"/>
              </a:defRPr>
            </a:lvl1pPr>
          </a:lstStyle>
          <a:p>
            <a:pPr>
              <a:defRPr/>
            </a:pPr>
            <a:fld id="{302CE136-1CF4-40BD-B4F5-59416BFEBCA0}" type="datetime1">
              <a:rPr lang="en-US" smtClean="0"/>
              <a:pPr>
                <a:defRPr/>
              </a:pPr>
              <a:t>11/23/2010</a:t>
            </a:fld>
            <a:endParaRPr lang="en-US" altLang="zh-TW"/>
          </a:p>
        </p:txBody>
      </p:sp>
      <p:sp>
        <p:nvSpPr>
          <p:cNvPr id="107528" name="Rectangle 8"/>
          <p:cNvSpPr>
            <a:spLocks noChangeArrowheads="1"/>
          </p:cNvSpPr>
          <p:nvPr userDrawn="1"/>
        </p:nvSpPr>
        <p:spPr bwMode="auto">
          <a:xfrm>
            <a:off x="0" y="6477000"/>
            <a:ext cx="9144000" cy="381000"/>
          </a:xfrm>
          <a:prstGeom prst="rect">
            <a:avLst/>
          </a:prstGeom>
          <a:gradFill rotWithShape="1">
            <a:gsLst>
              <a:gs pos="0">
                <a:srgbClr val="000080"/>
              </a:gs>
              <a:gs pos="100000">
                <a:srgbClr val="000080">
                  <a:gamma/>
                  <a:shade val="46275"/>
                  <a:invGamma/>
                </a:srgb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9" r:id="rId1"/>
    <p:sldLayoutId id="2147483865" r:id="rId2"/>
    <p:sldLayoutId id="2147483866" r:id="rId3"/>
    <p:sldLayoutId id="2147483867" r:id="rId4"/>
    <p:sldLayoutId id="2147483868" r:id="rId5"/>
    <p:sldLayoutId id="2147483869" r:id="rId6"/>
    <p:sldLayoutId id="2147483870" r:id="rId7"/>
    <p:sldLayoutId id="2147483871" r:id="rId8"/>
    <p:sldLayoutId id="2147483872" r:id="rId9"/>
    <p:sldLayoutId id="2147483873" r:id="rId10"/>
    <p:sldLayoutId id="2147483874" r:id="rId11"/>
  </p:sldLayoutIdLst>
  <p:transition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FFCC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FFCC00"/>
          </a:solidFill>
          <a:latin typeface="Calibri" pitchFamily="34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FFCC00"/>
          </a:solidFill>
          <a:latin typeface="Calibri" pitchFamily="34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FFCC00"/>
          </a:solidFill>
          <a:latin typeface="Calibri" pitchFamily="34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FFCC00"/>
          </a:solidFill>
          <a:latin typeface="Calibri" pitchFamily="34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rgbClr val="FFCC00"/>
          </a:solidFill>
          <a:latin typeface="Calibri" pitchFamily="34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rgbClr val="FFCC00"/>
          </a:solidFill>
          <a:latin typeface="Calibri" pitchFamily="34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rgbClr val="FFCC00"/>
          </a:solidFill>
          <a:latin typeface="Calibri" pitchFamily="34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rgbClr val="FFCC00"/>
          </a:solidFill>
          <a:latin typeface="Calibri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1028"/>
          <p:cNvSpPr>
            <a:spLocks noChangeShapeType="1"/>
          </p:cNvSpPr>
          <p:nvPr/>
        </p:nvSpPr>
        <p:spPr bwMode="auto">
          <a:xfrm>
            <a:off x="0" y="2557463"/>
            <a:ext cx="90678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50000"/>
              </a:spcBef>
              <a:defRPr/>
            </a:pPr>
            <a:endParaRPr kumimoji="0" lang="zh-CN" altLang="en-US" sz="1600">
              <a:solidFill>
                <a:schemeClr val="bg2"/>
              </a:solidFill>
              <a:latin typeface="Arial" charset="0"/>
              <a:ea typeface="宋体" pitchFamily="2" charset="-122"/>
            </a:endParaRPr>
          </a:p>
        </p:txBody>
      </p:sp>
      <p:sp>
        <p:nvSpPr>
          <p:cNvPr id="10" name="Rectangle 1029"/>
          <p:cNvSpPr>
            <a:spLocks noChangeArrowheads="1"/>
          </p:cNvSpPr>
          <p:nvPr/>
        </p:nvSpPr>
        <p:spPr bwMode="grayWhite">
          <a:xfrm>
            <a:off x="0" y="6738938"/>
            <a:ext cx="9142413" cy="117475"/>
          </a:xfrm>
          <a:prstGeom prst="rect">
            <a:avLst/>
          </a:prstGeom>
          <a:gradFill rotWithShape="0">
            <a:gsLst>
              <a:gs pos="0">
                <a:schemeClr val="tx2"/>
              </a:gs>
              <a:gs pos="50000">
                <a:schemeClr val="tx2">
                  <a:gamma/>
                  <a:tint val="59608"/>
                  <a:invGamma/>
                </a:schemeClr>
              </a:gs>
              <a:gs pos="100000">
                <a:schemeClr val="tx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50000"/>
              </a:spcBef>
              <a:defRPr/>
            </a:pPr>
            <a:endParaRPr kumimoji="0" lang="zh-CN" altLang="en-US" sz="1600">
              <a:solidFill>
                <a:schemeClr val="bg2"/>
              </a:solidFill>
              <a:latin typeface="Arial" charset="0"/>
              <a:ea typeface="宋体" pitchFamily="2" charset="-122"/>
            </a:endParaRPr>
          </a:p>
        </p:txBody>
      </p:sp>
      <p:sp>
        <p:nvSpPr>
          <p:cNvPr id="11" name="Rectangle 1030"/>
          <p:cNvSpPr>
            <a:spLocks noChangeArrowheads="1"/>
          </p:cNvSpPr>
          <p:nvPr/>
        </p:nvSpPr>
        <p:spPr bwMode="blackWhite">
          <a:xfrm>
            <a:off x="0" y="0"/>
            <a:ext cx="112713" cy="6856413"/>
          </a:xfrm>
          <a:prstGeom prst="rect">
            <a:avLst/>
          </a:prstGeom>
          <a:gradFill rotWithShape="0">
            <a:gsLst>
              <a:gs pos="0">
                <a:schemeClr val="tx2"/>
              </a:gs>
              <a:gs pos="100000">
                <a:schemeClr val="tx2">
                  <a:gamma/>
                  <a:tint val="59608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50000"/>
              </a:spcBef>
              <a:defRPr/>
            </a:pPr>
            <a:endParaRPr kumimoji="0" lang="zh-CN" altLang="en-US" sz="1600">
              <a:solidFill>
                <a:schemeClr val="bg2"/>
              </a:solidFill>
              <a:latin typeface="Arial" charset="0"/>
              <a:ea typeface="宋体" pitchFamily="2" charset="-122"/>
            </a:endParaRPr>
          </a:p>
        </p:txBody>
      </p:sp>
      <p:sp>
        <p:nvSpPr>
          <p:cNvPr id="12" name="Rectangle 1031"/>
          <p:cNvSpPr>
            <a:spLocks noChangeArrowheads="1"/>
          </p:cNvSpPr>
          <p:nvPr/>
        </p:nvSpPr>
        <p:spPr bwMode="grayWhite">
          <a:xfrm>
            <a:off x="0" y="0"/>
            <a:ext cx="9142413" cy="88900"/>
          </a:xfrm>
          <a:prstGeom prst="rect">
            <a:avLst/>
          </a:prstGeom>
          <a:gradFill rotWithShape="0">
            <a:gsLst>
              <a:gs pos="0">
                <a:schemeClr val="tx2">
                  <a:gamma/>
                  <a:tint val="59608"/>
                  <a:invGamma/>
                </a:schemeClr>
              </a:gs>
              <a:gs pos="50000">
                <a:schemeClr val="tx2"/>
              </a:gs>
              <a:gs pos="100000">
                <a:schemeClr val="tx2">
                  <a:gamma/>
                  <a:tint val="59608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50000"/>
              </a:spcBef>
              <a:defRPr/>
            </a:pPr>
            <a:endParaRPr kumimoji="0" lang="zh-CN" altLang="en-US" sz="1600">
              <a:solidFill>
                <a:schemeClr val="bg2"/>
              </a:solidFill>
              <a:latin typeface="Arial" charset="0"/>
              <a:ea typeface="宋体" pitchFamily="2" charset="-122"/>
            </a:endParaRPr>
          </a:p>
        </p:txBody>
      </p:sp>
      <p:sp>
        <p:nvSpPr>
          <p:cNvPr id="13" name="Rectangle 1032"/>
          <p:cNvSpPr>
            <a:spLocks noChangeArrowheads="1"/>
          </p:cNvSpPr>
          <p:nvPr/>
        </p:nvSpPr>
        <p:spPr bwMode="blackWhite">
          <a:xfrm>
            <a:off x="9032875" y="0"/>
            <a:ext cx="109538" cy="6858000"/>
          </a:xfrm>
          <a:prstGeom prst="rect">
            <a:avLst/>
          </a:prstGeom>
          <a:gradFill rotWithShape="0">
            <a:gsLst>
              <a:gs pos="0">
                <a:schemeClr val="tx2"/>
              </a:gs>
              <a:gs pos="100000">
                <a:schemeClr val="tx2">
                  <a:gamma/>
                  <a:tint val="59608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50000"/>
              </a:spcBef>
              <a:defRPr/>
            </a:pPr>
            <a:endParaRPr kumimoji="0" lang="zh-CN" altLang="en-US" sz="1600">
              <a:solidFill>
                <a:schemeClr val="bg2"/>
              </a:solidFill>
              <a:latin typeface="Arial" charset="0"/>
              <a:ea typeface="宋体" pitchFamily="2" charset="-122"/>
            </a:endParaRPr>
          </a:p>
        </p:txBody>
      </p:sp>
      <p:sp>
        <p:nvSpPr>
          <p:cNvPr id="14" name="Line 1033"/>
          <p:cNvSpPr>
            <a:spLocks noChangeShapeType="1"/>
          </p:cNvSpPr>
          <p:nvPr/>
        </p:nvSpPr>
        <p:spPr bwMode="auto">
          <a:xfrm>
            <a:off x="552450" y="2695575"/>
            <a:ext cx="7961313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50000"/>
              </a:spcBef>
              <a:defRPr/>
            </a:pPr>
            <a:endParaRPr kumimoji="0" lang="zh-CN" altLang="en-US" sz="1600">
              <a:solidFill>
                <a:schemeClr val="bg2"/>
              </a:solidFill>
              <a:latin typeface="Arial" charset="0"/>
              <a:ea typeface="宋体" pitchFamily="2" charset="-122"/>
            </a:endParaRPr>
          </a:p>
        </p:txBody>
      </p:sp>
      <p:sp>
        <p:nvSpPr>
          <p:cNvPr id="15" name="Line 1034"/>
          <p:cNvSpPr>
            <a:spLocks noChangeShapeType="1"/>
          </p:cNvSpPr>
          <p:nvPr/>
        </p:nvSpPr>
        <p:spPr bwMode="auto">
          <a:xfrm>
            <a:off x="969963" y="2833688"/>
            <a:ext cx="7126287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50000"/>
              </a:spcBef>
              <a:defRPr/>
            </a:pPr>
            <a:endParaRPr kumimoji="0" lang="zh-CN" altLang="en-US" sz="1600">
              <a:solidFill>
                <a:schemeClr val="bg2"/>
              </a:solidFill>
              <a:latin typeface="Arial" charset="0"/>
              <a:ea typeface="宋体" pitchFamily="2" charset="-122"/>
            </a:endParaRPr>
          </a:p>
        </p:txBody>
      </p:sp>
      <p:sp>
        <p:nvSpPr>
          <p:cNvPr id="3081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6388" y="1133475"/>
            <a:ext cx="8305800" cy="531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479" tIns="44445" rIns="90479" bIns="444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</p:txBody>
      </p:sp>
      <p:sp>
        <p:nvSpPr>
          <p:cNvPr id="449543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334963" y="133350"/>
            <a:ext cx="8504237" cy="67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110603" name="Rectangle 11"/>
          <p:cNvSpPr>
            <a:spLocks noChangeArrowheads="1"/>
          </p:cNvSpPr>
          <p:nvPr userDrawn="1"/>
        </p:nvSpPr>
        <p:spPr bwMode="auto">
          <a:xfrm>
            <a:off x="0" y="6477000"/>
            <a:ext cx="9144000" cy="381000"/>
          </a:xfrm>
          <a:prstGeom prst="rect">
            <a:avLst/>
          </a:prstGeom>
          <a:gradFill rotWithShape="1">
            <a:gsLst>
              <a:gs pos="0">
                <a:srgbClr val="000080"/>
              </a:gs>
              <a:gs pos="100000">
                <a:srgbClr val="000080">
                  <a:gamma/>
                  <a:shade val="46275"/>
                  <a:invGamma/>
                </a:srgb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5" r:id="rId1"/>
    <p:sldLayoutId id="2147483876" r:id="rId2"/>
    <p:sldLayoutId id="2147483877" r:id="rId3"/>
    <p:sldLayoutId id="2147483878" r:id="rId4"/>
    <p:sldLayoutId id="2147483879" r:id="rId5"/>
    <p:sldLayoutId id="2147483880" r:id="rId6"/>
    <p:sldLayoutId id="2147483881" r:id="rId7"/>
    <p:sldLayoutId id="2147483882" r:id="rId8"/>
    <p:sldLayoutId id="2147483883" r:id="rId9"/>
    <p:sldLayoutId id="2147483884" r:id="rId10"/>
    <p:sldLayoutId id="2147483885" r:id="rId11"/>
  </p:sldLayoutIdLst>
  <p:transition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85763" indent="-385763" algn="l" rtl="0" eaLnBrk="0" fontAlgn="base" hangingPunct="0">
        <a:lnSpc>
          <a:spcPct val="93000"/>
        </a:lnSpc>
        <a:spcBef>
          <a:spcPct val="5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838200" indent="-338138" algn="l" rtl="0" eaLnBrk="0" fontAlgn="base" hangingPunct="0">
        <a:lnSpc>
          <a:spcPct val="87000"/>
        </a:lnSpc>
        <a:spcBef>
          <a:spcPct val="25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¤"/>
        <a:defRPr sz="2400">
          <a:solidFill>
            <a:schemeClr val="tx1"/>
          </a:solidFill>
          <a:latin typeface="+mn-lt"/>
        </a:defRPr>
      </a:lvl2pPr>
      <a:lvl3pPr marL="1285875" indent="-238125" algn="l" rtl="0" eaLnBrk="0" fontAlgn="base" hangingPunct="0">
        <a:lnSpc>
          <a:spcPct val="87000"/>
        </a:lnSpc>
        <a:spcBef>
          <a:spcPct val="10000"/>
        </a:spcBef>
        <a:spcAft>
          <a:spcPct val="0"/>
        </a:spcAft>
        <a:buClr>
          <a:schemeClr val="accent2"/>
        </a:buClr>
        <a:buSzPct val="68000"/>
        <a:buFont typeface="Wingdings" pitchFamily="2" charset="2"/>
        <a:buChar char="¢"/>
        <a:defRPr sz="2200">
          <a:solidFill>
            <a:schemeClr val="tx1"/>
          </a:solidFill>
          <a:latin typeface="+mn-lt"/>
        </a:defRPr>
      </a:lvl3pPr>
      <a:lvl4pPr marL="20320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</a:defRPr>
      </a:lvl4pPr>
      <a:lvl5pPr marL="24511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9083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33655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8227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42799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538" name="Rectangle 2"/>
          <p:cNvSpPr>
            <a:spLocks noChangeArrowheads="1"/>
          </p:cNvSpPr>
          <p:nvPr/>
        </p:nvSpPr>
        <p:spPr bwMode="grayWhite">
          <a:xfrm>
            <a:off x="0" y="6751638"/>
            <a:ext cx="9142413" cy="117475"/>
          </a:xfrm>
          <a:prstGeom prst="rect">
            <a:avLst/>
          </a:prstGeom>
          <a:gradFill rotWithShape="0">
            <a:gsLst>
              <a:gs pos="0">
                <a:schemeClr val="tx2"/>
              </a:gs>
              <a:gs pos="50000">
                <a:schemeClr val="tx2">
                  <a:gamma/>
                  <a:tint val="59608"/>
                  <a:invGamma/>
                </a:schemeClr>
              </a:gs>
              <a:gs pos="100000">
                <a:schemeClr val="tx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50000"/>
              </a:spcBef>
              <a:defRPr/>
            </a:pPr>
            <a:endParaRPr kumimoji="0" lang="zh-CN" altLang="en-US" sz="1600">
              <a:solidFill>
                <a:schemeClr val="bg2"/>
              </a:solidFill>
              <a:latin typeface="Arial" charset="0"/>
              <a:ea typeface="宋体" pitchFamily="2" charset="-122"/>
            </a:endParaRPr>
          </a:p>
        </p:txBody>
      </p:sp>
      <p:sp>
        <p:nvSpPr>
          <p:cNvPr id="449539" name="Rectangle 3"/>
          <p:cNvSpPr>
            <a:spLocks noChangeArrowheads="1"/>
          </p:cNvSpPr>
          <p:nvPr/>
        </p:nvSpPr>
        <p:spPr bwMode="blackWhite">
          <a:xfrm>
            <a:off x="0" y="0"/>
            <a:ext cx="112713" cy="6856413"/>
          </a:xfrm>
          <a:prstGeom prst="rect">
            <a:avLst/>
          </a:prstGeom>
          <a:gradFill rotWithShape="0">
            <a:gsLst>
              <a:gs pos="0">
                <a:schemeClr val="tx2"/>
              </a:gs>
              <a:gs pos="100000">
                <a:schemeClr val="tx2">
                  <a:gamma/>
                  <a:tint val="59608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50000"/>
              </a:spcBef>
              <a:defRPr/>
            </a:pPr>
            <a:endParaRPr kumimoji="0" lang="zh-CN" altLang="en-US" sz="1600">
              <a:solidFill>
                <a:schemeClr val="bg2"/>
              </a:solidFill>
              <a:latin typeface="Arial" charset="0"/>
              <a:ea typeface="宋体" pitchFamily="2" charset="-122"/>
            </a:endParaRP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6388" y="1133475"/>
            <a:ext cx="8305800" cy="531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479" tIns="44445" rIns="90479" bIns="444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</p:txBody>
      </p:sp>
      <p:sp>
        <p:nvSpPr>
          <p:cNvPr id="449541" name="Rectangle 5"/>
          <p:cNvSpPr>
            <a:spLocks noChangeArrowheads="1"/>
          </p:cNvSpPr>
          <p:nvPr/>
        </p:nvSpPr>
        <p:spPr bwMode="grayWhite">
          <a:xfrm>
            <a:off x="0" y="0"/>
            <a:ext cx="9142413" cy="88900"/>
          </a:xfrm>
          <a:prstGeom prst="rect">
            <a:avLst/>
          </a:prstGeom>
          <a:gradFill rotWithShape="0">
            <a:gsLst>
              <a:gs pos="0">
                <a:schemeClr val="tx2">
                  <a:gamma/>
                  <a:tint val="59608"/>
                  <a:invGamma/>
                </a:schemeClr>
              </a:gs>
              <a:gs pos="50000">
                <a:schemeClr val="tx2"/>
              </a:gs>
              <a:gs pos="100000">
                <a:schemeClr val="tx2">
                  <a:gamma/>
                  <a:tint val="59608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50000"/>
              </a:spcBef>
              <a:defRPr/>
            </a:pPr>
            <a:endParaRPr kumimoji="0" lang="zh-CN" altLang="en-US" sz="1600">
              <a:solidFill>
                <a:schemeClr val="bg2"/>
              </a:solidFill>
              <a:latin typeface="Arial" charset="0"/>
              <a:ea typeface="宋体" pitchFamily="2" charset="-122"/>
            </a:endParaRPr>
          </a:p>
        </p:txBody>
      </p:sp>
      <p:sp>
        <p:nvSpPr>
          <p:cNvPr id="449542" name="Rectangle 6"/>
          <p:cNvSpPr>
            <a:spLocks noChangeArrowheads="1"/>
          </p:cNvSpPr>
          <p:nvPr/>
        </p:nvSpPr>
        <p:spPr bwMode="blackWhite">
          <a:xfrm>
            <a:off x="9032875" y="0"/>
            <a:ext cx="109538" cy="6858000"/>
          </a:xfrm>
          <a:prstGeom prst="rect">
            <a:avLst/>
          </a:prstGeom>
          <a:gradFill rotWithShape="0">
            <a:gsLst>
              <a:gs pos="0">
                <a:schemeClr val="tx2"/>
              </a:gs>
              <a:gs pos="100000">
                <a:schemeClr val="tx2">
                  <a:gamma/>
                  <a:tint val="59608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50000"/>
              </a:spcBef>
              <a:defRPr/>
            </a:pPr>
            <a:endParaRPr kumimoji="0" lang="zh-CN" altLang="en-US" sz="1600">
              <a:solidFill>
                <a:schemeClr val="bg2"/>
              </a:solidFill>
              <a:latin typeface="Arial" charset="0"/>
              <a:ea typeface="宋体" pitchFamily="2" charset="-122"/>
            </a:endParaRPr>
          </a:p>
        </p:txBody>
      </p:sp>
      <p:sp>
        <p:nvSpPr>
          <p:cNvPr id="449543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334963" y="133350"/>
            <a:ext cx="8504237" cy="67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449544" name="Line 8"/>
          <p:cNvSpPr>
            <a:spLocks noChangeShapeType="1"/>
          </p:cNvSpPr>
          <p:nvPr/>
        </p:nvSpPr>
        <p:spPr bwMode="auto">
          <a:xfrm>
            <a:off x="363538" y="855663"/>
            <a:ext cx="84836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50000"/>
              </a:spcBef>
              <a:defRPr/>
            </a:pPr>
            <a:endParaRPr kumimoji="0" lang="zh-CN" altLang="en-US" sz="1600">
              <a:solidFill>
                <a:schemeClr val="bg2"/>
              </a:solidFill>
              <a:latin typeface="Arial" charset="0"/>
              <a:ea typeface="宋体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6" r:id="rId1"/>
    <p:sldLayoutId id="2147483887" r:id="rId2"/>
    <p:sldLayoutId id="2147483888" r:id="rId3"/>
    <p:sldLayoutId id="2147483889" r:id="rId4"/>
    <p:sldLayoutId id="2147483890" r:id="rId5"/>
    <p:sldLayoutId id="2147483891" r:id="rId6"/>
    <p:sldLayoutId id="2147483892" r:id="rId7"/>
    <p:sldLayoutId id="2147483893" r:id="rId8"/>
    <p:sldLayoutId id="2147483894" r:id="rId9"/>
    <p:sldLayoutId id="2147483895" r:id="rId10"/>
    <p:sldLayoutId id="2147483896" r:id="rId11"/>
  </p:sldLayoutIdLst>
  <p:hf hdr="0" ftr="0" dt="0"/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85763" indent="-385763" algn="l" rtl="0" eaLnBrk="0" fontAlgn="base" hangingPunct="0">
        <a:lnSpc>
          <a:spcPct val="93000"/>
        </a:lnSpc>
        <a:spcBef>
          <a:spcPct val="5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838200" indent="-338138" algn="l" rtl="0" eaLnBrk="0" fontAlgn="base" hangingPunct="0">
        <a:lnSpc>
          <a:spcPct val="87000"/>
        </a:lnSpc>
        <a:spcBef>
          <a:spcPct val="25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¤"/>
        <a:defRPr sz="2400">
          <a:solidFill>
            <a:schemeClr val="tx1"/>
          </a:solidFill>
          <a:latin typeface="+mn-lt"/>
        </a:defRPr>
      </a:lvl2pPr>
      <a:lvl3pPr marL="1285875" indent="-238125" algn="l" rtl="0" eaLnBrk="0" fontAlgn="base" hangingPunct="0">
        <a:lnSpc>
          <a:spcPct val="87000"/>
        </a:lnSpc>
        <a:spcBef>
          <a:spcPct val="10000"/>
        </a:spcBef>
        <a:spcAft>
          <a:spcPct val="0"/>
        </a:spcAft>
        <a:buClr>
          <a:schemeClr val="accent2"/>
        </a:buClr>
        <a:buSzPct val="68000"/>
        <a:buFont typeface="Wingdings" pitchFamily="2" charset="2"/>
        <a:buChar char="¢"/>
        <a:defRPr sz="2200">
          <a:solidFill>
            <a:schemeClr val="tx1"/>
          </a:solidFill>
          <a:latin typeface="+mn-lt"/>
        </a:defRPr>
      </a:lvl3pPr>
      <a:lvl4pPr marL="20320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</a:defRPr>
      </a:lvl4pPr>
      <a:lvl5pPr marL="24511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9083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33655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8227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42799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04961252-2D5C-43E0-B622-107768E26B93}" type="datetime1">
              <a:rPr lang="en-US" smtClean="0"/>
              <a:pPr>
                <a:defRPr/>
              </a:pPr>
              <a:t>11/23/2010</a:t>
            </a:fld>
            <a:endParaRPr lang="en-US" altLang="zh-TW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4875C4E0-B3CA-4EAE-8C91-14EC83F92EB4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1" r:id="rId1"/>
    <p:sldLayoutId id="2147483912" r:id="rId2"/>
    <p:sldLayoutId id="2147483913" r:id="rId3"/>
    <p:sldLayoutId id="2147483914" r:id="rId4"/>
    <p:sldLayoutId id="2147483915" r:id="rId5"/>
    <p:sldLayoutId id="2147483916" r:id="rId6"/>
    <p:sldLayoutId id="2147483917" r:id="rId7"/>
    <p:sldLayoutId id="2147483918" r:id="rId8"/>
    <p:sldLayoutId id="2147483919" r:id="rId9"/>
    <p:sldLayoutId id="2147483920" r:id="rId10"/>
    <p:sldLayoutId id="214748392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47800"/>
            <a:ext cx="7772400" cy="1470025"/>
          </a:xfrm>
          <a:noFill/>
        </p:spPr>
        <p:txBody>
          <a:bodyPr>
            <a:normAutofit/>
          </a:bodyPr>
          <a:lstStyle/>
          <a:p>
            <a:r>
              <a:rPr lang="en-US" altLang="zh-TW" dirty="0" smtClean="0">
                <a:cs typeface="Arial" pitchFamily="34" charset="0"/>
              </a:rPr>
              <a:t>NP-complete</a:t>
            </a:r>
            <a:r>
              <a:rPr lang="en-US" altLang="zh-CN" dirty="0" smtClean="0">
                <a:cs typeface="Arial" pitchFamily="34" charset="0"/>
              </a:rPr>
              <a:t> examples</a:t>
            </a:r>
            <a:endParaRPr lang="en-US" altLang="zh-TW" dirty="0" smtClean="0">
              <a:cs typeface="Arial" pitchFamily="34" charset="0"/>
            </a:endParaRPr>
          </a:p>
        </p:txBody>
      </p:sp>
      <p:sp>
        <p:nvSpPr>
          <p:cNvPr id="8195" name="Rectangle 14"/>
          <p:cNvSpPr>
            <a:spLocks noGrp="1" noChangeArrowheads="1"/>
          </p:cNvSpPr>
          <p:nvPr>
            <p:ph type="subTitle" idx="1"/>
          </p:nvPr>
        </p:nvSpPr>
        <p:spPr>
          <a:xfrm>
            <a:off x="3124200" y="3124200"/>
            <a:ext cx="5715000" cy="457200"/>
          </a:xfrm>
          <a:noFill/>
        </p:spPr>
        <p:txBody>
          <a:bodyPr/>
          <a:lstStyle/>
          <a:p>
            <a:pPr>
              <a:lnSpc>
                <a:spcPct val="83000"/>
              </a:lnSpc>
            </a:pPr>
            <a:r>
              <a:rPr lang="en-US" altLang="zh-TW" dirty="0" smtClean="0">
                <a:cs typeface="Arial" pitchFamily="34" charset="0"/>
              </a:rPr>
              <a:t>CSCI3130 Tutorial </a:t>
            </a:r>
            <a:r>
              <a:rPr lang="en-US" altLang="zh-CN" dirty="0" smtClean="0">
                <a:cs typeface="Arial" pitchFamily="34" charset="0"/>
              </a:rPr>
              <a:t>10</a:t>
            </a:r>
            <a:endParaRPr lang="en-US" altLang="zh-TW" dirty="0" smtClean="0">
              <a:cs typeface="Arial" pitchFamily="34" charset="0"/>
            </a:endParaRPr>
          </a:p>
        </p:txBody>
      </p:sp>
      <p:sp>
        <p:nvSpPr>
          <p:cNvPr id="8196" name="Subtitle 2"/>
          <p:cNvSpPr>
            <a:spLocks/>
          </p:cNvSpPr>
          <p:nvPr/>
        </p:nvSpPr>
        <p:spPr bwMode="auto">
          <a:xfrm>
            <a:off x="3048000" y="3810000"/>
            <a:ext cx="3124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altLang="zh-TW" b="1" dirty="0" smtClean="0">
                <a:latin typeface="+mj-lt"/>
                <a:cs typeface="Arial" pitchFamily="34" charset="0"/>
              </a:rPr>
              <a:t>Chun-Ho Hung</a:t>
            </a:r>
            <a:endParaRPr lang="en-US" altLang="zh-TW" dirty="0">
              <a:latin typeface="+mj-lt"/>
              <a:cs typeface="Arial" pitchFamily="34" charset="0"/>
            </a:endParaRPr>
          </a:p>
        </p:txBody>
      </p:sp>
      <p:sp>
        <p:nvSpPr>
          <p:cNvPr id="8197" name="Subtitle 2"/>
          <p:cNvSpPr>
            <a:spLocks/>
          </p:cNvSpPr>
          <p:nvPr/>
        </p:nvSpPr>
        <p:spPr bwMode="auto">
          <a:xfrm>
            <a:off x="2895600" y="4343400"/>
            <a:ext cx="3581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altLang="zh-TW" sz="2000" b="1" dirty="0" smtClean="0">
                <a:latin typeface="+mj-lt"/>
                <a:cs typeface="Arial" pitchFamily="34" charset="0"/>
              </a:rPr>
              <a:t>chhung@cse.cuhk.edu.hk</a:t>
            </a:r>
            <a:r>
              <a:rPr lang="en-US" altLang="zh-TW" sz="2000" dirty="0" smtClean="0">
                <a:latin typeface="+mj-lt"/>
                <a:cs typeface="Arial" pitchFamily="34" charset="0"/>
              </a:rPr>
              <a:t> </a:t>
            </a:r>
            <a:endParaRPr lang="en-US" altLang="zh-TW" sz="2000" dirty="0">
              <a:latin typeface="+mj-lt"/>
              <a:cs typeface="Arial" pitchFamily="34" charset="0"/>
            </a:endParaRPr>
          </a:p>
        </p:txBody>
      </p:sp>
      <p:sp>
        <p:nvSpPr>
          <p:cNvPr id="8198" name="Subtitle 2"/>
          <p:cNvSpPr>
            <a:spLocks/>
          </p:cNvSpPr>
          <p:nvPr/>
        </p:nvSpPr>
        <p:spPr bwMode="auto">
          <a:xfrm>
            <a:off x="1143000" y="4648200"/>
            <a:ext cx="7315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</a:pPr>
            <a:endParaRPr lang="en-US" altLang="zh-TW" sz="2800" b="1" dirty="0">
              <a:solidFill>
                <a:srgbClr val="FFFF00"/>
              </a:solidFill>
              <a:latin typeface="+mj-lt"/>
              <a:cs typeface="Arial" pitchFamily="34" charset="0"/>
            </a:endParaRPr>
          </a:p>
          <a:p>
            <a:pPr>
              <a:spcBef>
                <a:spcPct val="0"/>
              </a:spcBef>
            </a:pPr>
            <a:r>
              <a:rPr lang="en-US" altLang="zh-TW" sz="2800" b="1" dirty="0">
                <a:solidFill>
                  <a:srgbClr val="FFFF00"/>
                </a:solidFill>
                <a:latin typeface="+mj-lt"/>
                <a:cs typeface="Arial" pitchFamily="34" charset="0"/>
              </a:rPr>
              <a:t>Department of Computer Science &amp; Engineering</a:t>
            </a:r>
            <a:endParaRPr lang="en-US" altLang="zh-TW" dirty="0">
              <a:solidFill>
                <a:srgbClr val="FFFF00"/>
              </a:solidFill>
              <a:latin typeface="+mj-lt"/>
              <a:cs typeface="Arial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>
                <a:latin typeface="+mj-lt"/>
              </a:rPr>
              <a:pPr/>
              <a:t>1</a:t>
            </a:fld>
            <a:endParaRPr kumimoji="0" lang="en-US"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Reduction (</a:t>
            </a:r>
            <a:r>
              <a:rPr lang="en-US" dirty="0" err="1" smtClean="0"/>
              <a:t>Con’t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cs typeface="Arial" pitchFamily="34" charset="0"/>
              </a:rPr>
              <a:t>Consider 2 problems:</a:t>
            </a:r>
          </a:p>
          <a:p>
            <a:pPr marL="850392" lvl="1" indent="-457200">
              <a:buAutoNum type="arabicParenR"/>
            </a:pPr>
            <a:r>
              <a:rPr lang="en-US" altLang="zh-TW" dirty="0" smtClean="0">
                <a:cs typeface="Arial" pitchFamily="34" charset="0"/>
              </a:rPr>
              <a:t>BFS on </a:t>
            </a:r>
            <a:r>
              <a:rPr lang="en-US" altLang="zh-TW" dirty="0" err="1" smtClean="0">
                <a:cs typeface="Arial" pitchFamily="34" charset="0"/>
              </a:rPr>
              <a:t>unweighted</a:t>
            </a:r>
            <a:r>
              <a:rPr lang="en-US" altLang="zh-TW" dirty="0" smtClean="0">
                <a:cs typeface="Arial" pitchFamily="34" charset="0"/>
              </a:rPr>
              <a:t> graph</a:t>
            </a:r>
            <a:endParaRPr lang="en-US" altLang="zh-TW" dirty="0" smtClean="0">
              <a:cs typeface="Arial" pitchFamily="34" charset="0"/>
            </a:endParaRPr>
          </a:p>
          <a:p>
            <a:pPr marL="850392" lvl="1" indent="-457200">
              <a:buAutoNum type="arabicParenR"/>
            </a:pPr>
            <a:r>
              <a:rPr lang="en-US" altLang="zh-TW" dirty="0" smtClean="0">
                <a:cs typeface="Arial" pitchFamily="34" charset="0"/>
              </a:rPr>
              <a:t>Shortest path </a:t>
            </a:r>
            <a:r>
              <a:rPr lang="en-US" altLang="zh-TW" dirty="0" smtClean="0">
                <a:cs typeface="Arial" pitchFamily="34" charset="0"/>
              </a:rPr>
              <a:t>on weighted graph</a:t>
            </a:r>
            <a:endParaRPr lang="en-US" altLang="zh-TW" dirty="0" smtClean="0">
              <a:cs typeface="Arial" pitchFamily="34" charset="0"/>
            </a:endParaRPr>
          </a:p>
          <a:p>
            <a:r>
              <a:rPr lang="en-US" altLang="zh-TW" dirty="0" smtClean="0">
                <a:cs typeface="Arial" pitchFamily="34" charset="0"/>
              </a:rPr>
              <a:t>Assume we have a TM, </a:t>
            </a:r>
            <a:r>
              <a:rPr lang="en-US" altLang="zh-TW" i="1" dirty="0" smtClean="0">
                <a:cs typeface="Arial" pitchFamily="34" charset="0"/>
              </a:rPr>
              <a:t>V</a:t>
            </a:r>
            <a:r>
              <a:rPr lang="en-US" altLang="zh-TW" dirty="0" smtClean="0">
                <a:cs typeface="Arial" pitchFamily="34" charset="0"/>
              </a:rPr>
              <a:t>, which solves 2)</a:t>
            </a:r>
          </a:p>
          <a:p>
            <a:r>
              <a:rPr lang="en-US" altLang="zh-TW" dirty="0" smtClean="0">
                <a:cs typeface="Arial" pitchFamily="34" charset="0"/>
              </a:rPr>
              <a:t>We can reduce 1) to 2):</a:t>
            </a:r>
          </a:p>
          <a:p>
            <a:r>
              <a:rPr lang="en-US" altLang="zh-TW" dirty="0" smtClean="0">
                <a:cs typeface="Arial" pitchFamily="34" charset="0"/>
              </a:rPr>
              <a:t>Given an instance of 1), convert it into an instance of 2):</a:t>
            </a:r>
          </a:p>
          <a:p>
            <a:pPr lvl="1"/>
            <a:r>
              <a:rPr lang="en-US" altLang="zh-TW" dirty="0" smtClean="0">
                <a:cs typeface="Arial" pitchFamily="34" charset="0"/>
              </a:rPr>
              <a:t>Copy the graph, add weight=1 to every edge in 2)</a:t>
            </a:r>
          </a:p>
          <a:p>
            <a:pPr lvl="1"/>
            <a:r>
              <a:rPr lang="en-US" altLang="zh-TW" dirty="0" smtClean="0">
                <a:cs typeface="Arial" pitchFamily="34" charset="0"/>
              </a:rPr>
              <a:t>Run this instance on V, output </a:t>
            </a:r>
            <a:r>
              <a:rPr lang="en-US" altLang="zh-TW" dirty="0" smtClean="0">
                <a:cs typeface="Arial" pitchFamily="34" charset="0"/>
              </a:rPr>
              <a:t>result</a:t>
            </a:r>
          </a:p>
          <a:p>
            <a:r>
              <a:rPr lang="en-US" altLang="zh-TW" dirty="0" smtClean="0">
                <a:cs typeface="Arial" pitchFamily="34" charset="0"/>
              </a:rPr>
              <a:t>These two “yes” instances corresponds to each other</a:t>
            </a:r>
            <a:endParaRPr lang="en-US" altLang="zh-TW" dirty="0" smtClean="0">
              <a:cs typeface="Arial" pitchFamily="34" charset="0"/>
            </a:endParaRPr>
          </a:p>
          <a:p>
            <a:endParaRPr lang="en-US" altLang="zh-TW" dirty="0" smtClean="0">
              <a:cs typeface="Arial" pitchFamily="34" charset="0"/>
            </a:endParaRPr>
          </a:p>
          <a:p>
            <a:endParaRPr lang="en-US" altLang="zh-TW" dirty="0" smtClean="0"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10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Poly-Time Reduction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ct val="0"/>
              </a:spcBef>
            </a:pPr>
            <a:r>
              <a:rPr lang="en-US" altLang="zh-TW" sz="2400" dirty="0" smtClean="0">
                <a:cs typeface="Arial" pitchFamily="34" charset="0"/>
              </a:rPr>
              <a:t>How to show that a problem B is not easier than a problem A?</a:t>
            </a:r>
          </a:p>
          <a:p>
            <a:pPr>
              <a:spcBef>
                <a:spcPct val="0"/>
              </a:spcBef>
            </a:pPr>
            <a:r>
              <a:rPr lang="en-US" altLang="zh-TW" sz="2400" dirty="0" smtClean="0">
                <a:cs typeface="Arial" pitchFamily="34" charset="0"/>
              </a:rPr>
              <a:t>Informally, if B can be solved efficiently, we can solve A efficiently</a:t>
            </a:r>
          </a:p>
          <a:p>
            <a:pPr>
              <a:spcBef>
                <a:spcPct val="0"/>
              </a:spcBef>
            </a:pPr>
            <a:r>
              <a:rPr lang="en-US" altLang="zh-TW" sz="2400" dirty="0" smtClean="0">
                <a:cs typeface="Arial" pitchFamily="34" charset="0"/>
              </a:rPr>
              <a:t>Formally, we say </a:t>
            </a:r>
            <a:r>
              <a:rPr lang="en-US" altLang="zh-TW" sz="2400" dirty="0" smtClean="0">
                <a:cs typeface="Arial" pitchFamily="34" charset="0"/>
              </a:rPr>
              <a:t>A </a:t>
            </a:r>
            <a:r>
              <a:rPr lang="en-US" altLang="zh-TW" sz="2400" dirty="0" err="1" smtClean="0">
                <a:cs typeface="Arial" pitchFamily="34" charset="0"/>
              </a:rPr>
              <a:t>polynomially</a:t>
            </a:r>
            <a:r>
              <a:rPr lang="en-US" altLang="zh-TW" sz="2400" dirty="0" smtClean="0">
                <a:cs typeface="Arial" pitchFamily="34" charset="0"/>
              </a:rPr>
              <a:t> reduces to B if:</a:t>
            </a:r>
          </a:p>
          <a:p>
            <a:pPr marL="800100" lvl="1" indent="-342900">
              <a:spcBef>
                <a:spcPct val="0"/>
              </a:spcBef>
              <a:buClr>
                <a:srgbClr val="A50021"/>
              </a:buClr>
              <a:buFontTx/>
              <a:buAutoNum type="arabicPeriod"/>
            </a:pPr>
            <a:r>
              <a:rPr lang="en-US" altLang="zh-TW" dirty="0" smtClean="0">
                <a:cs typeface="Arial" pitchFamily="34" charset="0"/>
              </a:rPr>
              <a:t>Given an instance a of problem, x</a:t>
            </a:r>
          </a:p>
          <a:p>
            <a:pPr marL="800100" lvl="1" indent="-342900">
              <a:spcBef>
                <a:spcPct val="0"/>
              </a:spcBef>
              <a:buClr>
                <a:srgbClr val="A50021"/>
              </a:buClr>
              <a:buFontTx/>
              <a:buAutoNum type="arabicPeriod"/>
            </a:pPr>
            <a:r>
              <a:rPr lang="en-US" altLang="zh-TW" dirty="0" smtClean="0">
                <a:cs typeface="Arial" pitchFamily="34" charset="0"/>
              </a:rPr>
              <a:t>There is a polynomial time transformation to an instance of B, y = f(x) </a:t>
            </a:r>
          </a:p>
          <a:p>
            <a:pPr marL="800100" lvl="1" indent="-342900">
              <a:spcBef>
                <a:spcPct val="0"/>
              </a:spcBef>
              <a:buClr>
                <a:srgbClr val="A50021"/>
              </a:buClr>
              <a:buFontTx/>
              <a:buAutoNum type="arabicPeriod"/>
            </a:pPr>
            <a:r>
              <a:rPr lang="en-US" altLang="zh-TW" dirty="0" smtClean="0">
                <a:cs typeface="Arial" pitchFamily="34" charset="0"/>
              </a:rPr>
              <a:t>x is a “yes” instance </a:t>
            </a:r>
            <a:r>
              <a:rPr lang="en-US" altLang="zh-TW" b="1" i="1" dirty="0" smtClean="0">
                <a:solidFill>
                  <a:srgbClr val="FF0000"/>
                </a:solidFill>
                <a:cs typeface="Arial" pitchFamily="34" charset="0"/>
              </a:rPr>
              <a:t>if and only if</a:t>
            </a:r>
            <a:r>
              <a:rPr lang="en-US" altLang="zh-TW" dirty="0" smtClean="0">
                <a:solidFill>
                  <a:srgbClr val="FFFF00"/>
                </a:solidFill>
                <a:cs typeface="Arial" pitchFamily="34" charset="0"/>
              </a:rPr>
              <a:t>  </a:t>
            </a:r>
            <a:r>
              <a:rPr lang="en-US" altLang="zh-TW" dirty="0" smtClean="0">
                <a:cs typeface="Arial" pitchFamily="34" charset="0"/>
              </a:rPr>
              <a:t>y is a “yes” instance </a:t>
            </a:r>
          </a:p>
          <a:p>
            <a:pPr>
              <a:spcBef>
                <a:spcPct val="0"/>
              </a:spcBef>
            </a:pPr>
            <a:endParaRPr lang="en-US" altLang="zh-TW" sz="2800" dirty="0" smtClean="0">
              <a:cs typeface="Arial" pitchFamily="34" charset="0"/>
            </a:endParaRPr>
          </a:p>
          <a:p>
            <a:pPr marL="434340" indent="-342900">
              <a:spcBef>
                <a:spcPct val="0"/>
              </a:spcBef>
              <a:buClr>
                <a:srgbClr val="A50021"/>
              </a:buClr>
              <a:buNone/>
            </a:pPr>
            <a:endParaRPr lang="en-US" altLang="zh-TW" sz="2000" dirty="0" smtClean="0">
              <a:cs typeface="Arial" pitchFamily="34" charset="0"/>
            </a:endParaRPr>
          </a:p>
          <a:p>
            <a:pPr>
              <a:spcBef>
                <a:spcPct val="0"/>
              </a:spcBef>
            </a:pPr>
            <a:endParaRPr lang="en-US" altLang="zh-TW" sz="2800" dirty="0" smtClean="0">
              <a:cs typeface="Arial" pitchFamily="34" charset="0"/>
            </a:endParaRPr>
          </a:p>
          <a:p>
            <a:pPr>
              <a:spcBef>
                <a:spcPct val="0"/>
              </a:spcBef>
            </a:pPr>
            <a:endParaRPr lang="en-US" altLang="zh-TW" sz="2800" dirty="0"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11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Poly-Time Reduction (</a:t>
            </a:r>
            <a:r>
              <a:rPr lang="en-US" dirty="0" err="1" smtClean="0"/>
              <a:t>Con’t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Suppose A poly-time reduces to B</a:t>
            </a:r>
          </a:p>
          <a:p>
            <a:r>
              <a:rPr lang="en-US" dirty="0" smtClean="0"/>
              <a:t>Then there exists a poly-time TM, </a:t>
            </a:r>
            <a:r>
              <a:rPr lang="en-US" i="1" dirty="0" smtClean="0"/>
              <a:t>R</a:t>
            </a:r>
            <a:r>
              <a:rPr lang="en-US" dirty="0" smtClean="0"/>
              <a:t>, </a:t>
            </a:r>
            <a:r>
              <a:rPr lang="en-US" dirty="0" err="1" smtClean="0"/>
              <a:t>s.t</a:t>
            </a:r>
            <a:r>
              <a:rPr lang="en-US" dirty="0" smtClean="0"/>
              <a:t>., </a:t>
            </a:r>
          </a:p>
          <a:p>
            <a:r>
              <a:rPr lang="en-US" dirty="0" smtClean="0"/>
              <a:t>Given an instance of </a:t>
            </a:r>
            <a:r>
              <a:rPr lang="en-US" i="1" dirty="0" smtClean="0"/>
              <a:t>A</a:t>
            </a:r>
            <a:r>
              <a:rPr lang="en-US" dirty="0" smtClean="0"/>
              <a:t>, x, transforms it to an instance of B, </a:t>
            </a:r>
            <a:r>
              <a:rPr lang="en-US" i="1" dirty="0" smtClean="0"/>
              <a:t>y</a:t>
            </a:r>
            <a:r>
              <a:rPr lang="en-US" dirty="0" smtClean="0"/>
              <a:t> = f(</a:t>
            </a:r>
            <a:r>
              <a:rPr lang="en-US" i="1" dirty="0" smtClean="0"/>
              <a:t>x</a:t>
            </a:r>
            <a:r>
              <a:rPr lang="en-US" dirty="0" smtClean="0"/>
              <a:t>), and</a:t>
            </a:r>
          </a:p>
          <a:p>
            <a:r>
              <a:rPr lang="en-US" i="1" dirty="0" smtClean="0"/>
              <a:t>y</a:t>
            </a:r>
            <a:r>
              <a:rPr lang="en-US" dirty="0" smtClean="0"/>
              <a:t> is accepted </a:t>
            </a:r>
            <a:r>
              <a:rPr lang="en-US" dirty="0" smtClean="0">
                <a:sym typeface="Wingdings" pitchFamily="2" charset="2"/>
              </a:rPr>
              <a:t> </a:t>
            </a:r>
            <a:r>
              <a:rPr lang="en-US" i="1" dirty="0" smtClean="0">
                <a:sym typeface="Wingdings" pitchFamily="2" charset="2"/>
              </a:rPr>
              <a:t>x</a:t>
            </a:r>
            <a:r>
              <a:rPr lang="en-US" dirty="0" smtClean="0">
                <a:sym typeface="Wingdings" pitchFamily="2" charset="2"/>
              </a:rPr>
              <a:t> is accepted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12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Poly-Time Reduction </a:t>
            </a:r>
            <a:r>
              <a:rPr lang="en-US" sz="4000" dirty="0" smtClean="0"/>
              <a:t>(Implication)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en-US" altLang="zh-TW" sz="2400" dirty="0" smtClean="0">
                <a:solidFill>
                  <a:srgbClr val="FF0000"/>
                </a:solidFill>
                <a:cs typeface="Arial" pitchFamily="34" charset="0"/>
              </a:rPr>
              <a:t>Suppose</a:t>
            </a:r>
            <a:r>
              <a:rPr lang="en-US" altLang="zh-TW" sz="2400" dirty="0" smtClean="0">
                <a:cs typeface="Arial" pitchFamily="34" charset="0"/>
              </a:rPr>
              <a:t> A reduces to B</a:t>
            </a:r>
          </a:p>
          <a:p>
            <a:pPr>
              <a:spcBef>
                <a:spcPct val="0"/>
              </a:spcBef>
            </a:pPr>
            <a:r>
              <a:rPr lang="en-US" altLang="zh-TW" sz="2400" dirty="0" smtClean="0">
                <a:cs typeface="Arial" pitchFamily="34" charset="0"/>
              </a:rPr>
              <a:t>If B is polynomial time solvable, then A is polynomial time solvable</a:t>
            </a:r>
          </a:p>
          <a:p>
            <a:pPr>
              <a:spcBef>
                <a:spcPct val="0"/>
              </a:spcBef>
            </a:pPr>
            <a:r>
              <a:rPr lang="en-US" altLang="zh-TW" sz="2400" dirty="0" smtClean="0">
                <a:cs typeface="Arial" pitchFamily="34" charset="0"/>
              </a:rPr>
              <a:t>If A is not polynomial time solvable, then B is not polynomial time solvable</a:t>
            </a:r>
          </a:p>
          <a:p>
            <a:pPr lvl="1"/>
            <a:r>
              <a:rPr lang="en-US" dirty="0" err="1" smtClean="0"/>
              <a:t>Contrapositive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13</a:t>
            </a:fld>
            <a:endParaRPr kumimoji="0" lang="en-US"/>
          </a:p>
        </p:txBody>
      </p:sp>
      <p:sp>
        <p:nvSpPr>
          <p:cNvPr id="5" name="TextBox 29"/>
          <p:cNvSpPr txBox="1">
            <a:spLocks noChangeArrowheads="1"/>
          </p:cNvSpPr>
          <p:nvPr/>
        </p:nvSpPr>
        <p:spPr bwMode="auto">
          <a:xfrm>
            <a:off x="990600" y="5638800"/>
            <a:ext cx="4127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24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x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TextBox 30"/>
          <p:cNvSpPr txBox="1">
            <a:spLocks noChangeArrowheads="1"/>
          </p:cNvSpPr>
          <p:nvPr/>
        </p:nvSpPr>
        <p:spPr bwMode="auto">
          <a:xfrm>
            <a:off x="3308350" y="5648325"/>
            <a:ext cx="4079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24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y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7" name="Straight Arrow Connector 36"/>
          <p:cNvCxnSpPr>
            <a:cxnSpLocks noChangeShapeType="1"/>
          </p:cNvCxnSpPr>
          <p:nvPr/>
        </p:nvCxnSpPr>
        <p:spPr bwMode="auto">
          <a:xfrm>
            <a:off x="1479550" y="5943600"/>
            <a:ext cx="1752600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8" name="Rectangle 37"/>
          <p:cNvSpPr>
            <a:spLocks noChangeArrowheads="1"/>
          </p:cNvSpPr>
          <p:nvPr/>
        </p:nvSpPr>
        <p:spPr bwMode="auto">
          <a:xfrm>
            <a:off x="1911350" y="5562600"/>
            <a:ext cx="811213" cy="685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24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R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Rectangle 38"/>
          <p:cNvSpPr>
            <a:spLocks noChangeArrowheads="1"/>
          </p:cNvSpPr>
          <p:nvPr/>
        </p:nvSpPr>
        <p:spPr bwMode="auto">
          <a:xfrm>
            <a:off x="4173538" y="5562600"/>
            <a:ext cx="2640012" cy="685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PGothic" pitchFamily="34" charset="-128"/>
              </a:rPr>
              <a:t>TM for </a:t>
            </a:r>
            <a:r>
              <a:rPr kumimoji="0" lang="en-US" altLang="zh-TW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PGothic" pitchFamily="34" charset="-128"/>
              </a:rPr>
              <a:t>L’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10" name="Straight Arrow Connector 39"/>
          <p:cNvCxnSpPr>
            <a:cxnSpLocks noChangeShapeType="1"/>
          </p:cNvCxnSpPr>
          <p:nvPr/>
        </p:nvCxnSpPr>
        <p:spPr bwMode="auto">
          <a:xfrm>
            <a:off x="3689350" y="5943600"/>
            <a:ext cx="457200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1" name="Straight Arrow Connector 41"/>
          <p:cNvCxnSpPr>
            <a:cxnSpLocks noChangeShapeType="1"/>
          </p:cNvCxnSpPr>
          <p:nvPr/>
        </p:nvCxnSpPr>
        <p:spPr bwMode="auto">
          <a:xfrm>
            <a:off x="6813550" y="5715000"/>
            <a:ext cx="457200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2" name="Straight Arrow Connector 42"/>
          <p:cNvCxnSpPr>
            <a:cxnSpLocks noChangeShapeType="1"/>
          </p:cNvCxnSpPr>
          <p:nvPr/>
        </p:nvCxnSpPr>
        <p:spPr bwMode="auto">
          <a:xfrm>
            <a:off x="6813550" y="6172200"/>
            <a:ext cx="457200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3" name="TextBox 43"/>
          <p:cNvSpPr txBox="1">
            <a:spLocks noChangeArrowheads="1"/>
          </p:cNvSpPr>
          <p:nvPr/>
        </p:nvSpPr>
        <p:spPr bwMode="auto">
          <a:xfrm>
            <a:off x="7315200" y="5467350"/>
            <a:ext cx="6461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MS PGothic" pitchFamily="34" charset="-128"/>
              </a:rPr>
              <a:t>acc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" name="TextBox 44"/>
          <p:cNvSpPr txBox="1">
            <a:spLocks noChangeArrowheads="1"/>
          </p:cNvSpPr>
          <p:nvPr/>
        </p:nvSpPr>
        <p:spPr bwMode="auto">
          <a:xfrm>
            <a:off x="7315200" y="5924550"/>
            <a:ext cx="6461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MS PGothic" pitchFamily="34" charset="-128"/>
              </a:rPr>
              <a:t>rej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1447800" y="5562600"/>
            <a:ext cx="1828800" cy="1143000"/>
            <a:chOff x="1447800" y="5562600"/>
            <a:chExt cx="1828800" cy="1143000"/>
          </a:xfrm>
        </p:grpSpPr>
        <p:sp>
          <p:nvSpPr>
            <p:cNvPr id="17" name="Rectangle 16"/>
            <p:cNvSpPr/>
            <p:nvPr/>
          </p:nvSpPr>
          <p:spPr>
            <a:xfrm>
              <a:off x="1905000" y="5562600"/>
              <a:ext cx="838200" cy="68580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447800" y="6336268"/>
              <a:ext cx="1828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rgbClr val="FF0000"/>
                  </a:solidFill>
                  <a:latin typeface="+mn-lt"/>
                </a:rPr>
                <a:t>Poly-time TM</a:t>
              </a:r>
              <a:endParaRPr lang="en-US" sz="1800" dirty="0">
                <a:solidFill>
                  <a:srgbClr val="FF0000"/>
                </a:solidFill>
                <a:latin typeface="+mn-lt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Poly-Time Reduction </a:t>
            </a:r>
            <a:r>
              <a:rPr lang="en-US" sz="4000" dirty="0" smtClean="0"/>
              <a:t>(Implication)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en-US" altLang="zh-TW" sz="2400" dirty="0" smtClean="0">
                <a:solidFill>
                  <a:srgbClr val="FF0000"/>
                </a:solidFill>
                <a:cs typeface="Arial" pitchFamily="34" charset="0"/>
              </a:rPr>
              <a:t>Suppose</a:t>
            </a:r>
            <a:r>
              <a:rPr lang="en-US" altLang="zh-TW" sz="2400" dirty="0" smtClean="0">
                <a:cs typeface="Arial" pitchFamily="34" charset="0"/>
              </a:rPr>
              <a:t> A reduces to B</a:t>
            </a:r>
          </a:p>
          <a:p>
            <a:r>
              <a:rPr lang="en-US" sz="2400" dirty="0" smtClean="0"/>
              <a:t>Solving B cannot be easier than solving A</a:t>
            </a:r>
          </a:p>
          <a:p>
            <a:pPr lvl="1"/>
            <a:r>
              <a:rPr lang="en-US" sz="2200" dirty="0" smtClean="0"/>
              <a:t>Suppose A is “difficult” while B is “easy”</a:t>
            </a:r>
          </a:p>
          <a:p>
            <a:pPr lvl="1"/>
            <a:r>
              <a:rPr lang="en-US" sz="2200" dirty="0" smtClean="0"/>
              <a:t>However, by this reduction, you find a “easy” way to solve A</a:t>
            </a:r>
          </a:p>
          <a:p>
            <a:r>
              <a:rPr lang="en-US" sz="2400" dirty="0" smtClean="0"/>
              <a:t>Consequently</a:t>
            </a:r>
            <a:r>
              <a:rPr lang="en-US" sz="2400" dirty="0" smtClean="0"/>
              <a:t>, if A is NPC, then B must be </a:t>
            </a:r>
            <a:r>
              <a:rPr lang="en-US" sz="2400" dirty="0" smtClean="0"/>
              <a:t>NPC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14</a:t>
            </a:fld>
            <a:endParaRPr kumimoji="0" lang="en-US"/>
          </a:p>
        </p:txBody>
      </p:sp>
      <p:sp>
        <p:nvSpPr>
          <p:cNvPr id="5" name="TextBox 29"/>
          <p:cNvSpPr txBox="1">
            <a:spLocks noChangeArrowheads="1"/>
          </p:cNvSpPr>
          <p:nvPr/>
        </p:nvSpPr>
        <p:spPr bwMode="auto">
          <a:xfrm>
            <a:off x="990600" y="5638800"/>
            <a:ext cx="4127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24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x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TextBox 30"/>
          <p:cNvSpPr txBox="1">
            <a:spLocks noChangeArrowheads="1"/>
          </p:cNvSpPr>
          <p:nvPr/>
        </p:nvSpPr>
        <p:spPr bwMode="auto">
          <a:xfrm>
            <a:off x="3308350" y="5648325"/>
            <a:ext cx="4079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24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y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7" name="Straight Arrow Connector 36"/>
          <p:cNvCxnSpPr>
            <a:cxnSpLocks noChangeShapeType="1"/>
          </p:cNvCxnSpPr>
          <p:nvPr/>
        </p:nvCxnSpPr>
        <p:spPr bwMode="auto">
          <a:xfrm>
            <a:off x="1479550" y="5943600"/>
            <a:ext cx="1752600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8" name="Rectangle 37"/>
          <p:cNvSpPr>
            <a:spLocks noChangeArrowheads="1"/>
          </p:cNvSpPr>
          <p:nvPr/>
        </p:nvSpPr>
        <p:spPr bwMode="auto">
          <a:xfrm>
            <a:off x="1911350" y="5562600"/>
            <a:ext cx="811213" cy="685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24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R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Rectangle 38"/>
          <p:cNvSpPr>
            <a:spLocks noChangeArrowheads="1"/>
          </p:cNvSpPr>
          <p:nvPr/>
        </p:nvSpPr>
        <p:spPr bwMode="auto">
          <a:xfrm>
            <a:off x="4173538" y="5562600"/>
            <a:ext cx="2640012" cy="685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PGothic" pitchFamily="34" charset="-128"/>
              </a:rPr>
              <a:t>TM for </a:t>
            </a:r>
            <a:r>
              <a:rPr kumimoji="0" lang="en-US" altLang="zh-TW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PGothic" pitchFamily="34" charset="-128"/>
              </a:rPr>
              <a:t>L’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10" name="Straight Arrow Connector 39"/>
          <p:cNvCxnSpPr>
            <a:cxnSpLocks noChangeShapeType="1"/>
          </p:cNvCxnSpPr>
          <p:nvPr/>
        </p:nvCxnSpPr>
        <p:spPr bwMode="auto">
          <a:xfrm>
            <a:off x="3689350" y="5943600"/>
            <a:ext cx="457200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1" name="Straight Arrow Connector 41"/>
          <p:cNvCxnSpPr>
            <a:cxnSpLocks noChangeShapeType="1"/>
          </p:cNvCxnSpPr>
          <p:nvPr/>
        </p:nvCxnSpPr>
        <p:spPr bwMode="auto">
          <a:xfrm>
            <a:off x="6813550" y="5715000"/>
            <a:ext cx="457200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2" name="Straight Arrow Connector 42"/>
          <p:cNvCxnSpPr>
            <a:cxnSpLocks noChangeShapeType="1"/>
          </p:cNvCxnSpPr>
          <p:nvPr/>
        </p:nvCxnSpPr>
        <p:spPr bwMode="auto">
          <a:xfrm>
            <a:off x="6813550" y="6172200"/>
            <a:ext cx="457200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3" name="TextBox 43"/>
          <p:cNvSpPr txBox="1">
            <a:spLocks noChangeArrowheads="1"/>
          </p:cNvSpPr>
          <p:nvPr/>
        </p:nvSpPr>
        <p:spPr bwMode="auto">
          <a:xfrm>
            <a:off x="7315200" y="5467350"/>
            <a:ext cx="6461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MS PGothic" pitchFamily="34" charset="-128"/>
              </a:rPr>
              <a:t>acc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" name="TextBox 44"/>
          <p:cNvSpPr txBox="1">
            <a:spLocks noChangeArrowheads="1"/>
          </p:cNvSpPr>
          <p:nvPr/>
        </p:nvSpPr>
        <p:spPr bwMode="auto">
          <a:xfrm>
            <a:off x="7315200" y="5924550"/>
            <a:ext cx="6461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MS PGothic" pitchFamily="34" charset="-128"/>
              </a:rPr>
              <a:t>rej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15" name="Group 18"/>
          <p:cNvGrpSpPr/>
          <p:nvPr/>
        </p:nvGrpSpPr>
        <p:grpSpPr>
          <a:xfrm>
            <a:off x="1447800" y="5562600"/>
            <a:ext cx="1828800" cy="1143000"/>
            <a:chOff x="1447800" y="5562600"/>
            <a:chExt cx="1828800" cy="1143000"/>
          </a:xfrm>
        </p:grpSpPr>
        <p:sp>
          <p:nvSpPr>
            <p:cNvPr id="17" name="Rectangle 16"/>
            <p:cNvSpPr/>
            <p:nvPr/>
          </p:nvSpPr>
          <p:spPr>
            <a:xfrm>
              <a:off x="1905000" y="5562600"/>
              <a:ext cx="838200" cy="68580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447800" y="6336268"/>
              <a:ext cx="1828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rgbClr val="FF0000"/>
                  </a:solidFill>
                  <a:latin typeface="+mn-lt"/>
                </a:rPr>
                <a:t>Poly-time TM</a:t>
              </a:r>
              <a:endParaRPr lang="en-US" sz="1800" dirty="0">
                <a:solidFill>
                  <a:srgbClr val="FF0000"/>
                </a:solidFill>
                <a:latin typeface="+mn-lt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Poly-Time Reduction - P versus NP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en-US" altLang="zh-TW" sz="2400" dirty="0" smtClean="0">
                <a:cs typeface="Arial" pitchFamily="34" charset="0"/>
              </a:rPr>
              <a:t>To show P = NP, one could try to show that a NPC problem, C,  can be solved in polynomial time. Why?</a:t>
            </a:r>
          </a:p>
          <a:p>
            <a:pPr lvl="1">
              <a:spcBef>
                <a:spcPct val="0"/>
              </a:spcBef>
            </a:pPr>
            <a:r>
              <a:rPr lang="en-US" altLang="zh-TW" sz="2200" dirty="0" smtClean="0">
                <a:cs typeface="Arial" pitchFamily="34" charset="0"/>
              </a:rPr>
              <a:t>Every problem in NP poly-time reduces to C</a:t>
            </a:r>
          </a:p>
          <a:p>
            <a:pPr lvl="1">
              <a:spcBef>
                <a:spcPct val="0"/>
              </a:spcBef>
            </a:pPr>
            <a:r>
              <a:rPr lang="en-US" altLang="zh-TW" sz="2200" dirty="0" smtClean="0">
                <a:solidFill>
                  <a:srgbClr val="FF0000"/>
                </a:solidFill>
                <a:cs typeface="Arial" pitchFamily="34" charset="0"/>
              </a:rPr>
              <a:t>If</a:t>
            </a:r>
            <a:r>
              <a:rPr lang="en-US" altLang="zh-TW" sz="2200" dirty="0" smtClean="0">
                <a:cs typeface="Arial" pitchFamily="34" charset="0"/>
              </a:rPr>
              <a:t> C can be solved in poly-time, so does each problem in NP</a:t>
            </a:r>
          </a:p>
          <a:p>
            <a:pPr lvl="1">
              <a:spcBef>
                <a:spcPct val="0"/>
              </a:spcBef>
            </a:pPr>
            <a:r>
              <a:rPr lang="en-US" altLang="zh-TW" dirty="0" smtClean="0">
                <a:cs typeface="Arial" pitchFamily="34" charset="0"/>
              </a:rPr>
              <a:t>Then NP = P!!</a:t>
            </a:r>
          </a:p>
          <a:p>
            <a:pPr>
              <a:spcBef>
                <a:spcPct val="0"/>
              </a:spcBef>
            </a:pPr>
            <a:r>
              <a:rPr lang="en-US" altLang="zh-TW" sz="2400" dirty="0" smtClean="0">
                <a:cs typeface="Arial" pitchFamily="34" charset="0"/>
              </a:rPr>
              <a:t>But this is not that easy and it is counter-intuitive (to most people) too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15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 versus NP (Again)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cs typeface="Arial" pitchFamily="34" charset="0"/>
              </a:rPr>
              <a:t>Most believe that P </a:t>
            </a:r>
            <a:r>
              <a:rPr lang="en-US" dirty="0" smtClean="0">
                <a:cs typeface="Arial" pitchFamily="34" charset="0"/>
              </a:rPr>
              <a:t>≠ </a:t>
            </a:r>
            <a:r>
              <a:rPr lang="en-US" dirty="0" smtClean="0">
                <a:cs typeface="Arial" pitchFamily="34" charset="0"/>
              </a:rPr>
              <a:t>NP, </a:t>
            </a:r>
            <a:r>
              <a:rPr lang="en-US" smtClean="0">
                <a:cs typeface="Arial" pitchFamily="34" charset="0"/>
              </a:rPr>
              <a:t>because </a:t>
            </a:r>
            <a:r>
              <a:rPr lang="en-US" smtClean="0">
                <a:solidFill>
                  <a:srgbClr val="FF0000"/>
                </a:solidFill>
                <a:cs typeface="Arial" pitchFamily="34" charset="0"/>
              </a:rPr>
              <a:t>intuitively</a:t>
            </a:r>
            <a:r>
              <a:rPr lang="en-US" smtClean="0">
                <a:cs typeface="Arial" pitchFamily="34" charset="0"/>
              </a:rPr>
              <a:t> searching </a:t>
            </a:r>
            <a:r>
              <a:rPr lang="en-US" dirty="0" smtClean="0">
                <a:cs typeface="Arial" pitchFamily="34" charset="0"/>
              </a:rPr>
              <a:t>for a solution is more difficult than verifying a solution</a:t>
            </a:r>
          </a:p>
          <a:p>
            <a:r>
              <a:rPr lang="en-US" dirty="0" smtClean="0">
                <a:cs typeface="Arial" pitchFamily="34" charset="0"/>
              </a:rPr>
              <a:t>What does P = NP imply?</a:t>
            </a:r>
          </a:p>
          <a:p>
            <a:pPr lvl="1"/>
            <a:r>
              <a:rPr lang="en-US" dirty="0" smtClean="0">
                <a:cs typeface="Arial" pitchFamily="34" charset="0"/>
              </a:rPr>
              <a:t>Know how to verify a solution in poly-time</a:t>
            </a:r>
            <a:br>
              <a:rPr lang="en-US" dirty="0" smtClean="0">
                <a:cs typeface="Arial" pitchFamily="34" charset="0"/>
              </a:rPr>
            </a:br>
            <a:r>
              <a:rPr lang="en-US" dirty="0" smtClean="0">
                <a:cs typeface="Arial" pitchFamily="34" charset="0"/>
                <a:sym typeface="Wingdings" pitchFamily="2" charset="2"/>
              </a:rPr>
              <a:t> Know how to find a solution in poly-time </a:t>
            </a:r>
            <a:r>
              <a:rPr lang="en-US" dirty="0" smtClean="0">
                <a:cs typeface="Arial" pitchFamily="34" charset="0"/>
                <a:sym typeface="Wingdings" pitchFamily="2" charset="2"/>
              </a:rPr>
              <a:t>(?!)</a:t>
            </a:r>
            <a:endParaRPr lang="en-US" dirty="0" smtClean="0">
              <a:cs typeface="Arial" pitchFamily="34" charset="0"/>
              <a:sym typeface="Wingdings" pitchFamily="2" charset="2"/>
            </a:endParaRPr>
          </a:p>
          <a:p>
            <a:pPr lvl="1"/>
            <a:r>
              <a:rPr lang="en-US" dirty="0" smtClean="0">
                <a:cs typeface="Arial" pitchFamily="34" charset="0"/>
              </a:rPr>
              <a:t>Indeed we prefer P ≠ NP</a:t>
            </a:r>
          </a:p>
          <a:p>
            <a:pPr lvl="2"/>
            <a:r>
              <a:rPr lang="en-US" dirty="0" smtClean="0">
                <a:cs typeface="Arial" pitchFamily="34" charset="0"/>
              </a:rPr>
              <a:t>Encryption algorithms heavily rely on the </a:t>
            </a:r>
            <a:r>
              <a:rPr lang="en-US" dirty="0" smtClean="0">
                <a:solidFill>
                  <a:srgbClr val="FF0000"/>
                </a:solidFill>
                <a:cs typeface="Arial" pitchFamily="34" charset="0"/>
              </a:rPr>
              <a:t>assumption</a:t>
            </a:r>
            <a:r>
              <a:rPr lang="en-US" dirty="0" smtClean="0">
                <a:cs typeface="Arial" pitchFamily="34" charset="0"/>
              </a:rPr>
              <a:t> that P ≠ NP</a:t>
            </a:r>
          </a:p>
          <a:p>
            <a:pPr marL="274320" lvl="1" indent="-274320">
              <a:buClr>
                <a:schemeClr val="accent3"/>
              </a:buClr>
              <a:buSzPct val="95000"/>
            </a:pPr>
            <a:r>
              <a:rPr lang="en-US" dirty="0" smtClean="0">
                <a:cs typeface="Arial" pitchFamily="34" charset="0"/>
                <a:sym typeface="Wingdings" pitchFamily="2" charset="2"/>
              </a:rPr>
              <a:t>P = NP or P </a:t>
            </a:r>
            <a:r>
              <a:rPr lang="en-US" dirty="0" smtClean="0">
                <a:cs typeface="Arial" pitchFamily="34" charset="0"/>
              </a:rPr>
              <a:t>≠ NP is </a:t>
            </a:r>
            <a:r>
              <a:rPr lang="en-US" dirty="0" smtClean="0">
                <a:cs typeface="Arial" pitchFamily="34" charset="0"/>
                <a:sym typeface="Wingdings" pitchFamily="2" charset="2"/>
              </a:rPr>
              <a:t>s</a:t>
            </a:r>
            <a:r>
              <a:rPr lang="en-US" dirty="0" smtClean="0">
                <a:cs typeface="Arial" pitchFamily="34" charset="0"/>
              </a:rPr>
              <a:t>till an open problem</a:t>
            </a:r>
          </a:p>
          <a:p>
            <a:endParaRPr lang="en-US" dirty="0" smtClean="0"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16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Relations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zh-CN" altLang="zh-CN" dirty="0" smtClean="0"/>
          </a:p>
        </p:txBody>
      </p:sp>
      <p:sp>
        <p:nvSpPr>
          <p:cNvPr id="13316" name="Oval 4"/>
          <p:cNvSpPr>
            <a:spLocks noChangeArrowheads="1"/>
          </p:cNvSpPr>
          <p:nvPr/>
        </p:nvSpPr>
        <p:spPr bwMode="auto">
          <a:xfrm rot="-5400000">
            <a:off x="381000" y="2895600"/>
            <a:ext cx="4419600" cy="2590800"/>
          </a:xfrm>
          <a:prstGeom prst="ellipse">
            <a:avLst/>
          </a:prstGeom>
          <a:noFill/>
          <a:ln w="38100" algn="ctr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+mn-lt"/>
            </a:endParaRPr>
          </a:p>
        </p:txBody>
      </p:sp>
      <p:sp>
        <p:nvSpPr>
          <p:cNvPr id="13317" name="Oval 5"/>
          <p:cNvSpPr>
            <a:spLocks noChangeArrowheads="1"/>
          </p:cNvSpPr>
          <p:nvPr/>
        </p:nvSpPr>
        <p:spPr bwMode="auto">
          <a:xfrm rot="-5400000">
            <a:off x="2057400" y="5257800"/>
            <a:ext cx="1066800" cy="1219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</p:spPr>
        <p:txBody>
          <a:bodyPr vert="eaVert" wrap="none" anchor="ctr"/>
          <a:lstStyle/>
          <a:p>
            <a:endParaRPr lang="zh-CN" altLang="zh-CN">
              <a:latin typeface="+mn-lt"/>
            </a:endParaRP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2057400" y="4114800"/>
            <a:ext cx="10668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800" b="1">
                <a:solidFill>
                  <a:srgbClr val="FF9900"/>
                </a:solidFill>
                <a:latin typeface="+mn-lt"/>
              </a:rPr>
              <a:t>NP</a:t>
            </a: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2209800" y="5715000"/>
            <a:ext cx="8382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800" b="1" dirty="0">
                <a:solidFill>
                  <a:srgbClr val="FFCC00"/>
                </a:solidFill>
                <a:latin typeface="+mn-lt"/>
              </a:rPr>
              <a:t>P</a:t>
            </a:r>
          </a:p>
        </p:txBody>
      </p:sp>
      <p:sp>
        <p:nvSpPr>
          <p:cNvPr id="13320" name="Oval 8"/>
          <p:cNvSpPr>
            <a:spLocks noChangeArrowheads="1"/>
          </p:cNvSpPr>
          <p:nvPr/>
        </p:nvSpPr>
        <p:spPr bwMode="auto">
          <a:xfrm rot="-5400000">
            <a:off x="2057400" y="1905000"/>
            <a:ext cx="1066800" cy="1219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</p:spPr>
        <p:txBody>
          <a:bodyPr vert="eaVert" wrap="none" anchor="ctr"/>
          <a:lstStyle/>
          <a:p>
            <a:endParaRPr lang="zh-CN" altLang="zh-CN">
              <a:latin typeface="+mn-lt"/>
            </a:endParaRPr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2057400" y="2300288"/>
            <a:ext cx="106680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800" b="1">
                <a:solidFill>
                  <a:srgbClr val="FF9900"/>
                </a:solidFill>
                <a:latin typeface="+mn-lt"/>
              </a:rPr>
              <a:t>NP-C</a:t>
            </a:r>
          </a:p>
        </p:txBody>
      </p:sp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3810000" y="5729288"/>
            <a:ext cx="1066800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800">
                <a:solidFill>
                  <a:srgbClr val="FF0000"/>
                </a:solidFill>
                <a:latin typeface="+mn-lt"/>
              </a:rPr>
              <a:t>easy</a:t>
            </a:r>
          </a:p>
        </p:txBody>
      </p:sp>
      <p:sp>
        <p:nvSpPr>
          <p:cNvPr id="13323" name="Text Box 11"/>
          <p:cNvSpPr txBox="1">
            <a:spLocks noChangeArrowheads="1"/>
          </p:cNvSpPr>
          <p:nvPr/>
        </p:nvSpPr>
        <p:spPr bwMode="auto">
          <a:xfrm>
            <a:off x="3810000" y="2057400"/>
            <a:ext cx="106680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800" dirty="0">
                <a:solidFill>
                  <a:srgbClr val="FF0000"/>
                </a:solidFill>
                <a:latin typeface="+mn-lt"/>
              </a:rPr>
              <a:t>hard</a:t>
            </a:r>
          </a:p>
        </p:txBody>
      </p:sp>
      <p:sp>
        <p:nvSpPr>
          <p:cNvPr id="148492" name="Text Box 12"/>
          <p:cNvSpPr txBox="1">
            <a:spLocks noChangeArrowheads="1"/>
          </p:cNvSpPr>
          <p:nvPr/>
        </p:nvSpPr>
        <p:spPr bwMode="auto">
          <a:xfrm>
            <a:off x="5181600" y="3489325"/>
            <a:ext cx="3429000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 sz="2000" dirty="0">
                <a:latin typeface="+mn-lt"/>
              </a:rPr>
              <a:t>Is there any problem even harder than NP-C?</a:t>
            </a:r>
          </a:p>
        </p:txBody>
      </p:sp>
      <p:sp>
        <p:nvSpPr>
          <p:cNvPr id="13325" name="AutoShape 14"/>
          <p:cNvSpPr>
            <a:spLocks noChangeArrowheads="1"/>
          </p:cNvSpPr>
          <p:nvPr/>
        </p:nvSpPr>
        <p:spPr bwMode="auto">
          <a:xfrm>
            <a:off x="4191000" y="2590800"/>
            <a:ext cx="228600" cy="1524000"/>
          </a:xfrm>
          <a:prstGeom prst="upArrow">
            <a:avLst>
              <a:gd name="adj1" fmla="val 50000"/>
              <a:gd name="adj2" fmla="val 166667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+mn-lt"/>
            </a:endParaRPr>
          </a:p>
        </p:txBody>
      </p:sp>
      <p:sp>
        <p:nvSpPr>
          <p:cNvPr id="13326" name="AutoShape 15"/>
          <p:cNvSpPr>
            <a:spLocks noChangeArrowheads="1"/>
          </p:cNvSpPr>
          <p:nvPr/>
        </p:nvSpPr>
        <p:spPr bwMode="auto">
          <a:xfrm>
            <a:off x="4191000" y="4419600"/>
            <a:ext cx="228600" cy="1447800"/>
          </a:xfrm>
          <a:prstGeom prst="downArrow">
            <a:avLst>
              <a:gd name="adj1" fmla="val 50000"/>
              <a:gd name="adj2" fmla="val 158333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>
              <a:latin typeface="+mn-lt"/>
            </a:endParaRPr>
          </a:p>
        </p:txBody>
      </p:sp>
      <p:sp>
        <p:nvSpPr>
          <p:cNvPr id="148496" name="Text Box 16"/>
          <p:cNvSpPr txBox="1">
            <a:spLocks noChangeArrowheads="1"/>
          </p:cNvSpPr>
          <p:nvPr/>
        </p:nvSpPr>
        <p:spPr bwMode="auto">
          <a:xfrm>
            <a:off x="5257800" y="4327525"/>
            <a:ext cx="26670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TW" sz="2000" dirty="0">
                <a:latin typeface="+mn-lt"/>
              </a:rPr>
              <a:t>Yes!  e.g. </a:t>
            </a:r>
            <a:r>
              <a:rPr lang="en-US" altLang="zh-TW" sz="2000" dirty="0">
                <a:solidFill>
                  <a:srgbClr val="FF0000"/>
                </a:solidFill>
                <a:latin typeface="+mn-lt"/>
              </a:rPr>
              <a:t>I-go</a:t>
            </a: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17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492" grpId="0"/>
      <p:bldP spid="14849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Methodology</a:t>
            </a:r>
            <a:endParaRPr lang="en-US" altLang="zh-TW" dirty="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800" dirty="0" smtClean="0">
                <a:cs typeface="Arial" pitchFamily="34" charset="0"/>
              </a:rPr>
              <a:t>To show </a:t>
            </a:r>
            <a:r>
              <a:rPr lang="en-US" altLang="zh-TW" sz="2800" i="1" dirty="0" smtClean="0">
                <a:cs typeface="Arial" pitchFamily="34" charset="0"/>
              </a:rPr>
              <a:t>L</a:t>
            </a:r>
            <a:r>
              <a:rPr lang="en-US" altLang="zh-TW" sz="2800" dirty="0" smtClean="0">
                <a:cs typeface="Arial" pitchFamily="34" charset="0"/>
              </a:rPr>
              <a:t> is in </a:t>
            </a:r>
            <a:r>
              <a:rPr lang="en-US" altLang="zh-TW" sz="2800" dirty="0" smtClean="0">
                <a:solidFill>
                  <a:srgbClr val="FF0000"/>
                </a:solidFill>
                <a:cs typeface="Arial" pitchFamily="34" charset="0"/>
              </a:rPr>
              <a:t>NP</a:t>
            </a:r>
            <a:r>
              <a:rPr lang="en-US" altLang="zh-TW" sz="2800" dirty="0" smtClean="0">
                <a:cs typeface="Arial" pitchFamily="34" charset="0"/>
              </a:rPr>
              <a:t>, you </a:t>
            </a:r>
            <a:r>
              <a:rPr lang="en-US" altLang="zh-TW" sz="2800" dirty="0" smtClean="0">
                <a:cs typeface="Arial" pitchFamily="34" charset="0"/>
              </a:rPr>
              <a:t>can either</a:t>
            </a:r>
          </a:p>
          <a:p>
            <a:pPr marL="793242" lvl="1" indent="-400050">
              <a:buAutoNum type="romanLcParenBoth"/>
            </a:pPr>
            <a:r>
              <a:rPr lang="en-US" altLang="zh-TW" sz="1800" dirty="0" smtClean="0">
                <a:cs typeface="Arial" pitchFamily="34" charset="0"/>
              </a:rPr>
              <a:t>Show that solutions for </a:t>
            </a:r>
            <a:r>
              <a:rPr lang="en-US" altLang="zh-TW" sz="1800" i="1" dirty="0" smtClean="0">
                <a:cs typeface="Arial" pitchFamily="34" charset="0"/>
              </a:rPr>
              <a:t>L</a:t>
            </a:r>
            <a:r>
              <a:rPr lang="en-US" altLang="zh-TW" sz="1800" dirty="0" smtClean="0">
                <a:cs typeface="Arial" pitchFamily="34" charset="0"/>
              </a:rPr>
              <a:t> can be verified in polynomial-time, or</a:t>
            </a:r>
          </a:p>
          <a:p>
            <a:pPr marL="793242" lvl="1" indent="-400050">
              <a:buAutoNum type="romanLcParenBoth"/>
            </a:pPr>
            <a:r>
              <a:rPr lang="en-US" altLang="zh-TW" sz="1800" dirty="0" smtClean="0">
                <a:cs typeface="Arial" pitchFamily="34" charset="0"/>
              </a:rPr>
              <a:t>Describe </a:t>
            </a:r>
            <a:r>
              <a:rPr lang="en-US" altLang="zh-TW" sz="1800" dirty="0" smtClean="0">
                <a:cs typeface="Arial" pitchFamily="34" charset="0"/>
              </a:rPr>
              <a:t>a nondeterministic polynomial-time TM for L</a:t>
            </a:r>
          </a:p>
          <a:p>
            <a:pPr marL="1067562" lvl="2" indent="-400050">
              <a:buNone/>
            </a:pPr>
            <a:r>
              <a:rPr lang="en-US" altLang="zh-CN" sz="1800" dirty="0" smtClean="0">
                <a:cs typeface="Arial" pitchFamily="34" charset="0"/>
              </a:rPr>
              <a:t>(Come back to this if we have enough time)</a:t>
            </a:r>
            <a:endParaRPr lang="en-US" altLang="zh-CN" sz="2000" dirty="0" smtClean="0">
              <a:cs typeface="Arial" pitchFamily="34" charset="0"/>
            </a:endParaRPr>
          </a:p>
          <a:p>
            <a:r>
              <a:rPr lang="en-US" altLang="zh-TW" sz="2800" dirty="0" smtClean="0">
                <a:cs typeface="Arial" pitchFamily="34" charset="0"/>
              </a:rPr>
              <a:t>To show </a:t>
            </a:r>
            <a:r>
              <a:rPr lang="en-US" altLang="zh-TW" sz="2800" i="1" dirty="0" smtClean="0">
                <a:cs typeface="Arial" pitchFamily="34" charset="0"/>
              </a:rPr>
              <a:t>L</a:t>
            </a:r>
            <a:r>
              <a:rPr lang="en-US" altLang="zh-TW" sz="2800" dirty="0" smtClean="0">
                <a:cs typeface="Arial" pitchFamily="34" charset="0"/>
              </a:rPr>
              <a:t> is </a:t>
            </a:r>
            <a:r>
              <a:rPr lang="en-US" altLang="zh-TW" sz="2800" dirty="0" smtClean="0">
                <a:solidFill>
                  <a:srgbClr val="FF0000"/>
                </a:solidFill>
                <a:cs typeface="Arial" pitchFamily="34" charset="0"/>
              </a:rPr>
              <a:t>NP-complete</a:t>
            </a:r>
          </a:p>
          <a:p>
            <a:pPr lvl="1"/>
            <a:r>
              <a:rPr lang="en-US" altLang="zh-TW" sz="1800" dirty="0" smtClean="0">
                <a:cs typeface="Arial" pitchFamily="34" charset="0"/>
              </a:rPr>
              <a:t>Show that </a:t>
            </a:r>
            <a:r>
              <a:rPr lang="en-US" altLang="zh-TW" sz="1800" i="1" dirty="0" smtClean="0">
                <a:cs typeface="Arial" pitchFamily="34" charset="0"/>
              </a:rPr>
              <a:t>L</a:t>
            </a:r>
            <a:r>
              <a:rPr lang="en-US" altLang="zh-TW" sz="1800" dirty="0" smtClean="0">
                <a:cs typeface="Arial" pitchFamily="34" charset="0"/>
              </a:rPr>
              <a:t> is in NP</a:t>
            </a:r>
          </a:p>
          <a:p>
            <a:pPr lvl="1"/>
            <a:r>
              <a:rPr lang="en-US" altLang="zh-TW" sz="1800" dirty="0" smtClean="0">
                <a:cs typeface="Arial" pitchFamily="34" charset="0"/>
              </a:rPr>
              <a:t>Poly-time reduce some NPC problem to L</a:t>
            </a:r>
          </a:p>
          <a:p>
            <a:pPr lvl="2"/>
            <a:r>
              <a:rPr lang="en-US" altLang="zh-TW" sz="1500" dirty="0" smtClean="0">
                <a:cs typeface="Arial" pitchFamily="34" charset="0"/>
              </a:rPr>
              <a:t>i.e., design </a:t>
            </a:r>
            <a:r>
              <a:rPr lang="en-US" altLang="zh-TW" sz="1500" dirty="0" smtClean="0">
                <a:cs typeface="Arial" pitchFamily="34" charset="0"/>
              </a:rPr>
              <a:t>a polynomial-time reduction from some problem we know to be NP-complete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18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Proving a problem being NPC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19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cs typeface="Arial" pitchFamily="34" charset="0"/>
              </a:rPr>
              <a:t>Outline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>
                <a:cs typeface="Arial" pitchFamily="34" charset="0"/>
              </a:rPr>
              <a:t>Review</a:t>
            </a:r>
          </a:p>
          <a:p>
            <a:pPr lvl="1"/>
            <a:r>
              <a:rPr lang="en-US" altLang="zh-CN" dirty="0" smtClean="0">
                <a:cs typeface="Arial" pitchFamily="34" charset="0"/>
              </a:rPr>
              <a:t>P, NP, NPC</a:t>
            </a:r>
          </a:p>
          <a:p>
            <a:pPr lvl="1"/>
            <a:r>
              <a:rPr lang="en-US" altLang="zh-CN" dirty="0" smtClean="0">
                <a:cs typeface="Arial" pitchFamily="34" charset="0"/>
              </a:rPr>
              <a:t>Polynomial-time Reduction</a:t>
            </a:r>
          </a:p>
          <a:p>
            <a:r>
              <a:rPr lang="en-US" altLang="zh-CN" dirty="0" smtClean="0">
                <a:cs typeface="Arial" pitchFamily="34" charset="0"/>
              </a:rPr>
              <a:t>2</a:t>
            </a:r>
            <a:r>
              <a:rPr lang="en-US" altLang="zh-TW" dirty="0" smtClean="0">
                <a:cs typeface="Arial" pitchFamily="34" charset="0"/>
              </a:rPr>
              <a:t> problem</a:t>
            </a:r>
            <a:r>
              <a:rPr lang="en-US" altLang="zh-CN" dirty="0" smtClean="0">
                <a:cs typeface="Arial" pitchFamily="34" charset="0"/>
              </a:rPr>
              <a:t>s</a:t>
            </a:r>
            <a:endParaRPr lang="en-US" altLang="zh-TW" dirty="0" smtClean="0">
              <a:cs typeface="Arial" pitchFamily="34" charset="0"/>
            </a:endParaRPr>
          </a:p>
          <a:p>
            <a:pPr lvl="1"/>
            <a:r>
              <a:rPr lang="en-US" altLang="zh-TW" dirty="0" smtClean="0">
                <a:cs typeface="Arial" pitchFamily="34" charset="0"/>
              </a:rPr>
              <a:t>Double-SAT</a:t>
            </a:r>
          </a:p>
          <a:p>
            <a:pPr lvl="1"/>
            <a:r>
              <a:rPr lang="en-US" altLang="zh-TW" dirty="0" smtClean="0">
                <a:cs typeface="Arial" pitchFamily="34" charset="0"/>
              </a:rPr>
              <a:t>Dominating set</a:t>
            </a:r>
          </a:p>
          <a:p>
            <a:pPr lvl="2"/>
            <a:r>
              <a:rPr lang="en-US" altLang="zh-TW" dirty="0" smtClean="0">
                <a:cs typeface="Arial" pitchFamily="34" charset="0"/>
              </a:rPr>
              <a:t>http://en.wikipedia.org/wiki/Dominating_set_problem</a:t>
            </a:r>
          </a:p>
          <a:p>
            <a:pPr lvl="1"/>
            <a:endParaRPr lang="en-US" altLang="zh-TW" dirty="0" smtClean="0"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2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Double-SAT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>
                <a:cs typeface="Arial" pitchFamily="34" charset="0"/>
              </a:rPr>
              <a:t>Problem:</a:t>
            </a:r>
          </a:p>
          <a:p>
            <a:pPr lvl="1"/>
            <a:r>
              <a:rPr lang="en-US" altLang="zh-TW" dirty="0" smtClean="0">
                <a:cs typeface="Arial" pitchFamily="34" charset="0"/>
              </a:rPr>
              <a:t>Double-SAT = </a:t>
            </a:r>
            <a:r>
              <a:rPr lang="en-US" altLang="zh-CN" dirty="0" smtClean="0">
                <a:cs typeface="Arial" pitchFamily="34" charset="0"/>
              </a:rPr>
              <a:t>{</a:t>
            </a:r>
            <a:r>
              <a:rPr lang="en-US" altLang="zh-CN" dirty="0" smtClean="0">
                <a:ea typeface="宋体" pitchFamily="2" charset="-122"/>
                <a:cs typeface="Arial" pitchFamily="34" charset="0"/>
              </a:rPr>
              <a:t>&lt;φ&gt; </a:t>
            </a:r>
            <a:r>
              <a:rPr lang="en-US" altLang="zh-CN" dirty="0" smtClean="0">
                <a:cs typeface="Arial" pitchFamily="34" charset="0"/>
              </a:rPr>
              <a:t>|</a:t>
            </a:r>
            <a:r>
              <a:rPr lang="en-US" altLang="zh-TW" dirty="0" smtClean="0">
                <a:cs typeface="Arial" pitchFamily="34" charset="0"/>
              </a:rPr>
              <a:t> </a:t>
            </a:r>
            <a:r>
              <a:rPr lang="en-US" altLang="zh-CN" dirty="0" smtClean="0">
                <a:ea typeface="宋体" pitchFamily="2" charset="-122"/>
                <a:cs typeface="Arial" pitchFamily="34" charset="0"/>
              </a:rPr>
              <a:t>φ </a:t>
            </a:r>
            <a:r>
              <a:rPr lang="en-US" altLang="zh-CN" dirty="0" smtClean="0">
                <a:cs typeface="Arial" pitchFamily="34" charset="0"/>
              </a:rPr>
              <a:t>is</a:t>
            </a:r>
            <a:r>
              <a:rPr lang="en-US" altLang="zh-TW" dirty="0" smtClean="0">
                <a:cs typeface="Arial" pitchFamily="34" charset="0"/>
              </a:rPr>
              <a:t> a Boolean formula with at least </a:t>
            </a:r>
            <a:r>
              <a:rPr lang="en-US" altLang="zh-TW" dirty="0" smtClean="0">
                <a:solidFill>
                  <a:srgbClr val="FF0000"/>
                </a:solidFill>
                <a:cs typeface="Arial" pitchFamily="34" charset="0"/>
              </a:rPr>
              <a:t>two</a:t>
            </a:r>
            <a:r>
              <a:rPr lang="en-US" altLang="zh-TW" dirty="0" smtClean="0">
                <a:cs typeface="Arial" pitchFamily="34" charset="0"/>
              </a:rPr>
              <a:t> satisfying assignments</a:t>
            </a:r>
            <a:r>
              <a:rPr lang="en-US" altLang="zh-CN" dirty="0" smtClean="0">
                <a:cs typeface="Arial" pitchFamily="34" charset="0"/>
              </a:rPr>
              <a:t>}</a:t>
            </a:r>
          </a:p>
          <a:p>
            <a:r>
              <a:rPr lang="en-US" altLang="zh-TW" dirty="0" smtClean="0">
                <a:cs typeface="Arial" pitchFamily="34" charset="0"/>
              </a:rPr>
              <a:t>Goal:</a:t>
            </a:r>
          </a:p>
          <a:p>
            <a:pPr lvl="1"/>
            <a:r>
              <a:rPr lang="en-US" altLang="zh-TW" dirty="0" smtClean="0">
                <a:cs typeface="Arial" pitchFamily="34" charset="0"/>
              </a:rPr>
              <a:t>Show that Double-SAT is </a:t>
            </a:r>
            <a:r>
              <a:rPr lang="en-US" altLang="zh-TW" dirty="0" smtClean="0">
                <a:solidFill>
                  <a:srgbClr val="FF0000"/>
                </a:solidFill>
                <a:cs typeface="Arial" pitchFamily="34" charset="0"/>
              </a:rPr>
              <a:t>NP-Complete</a:t>
            </a:r>
            <a:endParaRPr lang="en-US" altLang="zh-CN" dirty="0" smtClean="0">
              <a:cs typeface="Arial" pitchFamily="34" charset="0"/>
            </a:endParaRPr>
          </a:p>
          <a:p>
            <a:pPr lvl="1"/>
            <a:endParaRPr lang="en-US" altLang="zh-CN" dirty="0" smtClean="0">
              <a:ea typeface="宋体" pitchFamily="2" charset="-122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20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Double-SAT</a:t>
            </a:r>
            <a:r>
              <a:rPr lang="en-US" altLang="zh-TW" dirty="0" smtClean="0"/>
              <a:t> (Proof Sketch)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>
                <a:cs typeface="Arial" pitchFamily="34" charset="0"/>
              </a:rPr>
              <a:t>Steps:</a:t>
            </a:r>
            <a:endParaRPr lang="en-US" altLang="zh-CN" dirty="0" smtClean="0">
              <a:cs typeface="Arial" pitchFamily="34" charset="0"/>
            </a:endParaRPr>
          </a:p>
          <a:p>
            <a:pPr marL="850392" lvl="1" indent="-457200">
              <a:buFont typeface="+mj-lt"/>
              <a:buAutoNum type="arabicParenR"/>
            </a:pPr>
            <a:r>
              <a:rPr lang="en-US" altLang="zh-TW" dirty="0" smtClean="0">
                <a:cs typeface="Arial" pitchFamily="34" charset="0"/>
              </a:rPr>
              <a:t>Show that </a:t>
            </a:r>
            <a:r>
              <a:rPr lang="en-US" altLang="zh-TW" dirty="0" smtClean="0">
                <a:cs typeface="Arial" pitchFamily="34" charset="0"/>
              </a:rPr>
              <a:t>Double-SAT </a:t>
            </a:r>
            <a:r>
              <a:rPr lang="en-US" altLang="zh-CN" dirty="0" smtClean="0">
                <a:ea typeface="宋体" pitchFamily="2" charset="-122"/>
                <a:cs typeface="Arial" pitchFamily="34" charset="0"/>
              </a:rPr>
              <a:t>∈</a:t>
            </a:r>
            <a:r>
              <a:rPr lang="en-US" altLang="zh-TW" dirty="0" smtClean="0">
                <a:cs typeface="Arial" pitchFamily="34" charset="0"/>
              </a:rPr>
              <a:t> </a:t>
            </a:r>
            <a:r>
              <a:rPr lang="en-US" altLang="zh-TW" dirty="0" smtClean="0">
                <a:cs typeface="Arial" pitchFamily="34" charset="0"/>
              </a:rPr>
              <a:t>NP</a:t>
            </a:r>
          </a:p>
          <a:p>
            <a:pPr marL="850392" lvl="1" indent="-457200">
              <a:buFont typeface="+mj-lt"/>
              <a:buAutoNum type="arabicParenR"/>
            </a:pPr>
            <a:r>
              <a:rPr lang="en-US" altLang="zh-CN" dirty="0" smtClean="0">
                <a:ea typeface="宋体" pitchFamily="2" charset="-122"/>
                <a:cs typeface="Arial" pitchFamily="34" charset="0"/>
              </a:rPr>
              <a:t>Show that </a:t>
            </a:r>
            <a:r>
              <a:rPr lang="en-US" altLang="zh-TW" dirty="0" smtClean="0">
                <a:cs typeface="Arial" pitchFamily="34" charset="0"/>
              </a:rPr>
              <a:t>Double-SAT</a:t>
            </a:r>
            <a:r>
              <a:rPr lang="en-US" altLang="zh-CN" dirty="0" smtClean="0">
                <a:cs typeface="Arial" pitchFamily="34" charset="0"/>
              </a:rPr>
              <a:t> is </a:t>
            </a:r>
            <a:r>
              <a:rPr lang="en-US" altLang="zh-CN" dirty="0" smtClean="0">
                <a:ea typeface="宋体" pitchFamily="2" charset="-122"/>
                <a:cs typeface="Arial" pitchFamily="34" charset="0"/>
              </a:rPr>
              <a:t>not easier than a certain </a:t>
            </a:r>
            <a:r>
              <a:rPr lang="en-US" altLang="zh-CN" dirty="0" smtClean="0">
                <a:solidFill>
                  <a:srgbClr val="FF0000"/>
                </a:solidFill>
                <a:ea typeface="宋体" pitchFamily="2" charset="-122"/>
                <a:cs typeface="Arial" pitchFamily="34" charset="0"/>
              </a:rPr>
              <a:t>NPC</a:t>
            </a:r>
            <a:r>
              <a:rPr lang="en-US" altLang="zh-CN" dirty="0" smtClean="0">
                <a:ea typeface="宋体" pitchFamily="2" charset="-122"/>
                <a:cs typeface="Arial" pitchFamily="34" charset="0"/>
              </a:rPr>
              <a:t> problem</a:t>
            </a:r>
          </a:p>
          <a:p>
            <a:pPr lvl="2"/>
            <a:r>
              <a:rPr lang="en-US" altLang="zh-CN" dirty="0" smtClean="0">
                <a:ea typeface="宋体" pitchFamily="2" charset="-122"/>
                <a:cs typeface="Arial" pitchFamily="34" charset="0"/>
              </a:rPr>
              <a:t>For the NPC problem, we choose </a:t>
            </a:r>
            <a:r>
              <a:rPr lang="en-US" altLang="zh-CN" dirty="0" smtClean="0">
                <a:solidFill>
                  <a:srgbClr val="FF0000"/>
                </a:solidFill>
                <a:ea typeface="宋体" pitchFamily="2" charset="-122"/>
                <a:cs typeface="Arial" pitchFamily="34" charset="0"/>
              </a:rPr>
              <a:t>SAT</a:t>
            </a:r>
          </a:p>
          <a:p>
            <a:pPr lvl="2"/>
            <a:r>
              <a:rPr lang="en-US" altLang="zh-CN" dirty="0" smtClean="0">
                <a:ea typeface="宋体" pitchFamily="2" charset="-122"/>
                <a:cs typeface="Arial" pitchFamily="34" charset="0"/>
              </a:rPr>
              <a:t>i.e., we want to poly-time reduce Double-SAT to SAT</a:t>
            </a:r>
          </a:p>
          <a:p>
            <a:pPr marL="850392" lvl="1" indent="-457200">
              <a:buFont typeface="+mj-lt"/>
              <a:buAutoNum type="arabicParenR"/>
            </a:pPr>
            <a:r>
              <a:rPr lang="en-US" dirty="0" smtClean="0">
                <a:ea typeface="宋体" pitchFamily="2" charset="-122"/>
                <a:cs typeface="Arial" pitchFamily="34" charset="0"/>
              </a:rPr>
              <a:t>Show the correspondence of “yes” instance between reduction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21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Double-SAT</a:t>
            </a:r>
            <a:r>
              <a:rPr lang="en-US" altLang="zh-TW" dirty="0" smtClean="0"/>
              <a:t> - (1) NP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lvl="1" indent="-274320">
              <a:buClr>
                <a:schemeClr val="accent3"/>
              </a:buClr>
              <a:buSzPct val="95000"/>
            </a:pPr>
            <a:r>
              <a:rPr lang="en-US" altLang="zh-TW" dirty="0" smtClean="0">
                <a:cs typeface="Arial" pitchFamily="34" charset="0"/>
              </a:rPr>
              <a:t>It is trivial to see that Double-SAT </a:t>
            </a:r>
            <a:r>
              <a:rPr lang="en-US" altLang="zh-CN" dirty="0" smtClean="0">
                <a:ea typeface="宋体" pitchFamily="2" charset="-122"/>
                <a:cs typeface="Arial" pitchFamily="34" charset="0"/>
              </a:rPr>
              <a:t>∈</a:t>
            </a:r>
            <a:r>
              <a:rPr lang="en-US" altLang="zh-TW" dirty="0" smtClean="0">
                <a:cs typeface="Arial" pitchFamily="34" charset="0"/>
              </a:rPr>
              <a:t> NP</a:t>
            </a:r>
            <a:endParaRPr lang="en-US" altLang="zh-CN" dirty="0" smtClean="0">
              <a:cs typeface="Arial" pitchFamily="34" charset="0"/>
            </a:endParaRPr>
          </a:p>
          <a:p>
            <a:pPr lvl="1"/>
            <a:r>
              <a:rPr lang="en-US" altLang="zh-TW" dirty="0" smtClean="0">
                <a:cs typeface="Arial" pitchFamily="34" charset="0"/>
              </a:rPr>
              <a:t>Given 2 assignments </a:t>
            </a:r>
            <a:r>
              <a:rPr lang="en-US" altLang="zh-CN" dirty="0" smtClean="0">
                <a:cs typeface="Arial" pitchFamily="34" charset="0"/>
              </a:rPr>
              <a:t>for </a:t>
            </a:r>
            <a:r>
              <a:rPr lang="en-US" altLang="zh-CN" dirty="0" smtClean="0">
                <a:ea typeface="宋体" pitchFamily="2" charset="-122"/>
                <a:cs typeface="Arial" pitchFamily="34" charset="0"/>
              </a:rPr>
              <a:t>φ, </a:t>
            </a:r>
            <a:r>
              <a:rPr lang="en-US" altLang="zh-TW" dirty="0" smtClean="0">
                <a:cs typeface="Arial" pitchFamily="34" charset="0"/>
              </a:rPr>
              <a:t>and ve</a:t>
            </a:r>
            <a:r>
              <a:rPr lang="en-US" altLang="zh-CN" dirty="0" smtClean="0">
                <a:cs typeface="Arial" pitchFamily="34" charset="0"/>
              </a:rPr>
              <a:t>r</a:t>
            </a:r>
            <a:r>
              <a:rPr lang="en-US" altLang="zh-TW" dirty="0" smtClean="0">
                <a:cs typeface="Arial" pitchFamily="34" charset="0"/>
              </a:rPr>
              <a:t>ify whether</a:t>
            </a:r>
            <a:r>
              <a:rPr lang="en-US" altLang="zh-CN" dirty="0" smtClean="0">
                <a:cs typeface="Arial" pitchFamily="34" charset="0"/>
              </a:rPr>
              <a:t> </a:t>
            </a:r>
            <a:r>
              <a:rPr lang="en-US" altLang="zh-TW" dirty="0" smtClean="0">
                <a:cs typeface="Arial" pitchFamily="34" charset="0"/>
              </a:rPr>
              <a:t>both of them satisfy </a:t>
            </a:r>
            <a:r>
              <a:rPr lang="en-US" altLang="zh-CN" dirty="0" smtClean="0">
                <a:ea typeface="宋体" pitchFamily="2" charset="-122"/>
                <a:cs typeface="Arial" pitchFamily="34" charset="0"/>
              </a:rPr>
              <a:t>φ</a:t>
            </a:r>
          </a:p>
          <a:p>
            <a:pPr lvl="1"/>
            <a:r>
              <a:rPr lang="en-US" altLang="zh-CN" dirty="0" smtClean="0">
                <a:ea typeface="宋体" pitchFamily="2" charset="-122"/>
                <a:cs typeface="Arial" pitchFamily="34" charset="0"/>
              </a:rPr>
              <a:t>We can just evaluate the truth </a:t>
            </a:r>
            <a:r>
              <a:rPr lang="en-US" altLang="zh-CN" dirty="0" smtClean="0">
                <a:ea typeface="宋体" pitchFamily="2" charset="-122"/>
                <a:cs typeface="Arial" pitchFamily="34" charset="0"/>
              </a:rPr>
              <a:t>value </a:t>
            </a:r>
            <a:r>
              <a:rPr lang="en-US" altLang="zh-CN" dirty="0" smtClean="0">
                <a:ea typeface="宋体" pitchFamily="2" charset="-122"/>
                <a:cs typeface="Arial" pitchFamily="34" charset="0"/>
              </a:rPr>
              <a:t>in poly-time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22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Double-SAT - (2) Reduction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Reduction:</a:t>
            </a:r>
          </a:p>
          <a:p>
            <a:pPr lvl="1"/>
            <a:r>
              <a:rPr lang="en-US" altLang="zh-TW" dirty="0" smtClean="0"/>
              <a:t>On input </a:t>
            </a:r>
            <a:r>
              <a:rPr lang="en-US" altLang="zh-CN" dirty="0" smtClean="0">
                <a:ea typeface="宋体" pitchFamily="2" charset="-122"/>
              </a:rPr>
              <a:t>φ</a:t>
            </a:r>
            <a:r>
              <a:rPr lang="en-US" altLang="zh-TW" dirty="0" smtClean="0"/>
              <a:t>(x</a:t>
            </a:r>
            <a:r>
              <a:rPr lang="en-US" altLang="zh-CN" baseline="-25000" dirty="0" smtClean="0"/>
              <a:t>1</a:t>
            </a:r>
            <a:r>
              <a:rPr lang="en-US" altLang="zh-TW" dirty="0" smtClean="0"/>
              <a:t>, . . . , </a:t>
            </a:r>
            <a:r>
              <a:rPr lang="en-US" altLang="zh-TW" dirty="0" err="1" smtClean="0"/>
              <a:t>x</a:t>
            </a:r>
            <a:r>
              <a:rPr lang="en-US" altLang="zh-CN" baseline="-25000" dirty="0" err="1" smtClean="0"/>
              <a:t>n</a:t>
            </a:r>
            <a:r>
              <a:rPr lang="en-US" altLang="zh-TW" dirty="0" smtClean="0"/>
              <a:t>):</a:t>
            </a:r>
          </a:p>
          <a:p>
            <a:pPr lvl="1">
              <a:buNone/>
            </a:pPr>
            <a:r>
              <a:rPr lang="en-US" altLang="zh-TW" dirty="0" smtClean="0"/>
              <a:t>	  1. Introduce a new variable w</a:t>
            </a:r>
          </a:p>
          <a:p>
            <a:pPr lvl="1">
              <a:buNone/>
            </a:pPr>
            <a:r>
              <a:rPr lang="en-US" altLang="zh-TW" dirty="0" smtClean="0"/>
              <a:t>	  2. Output formula </a:t>
            </a:r>
            <a:endParaRPr lang="en-US" altLang="zh-CN" dirty="0" smtClean="0"/>
          </a:p>
          <a:p>
            <a:pPr lvl="1">
              <a:buFontTx/>
              <a:buNone/>
            </a:pPr>
            <a:r>
              <a:rPr lang="en-US" altLang="zh-CN" dirty="0" smtClean="0">
                <a:ea typeface="宋体" pitchFamily="2" charset="-122"/>
              </a:rPr>
              <a:t>               φ’</a:t>
            </a:r>
            <a:r>
              <a:rPr lang="en-US" altLang="zh-CN" dirty="0" smtClean="0"/>
              <a:t>(x</a:t>
            </a:r>
            <a:r>
              <a:rPr lang="en-US" altLang="zh-CN" baseline="-25000" dirty="0" smtClean="0"/>
              <a:t>1</a:t>
            </a:r>
            <a:r>
              <a:rPr lang="en-US" altLang="zh-TW" dirty="0" smtClean="0"/>
              <a:t>, . . . , </a:t>
            </a:r>
            <a:r>
              <a:rPr lang="en-US" altLang="zh-TW" dirty="0" err="1" smtClean="0"/>
              <a:t>x</a:t>
            </a:r>
            <a:r>
              <a:rPr lang="en-US" altLang="zh-CN" baseline="-25000" dirty="0" err="1" smtClean="0"/>
              <a:t>n</a:t>
            </a:r>
            <a:r>
              <a:rPr lang="en-US" altLang="zh-CN" dirty="0" smtClean="0"/>
              <a:t>,</a:t>
            </a:r>
            <a:r>
              <a:rPr lang="en-US" altLang="zh-TW" dirty="0" smtClean="0"/>
              <a:t> y) = </a:t>
            </a:r>
            <a:r>
              <a:rPr lang="en-US" altLang="zh-CN" dirty="0" smtClean="0">
                <a:ea typeface="宋体" pitchFamily="2" charset="-122"/>
              </a:rPr>
              <a:t>φ</a:t>
            </a:r>
            <a:r>
              <a:rPr lang="en-US" altLang="zh-TW" dirty="0" smtClean="0"/>
              <a:t>(x</a:t>
            </a:r>
            <a:r>
              <a:rPr lang="en-US" altLang="zh-CN" baseline="-25000" dirty="0" smtClean="0"/>
              <a:t>1</a:t>
            </a:r>
            <a:r>
              <a:rPr lang="en-US" altLang="zh-TW" dirty="0" smtClean="0"/>
              <a:t>, . . . , </a:t>
            </a:r>
            <a:r>
              <a:rPr lang="en-US" altLang="zh-TW" dirty="0" err="1" smtClean="0"/>
              <a:t>x</a:t>
            </a:r>
            <a:r>
              <a:rPr lang="en-US" altLang="zh-CN" baseline="-25000" dirty="0" err="1" smtClean="0"/>
              <a:t>n</a:t>
            </a:r>
            <a:r>
              <a:rPr lang="en-US" altLang="zh-TW" dirty="0" smtClean="0"/>
              <a:t>) </a:t>
            </a:r>
            <a:r>
              <a:rPr lang="en-US" altLang="zh-CN" dirty="0" smtClean="0">
                <a:ea typeface="宋体" pitchFamily="2" charset="-122"/>
              </a:rPr>
              <a:t>∧</a:t>
            </a:r>
            <a:r>
              <a:rPr lang="en-US" altLang="zh-TW" dirty="0" smtClean="0">
                <a:ea typeface="宋体" pitchFamily="2" charset="-122"/>
              </a:rPr>
              <a:t> </a:t>
            </a:r>
            <a:r>
              <a:rPr lang="en-US" altLang="zh-TW" dirty="0" smtClean="0"/>
              <a:t>(</a:t>
            </a:r>
            <a:r>
              <a:rPr lang="en-US" altLang="zh-CN" dirty="0" smtClean="0"/>
              <a:t> </a:t>
            </a:r>
            <a:r>
              <a:rPr lang="en-US" altLang="zh-TW" dirty="0" smtClean="0"/>
              <a:t>w</a:t>
            </a:r>
            <a:r>
              <a:rPr lang="en-US" altLang="zh-CN" dirty="0" smtClean="0"/>
              <a:t> </a:t>
            </a:r>
            <a:r>
              <a:rPr lang="en-US" altLang="zh-CN" dirty="0" smtClean="0">
                <a:ea typeface="宋体" pitchFamily="2" charset="-122"/>
              </a:rPr>
              <a:t>∨ w </a:t>
            </a:r>
            <a:r>
              <a:rPr lang="en-US" altLang="zh-TW" dirty="0" smtClean="0"/>
              <a:t>).</a:t>
            </a:r>
            <a:endParaRPr lang="en-US" altLang="zh-CN" dirty="0" smtClean="0"/>
          </a:p>
          <a:p>
            <a:pPr lvl="1">
              <a:buFontTx/>
              <a:buNone/>
            </a:pPr>
            <a:endParaRPr lang="en-US" altLang="zh-CN" dirty="0" smtClean="0"/>
          </a:p>
          <a:p>
            <a:pPr lvl="1">
              <a:buFontTx/>
              <a:buNone/>
            </a:pPr>
            <a:endParaRPr lang="en-US" altLang="zh-TW" dirty="0" smtClean="0"/>
          </a:p>
        </p:txBody>
      </p:sp>
      <p:sp>
        <p:nvSpPr>
          <p:cNvPr id="18436" name="Line 5"/>
          <p:cNvSpPr>
            <a:spLocks noChangeShapeType="1"/>
          </p:cNvSpPr>
          <p:nvPr/>
        </p:nvSpPr>
        <p:spPr bwMode="auto">
          <a:xfrm>
            <a:off x="7119258" y="38100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23</a:t>
            </a:fld>
            <a:endParaRPr kumimoji="0" lang="en-US"/>
          </a:p>
        </p:txBody>
      </p:sp>
      <p:sp>
        <p:nvSpPr>
          <p:cNvPr id="6" name="TextBox 29"/>
          <p:cNvSpPr txBox="1">
            <a:spLocks noChangeArrowheads="1"/>
          </p:cNvSpPr>
          <p:nvPr/>
        </p:nvSpPr>
        <p:spPr bwMode="auto">
          <a:xfrm>
            <a:off x="1295400" y="5105400"/>
            <a:ext cx="4127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24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x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" name="TextBox 30"/>
          <p:cNvSpPr txBox="1">
            <a:spLocks noChangeArrowheads="1"/>
          </p:cNvSpPr>
          <p:nvPr/>
        </p:nvSpPr>
        <p:spPr bwMode="auto">
          <a:xfrm>
            <a:off x="3613150" y="5114925"/>
            <a:ext cx="4079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24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y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" name="Rectangle 33"/>
          <p:cNvSpPr>
            <a:spLocks noChangeArrowheads="1"/>
          </p:cNvSpPr>
          <p:nvPr/>
        </p:nvSpPr>
        <p:spPr bwMode="auto">
          <a:xfrm>
            <a:off x="1066800" y="5781675"/>
            <a:ext cx="10223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24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x</a:t>
            </a:r>
            <a:r>
              <a:rPr kumimoji="0" lang="en-US" altLang="zh-TW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 ∈ </a:t>
            </a:r>
            <a:r>
              <a:rPr kumimoji="0" lang="en-US" altLang="zh-TW" sz="24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L</a:t>
            </a:r>
            <a:r>
              <a:rPr kumimoji="0" lang="en-US" altLang="zh-TW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MS PGothic" pitchFamily="34" charset="-128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Rectangle 34"/>
          <p:cNvSpPr>
            <a:spLocks noChangeArrowheads="1"/>
          </p:cNvSpPr>
          <p:nvPr/>
        </p:nvSpPr>
        <p:spPr bwMode="auto">
          <a:xfrm>
            <a:off x="3389313" y="5786438"/>
            <a:ext cx="1066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y</a:t>
            </a:r>
            <a:r>
              <a:rPr kumimoji="0" lang="en-US" altLang="zh-TW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 ∈ </a:t>
            </a:r>
            <a:r>
              <a:rPr kumimoji="0" lang="en-US" altLang="zh-TW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L</a:t>
            </a:r>
            <a:r>
              <a:rPr kumimoji="0" lang="en-US" altLang="zh-TW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/>
                <a:ea typeface="MS PGothic" pitchFamily="34" charset="-128"/>
              </a:rPr>
              <a:t>’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10" name="Straight Arrow Connector 35"/>
          <p:cNvCxnSpPr>
            <a:cxnSpLocks noChangeShapeType="1"/>
          </p:cNvCxnSpPr>
          <p:nvPr/>
        </p:nvCxnSpPr>
        <p:spPr bwMode="auto">
          <a:xfrm>
            <a:off x="2049463" y="6045200"/>
            <a:ext cx="1263650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11" name="Straight Arrow Connector 36"/>
          <p:cNvCxnSpPr>
            <a:cxnSpLocks noChangeShapeType="1"/>
          </p:cNvCxnSpPr>
          <p:nvPr/>
        </p:nvCxnSpPr>
        <p:spPr bwMode="auto">
          <a:xfrm>
            <a:off x="1784350" y="5410200"/>
            <a:ext cx="1752600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2" name="Rectangle 37"/>
          <p:cNvSpPr>
            <a:spLocks noChangeArrowheads="1"/>
          </p:cNvSpPr>
          <p:nvPr/>
        </p:nvSpPr>
        <p:spPr bwMode="auto">
          <a:xfrm>
            <a:off x="2216150" y="5029200"/>
            <a:ext cx="811213" cy="685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24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R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" name="Rectangle 38"/>
          <p:cNvSpPr>
            <a:spLocks noChangeArrowheads="1"/>
          </p:cNvSpPr>
          <p:nvPr/>
        </p:nvSpPr>
        <p:spPr bwMode="auto">
          <a:xfrm>
            <a:off x="4478338" y="5029200"/>
            <a:ext cx="2640012" cy="685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PGothic" pitchFamily="34" charset="-128"/>
              </a:rPr>
              <a:t>TM for </a:t>
            </a:r>
            <a:r>
              <a:rPr kumimoji="0" lang="en-US" altLang="zh-TW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PGothic" pitchFamily="34" charset="-128"/>
              </a:rPr>
              <a:t>L’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14" name="Straight Arrow Connector 39"/>
          <p:cNvCxnSpPr>
            <a:cxnSpLocks noChangeShapeType="1"/>
          </p:cNvCxnSpPr>
          <p:nvPr/>
        </p:nvCxnSpPr>
        <p:spPr bwMode="auto">
          <a:xfrm>
            <a:off x="3994150" y="5410200"/>
            <a:ext cx="457200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5" name="Straight Arrow Connector 41"/>
          <p:cNvCxnSpPr>
            <a:cxnSpLocks noChangeShapeType="1"/>
          </p:cNvCxnSpPr>
          <p:nvPr/>
        </p:nvCxnSpPr>
        <p:spPr bwMode="auto">
          <a:xfrm>
            <a:off x="7118350" y="5181600"/>
            <a:ext cx="457200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6" name="Straight Arrow Connector 42"/>
          <p:cNvCxnSpPr>
            <a:cxnSpLocks noChangeShapeType="1"/>
          </p:cNvCxnSpPr>
          <p:nvPr/>
        </p:nvCxnSpPr>
        <p:spPr bwMode="auto">
          <a:xfrm>
            <a:off x="7118350" y="5638800"/>
            <a:ext cx="457200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7" name="TextBox 43"/>
          <p:cNvSpPr txBox="1">
            <a:spLocks noChangeArrowheads="1"/>
          </p:cNvSpPr>
          <p:nvPr/>
        </p:nvSpPr>
        <p:spPr bwMode="auto">
          <a:xfrm>
            <a:off x="7620000" y="4933950"/>
            <a:ext cx="6461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MS PGothic" pitchFamily="34" charset="-128"/>
              </a:rPr>
              <a:t>acc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" name="TextBox 44"/>
          <p:cNvSpPr txBox="1">
            <a:spLocks noChangeArrowheads="1"/>
          </p:cNvSpPr>
          <p:nvPr/>
        </p:nvSpPr>
        <p:spPr bwMode="auto">
          <a:xfrm>
            <a:off x="7620000" y="5391150"/>
            <a:ext cx="6461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MS PGothic" pitchFamily="34" charset="-128"/>
              </a:rPr>
              <a:t>rej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19" name="Straight Arrow Connector 46"/>
          <p:cNvCxnSpPr>
            <a:cxnSpLocks noChangeShapeType="1"/>
          </p:cNvCxnSpPr>
          <p:nvPr/>
        </p:nvCxnSpPr>
        <p:spPr bwMode="auto">
          <a:xfrm>
            <a:off x="4411663" y="6045200"/>
            <a:ext cx="1263650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sp>
        <p:nvSpPr>
          <p:cNvPr id="20" name="TextBox 47"/>
          <p:cNvSpPr txBox="1">
            <a:spLocks noChangeArrowheads="1"/>
          </p:cNvSpPr>
          <p:nvPr/>
        </p:nvSpPr>
        <p:spPr bwMode="auto">
          <a:xfrm>
            <a:off x="5751513" y="5786438"/>
            <a:ext cx="2362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PGothic" pitchFamily="34" charset="-128"/>
              </a:rPr>
              <a:t>TM accepts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914400" y="5791200"/>
            <a:ext cx="3962400" cy="902732"/>
            <a:chOff x="914400" y="5791200"/>
            <a:chExt cx="3962400" cy="902732"/>
          </a:xfrm>
        </p:grpSpPr>
        <p:sp>
          <p:nvSpPr>
            <p:cNvPr id="21" name="Rectangle 20"/>
            <p:cNvSpPr/>
            <p:nvPr/>
          </p:nvSpPr>
          <p:spPr>
            <a:xfrm>
              <a:off x="1600200" y="5791200"/>
              <a:ext cx="304800" cy="45720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3886200" y="5791200"/>
              <a:ext cx="304800" cy="45720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914400" y="6324600"/>
              <a:ext cx="1676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rgbClr val="FF0000"/>
                  </a:solidFill>
                  <a:latin typeface="+mn-lt"/>
                </a:rPr>
                <a:t>SAT</a:t>
              </a:r>
              <a:endParaRPr lang="en-US" sz="1800" dirty="0">
                <a:solidFill>
                  <a:srgbClr val="FF0000"/>
                </a:solidFill>
                <a:latin typeface="+mn-lt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200400" y="6324600"/>
              <a:ext cx="1676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rgbClr val="FF0000"/>
                  </a:solidFill>
                  <a:latin typeface="+mn-lt"/>
                </a:rPr>
                <a:t>Double-SAT</a:t>
              </a:r>
              <a:endParaRPr lang="en-US" sz="1800" dirty="0">
                <a:solidFill>
                  <a:srgbClr val="FF0000"/>
                </a:solidFill>
                <a:latin typeface="+mn-lt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Double-SAT - (3) Correspondence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800" i="1" dirty="0" smtClean="0">
                <a:latin typeface="Garamond" pitchFamily="18" charset="0"/>
                <a:ea typeface="MS PGothic" pitchFamily="34" charset="-128"/>
              </a:rPr>
              <a:t>x</a:t>
            </a:r>
            <a:r>
              <a:rPr lang="en-US" altLang="zh-TW" sz="2800" dirty="0" smtClean="0">
                <a:latin typeface="Garamond" pitchFamily="18" charset="0"/>
                <a:ea typeface="MS PGothic" pitchFamily="34" charset="-128"/>
              </a:rPr>
              <a:t> ∈ </a:t>
            </a:r>
            <a:r>
              <a:rPr lang="en-US" altLang="zh-TW" sz="2800" i="1" dirty="0" smtClean="0">
                <a:latin typeface="Garamond" pitchFamily="18" charset="0"/>
                <a:ea typeface="MS PGothic" pitchFamily="34" charset="-128"/>
              </a:rPr>
              <a:t>L</a:t>
            </a:r>
            <a:r>
              <a:rPr lang="en-US" altLang="zh-CN" dirty="0" smtClean="0"/>
              <a:t> </a:t>
            </a:r>
            <a:r>
              <a:rPr lang="en-US" altLang="zh-CN" dirty="0" smtClean="0">
                <a:sym typeface="Wingdings" pitchFamily="2" charset="2"/>
              </a:rPr>
              <a:t> </a:t>
            </a:r>
            <a:r>
              <a:rPr lang="en-US" altLang="zh-TW" sz="2800" i="1" dirty="0" smtClean="0">
                <a:latin typeface="Garamond" pitchFamily="18" charset="0"/>
                <a:ea typeface="MS PGothic" pitchFamily="34" charset="-128"/>
              </a:rPr>
              <a:t>y</a:t>
            </a:r>
            <a:r>
              <a:rPr lang="en-US" altLang="zh-TW" sz="2800" dirty="0" smtClean="0">
                <a:latin typeface="Garamond" pitchFamily="18" charset="0"/>
                <a:ea typeface="MS PGothic" pitchFamily="34" charset="-128"/>
              </a:rPr>
              <a:t> ∈ </a:t>
            </a:r>
            <a:r>
              <a:rPr lang="en-US" altLang="zh-TW" sz="2800" i="1" dirty="0" smtClean="0">
                <a:latin typeface="Garamond" pitchFamily="18" charset="0"/>
                <a:ea typeface="MS PGothic" pitchFamily="34" charset="-128"/>
              </a:rPr>
              <a:t>L</a:t>
            </a:r>
            <a:r>
              <a:rPr lang="en-US" altLang="zh-TW" sz="2800" dirty="0" smtClean="0">
                <a:latin typeface="Gill Sans MT"/>
                <a:ea typeface="MS PGothic" pitchFamily="34" charset="-128"/>
              </a:rPr>
              <a:t>’</a:t>
            </a:r>
            <a:endParaRPr lang="en-US" altLang="zh-TW" dirty="0" smtClean="0"/>
          </a:p>
          <a:p>
            <a:r>
              <a:rPr lang="en-US" altLang="zh-TW" dirty="0" smtClean="0">
                <a:ea typeface="MS PGothic" pitchFamily="34" charset="-128"/>
                <a:sym typeface="Wingdings" pitchFamily="2" charset="2"/>
              </a:rPr>
              <a:t> :  Suppose there is an satisfying assignment, </a:t>
            </a:r>
            <a:r>
              <a:rPr lang="en-US" altLang="zh-TW" i="1" dirty="0" smtClean="0">
                <a:ea typeface="MS PGothic" pitchFamily="34" charset="-128"/>
                <a:sym typeface="Wingdings" pitchFamily="2" charset="2"/>
              </a:rPr>
              <a:t>X</a:t>
            </a:r>
            <a:r>
              <a:rPr lang="en-US" altLang="zh-TW" dirty="0" smtClean="0">
                <a:ea typeface="MS PGothic" pitchFamily="34" charset="-128"/>
                <a:sym typeface="Wingdings" pitchFamily="2" charset="2"/>
              </a:rPr>
              <a:t>, for </a:t>
            </a:r>
            <a:r>
              <a:rPr lang="en-US" altLang="zh-CN" dirty="0" smtClean="0">
                <a:ea typeface="宋体" pitchFamily="2" charset="-122"/>
              </a:rPr>
              <a:t>φ</a:t>
            </a:r>
            <a:r>
              <a:rPr lang="en-US" altLang="zh-TW" dirty="0" smtClean="0"/>
              <a:t>(x</a:t>
            </a:r>
            <a:r>
              <a:rPr lang="en-US" altLang="zh-CN" baseline="-25000" dirty="0" smtClean="0"/>
              <a:t>1</a:t>
            </a:r>
            <a:r>
              <a:rPr lang="en-US" altLang="zh-TW" dirty="0" smtClean="0"/>
              <a:t>, . . . , </a:t>
            </a:r>
            <a:r>
              <a:rPr lang="en-US" altLang="zh-TW" dirty="0" err="1" smtClean="0"/>
              <a:t>x</a:t>
            </a:r>
            <a:r>
              <a:rPr lang="en-US" altLang="zh-CN" baseline="-25000" dirty="0" err="1" smtClean="0"/>
              <a:t>n</a:t>
            </a:r>
            <a:r>
              <a:rPr lang="en-US" altLang="zh-TW" dirty="0" smtClean="0"/>
              <a:t>), we can find two satisfying assignments for </a:t>
            </a:r>
            <a:r>
              <a:rPr lang="en-US" altLang="zh-CN" dirty="0" smtClean="0">
                <a:ea typeface="宋体" pitchFamily="2" charset="-122"/>
              </a:rPr>
              <a:t>φ’</a:t>
            </a:r>
            <a:r>
              <a:rPr lang="en-US" altLang="zh-CN" dirty="0" smtClean="0"/>
              <a:t>(x</a:t>
            </a:r>
            <a:r>
              <a:rPr lang="en-US" altLang="zh-CN" baseline="-25000" dirty="0" smtClean="0"/>
              <a:t>1</a:t>
            </a:r>
            <a:r>
              <a:rPr lang="en-US" altLang="zh-TW" dirty="0" smtClean="0"/>
              <a:t>, . . . , </a:t>
            </a:r>
            <a:r>
              <a:rPr lang="en-US" altLang="zh-TW" dirty="0" err="1" smtClean="0"/>
              <a:t>x</a:t>
            </a:r>
            <a:r>
              <a:rPr lang="en-US" altLang="zh-CN" baseline="-25000" dirty="0" err="1" smtClean="0"/>
              <a:t>n</a:t>
            </a:r>
            <a:r>
              <a:rPr lang="en-US" altLang="zh-CN" dirty="0" smtClean="0"/>
              <a:t>,</a:t>
            </a:r>
            <a:r>
              <a:rPr lang="en-US" altLang="zh-TW" dirty="0" smtClean="0"/>
              <a:t> w):</a:t>
            </a:r>
          </a:p>
          <a:p>
            <a:pPr lvl="1"/>
            <a:r>
              <a:rPr lang="en-US" altLang="zh-CN" dirty="0" smtClean="0"/>
              <a:t>Assignment 1 = {X, w=</a:t>
            </a:r>
            <a:r>
              <a:rPr lang="en-US" altLang="zh-CN" b="1" dirty="0" smtClean="0"/>
              <a:t>True</a:t>
            </a:r>
            <a:r>
              <a:rPr lang="en-US" altLang="zh-CN" dirty="0" smtClean="0"/>
              <a:t>}</a:t>
            </a:r>
          </a:p>
          <a:p>
            <a:pPr lvl="1"/>
            <a:r>
              <a:rPr lang="en-US" altLang="zh-CN" dirty="0" smtClean="0"/>
              <a:t>Assignment 2 = {X, w=</a:t>
            </a:r>
            <a:r>
              <a:rPr lang="en-US" altLang="zh-CN" b="1" dirty="0" smtClean="0"/>
              <a:t>False</a:t>
            </a:r>
            <a:r>
              <a:rPr lang="en-US" altLang="zh-CN" dirty="0" smtClean="0"/>
              <a:t>}</a:t>
            </a:r>
          </a:p>
          <a:p>
            <a:r>
              <a:rPr lang="en-US" altLang="zh-CN" dirty="0" smtClean="0"/>
              <a:t> </a:t>
            </a:r>
            <a:r>
              <a:rPr lang="en-US" altLang="zh-CN" dirty="0" smtClean="0">
                <a:ea typeface="宋体" pitchFamily="2" charset="-122"/>
              </a:rPr>
              <a:t>φ’</a:t>
            </a:r>
            <a:r>
              <a:rPr lang="en-US" altLang="zh-CN" dirty="0" smtClean="0"/>
              <a:t>(x</a:t>
            </a:r>
            <a:r>
              <a:rPr lang="en-US" altLang="zh-CN" baseline="-25000" dirty="0" smtClean="0"/>
              <a:t>1</a:t>
            </a:r>
            <a:r>
              <a:rPr lang="en-US" altLang="zh-TW" dirty="0" smtClean="0"/>
              <a:t>, . . . , </a:t>
            </a:r>
            <a:r>
              <a:rPr lang="en-US" altLang="zh-TW" dirty="0" err="1" smtClean="0"/>
              <a:t>x</a:t>
            </a:r>
            <a:r>
              <a:rPr lang="en-US" altLang="zh-CN" baseline="-25000" dirty="0" err="1" smtClean="0"/>
              <a:t>n</a:t>
            </a:r>
            <a:r>
              <a:rPr lang="en-US" altLang="zh-CN" dirty="0" smtClean="0"/>
              <a:t>,</a:t>
            </a:r>
            <a:r>
              <a:rPr lang="en-US" altLang="zh-TW" dirty="0" smtClean="0"/>
              <a:t> w) = </a:t>
            </a:r>
            <a:r>
              <a:rPr lang="en-US" altLang="zh-CN" dirty="0" smtClean="0">
                <a:ea typeface="宋体" pitchFamily="2" charset="-122"/>
              </a:rPr>
              <a:t>φ</a:t>
            </a:r>
            <a:r>
              <a:rPr lang="en-US" altLang="zh-TW" dirty="0" smtClean="0"/>
              <a:t>(x</a:t>
            </a:r>
            <a:r>
              <a:rPr lang="en-US" altLang="zh-CN" baseline="-25000" dirty="0" smtClean="0"/>
              <a:t>1</a:t>
            </a:r>
            <a:r>
              <a:rPr lang="en-US" altLang="zh-TW" dirty="0" smtClean="0"/>
              <a:t>, . . . , </a:t>
            </a:r>
            <a:r>
              <a:rPr lang="en-US" altLang="zh-TW" dirty="0" err="1" smtClean="0"/>
              <a:t>x</a:t>
            </a:r>
            <a:r>
              <a:rPr lang="en-US" altLang="zh-CN" baseline="-25000" dirty="0" err="1" smtClean="0"/>
              <a:t>n</a:t>
            </a:r>
            <a:r>
              <a:rPr lang="en-US" altLang="zh-TW" dirty="0" smtClean="0"/>
              <a:t>) </a:t>
            </a:r>
            <a:r>
              <a:rPr lang="en-US" altLang="zh-CN" dirty="0" smtClean="0">
                <a:ea typeface="宋体" pitchFamily="2" charset="-122"/>
              </a:rPr>
              <a:t>∧</a:t>
            </a:r>
            <a:r>
              <a:rPr lang="en-US" altLang="zh-TW" dirty="0" smtClean="0">
                <a:ea typeface="宋体" pitchFamily="2" charset="-122"/>
              </a:rPr>
              <a:t> </a:t>
            </a:r>
            <a:r>
              <a:rPr lang="en-US" altLang="zh-TW" dirty="0" smtClean="0"/>
              <a:t>(</a:t>
            </a:r>
            <a:r>
              <a:rPr lang="en-US" altLang="zh-CN" dirty="0" smtClean="0"/>
              <a:t> </a:t>
            </a:r>
            <a:r>
              <a:rPr lang="en-US" altLang="zh-TW" dirty="0" smtClean="0"/>
              <a:t>w</a:t>
            </a:r>
            <a:r>
              <a:rPr lang="en-US" altLang="zh-CN" dirty="0" smtClean="0"/>
              <a:t> </a:t>
            </a:r>
            <a:r>
              <a:rPr lang="en-US" altLang="zh-CN" dirty="0" smtClean="0">
                <a:ea typeface="宋体" pitchFamily="2" charset="-122"/>
              </a:rPr>
              <a:t>∨ w </a:t>
            </a:r>
            <a:r>
              <a:rPr lang="en-US" altLang="zh-TW" dirty="0" smtClean="0"/>
              <a:t>)</a:t>
            </a:r>
            <a:endParaRPr lang="en-US" altLang="zh-CN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24</a:t>
            </a:fld>
            <a:endParaRPr kumimoji="0" lang="en-US"/>
          </a:p>
        </p:txBody>
      </p:sp>
      <p:grpSp>
        <p:nvGrpSpPr>
          <p:cNvPr id="26" name="Group 25"/>
          <p:cNvGrpSpPr/>
          <p:nvPr/>
        </p:nvGrpSpPr>
        <p:grpSpPr>
          <a:xfrm>
            <a:off x="3048000" y="4572000"/>
            <a:ext cx="2971800" cy="1472220"/>
            <a:chOff x="3048000" y="4572000"/>
            <a:chExt cx="2971800" cy="1472220"/>
          </a:xfrm>
        </p:grpSpPr>
        <p:sp>
          <p:nvSpPr>
            <p:cNvPr id="23" name="Rectangle 22"/>
            <p:cNvSpPr/>
            <p:nvPr/>
          </p:nvSpPr>
          <p:spPr>
            <a:xfrm>
              <a:off x="3429000" y="4572000"/>
              <a:ext cx="1905000" cy="53340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048000" y="5410200"/>
              <a:ext cx="2971800" cy="6340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600" dirty="0" smtClean="0">
                  <a:solidFill>
                    <a:srgbClr val="FF0000"/>
                  </a:solidFill>
                  <a:latin typeface="+mn-lt"/>
                </a:rPr>
                <a:t>For {x</a:t>
              </a:r>
              <a:r>
                <a:rPr lang="en-US" sz="1600" baseline="-25000" dirty="0" smtClean="0">
                  <a:solidFill>
                    <a:srgbClr val="FF0000"/>
                  </a:solidFill>
                  <a:latin typeface="+mn-lt"/>
                </a:rPr>
                <a:t>i</a:t>
              </a:r>
              <a:r>
                <a:rPr lang="en-US" sz="1600" dirty="0" smtClean="0">
                  <a:solidFill>
                    <a:srgbClr val="FF0000"/>
                  </a:solidFill>
                  <a:latin typeface="+mn-lt"/>
                </a:rPr>
                <a:t>}, assign X,</a:t>
              </a:r>
            </a:p>
            <a:p>
              <a:pPr algn="l"/>
              <a:r>
                <a:rPr lang="en-US" sz="1600" dirty="0" smtClean="0">
                  <a:solidFill>
                    <a:srgbClr val="FF0000"/>
                  </a:solidFill>
                  <a:latin typeface="+mn-lt"/>
                </a:rPr>
                <a:t>then this part = </a:t>
              </a:r>
              <a:r>
                <a:rPr lang="en-US" sz="1600" b="1" dirty="0" smtClean="0">
                  <a:solidFill>
                    <a:srgbClr val="FF0000"/>
                  </a:solidFill>
                  <a:latin typeface="+mn-lt"/>
                </a:rPr>
                <a:t>True</a:t>
              </a:r>
              <a:endParaRPr lang="en-US" sz="1600" b="1" dirty="0">
                <a:solidFill>
                  <a:srgbClr val="FF0000"/>
                </a:solidFill>
                <a:latin typeface="+mn-lt"/>
              </a:endParaRPr>
            </a:p>
          </p:txBody>
        </p:sp>
      </p:grpSp>
      <p:sp>
        <p:nvSpPr>
          <p:cNvPr id="25" name="Line 5"/>
          <p:cNvSpPr>
            <a:spLocks noChangeShapeType="1"/>
          </p:cNvSpPr>
          <p:nvPr/>
        </p:nvSpPr>
        <p:spPr bwMode="auto">
          <a:xfrm>
            <a:off x="6444342" y="4706256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0" name="Group 29"/>
          <p:cNvGrpSpPr/>
          <p:nvPr/>
        </p:nvGrpSpPr>
        <p:grpSpPr>
          <a:xfrm>
            <a:off x="5638800" y="4572000"/>
            <a:ext cx="2286000" cy="1472220"/>
            <a:chOff x="5638800" y="4572000"/>
            <a:chExt cx="2286000" cy="1472220"/>
          </a:xfrm>
        </p:grpSpPr>
        <p:sp>
          <p:nvSpPr>
            <p:cNvPr id="28" name="Rectangle 27"/>
            <p:cNvSpPr/>
            <p:nvPr/>
          </p:nvSpPr>
          <p:spPr>
            <a:xfrm>
              <a:off x="5638800" y="4572000"/>
              <a:ext cx="1295400" cy="53340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5638800" y="5410200"/>
              <a:ext cx="2286000" cy="6340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600" dirty="0" smtClean="0">
                  <a:solidFill>
                    <a:srgbClr val="FF0000"/>
                  </a:solidFill>
                  <a:latin typeface="+mn-lt"/>
                </a:rPr>
                <a:t>No matter what w is,</a:t>
              </a:r>
            </a:p>
            <a:p>
              <a:pPr algn="l"/>
              <a:r>
                <a:rPr lang="en-US" sz="1600" dirty="0" smtClean="0">
                  <a:solidFill>
                    <a:srgbClr val="FF0000"/>
                  </a:solidFill>
                  <a:latin typeface="+mn-lt"/>
                </a:rPr>
                <a:t>this part = </a:t>
              </a:r>
              <a:r>
                <a:rPr lang="en-US" sz="1600" b="1" dirty="0" smtClean="0">
                  <a:solidFill>
                    <a:srgbClr val="FF0000"/>
                  </a:solidFill>
                  <a:latin typeface="+mn-lt"/>
                </a:rPr>
                <a:t>True</a:t>
              </a:r>
              <a:endParaRPr lang="en-US" sz="1600" b="1" dirty="0">
                <a:solidFill>
                  <a:srgbClr val="FF0000"/>
                </a:solidFill>
                <a:latin typeface="+mn-lt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Double-SAT - (3) Correspondence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800" i="1" dirty="0" smtClean="0">
                <a:latin typeface="Garamond" pitchFamily="18" charset="0"/>
                <a:ea typeface="MS PGothic" pitchFamily="34" charset="-128"/>
              </a:rPr>
              <a:t>x</a:t>
            </a:r>
            <a:r>
              <a:rPr lang="en-US" altLang="zh-TW" sz="2800" dirty="0" smtClean="0">
                <a:latin typeface="Garamond" pitchFamily="18" charset="0"/>
                <a:ea typeface="MS PGothic" pitchFamily="34" charset="-128"/>
              </a:rPr>
              <a:t> ∈ </a:t>
            </a:r>
            <a:r>
              <a:rPr lang="en-US" altLang="zh-TW" sz="2800" i="1" dirty="0" smtClean="0">
                <a:latin typeface="Garamond" pitchFamily="18" charset="0"/>
                <a:ea typeface="MS PGothic" pitchFamily="34" charset="-128"/>
              </a:rPr>
              <a:t>L</a:t>
            </a:r>
            <a:r>
              <a:rPr lang="en-US" altLang="zh-CN" dirty="0" smtClean="0"/>
              <a:t> </a:t>
            </a:r>
            <a:r>
              <a:rPr lang="en-US" altLang="zh-CN" dirty="0" smtClean="0">
                <a:sym typeface="Wingdings" pitchFamily="2" charset="2"/>
              </a:rPr>
              <a:t> </a:t>
            </a:r>
            <a:r>
              <a:rPr lang="en-US" altLang="zh-TW" sz="2800" i="1" dirty="0" smtClean="0">
                <a:latin typeface="Garamond" pitchFamily="18" charset="0"/>
                <a:ea typeface="MS PGothic" pitchFamily="34" charset="-128"/>
              </a:rPr>
              <a:t>y</a:t>
            </a:r>
            <a:r>
              <a:rPr lang="en-US" altLang="zh-TW" sz="2800" dirty="0" smtClean="0">
                <a:latin typeface="Garamond" pitchFamily="18" charset="0"/>
                <a:ea typeface="MS PGothic" pitchFamily="34" charset="-128"/>
              </a:rPr>
              <a:t> ∈ </a:t>
            </a:r>
            <a:r>
              <a:rPr lang="en-US" altLang="zh-TW" sz="2800" i="1" dirty="0" smtClean="0">
                <a:latin typeface="Garamond" pitchFamily="18" charset="0"/>
                <a:ea typeface="MS PGothic" pitchFamily="34" charset="-128"/>
              </a:rPr>
              <a:t>L</a:t>
            </a:r>
            <a:r>
              <a:rPr lang="en-US" altLang="zh-TW" sz="2800" dirty="0" smtClean="0">
                <a:latin typeface="Gill Sans MT"/>
                <a:ea typeface="MS PGothic" pitchFamily="34" charset="-128"/>
              </a:rPr>
              <a:t>’</a:t>
            </a:r>
            <a:endParaRPr lang="en-US" altLang="zh-TW" dirty="0" smtClean="0"/>
          </a:p>
          <a:p>
            <a:r>
              <a:rPr lang="en-US" altLang="zh-CN" dirty="0" smtClean="0">
                <a:sym typeface="Wingdings" pitchFamily="2" charset="2"/>
              </a:rPr>
              <a:t>: We use </a:t>
            </a:r>
            <a:r>
              <a:rPr lang="en-US" altLang="zh-CN" dirty="0" err="1" smtClean="0">
                <a:solidFill>
                  <a:srgbClr val="FF0000"/>
                </a:solidFill>
                <a:sym typeface="Wingdings" pitchFamily="2" charset="2"/>
              </a:rPr>
              <a:t>contrapositive</a:t>
            </a:r>
            <a:endParaRPr lang="en-US" altLang="zh-CN" dirty="0" smtClean="0">
              <a:solidFill>
                <a:srgbClr val="FF0000"/>
              </a:solidFill>
              <a:sym typeface="Wingdings" pitchFamily="2" charset="2"/>
            </a:endParaRPr>
          </a:p>
          <a:p>
            <a:pPr lvl="1"/>
            <a:r>
              <a:rPr lang="en-US" altLang="zh-CN" dirty="0" smtClean="0">
                <a:sym typeface="Wingdings" pitchFamily="2" charset="2"/>
              </a:rPr>
              <a:t>i.e., to show </a:t>
            </a:r>
            <a:r>
              <a:rPr lang="en-US" altLang="zh-CN" i="1" dirty="0" smtClean="0">
                <a:sym typeface="Wingdings" pitchFamily="2" charset="2"/>
              </a:rPr>
              <a:t>x</a:t>
            </a:r>
            <a:r>
              <a:rPr lang="en-US" altLang="zh-CN" dirty="0" smtClean="0">
                <a:sym typeface="Wingdings" pitchFamily="2" charset="2"/>
              </a:rPr>
              <a:t> ∉ </a:t>
            </a:r>
            <a:r>
              <a:rPr lang="en-US" altLang="zh-CN" i="1" dirty="0" smtClean="0">
                <a:sym typeface="Wingdings" pitchFamily="2" charset="2"/>
              </a:rPr>
              <a:t>L</a:t>
            </a:r>
            <a:r>
              <a:rPr lang="en-US" altLang="zh-CN" dirty="0" smtClean="0">
                <a:sym typeface="Wingdings" pitchFamily="2" charset="2"/>
              </a:rPr>
              <a:t> ⇒ </a:t>
            </a:r>
            <a:r>
              <a:rPr lang="en-US" altLang="zh-CN" i="1" dirty="0" smtClean="0">
                <a:sym typeface="Wingdings" pitchFamily="2" charset="2"/>
              </a:rPr>
              <a:t>y</a:t>
            </a:r>
            <a:r>
              <a:rPr lang="en-US" altLang="zh-CN" dirty="0" smtClean="0">
                <a:sym typeface="Wingdings" pitchFamily="2" charset="2"/>
              </a:rPr>
              <a:t> ∉ </a:t>
            </a:r>
            <a:r>
              <a:rPr lang="en-US" altLang="zh-CN" i="1" dirty="0" smtClean="0">
                <a:sym typeface="Wingdings" pitchFamily="2" charset="2"/>
              </a:rPr>
              <a:t>L’</a:t>
            </a:r>
          </a:p>
          <a:p>
            <a:pPr lvl="1"/>
            <a:r>
              <a:rPr lang="en-US" altLang="zh-CN" dirty="0" smtClean="0"/>
              <a:t>Indeed, if </a:t>
            </a:r>
            <a:r>
              <a:rPr lang="en-US" altLang="zh-CN" i="1" dirty="0" smtClean="0"/>
              <a:t>x</a:t>
            </a:r>
            <a:r>
              <a:rPr lang="en-US" altLang="zh-CN" dirty="0" smtClean="0"/>
              <a:t> </a:t>
            </a:r>
            <a:r>
              <a:rPr lang="en-US" altLang="zh-CN" dirty="0" smtClean="0">
                <a:sym typeface="Wingdings" pitchFamily="2" charset="2"/>
              </a:rPr>
              <a:t>∉ </a:t>
            </a:r>
            <a:r>
              <a:rPr lang="en-US" altLang="zh-CN" i="1" dirty="0" smtClean="0">
                <a:sym typeface="Wingdings" pitchFamily="2" charset="2"/>
              </a:rPr>
              <a:t>L</a:t>
            </a:r>
            <a:r>
              <a:rPr lang="en-US" altLang="zh-CN" dirty="0" smtClean="0">
                <a:sym typeface="Wingdings" pitchFamily="2" charset="2"/>
              </a:rPr>
              <a:t>, </a:t>
            </a:r>
            <a:r>
              <a:rPr lang="en-US" altLang="zh-CN" dirty="0" smtClean="0">
                <a:ea typeface="宋体" pitchFamily="2" charset="-122"/>
              </a:rPr>
              <a:t>φ</a:t>
            </a:r>
            <a:r>
              <a:rPr lang="en-US" altLang="zh-TW" dirty="0" smtClean="0"/>
              <a:t>(x</a:t>
            </a:r>
            <a:r>
              <a:rPr lang="en-US" altLang="zh-CN" baseline="-25000" dirty="0" smtClean="0"/>
              <a:t>1</a:t>
            </a:r>
            <a:r>
              <a:rPr lang="en-US" altLang="zh-TW" dirty="0" smtClean="0"/>
              <a:t>, . . . , </a:t>
            </a:r>
            <a:r>
              <a:rPr lang="en-US" altLang="zh-TW" dirty="0" err="1" smtClean="0"/>
              <a:t>x</a:t>
            </a:r>
            <a:r>
              <a:rPr lang="en-US" altLang="zh-CN" baseline="-25000" dirty="0" err="1" smtClean="0"/>
              <a:t>n</a:t>
            </a:r>
            <a:r>
              <a:rPr lang="en-US" altLang="zh-TW" dirty="0" smtClean="0"/>
              <a:t>)=</a:t>
            </a:r>
            <a:r>
              <a:rPr lang="en-US" altLang="zh-TW" b="1" dirty="0" smtClean="0"/>
              <a:t>False</a:t>
            </a:r>
          </a:p>
          <a:p>
            <a:pPr lvl="1"/>
            <a:r>
              <a:rPr lang="en-US" altLang="zh-CN" dirty="0" smtClean="0">
                <a:sym typeface="Wingdings" pitchFamily="2" charset="2"/>
              </a:rPr>
              <a:t>Then, no matter what the value of </a:t>
            </a:r>
            <a:r>
              <a:rPr lang="en-US" altLang="zh-CN" i="1" dirty="0" smtClean="0">
                <a:sym typeface="Wingdings" pitchFamily="2" charset="2"/>
              </a:rPr>
              <a:t>y</a:t>
            </a:r>
            <a:r>
              <a:rPr lang="en-US" altLang="zh-CN" dirty="0" smtClean="0">
                <a:sym typeface="Wingdings" pitchFamily="2" charset="2"/>
              </a:rPr>
              <a:t> is</a:t>
            </a:r>
          </a:p>
          <a:p>
            <a:pPr lvl="1"/>
            <a:r>
              <a:rPr lang="en-US" altLang="zh-CN" dirty="0" smtClean="0">
                <a:ea typeface="宋体" pitchFamily="2" charset="-122"/>
              </a:rPr>
              <a:t>φ’</a:t>
            </a:r>
            <a:r>
              <a:rPr lang="en-US" altLang="zh-CN" dirty="0" smtClean="0"/>
              <a:t>(x</a:t>
            </a:r>
            <a:r>
              <a:rPr lang="en-US" altLang="zh-CN" baseline="-25000" dirty="0" smtClean="0"/>
              <a:t>1</a:t>
            </a:r>
            <a:r>
              <a:rPr lang="en-US" altLang="zh-TW" dirty="0" smtClean="0"/>
              <a:t>, . . . , </a:t>
            </a:r>
            <a:r>
              <a:rPr lang="en-US" altLang="zh-TW" dirty="0" err="1" smtClean="0"/>
              <a:t>x</a:t>
            </a:r>
            <a:r>
              <a:rPr lang="en-US" altLang="zh-CN" baseline="-25000" dirty="0" err="1" smtClean="0"/>
              <a:t>n</a:t>
            </a:r>
            <a:r>
              <a:rPr lang="en-US" altLang="zh-CN" dirty="0" smtClean="0"/>
              <a:t>,</a:t>
            </a:r>
            <a:r>
              <a:rPr lang="en-US" altLang="zh-TW" dirty="0" smtClean="0"/>
              <a:t> y)</a:t>
            </a:r>
            <a:r>
              <a:rPr lang="en-US" altLang="zh-CN" dirty="0" smtClean="0">
                <a:sym typeface="Wingdings" pitchFamily="2" charset="2"/>
              </a:rPr>
              <a:t>=</a:t>
            </a:r>
            <a:r>
              <a:rPr lang="en-US" altLang="zh-CN" b="1" dirty="0" smtClean="0">
                <a:sym typeface="Wingdings" pitchFamily="2" charset="2"/>
              </a:rPr>
              <a:t>False</a:t>
            </a:r>
            <a:endParaRPr lang="en-US" altLang="zh-CN" b="1" dirty="0" smtClean="0"/>
          </a:p>
          <a:p>
            <a:pPr lvl="1">
              <a:buFontTx/>
              <a:buNone/>
            </a:pPr>
            <a:endParaRPr lang="en-US" altLang="zh-TW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25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Dominating Set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800" dirty="0" smtClean="0"/>
              <a:t>Problem:</a:t>
            </a:r>
          </a:p>
          <a:p>
            <a:pPr lvl="1"/>
            <a:r>
              <a:rPr lang="en-US" altLang="zh-TW" dirty="0" smtClean="0"/>
              <a:t>Dominating-set = {&lt;</a:t>
            </a:r>
            <a:r>
              <a:rPr lang="en-US" altLang="zh-TW" i="1" dirty="0" smtClean="0"/>
              <a:t>G</a:t>
            </a:r>
            <a:r>
              <a:rPr lang="en-US" altLang="zh-TW" dirty="0" smtClean="0"/>
              <a:t>, </a:t>
            </a:r>
            <a:r>
              <a:rPr lang="en-US" altLang="zh-TW" i="1" dirty="0" smtClean="0"/>
              <a:t>K&gt; |</a:t>
            </a:r>
            <a:r>
              <a:rPr lang="en-US" altLang="zh-TW" dirty="0" smtClean="0"/>
              <a:t> A </a:t>
            </a:r>
            <a:r>
              <a:rPr lang="en-US" altLang="zh-TW" dirty="0" smtClean="0">
                <a:solidFill>
                  <a:srgbClr val="FF0000"/>
                </a:solidFill>
              </a:rPr>
              <a:t>dominating set </a:t>
            </a:r>
            <a:r>
              <a:rPr lang="en-US" altLang="zh-TW" dirty="0" smtClean="0"/>
              <a:t>of size </a:t>
            </a:r>
            <a:r>
              <a:rPr lang="en-US" altLang="zh-TW" i="1" dirty="0" smtClean="0"/>
              <a:t>K</a:t>
            </a:r>
            <a:r>
              <a:rPr lang="en-US" altLang="zh-TW" dirty="0" smtClean="0"/>
              <a:t> for </a:t>
            </a:r>
            <a:r>
              <a:rPr lang="en-US" altLang="zh-TW" i="1" dirty="0" smtClean="0"/>
              <a:t>G</a:t>
            </a:r>
            <a:r>
              <a:rPr lang="en-US" altLang="zh-TW" dirty="0" smtClean="0"/>
              <a:t> exists}</a:t>
            </a:r>
          </a:p>
          <a:p>
            <a:r>
              <a:rPr lang="en-US" altLang="zh-TW" dirty="0" smtClean="0">
                <a:cs typeface="Arial" pitchFamily="34" charset="0"/>
              </a:rPr>
              <a:t>Goal:</a:t>
            </a:r>
          </a:p>
          <a:p>
            <a:pPr lvl="1"/>
            <a:r>
              <a:rPr lang="en-US" altLang="zh-TW" dirty="0" smtClean="0">
                <a:cs typeface="Arial" pitchFamily="34" charset="0"/>
              </a:rPr>
              <a:t>Show that </a:t>
            </a:r>
            <a:r>
              <a:rPr lang="en-US" altLang="zh-TW" dirty="0" smtClean="0"/>
              <a:t>Dominating-set</a:t>
            </a:r>
            <a:r>
              <a:rPr lang="en-US" altLang="zh-TW" dirty="0" smtClean="0">
                <a:cs typeface="Arial" pitchFamily="34" charset="0"/>
              </a:rPr>
              <a:t> </a:t>
            </a:r>
            <a:r>
              <a:rPr lang="en-US" altLang="zh-TW" dirty="0" smtClean="0">
                <a:cs typeface="Arial" pitchFamily="34" charset="0"/>
              </a:rPr>
              <a:t>is </a:t>
            </a:r>
            <a:r>
              <a:rPr lang="en-US" altLang="zh-TW" dirty="0" smtClean="0">
                <a:solidFill>
                  <a:srgbClr val="FF0000"/>
                </a:solidFill>
                <a:cs typeface="Arial" pitchFamily="34" charset="0"/>
              </a:rPr>
              <a:t>NP-Complete</a:t>
            </a:r>
            <a:endParaRPr lang="en-US" altLang="zh-CN" dirty="0" smtClean="0"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26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Dominating Set (Definition)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800" dirty="0" smtClean="0"/>
              <a:t>Problem:</a:t>
            </a:r>
          </a:p>
          <a:p>
            <a:pPr lvl="1"/>
            <a:r>
              <a:rPr lang="en-US" altLang="zh-TW" dirty="0" smtClean="0"/>
              <a:t>Dominating-set = {&lt;</a:t>
            </a:r>
            <a:r>
              <a:rPr lang="en-US" altLang="zh-TW" i="1" dirty="0" smtClean="0"/>
              <a:t>G</a:t>
            </a:r>
            <a:r>
              <a:rPr lang="en-US" altLang="zh-TW" dirty="0" smtClean="0"/>
              <a:t>, </a:t>
            </a:r>
            <a:r>
              <a:rPr lang="en-US" altLang="zh-TW" i="1" dirty="0" smtClean="0"/>
              <a:t>K&gt; |</a:t>
            </a:r>
            <a:r>
              <a:rPr lang="en-US" altLang="zh-TW" dirty="0" smtClean="0"/>
              <a:t> A </a:t>
            </a:r>
            <a:r>
              <a:rPr lang="en-US" altLang="zh-TW" dirty="0" smtClean="0">
                <a:solidFill>
                  <a:srgbClr val="FF0000"/>
                </a:solidFill>
              </a:rPr>
              <a:t>dominating set </a:t>
            </a:r>
            <a:r>
              <a:rPr lang="en-US" altLang="zh-TW" dirty="0" smtClean="0"/>
              <a:t>of size (at most) </a:t>
            </a:r>
            <a:r>
              <a:rPr lang="en-US" altLang="zh-TW" i="1" dirty="0" smtClean="0"/>
              <a:t>K</a:t>
            </a:r>
            <a:r>
              <a:rPr lang="en-US" altLang="zh-TW" dirty="0" smtClean="0"/>
              <a:t> for </a:t>
            </a:r>
            <a:r>
              <a:rPr lang="en-US" altLang="zh-TW" i="1" dirty="0" smtClean="0"/>
              <a:t>G</a:t>
            </a:r>
            <a:r>
              <a:rPr lang="en-US" altLang="zh-TW" dirty="0" smtClean="0"/>
              <a:t> exists}</a:t>
            </a:r>
          </a:p>
          <a:p>
            <a:r>
              <a:rPr lang="en-US" altLang="zh-TW" dirty="0" smtClean="0"/>
              <a:t>Let </a:t>
            </a:r>
            <a:r>
              <a:rPr lang="en-US" altLang="zh-TW" i="1" dirty="0" smtClean="0">
                <a:solidFill>
                  <a:srgbClr val="FF0000"/>
                </a:solidFill>
              </a:rPr>
              <a:t>G</a:t>
            </a:r>
            <a:r>
              <a:rPr lang="en-US" altLang="zh-TW" dirty="0" smtClean="0">
                <a:solidFill>
                  <a:srgbClr val="FF0000"/>
                </a:solidFill>
              </a:rPr>
              <a:t>=(</a:t>
            </a:r>
            <a:r>
              <a:rPr lang="en-US" altLang="zh-TW" i="1" dirty="0" smtClean="0">
                <a:solidFill>
                  <a:srgbClr val="FF0000"/>
                </a:solidFill>
              </a:rPr>
              <a:t>V</a:t>
            </a:r>
            <a:r>
              <a:rPr lang="en-US" altLang="zh-TW" dirty="0" smtClean="0">
                <a:solidFill>
                  <a:srgbClr val="FF0000"/>
                </a:solidFill>
              </a:rPr>
              <a:t>,</a:t>
            </a:r>
            <a:r>
              <a:rPr lang="en-US" altLang="zh-TW" i="1" dirty="0" smtClean="0">
                <a:solidFill>
                  <a:srgbClr val="FF0000"/>
                </a:solidFill>
              </a:rPr>
              <a:t>E</a:t>
            </a:r>
            <a:r>
              <a:rPr lang="en-US" altLang="zh-TW" dirty="0" smtClean="0">
                <a:solidFill>
                  <a:srgbClr val="FF0000"/>
                </a:solidFill>
              </a:rPr>
              <a:t>)</a:t>
            </a:r>
            <a:r>
              <a:rPr lang="en-US" altLang="zh-TW" dirty="0" smtClean="0"/>
              <a:t> be an undirected graph</a:t>
            </a:r>
          </a:p>
          <a:p>
            <a:r>
              <a:rPr lang="en-US" altLang="zh-TW" dirty="0" smtClean="0"/>
              <a:t>A </a:t>
            </a:r>
            <a:r>
              <a:rPr lang="en-US" altLang="zh-TW" dirty="0" smtClean="0">
                <a:solidFill>
                  <a:srgbClr val="FF0000"/>
                </a:solidFill>
              </a:rPr>
              <a:t>dominating set </a:t>
            </a:r>
            <a:r>
              <a:rPr lang="en-US" altLang="zh-TW" i="1" dirty="0" smtClean="0"/>
              <a:t>D</a:t>
            </a:r>
            <a:r>
              <a:rPr lang="en-US" altLang="zh-TW" dirty="0" smtClean="0"/>
              <a:t> is a set of vertices </a:t>
            </a:r>
            <a:r>
              <a:rPr lang="en-US" altLang="zh-TW" dirty="0" smtClean="0"/>
              <a:t>that covers all </a:t>
            </a:r>
            <a:r>
              <a:rPr lang="en-US" altLang="zh-TW" dirty="0" smtClean="0">
                <a:solidFill>
                  <a:srgbClr val="FF0000"/>
                </a:solidFill>
              </a:rPr>
              <a:t>vertices</a:t>
            </a:r>
          </a:p>
          <a:p>
            <a:pPr lvl="1"/>
            <a:r>
              <a:rPr lang="en-US" altLang="zh-TW" dirty="0" smtClean="0"/>
              <a:t>i.e., </a:t>
            </a:r>
            <a:r>
              <a:rPr lang="en-US" altLang="zh-TW" dirty="0" smtClean="0"/>
              <a:t>every </a:t>
            </a:r>
            <a:r>
              <a:rPr lang="en-US" altLang="zh-TW" dirty="0" smtClean="0"/>
              <a:t>vertex of </a:t>
            </a:r>
            <a:r>
              <a:rPr lang="en-US" altLang="zh-TW" i="1" dirty="0" smtClean="0"/>
              <a:t>G</a:t>
            </a:r>
            <a:r>
              <a:rPr lang="en-US" altLang="zh-TW" dirty="0" smtClean="0"/>
              <a:t> is either in </a:t>
            </a:r>
            <a:r>
              <a:rPr lang="en-US" altLang="zh-TW" i="1" dirty="0" smtClean="0"/>
              <a:t>D</a:t>
            </a:r>
            <a:r>
              <a:rPr lang="en-US" altLang="zh-TW" dirty="0" smtClean="0"/>
              <a:t> or is adjacent to at least one vertex from </a:t>
            </a:r>
            <a:r>
              <a:rPr lang="en-US" altLang="zh-TW" i="1" dirty="0" smtClean="0"/>
              <a:t>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27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/>
              <a:t>Dominating Set (Example)</a:t>
            </a:r>
            <a:endParaRPr lang="zh-TW" altLang="en-US" dirty="0" smtClean="0"/>
          </a:p>
        </p:txBody>
      </p:sp>
      <p:sp>
        <p:nvSpPr>
          <p:cNvPr id="2048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/>
              <a:t>Size-2 example : {Yellow vertices}</a:t>
            </a:r>
            <a:endParaRPr lang="zh-TW" altLang="en-US" dirty="0" smtClean="0"/>
          </a:p>
        </p:txBody>
      </p:sp>
      <p:sp>
        <p:nvSpPr>
          <p:cNvPr id="8" name="橢圓 7"/>
          <p:cNvSpPr/>
          <p:nvPr/>
        </p:nvSpPr>
        <p:spPr>
          <a:xfrm>
            <a:off x="3571875" y="2786063"/>
            <a:ext cx="357188" cy="357187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10" name="橢圓 9"/>
          <p:cNvSpPr/>
          <p:nvPr/>
        </p:nvSpPr>
        <p:spPr>
          <a:xfrm>
            <a:off x="5286375" y="2786063"/>
            <a:ext cx="357188" cy="357187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dirty="0"/>
          </a:p>
        </p:txBody>
      </p:sp>
      <p:sp>
        <p:nvSpPr>
          <p:cNvPr id="11" name="橢圓 10"/>
          <p:cNvSpPr/>
          <p:nvPr/>
        </p:nvSpPr>
        <p:spPr>
          <a:xfrm>
            <a:off x="3571875" y="4643438"/>
            <a:ext cx="357188" cy="35718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12" name="橢圓 11"/>
          <p:cNvSpPr/>
          <p:nvPr/>
        </p:nvSpPr>
        <p:spPr>
          <a:xfrm>
            <a:off x="5286375" y="4643438"/>
            <a:ext cx="357188" cy="35718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13" name="橢圓 12"/>
          <p:cNvSpPr/>
          <p:nvPr/>
        </p:nvSpPr>
        <p:spPr>
          <a:xfrm>
            <a:off x="6715125" y="3643313"/>
            <a:ext cx="357188" cy="35718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dirty="0">
              <a:solidFill>
                <a:srgbClr val="FF0000"/>
              </a:solidFill>
            </a:endParaRPr>
          </a:p>
        </p:txBody>
      </p:sp>
      <p:sp>
        <p:nvSpPr>
          <p:cNvPr id="14" name="橢圓 13"/>
          <p:cNvSpPr/>
          <p:nvPr/>
        </p:nvSpPr>
        <p:spPr>
          <a:xfrm>
            <a:off x="2000250" y="2786063"/>
            <a:ext cx="357188" cy="35718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dirty="0">
              <a:solidFill>
                <a:srgbClr val="FF0000"/>
              </a:solidFill>
            </a:endParaRPr>
          </a:p>
        </p:txBody>
      </p:sp>
      <p:cxnSp>
        <p:nvCxnSpPr>
          <p:cNvPr id="16" name="直線接點 15"/>
          <p:cNvCxnSpPr>
            <a:stCxn id="14" idx="6"/>
            <a:endCxn id="8" idx="2"/>
          </p:cNvCxnSpPr>
          <p:nvPr/>
        </p:nvCxnSpPr>
        <p:spPr>
          <a:xfrm>
            <a:off x="2357438" y="2963863"/>
            <a:ext cx="1214437" cy="1587"/>
          </a:xfrm>
          <a:prstGeom prst="line">
            <a:avLst/>
          </a:prstGeom>
          <a:ln w="508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接點 17"/>
          <p:cNvCxnSpPr>
            <a:stCxn id="8" idx="4"/>
            <a:endCxn id="11" idx="0"/>
          </p:cNvCxnSpPr>
          <p:nvPr/>
        </p:nvCxnSpPr>
        <p:spPr>
          <a:xfrm rot="5400000">
            <a:off x="2999581" y="3893344"/>
            <a:ext cx="1501775" cy="1588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接點 19"/>
          <p:cNvCxnSpPr>
            <a:stCxn id="8" idx="6"/>
            <a:endCxn id="10" idx="2"/>
          </p:cNvCxnSpPr>
          <p:nvPr/>
        </p:nvCxnSpPr>
        <p:spPr>
          <a:xfrm>
            <a:off x="3929063" y="2963863"/>
            <a:ext cx="1357312" cy="1587"/>
          </a:xfrm>
          <a:prstGeom prst="line">
            <a:avLst/>
          </a:prstGeom>
          <a:ln w="508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接點 21"/>
          <p:cNvCxnSpPr>
            <a:stCxn id="10" idx="4"/>
            <a:endCxn id="12" idx="0"/>
          </p:cNvCxnSpPr>
          <p:nvPr/>
        </p:nvCxnSpPr>
        <p:spPr>
          <a:xfrm rot="5400000">
            <a:off x="4714081" y="3893344"/>
            <a:ext cx="1501775" cy="1588"/>
          </a:xfrm>
          <a:prstGeom prst="line">
            <a:avLst/>
          </a:prstGeom>
          <a:ln w="508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接點 23"/>
          <p:cNvCxnSpPr>
            <a:stCxn id="11" idx="6"/>
            <a:endCxn id="12" idx="2"/>
          </p:cNvCxnSpPr>
          <p:nvPr/>
        </p:nvCxnSpPr>
        <p:spPr>
          <a:xfrm>
            <a:off x="3929063" y="4822825"/>
            <a:ext cx="1357312" cy="1588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接點 25"/>
          <p:cNvCxnSpPr>
            <a:stCxn id="10" idx="6"/>
            <a:endCxn id="13" idx="1"/>
          </p:cNvCxnSpPr>
          <p:nvPr/>
        </p:nvCxnSpPr>
        <p:spPr>
          <a:xfrm>
            <a:off x="5643563" y="2963863"/>
            <a:ext cx="1123950" cy="73183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接點 27"/>
          <p:cNvCxnSpPr>
            <a:stCxn id="12" idx="6"/>
            <a:endCxn id="13" idx="3"/>
          </p:cNvCxnSpPr>
          <p:nvPr/>
        </p:nvCxnSpPr>
        <p:spPr>
          <a:xfrm flipV="1">
            <a:off x="5643563" y="3948113"/>
            <a:ext cx="1123950" cy="874712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97" name="文字方塊 32"/>
          <p:cNvSpPr txBox="1">
            <a:spLocks noChangeArrowheads="1"/>
          </p:cNvSpPr>
          <p:nvPr/>
        </p:nvSpPr>
        <p:spPr bwMode="auto">
          <a:xfrm>
            <a:off x="5105400" y="2362200"/>
            <a:ext cx="285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zh-TW" sz="2000">
                <a:solidFill>
                  <a:schemeClr val="bg1"/>
                </a:solidFill>
                <a:latin typeface="Calibri" pitchFamily="34" charset="0"/>
              </a:rPr>
              <a:t>e</a:t>
            </a:r>
            <a:endParaRPr kumimoji="0" lang="zh-TW" altLang="en-US" sz="200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28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Dominating Set (Proof Sketch)</a:t>
            </a:r>
            <a:endParaRPr lang="zh-CN" altLang="en-US" dirty="0" smtClean="0"/>
          </a:p>
        </p:txBody>
      </p:sp>
      <p:sp>
        <p:nvSpPr>
          <p:cNvPr id="21507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Steps:</a:t>
            </a:r>
            <a:endParaRPr lang="en-US" altLang="zh-TW" dirty="0" smtClean="0"/>
          </a:p>
          <a:p>
            <a:pPr marL="850392" lvl="1" indent="-457200">
              <a:buFont typeface="+mj-lt"/>
              <a:buAutoNum type="arabicParenR"/>
            </a:pPr>
            <a:r>
              <a:rPr lang="en-US" altLang="zh-TW" dirty="0" smtClean="0"/>
              <a:t>Show that </a:t>
            </a:r>
            <a:r>
              <a:rPr lang="en-US" altLang="zh-TW" dirty="0" smtClean="0"/>
              <a:t>Dominating-set </a:t>
            </a:r>
            <a:r>
              <a:rPr lang="en-US" altLang="zh-CN" dirty="0" smtClean="0">
                <a:ea typeface="宋体" pitchFamily="2" charset="-122"/>
              </a:rPr>
              <a:t>∈</a:t>
            </a:r>
            <a:r>
              <a:rPr lang="en-US" altLang="zh-TW" dirty="0" smtClean="0"/>
              <a:t> NP</a:t>
            </a:r>
            <a:r>
              <a:rPr lang="en-US" altLang="zh-CN" dirty="0" smtClean="0"/>
              <a:t>. </a:t>
            </a:r>
          </a:p>
          <a:p>
            <a:pPr marL="850392" lvl="1" indent="-457200">
              <a:buFont typeface="+mj-lt"/>
              <a:buAutoNum type="arabicParenR"/>
            </a:pPr>
            <a:r>
              <a:rPr lang="en-US" altLang="zh-CN" dirty="0" smtClean="0">
                <a:ea typeface="宋体" pitchFamily="2" charset="-122"/>
              </a:rPr>
              <a:t>Show that </a:t>
            </a:r>
            <a:r>
              <a:rPr lang="en-US" altLang="zh-TW" dirty="0" smtClean="0"/>
              <a:t>Dominating-set</a:t>
            </a:r>
            <a:r>
              <a:rPr lang="en-US" altLang="zh-CN" dirty="0" smtClean="0"/>
              <a:t> </a:t>
            </a:r>
            <a:r>
              <a:rPr lang="en-US" altLang="zh-CN" dirty="0" smtClean="0"/>
              <a:t>is </a:t>
            </a:r>
            <a:r>
              <a:rPr lang="en-US" altLang="zh-CN" dirty="0" smtClean="0">
                <a:ea typeface="宋体" pitchFamily="2" charset="-122"/>
              </a:rPr>
              <a:t>not easier than a </a:t>
            </a:r>
            <a:r>
              <a:rPr lang="en-US" altLang="zh-CN" dirty="0" smtClean="0">
                <a:solidFill>
                  <a:srgbClr val="FF0000"/>
                </a:solidFill>
                <a:ea typeface="宋体" pitchFamily="2" charset="-122"/>
              </a:rPr>
              <a:t>NPC</a:t>
            </a:r>
            <a:r>
              <a:rPr lang="en-US" altLang="zh-CN" dirty="0" smtClean="0">
                <a:ea typeface="宋体" pitchFamily="2" charset="-122"/>
              </a:rPr>
              <a:t> problem</a:t>
            </a:r>
          </a:p>
          <a:p>
            <a:pPr lvl="2"/>
            <a:r>
              <a:rPr lang="en-US" altLang="zh-CN" dirty="0" smtClean="0">
                <a:ea typeface="宋体" pitchFamily="2" charset="-122"/>
              </a:rPr>
              <a:t>We choose this NPC problem to be Vertex cover</a:t>
            </a:r>
          </a:p>
          <a:p>
            <a:pPr lvl="2"/>
            <a:r>
              <a:rPr lang="en-US" altLang="zh-CN" dirty="0" smtClean="0">
                <a:ea typeface="宋体" pitchFamily="2" charset="-122"/>
              </a:rPr>
              <a:t>Reduction from </a:t>
            </a:r>
            <a:r>
              <a:rPr lang="en-US" altLang="zh-CN" dirty="0" smtClean="0">
                <a:solidFill>
                  <a:srgbClr val="FF0000"/>
                </a:solidFill>
                <a:ea typeface="宋体" pitchFamily="2" charset="-122"/>
              </a:rPr>
              <a:t>Vertex-cover</a:t>
            </a:r>
            <a:r>
              <a:rPr lang="en-US" altLang="zh-CN" dirty="0" smtClean="0">
                <a:ea typeface="宋体" pitchFamily="2" charset="-122"/>
              </a:rPr>
              <a:t> </a:t>
            </a:r>
            <a:r>
              <a:rPr lang="en-US" altLang="zh-CN" dirty="0" smtClean="0">
                <a:ea typeface="宋体" pitchFamily="2" charset="-122"/>
              </a:rPr>
              <a:t>to </a:t>
            </a:r>
            <a:r>
              <a:rPr lang="en-US" altLang="zh-TW" dirty="0" smtClean="0"/>
              <a:t>Dominating-set</a:t>
            </a:r>
            <a:endParaRPr lang="en-US" altLang="zh-TW" dirty="0" smtClean="0"/>
          </a:p>
          <a:p>
            <a:pPr marL="850392" lvl="1" indent="-457200">
              <a:buFont typeface="+mj-lt"/>
              <a:buAutoNum type="arabicParenR"/>
            </a:pPr>
            <a:r>
              <a:rPr lang="en-US" altLang="zh-TW" dirty="0" smtClean="0"/>
              <a:t>Show the correspondence of “yes” instances between the reduction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29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P, NP, NPC</a:t>
            </a:r>
          </a:p>
          <a:p>
            <a:r>
              <a:rPr lang="en-US" dirty="0" smtClean="0"/>
              <a:t>Polynomial-time </a:t>
            </a:r>
            <a:r>
              <a:rPr lang="en-US" dirty="0" smtClean="0"/>
              <a:t>Reduction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3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Dominating Set - (1) NP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lvl="1" indent="-274320">
              <a:buClr>
                <a:schemeClr val="accent3"/>
              </a:buClr>
              <a:buSzPct val="95000"/>
            </a:pPr>
            <a:r>
              <a:rPr lang="en-US" altLang="zh-TW" dirty="0" smtClean="0">
                <a:cs typeface="Arial" pitchFamily="34" charset="0"/>
              </a:rPr>
              <a:t>It is trivial to see that </a:t>
            </a:r>
            <a:r>
              <a:rPr lang="en-US" altLang="zh-TW" dirty="0" smtClean="0"/>
              <a:t>Dominating-set</a:t>
            </a:r>
            <a:r>
              <a:rPr lang="en-US" altLang="zh-TW" dirty="0" smtClean="0">
                <a:cs typeface="Arial" pitchFamily="34" charset="0"/>
              </a:rPr>
              <a:t> </a:t>
            </a:r>
            <a:r>
              <a:rPr lang="en-US" altLang="zh-CN" dirty="0" smtClean="0">
                <a:ea typeface="宋体" pitchFamily="2" charset="-122"/>
                <a:cs typeface="Arial" pitchFamily="34" charset="0"/>
              </a:rPr>
              <a:t>∈</a:t>
            </a:r>
            <a:r>
              <a:rPr lang="en-US" altLang="zh-TW" dirty="0" smtClean="0">
                <a:cs typeface="Arial" pitchFamily="34" charset="0"/>
              </a:rPr>
              <a:t> NP</a:t>
            </a:r>
            <a:endParaRPr lang="en-US" altLang="zh-CN" dirty="0" smtClean="0">
              <a:cs typeface="Arial" pitchFamily="34" charset="0"/>
            </a:endParaRPr>
          </a:p>
          <a:p>
            <a:pPr lvl="1"/>
            <a:r>
              <a:rPr lang="en-US" altLang="zh-CN" dirty="0" smtClean="0"/>
              <a:t>Given a vertex set D of size </a:t>
            </a:r>
            <a:r>
              <a:rPr lang="en-US" altLang="zh-CN" i="1" dirty="0" smtClean="0"/>
              <a:t>K</a:t>
            </a:r>
            <a:r>
              <a:rPr lang="en-US" altLang="zh-CN" dirty="0" smtClean="0"/>
              <a:t>, we check whether (V-D) are adjacent to D</a:t>
            </a:r>
          </a:p>
          <a:p>
            <a:pPr lvl="1"/>
            <a:r>
              <a:rPr lang="en-US" altLang="zh-CN" dirty="0" smtClean="0"/>
              <a:t>i.e., for each vertex, v, in (V-D), whether v is adjacent to some vertex u in 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30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Dominating Set - (2) Reduction</a:t>
            </a:r>
            <a:endParaRPr lang="zh-CN" altLang="en-US" dirty="0" smtClean="0"/>
          </a:p>
        </p:txBody>
      </p:sp>
      <p:sp>
        <p:nvSpPr>
          <p:cNvPr id="22531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Reduction - Graph </a:t>
            </a:r>
            <a:r>
              <a:rPr lang="en-US" altLang="zh-CN" dirty="0" smtClean="0"/>
              <a:t>transformation</a:t>
            </a:r>
            <a:endParaRPr lang="en-US" altLang="zh-CN" dirty="0" smtClean="0"/>
          </a:p>
          <a:p>
            <a:pPr lvl="1"/>
            <a:r>
              <a:rPr lang="en-US" altLang="zh-TW" sz="2000" dirty="0" smtClean="0"/>
              <a:t>Construct a </a:t>
            </a:r>
            <a:r>
              <a:rPr lang="en-US" altLang="zh-TW" sz="2000" dirty="0" smtClean="0">
                <a:solidFill>
                  <a:srgbClr val="FF0000"/>
                </a:solidFill>
              </a:rPr>
              <a:t>new graph</a:t>
            </a:r>
            <a:r>
              <a:rPr lang="en-US" altLang="zh-TW" sz="2000" dirty="0" smtClean="0"/>
              <a:t> </a:t>
            </a:r>
            <a:r>
              <a:rPr lang="en-US" altLang="zh-TW" sz="2000" i="1" dirty="0" smtClean="0"/>
              <a:t>G'</a:t>
            </a:r>
            <a:r>
              <a:rPr lang="en-US" altLang="zh-TW" sz="2000" dirty="0" smtClean="0"/>
              <a:t> by adding new vertices and edges to the graph </a:t>
            </a:r>
            <a:r>
              <a:rPr lang="en-US" altLang="zh-TW" sz="2000" i="1" dirty="0" smtClean="0"/>
              <a:t>G</a:t>
            </a:r>
            <a:r>
              <a:rPr lang="en-US" altLang="zh-TW" sz="2000" dirty="0" smtClean="0"/>
              <a:t> as follows: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31</a:t>
            </a:fld>
            <a:endParaRPr kumimoji="0" lang="en-US"/>
          </a:p>
        </p:txBody>
      </p:sp>
      <p:sp>
        <p:nvSpPr>
          <p:cNvPr id="5" name="TextBox 29"/>
          <p:cNvSpPr txBox="1">
            <a:spLocks noChangeArrowheads="1"/>
          </p:cNvSpPr>
          <p:nvPr/>
        </p:nvSpPr>
        <p:spPr bwMode="auto">
          <a:xfrm>
            <a:off x="2514600" y="5105400"/>
            <a:ext cx="4127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G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TextBox 30"/>
          <p:cNvSpPr txBox="1">
            <a:spLocks noChangeArrowheads="1"/>
          </p:cNvSpPr>
          <p:nvPr/>
        </p:nvSpPr>
        <p:spPr bwMode="auto">
          <a:xfrm>
            <a:off x="4832350" y="5114925"/>
            <a:ext cx="470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G’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" name="Rectangle 33"/>
          <p:cNvSpPr>
            <a:spLocks noChangeArrowheads="1"/>
          </p:cNvSpPr>
          <p:nvPr/>
        </p:nvSpPr>
        <p:spPr bwMode="auto">
          <a:xfrm>
            <a:off x="1600200" y="5781675"/>
            <a:ext cx="16751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i="1" dirty="0" smtClean="0">
                <a:latin typeface="Garamond" pitchFamily="18" charset="0"/>
                <a:ea typeface="MS PGothic" pitchFamily="34" charset="-128"/>
              </a:rPr>
              <a:t>&lt;</a:t>
            </a:r>
            <a:r>
              <a:rPr kumimoji="0" lang="en-US" altLang="zh-TW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G,k</a:t>
            </a:r>
            <a:r>
              <a:rPr kumimoji="0" lang="en-US" altLang="zh-TW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&gt;</a:t>
            </a:r>
            <a:r>
              <a:rPr kumimoji="0" lang="en-US" altLang="zh-TW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 ∈ </a:t>
            </a:r>
            <a:r>
              <a:rPr kumimoji="0" lang="en-US" altLang="zh-TW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L</a:t>
            </a:r>
            <a:r>
              <a:rPr kumimoji="0" lang="en-US" altLang="zh-TW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MS PGothic" pitchFamily="34" charset="-128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" name="Rectangle 34"/>
          <p:cNvSpPr>
            <a:spLocks noChangeArrowheads="1"/>
          </p:cNvSpPr>
          <p:nvPr/>
        </p:nvSpPr>
        <p:spPr bwMode="auto">
          <a:xfrm>
            <a:off x="4540250" y="5786438"/>
            <a:ext cx="17940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&lt;G’, k&gt;</a:t>
            </a:r>
            <a:r>
              <a:rPr kumimoji="0" lang="en-US" altLang="zh-TW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 ∈ </a:t>
            </a:r>
            <a:r>
              <a:rPr kumimoji="0" lang="en-US" altLang="zh-TW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L</a:t>
            </a:r>
            <a:r>
              <a:rPr kumimoji="0" lang="en-US" altLang="zh-TW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/>
                <a:ea typeface="MS PGothic" pitchFamily="34" charset="-128"/>
              </a:rPr>
              <a:t>’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9" name="Straight Arrow Connector 35"/>
          <p:cNvCxnSpPr>
            <a:cxnSpLocks noChangeShapeType="1"/>
          </p:cNvCxnSpPr>
          <p:nvPr/>
        </p:nvCxnSpPr>
        <p:spPr bwMode="auto">
          <a:xfrm>
            <a:off x="3200400" y="6045200"/>
            <a:ext cx="1263650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10" name="Straight Arrow Connector 36"/>
          <p:cNvCxnSpPr>
            <a:cxnSpLocks noChangeShapeType="1"/>
          </p:cNvCxnSpPr>
          <p:nvPr/>
        </p:nvCxnSpPr>
        <p:spPr bwMode="auto">
          <a:xfrm>
            <a:off x="3003550" y="5410200"/>
            <a:ext cx="1752600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1" name="Rectangle 37"/>
          <p:cNvSpPr>
            <a:spLocks noChangeArrowheads="1"/>
          </p:cNvSpPr>
          <p:nvPr/>
        </p:nvSpPr>
        <p:spPr bwMode="auto">
          <a:xfrm>
            <a:off x="3435350" y="5029200"/>
            <a:ext cx="811213" cy="685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T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2" name="Group 12"/>
          <p:cNvGrpSpPr/>
          <p:nvPr/>
        </p:nvGrpSpPr>
        <p:grpSpPr>
          <a:xfrm>
            <a:off x="1981200" y="5791200"/>
            <a:ext cx="5375565" cy="914400"/>
            <a:chOff x="1447800" y="5791200"/>
            <a:chExt cx="5375565" cy="914400"/>
          </a:xfrm>
        </p:grpSpPr>
        <p:sp>
          <p:nvSpPr>
            <p:cNvPr id="14" name="Rectangle 13"/>
            <p:cNvSpPr/>
            <p:nvPr/>
          </p:nvSpPr>
          <p:spPr>
            <a:xfrm>
              <a:off x="2286000" y="5791200"/>
              <a:ext cx="304800" cy="45720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5410200" y="5791200"/>
              <a:ext cx="304800" cy="45720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447800" y="6336268"/>
              <a:ext cx="1905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rgbClr val="FF0000"/>
                  </a:solidFill>
                  <a:latin typeface="+mn-lt"/>
                </a:rPr>
                <a:t>Vertex-cover</a:t>
              </a:r>
              <a:endParaRPr lang="en-US" sz="1800" dirty="0">
                <a:solidFill>
                  <a:srgbClr val="FF0000"/>
                </a:solidFill>
                <a:latin typeface="+mn-lt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308765" y="6324600"/>
              <a:ext cx="2514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rgbClr val="FF0000"/>
                  </a:solidFill>
                  <a:latin typeface="+mn-lt"/>
                </a:rPr>
                <a:t>Dominating-set</a:t>
              </a:r>
              <a:endParaRPr lang="en-US" sz="1800" dirty="0">
                <a:solidFill>
                  <a:srgbClr val="FF0000"/>
                </a:solidFill>
                <a:latin typeface="+mn-lt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11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Dominating Set - (2) Reduction</a:t>
            </a:r>
            <a:endParaRPr lang="zh-CN" altLang="en-US" dirty="0" smtClean="0"/>
          </a:p>
        </p:txBody>
      </p:sp>
      <p:sp>
        <p:nvSpPr>
          <p:cNvPr id="22531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Reduction - Graph </a:t>
            </a:r>
            <a:r>
              <a:rPr lang="en-US" altLang="zh-CN" dirty="0" smtClean="0"/>
              <a:t>transformation (</a:t>
            </a:r>
            <a:r>
              <a:rPr lang="en-US" altLang="zh-CN" dirty="0" err="1" smtClean="0"/>
              <a:t>Con’t</a:t>
            </a:r>
            <a:r>
              <a:rPr lang="en-US" altLang="zh-CN" dirty="0" smtClean="0"/>
              <a:t>)</a:t>
            </a:r>
            <a:endParaRPr lang="en-US" altLang="zh-CN" dirty="0" smtClean="0"/>
          </a:p>
          <a:p>
            <a:pPr lvl="1"/>
            <a:r>
              <a:rPr lang="en-US" altLang="zh-TW" sz="2000" dirty="0" smtClean="0"/>
              <a:t>For each edge (</a:t>
            </a:r>
            <a:r>
              <a:rPr lang="en-US" altLang="zh-TW" sz="2000" i="1" dirty="0" smtClean="0"/>
              <a:t>v</a:t>
            </a:r>
            <a:r>
              <a:rPr lang="en-US" altLang="zh-TW" sz="2000" dirty="0" smtClean="0"/>
              <a:t>, </a:t>
            </a:r>
            <a:r>
              <a:rPr lang="en-US" altLang="zh-TW" sz="2000" i="1" dirty="0" smtClean="0"/>
              <a:t>w</a:t>
            </a:r>
            <a:r>
              <a:rPr lang="en-US" altLang="zh-TW" sz="2000" dirty="0" smtClean="0"/>
              <a:t>) of </a:t>
            </a:r>
            <a:r>
              <a:rPr lang="en-US" altLang="zh-TW" sz="2000" i="1" dirty="0" smtClean="0"/>
              <a:t>G</a:t>
            </a:r>
            <a:r>
              <a:rPr lang="en-US" altLang="zh-TW" sz="2000" dirty="0" smtClean="0"/>
              <a:t>, add a vertex </a:t>
            </a:r>
            <a:r>
              <a:rPr lang="en-US" altLang="zh-TW" sz="2000" i="1" dirty="0" err="1" smtClean="0"/>
              <a:t>vw</a:t>
            </a:r>
            <a:r>
              <a:rPr lang="en-US" altLang="zh-TW" sz="2000" dirty="0" smtClean="0"/>
              <a:t> and the edges (</a:t>
            </a:r>
            <a:r>
              <a:rPr lang="en-US" altLang="zh-TW" sz="2000" i="1" dirty="0" smtClean="0"/>
              <a:t>v</a:t>
            </a:r>
            <a:r>
              <a:rPr lang="en-US" altLang="zh-TW" sz="2000" dirty="0" smtClean="0"/>
              <a:t>, </a:t>
            </a:r>
            <a:r>
              <a:rPr lang="en-US" altLang="zh-TW" sz="2000" i="1" dirty="0" err="1" smtClean="0"/>
              <a:t>vw</a:t>
            </a:r>
            <a:r>
              <a:rPr lang="en-US" altLang="zh-TW" sz="2000" dirty="0" smtClean="0"/>
              <a:t>) and (</a:t>
            </a:r>
            <a:r>
              <a:rPr lang="en-US" altLang="zh-TW" sz="2000" i="1" dirty="0" smtClean="0"/>
              <a:t>w</a:t>
            </a:r>
            <a:r>
              <a:rPr lang="en-US" altLang="zh-TW" sz="2000" dirty="0" smtClean="0"/>
              <a:t>, </a:t>
            </a:r>
            <a:r>
              <a:rPr lang="en-US" altLang="zh-TW" sz="2000" i="1" dirty="0" err="1" smtClean="0"/>
              <a:t>vw</a:t>
            </a:r>
            <a:r>
              <a:rPr lang="en-US" altLang="zh-TW" sz="2000" dirty="0" smtClean="0"/>
              <a:t>) to </a:t>
            </a:r>
            <a:r>
              <a:rPr lang="en-US" altLang="zh-TW" sz="2000" i="1" dirty="0" smtClean="0"/>
              <a:t>G'</a:t>
            </a:r>
            <a:endParaRPr lang="en-US" altLang="zh-TW" sz="2000" dirty="0" smtClean="0"/>
          </a:p>
          <a:p>
            <a:pPr lvl="1"/>
            <a:r>
              <a:rPr lang="en-US" altLang="zh-TW" sz="2000" dirty="0" smtClean="0"/>
              <a:t>Furthermore, remove all vertices with no incident edges; such vertices would always have to go in a dominating set but are not needed in a vertex cover of </a:t>
            </a:r>
            <a:r>
              <a:rPr lang="en-US" altLang="zh-TW" sz="2000" i="1" dirty="0" smtClean="0"/>
              <a:t>G</a:t>
            </a:r>
          </a:p>
          <a:p>
            <a:pPr lvl="2"/>
            <a:r>
              <a:rPr lang="en-US" altLang="zh-CN" sz="1700" dirty="0" smtClean="0"/>
              <a:t>We skip the discussion of this subtle part in the followings</a:t>
            </a:r>
            <a:endParaRPr lang="zh-CN" altLang="en-US" sz="17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32</a:t>
            </a:fld>
            <a:endParaRPr kumimoji="0" lang="en-US"/>
          </a:p>
        </p:txBody>
      </p:sp>
      <p:sp>
        <p:nvSpPr>
          <p:cNvPr id="5" name="TextBox 29"/>
          <p:cNvSpPr txBox="1">
            <a:spLocks noChangeArrowheads="1"/>
          </p:cNvSpPr>
          <p:nvPr/>
        </p:nvSpPr>
        <p:spPr bwMode="auto">
          <a:xfrm>
            <a:off x="2514600" y="5105400"/>
            <a:ext cx="4127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G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TextBox 30"/>
          <p:cNvSpPr txBox="1">
            <a:spLocks noChangeArrowheads="1"/>
          </p:cNvSpPr>
          <p:nvPr/>
        </p:nvSpPr>
        <p:spPr bwMode="auto">
          <a:xfrm>
            <a:off x="4832350" y="5114925"/>
            <a:ext cx="470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G’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" name="Rectangle 33"/>
          <p:cNvSpPr>
            <a:spLocks noChangeArrowheads="1"/>
          </p:cNvSpPr>
          <p:nvPr/>
        </p:nvSpPr>
        <p:spPr bwMode="auto">
          <a:xfrm>
            <a:off x="1600200" y="5781675"/>
            <a:ext cx="16751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i="1" dirty="0" smtClean="0">
                <a:latin typeface="Garamond" pitchFamily="18" charset="0"/>
                <a:ea typeface="MS PGothic" pitchFamily="34" charset="-128"/>
              </a:rPr>
              <a:t>&lt;</a:t>
            </a:r>
            <a:r>
              <a:rPr kumimoji="0" lang="en-US" altLang="zh-TW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G,k</a:t>
            </a:r>
            <a:r>
              <a:rPr kumimoji="0" lang="en-US" altLang="zh-TW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&gt;</a:t>
            </a:r>
            <a:r>
              <a:rPr kumimoji="0" lang="en-US" altLang="zh-TW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 ∈ </a:t>
            </a:r>
            <a:r>
              <a:rPr kumimoji="0" lang="en-US" altLang="zh-TW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L</a:t>
            </a:r>
            <a:r>
              <a:rPr kumimoji="0" lang="en-US" altLang="zh-TW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MS PGothic" pitchFamily="34" charset="-128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" name="Rectangle 34"/>
          <p:cNvSpPr>
            <a:spLocks noChangeArrowheads="1"/>
          </p:cNvSpPr>
          <p:nvPr/>
        </p:nvSpPr>
        <p:spPr bwMode="auto">
          <a:xfrm>
            <a:off x="4540250" y="5786438"/>
            <a:ext cx="17940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&lt;G’, k&gt;</a:t>
            </a:r>
            <a:r>
              <a:rPr kumimoji="0" lang="en-US" altLang="zh-TW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 ∈ </a:t>
            </a:r>
            <a:r>
              <a:rPr kumimoji="0" lang="en-US" altLang="zh-TW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L</a:t>
            </a:r>
            <a:r>
              <a:rPr kumimoji="0" lang="en-US" altLang="zh-TW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/>
                <a:ea typeface="MS PGothic" pitchFamily="34" charset="-128"/>
              </a:rPr>
              <a:t>’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9" name="Straight Arrow Connector 35"/>
          <p:cNvCxnSpPr>
            <a:cxnSpLocks noChangeShapeType="1"/>
          </p:cNvCxnSpPr>
          <p:nvPr/>
        </p:nvCxnSpPr>
        <p:spPr bwMode="auto">
          <a:xfrm>
            <a:off x="3200400" y="6045200"/>
            <a:ext cx="1263650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10" name="Straight Arrow Connector 36"/>
          <p:cNvCxnSpPr>
            <a:cxnSpLocks noChangeShapeType="1"/>
          </p:cNvCxnSpPr>
          <p:nvPr/>
        </p:nvCxnSpPr>
        <p:spPr bwMode="auto">
          <a:xfrm>
            <a:off x="3003550" y="5410200"/>
            <a:ext cx="1752600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1" name="Rectangle 37"/>
          <p:cNvSpPr>
            <a:spLocks noChangeArrowheads="1"/>
          </p:cNvSpPr>
          <p:nvPr/>
        </p:nvSpPr>
        <p:spPr bwMode="auto">
          <a:xfrm>
            <a:off x="3435350" y="5029200"/>
            <a:ext cx="811213" cy="685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T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1981200" y="5791200"/>
            <a:ext cx="5867400" cy="914400"/>
            <a:chOff x="1447800" y="5791200"/>
            <a:chExt cx="5867400" cy="914400"/>
          </a:xfrm>
        </p:grpSpPr>
        <p:sp>
          <p:nvSpPr>
            <p:cNvPr id="14" name="Rectangle 13"/>
            <p:cNvSpPr/>
            <p:nvPr/>
          </p:nvSpPr>
          <p:spPr>
            <a:xfrm>
              <a:off x="2286000" y="5791200"/>
              <a:ext cx="304800" cy="45720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5410200" y="5791200"/>
              <a:ext cx="304800" cy="45720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447800" y="6336268"/>
              <a:ext cx="1905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rgbClr val="FF0000"/>
                  </a:solidFill>
                  <a:latin typeface="+mn-lt"/>
                </a:rPr>
                <a:t>Vertex-cover</a:t>
              </a:r>
              <a:endParaRPr lang="en-US" sz="1800" dirty="0">
                <a:solidFill>
                  <a:srgbClr val="FF0000"/>
                </a:solidFill>
                <a:latin typeface="+mn-lt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810000" y="6324600"/>
              <a:ext cx="3505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rgbClr val="FF0000"/>
                  </a:solidFill>
                  <a:latin typeface="+mn-lt"/>
                </a:rPr>
                <a:t>Dominating-set</a:t>
              </a:r>
              <a:endParaRPr lang="en-US" sz="1800" dirty="0">
                <a:solidFill>
                  <a:srgbClr val="FF0000"/>
                </a:solidFill>
                <a:latin typeface="+mn-lt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[Recap] Vertex cover</a:t>
            </a:r>
            <a:endParaRPr lang="zh-CN" altLang="en-US" dirty="0" smtClean="0"/>
          </a:p>
        </p:txBody>
      </p:sp>
      <p:sp>
        <p:nvSpPr>
          <p:cNvPr id="21507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A </a:t>
            </a:r>
            <a:r>
              <a:rPr lang="en-US" altLang="zh-CN" dirty="0" smtClean="0">
                <a:solidFill>
                  <a:srgbClr val="FF0000"/>
                </a:solidFill>
              </a:rPr>
              <a:t>vertex </a:t>
            </a:r>
            <a:r>
              <a:rPr lang="en-US" altLang="zh-CN" dirty="0" smtClean="0">
                <a:solidFill>
                  <a:srgbClr val="FF0000"/>
                </a:solidFill>
              </a:rPr>
              <a:t>cover</a:t>
            </a:r>
            <a:r>
              <a:rPr lang="en-US" altLang="zh-CN" dirty="0" smtClean="0"/>
              <a:t>, C, is </a:t>
            </a:r>
            <a:r>
              <a:rPr lang="en-US" altLang="zh-CN" dirty="0" smtClean="0"/>
              <a:t>a set of vertices that covers all </a:t>
            </a:r>
            <a:r>
              <a:rPr lang="en-US" altLang="zh-CN" dirty="0" smtClean="0">
                <a:solidFill>
                  <a:srgbClr val="FF0000"/>
                </a:solidFill>
              </a:rPr>
              <a:t>edges</a:t>
            </a:r>
          </a:p>
          <a:p>
            <a:pPr lvl="1"/>
            <a:r>
              <a:rPr lang="en-US" altLang="zh-CN" dirty="0" smtClean="0"/>
              <a:t>i.e., each edge is at least adjacent to some node in C</a:t>
            </a:r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33</a:t>
            </a:fld>
            <a:endParaRPr kumimoji="0" lang="en-US"/>
          </a:p>
        </p:txBody>
      </p:sp>
      <p:sp>
        <p:nvSpPr>
          <p:cNvPr id="3074" name="TextBox 25"/>
          <p:cNvSpPr txBox="1">
            <a:spLocks noChangeArrowheads="1"/>
          </p:cNvSpPr>
          <p:nvPr/>
        </p:nvSpPr>
        <p:spPr bwMode="auto">
          <a:xfrm>
            <a:off x="2971800" y="4451350"/>
            <a:ext cx="24844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PGothic" pitchFamily="34" charset="-128"/>
              </a:rPr>
              <a:t>{2, 4}, {3, 4}, {1, 2, 3}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PGothic" pitchFamily="34" charset="-128"/>
              </a:rPr>
              <a:t>are vertex covers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grpSp>
        <p:nvGrpSpPr>
          <p:cNvPr id="3075" name="Group 32"/>
          <p:cNvGrpSpPr>
            <a:grpSpLocks/>
          </p:cNvGrpSpPr>
          <p:nvPr/>
        </p:nvGrpSpPr>
        <p:grpSpPr bwMode="auto">
          <a:xfrm>
            <a:off x="1143000" y="3657600"/>
            <a:ext cx="1447800" cy="1354137"/>
            <a:chOff x="6858000" y="1617662"/>
            <a:chExt cx="1447800" cy="1354138"/>
          </a:xfrm>
        </p:grpSpPr>
        <p:cxnSp>
          <p:nvCxnSpPr>
            <p:cNvPr id="3076" name="Straight Connector 6"/>
            <p:cNvCxnSpPr>
              <a:cxnSpLocks noChangeShapeType="1"/>
            </p:cNvCxnSpPr>
            <p:nvPr/>
          </p:nvCxnSpPr>
          <p:spPr bwMode="auto">
            <a:xfrm rot="10800000">
              <a:off x="7010401" y="1841356"/>
              <a:ext cx="1139825" cy="98439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077" name="Straight Connector 10"/>
            <p:cNvCxnSpPr>
              <a:cxnSpLocks noChangeShapeType="1"/>
            </p:cNvCxnSpPr>
            <p:nvPr/>
          </p:nvCxnSpPr>
          <p:spPr bwMode="auto">
            <a:xfrm rot="5400000">
              <a:off x="7667627" y="2320926"/>
              <a:ext cx="971548" cy="15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078" name="Straight Connector 5"/>
            <p:cNvCxnSpPr>
              <a:cxnSpLocks noChangeShapeType="1"/>
            </p:cNvCxnSpPr>
            <p:nvPr/>
          </p:nvCxnSpPr>
          <p:spPr bwMode="auto">
            <a:xfrm rot="10800000">
              <a:off x="7010400" y="2805113"/>
              <a:ext cx="1208088" cy="15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079" name="Straight Connector 6"/>
            <p:cNvCxnSpPr>
              <a:cxnSpLocks noChangeShapeType="1"/>
            </p:cNvCxnSpPr>
            <p:nvPr/>
          </p:nvCxnSpPr>
          <p:spPr bwMode="auto">
            <a:xfrm flipV="1">
              <a:off x="7010400" y="1881043"/>
              <a:ext cx="1069975" cy="92407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080" name="Oval 12"/>
            <p:cNvSpPr>
              <a:spLocks noChangeArrowheads="1"/>
            </p:cNvSpPr>
            <p:nvPr/>
          </p:nvSpPr>
          <p:spPr bwMode="auto">
            <a:xfrm>
              <a:off x="6858000" y="1665288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081" name="Oval 13"/>
            <p:cNvSpPr>
              <a:spLocks noChangeArrowheads="1"/>
            </p:cNvSpPr>
            <p:nvPr/>
          </p:nvSpPr>
          <p:spPr bwMode="auto">
            <a:xfrm>
              <a:off x="7997825" y="1673225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082" name="Oval 14"/>
            <p:cNvSpPr>
              <a:spLocks noChangeArrowheads="1"/>
            </p:cNvSpPr>
            <p:nvPr/>
          </p:nvSpPr>
          <p:spPr bwMode="auto">
            <a:xfrm>
              <a:off x="7997825" y="2652713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083" name="Oval 15"/>
            <p:cNvSpPr>
              <a:spLocks noChangeArrowheads="1"/>
            </p:cNvSpPr>
            <p:nvPr/>
          </p:nvSpPr>
          <p:spPr bwMode="auto">
            <a:xfrm>
              <a:off x="6858000" y="2652713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084" name="TextBox 11"/>
            <p:cNvSpPr txBox="1">
              <a:spLocks noChangeArrowheads="1"/>
            </p:cNvSpPr>
            <p:nvPr/>
          </p:nvSpPr>
          <p:spPr bwMode="auto">
            <a:xfrm>
              <a:off x="6865938" y="1617663"/>
              <a:ext cx="300037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085" name="TextBox 12"/>
            <p:cNvSpPr txBox="1">
              <a:spLocks noChangeArrowheads="1"/>
            </p:cNvSpPr>
            <p:nvPr/>
          </p:nvSpPr>
          <p:spPr bwMode="auto">
            <a:xfrm>
              <a:off x="8005763" y="1617662"/>
              <a:ext cx="300037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2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086" name="TextBox 13"/>
            <p:cNvSpPr txBox="1">
              <a:spLocks noChangeArrowheads="1"/>
            </p:cNvSpPr>
            <p:nvPr/>
          </p:nvSpPr>
          <p:spPr bwMode="auto">
            <a:xfrm>
              <a:off x="6865938" y="2601913"/>
              <a:ext cx="300037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087" name="TextBox 14"/>
            <p:cNvSpPr txBox="1">
              <a:spLocks noChangeArrowheads="1"/>
            </p:cNvSpPr>
            <p:nvPr/>
          </p:nvSpPr>
          <p:spPr bwMode="auto">
            <a:xfrm>
              <a:off x="7997825" y="2593975"/>
              <a:ext cx="300038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  <a:ea typeface="MS PGothic" pitchFamily="34" charset="-128"/>
                </a:rPr>
                <a:t>4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zh-TW" dirty="0" smtClean="0"/>
              <a:t>Dominating Set – Graph Transformation Example</a:t>
            </a:r>
            <a:endParaRPr lang="zh-TW" altLang="en-US" dirty="0" smtClean="0"/>
          </a:p>
        </p:txBody>
      </p:sp>
      <p:sp>
        <p:nvSpPr>
          <p:cNvPr id="4" name="橢圓 3"/>
          <p:cNvSpPr/>
          <p:nvPr/>
        </p:nvSpPr>
        <p:spPr>
          <a:xfrm>
            <a:off x="981075" y="2719388"/>
            <a:ext cx="233363" cy="23336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5" name="橢圓 4"/>
          <p:cNvSpPr/>
          <p:nvPr/>
        </p:nvSpPr>
        <p:spPr>
          <a:xfrm>
            <a:off x="3195638" y="2719388"/>
            <a:ext cx="233362" cy="23336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6" name="橢圓 5"/>
          <p:cNvSpPr/>
          <p:nvPr/>
        </p:nvSpPr>
        <p:spPr>
          <a:xfrm>
            <a:off x="981075" y="4862513"/>
            <a:ext cx="233363" cy="23336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7" name="橢圓 6"/>
          <p:cNvSpPr/>
          <p:nvPr/>
        </p:nvSpPr>
        <p:spPr>
          <a:xfrm>
            <a:off x="3195638" y="4862513"/>
            <a:ext cx="233362" cy="23336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cxnSp>
        <p:nvCxnSpPr>
          <p:cNvPr id="9" name="直線接點 8"/>
          <p:cNvCxnSpPr>
            <a:stCxn id="4" idx="6"/>
            <a:endCxn id="5" idx="2"/>
          </p:cNvCxnSpPr>
          <p:nvPr/>
        </p:nvCxnSpPr>
        <p:spPr>
          <a:xfrm>
            <a:off x="1214438" y="2835275"/>
            <a:ext cx="1981200" cy="1588"/>
          </a:xfrm>
          <a:prstGeom prst="line">
            <a:avLst/>
          </a:prstGeom>
          <a:ln w="508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接點 10"/>
          <p:cNvCxnSpPr>
            <a:stCxn id="4" idx="4"/>
            <a:endCxn id="6" idx="0"/>
          </p:cNvCxnSpPr>
          <p:nvPr/>
        </p:nvCxnSpPr>
        <p:spPr>
          <a:xfrm rot="5400000">
            <a:off x="142875" y="3906838"/>
            <a:ext cx="1909763" cy="1587"/>
          </a:xfrm>
          <a:prstGeom prst="line">
            <a:avLst/>
          </a:prstGeom>
          <a:ln w="508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接點 12"/>
          <p:cNvCxnSpPr>
            <a:stCxn id="6" idx="6"/>
            <a:endCxn id="7" idx="2"/>
          </p:cNvCxnSpPr>
          <p:nvPr/>
        </p:nvCxnSpPr>
        <p:spPr>
          <a:xfrm>
            <a:off x="1214438" y="4978400"/>
            <a:ext cx="1981200" cy="1588"/>
          </a:xfrm>
          <a:prstGeom prst="line">
            <a:avLst/>
          </a:prstGeom>
          <a:ln w="508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接點 16"/>
          <p:cNvCxnSpPr>
            <a:stCxn id="7" idx="0"/>
            <a:endCxn id="5" idx="4"/>
          </p:cNvCxnSpPr>
          <p:nvPr/>
        </p:nvCxnSpPr>
        <p:spPr>
          <a:xfrm rot="5400000" flipH="1" flipV="1">
            <a:off x="2357437" y="3906838"/>
            <a:ext cx="1909763" cy="1588"/>
          </a:xfrm>
          <a:prstGeom prst="line">
            <a:avLst/>
          </a:prstGeom>
          <a:ln w="508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接點 18"/>
          <p:cNvCxnSpPr>
            <a:stCxn id="4" idx="5"/>
            <a:endCxn id="7" idx="1"/>
          </p:cNvCxnSpPr>
          <p:nvPr/>
        </p:nvCxnSpPr>
        <p:spPr>
          <a:xfrm rot="16200000" flipH="1">
            <a:off x="1215231" y="2882107"/>
            <a:ext cx="1978025" cy="2049462"/>
          </a:xfrm>
          <a:prstGeom prst="line">
            <a:avLst/>
          </a:prstGeom>
          <a:ln w="508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64" name="文字方塊 19"/>
          <p:cNvSpPr txBox="1">
            <a:spLocks noChangeArrowheads="1"/>
          </p:cNvSpPr>
          <p:nvPr/>
        </p:nvSpPr>
        <p:spPr bwMode="auto">
          <a:xfrm>
            <a:off x="928688" y="2309813"/>
            <a:ext cx="3238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>
                <a:latin typeface="Calibri" pitchFamily="34" charset="0"/>
              </a:rPr>
              <a:t>v</a:t>
            </a:r>
            <a:endParaRPr kumimoji="0" lang="zh-TW" altLang="en-US">
              <a:latin typeface="Calibri" pitchFamily="34" charset="0"/>
            </a:endParaRPr>
          </a:p>
        </p:txBody>
      </p:sp>
      <p:sp>
        <p:nvSpPr>
          <p:cNvPr id="23565" name="文字方塊 20"/>
          <p:cNvSpPr txBox="1">
            <a:spLocks noChangeArrowheads="1"/>
          </p:cNvSpPr>
          <p:nvPr/>
        </p:nvSpPr>
        <p:spPr bwMode="auto">
          <a:xfrm>
            <a:off x="3143250" y="2309813"/>
            <a:ext cx="4048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>
                <a:latin typeface="Calibri" pitchFamily="34" charset="0"/>
              </a:rPr>
              <a:t>w</a:t>
            </a:r>
            <a:endParaRPr kumimoji="0" lang="zh-TW" altLang="en-US">
              <a:latin typeface="Calibri" pitchFamily="34" charset="0"/>
            </a:endParaRPr>
          </a:p>
        </p:txBody>
      </p:sp>
      <p:sp>
        <p:nvSpPr>
          <p:cNvPr id="23566" name="文字方塊 21"/>
          <p:cNvSpPr txBox="1">
            <a:spLocks noChangeArrowheads="1"/>
          </p:cNvSpPr>
          <p:nvPr/>
        </p:nvSpPr>
        <p:spPr bwMode="auto">
          <a:xfrm>
            <a:off x="928688" y="4991100"/>
            <a:ext cx="3063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>
                <a:latin typeface="Calibri" pitchFamily="34" charset="0"/>
              </a:rPr>
              <a:t>z</a:t>
            </a:r>
            <a:endParaRPr kumimoji="0" lang="zh-TW" altLang="en-US">
              <a:latin typeface="Calibri" pitchFamily="34" charset="0"/>
            </a:endParaRPr>
          </a:p>
        </p:txBody>
      </p:sp>
      <p:sp>
        <p:nvSpPr>
          <p:cNvPr id="23567" name="文字方塊 22"/>
          <p:cNvSpPr txBox="1">
            <a:spLocks noChangeArrowheads="1"/>
          </p:cNvSpPr>
          <p:nvPr/>
        </p:nvSpPr>
        <p:spPr bwMode="auto">
          <a:xfrm>
            <a:off x="3154363" y="4991100"/>
            <a:ext cx="3460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>
                <a:latin typeface="Calibri" pitchFamily="34" charset="0"/>
              </a:rPr>
              <a:t>u</a:t>
            </a:r>
            <a:endParaRPr kumimoji="0" lang="zh-TW" altLang="en-US">
              <a:latin typeface="Calibri" pitchFamily="34" charset="0"/>
            </a:endParaRPr>
          </a:p>
        </p:txBody>
      </p:sp>
      <p:sp>
        <p:nvSpPr>
          <p:cNvPr id="23601" name="文字方塊 82"/>
          <p:cNvSpPr txBox="1">
            <a:spLocks noChangeArrowheads="1"/>
          </p:cNvSpPr>
          <p:nvPr/>
        </p:nvSpPr>
        <p:spPr bwMode="auto">
          <a:xfrm>
            <a:off x="2000250" y="5953125"/>
            <a:ext cx="4111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 sz="2800" i="1" dirty="0">
                <a:latin typeface="Calibri" pitchFamily="34" charset="0"/>
              </a:rPr>
              <a:t>G</a:t>
            </a:r>
            <a:endParaRPr kumimoji="0" lang="zh-TW" altLang="en-US" sz="2800" i="1" dirty="0">
              <a:latin typeface="Calibri" pitchFamily="34" charset="0"/>
            </a:endParaRPr>
          </a:p>
        </p:txBody>
      </p:sp>
      <p:grpSp>
        <p:nvGrpSpPr>
          <p:cNvPr id="54" name="Group 53"/>
          <p:cNvGrpSpPr/>
          <p:nvPr/>
        </p:nvGrpSpPr>
        <p:grpSpPr>
          <a:xfrm>
            <a:off x="4357688" y="1704975"/>
            <a:ext cx="4481512" cy="4748213"/>
            <a:chOff x="4357688" y="1704975"/>
            <a:chExt cx="4481512" cy="4748213"/>
          </a:xfrm>
        </p:grpSpPr>
        <p:sp>
          <p:nvSpPr>
            <p:cNvPr id="26" name="橢圓 25"/>
            <p:cNvSpPr/>
            <p:nvPr/>
          </p:nvSpPr>
          <p:spPr>
            <a:xfrm>
              <a:off x="5357813" y="2719388"/>
              <a:ext cx="233362" cy="233362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/>
            </a:p>
          </p:txBody>
        </p:sp>
        <p:sp>
          <p:nvSpPr>
            <p:cNvPr id="27" name="橢圓 26"/>
            <p:cNvSpPr/>
            <p:nvPr/>
          </p:nvSpPr>
          <p:spPr>
            <a:xfrm>
              <a:off x="7572375" y="2719388"/>
              <a:ext cx="233363" cy="233362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/>
            </a:p>
          </p:txBody>
        </p:sp>
        <p:sp>
          <p:nvSpPr>
            <p:cNvPr id="28" name="橢圓 27"/>
            <p:cNvSpPr/>
            <p:nvPr/>
          </p:nvSpPr>
          <p:spPr>
            <a:xfrm>
              <a:off x="5357813" y="4862513"/>
              <a:ext cx="233362" cy="233362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/>
            </a:p>
          </p:txBody>
        </p:sp>
        <p:sp>
          <p:nvSpPr>
            <p:cNvPr id="29" name="橢圓 28"/>
            <p:cNvSpPr/>
            <p:nvPr/>
          </p:nvSpPr>
          <p:spPr>
            <a:xfrm>
              <a:off x="7572375" y="4862513"/>
              <a:ext cx="233363" cy="233362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/>
            </a:p>
          </p:txBody>
        </p:sp>
        <p:cxnSp>
          <p:nvCxnSpPr>
            <p:cNvPr id="30" name="直線接點 29"/>
            <p:cNvCxnSpPr>
              <a:stCxn id="26" idx="6"/>
              <a:endCxn id="27" idx="2"/>
            </p:cNvCxnSpPr>
            <p:nvPr/>
          </p:nvCxnSpPr>
          <p:spPr>
            <a:xfrm>
              <a:off x="5591175" y="2835275"/>
              <a:ext cx="1981200" cy="1588"/>
            </a:xfrm>
            <a:prstGeom prst="line">
              <a:avLst/>
            </a:prstGeom>
            <a:ln w="508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接點 30"/>
            <p:cNvCxnSpPr>
              <a:stCxn id="26" idx="4"/>
              <a:endCxn id="28" idx="0"/>
            </p:cNvCxnSpPr>
            <p:nvPr/>
          </p:nvCxnSpPr>
          <p:spPr>
            <a:xfrm rot="5400000">
              <a:off x="4519612" y="3906838"/>
              <a:ext cx="1909763" cy="1588"/>
            </a:xfrm>
            <a:prstGeom prst="line">
              <a:avLst/>
            </a:prstGeom>
            <a:ln w="508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接點 31"/>
            <p:cNvCxnSpPr>
              <a:stCxn id="28" idx="6"/>
              <a:endCxn id="29" idx="2"/>
            </p:cNvCxnSpPr>
            <p:nvPr/>
          </p:nvCxnSpPr>
          <p:spPr>
            <a:xfrm>
              <a:off x="5591175" y="4978400"/>
              <a:ext cx="1981200" cy="1588"/>
            </a:xfrm>
            <a:prstGeom prst="line">
              <a:avLst/>
            </a:prstGeom>
            <a:ln w="508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接點 32"/>
            <p:cNvCxnSpPr>
              <a:stCxn id="29" idx="0"/>
              <a:endCxn id="27" idx="4"/>
            </p:cNvCxnSpPr>
            <p:nvPr/>
          </p:nvCxnSpPr>
          <p:spPr>
            <a:xfrm rot="5400000" flipH="1" flipV="1">
              <a:off x="6734175" y="3906838"/>
              <a:ext cx="1909763" cy="1587"/>
            </a:xfrm>
            <a:prstGeom prst="line">
              <a:avLst/>
            </a:prstGeom>
            <a:ln w="508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接點 33"/>
            <p:cNvCxnSpPr>
              <a:stCxn id="26" idx="5"/>
              <a:endCxn id="29" idx="1"/>
            </p:cNvCxnSpPr>
            <p:nvPr/>
          </p:nvCxnSpPr>
          <p:spPr>
            <a:xfrm rot="16200000" flipH="1">
              <a:off x="5593556" y="2882107"/>
              <a:ext cx="1978025" cy="2049462"/>
            </a:xfrm>
            <a:prstGeom prst="line">
              <a:avLst/>
            </a:prstGeom>
            <a:ln w="508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橢圓 34"/>
            <p:cNvSpPr/>
            <p:nvPr/>
          </p:nvSpPr>
          <p:spPr>
            <a:xfrm>
              <a:off x="4643438" y="3810000"/>
              <a:ext cx="233362" cy="233363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/>
            </a:p>
          </p:txBody>
        </p:sp>
        <p:sp>
          <p:nvSpPr>
            <p:cNvPr id="36" name="橢圓 35"/>
            <p:cNvSpPr/>
            <p:nvPr/>
          </p:nvSpPr>
          <p:spPr>
            <a:xfrm>
              <a:off x="8267700" y="3810000"/>
              <a:ext cx="233363" cy="233363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/>
            </a:p>
          </p:txBody>
        </p:sp>
        <p:sp>
          <p:nvSpPr>
            <p:cNvPr id="38" name="橢圓 37"/>
            <p:cNvSpPr/>
            <p:nvPr/>
          </p:nvSpPr>
          <p:spPr>
            <a:xfrm>
              <a:off x="6500813" y="5524500"/>
              <a:ext cx="233362" cy="233363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/>
            </a:p>
          </p:txBody>
        </p:sp>
        <p:sp>
          <p:nvSpPr>
            <p:cNvPr id="39" name="橢圓 38"/>
            <p:cNvSpPr/>
            <p:nvPr/>
          </p:nvSpPr>
          <p:spPr>
            <a:xfrm>
              <a:off x="6500813" y="2095500"/>
              <a:ext cx="233362" cy="233363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/>
            </a:p>
          </p:txBody>
        </p:sp>
        <p:cxnSp>
          <p:nvCxnSpPr>
            <p:cNvPr id="41" name="直線接點 40"/>
            <p:cNvCxnSpPr>
              <a:stCxn id="39" idx="2"/>
              <a:endCxn id="26" idx="7"/>
            </p:cNvCxnSpPr>
            <p:nvPr/>
          </p:nvCxnSpPr>
          <p:spPr>
            <a:xfrm rot="10800000" flipV="1">
              <a:off x="5557838" y="2212975"/>
              <a:ext cx="942975" cy="539750"/>
            </a:xfrm>
            <a:prstGeom prst="line">
              <a:avLst/>
            </a:prstGeom>
            <a:ln w="508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接點 42"/>
            <p:cNvCxnSpPr>
              <a:stCxn id="39" idx="6"/>
              <a:endCxn id="27" idx="1"/>
            </p:cNvCxnSpPr>
            <p:nvPr/>
          </p:nvCxnSpPr>
          <p:spPr>
            <a:xfrm>
              <a:off x="6734175" y="2212975"/>
              <a:ext cx="873125" cy="539750"/>
            </a:xfrm>
            <a:prstGeom prst="line">
              <a:avLst/>
            </a:prstGeom>
            <a:ln w="508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接點 46"/>
            <p:cNvCxnSpPr>
              <a:stCxn id="35" idx="4"/>
              <a:endCxn id="28" idx="1"/>
            </p:cNvCxnSpPr>
            <p:nvPr/>
          </p:nvCxnSpPr>
          <p:spPr>
            <a:xfrm rot="16200000" flipH="1">
              <a:off x="4650582" y="4153694"/>
              <a:ext cx="852487" cy="631825"/>
            </a:xfrm>
            <a:prstGeom prst="line">
              <a:avLst/>
            </a:prstGeom>
            <a:ln w="508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接點 48"/>
            <p:cNvCxnSpPr>
              <a:stCxn id="35" idx="0"/>
              <a:endCxn id="26" idx="3"/>
            </p:cNvCxnSpPr>
            <p:nvPr/>
          </p:nvCxnSpPr>
          <p:spPr>
            <a:xfrm rot="5400000" flipH="1" flipV="1">
              <a:off x="4630738" y="3048000"/>
              <a:ext cx="892175" cy="631825"/>
            </a:xfrm>
            <a:prstGeom prst="line">
              <a:avLst/>
            </a:prstGeom>
            <a:ln w="508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接點 50"/>
            <p:cNvCxnSpPr>
              <a:stCxn id="27" idx="5"/>
              <a:endCxn id="36" idx="0"/>
            </p:cNvCxnSpPr>
            <p:nvPr/>
          </p:nvCxnSpPr>
          <p:spPr>
            <a:xfrm rot="16200000" flipH="1">
              <a:off x="7631906" y="3058319"/>
              <a:ext cx="892175" cy="611188"/>
            </a:xfrm>
            <a:prstGeom prst="line">
              <a:avLst/>
            </a:prstGeom>
            <a:ln w="508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接點 54"/>
            <p:cNvCxnSpPr>
              <a:stCxn id="36" idx="4"/>
              <a:endCxn id="29" idx="7"/>
            </p:cNvCxnSpPr>
            <p:nvPr/>
          </p:nvCxnSpPr>
          <p:spPr>
            <a:xfrm rot="5400000">
              <a:off x="7651750" y="4164013"/>
              <a:ext cx="852487" cy="611188"/>
            </a:xfrm>
            <a:prstGeom prst="line">
              <a:avLst/>
            </a:prstGeom>
            <a:ln w="508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線接點 60"/>
            <p:cNvCxnSpPr>
              <a:stCxn id="28" idx="5"/>
              <a:endCxn id="38" idx="2"/>
            </p:cNvCxnSpPr>
            <p:nvPr/>
          </p:nvCxnSpPr>
          <p:spPr>
            <a:xfrm rot="16200000" flipH="1">
              <a:off x="5738813" y="4879975"/>
              <a:ext cx="581025" cy="942975"/>
            </a:xfrm>
            <a:prstGeom prst="line">
              <a:avLst/>
            </a:prstGeom>
            <a:ln w="508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接點 64"/>
            <p:cNvCxnSpPr>
              <a:stCxn id="38" idx="6"/>
              <a:endCxn id="29" idx="3"/>
            </p:cNvCxnSpPr>
            <p:nvPr/>
          </p:nvCxnSpPr>
          <p:spPr>
            <a:xfrm flipV="1">
              <a:off x="6734175" y="5060950"/>
              <a:ext cx="873125" cy="581025"/>
            </a:xfrm>
            <a:prstGeom prst="line">
              <a:avLst/>
            </a:prstGeom>
            <a:ln w="508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橢圓 65"/>
            <p:cNvSpPr/>
            <p:nvPr/>
          </p:nvSpPr>
          <p:spPr>
            <a:xfrm>
              <a:off x="6143625" y="4076700"/>
              <a:ext cx="233363" cy="233363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/>
            </a:p>
          </p:txBody>
        </p:sp>
        <p:cxnSp>
          <p:nvCxnSpPr>
            <p:cNvPr id="68" name="直線接點 67"/>
            <p:cNvCxnSpPr>
              <a:stCxn id="66" idx="1"/>
              <a:endCxn id="26" idx="5"/>
            </p:cNvCxnSpPr>
            <p:nvPr/>
          </p:nvCxnSpPr>
          <p:spPr>
            <a:xfrm rot="16200000" flipV="1">
              <a:off x="5272087" y="3203576"/>
              <a:ext cx="1192213" cy="620712"/>
            </a:xfrm>
            <a:prstGeom prst="line">
              <a:avLst/>
            </a:prstGeom>
            <a:ln w="508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接點 69"/>
            <p:cNvCxnSpPr>
              <a:stCxn id="66" idx="5"/>
              <a:endCxn id="29" idx="1"/>
            </p:cNvCxnSpPr>
            <p:nvPr/>
          </p:nvCxnSpPr>
          <p:spPr>
            <a:xfrm rot="16200000" flipH="1">
              <a:off x="6665119" y="3953669"/>
              <a:ext cx="620712" cy="1263650"/>
            </a:xfrm>
            <a:prstGeom prst="line">
              <a:avLst/>
            </a:prstGeom>
            <a:ln w="508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592" name="文字方塊 70"/>
            <p:cNvSpPr txBox="1">
              <a:spLocks noChangeArrowheads="1"/>
            </p:cNvSpPr>
            <p:nvPr/>
          </p:nvSpPr>
          <p:spPr bwMode="auto">
            <a:xfrm>
              <a:off x="7524750" y="2309813"/>
              <a:ext cx="404813" cy="4619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0" lang="en-US" altLang="zh-TW">
                  <a:latin typeface="Calibri" pitchFamily="34" charset="0"/>
                </a:rPr>
                <a:t>w</a:t>
              </a:r>
              <a:endParaRPr kumimoji="0" lang="zh-TW" altLang="en-US">
                <a:latin typeface="Calibri" pitchFamily="34" charset="0"/>
              </a:endParaRPr>
            </a:p>
          </p:txBody>
        </p:sp>
        <p:sp>
          <p:nvSpPr>
            <p:cNvPr id="23593" name="文字方塊 71"/>
            <p:cNvSpPr txBox="1">
              <a:spLocks noChangeArrowheads="1"/>
            </p:cNvSpPr>
            <p:nvPr/>
          </p:nvSpPr>
          <p:spPr bwMode="auto">
            <a:xfrm>
              <a:off x="5319713" y="2309813"/>
              <a:ext cx="323850" cy="4619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0" lang="en-US" altLang="zh-TW">
                  <a:latin typeface="Calibri" pitchFamily="34" charset="0"/>
                </a:rPr>
                <a:t>v</a:t>
              </a:r>
              <a:endParaRPr kumimoji="0" lang="zh-TW" altLang="en-US">
                <a:latin typeface="Calibri" pitchFamily="34" charset="0"/>
              </a:endParaRPr>
            </a:p>
          </p:txBody>
        </p:sp>
        <p:sp>
          <p:nvSpPr>
            <p:cNvPr id="23594" name="文字方塊 72"/>
            <p:cNvSpPr txBox="1">
              <a:spLocks noChangeArrowheads="1"/>
            </p:cNvSpPr>
            <p:nvPr/>
          </p:nvSpPr>
          <p:spPr bwMode="auto">
            <a:xfrm>
              <a:off x="5337175" y="4991100"/>
              <a:ext cx="306388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0" lang="en-US" altLang="zh-TW">
                  <a:latin typeface="Calibri" pitchFamily="34" charset="0"/>
                </a:rPr>
                <a:t>z</a:t>
              </a:r>
              <a:endParaRPr kumimoji="0" lang="zh-TW" altLang="en-US">
                <a:latin typeface="Calibri" pitchFamily="34" charset="0"/>
              </a:endParaRPr>
            </a:p>
          </p:txBody>
        </p:sp>
        <p:sp>
          <p:nvSpPr>
            <p:cNvPr id="23595" name="文字方塊 73"/>
            <p:cNvSpPr txBox="1">
              <a:spLocks noChangeArrowheads="1"/>
            </p:cNvSpPr>
            <p:nvPr/>
          </p:nvSpPr>
          <p:spPr bwMode="auto">
            <a:xfrm>
              <a:off x="7512050" y="4991100"/>
              <a:ext cx="346075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0" lang="en-US" altLang="zh-TW">
                  <a:latin typeface="Calibri" pitchFamily="34" charset="0"/>
                </a:rPr>
                <a:t>u</a:t>
              </a:r>
              <a:endParaRPr kumimoji="0" lang="zh-TW" altLang="en-US">
                <a:latin typeface="Calibri" pitchFamily="34" charset="0"/>
              </a:endParaRPr>
            </a:p>
          </p:txBody>
        </p:sp>
        <p:sp>
          <p:nvSpPr>
            <p:cNvPr id="23596" name="文字方塊 74"/>
            <p:cNvSpPr txBox="1">
              <a:spLocks noChangeArrowheads="1"/>
            </p:cNvSpPr>
            <p:nvPr/>
          </p:nvSpPr>
          <p:spPr bwMode="auto">
            <a:xfrm>
              <a:off x="4357688" y="3419475"/>
              <a:ext cx="441325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0" lang="en-US" altLang="zh-TW">
                  <a:latin typeface="Calibri" pitchFamily="34" charset="0"/>
                </a:rPr>
                <a:t>vz</a:t>
              </a:r>
              <a:endParaRPr kumimoji="0" lang="zh-TW" altLang="en-US">
                <a:latin typeface="Calibri" pitchFamily="34" charset="0"/>
              </a:endParaRPr>
            </a:p>
          </p:txBody>
        </p:sp>
        <p:sp>
          <p:nvSpPr>
            <p:cNvPr id="23597" name="文字方塊 75"/>
            <p:cNvSpPr txBox="1">
              <a:spLocks noChangeArrowheads="1"/>
            </p:cNvSpPr>
            <p:nvPr/>
          </p:nvSpPr>
          <p:spPr bwMode="auto">
            <a:xfrm>
              <a:off x="8274050" y="3419475"/>
              <a:ext cx="565150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0" lang="en-US" altLang="zh-TW">
                  <a:latin typeface="Calibri" pitchFamily="34" charset="0"/>
                </a:rPr>
                <a:t>wu</a:t>
              </a:r>
              <a:endParaRPr kumimoji="0" lang="zh-TW" altLang="en-US">
                <a:latin typeface="Calibri" pitchFamily="34" charset="0"/>
              </a:endParaRPr>
            </a:p>
          </p:txBody>
        </p:sp>
        <p:sp>
          <p:nvSpPr>
            <p:cNvPr id="23598" name="文字方塊 78"/>
            <p:cNvSpPr txBox="1">
              <a:spLocks noChangeArrowheads="1"/>
            </p:cNvSpPr>
            <p:nvPr/>
          </p:nvSpPr>
          <p:spPr bwMode="auto">
            <a:xfrm>
              <a:off x="6416675" y="1704975"/>
              <a:ext cx="544513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0" lang="en-US" altLang="zh-TW">
                  <a:latin typeface="Calibri" pitchFamily="34" charset="0"/>
                </a:rPr>
                <a:t>vw</a:t>
              </a:r>
              <a:endParaRPr kumimoji="0" lang="zh-TW" altLang="en-US">
                <a:latin typeface="Calibri" pitchFamily="34" charset="0"/>
              </a:endParaRPr>
            </a:p>
          </p:txBody>
        </p:sp>
        <p:sp>
          <p:nvSpPr>
            <p:cNvPr id="23599" name="文字方塊 79"/>
            <p:cNvSpPr txBox="1">
              <a:spLocks noChangeArrowheads="1"/>
            </p:cNvSpPr>
            <p:nvPr/>
          </p:nvSpPr>
          <p:spPr bwMode="auto">
            <a:xfrm>
              <a:off x="6383338" y="5634038"/>
              <a:ext cx="466725" cy="4619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0" lang="en-US" altLang="zh-TW">
                  <a:latin typeface="Calibri" pitchFamily="34" charset="0"/>
                </a:rPr>
                <a:t>zu</a:t>
              </a:r>
              <a:endParaRPr kumimoji="0" lang="zh-TW" altLang="en-US">
                <a:latin typeface="Calibri" pitchFamily="34" charset="0"/>
              </a:endParaRPr>
            </a:p>
          </p:txBody>
        </p:sp>
        <p:sp>
          <p:nvSpPr>
            <p:cNvPr id="23600" name="文字方塊 81"/>
            <p:cNvSpPr txBox="1">
              <a:spLocks noChangeArrowheads="1"/>
            </p:cNvSpPr>
            <p:nvPr/>
          </p:nvSpPr>
          <p:spPr bwMode="auto">
            <a:xfrm>
              <a:off x="6034088" y="4205288"/>
              <a:ext cx="485775" cy="4619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0" lang="en-US" altLang="zh-TW">
                  <a:latin typeface="Calibri" pitchFamily="34" charset="0"/>
                </a:rPr>
                <a:t>vu</a:t>
              </a:r>
              <a:endParaRPr kumimoji="0" lang="zh-TW" altLang="en-US">
                <a:latin typeface="Calibri" pitchFamily="34" charset="0"/>
              </a:endParaRPr>
            </a:p>
          </p:txBody>
        </p:sp>
        <p:sp>
          <p:nvSpPr>
            <p:cNvPr id="23602" name="文字方塊 83"/>
            <p:cNvSpPr txBox="1">
              <a:spLocks noChangeArrowheads="1"/>
            </p:cNvSpPr>
            <p:nvPr/>
          </p:nvSpPr>
          <p:spPr bwMode="auto">
            <a:xfrm>
              <a:off x="6429375" y="5929313"/>
              <a:ext cx="48895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0" lang="en-US" altLang="zh-TW" sz="2800" i="1">
                  <a:latin typeface="Calibri" pitchFamily="34" charset="0"/>
                </a:rPr>
                <a:t>G'</a:t>
              </a:r>
              <a:endParaRPr kumimoji="0" lang="zh-TW" altLang="en-US" sz="2800" i="1">
                <a:latin typeface="Calibri" pitchFamily="34" charset="0"/>
              </a:endParaRPr>
            </a:p>
          </p:txBody>
        </p:sp>
      </p:grpSp>
      <p:sp>
        <p:nvSpPr>
          <p:cNvPr id="52" name="Slide Number Placeholder 5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34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4300" dirty="0" smtClean="0"/>
              <a:t>Dominating Set - (3) Correspondence</a:t>
            </a:r>
            <a:endParaRPr lang="zh-CN" altLang="en-US" sz="4300" dirty="0" smtClean="0"/>
          </a:p>
        </p:txBody>
      </p:sp>
      <p:sp>
        <p:nvSpPr>
          <p:cNvPr id="24579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lvl="1" indent="-274320">
              <a:buClr>
                <a:schemeClr val="accent3"/>
              </a:buClr>
              <a:buSzPct val="95000"/>
            </a:pPr>
            <a:r>
              <a:rPr lang="en-US" altLang="zh-CN" dirty="0" smtClean="0">
                <a:cs typeface="Arial" pitchFamily="34" charset="0"/>
              </a:rPr>
              <a:t>A dominating set of size </a:t>
            </a:r>
            <a:r>
              <a:rPr lang="en-US" altLang="zh-CN" i="1" dirty="0" smtClean="0">
                <a:cs typeface="Arial" pitchFamily="34" charset="0"/>
              </a:rPr>
              <a:t>K</a:t>
            </a:r>
            <a:r>
              <a:rPr lang="en-US" altLang="zh-CN" dirty="0" smtClean="0">
                <a:cs typeface="Arial" pitchFamily="34" charset="0"/>
              </a:rPr>
              <a:t> in </a:t>
            </a:r>
            <a:r>
              <a:rPr lang="en-US" altLang="zh-CN" i="1" dirty="0" smtClean="0">
                <a:cs typeface="Arial" pitchFamily="34" charset="0"/>
              </a:rPr>
              <a:t>G’ </a:t>
            </a:r>
            <a:r>
              <a:rPr lang="en-US" altLang="zh-CN" dirty="0" smtClean="0">
                <a:cs typeface="Arial" pitchFamily="34" charset="0"/>
                <a:sym typeface="Wingdings" pitchFamily="2" charset="2"/>
              </a:rPr>
              <a:t></a:t>
            </a:r>
            <a:r>
              <a:rPr lang="en-US" altLang="zh-CN" i="1" dirty="0" smtClean="0">
                <a:cs typeface="Arial" pitchFamily="34" charset="0"/>
                <a:sym typeface="Wingdings" pitchFamily="2" charset="2"/>
              </a:rPr>
              <a:t> </a:t>
            </a:r>
            <a:r>
              <a:rPr lang="en-US" altLang="zh-CN" dirty="0" smtClean="0">
                <a:cs typeface="Arial" pitchFamily="34" charset="0"/>
              </a:rPr>
              <a:t>A vertex cover of size </a:t>
            </a:r>
            <a:r>
              <a:rPr lang="en-US" altLang="zh-CN" i="1" dirty="0" smtClean="0">
                <a:cs typeface="Arial" pitchFamily="34" charset="0"/>
              </a:rPr>
              <a:t>K</a:t>
            </a:r>
            <a:r>
              <a:rPr lang="en-US" altLang="zh-CN" dirty="0" smtClean="0">
                <a:cs typeface="Arial" pitchFamily="34" charset="0"/>
              </a:rPr>
              <a:t> in </a:t>
            </a:r>
            <a:r>
              <a:rPr lang="en-US" altLang="zh-CN" i="1" dirty="0" smtClean="0">
                <a:cs typeface="Arial" pitchFamily="34" charset="0"/>
              </a:rPr>
              <a:t>G</a:t>
            </a:r>
          </a:p>
          <a:p>
            <a:pPr marL="274320" lvl="1" indent="-274320">
              <a:buClr>
                <a:schemeClr val="accent3"/>
              </a:buClr>
              <a:buSzPct val="95000"/>
            </a:pPr>
            <a:r>
              <a:rPr lang="en-US" altLang="zh-CN" dirty="0" smtClean="0">
                <a:cs typeface="Arial" pitchFamily="34" charset="0"/>
                <a:sym typeface="Wingdings" pitchFamily="2" charset="2"/>
              </a:rPr>
              <a:t> Let D be a dominating set of size K in G’</a:t>
            </a:r>
          </a:p>
          <a:p>
            <a:pPr marL="548640" lvl="2" indent="-274320">
              <a:buClr>
                <a:schemeClr val="accent3"/>
              </a:buClr>
              <a:buSzPct val="95000"/>
            </a:pPr>
            <a:r>
              <a:rPr lang="en-US" altLang="zh-CN" dirty="0" smtClean="0">
                <a:cs typeface="Arial" pitchFamily="34" charset="0"/>
                <a:sym typeface="Wingdings" pitchFamily="2" charset="2"/>
              </a:rPr>
              <a:t>Case 1): D contains only vertices from G</a:t>
            </a:r>
          </a:p>
          <a:p>
            <a:pPr marL="822960" lvl="3" indent="-274320">
              <a:buSzPct val="95000"/>
              <a:buNone/>
            </a:pPr>
            <a:r>
              <a:rPr lang="en-US" altLang="zh-CN" dirty="0" smtClean="0">
                <a:cs typeface="Arial" pitchFamily="34" charset="0"/>
                <a:sym typeface="Wingdings" pitchFamily="2" charset="2"/>
              </a:rPr>
              <a:t>  Then, all new vertices have an edge to a vertex in D</a:t>
            </a:r>
          </a:p>
          <a:p>
            <a:pPr marL="822960" lvl="3" indent="-274320">
              <a:buSzPct val="95000"/>
              <a:buNone/>
            </a:pPr>
            <a:r>
              <a:rPr lang="en-US" altLang="zh-CN" dirty="0" smtClean="0">
                <a:cs typeface="Arial" pitchFamily="34" charset="0"/>
                <a:sym typeface="Wingdings" pitchFamily="2" charset="2"/>
              </a:rPr>
              <a:t>  D covers all edges</a:t>
            </a:r>
          </a:p>
          <a:p>
            <a:pPr marL="822960" lvl="3" indent="-274320">
              <a:buSzPct val="95000"/>
              <a:buNone/>
            </a:pPr>
            <a:r>
              <a:rPr lang="en-US" altLang="zh-CN" dirty="0" smtClean="0">
                <a:cs typeface="Arial" pitchFamily="34" charset="0"/>
                <a:sym typeface="Wingdings" pitchFamily="2" charset="2"/>
              </a:rPr>
              <a:t>  D is a valid vertex cover of G</a:t>
            </a:r>
            <a:endParaRPr lang="en-US" altLang="zh-CN" dirty="0" smtClean="0"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35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4300" dirty="0" smtClean="0"/>
              <a:t>Dominating Set - (3) Correspondence</a:t>
            </a:r>
            <a:endParaRPr lang="zh-CN" altLang="en-US" sz="4300" dirty="0" smtClean="0"/>
          </a:p>
        </p:txBody>
      </p:sp>
      <p:sp>
        <p:nvSpPr>
          <p:cNvPr id="24579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lvl="1" indent="-274320">
              <a:buClr>
                <a:schemeClr val="accent3"/>
              </a:buClr>
              <a:buSzPct val="95000"/>
            </a:pPr>
            <a:r>
              <a:rPr lang="en-US" altLang="zh-CN" dirty="0" smtClean="0">
                <a:cs typeface="Arial" pitchFamily="34" charset="0"/>
              </a:rPr>
              <a:t>A dominating set of size </a:t>
            </a:r>
            <a:r>
              <a:rPr lang="en-US" altLang="zh-CN" i="1" dirty="0" smtClean="0">
                <a:cs typeface="Arial" pitchFamily="34" charset="0"/>
              </a:rPr>
              <a:t>K</a:t>
            </a:r>
            <a:r>
              <a:rPr lang="en-US" altLang="zh-CN" dirty="0" smtClean="0">
                <a:cs typeface="Arial" pitchFamily="34" charset="0"/>
              </a:rPr>
              <a:t> in </a:t>
            </a:r>
            <a:r>
              <a:rPr lang="en-US" altLang="zh-CN" i="1" dirty="0" smtClean="0">
                <a:cs typeface="Arial" pitchFamily="34" charset="0"/>
              </a:rPr>
              <a:t>G’ </a:t>
            </a:r>
            <a:r>
              <a:rPr lang="en-US" altLang="zh-CN" dirty="0" smtClean="0">
                <a:cs typeface="Arial" pitchFamily="34" charset="0"/>
                <a:sym typeface="Wingdings" pitchFamily="2" charset="2"/>
              </a:rPr>
              <a:t></a:t>
            </a:r>
            <a:r>
              <a:rPr lang="en-US" altLang="zh-CN" i="1" dirty="0" smtClean="0">
                <a:cs typeface="Arial" pitchFamily="34" charset="0"/>
                <a:sym typeface="Wingdings" pitchFamily="2" charset="2"/>
              </a:rPr>
              <a:t> </a:t>
            </a:r>
            <a:r>
              <a:rPr lang="en-US" altLang="zh-CN" dirty="0" smtClean="0">
                <a:cs typeface="Arial" pitchFamily="34" charset="0"/>
              </a:rPr>
              <a:t>A vertex cover of size </a:t>
            </a:r>
            <a:r>
              <a:rPr lang="en-US" altLang="zh-CN" i="1" dirty="0" smtClean="0">
                <a:cs typeface="Arial" pitchFamily="34" charset="0"/>
              </a:rPr>
              <a:t>K</a:t>
            </a:r>
            <a:r>
              <a:rPr lang="en-US" altLang="zh-CN" dirty="0" smtClean="0">
                <a:cs typeface="Arial" pitchFamily="34" charset="0"/>
              </a:rPr>
              <a:t> in </a:t>
            </a:r>
            <a:r>
              <a:rPr lang="en-US" altLang="zh-CN" i="1" dirty="0" smtClean="0">
                <a:cs typeface="Arial" pitchFamily="34" charset="0"/>
              </a:rPr>
              <a:t>G</a:t>
            </a:r>
          </a:p>
          <a:p>
            <a:pPr marL="274320" lvl="1" indent="-274320">
              <a:buClr>
                <a:schemeClr val="accent3"/>
              </a:buClr>
              <a:buSzPct val="95000"/>
            </a:pPr>
            <a:r>
              <a:rPr lang="en-US" altLang="zh-CN" dirty="0" smtClean="0">
                <a:cs typeface="Arial" pitchFamily="34" charset="0"/>
                <a:sym typeface="Wingdings" pitchFamily="2" charset="2"/>
              </a:rPr>
              <a:t> Let D be a dominating set of size K in G’</a:t>
            </a:r>
          </a:p>
          <a:p>
            <a:pPr marL="548640" lvl="2" indent="-274320">
              <a:buSzPct val="95000"/>
            </a:pPr>
            <a:r>
              <a:rPr lang="en-US" altLang="zh-CN" dirty="0" smtClean="0">
                <a:cs typeface="Arial" pitchFamily="34" charset="0"/>
                <a:sym typeface="Wingdings" pitchFamily="2" charset="2"/>
              </a:rPr>
              <a:t>Case 2): D contains some new vertices (vertex </a:t>
            </a:r>
            <a:r>
              <a:rPr lang="en-US" altLang="zh-CN" dirty="0" smtClean="0">
                <a:cs typeface="Arial" pitchFamily="34" charset="0"/>
                <a:sym typeface="Wingdings" pitchFamily="2" charset="2"/>
              </a:rPr>
              <a:t>in </a:t>
            </a:r>
            <a:r>
              <a:rPr lang="en-US" altLang="zh-CN" dirty="0" smtClean="0">
                <a:cs typeface="Arial" pitchFamily="34" charset="0"/>
                <a:sym typeface="Wingdings" pitchFamily="2" charset="2"/>
              </a:rPr>
              <a:t>the form </a:t>
            </a:r>
            <a:r>
              <a:rPr lang="en-US" altLang="zh-CN" dirty="0" smtClean="0">
                <a:cs typeface="Arial" pitchFamily="34" charset="0"/>
                <a:sym typeface="Wingdings" pitchFamily="2" charset="2"/>
              </a:rPr>
              <a:t>of </a:t>
            </a:r>
            <a:r>
              <a:rPr lang="en-US" altLang="zh-CN" dirty="0" err="1" smtClean="0">
                <a:cs typeface="Arial" pitchFamily="34" charset="0"/>
                <a:sym typeface="Wingdings" pitchFamily="2" charset="2"/>
              </a:rPr>
              <a:t>uv</a:t>
            </a:r>
            <a:r>
              <a:rPr lang="en-US" altLang="zh-CN" dirty="0" smtClean="0">
                <a:cs typeface="Arial" pitchFamily="34" charset="0"/>
                <a:sym typeface="Wingdings" pitchFamily="2" charset="2"/>
              </a:rPr>
              <a:t>)</a:t>
            </a:r>
          </a:p>
          <a:p>
            <a:pPr marL="822960" lvl="3" indent="-274320">
              <a:buSzPct val="95000"/>
              <a:buNone/>
            </a:pPr>
            <a:r>
              <a:rPr lang="en-US" altLang="zh-CN" dirty="0" smtClean="0">
                <a:cs typeface="Arial" pitchFamily="34" charset="0"/>
                <a:sym typeface="Wingdings" pitchFamily="2" charset="2"/>
              </a:rPr>
              <a:t>  (We show how to construct a vertex cover using only old vertices, otherwise we cannot obtain a vertex cover for G)</a:t>
            </a:r>
          </a:p>
          <a:p>
            <a:pPr marL="822960" lvl="3" indent="-274320">
              <a:buSzPct val="95000"/>
              <a:buNone/>
            </a:pPr>
            <a:r>
              <a:rPr lang="en-US" altLang="zh-CN" dirty="0" smtClean="0">
                <a:cs typeface="Arial" pitchFamily="34" charset="0"/>
                <a:sym typeface="Wingdings" pitchFamily="2" charset="2"/>
              </a:rPr>
              <a:t>  For each new vertex </a:t>
            </a:r>
            <a:r>
              <a:rPr lang="en-US" altLang="zh-CN" dirty="0" err="1" smtClean="0">
                <a:cs typeface="Arial" pitchFamily="34" charset="0"/>
                <a:sym typeface="Wingdings" pitchFamily="2" charset="2"/>
              </a:rPr>
              <a:t>uv</a:t>
            </a:r>
            <a:r>
              <a:rPr lang="en-US" altLang="zh-CN" dirty="0" smtClean="0">
                <a:cs typeface="Arial" pitchFamily="34" charset="0"/>
                <a:sym typeface="Wingdings" pitchFamily="2" charset="2"/>
              </a:rPr>
              <a:t>, replace it by u (or v)</a:t>
            </a:r>
          </a:p>
          <a:p>
            <a:pPr marL="822960" lvl="3" indent="-274320">
              <a:buSzPct val="95000"/>
              <a:buNone/>
            </a:pPr>
            <a:r>
              <a:rPr lang="en-US" altLang="zh-CN" dirty="0" smtClean="0">
                <a:cs typeface="Arial" pitchFamily="34" charset="0"/>
                <a:sym typeface="Wingdings" pitchFamily="2" charset="2"/>
              </a:rPr>
              <a:t>  If u </a:t>
            </a:r>
            <a:r>
              <a:rPr lang="en-US" altLang="zh-TW" dirty="0" smtClean="0">
                <a:latin typeface="Garamond" pitchFamily="18" charset="0"/>
                <a:ea typeface="MS PGothic" pitchFamily="34" charset="-128"/>
              </a:rPr>
              <a:t>∈</a:t>
            </a:r>
            <a:r>
              <a:rPr lang="en-US" altLang="zh-TW" dirty="0" smtClean="0">
                <a:ea typeface="MS PGothic" pitchFamily="34" charset="-128"/>
              </a:rPr>
              <a:t> D, this node is not needed</a:t>
            </a:r>
            <a:endParaRPr lang="en-US" altLang="zh-CN" dirty="0" smtClean="0">
              <a:cs typeface="Arial" pitchFamily="34" charset="0"/>
              <a:sym typeface="Wingdings" pitchFamily="2" charset="2"/>
            </a:endParaRPr>
          </a:p>
          <a:p>
            <a:pPr marL="822960" lvl="3" indent="-274320">
              <a:buSzPct val="95000"/>
              <a:buNone/>
            </a:pPr>
            <a:r>
              <a:rPr lang="en-US" altLang="zh-CN" dirty="0" smtClean="0">
                <a:cs typeface="Arial" pitchFamily="34" charset="0"/>
                <a:sym typeface="Wingdings" pitchFamily="2" charset="2"/>
              </a:rPr>
              <a:t>  Then the edge u-v in G will be covered</a:t>
            </a:r>
          </a:p>
          <a:p>
            <a:pPr marL="822960" lvl="3" indent="-274320">
              <a:buSzPct val="95000"/>
              <a:buNone/>
            </a:pPr>
            <a:r>
              <a:rPr lang="en-US" altLang="zh-CN" dirty="0" smtClean="0">
                <a:cs typeface="Arial" pitchFamily="34" charset="0"/>
                <a:sym typeface="Wingdings" pitchFamily="2" charset="2"/>
              </a:rPr>
              <a:t>  After new edges are removed, it is a valid vertex cover of G (of size at most </a:t>
            </a:r>
            <a:r>
              <a:rPr lang="en-US" altLang="zh-CN" dirty="0" smtClean="0">
                <a:cs typeface="Arial" pitchFamily="34" charset="0"/>
                <a:sym typeface="Wingdings" pitchFamily="2" charset="2"/>
              </a:rPr>
              <a:t>K)</a:t>
            </a:r>
            <a:endParaRPr lang="en-US" altLang="zh-CN" dirty="0" smtClean="0">
              <a:cs typeface="Arial" pitchFamily="34" charset="0"/>
              <a:sym typeface="Wingdings" pitchFamily="2" charset="2"/>
            </a:endParaRPr>
          </a:p>
          <a:p>
            <a:pPr marL="548640" lvl="2" indent="-274320">
              <a:buClr>
                <a:schemeClr val="accent3"/>
              </a:buClr>
              <a:buSzPct val="95000"/>
            </a:pPr>
            <a:endParaRPr lang="en-US" altLang="zh-CN" dirty="0" smtClean="0"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36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4300" dirty="0" smtClean="0"/>
              <a:t>Dominating Set - (3) Correspondence</a:t>
            </a:r>
            <a:endParaRPr lang="zh-CN" altLang="en-US" sz="4300" dirty="0" smtClean="0"/>
          </a:p>
        </p:txBody>
      </p:sp>
      <p:sp>
        <p:nvSpPr>
          <p:cNvPr id="24579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lvl="1" indent="-274320">
              <a:buClr>
                <a:schemeClr val="accent3"/>
              </a:buClr>
              <a:buSzPct val="95000"/>
            </a:pPr>
            <a:r>
              <a:rPr lang="en-US" altLang="zh-CN" dirty="0" smtClean="0">
                <a:cs typeface="Arial" pitchFamily="34" charset="0"/>
              </a:rPr>
              <a:t>A dominating set of size </a:t>
            </a:r>
            <a:r>
              <a:rPr lang="en-US" altLang="zh-CN" i="1" dirty="0" smtClean="0">
                <a:cs typeface="Arial" pitchFamily="34" charset="0"/>
              </a:rPr>
              <a:t>K</a:t>
            </a:r>
            <a:r>
              <a:rPr lang="en-US" altLang="zh-CN" dirty="0" smtClean="0">
                <a:cs typeface="Arial" pitchFamily="34" charset="0"/>
              </a:rPr>
              <a:t> in </a:t>
            </a:r>
            <a:r>
              <a:rPr lang="en-US" altLang="zh-CN" i="1" dirty="0" smtClean="0">
                <a:cs typeface="Arial" pitchFamily="34" charset="0"/>
              </a:rPr>
              <a:t>G’ </a:t>
            </a:r>
            <a:r>
              <a:rPr lang="en-US" altLang="zh-CN" dirty="0" smtClean="0">
                <a:cs typeface="Arial" pitchFamily="34" charset="0"/>
                <a:sym typeface="Wingdings" pitchFamily="2" charset="2"/>
              </a:rPr>
              <a:t></a:t>
            </a:r>
            <a:r>
              <a:rPr lang="en-US" altLang="zh-CN" i="1" dirty="0" smtClean="0">
                <a:cs typeface="Arial" pitchFamily="34" charset="0"/>
                <a:sym typeface="Wingdings" pitchFamily="2" charset="2"/>
              </a:rPr>
              <a:t> </a:t>
            </a:r>
            <a:r>
              <a:rPr lang="en-US" altLang="zh-CN" dirty="0" smtClean="0">
                <a:cs typeface="Arial" pitchFamily="34" charset="0"/>
              </a:rPr>
              <a:t>A vertex cover of size </a:t>
            </a:r>
            <a:r>
              <a:rPr lang="en-US" altLang="zh-CN" i="1" dirty="0" smtClean="0">
                <a:cs typeface="Arial" pitchFamily="34" charset="0"/>
              </a:rPr>
              <a:t>K</a:t>
            </a:r>
            <a:r>
              <a:rPr lang="en-US" altLang="zh-CN" dirty="0" smtClean="0">
                <a:cs typeface="Arial" pitchFamily="34" charset="0"/>
              </a:rPr>
              <a:t> in </a:t>
            </a:r>
            <a:r>
              <a:rPr lang="en-US" altLang="zh-CN" i="1" dirty="0" smtClean="0">
                <a:cs typeface="Arial" pitchFamily="34" charset="0"/>
              </a:rPr>
              <a:t>G</a:t>
            </a:r>
          </a:p>
          <a:p>
            <a:pPr marL="274320" lvl="1" indent="-274320">
              <a:buClr>
                <a:schemeClr val="accent3"/>
              </a:buClr>
              <a:buSzPct val="95000"/>
            </a:pPr>
            <a:r>
              <a:rPr lang="en-US" altLang="zh-CN" dirty="0" smtClean="0">
                <a:cs typeface="Arial" pitchFamily="34" charset="0"/>
                <a:sym typeface="Wingdings" pitchFamily="2" charset="2"/>
              </a:rPr>
              <a:t> Let C be a vertex cover of size K in G</a:t>
            </a:r>
          </a:p>
          <a:p>
            <a:pPr marL="548640" lvl="2" indent="-274320">
              <a:buClr>
                <a:schemeClr val="accent3"/>
              </a:buClr>
              <a:buSzPct val="95000"/>
              <a:buNone/>
            </a:pPr>
            <a:r>
              <a:rPr lang="en-US" altLang="zh-CN" dirty="0" smtClean="0">
                <a:cs typeface="Arial" pitchFamily="34" charset="0"/>
              </a:rPr>
              <a:t>  For an old </a:t>
            </a:r>
            <a:r>
              <a:rPr lang="en-US" altLang="zh-CN" dirty="0" smtClean="0">
                <a:cs typeface="Arial" pitchFamily="34" charset="0"/>
              </a:rPr>
              <a:t>vertex, v</a:t>
            </a:r>
            <a:r>
              <a:rPr lang="en-US" altLang="zh-CN" dirty="0" smtClean="0">
                <a:cs typeface="Arial" pitchFamily="34" charset="0"/>
                <a:sym typeface="Wingdings" pitchFamily="2" charset="2"/>
              </a:rPr>
              <a:t> </a:t>
            </a:r>
            <a:r>
              <a:rPr lang="en-US" altLang="zh-TW" dirty="0" smtClean="0">
                <a:ea typeface="MS PGothic" pitchFamily="34" charset="-128"/>
              </a:rPr>
              <a:t>∈</a:t>
            </a:r>
            <a:r>
              <a:rPr lang="en-US" altLang="zh-CN" dirty="0" smtClean="0">
                <a:cs typeface="Arial" pitchFamily="34" charset="0"/>
                <a:sym typeface="Wingdings" pitchFamily="2" charset="2"/>
              </a:rPr>
              <a:t> </a:t>
            </a:r>
            <a:r>
              <a:rPr lang="en-US" altLang="zh-CN" dirty="0" smtClean="0">
                <a:cs typeface="Arial" pitchFamily="34" charset="0"/>
                <a:sym typeface="Wingdings" pitchFamily="2" charset="2"/>
              </a:rPr>
              <a:t>G’ </a:t>
            </a:r>
            <a:r>
              <a:rPr lang="en-US" altLang="zh-CN" dirty="0" smtClean="0">
                <a:cs typeface="Arial" pitchFamily="34" charset="0"/>
              </a:rPr>
              <a:t>:</a:t>
            </a:r>
            <a:endParaRPr lang="en-US" altLang="zh-CN" dirty="0" smtClean="0">
              <a:cs typeface="Arial" pitchFamily="34" charset="0"/>
            </a:endParaRPr>
          </a:p>
          <a:p>
            <a:pPr marL="822960" lvl="3" indent="-274320">
              <a:buSzPct val="95000"/>
            </a:pPr>
            <a:r>
              <a:rPr lang="en-US" altLang="zh-CN" dirty="0" smtClean="0">
                <a:cs typeface="Arial" pitchFamily="34" charset="0"/>
              </a:rPr>
              <a:t>By </a:t>
            </a:r>
            <a:r>
              <a:rPr lang="en-US" altLang="zh-CN" dirty="0" smtClean="0">
                <a:cs typeface="Arial" pitchFamily="34" charset="0"/>
              </a:rPr>
              <a:t>the definition of </a:t>
            </a:r>
            <a:r>
              <a:rPr lang="en-US" altLang="zh-CN" dirty="0" smtClean="0">
                <a:cs typeface="Arial" pitchFamily="34" charset="0"/>
              </a:rPr>
              <a:t>VC, a</a:t>
            </a:r>
            <a:r>
              <a:rPr lang="en-US" altLang="zh-CN" dirty="0" smtClean="0">
                <a:cs typeface="Arial" pitchFamily="34" charset="0"/>
              </a:rPr>
              <a:t>ll </a:t>
            </a:r>
            <a:r>
              <a:rPr lang="en-US" altLang="zh-CN" dirty="0" smtClean="0">
                <a:cs typeface="Arial" pitchFamily="34" charset="0"/>
              </a:rPr>
              <a:t>edges incident to v are </a:t>
            </a:r>
            <a:r>
              <a:rPr lang="en-US" altLang="zh-CN" dirty="0" smtClean="0">
                <a:cs typeface="Arial" pitchFamily="34" charset="0"/>
              </a:rPr>
              <a:t>covered</a:t>
            </a:r>
          </a:p>
          <a:p>
            <a:pPr marL="822960" lvl="3" indent="-274320">
              <a:buSzPct val="95000"/>
            </a:pPr>
            <a:r>
              <a:rPr lang="en-US" altLang="zh-CN" dirty="0" smtClean="0">
                <a:cs typeface="Arial" pitchFamily="34" charset="0"/>
              </a:rPr>
              <a:t>v is also covered</a:t>
            </a:r>
          </a:p>
          <a:p>
            <a:pPr marL="548640" lvl="2" indent="-274320">
              <a:buSzPct val="95000"/>
              <a:buNone/>
            </a:pPr>
            <a:r>
              <a:rPr lang="en-US" altLang="zh-CN" dirty="0" smtClean="0">
                <a:cs typeface="Arial" pitchFamily="34" charset="0"/>
              </a:rPr>
              <a:t> </a:t>
            </a:r>
            <a:r>
              <a:rPr lang="en-US" altLang="zh-CN" dirty="0" smtClean="0">
                <a:cs typeface="Arial" pitchFamily="34" charset="0"/>
              </a:rPr>
              <a:t> For </a:t>
            </a:r>
            <a:r>
              <a:rPr lang="en-US" altLang="zh-CN" dirty="0" smtClean="0">
                <a:cs typeface="Arial" pitchFamily="34" charset="0"/>
              </a:rPr>
              <a:t>a new vertex, </a:t>
            </a:r>
            <a:r>
              <a:rPr lang="en-US" altLang="zh-CN" dirty="0" err="1" smtClean="0">
                <a:cs typeface="Arial" pitchFamily="34" charset="0"/>
              </a:rPr>
              <a:t>uv</a:t>
            </a:r>
            <a:r>
              <a:rPr lang="en-US" altLang="zh-CN" dirty="0" smtClean="0">
                <a:cs typeface="Arial" pitchFamily="34" charset="0"/>
                <a:sym typeface="Wingdings" pitchFamily="2" charset="2"/>
              </a:rPr>
              <a:t> </a:t>
            </a:r>
            <a:r>
              <a:rPr lang="en-US" altLang="zh-TW" dirty="0" smtClean="0">
                <a:ea typeface="MS PGothic" pitchFamily="34" charset="-128"/>
              </a:rPr>
              <a:t>∈</a:t>
            </a:r>
            <a:r>
              <a:rPr lang="en-US" altLang="zh-CN" dirty="0" smtClean="0">
                <a:cs typeface="Arial" pitchFamily="34" charset="0"/>
                <a:sym typeface="Wingdings" pitchFamily="2" charset="2"/>
              </a:rPr>
              <a:t> </a:t>
            </a:r>
            <a:r>
              <a:rPr lang="en-US" altLang="zh-CN" dirty="0" smtClean="0">
                <a:cs typeface="Arial" pitchFamily="34" charset="0"/>
                <a:sym typeface="Wingdings" pitchFamily="2" charset="2"/>
              </a:rPr>
              <a:t>G’ </a:t>
            </a:r>
            <a:r>
              <a:rPr lang="en-US" altLang="zh-CN" dirty="0" smtClean="0">
                <a:cs typeface="Arial" pitchFamily="34" charset="0"/>
              </a:rPr>
              <a:t>:</a:t>
            </a:r>
            <a:endParaRPr lang="en-US" altLang="zh-CN" dirty="0" smtClean="0">
              <a:cs typeface="Arial" pitchFamily="34" charset="0"/>
            </a:endParaRPr>
          </a:p>
          <a:p>
            <a:pPr marL="822960" lvl="3" indent="-274320">
              <a:buSzPct val="95000"/>
            </a:pPr>
            <a:r>
              <a:rPr lang="en-US" altLang="zh-CN" dirty="0" smtClean="0">
                <a:cs typeface="Arial" pitchFamily="34" charset="0"/>
              </a:rPr>
              <a:t>Edge u-v must be covered, either </a:t>
            </a:r>
            <a:r>
              <a:rPr lang="en-US" altLang="zh-CN" dirty="0" smtClean="0">
                <a:cs typeface="Arial" pitchFamily="34" charset="0"/>
              </a:rPr>
              <a:t>u or v </a:t>
            </a:r>
            <a:r>
              <a:rPr lang="en-US" altLang="zh-TW" dirty="0" smtClean="0">
                <a:latin typeface="Garamond" pitchFamily="18" charset="0"/>
                <a:ea typeface="MS PGothic" pitchFamily="34" charset="-128"/>
              </a:rPr>
              <a:t>∈</a:t>
            </a:r>
            <a:r>
              <a:rPr lang="en-US" altLang="zh-TW" dirty="0" smtClean="0">
                <a:ea typeface="MS PGothic" pitchFamily="34" charset="-128"/>
              </a:rPr>
              <a:t> C</a:t>
            </a:r>
          </a:p>
          <a:p>
            <a:pPr marL="822960" lvl="3" indent="-274320">
              <a:buSzPct val="95000"/>
            </a:pPr>
            <a:r>
              <a:rPr lang="en-US" altLang="zh-CN" dirty="0" smtClean="0">
                <a:cs typeface="Arial" pitchFamily="34" charset="0"/>
              </a:rPr>
              <a:t>This node will cover </a:t>
            </a:r>
            <a:r>
              <a:rPr lang="en-US" altLang="zh-CN" dirty="0" err="1" smtClean="0">
                <a:cs typeface="Arial" pitchFamily="34" charset="0"/>
              </a:rPr>
              <a:t>uv</a:t>
            </a:r>
            <a:r>
              <a:rPr lang="en-US" altLang="zh-CN" dirty="0" smtClean="0">
                <a:cs typeface="Arial" pitchFamily="34" charset="0"/>
              </a:rPr>
              <a:t> in G’</a:t>
            </a:r>
          </a:p>
          <a:p>
            <a:pPr marL="548640" lvl="2" indent="-274320">
              <a:buSzPct val="95000"/>
              <a:buNone/>
            </a:pPr>
            <a:r>
              <a:rPr lang="en-US" altLang="zh-CN" dirty="0" smtClean="0">
                <a:cs typeface="Arial" pitchFamily="34" charset="0"/>
              </a:rPr>
              <a:t>  Thus, C is a valid dominating for G</a:t>
            </a:r>
            <a:r>
              <a:rPr lang="en-US" altLang="zh-CN" dirty="0" smtClean="0">
                <a:cs typeface="Arial" pitchFamily="34" charset="0"/>
              </a:rPr>
              <a:t>’ (of size at most K)</a:t>
            </a:r>
            <a:endParaRPr lang="en-US" altLang="zh-CN" dirty="0" smtClean="0">
              <a:cs typeface="Arial" pitchFamily="34" charset="0"/>
            </a:endParaRPr>
          </a:p>
          <a:p>
            <a:pPr marL="548640" lvl="2" indent="-274320">
              <a:buClr>
                <a:schemeClr val="accent3"/>
              </a:buClr>
              <a:buSzPct val="95000"/>
            </a:pPr>
            <a:endParaRPr lang="en-US" altLang="zh-CN" dirty="0" smtClean="0"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37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en-US" altLang="zh-TW" sz="4300" dirty="0" smtClean="0"/>
              <a:t>Dominating Set </a:t>
            </a:r>
            <a:r>
              <a:rPr lang="en-US" altLang="zh-TW" sz="4300" dirty="0" smtClean="0"/>
              <a:t>-</a:t>
            </a:r>
            <a:r>
              <a:rPr lang="en-US" altLang="zh-TW" sz="4300" dirty="0" smtClean="0"/>
              <a:t> (3) </a:t>
            </a:r>
            <a:r>
              <a:rPr lang="en-US" altLang="zh-TW" sz="4300" dirty="0" smtClean="0"/>
              <a:t>Correspondence</a:t>
            </a:r>
            <a:endParaRPr lang="zh-TW" altLang="en-US" sz="4300" dirty="0" smtClean="0"/>
          </a:p>
        </p:txBody>
      </p:sp>
      <p:sp>
        <p:nvSpPr>
          <p:cNvPr id="4" name="橢圓 3"/>
          <p:cNvSpPr/>
          <p:nvPr/>
        </p:nvSpPr>
        <p:spPr>
          <a:xfrm>
            <a:off x="981075" y="2719388"/>
            <a:ext cx="233363" cy="23336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5" name="橢圓 4"/>
          <p:cNvSpPr/>
          <p:nvPr/>
        </p:nvSpPr>
        <p:spPr>
          <a:xfrm>
            <a:off x="3195638" y="2719388"/>
            <a:ext cx="233362" cy="23336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6" name="橢圓 5"/>
          <p:cNvSpPr/>
          <p:nvPr/>
        </p:nvSpPr>
        <p:spPr>
          <a:xfrm>
            <a:off x="981075" y="4862513"/>
            <a:ext cx="233363" cy="23336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7" name="橢圓 6"/>
          <p:cNvSpPr/>
          <p:nvPr/>
        </p:nvSpPr>
        <p:spPr>
          <a:xfrm>
            <a:off x="3195638" y="4862513"/>
            <a:ext cx="233362" cy="23336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cxnSp>
        <p:nvCxnSpPr>
          <p:cNvPr id="9" name="直線接點 8"/>
          <p:cNvCxnSpPr>
            <a:stCxn id="4" idx="6"/>
            <a:endCxn id="5" idx="2"/>
          </p:cNvCxnSpPr>
          <p:nvPr/>
        </p:nvCxnSpPr>
        <p:spPr>
          <a:xfrm>
            <a:off x="1214438" y="2835275"/>
            <a:ext cx="1981200" cy="1588"/>
          </a:xfrm>
          <a:prstGeom prst="line">
            <a:avLst/>
          </a:prstGeom>
          <a:ln w="508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接點 10"/>
          <p:cNvCxnSpPr>
            <a:stCxn id="4" idx="4"/>
            <a:endCxn id="6" idx="0"/>
          </p:cNvCxnSpPr>
          <p:nvPr/>
        </p:nvCxnSpPr>
        <p:spPr>
          <a:xfrm rot="5400000">
            <a:off x="142875" y="3906838"/>
            <a:ext cx="1909763" cy="1587"/>
          </a:xfrm>
          <a:prstGeom prst="line">
            <a:avLst/>
          </a:prstGeom>
          <a:ln w="508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接點 12"/>
          <p:cNvCxnSpPr>
            <a:stCxn id="6" idx="6"/>
            <a:endCxn id="7" idx="2"/>
          </p:cNvCxnSpPr>
          <p:nvPr/>
        </p:nvCxnSpPr>
        <p:spPr>
          <a:xfrm>
            <a:off x="1214438" y="4978400"/>
            <a:ext cx="1981200" cy="1588"/>
          </a:xfrm>
          <a:prstGeom prst="line">
            <a:avLst/>
          </a:prstGeom>
          <a:ln w="508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接點 16"/>
          <p:cNvCxnSpPr>
            <a:stCxn id="7" idx="0"/>
            <a:endCxn id="5" idx="4"/>
          </p:cNvCxnSpPr>
          <p:nvPr/>
        </p:nvCxnSpPr>
        <p:spPr>
          <a:xfrm rot="5400000" flipH="1" flipV="1">
            <a:off x="2357437" y="3906838"/>
            <a:ext cx="1909763" cy="1588"/>
          </a:xfrm>
          <a:prstGeom prst="line">
            <a:avLst/>
          </a:prstGeom>
          <a:ln w="508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接點 18"/>
          <p:cNvCxnSpPr>
            <a:stCxn id="4" idx="5"/>
            <a:endCxn id="7" idx="1"/>
          </p:cNvCxnSpPr>
          <p:nvPr/>
        </p:nvCxnSpPr>
        <p:spPr>
          <a:xfrm rot="16200000" flipH="1">
            <a:off x="1215231" y="2882107"/>
            <a:ext cx="1978025" cy="2049462"/>
          </a:xfrm>
          <a:prstGeom prst="line">
            <a:avLst/>
          </a:prstGeom>
          <a:ln w="508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64" name="文字方塊 19"/>
          <p:cNvSpPr txBox="1">
            <a:spLocks noChangeArrowheads="1"/>
          </p:cNvSpPr>
          <p:nvPr/>
        </p:nvSpPr>
        <p:spPr bwMode="auto">
          <a:xfrm>
            <a:off x="928688" y="2309813"/>
            <a:ext cx="3238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>
                <a:latin typeface="Calibri" pitchFamily="34" charset="0"/>
              </a:rPr>
              <a:t>v</a:t>
            </a:r>
            <a:endParaRPr kumimoji="0" lang="zh-TW" altLang="en-US">
              <a:latin typeface="Calibri" pitchFamily="34" charset="0"/>
            </a:endParaRPr>
          </a:p>
        </p:txBody>
      </p:sp>
      <p:sp>
        <p:nvSpPr>
          <p:cNvPr id="23565" name="文字方塊 20"/>
          <p:cNvSpPr txBox="1">
            <a:spLocks noChangeArrowheads="1"/>
          </p:cNvSpPr>
          <p:nvPr/>
        </p:nvSpPr>
        <p:spPr bwMode="auto">
          <a:xfrm>
            <a:off x="3143250" y="2309813"/>
            <a:ext cx="4048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>
                <a:latin typeface="Calibri" pitchFamily="34" charset="0"/>
              </a:rPr>
              <a:t>w</a:t>
            </a:r>
            <a:endParaRPr kumimoji="0" lang="zh-TW" altLang="en-US">
              <a:latin typeface="Calibri" pitchFamily="34" charset="0"/>
            </a:endParaRPr>
          </a:p>
        </p:txBody>
      </p:sp>
      <p:sp>
        <p:nvSpPr>
          <p:cNvPr id="23566" name="文字方塊 21"/>
          <p:cNvSpPr txBox="1">
            <a:spLocks noChangeArrowheads="1"/>
          </p:cNvSpPr>
          <p:nvPr/>
        </p:nvSpPr>
        <p:spPr bwMode="auto">
          <a:xfrm>
            <a:off x="928688" y="4991100"/>
            <a:ext cx="3063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>
                <a:latin typeface="Calibri" pitchFamily="34" charset="0"/>
              </a:rPr>
              <a:t>z</a:t>
            </a:r>
            <a:endParaRPr kumimoji="0" lang="zh-TW" altLang="en-US">
              <a:latin typeface="Calibri" pitchFamily="34" charset="0"/>
            </a:endParaRPr>
          </a:p>
        </p:txBody>
      </p:sp>
      <p:sp>
        <p:nvSpPr>
          <p:cNvPr id="23567" name="文字方塊 22"/>
          <p:cNvSpPr txBox="1">
            <a:spLocks noChangeArrowheads="1"/>
          </p:cNvSpPr>
          <p:nvPr/>
        </p:nvSpPr>
        <p:spPr bwMode="auto">
          <a:xfrm>
            <a:off x="3154363" y="4991100"/>
            <a:ext cx="3460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>
                <a:latin typeface="Calibri" pitchFamily="34" charset="0"/>
              </a:rPr>
              <a:t>u</a:t>
            </a:r>
            <a:endParaRPr kumimoji="0" lang="zh-TW" altLang="en-US">
              <a:latin typeface="Calibri" pitchFamily="34" charset="0"/>
            </a:endParaRPr>
          </a:p>
        </p:txBody>
      </p:sp>
      <p:sp>
        <p:nvSpPr>
          <p:cNvPr id="26" name="橢圓 25"/>
          <p:cNvSpPr/>
          <p:nvPr/>
        </p:nvSpPr>
        <p:spPr>
          <a:xfrm>
            <a:off x="5357813" y="2719388"/>
            <a:ext cx="233362" cy="23336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27" name="橢圓 26"/>
          <p:cNvSpPr/>
          <p:nvPr/>
        </p:nvSpPr>
        <p:spPr>
          <a:xfrm>
            <a:off x="7572375" y="2719388"/>
            <a:ext cx="233363" cy="23336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28" name="橢圓 27"/>
          <p:cNvSpPr/>
          <p:nvPr/>
        </p:nvSpPr>
        <p:spPr>
          <a:xfrm>
            <a:off x="5357813" y="4862513"/>
            <a:ext cx="233362" cy="23336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29" name="橢圓 28"/>
          <p:cNvSpPr/>
          <p:nvPr/>
        </p:nvSpPr>
        <p:spPr>
          <a:xfrm>
            <a:off x="7572375" y="4862513"/>
            <a:ext cx="233363" cy="23336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cxnSp>
        <p:nvCxnSpPr>
          <p:cNvPr id="30" name="直線接點 29"/>
          <p:cNvCxnSpPr>
            <a:stCxn id="26" idx="6"/>
            <a:endCxn id="27" idx="2"/>
          </p:cNvCxnSpPr>
          <p:nvPr/>
        </p:nvCxnSpPr>
        <p:spPr>
          <a:xfrm>
            <a:off x="5591175" y="2835275"/>
            <a:ext cx="1981200" cy="1588"/>
          </a:xfrm>
          <a:prstGeom prst="line">
            <a:avLst/>
          </a:prstGeom>
          <a:ln w="508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接點 30"/>
          <p:cNvCxnSpPr>
            <a:stCxn id="26" idx="4"/>
            <a:endCxn id="28" idx="0"/>
          </p:cNvCxnSpPr>
          <p:nvPr/>
        </p:nvCxnSpPr>
        <p:spPr>
          <a:xfrm rot="5400000">
            <a:off x="4519612" y="3906838"/>
            <a:ext cx="1909763" cy="1588"/>
          </a:xfrm>
          <a:prstGeom prst="line">
            <a:avLst/>
          </a:prstGeom>
          <a:ln w="508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接點 31"/>
          <p:cNvCxnSpPr>
            <a:stCxn id="28" idx="6"/>
            <a:endCxn id="29" idx="2"/>
          </p:cNvCxnSpPr>
          <p:nvPr/>
        </p:nvCxnSpPr>
        <p:spPr>
          <a:xfrm>
            <a:off x="5591175" y="4978400"/>
            <a:ext cx="1981200" cy="1588"/>
          </a:xfrm>
          <a:prstGeom prst="line">
            <a:avLst/>
          </a:prstGeom>
          <a:ln w="508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接點 32"/>
          <p:cNvCxnSpPr>
            <a:stCxn id="29" idx="0"/>
            <a:endCxn id="27" idx="4"/>
          </p:cNvCxnSpPr>
          <p:nvPr/>
        </p:nvCxnSpPr>
        <p:spPr>
          <a:xfrm rot="5400000" flipH="1" flipV="1">
            <a:off x="6734175" y="3906838"/>
            <a:ext cx="1909763" cy="1587"/>
          </a:xfrm>
          <a:prstGeom prst="line">
            <a:avLst/>
          </a:prstGeom>
          <a:ln w="508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接點 33"/>
          <p:cNvCxnSpPr>
            <a:stCxn id="26" idx="5"/>
            <a:endCxn id="29" idx="1"/>
          </p:cNvCxnSpPr>
          <p:nvPr/>
        </p:nvCxnSpPr>
        <p:spPr>
          <a:xfrm rot="16200000" flipH="1">
            <a:off x="5593556" y="2882107"/>
            <a:ext cx="1978025" cy="2049462"/>
          </a:xfrm>
          <a:prstGeom prst="line">
            <a:avLst/>
          </a:prstGeom>
          <a:ln w="508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橢圓 34"/>
          <p:cNvSpPr/>
          <p:nvPr/>
        </p:nvSpPr>
        <p:spPr>
          <a:xfrm>
            <a:off x="4643438" y="3810000"/>
            <a:ext cx="233362" cy="23336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36" name="橢圓 35"/>
          <p:cNvSpPr/>
          <p:nvPr/>
        </p:nvSpPr>
        <p:spPr>
          <a:xfrm>
            <a:off x="8267700" y="3810000"/>
            <a:ext cx="233363" cy="23336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38" name="橢圓 37"/>
          <p:cNvSpPr/>
          <p:nvPr/>
        </p:nvSpPr>
        <p:spPr>
          <a:xfrm>
            <a:off x="6500813" y="5524500"/>
            <a:ext cx="233362" cy="23336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39" name="橢圓 38"/>
          <p:cNvSpPr/>
          <p:nvPr/>
        </p:nvSpPr>
        <p:spPr>
          <a:xfrm>
            <a:off x="6500813" y="2095500"/>
            <a:ext cx="233362" cy="23336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cxnSp>
        <p:nvCxnSpPr>
          <p:cNvPr id="41" name="直線接點 40"/>
          <p:cNvCxnSpPr>
            <a:stCxn id="39" idx="2"/>
            <a:endCxn id="26" idx="7"/>
          </p:cNvCxnSpPr>
          <p:nvPr/>
        </p:nvCxnSpPr>
        <p:spPr>
          <a:xfrm rot="10800000" flipV="1">
            <a:off x="5557838" y="2212975"/>
            <a:ext cx="942975" cy="539750"/>
          </a:xfrm>
          <a:prstGeom prst="line">
            <a:avLst/>
          </a:prstGeom>
          <a:ln w="508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接點 42"/>
          <p:cNvCxnSpPr>
            <a:stCxn id="39" idx="6"/>
            <a:endCxn id="27" idx="1"/>
          </p:cNvCxnSpPr>
          <p:nvPr/>
        </p:nvCxnSpPr>
        <p:spPr>
          <a:xfrm>
            <a:off x="6734175" y="2212975"/>
            <a:ext cx="873125" cy="539750"/>
          </a:xfrm>
          <a:prstGeom prst="line">
            <a:avLst/>
          </a:prstGeom>
          <a:ln w="508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接點 46"/>
          <p:cNvCxnSpPr>
            <a:stCxn id="35" idx="4"/>
            <a:endCxn id="28" idx="1"/>
          </p:cNvCxnSpPr>
          <p:nvPr/>
        </p:nvCxnSpPr>
        <p:spPr>
          <a:xfrm rot="16200000" flipH="1">
            <a:off x="4650582" y="4153694"/>
            <a:ext cx="852487" cy="631825"/>
          </a:xfrm>
          <a:prstGeom prst="line">
            <a:avLst/>
          </a:prstGeom>
          <a:ln w="508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接點 48"/>
          <p:cNvCxnSpPr>
            <a:stCxn id="35" idx="0"/>
            <a:endCxn id="26" idx="3"/>
          </p:cNvCxnSpPr>
          <p:nvPr/>
        </p:nvCxnSpPr>
        <p:spPr>
          <a:xfrm rot="5400000" flipH="1" flipV="1">
            <a:off x="4630738" y="3048000"/>
            <a:ext cx="892175" cy="631825"/>
          </a:xfrm>
          <a:prstGeom prst="line">
            <a:avLst/>
          </a:prstGeom>
          <a:ln w="508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接點 50"/>
          <p:cNvCxnSpPr>
            <a:stCxn id="27" idx="5"/>
            <a:endCxn id="36" idx="0"/>
          </p:cNvCxnSpPr>
          <p:nvPr/>
        </p:nvCxnSpPr>
        <p:spPr>
          <a:xfrm rot="16200000" flipH="1">
            <a:off x="7631906" y="3058319"/>
            <a:ext cx="892175" cy="611188"/>
          </a:xfrm>
          <a:prstGeom prst="line">
            <a:avLst/>
          </a:prstGeom>
          <a:ln w="508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接點 54"/>
          <p:cNvCxnSpPr>
            <a:stCxn id="36" idx="4"/>
            <a:endCxn id="29" idx="7"/>
          </p:cNvCxnSpPr>
          <p:nvPr/>
        </p:nvCxnSpPr>
        <p:spPr>
          <a:xfrm rot="5400000">
            <a:off x="7651750" y="4164013"/>
            <a:ext cx="852487" cy="611188"/>
          </a:xfrm>
          <a:prstGeom prst="line">
            <a:avLst/>
          </a:prstGeom>
          <a:ln w="508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接點 60"/>
          <p:cNvCxnSpPr>
            <a:stCxn id="28" idx="5"/>
            <a:endCxn id="38" idx="2"/>
          </p:cNvCxnSpPr>
          <p:nvPr/>
        </p:nvCxnSpPr>
        <p:spPr>
          <a:xfrm rot="16200000" flipH="1">
            <a:off x="5738813" y="4879975"/>
            <a:ext cx="581025" cy="942975"/>
          </a:xfrm>
          <a:prstGeom prst="line">
            <a:avLst/>
          </a:prstGeom>
          <a:ln w="508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線接點 64"/>
          <p:cNvCxnSpPr>
            <a:stCxn id="38" idx="6"/>
            <a:endCxn id="29" idx="3"/>
          </p:cNvCxnSpPr>
          <p:nvPr/>
        </p:nvCxnSpPr>
        <p:spPr>
          <a:xfrm flipV="1">
            <a:off x="6734175" y="5060950"/>
            <a:ext cx="873125" cy="581025"/>
          </a:xfrm>
          <a:prstGeom prst="line">
            <a:avLst/>
          </a:prstGeom>
          <a:ln w="508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橢圓 65"/>
          <p:cNvSpPr/>
          <p:nvPr/>
        </p:nvSpPr>
        <p:spPr>
          <a:xfrm>
            <a:off x="6143625" y="4076700"/>
            <a:ext cx="233363" cy="23336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cxnSp>
        <p:nvCxnSpPr>
          <p:cNvPr id="68" name="直線接點 67"/>
          <p:cNvCxnSpPr>
            <a:stCxn id="66" idx="1"/>
            <a:endCxn id="26" idx="5"/>
          </p:cNvCxnSpPr>
          <p:nvPr/>
        </p:nvCxnSpPr>
        <p:spPr>
          <a:xfrm rot="16200000" flipV="1">
            <a:off x="5272087" y="3203576"/>
            <a:ext cx="1192213" cy="620712"/>
          </a:xfrm>
          <a:prstGeom prst="line">
            <a:avLst/>
          </a:prstGeom>
          <a:ln w="508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線接點 69"/>
          <p:cNvCxnSpPr>
            <a:stCxn id="66" idx="5"/>
            <a:endCxn id="29" idx="1"/>
          </p:cNvCxnSpPr>
          <p:nvPr/>
        </p:nvCxnSpPr>
        <p:spPr>
          <a:xfrm rot="16200000" flipH="1">
            <a:off x="6665119" y="3953669"/>
            <a:ext cx="620712" cy="1263650"/>
          </a:xfrm>
          <a:prstGeom prst="line">
            <a:avLst/>
          </a:prstGeom>
          <a:ln w="508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92" name="文字方塊 70"/>
          <p:cNvSpPr txBox="1">
            <a:spLocks noChangeArrowheads="1"/>
          </p:cNvSpPr>
          <p:nvPr/>
        </p:nvSpPr>
        <p:spPr bwMode="auto">
          <a:xfrm>
            <a:off x="7524750" y="2309813"/>
            <a:ext cx="4048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>
                <a:latin typeface="Calibri" pitchFamily="34" charset="0"/>
              </a:rPr>
              <a:t>w</a:t>
            </a:r>
            <a:endParaRPr kumimoji="0" lang="zh-TW" altLang="en-US">
              <a:latin typeface="Calibri" pitchFamily="34" charset="0"/>
            </a:endParaRPr>
          </a:p>
        </p:txBody>
      </p:sp>
      <p:sp>
        <p:nvSpPr>
          <p:cNvPr id="23593" name="文字方塊 71"/>
          <p:cNvSpPr txBox="1">
            <a:spLocks noChangeArrowheads="1"/>
          </p:cNvSpPr>
          <p:nvPr/>
        </p:nvSpPr>
        <p:spPr bwMode="auto">
          <a:xfrm>
            <a:off x="5319713" y="2309813"/>
            <a:ext cx="3238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>
                <a:latin typeface="Calibri" pitchFamily="34" charset="0"/>
              </a:rPr>
              <a:t>v</a:t>
            </a:r>
            <a:endParaRPr kumimoji="0" lang="zh-TW" altLang="en-US">
              <a:latin typeface="Calibri" pitchFamily="34" charset="0"/>
            </a:endParaRPr>
          </a:p>
        </p:txBody>
      </p:sp>
      <p:sp>
        <p:nvSpPr>
          <p:cNvPr id="23594" name="文字方塊 72"/>
          <p:cNvSpPr txBox="1">
            <a:spLocks noChangeArrowheads="1"/>
          </p:cNvSpPr>
          <p:nvPr/>
        </p:nvSpPr>
        <p:spPr bwMode="auto">
          <a:xfrm>
            <a:off x="5337175" y="4991100"/>
            <a:ext cx="3063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>
                <a:latin typeface="Calibri" pitchFamily="34" charset="0"/>
              </a:rPr>
              <a:t>z</a:t>
            </a:r>
            <a:endParaRPr kumimoji="0" lang="zh-TW" altLang="en-US">
              <a:latin typeface="Calibri" pitchFamily="34" charset="0"/>
            </a:endParaRPr>
          </a:p>
        </p:txBody>
      </p:sp>
      <p:sp>
        <p:nvSpPr>
          <p:cNvPr id="23595" name="文字方塊 73"/>
          <p:cNvSpPr txBox="1">
            <a:spLocks noChangeArrowheads="1"/>
          </p:cNvSpPr>
          <p:nvPr/>
        </p:nvSpPr>
        <p:spPr bwMode="auto">
          <a:xfrm>
            <a:off x="7512050" y="4991100"/>
            <a:ext cx="3460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>
                <a:latin typeface="Calibri" pitchFamily="34" charset="0"/>
              </a:rPr>
              <a:t>u</a:t>
            </a:r>
            <a:endParaRPr kumimoji="0" lang="zh-TW" altLang="en-US">
              <a:latin typeface="Calibri" pitchFamily="34" charset="0"/>
            </a:endParaRPr>
          </a:p>
        </p:txBody>
      </p:sp>
      <p:sp>
        <p:nvSpPr>
          <p:cNvPr id="23596" name="文字方塊 74"/>
          <p:cNvSpPr txBox="1">
            <a:spLocks noChangeArrowheads="1"/>
          </p:cNvSpPr>
          <p:nvPr/>
        </p:nvSpPr>
        <p:spPr bwMode="auto">
          <a:xfrm>
            <a:off x="4357688" y="3419475"/>
            <a:ext cx="4413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>
                <a:latin typeface="Calibri" pitchFamily="34" charset="0"/>
              </a:rPr>
              <a:t>vz</a:t>
            </a:r>
            <a:endParaRPr kumimoji="0" lang="zh-TW" altLang="en-US">
              <a:latin typeface="Calibri" pitchFamily="34" charset="0"/>
            </a:endParaRPr>
          </a:p>
        </p:txBody>
      </p:sp>
      <p:sp>
        <p:nvSpPr>
          <p:cNvPr id="23597" name="文字方塊 75"/>
          <p:cNvSpPr txBox="1">
            <a:spLocks noChangeArrowheads="1"/>
          </p:cNvSpPr>
          <p:nvPr/>
        </p:nvSpPr>
        <p:spPr bwMode="auto">
          <a:xfrm>
            <a:off x="8274050" y="3419475"/>
            <a:ext cx="5651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>
                <a:latin typeface="Calibri" pitchFamily="34" charset="0"/>
              </a:rPr>
              <a:t>wu</a:t>
            </a:r>
            <a:endParaRPr kumimoji="0" lang="zh-TW" altLang="en-US">
              <a:latin typeface="Calibri" pitchFamily="34" charset="0"/>
            </a:endParaRPr>
          </a:p>
        </p:txBody>
      </p:sp>
      <p:sp>
        <p:nvSpPr>
          <p:cNvPr id="23598" name="文字方塊 78"/>
          <p:cNvSpPr txBox="1">
            <a:spLocks noChangeArrowheads="1"/>
          </p:cNvSpPr>
          <p:nvPr/>
        </p:nvSpPr>
        <p:spPr bwMode="auto">
          <a:xfrm>
            <a:off x="6416675" y="1704975"/>
            <a:ext cx="5445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 dirty="0" err="1">
                <a:latin typeface="Calibri" pitchFamily="34" charset="0"/>
              </a:rPr>
              <a:t>vw</a:t>
            </a:r>
            <a:endParaRPr kumimoji="0" lang="zh-TW" altLang="en-US" dirty="0">
              <a:latin typeface="Calibri" pitchFamily="34" charset="0"/>
            </a:endParaRPr>
          </a:p>
        </p:txBody>
      </p:sp>
      <p:sp>
        <p:nvSpPr>
          <p:cNvPr id="23599" name="文字方塊 79"/>
          <p:cNvSpPr txBox="1">
            <a:spLocks noChangeArrowheads="1"/>
          </p:cNvSpPr>
          <p:nvPr/>
        </p:nvSpPr>
        <p:spPr bwMode="auto">
          <a:xfrm>
            <a:off x="6383338" y="5634038"/>
            <a:ext cx="4667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>
                <a:latin typeface="Calibri" pitchFamily="34" charset="0"/>
              </a:rPr>
              <a:t>zu</a:t>
            </a:r>
            <a:endParaRPr kumimoji="0" lang="zh-TW" altLang="en-US">
              <a:latin typeface="Calibri" pitchFamily="34" charset="0"/>
            </a:endParaRPr>
          </a:p>
        </p:txBody>
      </p:sp>
      <p:sp>
        <p:nvSpPr>
          <p:cNvPr id="23600" name="文字方塊 81"/>
          <p:cNvSpPr txBox="1">
            <a:spLocks noChangeArrowheads="1"/>
          </p:cNvSpPr>
          <p:nvPr/>
        </p:nvSpPr>
        <p:spPr bwMode="auto">
          <a:xfrm>
            <a:off x="6034088" y="4205288"/>
            <a:ext cx="4857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>
                <a:latin typeface="Calibri" pitchFamily="34" charset="0"/>
              </a:rPr>
              <a:t>vu</a:t>
            </a:r>
            <a:endParaRPr kumimoji="0" lang="zh-TW" altLang="en-US">
              <a:latin typeface="Calibri" pitchFamily="34" charset="0"/>
            </a:endParaRPr>
          </a:p>
        </p:txBody>
      </p:sp>
      <p:sp>
        <p:nvSpPr>
          <p:cNvPr id="23601" name="文字方塊 82"/>
          <p:cNvSpPr txBox="1">
            <a:spLocks noChangeArrowheads="1"/>
          </p:cNvSpPr>
          <p:nvPr/>
        </p:nvSpPr>
        <p:spPr bwMode="auto">
          <a:xfrm>
            <a:off x="859280" y="5953125"/>
            <a:ext cx="269311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 sz="2800" dirty="0" smtClean="0">
                <a:latin typeface="Calibri" pitchFamily="34" charset="0"/>
              </a:rPr>
              <a:t>Vertex-cover </a:t>
            </a:r>
            <a:r>
              <a:rPr kumimoji="0" lang="en-US" altLang="zh-TW" sz="2800" i="1" dirty="0" smtClean="0">
                <a:latin typeface="Calibri" pitchFamily="34" charset="0"/>
              </a:rPr>
              <a:t>in G</a:t>
            </a:r>
            <a:endParaRPr kumimoji="0" lang="zh-TW" altLang="en-US" sz="2800" i="1" dirty="0">
              <a:latin typeface="Calibri" pitchFamily="34" charset="0"/>
            </a:endParaRPr>
          </a:p>
        </p:txBody>
      </p:sp>
      <p:sp>
        <p:nvSpPr>
          <p:cNvPr id="23602" name="文字方塊 83"/>
          <p:cNvSpPr txBox="1">
            <a:spLocks noChangeArrowheads="1"/>
          </p:cNvSpPr>
          <p:nvPr/>
        </p:nvSpPr>
        <p:spPr bwMode="auto">
          <a:xfrm>
            <a:off x="5089290" y="5929313"/>
            <a:ext cx="316913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 sz="2800" dirty="0" smtClean="0">
                <a:latin typeface="Calibri" pitchFamily="34" charset="0"/>
              </a:rPr>
              <a:t>Dominating-set in </a:t>
            </a:r>
            <a:r>
              <a:rPr kumimoji="0" lang="en-US" altLang="zh-TW" sz="2800" i="1" dirty="0" smtClean="0">
                <a:latin typeface="Calibri" pitchFamily="34" charset="0"/>
              </a:rPr>
              <a:t>G</a:t>
            </a:r>
            <a:r>
              <a:rPr kumimoji="0" lang="en-US" altLang="zh-TW" sz="2800" i="1" dirty="0">
                <a:latin typeface="Calibri" pitchFamily="34" charset="0"/>
              </a:rPr>
              <a:t>'</a:t>
            </a:r>
            <a:endParaRPr kumimoji="0" lang="zh-TW" altLang="en-US" sz="2800" i="1" dirty="0">
              <a:latin typeface="Calibri" pitchFamily="34" charset="0"/>
            </a:endParaRPr>
          </a:p>
        </p:txBody>
      </p:sp>
      <p:sp>
        <p:nvSpPr>
          <p:cNvPr id="52" name="Slide Number Placeholder 5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38</a:t>
            </a:fld>
            <a:endParaRPr kumimoji="0" lang="en-US"/>
          </a:p>
        </p:txBody>
      </p:sp>
      <p:sp>
        <p:nvSpPr>
          <p:cNvPr id="53" name="Oval 52"/>
          <p:cNvSpPr/>
          <p:nvPr/>
        </p:nvSpPr>
        <p:spPr>
          <a:xfrm>
            <a:off x="942110" y="2676525"/>
            <a:ext cx="304800" cy="3048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" name="Oval 53"/>
          <p:cNvSpPr/>
          <p:nvPr/>
        </p:nvSpPr>
        <p:spPr>
          <a:xfrm>
            <a:off x="942110" y="4823980"/>
            <a:ext cx="304800" cy="3048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6" name="Oval 55"/>
          <p:cNvSpPr/>
          <p:nvPr/>
        </p:nvSpPr>
        <p:spPr>
          <a:xfrm>
            <a:off x="3165765" y="2676525"/>
            <a:ext cx="304800" cy="3048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Oval 56"/>
          <p:cNvSpPr/>
          <p:nvPr/>
        </p:nvSpPr>
        <p:spPr>
          <a:xfrm>
            <a:off x="7529945" y="2676525"/>
            <a:ext cx="304800" cy="3048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8" name="Oval 57"/>
          <p:cNvSpPr/>
          <p:nvPr/>
        </p:nvSpPr>
        <p:spPr>
          <a:xfrm>
            <a:off x="5327070" y="4823980"/>
            <a:ext cx="304800" cy="3048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9" name="Oval 58"/>
          <p:cNvSpPr/>
          <p:nvPr/>
        </p:nvSpPr>
        <p:spPr>
          <a:xfrm>
            <a:off x="6123710" y="4034270"/>
            <a:ext cx="304800" cy="3048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Any questions? (There should be some)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39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cs typeface="Arial" pitchFamily="34" charset="0"/>
              </a:rPr>
              <a:t>P is the class of all languages that have </a:t>
            </a:r>
            <a:r>
              <a:rPr lang="en-US" dirty="0" smtClean="0">
                <a:cs typeface="Arial" pitchFamily="34" charset="0"/>
              </a:rPr>
              <a:t>poly-time </a:t>
            </a:r>
            <a:r>
              <a:rPr lang="en-US" dirty="0" smtClean="0">
                <a:solidFill>
                  <a:srgbClr val="FF0000"/>
                </a:solidFill>
                <a:cs typeface="Arial" pitchFamily="34" charset="0"/>
              </a:rPr>
              <a:t>algorithm</a:t>
            </a:r>
          </a:p>
          <a:p>
            <a:pPr lvl="1"/>
            <a:r>
              <a:rPr lang="en-US" dirty="0" smtClean="0">
                <a:cs typeface="Arial" pitchFamily="34" charset="0"/>
              </a:rPr>
              <a:t>e.g., Shortest path on a directed graph, </a:t>
            </a:r>
            <a:r>
              <a:rPr lang="en-US" dirty="0" smtClean="0">
                <a:cs typeface="Arial" pitchFamily="34" charset="0"/>
              </a:rPr>
              <a:t>Sorting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4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cs typeface="Arial" pitchFamily="34" charset="0"/>
              </a:rPr>
              <a:t>NP is the class of all languages that have poly-time </a:t>
            </a:r>
            <a:r>
              <a:rPr lang="en-US" dirty="0" smtClean="0">
                <a:solidFill>
                  <a:srgbClr val="FF0000"/>
                </a:solidFill>
                <a:cs typeface="Arial" pitchFamily="34" charset="0"/>
              </a:rPr>
              <a:t>verifier</a:t>
            </a:r>
          </a:p>
          <a:p>
            <a:r>
              <a:rPr lang="en-US" dirty="0" smtClean="0">
                <a:cs typeface="Arial" pitchFamily="34" charset="0"/>
              </a:rPr>
              <a:t>A </a:t>
            </a:r>
            <a:r>
              <a:rPr lang="en-US" dirty="0" smtClean="0">
                <a:solidFill>
                  <a:srgbClr val="FF0000"/>
                </a:solidFill>
                <a:cs typeface="Arial" pitchFamily="34" charset="0"/>
              </a:rPr>
              <a:t>verifier</a:t>
            </a:r>
            <a:r>
              <a:rPr lang="en-US" dirty="0" smtClean="0">
                <a:cs typeface="Arial" pitchFamily="34" charset="0"/>
              </a:rPr>
              <a:t> – a Turing Machine, </a:t>
            </a:r>
            <a:r>
              <a:rPr lang="en-US" i="1" dirty="0" smtClean="0">
                <a:cs typeface="Arial" pitchFamily="34" charset="0"/>
              </a:rPr>
              <a:t>V</a:t>
            </a:r>
            <a:r>
              <a:rPr lang="en-US" dirty="0" smtClean="0">
                <a:cs typeface="Arial" pitchFamily="34" charset="0"/>
              </a:rPr>
              <a:t>, </a:t>
            </a:r>
            <a:r>
              <a:rPr lang="en-US" dirty="0" err="1" smtClean="0">
                <a:cs typeface="Arial" pitchFamily="34" charset="0"/>
              </a:rPr>
              <a:t>s.t</a:t>
            </a:r>
            <a:r>
              <a:rPr lang="en-US" dirty="0" smtClean="0">
                <a:cs typeface="Arial" pitchFamily="34" charset="0"/>
              </a:rPr>
              <a:t>.</a:t>
            </a:r>
          </a:p>
          <a:p>
            <a:pPr lvl="1"/>
            <a:r>
              <a:rPr lang="en-US" dirty="0" smtClean="0">
                <a:cs typeface="Arial" pitchFamily="34" charset="0"/>
              </a:rPr>
              <a:t>Given a potential x</a:t>
            </a:r>
          </a:p>
          <a:p>
            <a:pPr lvl="1"/>
            <a:r>
              <a:rPr lang="en-US" dirty="0" smtClean="0">
                <a:cs typeface="Arial" pitchFamily="34" charset="0"/>
              </a:rPr>
              <a:t>x </a:t>
            </a:r>
            <a:r>
              <a:rPr lang="en-US" dirty="0" smtClean="0"/>
              <a:t>∈ </a:t>
            </a:r>
            <a:r>
              <a:rPr lang="en-US" i="1" dirty="0" smtClean="0"/>
              <a:t>L </a:t>
            </a:r>
            <a:r>
              <a:rPr lang="en-US" dirty="0" smtClean="0">
                <a:sym typeface="Wingdings" pitchFamily="2" charset="2"/>
              </a:rPr>
              <a:t></a:t>
            </a:r>
            <a:r>
              <a:rPr lang="en-US" i="1" dirty="0" smtClean="0">
                <a:sym typeface="Wingdings" pitchFamily="2" charset="2"/>
              </a:rPr>
              <a:t>  V</a:t>
            </a:r>
            <a:r>
              <a:rPr lang="en-US" dirty="0" smtClean="0">
                <a:cs typeface="Arial" pitchFamily="34" charset="0"/>
                <a:sym typeface="Wingdings" pitchFamily="2" charset="2"/>
              </a:rPr>
              <a:t> accepts input &lt;x, s&gt; for some s</a:t>
            </a:r>
          </a:p>
          <a:p>
            <a:pPr lvl="2"/>
            <a:r>
              <a:rPr lang="en-US" dirty="0" smtClean="0">
                <a:cs typeface="Arial" pitchFamily="34" charset="0"/>
                <a:sym typeface="Wingdings" pitchFamily="2" charset="2"/>
              </a:rPr>
              <a:t>Solution s</a:t>
            </a:r>
          </a:p>
          <a:p>
            <a:pPr lvl="1"/>
            <a:r>
              <a:rPr lang="en-US" dirty="0" smtClean="0">
                <a:cs typeface="Arial" pitchFamily="34" charset="0"/>
              </a:rPr>
              <a:t>V runs in polynomial time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5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 (</a:t>
            </a:r>
            <a:r>
              <a:rPr lang="en-US" dirty="0" err="1" smtClean="0"/>
              <a:t>con’t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cs typeface="Arial" pitchFamily="34" charset="0"/>
              </a:rPr>
              <a:t>While verifying a solution of a NP problem is easy (in poly-time), finding a solution could be more difficult</a:t>
            </a:r>
          </a:p>
          <a:p>
            <a:r>
              <a:rPr lang="en-US" dirty="0" smtClean="0">
                <a:cs typeface="Arial" pitchFamily="34" charset="0"/>
              </a:rPr>
              <a:t>An 3SAT instance - Find a satisfying assignment for</a:t>
            </a:r>
          </a:p>
          <a:p>
            <a:endParaRPr lang="en-US" dirty="0" smtClean="0">
              <a:cs typeface="Arial" pitchFamily="34" charset="0"/>
            </a:endParaRPr>
          </a:p>
          <a:p>
            <a:r>
              <a:rPr lang="en-US" dirty="0" smtClean="0">
                <a:cs typeface="Arial" pitchFamily="34" charset="0"/>
              </a:rPr>
              <a:t>Verifying</a:t>
            </a:r>
          </a:p>
          <a:p>
            <a:pPr lvl="1"/>
            <a:r>
              <a:rPr lang="en-US" dirty="0" smtClean="0">
                <a:cs typeface="Arial" pitchFamily="34" charset="0"/>
              </a:rPr>
              <a:t>Given an assignment, just evaluate the truth value</a:t>
            </a:r>
          </a:p>
          <a:p>
            <a:r>
              <a:rPr lang="en-US" dirty="0" smtClean="0">
                <a:cs typeface="Arial" pitchFamily="34" charset="0"/>
              </a:rPr>
              <a:t>Finding a solution?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  <a:cs typeface="Arial" pitchFamily="34" charset="0"/>
              </a:rPr>
              <a:t>No efficient</a:t>
            </a:r>
            <a:r>
              <a:rPr lang="en-US" dirty="0" smtClean="0">
                <a:cs typeface="Arial" pitchFamily="34" charset="0"/>
              </a:rPr>
              <a:t> algorithm has been discovered </a:t>
            </a:r>
            <a:r>
              <a:rPr lang="en-US" dirty="0" smtClean="0">
                <a:solidFill>
                  <a:srgbClr val="FF0000"/>
                </a:solidFill>
                <a:cs typeface="Arial" pitchFamily="34" charset="0"/>
              </a:rPr>
              <a:t>yet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6</a:t>
            </a:fld>
            <a:endParaRPr kumimoji="0" lang="en-US"/>
          </a:p>
        </p:txBody>
      </p:sp>
      <p:sp>
        <p:nvSpPr>
          <p:cNvPr id="1026" name="TextBox 3"/>
          <p:cNvSpPr txBox="1">
            <a:spLocks noChangeArrowheads="1"/>
          </p:cNvSpPr>
          <p:nvPr/>
        </p:nvSpPr>
        <p:spPr bwMode="auto">
          <a:xfrm>
            <a:off x="1524000" y="3276600"/>
            <a:ext cx="40195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(</a:t>
            </a:r>
            <a:r>
              <a:rPr kumimoji="0" lang="en-US" altLang="zh-TW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x</a:t>
            </a:r>
            <a:r>
              <a:rPr kumimoji="0" lang="en-US" altLang="zh-TW" sz="24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1</a:t>
            </a:r>
            <a:r>
              <a:rPr kumimoji="0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∨</a:t>
            </a:r>
            <a:r>
              <a:rPr kumimoji="0" lang="en-US" altLang="zh-TW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x</a:t>
            </a:r>
            <a:r>
              <a:rPr kumimoji="0" lang="en-US" altLang="zh-TW" sz="24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2 </a:t>
            </a:r>
            <a:r>
              <a:rPr kumimoji="0" lang="en-US" altLang="zh-TW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) </a:t>
            </a:r>
            <a:r>
              <a:rPr kumimoji="0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∧</a:t>
            </a:r>
            <a:r>
              <a:rPr kumimoji="0" lang="en-US" altLang="zh-TW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 (</a:t>
            </a:r>
            <a:r>
              <a:rPr kumimoji="0" lang="en-US" altLang="zh-TW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x</a:t>
            </a:r>
            <a:r>
              <a:rPr kumimoji="0" lang="en-US" altLang="zh-TW" sz="24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2</a:t>
            </a:r>
            <a:r>
              <a:rPr kumimoji="0" lang="en-US" altLang="zh-TW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 </a:t>
            </a:r>
            <a:r>
              <a:rPr kumimoji="0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∨</a:t>
            </a:r>
            <a:r>
              <a:rPr kumimoji="0" lang="en-US" altLang="zh-TW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x</a:t>
            </a:r>
            <a:r>
              <a:rPr kumimoji="0" lang="en-US" altLang="zh-TW" sz="24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3</a:t>
            </a:r>
            <a:r>
              <a:rPr kumimoji="0" lang="en-US" altLang="zh-TW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 </a:t>
            </a:r>
            <a:r>
              <a:rPr kumimoji="0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∨</a:t>
            </a:r>
            <a:r>
              <a:rPr kumimoji="0" lang="en-US" altLang="zh-TW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x</a:t>
            </a:r>
            <a:r>
              <a:rPr kumimoji="0" lang="en-US" altLang="zh-TW" sz="24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4</a:t>
            </a:r>
            <a:r>
              <a:rPr kumimoji="0" lang="en-US" altLang="zh-TW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) </a:t>
            </a:r>
            <a:r>
              <a:rPr kumimoji="0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∧</a:t>
            </a:r>
            <a:r>
              <a:rPr kumimoji="0" lang="en-US" altLang="zh-TW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 (</a:t>
            </a:r>
            <a:r>
              <a:rPr kumimoji="0" lang="en-US" altLang="zh-TW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x</a:t>
            </a:r>
            <a:r>
              <a:rPr kumimoji="0" lang="en-US" altLang="zh-TW" sz="24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1</a:t>
            </a:r>
            <a:r>
              <a:rPr kumimoji="0" lang="en-US" altLang="zh-TW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)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1027" name="Straight Connector 4"/>
          <p:cNvCxnSpPr>
            <a:cxnSpLocks noChangeShapeType="1"/>
          </p:cNvCxnSpPr>
          <p:nvPr/>
        </p:nvCxnSpPr>
        <p:spPr bwMode="auto">
          <a:xfrm>
            <a:off x="4586288" y="3429000"/>
            <a:ext cx="160337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28" name="Straight Connector 5"/>
          <p:cNvCxnSpPr>
            <a:cxnSpLocks noChangeShapeType="1"/>
          </p:cNvCxnSpPr>
          <p:nvPr/>
        </p:nvCxnSpPr>
        <p:spPr bwMode="auto">
          <a:xfrm>
            <a:off x="2114550" y="3429000"/>
            <a:ext cx="160338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29" name="Straight Connector 6"/>
          <p:cNvCxnSpPr>
            <a:cxnSpLocks noChangeShapeType="1"/>
          </p:cNvCxnSpPr>
          <p:nvPr/>
        </p:nvCxnSpPr>
        <p:spPr bwMode="auto">
          <a:xfrm>
            <a:off x="3841750" y="3429000"/>
            <a:ext cx="160338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030" name="TextBox 7"/>
          <p:cNvSpPr txBox="1">
            <a:spLocks noChangeArrowheads="1"/>
          </p:cNvSpPr>
          <p:nvPr/>
        </p:nvSpPr>
        <p:spPr bwMode="auto">
          <a:xfrm>
            <a:off x="1069975" y="3284538"/>
            <a:ext cx="6492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24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Symbol" pitchFamily="18" charset="2"/>
                <a:ea typeface="MS PGothic" pitchFamily="34" charset="-128"/>
              </a:rPr>
              <a:t>f </a:t>
            </a:r>
            <a:r>
              <a:rPr kumimoji="0" lang="en-US" altLang="zh-TW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MS PGothic" pitchFamily="34" charset="-128"/>
              </a:rPr>
              <a:t>=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 versus NP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cs typeface="Arial" pitchFamily="34" charset="0"/>
              </a:rPr>
              <a:t>Every language, L in P, L is also in NP</a:t>
            </a:r>
          </a:p>
          <a:p>
            <a:pPr lvl="1"/>
            <a:r>
              <a:rPr lang="en-US" dirty="0" smtClean="0">
                <a:cs typeface="Arial" pitchFamily="34" charset="0"/>
              </a:rPr>
              <a:t>Let Verifier = Poly-time TM that solves L</a:t>
            </a:r>
          </a:p>
          <a:p>
            <a:r>
              <a:rPr lang="en-US" dirty="0" smtClean="0">
                <a:cs typeface="Arial" pitchFamily="34" charset="0"/>
              </a:rPr>
              <a:t>Therefore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  <a:cs typeface="Arial" pitchFamily="34" charset="0"/>
              </a:rPr>
              <a:t>P is contained in NP</a:t>
            </a:r>
          </a:p>
          <a:p>
            <a:r>
              <a:rPr lang="en-US" dirty="0" smtClean="0">
                <a:cs typeface="Arial" pitchFamily="34" charset="0"/>
              </a:rPr>
              <a:t>Note: L in NP does </a:t>
            </a:r>
            <a:r>
              <a:rPr lang="en-US" dirty="0" smtClean="0">
                <a:solidFill>
                  <a:srgbClr val="FF0000"/>
                </a:solidFill>
                <a:cs typeface="Arial" pitchFamily="34" charset="0"/>
              </a:rPr>
              <a:t>not</a:t>
            </a:r>
            <a:r>
              <a:rPr lang="en-US" dirty="0" smtClean="0">
                <a:cs typeface="Arial" pitchFamily="34" charset="0"/>
              </a:rPr>
              <a:t> imply that </a:t>
            </a:r>
            <a:br>
              <a:rPr lang="en-US" dirty="0" smtClean="0">
                <a:cs typeface="Arial" pitchFamily="34" charset="0"/>
              </a:rPr>
            </a:br>
            <a:r>
              <a:rPr lang="en-US" dirty="0" smtClean="0">
                <a:cs typeface="Arial" pitchFamily="34" charset="0"/>
              </a:rPr>
              <a:t>efficient algorithm that decides L</a:t>
            </a:r>
            <a:br>
              <a:rPr lang="en-US" dirty="0" smtClean="0">
                <a:cs typeface="Arial" pitchFamily="34" charset="0"/>
              </a:rPr>
            </a:br>
            <a:r>
              <a:rPr lang="en-US" dirty="0" smtClean="0">
                <a:cs typeface="Arial" pitchFamily="34" charset="0"/>
              </a:rPr>
              <a:t>does not exist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7</a:t>
            </a:fld>
            <a:endParaRPr kumimoji="0"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6324600" y="3200400"/>
            <a:ext cx="1831428" cy="3124200"/>
            <a:chOff x="6324600" y="3200400"/>
            <a:chExt cx="1831428" cy="3124200"/>
          </a:xfrm>
        </p:grpSpPr>
        <p:sp>
          <p:nvSpPr>
            <p:cNvPr id="13" name="Oval 4"/>
            <p:cNvSpPr>
              <a:spLocks noChangeArrowheads="1"/>
            </p:cNvSpPr>
            <p:nvPr/>
          </p:nvSpPr>
          <p:spPr bwMode="auto">
            <a:xfrm rot="-5400000">
              <a:off x="5678214" y="3846786"/>
              <a:ext cx="3124200" cy="1831428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" name="Oval 5"/>
            <p:cNvSpPr>
              <a:spLocks noChangeArrowheads="1"/>
            </p:cNvSpPr>
            <p:nvPr/>
          </p:nvSpPr>
          <p:spPr bwMode="auto">
            <a:xfrm rot="-5400000">
              <a:off x="6888217" y="5516617"/>
              <a:ext cx="754117" cy="861848"/>
            </a:xfrm>
            <a:prstGeom prst="ellipse">
              <a:avLst/>
            </a:prstGeom>
            <a:noFill/>
            <a:ln w="38100" algn="ctr">
              <a:solidFill>
                <a:srgbClr val="FF0000"/>
              </a:solidFill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zh-CN" altLang="zh-CN">
                <a:latin typeface="Arial" charset="0"/>
              </a:endParaRPr>
            </a:p>
          </p:txBody>
        </p:sp>
        <p:sp>
          <p:nvSpPr>
            <p:cNvPr id="15" name="Text Box 6"/>
            <p:cNvSpPr txBox="1">
              <a:spLocks noChangeArrowheads="1"/>
            </p:cNvSpPr>
            <p:nvPr/>
          </p:nvSpPr>
          <p:spPr bwMode="auto">
            <a:xfrm>
              <a:off x="6865883" y="4114800"/>
              <a:ext cx="754117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 sz="1800" b="1" dirty="0">
                  <a:solidFill>
                    <a:srgbClr val="FF9900"/>
                  </a:solidFill>
                  <a:latin typeface="Arial" charset="0"/>
                </a:rPr>
                <a:t>NP</a:t>
              </a:r>
            </a:p>
          </p:txBody>
        </p:sp>
        <p:sp>
          <p:nvSpPr>
            <p:cNvPr id="16" name="Text Box 7"/>
            <p:cNvSpPr txBox="1">
              <a:spLocks noChangeArrowheads="1"/>
            </p:cNvSpPr>
            <p:nvPr/>
          </p:nvSpPr>
          <p:spPr bwMode="auto">
            <a:xfrm>
              <a:off x="6951280" y="5746285"/>
              <a:ext cx="592520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 sz="1800" b="1" dirty="0">
                  <a:solidFill>
                    <a:srgbClr val="FFCC00"/>
                  </a:solidFill>
                  <a:latin typeface="Arial" charset="0"/>
                </a:rPr>
                <a:t>P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cs typeface="Arial" pitchFamily="34" charset="0"/>
              </a:rPr>
              <a:t>A language C is NP-complete if:</a:t>
            </a:r>
          </a:p>
          <a:p>
            <a:pPr lvl="1"/>
            <a:r>
              <a:rPr lang="en-US" dirty="0" smtClean="0">
                <a:cs typeface="Arial" pitchFamily="34" charset="0"/>
              </a:rPr>
              <a:t>C is in NP</a:t>
            </a:r>
          </a:p>
          <a:p>
            <a:pPr lvl="1"/>
            <a:r>
              <a:rPr lang="en-US" dirty="0" smtClean="0">
                <a:cs typeface="Arial" pitchFamily="34" charset="0"/>
              </a:rPr>
              <a:t>Every language L in NP, L </a:t>
            </a:r>
            <a:r>
              <a:rPr lang="en-US" dirty="0" smtClean="0">
                <a:solidFill>
                  <a:srgbClr val="FF0000"/>
                </a:solidFill>
                <a:cs typeface="Arial" pitchFamily="34" charset="0"/>
              </a:rPr>
              <a:t>poly-time</a:t>
            </a:r>
            <a:r>
              <a:rPr lang="en-US" dirty="0" smtClean="0">
                <a:cs typeface="Arial" pitchFamily="34" charset="0"/>
              </a:rPr>
              <a:t> reduces to C</a:t>
            </a:r>
          </a:p>
          <a:p>
            <a:r>
              <a:rPr lang="en-US" dirty="0" smtClean="0">
                <a:cs typeface="Arial" pitchFamily="34" charset="0"/>
              </a:rPr>
              <a:t>What is a </a:t>
            </a:r>
            <a:r>
              <a:rPr lang="en-US" dirty="0" smtClean="0">
                <a:solidFill>
                  <a:srgbClr val="FF0000"/>
                </a:solidFill>
                <a:cs typeface="Arial" pitchFamily="34" charset="0"/>
              </a:rPr>
              <a:t>reduction</a:t>
            </a:r>
            <a:r>
              <a:rPr lang="en-US" dirty="0" smtClean="0">
                <a:cs typeface="Arial" pitchFamily="34" charset="0"/>
              </a:rPr>
              <a:t>…?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8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cs typeface="Arial" pitchFamily="34" charset="0"/>
              </a:rPr>
              <a:t>The </a:t>
            </a:r>
            <a:r>
              <a:rPr lang="en-US" altLang="zh-TW" dirty="0" smtClean="0">
                <a:solidFill>
                  <a:srgbClr val="FF0000"/>
                </a:solidFill>
                <a:cs typeface="Arial" pitchFamily="34" charset="0"/>
              </a:rPr>
              <a:t>direction</a:t>
            </a:r>
            <a:r>
              <a:rPr lang="en-US" altLang="zh-TW" dirty="0" smtClean="0">
                <a:cs typeface="Arial" pitchFamily="34" charset="0"/>
              </a:rPr>
              <a:t> of the reduction is very important</a:t>
            </a:r>
          </a:p>
          <a:p>
            <a:pPr lvl="1"/>
            <a:r>
              <a:rPr lang="en-US" altLang="zh-TW" dirty="0" smtClean="0">
                <a:cs typeface="Arial" pitchFamily="34" charset="0"/>
              </a:rPr>
              <a:t>Saying “A is easier than B” and “B is easier than A” mean different </a:t>
            </a:r>
            <a:r>
              <a:rPr lang="en-US" altLang="zh-TW" dirty="0" smtClean="0">
                <a:cs typeface="Arial" pitchFamily="34" charset="0"/>
              </a:rPr>
              <a:t>things</a:t>
            </a:r>
          </a:p>
          <a:p>
            <a:pPr lvl="1"/>
            <a:r>
              <a:rPr lang="en-US" altLang="zh-TW" dirty="0" smtClean="0">
                <a:cs typeface="Arial" pitchFamily="34" charset="0"/>
              </a:rPr>
              <a:t>“A (</a:t>
            </a:r>
            <a:r>
              <a:rPr lang="en-US" altLang="zh-TW" dirty="0" err="1" smtClean="0">
                <a:cs typeface="Arial" pitchFamily="34" charset="0"/>
              </a:rPr>
              <a:t>polynomially</a:t>
            </a:r>
            <a:r>
              <a:rPr lang="en-US" altLang="zh-TW" dirty="0" smtClean="0">
                <a:cs typeface="Arial" pitchFamily="34" charset="0"/>
              </a:rPr>
              <a:t>) reduces to B” means “B is not easier than A”</a:t>
            </a:r>
            <a:endParaRPr lang="en-US" altLang="zh-TW" dirty="0" smtClean="0">
              <a:cs typeface="Arial" pitchFamily="34" charset="0"/>
            </a:endParaRPr>
          </a:p>
          <a:p>
            <a:endParaRPr lang="en-US" dirty="0"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9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alibri"/>
        <a:ea typeface="新細明體"/>
        <a:cs typeface=""/>
      </a:majorFont>
      <a:minorFont>
        <a:latin typeface="Calibri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  <a:ea typeface="新細明體" pitchFamily="18" charset="-12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09T1">
  <a:themeElements>
    <a:clrScheme name="09T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09T1">
      <a:majorFont>
        <a:latin typeface="Calibri"/>
        <a:ea typeface="新細明體"/>
        <a:cs typeface=""/>
      </a:majorFont>
      <a:minorFont>
        <a:latin typeface="Calibri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  <a:ea typeface="新細明體" pitchFamily="18" charset="-120"/>
          </a:defRPr>
        </a:defPPr>
      </a:lstStyle>
    </a:lnDef>
  </a:objectDefaults>
  <a:extraClrSchemeLst>
    <a:extraClrScheme>
      <a:clrScheme name="09T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9T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9T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9T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9T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9T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9T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9T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9T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9T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9T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9T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blue-v">
  <a:themeElements>
    <a:clrScheme name="">
      <a:dk1>
        <a:srgbClr val="000000"/>
      </a:dk1>
      <a:lt1>
        <a:srgbClr val="FFFFFF"/>
      </a:lt1>
      <a:dk2>
        <a:srgbClr val="3333CC"/>
      </a:dk2>
      <a:lt2>
        <a:srgbClr val="B2B2B2"/>
      </a:lt2>
      <a:accent1>
        <a:srgbClr val="DC0A00"/>
      </a:accent1>
      <a:accent2>
        <a:srgbClr val="008000"/>
      </a:accent2>
      <a:accent3>
        <a:srgbClr val="FFFFFF"/>
      </a:accent3>
      <a:accent4>
        <a:srgbClr val="000000"/>
      </a:accent4>
      <a:accent5>
        <a:srgbClr val="EBAAAA"/>
      </a:accent5>
      <a:accent6>
        <a:srgbClr val="007300"/>
      </a:accent6>
      <a:hlink>
        <a:srgbClr val="A33F7B"/>
      </a:hlink>
      <a:folHlink>
        <a:srgbClr val="FF9632"/>
      </a:folHlink>
    </a:clrScheme>
    <a:fontScheme name="1_blue-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  <a:ea typeface="新細明體" pitchFamily="18" charset="-120"/>
          </a:defRPr>
        </a:defPPr>
      </a:lstStyle>
    </a:lnDef>
  </a:objectDefaults>
  <a:extraClrSchemeLst>
    <a:extraClrScheme>
      <a:clrScheme name="1_blue-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-v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ue-v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-v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-v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-v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-v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-v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blue-v">
  <a:themeElements>
    <a:clrScheme name="">
      <a:dk1>
        <a:srgbClr val="000000"/>
      </a:dk1>
      <a:lt1>
        <a:srgbClr val="FFFFFF"/>
      </a:lt1>
      <a:dk2>
        <a:srgbClr val="3333CC"/>
      </a:dk2>
      <a:lt2>
        <a:srgbClr val="B2B2B2"/>
      </a:lt2>
      <a:accent1>
        <a:srgbClr val="DC0A00"/>
      </a:accent1>
      <a:accent2>
        <a:srgbClr val="008000"/>
      </a:accent2>
      <a:accent3>
        <a:srgbClr val="FFFFFF"/>
      </a:accent3>
      <a:accent4>
        <a:srgbClr val="000000"/>
      </a:accent4>
      <a:accent5>
        <a:srgbClr val="EBAAAA"/>
      </a:accent5>
      <a:accent6>
        <a:srgbClr val="007300"/>
      </a:accent6>
      <a:hlink>
        <a:srgbClr val="A33F7B"/>
      </a:hlink>
      <a:folHlink>
        <a:srgbClr val="FF9632"/>
      </a:folHlink>
    </a:clrScheme>
    <a:fontScheme name="blue-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  <a:ea typeface="新細明體" pitchFamily="18" charset="-120"/>
          </a:defRPr>
        </a:defPPr>
      </a:lstStyle>
    </a:lnDef>
  </a:objectDefaults>
  <a:extraClrSchemeLst>
    <a:extraClrScheme>
      <a:clrScheme name="blue-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-v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-v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-v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-v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-v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-v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-v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3526</TotalTime>
  <Words>2058</Words>
  <Application>Microsoft Office PowerPoint</Application>
  <PresentationFormat>On-screen Show (4:3)</PresentationFormat>
  <Paragraphs>352</Paragraphs>
  <Slides>39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39</vt:i4>
      </vt:variant>
    </vt:vector>
  </HeadingPairs>
  <TitlesOfParts>
    <vt:vector size="44" baseType="lpstr">
      <vt:lpstr>Default Design</vt:lpstr>
      <vt:lpstr>09T1</vt:lpstr>
      <vt:lpstr>1_blue-v</vt:lpstr>
      <vt:lpstr>blue-v</vt:lpstr>
      <vt:lpstr>Flow</vt:lpstr>
      <vt:lpstr>NP-complete examples</vt:lpstr>
      <vt:lpstr>Outline</vt:lpstr>
      <vt:lpstr>Review</vt:lpstr>
      <vt:lpstr>P</vt:lpstr>
      <vt:lpstr>NP</vt:lpstr>
      <vt:lpstr>NP (con’t)</vt:lpstr>
      <vt:lpstr>P versus NP</vt:lpstr>
      <vt:lpstr>NPC</vt:lpstr>
      <vt:lpstr>Reduction</vt:lpstr>
      <vt:lpstr>Reduction (Con’t)</vt:lpstr>
      <vt:lpstr>Poly-Time Reduction</vt:lpstr>
      <vt:lpstr>Poly-Time Reduction (Con’t)</vt:lpstr>
      <vt:lpstr>Poly-Time Reduction (Implication)</vt:lpstr>
      <vt:lpstr>Poly-Time Reduction (Implication)</vt:lpstr>
      <vt:lpstr>Poly-Time Reduction - P versus NP</vt:lpstr>
      <vt:lpstr>P versus NP (Again)</vt:lpstr>
      <vt:lpstr>Relations</vt:lpstr>
      <vt:lpstr>Methodology</vt:lpstr>
      <vt:lpstr>Example</vt:lpstr>
      <vt:lpstr>Double-SAT</vt:lpstr>
      <vt:lpstr>Double-SAT (Proof Sketch)</vt:lpstr>
      <vt:lpstr>Double-SAT - (1) NP</vt:lpstr>
      <vt:lpstr>Double-SAT - (2) Reduction</vt:lpstr>
      <vt:lpstr>Double-SAT - (3) Correspondence</vt:lpstr>
      <vt:lpstr>Double-SAT - (3) Correspondence</vt:lpstr>
      <vt:lpstr>Dominating Set</vt:lpstr>
      <vt:lpstr>Dominating Set (Definition)</vt:lpstr>
      <vt:lpstr>Dominating Set (Example)</vt:lpstr>
      <vt:lpstr>Dominating Set (Proof Sketch)</vt:lpstr>
      <vt:lpstr>Dominating Set - (1) NP</vt:lpstr>
      <vt:lpstr>Dominating Set - (2) Reduction</vt:lpstr>
      <vt:lpstr>Dominating Set - (2) Reduction</vt:lpstr>
      <vt:lpstr>[Recap] Vertex cover</vt:lpstr>
      <vt:lpstr>Dominating Set – Graph Transformation Example</vt:lpstr>
      <vt:lpstr>Dominating Set - (3) Correspondence</vt:lpstr>
      <vt:lpstr>Dominating Set - (3) Correspondence</vt:lpstr>
      <vt:lpstr>Dominating Set - (3) Correspondence</vt:lpstr>
      <vt:lpstr>Dominating Set - (3) Correspondence</vt:lpstr>
      <vt:lpstr>End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CSE</cp:lastModifiedBy>
  <cp:revision>755</cp:revision>
  <cp:lastPrinted>1601-01-01T00:00:00Z</cp:lastPrinted>
  <dcterms:created xsi:type="dcterms:W3CDTF">1601-01-01T00:00:00Z</dcterms:created>
  <dcterms:modified xsi:type="dcterms:W3CDTF">2010-11-23T06:17:37Z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