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19" r:id="rId3"/>
    <p:sldId id="303" r:id="rId4"/>
    <p:sldId id="415" r:id="rId5"/>
    <p:sldId id="416" r:id="rId6"/>
    <p:sldId id="370" r:id="rId7"/>
    <p:sldId id="371" r:id="rId9"/>
    <p:sldId id="372" r:id="rId10"/>
    <p:sldId id="374" r:id="rId11"/>
    <p:sldId id="375" r:id="rId12"/>
    <p:sldId id="376" r:id="rId13"/>
    <p:sldId id="377" r:id="rId14"/>
    <p:sldId id="382" r:id="rId15"/>
    <p:sldId id="381" r:id="rId16"/>
    <p:sldId id="383" r:id="rId17"/>
    <p:sldId id="384" r:id="rId18"/>
    <p:sldId id="385" r:id="rId19"/>
    <p:sldId id="386" r:id="rId20"/>
    <p:sldId id="373" r:id="rId21"/>
    <p:sldId id="387" r:id="rId22"/>
    <p:sldId id="380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399" r:id="rId42"/>
    <p:sldId id="407" r:id="rId43"/>
    <p:sldId id="378" r:id="rId44"/>
    <p:sldId id="379" r:id="rId45"/>
    <p:sldId id="413" r:id="rId46"/>
    <p:sldId id="456" r:id="rId47"/>
  </p:sldIdLst>
  <p:sldSz cx="12192000" cy="6858000"/>
  <p:notesSz cx="7008495" cy="92944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87816" autoAdjust="0"/>
  </p:normalViewPr>
  <p:slideViewPr>
    <p:cSldViewPr snapToGrid="0" snapToObjects="1">
      <p:cViewPr varScale="1">
        <p:scale>
          <a:sx n="67" d="100"/>
          <a:sy n="67" d="100"/>
        </p:scale>
        <p:origin x="451" y="58"/>
      </p:cViewPr>
      <p:guideLst>
        <p:guide orient="horz" pos="2160"/>
        <p:guide pos="38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33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635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547A3219-86E0-48C9-A8FC-004526256B9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73129"/>
            <a:ext cx="5607050" cy="3659833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60"/>
            <a:ext cx="3037152" cy="466354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C6791321-E1B6-45A0-BB99-3A82491D226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/>
              <a:t>A teacher is supervising the learning process, the correct answers are given, the algorithms make predictions on the training dataset	and is corrected by the teacher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Deep learning is a hot field in machine learning, here lists several famous ANN models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089E06-D066-FE4D-9872-595984057F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9B30-7D5A-F841-AFFB-9A6E4E67EF1E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8.wmf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34.png"/><Relationship Id="rId10" Type="http://schemas.openxmlformats.org/officeDocument/2006/relationships/image" Target="../media/image33.w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4955" y="589156"/>
            <a:ext cx="10174684" cy="3949390"/>
          </a:xfrm>
        </p:spPr>
        <p:txBody>
          <a:bodyPr>
            <a:normAutofit/>
          </a:bodyPr>
          <a:lstStyle/>
          <a:p>
            <a:r>
              <a:rPr lang="en-US" dirty="0"/>
              <a:t>PHYS 4061</a:t>
            </a:r>
            <a:br>
              <a:rPr lang="en-US" dirty="0"/>
            </a:br>
            <a:r>
              <a:rPr lang="en-US" sz="5400" dirty="0"/>
              <a:t>Machine Learning Lab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880" y="753745"/>
            <a:ext cx="10456545" cy="54222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795" y="651510"/>
            <a:ext cx="10454640" cy="5342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0" y="1464310"/>
            <a:ext cx="10916285" cy="1400810"/>
          </a:xfrm>
        </p:spPr>
        <p:txBody>
          <a:bodyPr/>
          <a:p>
            <a:r>
              <a:rPr lang="en-US" altLang="zh-CN" sz="4800"/>
              <a:t>Demo: linear regression with gradient descent</a:t>
            </a:r>
            <a:endParaRPr lang="en-US" altLang="zh-CN" sz="480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2035" y="3159125"/>
            <a:ext cx="10214610" cy="3302635"/>
          </a:xfrm>
        </p:spPr>
        <p:txBody>
          <a:bodyPr>
            <a:normAutofit/>
          </a:bodyPr>
          <a:p>
            <a:r>
              <a:rPr lang="en-US" altLang="zh-CN"/>
              <a:t>See Instruction_of_4061_machinelearning_lab.pdf for detail</a:t>
            </a:r>
            <a:endParaRPr lang="en-US" altLang="zh-CN"/>
          </a:p>
          <a:p>
            <a:r>
              <a:rPr lang="en-US" altLang="zh-CN">
                <a:solidFill>
                  <a:srgbClr val="FFFF00"/>
                </a:solidFill>
              </a:rPr>
              <a:t>Tasks:</a:t>
            </a:r>
            <a:endParaRPr lang="en-US" altLang="zh-CN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Run and understand the code</a:t>
            </a:r>
            <a:endParaRPr lang="en-US" altLang="zh-CN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Tune learning rate and iterations to get a good linear fitting</a:t>
            </a:r>
            <a:endParaRPr lang="en-US" altLang="zh-CN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  <a:p>
            <a:pPr lvl="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</a:rPr>
              <a:t>Question: how do you judge it is a good fitting?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Brief on Deep learning</a:t>
            </a:r>
            <a:endParaRPr lang="en-US" altLang="zh-CN"/>
          </a:p>
        </p:txBody>
      </p:sp>
      <p:sp>
        <p:nvSpPr>
          <p:cNvPr id="707" name="Google Shape;707;p97"/>
          <p:cNvSpPr txBox="1"/>
          <p:nvPr/>
        </p:nvSpPr>
        <p:spPr>
          <a:xfrm>
            <a:off x="645795" y="1497965"/>
            <a:ext cx="6628765" cy="43395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>
                <a:solidFill>
                  <a:schemeClr val="tx1"/>
                </a:solidFill>
                <a:latin typeface="+mj-lt"/>
                <a:cs typeface="+mj-lt"/>
              </a:rPr>
              <a:t>Glorified curve fitting with functions of high degree of freedom</a:t>
            </a:r>
            <a:endParaRPr lang="en-GB" sz="2000">
              <a:solidFill>
                <a:schemeClr val="tx1"/>
              </a:solidFill>
              <a:latin typeface="+mj-lt"/>
              <a:cs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>
                <a:solidFill>
                  <a:srgbClr val="FFFF00"/>
                </a:solidFill>
                <a:latin typeface="+mj-lt"/>
                <a:cs typeface="+mj-lt"/>
              </a:rPr>
              <a:t>A field mostly based on intuitions and lacks </a:t>
            </a:r>
            <a:r>
              <a:rPr lang="en-US" altLang="en-GB" sz="2000">
                <a:solidFill>
                  <a:srgbClr val="FFFF00"/>
                </a:solidFill>
                <a:latin typeface="+mj-lt"/>
                <a:cs typeface="+mj-lt"/>
              </a:rPr>
              <a:t>exact </a:t>
            </a:r>
            <a:r>
              <a:rPr lang="en-GB" sz="2000">
                <a:solidFill>
                  <a:srgbClr val="FFFF00"/>
                </a:solidFill>
                <a:latin typeface="+mj-lt"/>
                <a:cs typeface="+mj-lt"/>
              </a:rPr>
              <a:t>theory</a:t>
            </a:r>
            <a:endParaRPr lang="en-GB" sz="2000">
              <a:solidFill>
                <a:srgbClr val="FFFF00"/>
              </a:solidFill>
              <a:latin typeface="+mj-lt"/>
              <a:cs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>
                <a:solidFill>
                  <a:schemeClr val="tx1"/>
                </a:solidFill>
                <a:latin typeface="+mj-lt"/>
                <a:cs typeface="+mj-lt"/>
              </a:rPr>
              <a:t>Works surprisingly well</a:t>
            </a:r>
            <a:endParaRPr lang="en-GB" sz="2000">
              <a:solidFill>
                <a:schemeClr val="tx1"/>
              </a:solidFill>
              <a:latin typeface="+mj-lt"/>
              <a:cs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>
                <a:solidFill>
                  <a:schemeClr val="tx1"/>
                </a:solidFill>
                <a:latin typeface="+mj-lt"/>
                <a:cs typeface="+mj-lt"/>
              </a:rPr>
              <a:t>Most researchers don’t have a solid understanding of why their method works better than the others*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708" name="Google Shape;708;p9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521575" y="1558925"/>
            <a:ext cx="3535680" cy="44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02605" y="5469255"/>
            <a:ext cx="1300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Black box</a:t>
            </a:r>
            <a:endParaRPr lang="en-US" altLang="zh-CN">
              <a:solidFill>
                <a:srgbClr val="FFFF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6903085" y="5287645"/>
            <a:ext cx="1959610" cy="3556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Non-linear Classification</a:t>
            </a:r>
            <a:endParaRPr lang="en-US" altLang="zh-CN"/>
          </a:p>
        </p:txBody>
      </p:sp>
      <p:sp>
        <p:nvSpPr>
          <p:cNvPr id="4" name="Google Shape;730;p99"/>
          <p:cNvSpPr txBox="1"/>
          <p:nvPr>
            <p:ph type="body" idx="1"/>
          </p:nvPr>
        </p:nvSpPr>
        <p:spPr>
          <a:xfrm>
            <a:off x="645795" y="1466850"/>
            <a:ext cx="10001885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400">
                <a:solidFill>
                  <a:srgbClr val="FFFF00"/>
                </a:solidFill>
              </a:rPr>
              <a:t>L</a:t>
            </a:r>
            <a:r>
              <a:rPr lang="en-US" altLang="en-GB" sz="2400">
                <a:solidFill>
                  <a:srgbClr val="FFFF00"/>
                </a:solidFill>
              </a:rPr>
              <a:t>inear</a:t>
            </a:r>
            <a:r>
              <a:rPr lang="en-GB" sz="2400">
                <a:solidFill>
                  <a:srgbClr val="FFFF00"/>
                </a:solidFill>
              </a:rPr>
              <a:t> regressions cannot classify most data correctly</a:t>
            </a:r>
            <a:endParaRPr lang="en-GB" sz="2400">
              <a:solidFill>
                <a:srgbClr val="FFFF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55115" y="2261870"/>
            <a:ext cx="3648075" cy="3124835"/>
            <a:chOff x="1681" y="2763"/>
            <a:chExt cx="5202" cy="4155"/>
          </a:xfrm>
        </p:grpSpPr>
        <p:sp>
          <p:nvSpPr>
            <p:cNvPr id="731" name="Google Shape;731;p99"/>
            <p:cNvSpPr txBox="1"/>
            <p:nvPr/>
          </p:nvSpPr>
          <p:spPr>
            <a:xfrm>
              <a:off x="2287" y="6374"/>
              <a:ext cx="3246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Circle</a:t>
              </a:r>
              <a:endParaRPr lang="en-GB"/>
            </a:p>
          </p:txBody>
        </p:sp>
        <p:pic>
          <p:nvPicPr>
            <p:cNvPr id="734" name="Google Shape;734;p99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1681" y="2763"/>
              <a:ext cx="5203" cy="3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6429375" y="2260600"/>
            <a:ext cx="3188970" cy="3126105"/>
            <a:chOff x="7901" y="2762"/>
            <a:chExt cx="3568" cy="4156"/>
          </a:xfrm>
        </p:grpSpPr>
        <p:sp>
          <p:nvSpPr>
            <p:cNvPr id="732" name="Google Shape;732;p99"/>
            <p:cNvSpPr txBox="1"/>
            <p:nvPr/>
          </p:nvSpPr>
          <p:spPr>
            <a:xfrm>
              <a:off x="8062" y="6374"/>
              <a:ext cx="3246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XOR </a:t>
              </a:r>
              <a:r>
                <a:rPr lang="en-US" altLang="en-GB"/>
                <a:t>gate</a:t>
              </a:r>
              <a:r>
                <a:rPr lang="en-GB"/>
                <a:t> </a:t>
              </a:r>
              <a:endParaRPr lang="en-GB"/>
            </a:p>
          </p:txBody>
        </p:sp>
        <p:pic>
          <p:nvPicPr>
            <p:cNvPr id="7" name="Google Shape;733;p9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901" y="2762"/>
              <a:ext cx="3569" cy="34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35" y="1379220"/>
            <a:ext cx="1516380" cy="18440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50780" y="3482340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Logic gate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Non-linear Classification</a:t>
            </a:r>
            <a:endParaRPr lang="en-US" altLang="zh-CN"/>
          </a:p>
        </p:txBody>
      </p:sp>
      <p:sp>
        <p:nvSpPr>
          <p:cNvPr id="740" name="Google Shape;740;p100"/>
          <p:cNvSpPr txBox="1"/>
          <p:nvPr>
            <p:ph type="body" idx="1"/>
          </p:nvPr>
        </p:nvSpPr>
        <p:spPr>
          <a:xfrm>
            <a:off x="645710" y="138869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400">
                <a:solidFill>
                  <a:srgbClr val="FFFF00"/>
                </a:solidFill>
              </a:rPr>
              <a:t>Non-linear classifiers are required for such data</a:t>
            </a:r>
            <a:endParaRPr lang="en-GB" sz="2400">
              <a:solidFill>
                <a:srgbClr val="FFFF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33220" y="2372360"/>
            <a:ext cx="3738245" cy="3050540"/>
            <a:chOff x="1437" y="3001"/>
            <a:chExt cx="4816" cy="3894"/>
          </a:xfrm>
        </p:grpSpPr>
        <p:sp>
          <p:nvSpPr>
            <p:cNvPr id="6" name="Google Shape;741;p100"/>
            <p:cNvSpPr txBox="1"/>
            <p:nvPr/>
          </p:nvSpPr>
          <p:spPr>
            <a:xfrm>
              <a:off x="2288" y="6351"/>
              <a:ext cx="3246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Circle</a:t>
              </a:r>
              <a:endParaRPr lang="en-GB"/>
            </a:p>
          </p:txBody>
        </p:sp>
        <p:pic>
          <p:nvPicPr>
            <p:cNvPr id="7" name="Google Shape;744;p100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1437" y="3001"/>
              <a:ext cx="4816" cy="32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6565265" y="2238375"/>
            <a:ext cx="3129280" cy="3241040"/>
            <a:chOff x="7996" y="3001"/>
            <a:chExt cx="3380" cy="3906"/>
          </a:xfrm>
        </p:grpSpPr>
        <p:sp>
          <p:nvSpPr>
            <p:cNvPr id="9" name="Google Shape;742;p100"/>
            <p:cNvSpPr txBox="1"/>
            <p:nvPr/>
          </p:nvSpPr>
          <p:spPr>
            <a:xfrm>
              <a:off x="8063" y="6363"/>
              <a:ext cx="3246" cy="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XOR </a:t>
              </a:r>
              <a:endParaRPr lang="en-GB"/>
            </a:p>
          </p:txBody>
        </p:sp>
        <p:pic>
          <p:nvPicPr>
            <p:cNvPr id="10" name="Google Shape;743;p10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996" y="3001"/>
              <a:ext cx="3381" cy="33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>
                <a:sym typeface="+mn-ea"/>
              </a:rPr>
              <a:t>Adding Non-linearities</a:t>
            </a:r>
            <a:br>
              <a:rPr lang="en-GB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2995" y="2052955"/>
            <a:ext cx="9879965" cy="4195445"/>
          </a:xfrm>
        </p:spPr>
        <p:txBody>
          <a:bodyPr/>
          <a:p>
            <a:r>
              <a:rPr lang="en-US" altLang="zh-CN" sz="2400"/>
              <a:t>Before: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After: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pPr marL="0" indent="0">
              <a:buNone/>
            </a:pPr>
            <a:r>
              <a:rPr lang="en-GB" sz="2400">
                <a:sym typeface="+mn-ea"/>
              </a:rPr>
              <a:t>For some piecewise differentiable </a:t>
            </a:r>
            <a:r>
              <a:rPr lang="en-GB" sz="2400">
                <a:solidFill>
                  <a:srgbClr val="FFFF00"/>
                </a:solidFill>
                <a:sym typeface="+mn-ea"/>
              </a:rPr>
              <a:t>nonlinear function</a:t>
            </a:r>
            <a:r>
              <a:rPr lang="en-GB" sz="2400">
                <a:sym typeface="+mn-ea"/>
              </a:rPr>
              <a:t> </a:t>
            </a:r>
            <a:r>
              <a:rPr lang="en-GB" sz="2400" b="1">
                <a:solidFill>
                  <a:srgbClr val="FFFF00"/>
                </a:solidFill>
                <a:sym typeface="+mn-ea"/>
              </a:rPr>
              <a:t>σ </a:t>
            </a:r>
            <a:r>
              <a:rPr lang="en-US" altLang="en-GB" sz="2400">
                <a:solidFill>
                  <a:schemeClr val="tx1"/>
                </a:solidFill>
                <a:sym typeface="+mn-ea"/>
              </a:rPr>
              <a:t>that is called</a:t>
            </a:r>
            <a:r>
              <a:rPr lang="en-US" altLang="en-GB" sz="2400" b="1">
                <a:solidFill>
                  <a:srgbClr val="FFFF00"/>
                </a:solidFill>
                <a:sym typeface="+mn-ea"/>
              </a:rPr>
              <a:t> activation function</a:t>
            </a:r>
            <a:endParaRPr lang="en-US" altLang="en-GB" sz="2400" b="1">
              <a:solidFill>
                <a:srgbClr val="FFFF00"/>
              </a:solidFill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95688" y="1752600"/>
          <a:ext cx="2147570" cy="90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82600" imgH="203200" progId="Equation.KSEE3">
                  <p:embed/>
                </p:oleObj>
              </mc:Choice>
              <mc:Fallback>
                <p:oleObj name="" r:id="rId1" imgW="4826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5688" y="1752600"/>
                        <a:ext cx="2147570" cy="90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38855" y="2948623"/>
          <a:ext cx="3899535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876300" imgH="215900" progId="Equation.KSEE3">
                  <p:embed/>
                </p:oleObj>
              </mc:Choice>
              <mc:Fallback>
                <p:oleObj name="" r:id="rId3" imgW="876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8855" y="2948623"/>
                        <a:ext cx="3899535" cy="96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Examples of Activation functions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795" y="1290955"/>
            <a:ext cx="6901815" cy="5113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77810" y="5196205"/>
            <a:ext cx="3806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See more on wiki:</a:t>
            </a:r>
            <a:endParaRPr lang="en-US" altLang="zh-CN"/>
          </a:p>
          <a:p>
            <a:r>
              <a:rPr lang="en-US" altLang="zh-CN">
                <a:solidFill>
                  <a:srgbClr val="92D050"/>
                </a:solidFill>
              </a:rPr>
              <a:t>(https://en.wikipedia.org/wiki/Activation_function)</a:t>
            </a:r>
            <a:endParaRPr lang="en-US" altLang="zh-CN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795" y="452755"/>
            <a:ext cx="10379710" cy="1400810"/>
          </a:xfrm>
        </p:spPr>
        <p:txBody>
          <a:bodyPr/>
          <a:p>
            <a:r>
              <a:rPr lang="en-US" altLang="zh-CN" sz="3600"/>
              <a:t>Examples of Artificial Neural network Models</a:t>
            </a:r>
            <a:endParaRPr lang="en-US" altLang="zh-CN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7750" y="1853565"/>
            <a:ext cx="10377170" cy="4713605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l"/>
            </a:pPr>
            <a:r>
              <a:rPr lang="en-US" altLang="zh-CN"/>
              <a:t>Convolutional Neural Network (CNN)</a:t>
            </a:r>
            <a:endParaRPr lang="en-US" altLang="zh-CN"/>
          </a:p>
          <a:p>
            <a:pPr lvl="1">
              <a:buNone/>
            </a:pPr>
            <a:r>
              <a:rPr lang="zh-CN" altLang="en-US" sz="1600">
                <a:solidFill>
                  <a:srgbClr val="92D050"/>
                </a:solidFill>
                <a:sym typeface="+mn-ea"/>
              </a:rPr>
              <a:t>https://towardsdatascience.com/a-comprehensive-guide-to-convolutional-neural-networks-the-eli5-way-3bd2b1164a53</a:t>
            </a:r>
            <a:endParaRPr lang="zh-CN" altLang="en-US" sz="1600">
              <a:solidFill>
                <a:srgbClr val="92D050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tx1"/>
                </a:solidFill>
              </a:rPr>
              <a:t>Recurrent Neural Network (RNN)</a:t>
            </a:r>
            <a:endParaRPr lang="en-US" altLang="zh-CN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92D050"/>
                </a:solidFill>
              </a:rPr>
              <a:t>	</a:t>
            </a:r>
            <a:r>
              <a:rPr lang="zh-CN" altLang="en-US" sz="1600">
                <a:solidFill>
                  <a:srgbClr val="92D050"/>
                </a:solidFill>
              </a:rPr>
              <a:t>https://www.sciencedirect.com/topics/engineering/recurrent-neural-network</a:t>
            </a:r>
            <a:endParaRPr lang="zh-CN" altLang="en-US" sz="1600">
              <a:solidFill>
                <a:srgbClr val="92D050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tx1"/>
                </a:solidFill>
              </a:rPr>
              <a:t>Recursive Neural Network</a:t>
            </a:r>
            <a:endParaRPr lang="en-US" altLang="zh-CN">
              <a:solidFill>
                <a:schemeClr val="tx1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92D050"/>
                </a:solidFill>
              </a:rPr>
              <a:t>https://www.upgrad.com/blog/introduction-to-recursive-neural-network/</a:t>
            </a:r>
            <a:endParaRPr lang="zh-CN" altLang="en-US" sz="1600">
              <a:solidFill>
                <a:srgbClr val="92D050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tx1"/>
                </a:solidFill>
              </a:rPr>
              <a:t>Long short-term memory (LSTM)</a:t>
            </a:r>
            <a:endParaRPr lang="en-US" altLang="zh-CN">
              <a:solidFill>
                <a:schemeClr val="tx1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92D050"/>
                </a:solidFill>
              </a:rPr>
              <a:t>https://medium.com/@ahmetozlu93/long-short-term-memory-lstm-networks-in-a-nutshell-363cd470ccac</a:t>
            </a:r>
            <a:endParaRPr lang="en-US" altLang="zh-CN" sz="1600">
              <a:solidFill>
                <a:srgbClr val="92D050"/>
              </a:solidFill>
            </a:endParaRPr>
          </a:p>
          <a:p>
            <a:pPr>
              <a:buFont typeface="Wingdings" panose="05000000000000000000" charset="0"/>
              <a:buChar char="l"/>
            </a:pPr>
            <a:r>
              <a:rPr lang="en-US" altLang="zh-CN">
                <a:solidFill>
                  <a:schemeClr val="tx1"/>
                </a:solidFill>
              </a:rPr>
              <a:t>Sequence-to-Sequence models</a:t>
            </a:r>
            <a:endParaRPr lang="en-US" altLang="zh-CN">
              <a:solidFill>
                <a:schemeClr val="tx1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92D050"/>
                </a:solidFill>
              </a:rPr>
              <a:t>https://blog.keras.io/a-ten-minute-introduction-to-sequence-to-sequence-learning-in-keras.html</a:t>
            </a:r>
            <a:endParaRPr lang="en-US" altLang="zh-CN" sz="1600">
              <a:solidFill>
                <a:srgbClr val="92D050"/>
              </a:solidFill>
            </a:endParaRPr>
          </a:p>
          <a:p>
            <a:endParaRPr lang="en-US" altLang="zh-CN" sz="16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>
                <a:sym typeface="+mn-ea"/>
              </a:rPr>
              <a:t>Fully Connected </a:t>
            </a:r>
            <a:r>
              <a:rPr lang="en-US" altLang="en-GB">
                <a:sym typeface="+mn-ea"/>
              </a:rPr>
              <a:t>N</a:t>
            </a:r>
            <a:r>
              <a:rPr lang="en-US" altLang="en-GB">
                <a:sym typeface="+mn-ea"/>
              </a:rPr>
              <a:t>eural Network</a:t>
            </a:r>
            <a:br>
              <a:rPr lang="en-GB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582" y="1758278"/>
            <a:ext cx="8946541" cy="4195481"/>
          </a:xfrm>
        </p:spPr>
        <p:txBody>
          <a:bodyPr/>
          <a:p>
            <a:r>
              <a:rPr lang="en-US" altLang="zh-CN"/>
              <a:t>Take FCNN as an example to give you an intuitive understanding</a:t>
            </a:r>
            <a:endParaRPr lang="en-US" altLang="zh-CN"/>
          </a:p>
          <a:p>
            <a:r>
              <a:rPr lang="en-US" altLang="zh-CN"/>
              <a:t>The most </a:t>
            </a:r>
            <a:r>
              <a:rPr lang="en-GB">
                <a:sym typeface="+mn-ea"/>
              </a:rPr>
              <a:t>basic building blocks of neural networks</a:t>
            </a:r>
            <a:r>
              <a:rPr lang="zh-CN" altLang="en-GB">
                <a:sym typeface="+mn-ea"/>
              </a:rPr>
              <a:t>：</a:t>
            </a:r>
            <a:endParaRPr lang="zh-CN" altLang="en-GB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	</a:t>
            </a:r>
            <a:endParaRPr lang="en-US" altLang="zh-CN"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02155" y="2741295"/>
          <a:ext cx="512445" cy="71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27000" imgH="177165" progId="Equation.KSEE3">
                  <p:embed/>
                </p:oleObj>
              </mc:Choice>
              <mc:Fallback>
                <p:oleObj name="" r:id="rId1" imgW="1270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2155" y="2741295"/>
                        <a:ext cx="512445" cy="71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781300" y="2914650"/>
            <a:ext cx="3928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FFFF00"/>
                </a:solidFill>
              </a:rPr>
              <a:t>Input vecto</a:t>
            </a:r>
            <a:r>
              <a:rPr lang="en-US" altLang="zh-CN">
                <a:solidFill>
                  <a:srgbClr val="FFFF00"/>
                </a:solidFill>
              </a:rPr>
              <a:t>r</a:t>
            </a:r>
            <a:endParaRPr lang="en-US" altLang="zh-CN">
              <a:solidFill>
                <a:srgbClr val="FFFF00"/>
              </a:solidFill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50403" y="3456305"/>
          <a:ext cx="563880" cy="8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139700" imgH="203200" progId="Equation.KSEE3">
                  <p:embed/>
                </p:oleObj>
              </mc:Choice>
              <mc:Fallback>
                <p:oleObj name="" r:id="rId3" imgW="1397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403" y="3456305"/>
                        <a:ext cx="563880" cy="820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781300" y="3656330"/>
            <a:ext cx="3928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FFFF00"/>
                </a:solidFill>
              </a:rPr>
              <a:t>Output vecto</a:t>
            </a:r>
            <a:r>
              <a:rPr lang="en-US" altLang="zh-CN">
                <a:solidFill>
                  <a:srgbClr val="FFFF00"/>
                </a:solidFill>
              </a:rPr>
              <a:t>r</a:t>
            </a:r>
            <a:endParaRPr lang="en-US" altLang="zh-CN">
              <a:solidFill>
                <a:srgbClr val="FFFF00"/>
              </a:solidFill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74520" y="4276408"/>
          <a:ext cx="715645" cy="71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77165" imgH="177165" progId="Equation.KSEE3">
                  <p:embed/>
                </p:oleObj>
              </mc:Choice>
              <mc:Fallback>
                <p:oleObj name="" r:id="rId5" imgW="177165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4520" y="4276408"/>
                        <a:ext cx="715645" cy="71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781300" y="4434840"/>
            <a:ext cx="5126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FF00"/>
                </a:solidFill>
                <a:sym typeface="+mn-ea"/>
              </a:rPr>
              <a:t>Weighting matrices to be learnt</a:t>
            </a:r>
            <a:endParaRPr lang="en-GB" altLang="zh-CN" sz="2000">
              <a:solidFill>
                <a:srgbClr val="FFFF00"/>
              </a:solidFill>
              <a:sym typeface="+mn-ea"/>
            </a:endParaRPr>
          </a:p>
        </p:txBody>
      </p:sp>
      <p:grpSp>
        <p:nvGrpSpPr>
          <p:cNvPr id="769" name="Google Shape;769;p103"/>
          <p:cNvGrpSpPr/>
          <p:nvPr/>
        </p:nvGrpSpPr>
        <p:grpSpPr>
          <a:xfrm>
            <a:off x="2590476" y="5075555"/>
            <a:ext cx="5276537" cy="1169670"/>
            <a:chOff x="902850" y="1678175"/>
            <a:chExt cx="4520400" cy="1169700"/>
          </a:xfrm>
        </p:grpSpPr>
        <p:sp>
          <p:nvSpPr>
            <p:cNvPr id="771" name="Google Shape;771;p103"/>
            <p:cNvSpPr txBox="1"/>
            <p:nvPr/>
          </p:nvSpPr>
          <p:spPr>
            <a:xfrm>
              <a:off x="902850" y="1678175"/>
              <a:ext cx="45204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rgbClr val="FFFF00"/>
                  </a:solidFill>
                </a:rPr>
                <a:t>Some nonlinear function (activations)</a:t>
              </a:r>
              <a:endParaRPr lang="en-GB">
                <a:solidFill>
                  <a:srgbClr val="FFFF00"/>
                </a:solidFill>
              </a:endParaRPr>
            </a:p>
            <a:p>
              <a:pPr marL="914400" lvl="1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○"/>
              </a:pPr>
              <a:r>
                <a:rPr lang="en-GB">
                  <a:solidFill>
                    <a:srgbClr val="FFFF00"/>
                  </a:solidFill>
                </a:rPr>
                <a:t>Sigmoid</a:t>
              </a:r>
              <a:endParaRPr lang="en-GB">
                <a:solidFill>
                  <a:srgbClr val="FFFF00"/>
                </a:solidFill>
              </a:endParaRPr>
            </a:p>
            <a:p>
              <a:pPr marL="914400" lvl="1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○"/>
              </a:pPr>
              <a:r>
                <a:rPr lang="en-GB">
                  <a:solidFill>
                    <a:srgbClr val="FFFF00"/>
                  </a:solidFill>
                </a:rPr>
                <a:t>Tanh</a:t>
              </a:r>
              <a:endParaRPr lang="en-GB">
                <a:solidFill>
                  <a:srgbClr val="FFFF00"/>
                </a:solidFill>
              </a:endParaRPr>
            </a:p>
            <a:p>
              <a:pPr marL="914400" lvl="1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○"/>
              </a:pPr>
              <a:r>
                <a:rPr lang="en-GB">
                  <a:solidFill>
                    <a:srgbClr val="FFFF00"/>
                  </a:solidFill>
                </a:rPr>
                <a:t>ReLU</a:t>
              </a:r>
              <a:endParaRPr lang="en-GB">
                <a:solidFill>
                  <a:srgbClr val="FFFF00"/>
                </a:solidFill>
              </a:endParaRPr>
            </a:p>
            <a:p>
              <a:pPr marL="914400" lvl="1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○"/>
              </a:pPr>
              <a:r>
                <a:rPr lang="en-GB">
                  <a:solidFill>
                    <a:srgbClr val="FFFF00"/>
                  </a:solidFill>
                </a:rPr>
                <a:t>etc...</a:t>
              </a:r>
              <a:endParaRPr lang="en-GB">
                <a:solidFill>
                  <a:srgbClr val="FFFF00"/>
                </a:solidFill>
              </a:endParaRPr>
            </a:p>
          </p:txBody>
        </p:sp>
        <p:pic>
          <p:nvPicPr>
            <p:cNvPr id="772" name="Google Shape;772;p103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2434979" y="2609656"/>
              <a:ext cx="1165050" cy="23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103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2577475" y="2082293"/>
              <a:ext cx="880338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74520" y="5075238"/>
          <a:ext cx="616585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152400" imgH="139700" progId="Equation.KSEE3">
                  <p:embed/>
                </p:oleObj>
              </mc:Choice>
              <mc:Fallback>
                <p:oleObj name="" r:id="rId9" imgW="1524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4520" y="5075238"/>
                        <a:ext cx="616585" cy="56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6" name="Google Shape;766;p103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050615" y="2435225"/>
            <a:ext cx="3238500" cy="217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50530" y="4944110"/>
          <a:ext cx="3362325" cy="82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876300" imgH="215900" progId="Equation.KSEE3">
                  <p:embed/>
                </p:oleObj>
              </mc:Choice>
              <mc:Fallback>
                <p:oleObj name="" r:id="rId12" imgW="876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50530" y="4944110"/>
                        <a:ext cx="3362325" cy="828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582" y="1768438"/>
            <a:ext cx="8946541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Introduction on machine learning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Linear and nonlinear regression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Demo: linear regression with gradient descent</a:t>
            </a:r>
            <a:endParaRPr lang="en-US" sz="28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Fully connected neural network (FCNN)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Convolutional neural network (CNN)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Demo: example of CNN and tune of FCNN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Font typeface="+mj-lt"/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>
                <a:sym typeface="+mn-ea"/>
              </a:rPr>
              <a:t>Fully Connected </a:t>
            </a:r>
            <a:r>
              <a:rPr lang="en-US" altLang="en-GB">
                <a:sym typeface="+mn-ea"/>
              </a:rPr>
              <a:t>Neural Network</a:t>
            </a:r>
            <a:br>
              <a:rPr lang="en-GB">
                <a:sym typeface="+mn-ea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90345" y="3164205"/>
            <a:ext cx="8732520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9810" y="1965325"/>
            <a:ext cx="101517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FF00"/>
                </a:solidFill>
                <a:sym typeface="+mn-ea"/>
              </a:rPr>
              <a:t>You can stack as many FC-layers on top of each others as much as you want. That's why they are called ‘layers’.</a:t>
            </a: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FFFF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GB" sz="2000">
                <a:sym typeface="+mn-ea"/>
              </a:rPr>
              <a:t>8</a:t>
            </a:r>
            <a:r>
              <a:rPr lang="en-GB" sz="2000">
                <a:sym typeface="+mn-ea"/>
              </a:rPr>
              <a:t>-layer Neural Network. </a:t>
            </a:r>
            <a:endParaRPr lang="en-GB" sz="2000">
              <a:sym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GB" sz="2000">
                <a:solidFill>
                  <a:schemeClr val="tx1"/>
                </a:solidFill>
              </a:rPr>
              <a:t>1 input layer</a:t>
            </a:r>
            <a:endParaRPr lang="en-US" altLang="en-GB" sz="200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GB" sz="2000">
                <a:solidFill>
                  <a:schemeClr val="tx1"/>
                </a:solidFill>
              </a:rPr>
              <a:t>6 hidden layers</a:t>
            </a:r>
            <a:endParaRPr lang="en-US" altLang="en-GB" sz="200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GB" sz="2000">
                <a:solidFill>
                  <a:schemeClr val="tx1"/>
                </a:solidFill>
              </a:rPr>
              <a:t>1 output layer</a:t>
            </a:r>
            <a:endParaRPr lang="en-US" altLang="en-GB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795" y="452755"/>
            <a:ext cx="9627870" cy="1400810"/>
          </a:xfrm>
        </p:spPr>
        <p:txBody>
          <a:bodyPr/>
          <a:p>
            <a:r>
              <a:rPr lang="en-US" altLang="zh-CN"/>
              <a:t>Convolutional Neural Network (CNN)</a:t>
            </a:r>
            <a:endParaRPr lang="en-US" altLang="zh-CN"/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616585" y="1853565"/>
            <a:ext cx="9657080" cy="4195445"/>
          </a:xfrm>
        </p:spPr>
        <p:txBody>
          <a:bodyPr/>
          <a:p>
            <a:r>
              <a:rPr lang="en-US" altLang="zh-CN"/>
              <a:t>Frequently used in image and pattern recognition</a:t>
            </a:r>
            <a:endParaRPr lang="en-US" altLang="zh-CN"/>
          </a:p>
          <a:p>
            <a:r>
              <a:rPr lang="en-GB">
                <a:solidFill>
                  <a:srgbClr val="FFFF00"/>
                </a:solidFill>
                <a:sym typeface="+mn-ea"/>
              </a:rPr>
              <a:t>What are Convolutions?</a:t>
            </a:r>
            <a:endParaRPr lang="en-GB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A method to check whether certain patterns appear in a signal</a:t>
            </a:r>
            <a:endParaRPr lang="en-GB"/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Slides the pattern-to-be-checked (kernel/filter) across the signal</a:t>
            </a:r>
            <a:endParaRPr lang="en-GB"/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Gives a high value when the pattern appears in the signa</a:t>
            </a:r>
            <a:r>
              <a:rPr lang="en-US" altLang="en-GB">
                <a:sym typeface="+mn-ea"/>
              </a:rPr>
              <a:t>l</a:t>
            </a:r>
            <a:endParaRPr lang="en-US" altLang="en-GB"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2740" y="4291330"/>
            <a:ext cx="8376285" cy="1993900"/>
            <a:chOff x="8910" y="2185"/>
            <a:chExt cx="13191" cy="3140"/>
          </a:xfrm>
        </p:grpSpPr>
        <p:pic>
          <p:nvPicPr>
            <p:cNvPr id="131" name="Google Shape;131;p28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8910" y="2185"/>
              <a:ext cx="4755" cy="1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5545" y="2624"/>
              <a:ext cx="6556" cy="2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29"/>
          <p:cNvPicPr preferRelativeResize="0"/>
          <p:nvPr/>
        </p:nvPicPr>
        <p:blipFill rotWithShape="1">
          <a:blip r:embed="rId3"/>
          <a:srcRect l="1922"/>
          <a:stretch>
            <a:fillRect/>
          </a:stretch>
        </p:blipFill>
        <p:spPr>
          <a:xfrm>
            <a:off x="1522340" y="5682915"/>
            <a:ext cx="3532724" cy="7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2D Discrete Convolutions</a:t>
            </a:r>
            <a:br>
              <a:rPr lang="en-GB"/>
            </a:br>
            <a:endParaRPr lang="zh-CN" altLang="en-US"/>
          </a:p>
        </p:txBody>
      </p:sp>
      <p:pic>
        <p:nvPicPr>
          <p:cNvPr id="153" name="Google Shape;153;p31"/>
          <p:cNvPicPr preferRelativeResize="0"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000" y="1756410"/>
            <a:ext cx="7971155" cy="448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2D Discrete Convolutions</a:t>
            </a:r>
            <a:br>
              <a:rPr lang="en-GB"/>
            </a:br>
            <a:endParaRPr lang="zh-CN" altLang="en-US"/>
          </a:p>
        </p:txBody>
      </p:sp>
      <p:pic>
        <p:nvPicPr>
          <p:cNvPr id="160" name="Google Shape;160;p32"/>
          <p:cNvPicPr preferRelativeResize="0"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6580" y="1691640"/>
            <a:ext cx="8100060" cy="455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2347" y="1666838"/>
            <a:ext cx="8946541" cy="4195481"/>
          </a:xfrm>
        </p:spPr>
        <p:txBody>
          <a:bodyPr/>
          <a:p>
            <a:r>
              <a:rPr lang="en-GB">
                <a:sym typeface="+mn-ea"/>
              </a:rPr>
              <a:t>Here you can see that the patterns of a kernel will be recognized in the output image</a:t>
            </a:r>
            <a:endParaRPr lang="en-GB"/>
          </a:p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73111" y="579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>
                <a:sym typeface="+mn-ea"/>
              </a:rPr>
              <a:t>2D Discrete Convolutions</a:t>
            </a:r>
            <a:br>
              <a:rPr lang="en-GB"/>
            </a:b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74545" y="2734945"/>
            <a:ext cx="7873365" cy="2193925"/>
            <a:chOff x="1509" y="3475"/>
            <a:chExt cx="12399" cy="3455"/>
          </a:xfrm>
        </p:grpSpPr>
        <p:pic>
          <p:nvPicPr>
            <p:cNvPr id="167" name="Google Shape;167;p33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6378" y="3475"/>
              <a:ext cx="7531" cy="3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3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509" y="3598"/>
              <a:ext cx="3171" cy="3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3"/>
            <p:cNvSpPr txBox="1"/>
            <p:nvPr/>
          </p:nvSpPr>
          <p:spPr>
            <a:xfrm>
              <a:off x="6706" y="6428"/>
              <a:ext cx="7085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Image filtered with a horizontal line kernel</a:t>
              </a:r>
              <a:endParaRPr lang="en-GB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45210" y="5501005"/>
            <a:ext cx="10141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See more on “line detection and edge detection” (http://www.bbau.ac.in/dept/CS/TM/Edge%20detection%20.pdf)</a:t>
            </a:r>
            <a:endParaRPr lang="en-US" altLang="zh-CN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795" y="452755"/>
            <a:ext cx="10866755" cy="1400810"/>
          </a:xfrm>
        </p:spPr>
        <p:txBody>
          <a:bodyPr/>
          <a:p>
            <a:r>
              <a:rPr lang="en-GB" sz="4000">
                <a:sym typeface="+mn-ea"/>
              </a:rPr>
              <a:t>2D Discrete Convolutions with Multiple Channels</a:t>
            </a:r>
            <a:br>
              <a:rPr lang="en-GB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2995" y="2052955"/>
            <a:ext cx="10174605" cy="4195445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For a colored image of RGB, t</a:t>
            </a:r>
            <a:r>
              <a:rPr lang="en-GB">
                <a:solidFill>
                  <a:schemeClr val="tx1"/>
                </a:solidFill>
                <a:sym typeface="+mn-ea"/>
              </a:rPr>
              <a:t>reat the RGB as 3 separate image </a:t>
            </a:r>
            <a:r>
              <a:rPr lang="en-GB">
                <a:solidFill>
                  <a:srgbClr val="FFFF00"/>
                </a:solidFill>
                <a:sym typeface="+mn-ea"/>
              </a:rPr>
              <a:t>(Channels) </a:t>
            </a:r>
            <a:r>
              <a:rPr lang="en-GB">
                <a:solidFill>
                  <a:schemeClr val="tx1"/>
                </a:solidFill>
                <a:sym typeface="+mn-ea"/>
              </a:rPr>
              <a:t>and add the resulting numbers up.</a:t>
            </a:r>
            <a:endParaRPr lang="en-GB">
              <a:solidFill>
                <a:schemeClr val="tx1"/>
              </a:solidFill>
            </a:endParaRPr>
          </a:p>
          <a:p>
            <a:r>
              <a:rPr lang="en-GB">
                <a:sym typeface="+mn-ea"/>
              </a:rPr>
              <a:t>In general the kernel for each channel may not be the same.</a:t>
            </a:r>
            <a:endParaRPr lang="en-GB"/>
          </a:p>
          <a:p>
            <a:pPr marL="0" indent="0">
              <a:buNone/>
            </a:pPr>
            <a:endParaRPr lang="en-GB" altLang="zh-CN">
              <a:solidFill>
                <a:schemeClr val="tx1"/>
              </a:solidFill>
            </a:endParaRPr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654300" y="3336290"/>
            <a:ext cx="6118860" cy="318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r>
              <a:rPr lang="en-GB">
                <a:sym typeface="+mn-ea"/>
              </a:rPr>
              <a:t>We would like the network to learn the filter, i.e. have the filter as weightings and backpropagate into filters.</a:t>
            </a:r>
            <a:endParaRPr lang="en-GB"/>
          </a:p>
          <a:p>
            <a:endParaRPr lang="zh-CN" altLang="en-US"/>
          </a:p>
        </p:txBody>
      </p:sp>
      <p:grpSp>
        <p:nvGrpSpPr>
          <p:cNvPr id="4" name="Google Shape;196;p37"/>
          <p:cNvGrpSpPr/>
          <p:nvPr/>
        </p:nvGrpSpPr>
        <p:grpSpPr>
          <a:xfrm>
            <a:off x="3542665" y="2604770"/>
            <a:ext cx="3955415" cy="2896870"/>
            <a:chOff x="2563540" y="1587910"/>
            <a:chExt cx="3773460" cy="2714850"/>
          </a:xfrm>
        </p:grpSpPr>
        <p:pic>
          <p:nvPicPr>
            <p:cNvPr id="5" name="Google Shape;197;p37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563540" y="1587910"/>
              <a:ext cx="3773075" cy="2714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98;p37"/>
            <p:cNvSpPr/>
            <p:nvPr/>
          </p:nvSpPr>
          <p:spPr>
            <a:xfrm>
              <a:off x="5522800" y="2923760"/>
              <a:ext cx="814200" cy="111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9" name="Google Shape;199;p37"/>
          <p:cNvSpPr txBox="1"/>
          <p:nvPr/>
        </p:nvSpPr>
        <p:spPr>
          <a:xfrm>
            <a:off x="281855" y="6262975"/>
            <a:ext cx="75726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4"/>
                </a:solidFill>
              </a:rPr>
              <a:t>Source: http://cs231n.stanford.edu/slides/2018/cs231n_2018_lecture05.pdf</a:t>
            </a:r>
            <a:endParaRPr sz="11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46518"/>
            <a:ext cx="8946541" cy="4195481"/>
          </a:xfrm>
        </p:spPr>
        <p:txBody>
          <a:bodyPr/>
          <a:p>
            <a:r>
              <a:rPr lang="en-GB">
                <a:sym typeface="+mn-ea"/>
              </a:rPr>
              <a:t>Same as a normal image convolution</a:t>
            </a:r>
            <a:endParaRPr lang="en-GB"/>
          </a:p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41550" y="2521585"/>
            <a:ext cx="639318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379585" y="3084830"/>
            <a:ext cx="199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28 = (32-5)/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>
                <a:solidFill>
                  <a:srgbClr val="FFFF00"/>
                </a:solidFill>
              </a:rPr>
              <a:t>+1</a:t>
            </a:r>
            <a:endParaRPr lang="en-US" altLang="zh-CN">
              <a:solidFill>
                <a:srgbClr val="FFFF00"/>
              </a:solidFill>
            </a:endParaRPr>
          </a:p>
        </p:txBody>
      </p:sp>
      <p:cxnSp>
        <p:nvCxnSpPr>
          <p:cNvPr id="6" name="直接箭头连接符 5"/>
          <p:cNvCxnSpPr>
            <a:endCxn id="5" idx="1"/>
          </p:cNvCxnSpPr>
          <p:nvPr/>
        </p:nvCxnSpPr>
        <p:spPr>
          <a:xfrm flipV="1">
            <a:off x="8282940" y="3268980"/>
            <a:ext cx="1096645" cy="5873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079355" y="2653665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Strides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r>
              <a:rPr lang="en-GB">
                <a:sym typeface="+mn-ea"/>
              </a:rPr>
              <a:t>Now consider a second filter.</a:t>
            </a:r>
            <a:endParaRPr lang="en-GB"/>
          </a:p>
          <a:p>
            <a:endParaRPr lang="zh-CN" altLang="en-US"/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09800" y="2318385"/>
            <a:ext cx="6732905" cy="332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r>
              <a:rPr lang="en-GB">
                <a:sym typeface="+mn-ea"/>
              </a:rPr>
              <a:t>For example if we have 6 filters, we would have 6 activation maps.</a:t>
            </a:r>
            <a:endParaRPr lang="zh-CN" altLang="en-US"/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01850" y="2270760"/>
            <a:ext cx="7048500" cy="339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Temporary account, will be deleted after the lab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Try to login with</a:t>
            </a:r>
            <a:endParaRPr lang="en-US" dirty="0"/>
          </a:p>
          <a:p>
            <a:pPr lvl="1"/>
            <a:r>
              <a:rPr lang="en-US" dirty="0"/>
              <a:t>secure shell client (Lab PC), or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 (Lab PC, Windows), or</a:t>
            </a:r>
            <a:endParaRPr lang="en-US" dirty="0"/>
          </a:p>
          <a:p>
            <a:pPr lvl="1"/>
            <a:r>
              <a:rPr lang="en-US" dirty="0"/>
              <a:t>Terminal (Mac)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53222" y="2571842"/>
          <a:ext cx="8128000" cy="110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5460"/>
                <a:gridCol w="65425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cluster2.phy.cuhk.edu.hk</a:t>
                      </a:r>
                      <a:endParaRPr lang="en-US" dirty="0"/>
                    </a:p>
                  </a:txBody>
                  <a:tcPr/>
                </a:tc>
              </a:tr>
              <a:tr h="310591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4061_XX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phys4061_</a:t>
                      </a:r>
                      <a:r>
                        <a:rPr lang="en-US" altLang="zh-CN" dirty="0"/>
                        <a:t>XX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pPr lvl="0" algn="l" rtl="0">
              <a:spcBef>
                <a:spcPts val="0"/>
              </a:spcBef>
              <a:spcAft>
                <a:spcPts val="1600"/>
              </a:spcAft>
            </a:pPr>
            <a:r>
              <a:rPr lang="en-GB">
                <a:sym typeface="+mn-ea"/>
              </a:rPr>
              <a:t>A convolution layer is a convolution operation followed by an activation function.</a:t>
            </a:r>
            <a:endParaRPr lang="zh-CN" altLang="en-US"/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19475" y="2489200"/>
            <a:ext cx="4313555" cy="3071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Convolution Layer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pPr lvl="0" algn="l" rtl="0">
              <a:spcBef>
                <a:spcPts val="0"/>
              </a:spcBef>
              <a:spcAft>
                <a:spcPts val="1600"/>
              </a:spcAft>
            </a:pPr>
            <a:r>
              <a:rPr lang="en-GB">
                <a:sym typeface="+mn-ea"/>
              </a:rPr>
              <a:t>Stack convolution layers together and you will get most of the convolutional neural network.</a:t>
            </a:r>
            <a:endParaRPr lang="zh-CN" altLang="en-US"/>
          </a:p>
        </p:txBody>
      </p:sp>
      <p:pic>
        <p:nvPicPr>
          <p:cNvPr id="236" name="Google Shape;236;p4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99260" y="2692400"/>
            <a:ext cx="7452360" cy="2981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椭圆 3"/>
          <p:cNvSpPr/>
          <p:nvPr/>
        </p:nvSpPr>
        <p:spPr>
          <a:xfrm>
            <a:off x="1699260" y="5226685"/>
            <a:ext cx="340995" cy="3257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48990" y="4724400"/>
            <a:ext cx="340995" cy="325755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21985" y="4809490"/>
            <a:ext cx="340995" cy="325755"/>
          </a:xfrm>
          <a:prstGeom prst="ellipse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21985" y="4483735"/>
            <a:ext cx="340995" cy="325755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63900" y="4483735"/>
            <a:ext cx="340995" cy="325755"/>
          </a:xfrm>
          <a:prstGeom prst="ellipse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847465" y="5226685"/>
            <a:ext cx="340995" cy="325755"/>
          </a:xfrm>
          <a:prstGeom prst="ellipse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45225" y="5348605"/>
            <a:ext cx="340995" cy="325755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216150" y="4989195"/>
            <a:ext cx="1132840" cy="237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352925" y="5050155"/>
            <a:ext cx="1369060" cy="237490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501505" y="2765425"/>
            <a:ext cx="2406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00"/>
                </a:solidFill>
              </a:rPr>
              <a:t>24 = (28-5)/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>
                <a:solidFill>
                  <a:srgbClr val="FFFF00"/>
                </a:solidFill>
              </a:rPr>
              <a:t> +1</a:t>
            </a:r>
            <a:endParaRPr lang="en-US" altLang="zh-CN">
              <a:solidFill>
                <a:srgbClr val="FFFF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592695" y="3042285"/>
            <a:ext cx="1908810" cy="30607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23830" y="2186940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Strides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Strides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ym typeface="+mn-ea"/>
              </a:rPr>
              <a:t>The convolutions we have shown so far are actually </a:t>
            </a:r>
            <a:r>
              <a:rPr lang="en-GB">
                <a:solidFill>
                  <a:srgbClr val="FFFF00"/>
                </a:solidFill>
                <a:sym typeface="+mn-ea"/>
              </a:rPr>
              <a:t>stride 1</a:t>
            </a:r>
            <a:r>
              <a:rPr lang="en-GB">
                <a:sym typeface="+mn-ea"/>
              </a:rPr>
              <a:t>, because when we slide the filter we </a:t>
            </a:r>
            <a:r>
              <a:rPr lang="en-GB">
                <a:solidFill>
                  <a:srgbClr val="FFFF00"/>
                </a:solidFill>
                <a:sym typeface="+mn-ea"/>
              </a:rPr>
              <a:t>move one pixel at a time</a:t>
            </a:r>
            <a:r>
              <a:rPr lang="en-GB">
                <a:solidFill>
                  <a:schemeClr val="tx1"/>
                </a:solidFill>
                <a:sym typeface="+mn-ea"/>
              </a:rPr>
              <a:t>.</a:t>
            </a:r>
            <a:endParaRPr lang="en-GB">
              <a:solidFill>
                <a:srgbClr val="FFFF00"/>
              </a:solidFill>
            </a:endParaRP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en-GB">
                <a:solidFill>
                  <a:srgbClr val="FFFF00"/>
                </a:solidFill>
                <a:sym typeface="+mn-ea"/>
              </a:rPr>
              <a:t>For convolutions with stride S, we move S pixels at a time.</a:t>
            </a:r>
            <a:endParaRPr lang="en-GB">
              <a:solidFill>
                <a:srgbClr val="FFFF00"/>
              </a:solidFill>
            </a:endParaRPr>
          </a:p>
          <a:p>
            <a:endParaRPr lang="en-GB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Strides </a:t>
            </a:r>
            <a:r>
              <a:rPr lang="en-US" altLang="en-GB" sz="4000">
                <a:sym typeface="+mn-ea"/>
              </a:rPr>
              <a:t>2 Example (optional)</a:t>
            </a:r>
            <a:br>
              <a:rPr lang="en-GB" sz="4000"/>
            </a:br>
            <a:endParaRPr lang="en-GB" altLang="en-US" sz="4000"/>
          </a:p>
        </p:txBody>
      </p:sp>
      <p:pic>
        <p:nvPicPr>
          <p:cNvPr id="265" name="Google Shape;265;p45"/>
          <p:cNvPicPr preferRelativeResize="0"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4190" y="1403985"/>
            <a:ext cx="5845810" cy="484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Strides </a:t>
            </a:r>
            <a:r>
              <a:rPr lang="en-US" altLang="en-GB" sz="4000">
                <a:sym typeface="+mn-ea"/>
              </a:rPr>
              <a:t>(optional)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ym typeface="+mn-ea"/>
              </a:rPr>
              <a:t>Consider a 7x7 image.</a:t>
            </a:r>
            <a:endParaRPr lang="en-GB"/>
          </a:p>
          <a:p>
            <a:pPr lvl="0" algn="l" rtl="0">
              <a:spcBef>
                <a:spcPts val="1600"/>
              </a:spcBef>
              <a:spcAft>
                <a:spcPts val="0"/>
              </a:spcAft>
            </a:pPr>
            <a:r>
              <a:rPr lang="en-GB">
                <a:sym typeface="+mn-ea"/>
              </a:rPr>
              <a:t>How would a stride = 1 or 2 work</a:t>
            </a:r>
            <a:r>
              <a:rPr lang="zh-CN" altLang="en-GB">
                <a:sym typeface="+mn-ea"/>
              </a:rPr>
              <a:t>？</a:t>
            </a:r>
            <a:endParaRPr lang="en-GB"/>
          </a:p>
          <a:p>
            <a:pPr lvl="0" algn="l" rtl="0">
              <a:spcBef>
                <a:spcPts val="1600"/>
              </a:spcBef>
              <a:spcAft>
                <a:spcPts val="0"/>
              </a:spcAft>
            </a:pPr>
            <a:r>
              <a:rPr lang="en-GB">
                <a:sym typeface="+mn-ea"/>
              </a:rPr>
              <a:t>What happens when stride = 3</a:t>
            </a:r>
            <a:r>
              <a:rPr lang="zh-CN" altLang="en-GB">
                <a:sym typeface="+mn-ea"/>
              </a:rPr>
              <a:t>？</a:t>
            </a:r>
            <a:endParaRPr lang="en-GB"/>
          </a:p>
          <a:p>
            <a:endParaRPr lang="en-GB" altLang="en-US">
              <a:solidFill>
                <a:srgbClr val="FFFF00"/>
              </a:solidFill>
            </a:endParaRPr>
          </a:p>
        </p:txBody>
      </p:sp>
      <p:pic>
        <p:nvPicPr>
          <p:cNvPr id="272" name="Google Shape;272;p4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166930" y="2163781"/>
            <a:ext cx="2883625" cy="30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Strides </a:t>
            </a:r>
            <a:r>
              <a:rPr lang="en-US" altLang="en-GB" sz="4000">
                <a:sym typeface="+mn-ea"/>
              </a:rPr>
              <a:t>(optional)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FFFF00"/>
                </a:solidFill>
                <a:sym typeface="+mn-ea"/>
              </a:rPr>
              <a:t>When stride = 3 the filter doesn’t fits neatly!</a:t>
            </a:r>
            <a:endParaRPr lang="en-GB">
              <a:solidFill>
                <a:srgbClr val="FFFF00"/>
              </a:solidFill>
            </a:endParaRPr>
          </a:p>
          <a:p>
            <a:endParaRPr lang="en-GB" altLang="en-US">
              <a:solidFill>
                <a:srgbClr val="FFFF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65975" y="2379980"/>
            <a:ext cx="3018790" cy="3088640"/>
            <a:chOff x="9084" y="1950"/>
            <a:chExt cx="4754" cy="4864"/>
          </a:xfrm>
        </p:grpSpPr>
        <p:pic>
          <p:nvPicPr>
            <p:cNvPr id="279" name="Google Shape;279;p47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9084" y="1950"/>
              <a:ext cx="4541" cy="4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47"/>
            <p:cNvSpPr/>
            <p:nvPr/>
          </p:nvSpPr>
          <p:spPr>
            <a:xfrm>
              <a:off x="10825" y="2800"/>
              <a:ext cx="1507" cy="15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47"/>
            <p:cNvSpPr/>
            <p:nvPr/>
          </p:nvSpPr>
          <p:spPr>
            <a:xfrm>
              <a:off x="12332" y="2800"/>
              <a:ext cx="1507" cy="15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9318" y="2800"/>
              <a:ext cx="1507" cy="15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Strides </a:t>
            </a:r>
            <a:r>
              <a:rPr lang="en-US" altLang="en-GB" sz="4000">
                <a:sym typeface="+mn-ea"/>
              </a:rPr>
              <a:t>(optional)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ym typeface="+mn-ea"/>
              </a:rPr>
              <a:t>Output size: </a:t>
            </a:r>
            <a:br>
              <a:rPr lang="en-GB">
                <a:sym typeface="+mn-ea"/>
              </a:rPr>
            </a:br>
            <a:r>
              <a:rPr lang="en-GB" b="1">
                <a:sym typeface="+mn-ea"/>
              </a:rPr>
              <a:t>(N - F) / stride + 1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ym typeface="+mn-ea"/>
              </a:rPr>
              <a:t>e.g. N = 7, F = 3:</a:t>
            </a:r>
            <a:br>
              <a:rPr lang="en-GB">
                <a:sym typeface="+mn-ea"/>
              </a:rPr>
            </a:br>
            <a:r>
              <a:rPr lang="en-GB">
                <a:sym typeface="+mn-ea"/>
              </a:rPr>
              <a:t>stride 1 =&gt; (7 - 3)/1 + 1 = 5</a:t>
            </a:r>
            <a:br>
              <a:rPr lang="en-GB">
                <a:sym typeface="+mn-ea"/>
              </a:rPr>
            </a:br>
            <a:r>
              <a:rPr lang="en-GB">
                <a:sym typeface="+mn-ea"/>
              </a:rPr>
              <a:t>stride 2 =&gt; (7 - 3)/2 + 1 = 3</a:t>
            </a:r>
            <a:br>
              <a:rPr lang="en-GB">
                <a:sym typeface="+mn-ea"/>
              </a:rPr>
            </a:br>
            <a:r>
              <a:rPr lang="en-GB">
                <a:sym typeface="+mn-ea"/>
              </a:rPr>
              <a:t>stride 3 =&gt; (7 - 3)/3 + 1 = </a:t>
            </a:r>
            <a:r>
              <a:rPr lang="en-GB">
                <a:solidFill>
                  <a:srgbClr val="FFFF00"/>
                </a:solidFill>
                <a:sym typeface="+mn-ea"/>
              </a:rPr>
              <a:t>2.33</a:t>
            </a:r>
            <a:endParaRPr lang="en-GB" altLang="en-US">
              <a:solidFill>
                <a:srgbClr val="FFFF00"/>
              </a:solidFill>
              <a:sym typeface="+mn-ea"/>
            </a:endParaRPr>
          </a:p>
        </p:txBody>
      </p:sp>
      <p:pic>
        <p:nvPicPr>
          <p:cNvPr id="289" name="Google Shape;289;p4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175820" y="2305685"/>
            <a:ext cx="31623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 sz="4000">
                <a:sym typeface="+mn-ea"/>
              </a:rPr>
              <a:t>Zero padding </a:t>
            </a:r>
            <a:r>
              <a:rPr lang="en-US" altLang="en-GB" sz="4000">
                <a:sym typeface="+mn-ea"/>
              </a:rPr>
              <a:t>(optional)</a:t>
            </a: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3427" y="1853528"/>
            <a:ext cx="8946541" cy="4195481"/>
          </a:xfrm>
        </p:spPr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ym typeface="+mn-ea"/>
              </a:rPr>
              <a:t>When the filter doesn’t fits, pad some zeroes at the boundary of the image!</a:t>
            </a:r>
            <a:endParaRPr lang="en-GB"/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en-GB">
                <a:sym typeface="+mn-ea"/>
              </a:rPr>
              <a:t>Zero works because they don't contribute to value of the convolutions, like a neutral pixel. (Recall convolutions are multiplications followed by additions.) </a:t>
            </a:r>
            <a:endParaRPr lang="en-GB" altLang="en-US">
              <a:solidFill>
                <a:srgbClr val="FFFF00"/>
              </a:solidFill>
              <a:sym typeface="+mn-ea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764380" y="2625725"/>
            <a:ext cx="2590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Max-Pooling </a:t>
            </a:r>
            <a:r>
              <a:rPr lang="en-US" altLang="en-GB" sz="4000">
                <a:sym typeface="+mn-ea"/>
              </a:rPr>
              <a:t>(optional)</a:t>
            </a:r>
            <a:br>
              <a:rPr lang="en-GB" sz="4000"/>
            </a:b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3110" y="1853565"/>
            <a:ext cx="7496175" cy="4195445"/>
          </a:xfrm>
        </p:spPr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ym typeface="+mn-ea"/>
              </a:rPr>
              <a:t>Common to insert a pooling layer between conv layers.</a:t>
            </a:r>
            <a:endParaRPr lang="en-GB">
              <a:sym typeface="+mn-ea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</a:pPr>
            <a:r>
              <a:rPr lang="en-GB">
                <a:sym typeface="+mn-ea"/>
              </a:rPr>
              <a:t>Benefits:</a:t>
            </a:r>
            <a:endParaRPr lang="en-GB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Reduce parameters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Reduce computation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>
                <a:sym typeface="+mn-ea"/>
              </a:rPr>
              <a:t>Reduce overfitting</a:t>
            </a:r>
            <a:r>
              <a:rPr lang="en-US" altLang="en-GB"/>
              <a:t>(will talk later)</a:t>
            </a:r>
            <a:endParaRPr lang="en-US" altLang="en-GB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</a:pPr>
            <a:endParaRPr lang="en-US" altLang="en-GB">
              <a:solidFill>
                <a:srgbClr val="FFFF00"/>
              </a:solidFill>
              <a:sym typeface="+mn-ea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</a:pPr>
            <a:r>
              <a:rPr lang="en-GB">
                <a:sym typeface="+mn-ea"/>
              </a:rPr>
              <a:t>Max-pooling intuitively works by remaining only large activations, which means activations that have detected something. This makes sense because we </a:t>
            </a:r>
            <a:r>
              <a:rPr lang="en-GB">
                <a:solidFill>
                  <a:srgbClr val="FFFF00"/>
                </a:solidFill>
                <a:sym typeface="+mn-ea"/>
              </a:rPr>
              <a:t>only care when we have detected something, not when we have detected nothing.</a:t>
            </a:r>
            <a:endParaRPr>
              <a:solidFill>
                <a:srgbClr val="FFFF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</a:pPr>
            <a:endParaRPr lang="en-US" altLang="en-GB">
              <a:solidFill>
                <a:srgbClr val="FFFF00"/>
              </a:solidFill>
              <a:sym typeface="+mn-ea"/>
            </a:endParaRPr>
          </a:p>
        </p:txBody>
      </p:sp>
      <p:pic>
        <p:nvPicPr>
          <p:cNvPr id="307" name="Google Shape;307;p5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543100" y="1291040"/>
            <a:ext cx="2838425" cy="22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23555" y="4222750"/>
            <a:ext cx="3677920" cy="17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Last layer of a CNN</a:t>
            </a:r>
            <a:br>
              <a:rPr lang="en-GB" sz="4000"/>
            </a:br>
            <a:br>
              <a:rPr lang="en-GB" sz="4000"/>
            </a:br>
            <a:endParaRPr lang="en-GB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1619848"/>
            <a:ext cx="8946541" cy="4195481"/>
          </a:xfrm>
        </p:spPr>
        <p:txBody>
          <a:bodyPr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tx1"/>
                </a:solidFill>
                <a:latin typeface="Century Gothic" panose="020B0502020202020204" charset="0"/>
                <a:ea typeface="Proxima Nova" panose="02000506030000020004"/>
                <a:cs typeface="Century Gothic" panose="020B0502020202020204" charset="0"/>
                <a:sym typeface="Proxima Nova" panose="02000506030000020004"/>
              </a:rPr>
              <a:t>In order to map the last output of a convolution layer to your desired output (e.g. probabilities), flatten the last output and feed it to an FC layer (and to a softmax layer if you want probabilities as your output).</a:t>
            </a:r>
            <a:endParaRPr lang="en-GB" altLang="en-US">
              <a:solidFill>
                <a:schemeClr val="tx1"/>
              </a:solidFill>
              <a:latin typeface="Century Gothic" panose="020B0502020202020204" charset="0"/>
              <a:ea typeface="Proxima Nova" panose="02000506030000020004"/>
              <a:cs typeface="Century Gothic" panose="020B0502020202020204" charset="0"/>
              <a:sym typeface="Proxima Nova" panose="02000506030000020004"/>
            </a:endParaRPr>
          </a:p>
        </p:txBody>
      </p:sp>
      <p:grpSp>
        <p:nvGrpSpPr>
          <p:cNvPr id="242" name="Google Shape;242;p43"/>
          <p:cNvGrpSpPr/>
          <p:nvPr/>
        </p:nvGrpSpPr>
        <p:grpSpPr>
          <a:xfrm>
            <a:off x="1457325" y="2907030"/>
            <a:ext cx="8223885" cy="3019425"/>
            <a:chOff x="533572" y="1396450"/>
            <a:chExt cx="7889728" cy="2928450"/>
          </a:xfrm>
        </p:grpSpPr>
        <p:pic>
          <p:nvPicPr>
            <p:cNvPr id="243" name="Google Shape;243;p43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533572" y="1396450"/>
              <a:ext cx="1209600" cy="2928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4" name="Google Shape;244;p43"/>
            <p:cNvGrpSpPr/>
            <p:nvPr/>
          </p:nvGrpSpPr>
          <p:grpSpPr>
            <a:xfrm>
              <a:off x="2639600" y="2365675"/>
              <a:ext cx="5783700" cy="926275"/>
              <a:chOff x="2639600" y="2365675"/>
              <a:chExt cx="5783700" cy="926275"/>
            </a:xfrm>
          </p:grpSpPr>
          <p:pic>
            <p:nvPicPr>
              <p:cNvPr id="245" name="Google Shape;245;p43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39600" y="2365675"/>
                <a:ext cx="5783700" cy="926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43"/>
              <p:cNvSpPr/>
              <p:nvPr/>
            </p:nvSpPr>
            <p:spPr>
              <a:xfrm>
                <a:off x="6602400" y="2911505"/>
                <a:ext cx="631200" cy="380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7" name="Google Shape;247;p43"/>
            <p:cNvSpPr txBox="1"/>
            <p:nvPr/>
          </p:nvSpPr>
          <p:spPr>
            <a:xfrm>
              <a:off x="2843175" y="2951750"/>
              <a:ext cx="1827000" cy="23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10x24x24=5760</a:t>
              </a:r>
              <a:endParaRPr sz="1100"/>
            </a:p>
          </p:txBody>
        </p:sp>
        <p:sp>
          <p:nvSpPr>
            <p:cNvPr id="248" name="Google Shape;248;p43"/>
            <p:cNvSpPr txBox="1"/>
            <p:nvPr/>
          </p:nvSpPr>
          <p:spPr>
            <a:xfrm>
              <a:off x="5387750" y="2795650"/>
              <a:ext cx="794100" cy="23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10x5760</a:t>
              </a:r>
              <a:endParaRPr lang="en-GB" sz="1200" b="1">
                <a:solidFill>
                  <a:schemeClr val="bg1"/>
                </a:solidFill>
              </a:endParaRPr>
            </a:p>
          </p:txBody>
        </p:sp>
        <p:cxnSp>
          <p:nvCxnSpPr>
            <p:cNvPr id="249" name="Google Shape;249;p43"/>
            <p:cNvCxnSpPr>
              <a:stCxn id="243" idx="3"/>
            </p:cNvCxnSpPr>
            <p:nvPr/>
          </p:nvCxnSpPr>
          <p:spPr>
            <a:xfrm>
              <a:off x="1743172" y="2860675"/>
              <a:ext cx="652200" cy="0"/>
            </a:xfrm>
            <a:prstGeom prst="straightConnector1">
              <a:avLst/>
            </a:prstGeom>
            <a:noFill/>
            <a:ln w="317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0" name="Google Shape;250;p43"/>
            <p:cNvSpPr txBox="1"/>
            <p:nvPr/>
          </p:nvSpPr>
          <p:spPr>
            <a:xfrm>
              <a:off x="1743175" y="2558200"/>
              <a:ext cx="652200" cy="1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Flatten</a:t>
              </a:r>
              <a:endParaRPr sz="1100"/>
            </a:p>
          </p:txBody>
        </p:sp>
        <p:sp>
          <p:nvSpPr>
            <p:cNvPr id="251" name="Google Shape;251;p43"/>
            <p:cNvSpPr txBox="1"/>
            <p:nvPr/>
          </p:nvSpPr>
          <p:spPr>
            <a:xfrm>
              <a:off x="5280445" y="2128101"/>
              <a:ext cx="1390191" cy="23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FC Layer</a:t>
              </a:r>
              <a:endParaRPr lang="en-GB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7730" y="1348740"/>
            <a:ext cx="9561195" cy="342328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sz="4000">
                <a:sym typeface="+mn-ea"/>
              </a:rPr>
              <a:t>Summary Structure of a CNN</a:t>
            </a:r>
            <a:br>
              <a:rPr lang="en-GB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65" y="1758315"/>
            <a:ext cx="9747885" cy="4195445"/>
          </a:xfrm>
        </p:spPr>
        <p:txBody>
          <a:bodyPr/>
          <a:p>
            <a:r>
              <a:rPr lang="en-GB">
                <a:sym typeface="+mn-ea"/>
              </a:rPr>
              <a:t>INPUT -&gt; [[CONV -&gt; RELU]*N -&gt; POOL]*M -&gt; [FC -&gt; RELU]*K -&gt; FC -&gt; SOFTMAX</a:t>
            </a:r>
            <a:endParaRPr lang="en-GB"/>
          </a:p>
          <a:p>
            <a:endParaRPr lang="zh-CN" altLang="en-US"/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74875" y="3038475"/>
            <a:ext cx="7202170" cy="3361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91615" y="2310765"/>
            <a:ext cx="3660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GB">
                <a:sym typeface="+mn-ea"/>
              </a:rPr>
              <a:t>where the </a:t>
            </a:r>
            <a:r>
              <a:rPr lang="en-GB">
                <a:solidFill>
                  <a:srgbClr val="FFFF00"/>
                </a:solidFill>
                <a:sym typeface="+mn-ea"/>
              </a:rPr>
              <a:t>* </a:t>
            </a:r>
            <a:r>
              <a:rPr lang="en-GB">
                <a:sym typeface="+mn-ea"/>
              </a:rPr>
              <a:t>indicates </a:t>
            </a:r>
            <a:r>
              <a:rPr lang="en-GB">
                <a:solidFill>
                  <a:srgbClr val="FFFF00"/>
                </a:solidFill>
                <a:sym typeface="+mn-ea"/>
              </a:rPr>
              <a:t>repetition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41" y="442558"/>
            <a:ext cx="9404723" cy="1400530"/>
          </a:xfrm>
        </p:spPr>
        <p:txBody>
          <a:bodyPr/>
          <a:p>
            <a:r>
              <a:rPr lang="en-GB" sz="4000">
                <a:sym typeface="+mn-ea"/>
              </a:rPr>
              <a:t>Overfitting and Underfitting</a:t>
            </a:r>
            <a:endParaRPr lang="en-GB" altLang="en-US" sz="4000">
              <a:sym typeface="+mn-ea"/>
            </a:endParaRPr>
          </a:p>
        </p:txBody>
      </p:sp>
      <p:sp>
        <p:nvSpPr>
          <p:cNvPr id="364" name="Google Shape;364;p53"/>
          <p:cNvSpPr txBox="1"/>
          <p:nvPr/>
        </p:nvSpPr>
        <p:spPr>
          <a:xfrm>
            <a:off x="644525" y="1608455"/>
            <a:ext cx="7931150" cy="4745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entury Gothic" panose="020B0502020202020204" charset="0"/>
                <a:cs typeface="Century Gothic" panose="020B0502020202020204" charset="0"/>
              </a:rPr>
              <a:t>Overfitting:</a:t>
            </a:r>
            <a:endParaRPr lang="en-GB" sz="2400">
              <a:solidFill>
                <a:srgbClr val="FFFF00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 sz="2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Fail to generalize to testing dataset</a:t>
            </a:r>
            <a:endParaRPr lang="en-GB" sz="24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Works very well on training dataset</a:t>
            </a:r>
            <a:endParaRPr lang="en-GB" sz="24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entury Gothic" panose="020B0502020202020204" charset="0"/>
                <a:cs typeface="Century Gothic" panose="020B0502020202020204" charset="0"/>
              </a:rPr>
              <a:t>Underfitting</a:t>
            </a:r>
            <a:endParaRPr lang="en-GB" sz="2400">
              <a:solidFill>
                <a:srgbClr val="FFFF00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 sz="2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Fail to work well on both training and testing data</a:t>
            </a:r>
            <a:endParaRPr lang="en-GB" sz="24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altLang="en-GB" sz="2000">
              <a:solidFill>
                <a:schemeClr val="tx1"/>
              </a:solidFill>
            </a:endParaRPr>
          </a:p>
        </p:txBody>
      </p:sp>
      <p:grpSp>
        <p:nvGrpSpPr>
          <p:cNvPr id="365" name="Google Shape;365;p53"/>
          <p:cNvGrpSpPr/>
          <p:nvPr/>
        </p:nvGrpSpPr>
        <p:grpSpPr>
          <a:xfrm>
            <a:off x="8070215" y="1731645"/>
            <a:ext cx="3441065" cy="3146425"/>
            <a:chOff x="4269813" y="1384100"/>
            <a:chExt cx="4562488" cy="3509978"/>
          </a:xfrm>
        </p:grpSpPr>
        <p:pic>
          <p:nvPicPr>
            <p:cNvPr id="366" name="Google Shape;366;p5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4269813" y="1922278"/>
              <a:ext cx="4562475" cy="29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53"/>
            <p:cNvSpPr txBox="1"/>
            <p:nvPr/>
          </p:nvSpPr>
          <p:spPr>
            <a:xfrm>
              <a:off x="4269825" y="1384100"/>
              <a:ext cx="225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Underfitting</a:t>
              </a:r>
              <a:endParaRPr lang="en-GB"/>
            </a:p>
          </p:txBody>
        </p:sp>
        <p:sp>
          <p:nvSpPr>
            <p:cNvPr id="368" name="Google Shape;368;p53"/>
            <p:cNvSpPr txBox="1"/>
            <p:nvPr/>
          </p:nvSpPr>
          <p:spPr>
            <a:xfrm>
              <a:off x="6579600" y="1384100"/>
              <a:ext cx="2252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Overfitting</a:t>
              </a:r>
              <a:endParaRPr lang="en-GB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525" y="4939030"/>
            <a:ext cx="840422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400">
                <a:solidFill>
                  <a:srgbClr val="92D050"/>
                </a:solidFill>
                <a:sym typeface="+mn-ea"/>
              </a:rPr>
              <a:t>To Check if overfitting/underfitting exists</a:t>
            </a:r>
            <a:endParaRPr lang="en-US" altLang="en-GB" sz="240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GB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>
                <a:sym typeface="+mn-ea"/>
              </a:rPr>
              <a:t>Split total data set into training set (70%-90%) and test set (10%-30%)</a:t>
            </a:r>
            <a:endParaRPr lang="en-US" altLang="en-GB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>
                <a:sym typeface="+mn-ea"/>
              </a:rPr>
              <a:t>Compare the accuracy of training set with test set</a:t>
            </a:r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3" name="Google Shape;373;p54"/>
          <p:cNvSpPr txBox="1"/>
          <p:nvPr>
            <p:ph type="title"/>
          </p:nvPr>
        </p:nvSpPr>
        <p:spPr>
          <a:xfrm>
            <a:off x="311700" y="42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Overfitting Examples</a:t>
            </a:r>
            <a:endParaRPr lang="en-GB" sz="3600"/>
          </a:p>
        </p:txBody>
      </p:sp>
      <p:grpSp>
        <p:nvGrpSpPr>
          <p:cNvPr id="374" name="Google Shape;374;p54"/>
          <p:cNvGrpSpPr/>
          <p:nvPr/>
        </p:nvGrpSpPr>
        <p:grpSpPr>
          <a:xfrm>
            <a:off x="1264285" y="2211070"/>
            <a:ext cx="8815705" cy="3083560"/>
            <a:chOff x="544726" y="1370600"/>
            <a:chExt cx="8155976" cy="2640079"/>
          </a:xfrm>
        </p:grpSpPr>
        <p:pic>
          <p:nvPicPr>
            <p:cNvPr id="375" name="Google Shape;375;p54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544726" y="1370600"/>
              <a:ext cx="8155976" cy="228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54"/>
            <p:cNvSpPr txBox="1"/>
            <p:nvPr/>
          </p:nvSpPr>
          <p:spPr>
            <a:xfrm>
              <a:off x="992100" y="3623675"/>
              <a:ext cx="23151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First Order Polynomial</a:t>
              </a:r>
              <a:endParaRPr lang="en-GB"/>
            </a:p>
          </p:txBody>
        </p:sp>
        <p:sp>
          <p:nvSpPr>
            <p:cNvPr id="377" name="Google Shape;377;p54"/>
            <p:cNvSpPr txBox="1"/>
            <p:nvPr/>
          </p:nvSpPr>
          <p:spPr>
            <a:xfrm>
              <a:off x="3507108" y="3623678"/>
              <a:ext cx="24432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Second Order Polynomial</a:t>
              </a:r>
              <a:endParaRPr lang="en-GB"/>
            </a:p>
          </p:txBody>
        </p:sp>
        <p:sp>
          <p:nvSpPr>
            <p:cNvPr id="378" name="Google Shape;378;p54"/>
            <p:cNvSpPr txBox="1"/>
            <p:nvPr/>
          </p:nvSpPr>
          <p:spPr>
            <a:xfrm>
              <a:off x="6130800" y="3623675"/>
              <a:ext cx="23151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Fifth Order Polynomial</a:t>
              </a:r>
              <a:endParaRPr lang="en-GB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72845" y="1390015"/>
            <a:ext cx="9920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FF00"/>
                </a:solidFill>
              </a:rPr>
              <a:t>To find a proper fitting function of the scattered dots in the plot, you can do the following:</a:t>
            </a:r>
            <a:endParaRPr lang="en-US" altLang="zh-CN" sz="2000">
              <a:solidFill>
                <a:srgbClr val="FFFF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4285" y="5857240"/>
            <a:ext cx="961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FF00"/>
                </a:solidFill>
              </a:rPr>
              <a:t>Whether it is a good fitting really depends on performance of test set</a:t>
            </a:r>
            <a:endParaRPr lang="en-US" altLang="zh-CN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FF00"/>
                </a:solidFill>
              </a:rPr>
              <a:t>Higher order polynomial may lead to overfitting</a:t>
            </a:r>
            <a:endParaRPr lang="en-US" altLang="zh-CN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91540" y="1494155"/>
            <a:ext cx="10916285" cy="14008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800"/>
              <a:t>Demo: example of CNN and paramters tune of FCNN</a:t>
            </a:r>
            <a:endParaRPr lang="en-US" altLang="zh-CN" sz="4800"/>
          </a:p>
        </p:txBody>
      </p:sp>
      <p:sp>
        <p:nvSpPr>
          <p:cNvPr id="5" name="文本框 4"/>
          <p:cNvSpPr txBox="1"/>
          <p:nvPr/>
        </p:nvSpPr>
        <p:spPr>
          <a:xfrm>
            <a:off x="1085850" y="3597910"/>
            <a:ext cx="94602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See Instruction_of_4061_machinelearning_lab.pdf for detail</a:t>
            </a:r>
            <a:endParaRPr lang="en-US" altLang="zh-CN" sz="2000"/>
          </a:p>
          <a:p>
            <a:pPr indent="0">
              <a:buFont typeface="Wingdings" panose="05000000000000000000" charset="0"/>
              <a:buNone/>
            </a:pPr>
            <a:endParaRPr lang="en-US" altLang="zh-CN" sz="2000">
              <a:solidFill>
                <a:srgbClr val="FFFF00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FFFF00"/>
                </a:solidFill>
              </a:rPr>
              <a:t>Tasks:</a:t>
            </a:r>
            <a:endParaRPr lang="en-US" altLang="zh-CN" sz="200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Get a feel on neural network model construction</a:t>
            </a:r>
            <a:endParaRPr lang="en-US" altLang="zh-CN" sz="20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Run the code and play with it</a:t>
            </a:r>
            <a:endParaRPr lang="en-US" altLang="zh-CN" sz="20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Try to tune the parameters:  learning rate, epochs*</a:t>
            </a:r>
            <a:r>
              <a:rPr lang="en-US" altLang="zh-CN" sz="2000">
                <a:solidFill>
                  <a:srgbClr val="FFFF00"/>
                </a:solidFill>
              </a:rPr>
              <a:t>, number of FC layers, number of neurons in FC layers </a:t>
            </a:r>
            <a:endParaRPr lang="en-US" altLang="zh-CN" sz="200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00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000">
              <a:solidFill>
                <a:srgbClr val="FFFF00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chemeClr val="tx1"/>
                </a:solidFill>
              </a:rPr>
              <a:t>*epochs mean how many iteraitons that you want the NN to train the dataset</a:t>
            </a:r>
            <a:endParaRPr lang="en-US" altLang="zh-CN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Some words on Pytorch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6045" y="1499235"/>
            <a:ext cx="8396605" cy="5128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 on Machine Learning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2995" y="1687195"/>
            <a:ext cx="9351645" cy="4561205"/>
          </a:xfrm>
        </p:spPr>
        <p:txBody>
          <a:bodyPr/>
          <a:p>
            <a:r>
              <a:rPr lang="en-US" altLang="zh-CN"/>
              <a:t>Machine learning (ML) is the study of computer algorithms that improve automatically through experience.</a:t>
            </a:r>
            <a:endParaRPr lang="en-US" altLang="zh-CN"/>
          </a:p>
          <a:p>
            <a:r>
              <a:rPr lang="en-US" altLang="zh-CN"/>
              <a:t>Three broad categories:</a:t>
            </a:r>
            <a:endParaRPr lang="en-US" altLang="zh-CN"/>
          </a:p>
          <a:p>
            <a:pPr lvl="1">
              <a:buFont typeface="Wingdings" panose="05000000000000000000" charset="0"/>
              <a:buChar char="l"/>
            </a:pPr>
            <a:r>
              <a:rPr lang="en-US" altLang="zh-CN">
                <a:solidFill>
                  <a:srgbClr val="FFFF00"/>
                </a:solidFill>
              </a:rPr>
              <a:t>Supervised Learning:</a:t>
            </a:r>
            <a:r>
              <a:rPr lang="en-US" altLang="zh-CN">
                <a:solidFill>
                  <a:schemeClr val="tx1"/>
                </a:solidFill>
              </a:rPr>
              <a:t> “Lables” are given as desired outputs, and it is to learn a general rule that maps inputs to outputs.</a:t>
            </a:r>
            <a:endParaRPr lang="en-US" altLang="zh-CN">
              <a:solidFill>
                <a:schemeClr val="tx1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en-US" altLang="zh-CN" b="1">
                <a:solidFill>
                  <a:srgbClr val="92D050"/>
                </a:solidFill>
              </a:rPr>
              <a:t>	Examples: </a:t>
            </a:r>
            <a:endParaRPr lang="en-US" altLang="zh-CN" b="1">
              <a:solidFill>
                <a:srgbClr val="92D050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b="1">
              <a:solidFill>
                <a:srgbClr val="92D050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b="1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1989455" y="4059555"/>
            <a:ext cx="8127365" cy="1198880"/>
            <a:chOff x="3133" y="6393"/>
            <a:chExt cx="12799" cy="1888"/>
          </a:xfrm>
        </p:grpSpPr>
        <p:sp>
          <p:nvSpPr>
            <p:cNvPr id="5" name="文本框 4"/>
            <p:cNvSpPr txBox="1"/>
            <p:nvPr/>
          </p:nvSpPr>
          <p:spPr>
            <a:xfrm>
              <a:off x="3133" y="6393"/>
              <a:ext cx="605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lvl="2"/>
              <a:r>
                <a:rPr lang="en-US" altLang="zh-CN">
                  <a:sym typeface="+mn-ea"/>
                </a:rPr>
                <a:t>- Classifiction: (category)</a:t>
              </a:r>
              <a:endParaRPr lang="en-US" altLang="zh-CN">
                <a:sym typeface="+mn-ea"/>
              </a:endParaRPr>
            </a:p>
            <a:p>
              <a:pPr marL="742950" lvl="3" indent="-285750">
                <a:buFont typeface="Arial" panose="020B0604020202020204" pitchFamily="34" charset="0"/>
                <a:buChar char="•"/>
              </a:pPr>
              <a:r>
                <a:rPr lang="en-US" altLang="zh-CN">
                  <a:sym typeface="+mn-ea"/>
                </a:rPr>
                <a:t>digits recognition</a:t>
              </a:r>
              <a:endParaRPr lang="en-US" altLang="zh-CN">
                <a:sym typeface="+mn-ea"/>
              </a:endParaRPr>
            </a:p>
            <a:p>
              <a:pPr marL="742950" lvl="3" indent="-285750">
                <a:buFont typeface="Arial" panose="020B0604020202020204" pitchFamily="34" charset="0"/>
                <a:buChar char="•"/>
              </a:pPr>
              <a:r>
                <a:rPr lang="en-US" altLang="zh-CN">
                  <a:sym typeface="+mn-ea"/>
                </a:rPr>
                <a:t>Animals identifiction</a:t>
              </a:r>
              <a:endParaRPr lang="en-US" altLang="zh-CN">
                <a:solidFill>
                  <a:schemeClr val="tx1"/>
                </a:solidFill>
              </a:endParaRPr>
            </a:p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73" y="6393"/>
              <a:ext cx="605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lvl="2"/>
              <a:r>
                <a:rPr lang="en-US" altLang="zh-CN">
                  <a:sym typeface="+mn-ea"/>
                </a:rPr>
                <a:t>- Regression: (real value)</a:t>
              </a:r>
              <a:endParaRPr lang="en-US" altLang="zh-CN">
                <a:sym typeface="+mn-ea"/>
              </a:endParaRPr>
            </a:p>
            <a:p>
              <a:pPr marL="742950" lvl="3" indent="-285750">
                <a:buFont typeface="Arial" panose="020B0604020202020204" pitchFamily="34" charset="0"/>
                <a:buChar char="•"/>
              </a:pPr>
              <a:r>
                <a:rPr lang="en-US" altLang="zh-CN">
                  <a:sym typeface="+mn-ea"/>
                </a:rPr>
                <a:t>House prices prediction </a:t>
              </a:r>
              <a:endParaRPr lang="en-US" altLang="zh-CN">
                <a:solidFill>
                  <a:schemeClr val="tx1"/>
                </a:solidFill>
              </a:endParaRPr>
            </a:p>
            <a:p>
              <a:endParaRPr lang="zh-CN" altLang="en-US"/>
            </a:p>
          </p:txBody>
        </p:sp>
      </p:grpSp>
      <p:pic>
        <p:nvPicPr>
          <p:cNvPr id="8" name="图片 7" descr="d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2995" y="5150485"/>
            <a:ext cx="2181225" cy="1071880"/>
          </a:xfrm>
          <a:prstGeom prst="rect">
            <a:avLst/>
          </a:prstGeom>
        </p:spPr>
      </p:pic>
      <p:pic>
        <p:nvPicPr>
          <p:cNvPr id="9" name="图片 8" descr="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15" y="4981575"/>
            <a:ext cx="2072640" cy="1409700"/>
          </a:xfrm>
          <a:prstGeom prst="rect">
            <a:avLst/>
          </a:prstGeom>
        </p:spPr>
      </p:pic>
      <p:pic>
        <p:nvPicPr>
          <p:cNvPr id="10" name="图片 9" descr="H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0" y="4747895"/>
            <a:ext cx="249872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2995" y="1809115"/>
            <a:ext cx="10335895" cy="4713605"/>
          </a:xfrm>
        </p:spPr>
        <p:txBody>
          <a:bodyPr>
            <a:normAutofit fontScale="90000" lnSpcReduction="10000"/>
          </a:bodyPr>
          <a:p>
            <a:pPr lvl="1"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FFFF00"/>
                </a:solidFill>
                <a:sym typeface="+mn-ea"/>
              </a:rPr>
              <a:t>Unsupervised Learning: </a:t>
            </a:r>
            <a:r>
              <a:rPr lang="en-US" altLang="zh-CN" sz="2000">
                <a:sym typeface="+mn-ea"/>
              </a:rPr>
              <a:t>No labels are given to the learning algorithm, leaving it on its own to find structure in its input.</a:t>
            </a:r>
            <a:endParaRPr lang="en-US" altLang="zh-CN" sz="2000">
              <a:solidFill>
                <a:srgbClr val="FFFF00"/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FFFF00"/>
                </a:solidFill>
              </a:rPr>
              <a:t>	</a:t>
            </a:r>
            <a:r>
              <a:rPr lang="en-US" altLang="zh-CN" sz="2000" b="1">
                <a:solidFill>
                  <a:srgbClr val="92D050"/>
                </a:solidFill>
                <a:sym typeface="+mn-ea"/>
              </a:rPr>
              <a:t>Examples: </a:t>
            </a: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l"/>
            </a:pPr>
            <a:endParaRPr lang="en-US" altLang="zh-CN" sz="2000">
              <a:solidFill>
                <a:srgbClr val="FFFF00"/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FFFF00"/>
                </a:solidFill>
                <a:sym typeface="+mn-ea"/>
              </a:rPr>
              <a:t>Reinforcement Learning: </a:t>
            </a:r>
            <a:r>
              <a:rPr lang="en-US" altLang="zh-CN" sz="2000"/>
              <a:t>A computer program interacts with a dynamic environment in which it must perform a certain goal (A game-like situation)</a:t>
            </a:r>
            <a:endParaRPr lang="en-US" altLang="zh-CN" sz="2000"/>
          </a:p>
          <a:p>
            <a:pPr marL="457200" lvl="1" indent="0">
              <a:buNone/>
            </a:pPr>
            <a:r>
              <a:rPr lang="en-US" altLang="zh-CN" sz="2000" b="1">
                <a:solidFill>
                  <a:srgbClr val="92D050"/>
                </a:solidFill>
                <a:sym typeface="+mn-ea"/>
              </a:rPr>
              <a:t>	Examples:</a:t>
            </a: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marL="457200" lvl="1" indent="0">
              <a:buNone/>
            </a:pPr>
            <a:r>
              <a:rPr lang="en-US" altLang="zh-CN" sz="2000" b="1">
                <a:solidFill>
                  <a:srgbClr val="92D050"/>
                </a:solidFill>
                <a:sym typeface="+mn-ea"/>
              </a:rPr>
              <a:t>	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- Self-driving vehicle</a:t>
            </a:r>
            <a:endParaRPr lang="en-US" altLang="zh-CN" sz="2000" b="1">
              <a:solidFill>
                <a:srgbClr val="92D050"/>
              </a:solidFill>
              <a:sym typeface="+mn-ea"/>
            </a:endParaRPr>
          </a:p>
          <a:p>
            <a:pPr marL="457200" lvl="1" indent="0">
              <a:buNone/>
            </a:pPr>
            <a:r>
              <a:rPr lang="en-US" altLang="zh-CN"/>
              <a:t>	- AlphaGo</a:t>
            </a:r>
            <a:endParaRPr lang="en-US" altLang="zh-CN"/>
          </a:p>
          <a:p>
            <a:pPr marL="457200" lvl="1" indent="0">
              <a:buNone/>
            </a:pPr>
            <a:r>
              <a:rPr lang="en-US" altLang="zh-CN"/>
              <a:t>	-OpenAI Five (Dota 2)	</a:t>
            </a:r>
            <a:endParaRPr lang="en-US" altLang="zh-CN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73111" y="56955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/>
              <a:t>Introduction on Machine Learning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009775" y="3044190"/>
            <a:ext cx="5106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en-US" altLang="zh-CN">
                <a:sym typeface="+mn-ea"/>
              </a:rPr>
              <a:t>- Clustering:  grouping of training set by analysis of their common features</a:t>
            </a:r>
            <a:endParaRPr lang="en-US" altLang="zh-CN">
              <a:solidFill>
                <a:schemeClr val="tx1"/>
              </a:solidFill>
              <a:sym typeface="+mn-ea"/>
            </a:endParaRPr>
          </a:p>
          <a:p>
            <a:endParaRPr lang="zh-CN" altLang="en-US"/>
          </a:p>
        </p:txBody>
      </p:sp>
      <p:pic>
        <p:nvPicPr>
          <p:cNvPr id="9" name="图片 8" descr="186px-KMeans-Gaussian-data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930" y="2403475"/>
            <a:ext cx="1892300" cy="16744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图片 9" descr="s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05" y="5061585"/>
            <a:ext cx="2590800" cy="1461135"/>
          </a:xfrm>
          <a:prstGeom prst="rect">
            <a:avLst/>
          </a:prstGeom>
        </p:spPr>
      </p:pic>
      <p:pic>
        <p:nvPicPr>
          <p:cNvPr id="11" name="图片 10" descr="openAI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10" y="5061585"/>
            <a:ext cx="2418715" cy="1530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3515" y="4845685"/>
            <a:ext cx="2029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Many important works arise in this category </a:t>
            </a:r>
            <a:endParaRPr lang="en-US" altLang="zh-CN" sz="160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1011555" y="4652645"/>
            <a:ext cx="781685" cy="1930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795" y="452755"/>
            <a:ext cx="9638030" cy="1400810"/>
          </a:xfrm>
        </p:spPr>
        <p:txBody>
          <a:bodyPr/>
          <a:p>
            <a:r>
              <a:rPr lang="en-US" altLang="zh-CN" sz="4000"/>
              <a:t>Machine Learning Frameworks</a:t>
            </a:r>
            <a:endParaRPr lang="en-US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9982" y="1508723"/>
            <a:ext cx="8946541" cy="4195481"/>
          </a:xfrm>
        </p:spPr>
        <p:txBody>
          <a:bodyPr/>
          <a:p>
            <a:pPr marL="0" lvl="0" indent="0">
              <a:buFont typeface="Wingdings" panose="05000000000000000000" charset="0"/>
              <a:buNone/>
            </a:pPr>
            <a:r>
              <a:rPr lang="en-US" altLang="zh-CN">
                <a:solidFill>
                  <a:srgbClr val="FFFF00"/>
                </a:solidFill>
              </a:rPr>
              <a:t>Pytorch, TensorFlow, Keras, Caffe, Scikit-Learn and so on</a:t>
            </a:r>
            <a:endParaRPr lang="en-US" altLang="zh-CN">
              <a:solidFill>
                <a:srgbClr val="FFFF00"/>
              </a:solidFill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tx1"/>
                </a:solidFill>
              </a:rPr>
              <a:t>Python probably is most popular for ML development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pythonLibr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1890" y="452755"/>
            <a:ext cx="3032760" cy="1899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513330"/>
            <a:ext cx="887730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" y="493395"/>
            <a:ext cx="10622915" cy="5648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7045" y="3795395"/>
            <a:ext cx="1370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Weights: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682625"/>
            <a:ext cx="10752455" cy="5530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05491a3-9b48-4478-8ede-5081d96085be}"/>
</p:tagLst>
</file>

<file path=ppt/tags/tag2.xml><?xml version="1.0" encoding="utf-8"?>
<p:tagLst xmlns:p="http://schemas.openxmlformats.org/presentationml/2006/main">
  <p:tag name="KSO_WM_UNIT_PLACING_PICTURE_USER_VIEWPORT" val="{&quot;height&quot;:3888,&quot;width&quot;:10860}"/>
</p:tagLst>
</file>

<file path=ppt/tags/tag3.xml><?xml version="1.0" encoding="utf-8"?>
<p:tagLst xmlns:p="http://schemas.openxmlformats.org/presentationml/2006/main">
  <p:tag name="KSO_WM_UNIT_PLACING_PICTURE_USER_VIEWPORT" val="{&quot;height&quot;:7784,&quot;width&quot;:1584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7646</Words>
  <Application>WPS 演示</Application>
  <PresentationFormat>Widescreen</PresentationFormat>
  <Paragraphs>347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44</vt:i4>
      </vt:variant>
    </vt:vector>
  </HeadingPairs>
  <TitlesOfParts>
    <vt:vector size="66" baseType="lpstr">
      <vt:lpstr>Arial</vt:lpstr>
      <vt:lpstr>宋体</vt:lpstr>
      <vt:lpstr>Wingdings</vt:lpstr>
      <vt:lpstr>Wingdings 3</vt:lpstr>
      <vt:lpstr>Arial</vt:lpstr>
      <vt:lpstr>Wingdings</vt:lpstr>
      <vt:lpstr>Century Gothic</vt:lpstr>
      <vt:lpstr>微软雅黑</vt:lpstr>
      <vt:lpstr>Arial Unicode MS</vt:lpstr>
      <vt:lpstr>Calibri</vt:lpstr>
      <vt:lpstr>Proxima Nova</vt:lpstr>
      <vt:lpstr>NumberOnly</vt:lpstr>
      <vt:lpstr>Proxima Nova</vt:lpstr>
      <vt:lpstr>Segoe Print</vt:lpstr>
      <vt:lpstr>Ion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PHYS 4061 Machine Learning Lab</vt:lpstr>
      <vt:lpstr>Today's Content</vt:lpstr>
      <vt:lpstr>Cluster Access</vt:lpstr>
      <vt:lpstr>PowerPoint 演示文稿</vt:lpstr>
      <vt:lpstr>Introduction on Machine Learning</vt:lpstr>
      <vt:lpstr>PowerPoint 演示文稿</vt:lpstr>
      <vt:lpstr>Machine Learning Frameworks</vt:lpstr>
      <vt:lpstr>PowerPoint 演示文稿</vt:lpstr>
      <vt:lpstr>PowerPoint 演示文稿</vt:lpstr>
      <vt:lpstr>PowerPoint 演示文稿</vt:lpstr>
      <vt:lpstr>PowerPoint 演示文稿</vt:lpstr>
      <vt:lpstr>Demo: linear regression with gradient descent</vt:lpstr>
      <vt:lpstr>Brief on Deep learning</vt:lpstr>
      <vt:lpstr>Non-linear Classification</vt:lpstr>
      <vt:lpstr>Non-linear Classification</vt:lpstr>
      <vt:lpstr>Adding Non-linearities </vt:lpstr>
      <vt:lpstr>Examples of Activation functions</vt:lpstr>
      <vt:lpstr>Examples of Artificial Neural network Models</vt:lpstr>
      <vt:lpstr>Fully Connected Neural Network </vt:lpstr>
      <vt:lpstr>Fully Connected Neural Network </vt:lpstr>
      <vt:lpstr>Convolutional Neural Network (CNN)</vt:lpstr>
      <vt:lpstr>2D Discrete Convolutions </vt:lpstr>
      <vt:lpstr>2D Discrete Convolutions </vt:lpstr>
      <vt:lpstr>PowerPoint 演示文稿</vt:lpstr>
      <vt:lpstr>2D Discrete Convolutions with Multiple Channels </vt:lpstr>
      <vt:lpstr>Convolution Layer </vt:lpstr>
      <vt:lpstr>Convolution Layer </vt:lpstr>
      <vt:lpstr>Convolution Layer </vt:lpstr>
      <vt:lpstr>Convolution Layer </vt:lpstr>
      <vt:lpstr>Convolution Layer </vt:lpstr>
      <vt:lpstr>Convolution Layer </vt:lpstr>
      <vt:lpstr>Strides </vt:lpstr>
      <vt:lpstr>Strides 2 Example (optional) </vt:lpstr>
      <vt:lpstr>Strides (optional) </vt:lpstr>
      <vt:lpstr>Strides (optional) </vt:lpstr>
      <vt:lpstr>Strides (optional) </vt:lpstr>
      <vt:lpstr>Zero padding (optional) </vt:lpstr>
      <vt:lpstr>Max-Pooling (optional)  </vt:lpstr>
      <vt:lpstr>Last layer of a CNN  </vt:lpstr>
      <vt:lpstr>Summary Structure of a CNN </vt:lpstr>
      <vt:lpstr>Overfitting and Underfitting</vt:lpstr>
      <vt:lpstr>Overfitting Examples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3061 Introduction to Computer Simulation of Physical Systems</dc:title>
  <dc:creator>HanG</dc:creator>
  <cp:lastModifiedBy>JitterY</cp:lastModifiedBy>
  <cp:revision>545</cp:revision>
  <cp:lastPrinted>2019-01-18T03:30:00Z</cp:lastPrinted>
  <dcterms:created xsi:type="dcterms:W3CDTF">2015-09-04T03:52:00Z</dcterms:created>
  <dcterms:modified xsi:type="dcterms:W3CDTF">2020-11-24T08:11:19Z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