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93" r:id="rId8"/>
    <p:sldId id="294" r:id="rId9"/>
    <p:sldId id="300" r:id="rId10"/>
    <p:sldId id="302" r:id="rId11"/>
    <p:sldId id="303" r:id="rId12"/>
    <p:sldId id="308" r:id="rId13"/>
    <p:sldId id="304" r:id="rId14"/>
    <p:sldId id="307" r:id="rId15"/>
    <p:sldId id="311" r:id="rId16"/>
    <p:sldId id="274" r:id="rId17"/>
    <p:sldId id="312" r:id="rId18"/>
    <p:sldId id="313" r:id="rId19"/>
    <p:sldId id="314" r:id="rId20"/>
    <p:sldId id="275" r:id="rId21"/>
    <p:sldId id="276" r:id="rId22"/>
    <p:sldId id="299" r:id="rId23"/>
    <p:sldId id="305" r:id="rId24"/>
    <p:sldId id="278" r:id="rId25"/>
    <p:sldId id="279" r:id="rId26"/>
    <p:sldId id="280" r:id="rId27"/>
    <p:sldId id="281" r:id="rId28"/>
    <p:sldId id="306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90" d="100"/>
          <a:sy n="90" d="100"/>
        </p:scale>
        <p:origin x="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AC70-024C-CB4C-8E8C-DDE72EE07BD4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916D-C0CC-6B4E-B7C8-132325C03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8916D-C0CC-6B4E-B7C8-132325C03E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6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547A34-2D31-4348-A0C2-6822E2899699}" type="datetimeFigureOut">
              <a:rPr lang="zh-CN" altLang="en-US" smtClean="0"/>
              <a:t>2017/8/31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ED3D9-6E37-4228-8352-4E3F450F2D0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7.png"/><Relationship Id="rId7" Type="http://schemas.openxmlformats.org/officeDocument/2006/relationships/image" Target="../media/image5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多項式</a:t>
            </a:r>
            <a:r>
              <a:rPr lang="zh-CN" altLang="en-US" dirty="0" smtClean="0"/>
              <a:t>，紐結和不變量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TW" altLang="en-US" sz="4000" dirty="0"/>
              <a:t>數學天地講座系列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920880" cy="2204864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/>
              <a:t>吳忠濤</a:t>
            </a:r>
          </a:p>
          <a:p>
            <a:pPr algn="ctr"/>
            <a:r>
              <a:rPr lang="zh-TW" altLang="en-US" sz="2800" dirty="0"/>
              <a:t>香港中文大學 </a:t>
            </a:r>
          </a:p>
          <a:p>
            <a:pPr algn="ctr"/>
            <a:r>
              <a:rPr lang="en-US" altLang="zh-TW" sz="2800" dirty="0"/>
              <a:t>16/04/2016</a:t>
            </a:r>
          </a:p>
          <a:p>
            <a:pPr algn="ctr"/>
            <a:endParaRPr lang="en-US" altLang="zh-C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7260"/>
            <a:ext cx="8329364" cy="143814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I. </a:t>
            </a:r>
            <a:r>
              <a:rPr lang="en-US" altLang="zh-CN" dirty="0" err="1" smtClean="0"/>
              <a:t>Reidemeister</a:t>
            </a:r>
            <a:r>
              <a:rPr lang="zh-CN" altLang="en-US" dirty="0"/>
              <a:t>變換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Reidemeister</a:t>
            </a:r>
            <a:r>
              <a:rPr lang="en-US" altLang="zh-CN" dirty="0" smtClean="0"/>
              <a:t> moves</a:t>
            </a:r>
            <a:endParaRPr lang="zh-HK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76872"/>
            <a:ext cx="8229600" cy="4389120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ej.iop.org/images/1742-5468/2007/03/P03001/Full/431770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552728" cy="451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投影圖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定理：一個</a:t>
            </a:r>
            <a:r>
              <a:rPr lang="zh-CN" altLang="en-US" sz="3600" dirty="0"/>
              <a:t>紐結</a:t>
            </a:r>
            <a:r>
              <a:rPr lang="zh-CN" altLang="en-US" sz="3600" dirty="0" smtClean="0"/>
              <a:t>的不同投影圖可由上述三種基本變換</a:t>
            </a:r>
            <a:r>
              <a:rPr lang="en-US" altLang="zh-CN" sz="3600" dirty="0" smtClean="0"/>
              <a:t>(</a:t>
            </a:r>
            <a:r>
              <a:rPr lang="en-US" altLang="zh-CN" sz="3600" dirty="0" err="1" smtClean="0"/>
              <a:t>Reidemeister</a:t>
            </a:r>
            <a:r>
              <a:rPr lang="en-US" altLang="zh-CN" sz="3600" dirty="0" smtClean="0"/>
              <a:t> moves)</a:t>
            </a:r>
            <a:r>
              <a:rPr lang="zh-CN" altLang="en-US" sz="3600" dirty="0" smtClean="0"/>
              <a:t>合成得到。</a:t>
            </a:r>
            <a:endParaRPr lang="en-US" altLang="zh-CN" sz="3600" dirty="0" smtClean="0"/>
          </a:p>
          <a:p>
            <a:pPr marL="0" indent="0">
              <a:buNone/>
            </a:pPr>
            <a:endParaRPr lang="en-US" altLang="zh-CN" sz="3600" dirty="0" smtClean="0"/>
          </a:p>
          <a:p>
            <a:pPr marL="0" indent="0">
              <a:buNone/>
            </a:pPr>
            <a:r>
              <a:rPr lang="zh-CN" altLang="en-US" sz="3600" i="1" dirty="0" smtClean="0"/>
              <a:t>例</a:t>
            </a:r>
            <a:r>
              <a:rPr lang="zh-CN" altLang="en-US" sz="3600" dirty="0" smtClean="0"/>
              <a:t>：三葉結投影圖之變換</a:t>
            </a:r>
            <a:endParaRPr lang="en-US" altLang="zh-CN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db.math.ust.hk/articles/knot/image0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30040"/>
            <a:ext cx="42291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4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投影</a:t>
            </a:r>
            <a:r>
              <a:rPr lang="zh-CN" altLang="en-US" dirty="0" smtClean="0"/>
              <a:t>圖三染色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84" y="1484784"/>
            <a:ext cx="8426516" cy="507056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若</a:t>
            </a:r>
            <a:r>
              <a:rPr lang="zh-CN" altLang="en-US" dirty="0" smtClean="0"/>
              <a:t>一個</a:t>
            </a:r>
            <a:r>
              <a:rPr lang="zh-CN" altLang="en-US" dirty="0"/>
              <a:t>紐</a:t>
            </a:r>
            <a:r>
              <a:rPr lang="zh-CN" altLang="en-US" dirty="0" smtClean="0"/>
              <a:t>結投影圖的線段可用三種顏色染色並滿足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每個交點處包含</a:t>
            </a:r>
            <a:r>
              <a:rPr lang="en-US" altLang="zh-CN" dirty="0" smtClean="0"/>
              <a:t>1</a:t>
            </a:r>
            <a:r>
              <a:rPr lang="zh-CN" altLang="en-US" dirty="0" smtClean="0"/>
              <a:t>種或</a:t>
            </a:r>
            <a:r>
              <a:rPr lang="en-US" altLang="zh-CN" dirty="0" smtClean="0"/>
              <a:t>3</a:t>
            </a:r>
            <a:r>
              <a:rPr lang="zh-CN" altLang="en-US" dirty="0" smtClean="0"/>
              <a:t>種</a:t>
            </a:r>
            <a:r>
              <a:rPr lang="zh-CN" altLang="en-US" dirty="0"/>
              <a:t>顏色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/>
              <a:t>投影</a:t>
            </a:r>
            <a:r>
              <a:rPr lang="zh-CN" altLang="en-US" dirty="0" smtClean="0"/>
              <a:t>圖包含所有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種顏色，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則稱此</a:t>
            </a:r>
            <a:r>
              <a:rPr lang="zh-CN" altLang="en-US" dirty="0"/>
              <a:t>投影</a:t>
            </a:r>
            <a:r>
              <a:rPr lang="zh-CN" altLang="en-US" dirty="0" smtClean="0"/>
              <a:t>圖</a:t>
            </a:r>
            <a:r>
              <a:rPr lang="zh-CN" altLang="en-US" dirty="0"/>
              <a:t>滿</a:t>
            </a:r>
            <a:r>
              <a:rPr lang="zh-CN" altLang="en-US" dirty="0" smtClean="0"/>
              <a:t>足</a:t>
            </a:r>
            <a:r>
              <a:rPr lang="zh-CN" altLang="en-US" b="1" dirty="0"/>
              <a:t>三色性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HK" dirty="0" smtClean="0"/>
          </a:p>
        </p:txBody>
      </p:sp>
      <p:pic>
        <p:nvPicPr>
          <p:cNvPr id="4" name="Picture 3" descr="pres tc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52068" r="32102" b="8203"/>
          <a:stretch/>
        </p:blipFill>
        <p:spPr>
          <a:xfrm>
            <a:off x="5436096" y="2420888"/>
            <a:ext cx="2934801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3276" y="4911162"/>
            <a:ext cx="3960440" cy="1644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284" y="5286979"/>
            <a:ext cx="418576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 smtClean="0"/>
              <a:t>右圖兩個平凡紐結的投影圖</a:t>
            </a:r>
            <a:endParaRPr lang="en-US" altLang="zh-CN" sz="2600" dirty="0" smtClean="0"/>
          </a:p>
          <a:p>
            <a:r>
              <a:rPr lang="zh-CN" altLang="en-US" sz="2600" dirty="0" smtClean="0"/>
              <a:t>都不滿足三色性。</a:t>
            </a:r>
            <a:endParaRPr lang="zh-HK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23070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1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三色性是</a:t>
            </a:r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不變量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218"/>
            <a:ext cx="8229600" cy="5615782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個</a:t>
            </a:r>
            <a:r>
              <a:rPr lang="zh-CN" altLang="en-US" dirty="0"/>
              <a:t>紐</a:t>
            </a:r>
            <a:r>
              <a:rPr lang="zh-CN" altLang="en-US" dirty="0" smtClean="0"/>
              <a:t>結的不同投影圖或</a:t>
            </a:r>
            <a:r>
              <a:rPr lang="zh-CN" altLang="en-US" dirty="0"/>
              <a:t>同</a:t>
            </a:r>
            <a:r>
              <a:rPr lang="zh-CN" altLang="en-US" dirty="0" smtClean="0"/>
              <a:t>時滿足</a:t>
            </a:r>
            <a:r>
              <a:rPr lang="zh-CN" altLang="en-US" dirty="0"/>
              <a:t>三色性</a:t>
            </a:r>
            <a:r>
              <a:rPr lang="zh-CN" altLang="en-US" dirty="0" smtClean="0"/>
              <a:t>，或同時不滿足三</a:t>
            </a:r>
            <a:r>
              <a:rPr lang="zh-CN" altLang="en-US" dirty="0"/>
              <a:t>色性。</a:t>
            </a:r>
            <a:endParaRPr lang="en-US" altLang="zh-CN" dirty="0"/>
          </a:p>
          <a:p>
            <a:pPr marL="393192" lvl="1" indent="0">
              <a:buNone/>
            </a:pPr>
            <a:r>
              <a:rPr lang="zh-CN" altLang="en-US" dirty="0"/>
              <a:t>證明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故三</a:t>
            </a:r>
            <a:r>
              <a:rPr lang="zh-CN" altLang="en-US" dirty="0"/>
              <a:t>色</a:t>
            </a:r>
            <a:r>
              <a:rPr lang="zh-CN" altLang="en-US" dirty="0" smtClean="0"/>
              <a:t>性是紐結不變量。</a:t>
            </a:r>
            <a:endParaRPr lang="zh-HK" alt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6/6a/Reidemeister_Move_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71" y="4761281"/>
            <a:ext cx="3142045" cy="11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8/88/Reidemeister_Move_1.p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6" b="6392"/>
          <a:stretch/>
        </p:blipFill>
        <p:spPr bwMode="auto">
          <a:xfrm>
            <a:off x="1806294" y="2636912"/>
            <a:ext cx="3376400" cy="87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d/d8/Reidemeister_Move_2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94" y="3587333"/>
            <a:ext cx="3763813" cy="11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02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平凡結</a:t>
            </a:r>
            <a:r>
              <a:rPr lang="zh-CN" altLang="en-US" dirty="0" smtClean="0"/>
              <a:t>、三葉結和八字結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1640"/>
            <a:ext cx="9144000" cy="552636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平凡結</a:t>
            </a:r>
            <a:r>
              <a:rPr lang="en-US" altLang="zh-CN" dirty="0" smtClean="0"/>
              <a:t>/unknot</a:t>
            </a:r>
          </a:p>
          <a:p>
            <a:endParaRPr lang="en-US" altLang="zh-HK" dirty="0"/>
          </a:p>
          <a:p>
            <a:endParaRPr lang="en-US" altLang="zh-HK" dirty="0" smtClean="0"/>
          </a:p>
          <a:p>
            <a:r>
              <a:rPr lang="zh-CN" altLang="en-US" dirty="0"/>
              <a:t>三葉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/trefoil knot</a:t>
            </a:r>
          </a:p>
          <a:p>
            <a:endParaRPr lang="en-US" altLang="zh-HK" dirty="0"/>
          </a:p>
          <a:p>
            <a:r>
              <a:rPr lang="zh-CN" altLang="en-US" dirty="0"/>
              <a:t>八字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/figure-eight knot</a:t>
            </a:r>
            <a:endParaRPr lang="en-US" altLang="zh-HK" dirty="0"/>
          </a:p>
          <a:p>
            <a:endParaRPr lang="en-US" altLang="zh-HK" dirty="0" smtClean="0"/>
          </a:p>
          <a:p>
            <a:r>
              <a:rPr lang="zh-CN" altLang="en-US" dirty="0"/>
              <a:t>結論</a:t>
            </a:r>
            <a:r>
              <a:rPr lang="zh-CN" altLang="en-US" dirty="0" smtClean="0"/>
              <a:t>：平凡結和三葉結不同，三葉結和八字結不同。</a:t>
            </a:r>
            <a:endParaRPr lang="en-US" altLang="zh-CN" dirty="0" smtClean="0"/>
          </a:p>
          <a:p>
            <a:endParaRPr lang="en-US" altLang="zh-HK" dirty="0"/>
          </a:p>
          <a:p>
            <a:r>
              <a:rPr lang="zh-CN" altLang="en-US" dirty="0"/>
              <a:t>無</a:t>
            </a:r>
            <a:r>
              <a:rPr lang="zh-CN" altLang="en-US" dirty="0" smtClean="0"/>
              <a:t>法判定平凡結是否和八字結相同。</a:t>
            </a:r>
            <a:endParaRPr lang="en-US" altLang="zh-HK" dirty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Picture 7" descr="pres tc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92" t="-2628" r="-2992" b="60263"/>
          <a:stretch>
            <a:fillRect/>
          </a:stretch>
        </p:blipFill>
        <p:spPr bwMode="auto">
          <a:xfrm>
            <a:off x="4911508" y="1331640"/>
            <a:ext cx="2088232" cy="891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pres tc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52068" r="32102" b="8203"/>
          <a:stretch/>
        </p:blipFill>
        <p:spPr>
          <a:xfrm>
            <a:off x="5004048" y="2029204"/>
            <a:ext cx="1903153" cy="1540954"/>
          </a:xfrm>
          <a:prstGeom prst="rect">
            <a:avLst/>
          </a:prstGeom>
        </p:spPr>
      </p:pic>
      <p:pic>
        <p:nvPicPr>
          <p:cNvPr id="6" name="Picture 8" descr="pres tc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" r="-1094" b="41768"/>
          <a:stretch/>
        </p:blipFill>
        <p:spPr>
          <a:xfrm>
            <a:off x="4427984" y="3475239"/>
            <a:ext cx="3456384" cy="158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3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389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II. </a:t>
            </a:r>
            <a:r>
              <a:rPr lang="zh-CN" altLang="en-US" dirty="0" smtClean="0"/>
              <a:t>拆</a:t>
            </a:r>
            <a:r>
              <a:rPr lang="zh-CN" altLang="en-US" dirty="0"/>
              <a:t>接關係式</a:t>
            </a:r>
            <a:r>
              <a:rPr lang="en-US" altLang="zh-CN" dirty="0" smtClean="0"/>
              <a:t>/Skein relation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1" dirty="0" smtClean="0"/>
                  <a:t>Conway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𝒑𝒐𝒍𝒚𝒏𝒐𝒎𝒊𝒂𝒍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 smtClean="0"/>
                  <a:t>以下遞歸關係給出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 smtClean="0"/>
                  <a:t> 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代表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平凡紐結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投影圖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r>
                  <a:rPr lang="zh-CN" altLang="en-US" dirty="0"/>
                  <a:t>拆接關係式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HK" dirty="0" smtClean="0"/>
              </a:p>
              <a:p>
                <a:pPr marL="0" indent="0">
                  <a:buNone/>
                </a:pP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180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upload.wikimedia.org/wikipedia/commons/thumb/c/c3/Skein_%28HOMFLY%29.svg/300px-Skein_%28HOMFLY%29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77476"/>
            <a:ext cx="2857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4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平</a:t>
            </a:r>
            <a:r>
              <a:rPr lang="zh-CN" altLang="en-US" dirty="0" smtClean="0"/>
              <a:t>凡</a:t>
            </a:r>
            <a:r>
              <a:rPr lang="zh-CN" altLang="en-US" dirty="0"/>
              <a:t>鏈環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Hopf</a:t>
            </a:r>
            <a:r>
              <a:rPr lang="zh-CN" altLang="en-US" dirty="0"/>
              <a:t>鏈環</a:t>
            </a:r>
            <a:r>
              <a:rPr lang="zh-CN" altLang="en-US" dirty="0" smtClean="0"/>
              <a:t>和三葉結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935480"/>
                <a:ext cx="8229600" cy="43891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        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故平凡鏈環的</a:t>
                </a:r>
                <a:r>
                  <a:rPr lang="en-US" altLang="zh-CN" dirty="0" smtClean="0"/>
                  <a:t>Conway polynomial</a:t>
                </a:r>
                <a:r>
                  <a:rPr lang="zh-CN" altLang="en-US" dirty="0" smtClean="0"/>
                  <a:t>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𝑧𝐶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d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=0+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故</a:t>
                </a:r>
                <a:r>
                  <a:rPr lang="en-US" altLang="zh-CN" dirty="0" err="1" smtClean="0"/>
                  <a:t>Hopf</a:t>
                </a:r>
                <a:r>
                  <a:rPr lang="zh-CN" altLang="en-US" dirty="0"/>
                  <a:t>鏈環</a:t>
                </a:r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Conway polynomial</a:t>
                </a:r>
                <a:r>
                  <a:rPr lang="zh-CN" altLang="en-US" dirty="0" smtClean="0"/>
                  <a:t>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HK" dirty="0" smtClean="0"/>
              </a:p>
              <a:p>
                <a:pPr marL="0" indent="0">
                  <a:buNone/>
                </a:pPr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 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HK" i="1">
                        <a:latin typeface="Cambria Math" panose="02040503050406030204" pitchFamily="18" charset="0"/>
                      </a:rPr>
                      <m:t>𝑧𝐶</m:t>
                    </m:r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        </m:t>
                        </m:r>
                      </m:e>
                    </m:d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altLang="zh-HK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H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HK" dirty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故三葉結</a:t>
                </a:r>
                <a:r>
                  <a:rPr lang="zh-CN" altLang="en-US" dirty="0" smtClean="0"/>
                  <a:t>的</a:t>
                </a:r>
                <a:r>
                  <a:rPr lang="en-US" altLang="zh-CN" dirty="0" smtClean="0"/>
                  <a:t>Conway polynomial</a:t>
                </a:r>
                <a:r>
                  <a:rPr lang="zh-CN" altLang="en-US" dirty="0" smtClean="0"/>
                  <a:t>是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en-US" altLang="zh-HK" dirty="0"/>
              </a:p>
              <a:p>
                <a:endParaRPr lang="en-US" altLang="zh-HK" dirty="0"/>
              </a:p>
              <a:p>
                <a:endParaRPr lang="en-US" altLang="zh-HK" dirty="0"/>
              </a:p>
              <a:p>
                <a:pPr marL="1252728" lvl="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35480"/>
                <a:ext cx="8229600" cy="4389120"/>
              </a:xfrm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http://upload.wikimedia.org/wikipedia/commons/1/1e/Skein-relation-link20-plus-s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8" y="193455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7/73/Skein-relation-link20-minus-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542" y="193455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upload.wikimedia.org/wikipedia/commons/a/ab/Skein-relation-link20-zero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35" y="19610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pload.wikimedia.org/wikipedia/commons/b/ba/Skein-relation-link22-plus-s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18" y="3356312"/>
            <a:ext cx="41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1/1a/Skein-relation-link22-minus-s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92" y="3356312"/>
            <a:ext cx="41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upload.wikimedia.org/wikipedia/commons/a/a9/Skein-relation-link22-zero-sm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95" y="3356312"/>
            <a:ext cx="4191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Skein-relation-trefoil-plus-s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42" y="4853708"/>
            <a:ext cx="4476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upload.wikimedia.org/wikipedia/commons/9/99/Skein-relation-trefoil-minus-sm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47" y="4853708"/>
            <a:ext cx="4476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upload.wikimedia.org/wikipedia/commons/6/64/Skein-relation-trefoil-zero-sm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60" y="4840456"/>
            <a:ext cx="4476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0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/>
              <a:t>性質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可</a:t>
                </a:r>
                <a:r>
                  <a:rPr lang="zh-CN" altLang="en-US" dirty="0" smtClean="0"/>
                  <a:t>以</a:t>
                </a:r>
                <a:r>
                  <a:rPr lang="zh-CN" altLang="en-US" dirty="0"/>
                  <a:t>證</a:t>
                </a:r>
                <a:r>
                  <a:rPr lang="zh-CN" altLang="en-US" dirty="0" smtClean="0"/>
                  <a:t>明</a:t>
                </a:r>
                <a:r>
                  <a:rPr lang="en-US" altLang="zh-CN" dirty="0" smtClean="0"/>
                  <a:t>Conway</a:t>
                </a:r>
                <a:r>
                  <a:rPr lang="zh-CN" altLang="en-US" dirty="0" smtClean="0"/>
                  <a:t>多項式滿足</a:t>
                </a:r>
                <a:r>
                  <a:rPr lang="zh-CN" altLang="en-US" dirty="0"/>
                  <a:t>以</a:t>
                </a:r>
                <a:r>
                  <a:rPr lang="zh-CN" altLang="en-US" dirty="0" smtClean="0"/>
                  <a:t>下</a:t>
                </a:r>
                <a:r>
                  <a:rPr lang="zh-CN" altLang="en-US" dirty="0"/>
                  <a:t>性質</a:t>
                </a:r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HK" dirty="0"/>
              </a:p>
              <a:p>
                <a:r>
                  <a:rPr lang="en-US" altLang="zh-CN" dirty="0" smtClean="0"/>
                  <a:t>Conway</a:t>
                </a:r>
                <a:r>
                  <a:rPr lang="zh-CN" altLang="en-US" dirty="0"/>
                  <a:t>多項</a:t>
                </a:r>
                <a:r>
                  <a:rPr lang="zh-CN" altLang="en-US" dirty="0" smtClean="0"/>
                  <a:t>式是紐結（鏈環）不變量：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歸</a:t>
                </a:r>
                <a:r>
                  <a:rPr lang="zh-CN" altLang="en-US" dirty="0" smtClean="0"/>
                  <a:t>納</a:t>
                </a:r>
                <a:r>
                  <a:rPr lang="zh-CN" altLang="en-US" dirty="0"/>
                  <a:t>定</a:t>
                </a:r>
                <a:r>
                  <a:rPr lang="zh-CN" altLang="en-US" dirty="0" smtClean="0"/>
                  <a:t>義</a:t>
                </a:r>
                <a:r>
                  <a:rPr lang="zh-CN" altLang="en-US" dirty="0"/>
                  <a:t>不依</a:t>
                </a:r>
                <a:r>
                  <a:rPr lang="zh-CN" altLang="en-US" dirty="0" smtClean="0"/>
                  <a:t>賴於交點的選取。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同</a:t>
                </a:r>
                <a:r>
                  <a:rPr lang="zh-CN" altLang="en-US" dirty="0" smtClean="0"/>
                  <a:t>一紐結（鏈環）的不同投影圖之</a:t>
                </a:r>
                <a:r>
                  <a:rPr lang="en-US" altLang="zh-CN" dirty="0" smtClean="0"/>
                  <a:t>Conway</a:t>
                </a:r>
                <a:r>
                  <a:rPr lang="zh-CN" altLang="en-US" dirty="0" smtClean="0"/>
                  <a:t>多項式相同。</a:t>
                </a:r>
                <a:endParaRPr lang="en-US" altLang="zh-CN" dirty="0"/>
              </a:p>
              <a:p>
                <a:pPr marL="393192" lvl="1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紐</a:t>
                </a:r>
                <a:r>
                  <a:rPr lang="zh-CN" altLang="en-US" dirty="0" smtClean="0"/>
                  <a:t>結之</a:t>
                </a:r>
                <a:r>
                  <a:rPr lang="en-US" altLang="zh-CN" dirty="0" smtClean="0"/>
                  <a:t>Conway</a:t>
                </a:r>
                <a:r>
                  <a:rPr lang="zh-CN" altLang="en-US" dirty="0" smtClean="0"/>
                  <a:t>多項式</a:t>
                </a:r>
                <a:r>
                  <a:rPr lang="zh-CN" altLang="en-US" dirty="0"/>
                  <a:t>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 smtClean="0"/>
                  <a:t>多項式，且不依賴於紐結的定向</a:t>
                </a:r>
                <a:r>
                  <a:rPr lang="en-US" altLang="zh-CN" dirty="0" smtClean="0"/>
                  <a:t>/orientation</a:t>
                </a:r>
                <a:r>
                  <a:rPr lang="zh-CN" altLang="en-US" dirty="0" smtClean="0"/>
                  <a:t>。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pPr lvl="1"/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1806" r="-148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7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296144"/>
          </a:xfrm>
        </p:spPr>
        <p:txBody>
          <a:bodyPr>
            <a:normAutofit fontScale="90000"/>
          </a:bodyPr>
          <a:lstStyle/>
          <a:p>
            <a:r>
              <a:rPr lang="en-HK" altLang="zh-CN" dirty="0" smtClean="0"/>
              <a:t/>
            </a:r>
            <a:br>
              <a:rPr lang="en-HK" altLang="zh-CN" dirty="0" smtClean="0"/>
            </a:br>
            <a:r>
              <a:rPr lang="en-HK" altLang="zh-CN" dirty="0"/>
              <a:t/>
            </a:r>
            <a:br>
              <a:rPr lang="en-HK" altLang="zh-CN" dirty="0"/>
            </a:br>
            <a:r>
              <a:rPr lang="zh-CN" altLang="en-US" dirty="0" smtClean="0"/>
              <a:t>亞</a:t>
            </a:r>
            <a:r>
              <a:rPr lang="zh-CN" altLang="en-US" dirty="0"/>
              <a:t>歷山</a:t>
            </a:r>
            <a:r>
              <a:rPr lang="zh-CN" altLang="en-US" dirty="0" smtClean="0"/>
              <a:t>大</a:t>
            </a:r>
            <a:r>
              <a:rPr lang="zh-CN" altLang="en-US" dirty="0"/>
              <a:t>多項</a:t>
            </a:r>
            <a:r>
              <a:rPr lang="zh-CN" altLang="en-US" dirty="0" smtClean="0"/>
              <a:t>式</a:t>
            </a:r>
            <a:r>
              <a:rPr lang="en-HK" altLang="zh-CN" dirty="0" smtClean="0"/>
              <a:t>(Alexander Polynomial)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196752"/>
                <a:ext cx="8640960" cy="5661248"/>
              </a:xfrm>
            </p:spPr>
            <p:txBody>
              <a:bodyPr>
                <a:normAutofit/>
              </a:bodyPr>
              <a:lstStyle/>
              <a:p>
                <a:endParaRPr lang="en-HK" altLang="zh-CN" dirty="0" smtClean="0"/>
              </a:p>
              <a:p>
                <a:r>
                  <a:rPr lang="zh-CN" altLang="en-US" dirty="0" smtClean="0"/>
                  <a:t>給定紐結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，其</a:t>
                </a:r>
                <a:r>
                  <a:rPr lang="zh-CN" altLang="en-US" b="1" dirty="0" smtClean="0"/>
                  <a:t>亞歷山大</a:t>
                </a:r>
                <a:r>
                  <a:rPr lang="zh-CN" altLang="en-US" b="1" dirty="0"/>
                  <a:t>多項式</a:t>
                </a:r>
                <a:r>
                  <a:rPr lang="zh-CN" alt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可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如下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從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Conway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多項式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得到</m:t>
                    </m:r>
                  </m:oMath>
                </a14:m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zh-CN" altLang="en-US" dirty="0"/>
                  <a:t>將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中的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替換成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−2+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HK" dirty="0"/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zh-CN" altLang="en-US" dirty="0"/>
                  <a:t>乘</a:t>
                </a:r>
                <a:r>
                  <a:rPr lang="zh-CN" altLang="en-US" dirty="0" smtClean="0"/>
                  <a:t>上</a:t>
                </a:r>
                <a:r>
                  <a:rPr lang="zh-CN" altLang="en-US" dirty="0"/>
                  <a:t>唯一恰當的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:r>
                  <a:rPr lang="zh-CN" altLang="en-US" dirty="0"/>
                  <a:t>得</a:t>
                </a:r>
                <a:r>
                  <a:rPr lang="zh-CN" altLang="en-US" dirty="0" smtClean="0"/>
                  <a:t>到</a:t>
                </a:r>
                <a:r>
                  <a:rPr lang="zh-CN" altLang="en-US" dirty="0"/>
                  <a:t>常數</a:t>
                </a:r>
                <a:r>
                  <a:rPr lang="zh-CN" altLang="en-US" dirty="0" smtClean="0"/>
                  <a:t>項</a:t>
                </a:r>
                <a:r>
                  <a:rPr lang="zh-CN" altLang="en-US" dirty="0"/>
                  <a:t>大</a:t>
                </a:r>
                <a:r>
                  <a:rPr lang="zh-CN" altLang="en-US" dirty="0" smtClean="0"/>
                  <a:t>於零</a:t>
                </a:r>
                <a:r>
                  <a:rPr lang="zh-CN" altLang="en-US" dirty="0"/>
                  <a:t>的</a:t>
                </a:r>
                <a:r>
                  <a:rPr lang="zh-CN" altLang="en-US" dirty="0" smtClean="0"/>
                  <a:t>多項式。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i="1" dirty="0"/>
                  <a:t>例</a:t>
                </a:r>
                <a:r>
                  <a:rPr lang="zh-CN" altLang="en-US" dirty="0" smtClean="0"/>
                  <a:t>：從三葉結的</a:t>
                </a:r>
                <a:r>
                  <a:rPr lang="en-US" altLang="zh-CN" dirty="0" smtClean="0"/>
                  <a:t>Conway</a:t>
                </a:r>
                <a14:m>
                  <m:oMath xmlns:m="http://schemas.openxmlformats.org/officeDocument/2006/math">
                    <m:r>
                      <a:rPr lang="zh-CN" altLang="en-US" b="0" i="1" dirty="0">
                        <a:latin typeface="Cambria Math" panose="02040503050406030204" pitchFamily="18" charset="0"/>
                      </a:rPr>
                      <m:t>多項式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作</m:t>
                    </m:r>
                  </m:oMath>
                </a14:m>
                <a:r>
                  <a:rPr lang="zh-CN" altLang="en-US" dirty="0" smtClean="0"/>
                  <a:t>替換，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       得到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     </a:t>
                </a:r>
                <a:r>
                  <a:rPr lang="zh-CN" altLang="en-US" dirty="0"/>
                  <a:t>乘上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得</a:t>
                </a:r>
                <a:r>
                  <a:rPr lang="zh-CN" altLang="en-US" dirty="0"/>
                  <a:t>亞歷山</a:t>
                </a:r>
                <a:r>
                  <a:rPr lang="zh-CN" altLang="en-US" dirty="0" smtClean="0"/>
                  <a:t>大</a:t>
                </a:r>
                <a:r>
                  <a:rPr lang="zh-CN" altLang="en-US" dirty="0"/>
                  <a:t>多項式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亞</a:t>
                </a:r>
                <a:r>
                  <a:rPr lang="zh-CN" altLang="en-US" dirty="0"/>
                  <a:t>歷山</a:t>
                </a:r>
                <a:r>
                  <a:rPr lang="zh-CN" altLang="en-US" dirty="0" smtClean="0"/>
                  <a:t>大</a:t>
                </a:r>
                <a:r>
                  <a:rPr lang="zh-CN" altLang="en-US" dirty="0"/>
                  <a:t>多項</a:t>
                </a:r>
                <a:r>
                  <a:rPr lang="zh-CN" altLang="en-US" dirty="0" smtClean="0"/>
                  <a:t>式是</a:t>
                </a:r>
                <a:r>
                  <a:rPr lang="zh-CN" altLang="en-US" dirty="0"/>
                  <a:t>對</a:t>
                </a:r>
                <a:r>
                  <a:rPr lang="zh-CN" altLang="en-US" dirty="0" smtClean="0"/>
                  <a:t>稱多項式</a:t>
                </a:r>
                <a:r>
                  <a:rPr lang="en-US" altLang="zh-CN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練</a:t>
                </a:r>
                <a:r>
                  <a:rPr lang="zh-CN" altLang="en-US" dirty="0"/>
                  <a:t>習</a:t>
                </a:r>
                <a:r>
                  <a:rPr lang="zh-CN" altLang="en-US" dirty="0" smtClean="0"/>
                  <a:t>：驗證八字結的亞歷山大多項式等於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i="1" dirty="0" smtClean="0"/>
                  <a:t>。</a:t>
                </a:r>
                <a:endParaRPr lang="en-US" altLang="zh-CN" i="1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393192" lvl="1" indent="0">
                  <a:buNone/>
                </a:pPr>
                <a:endParaRPr lang="en-US" altLang="zh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196752"/>
                <a:ext cx="8640960" cy="5661248"/>
              </a:xfrm>
              <a:blipFill rotWithShape="0">
                <a:blip r:embed="rId2"/>
                <a:stretch>
                  <a:fillRect l="-1269" b="-129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紐結</a:t>
            </a:r>
            <a:r>
              <a:rPr lang="zh-CN" altLang="en-US" dirty="0" smtClean="0"/>
              <a:t>表和</a:t>
            </a:r>
            <a:r>
              <a:rPr lang="zh-CN" altLang="en-US" dirty="0"/>
              <a:t>亞歷山</a:t>
            </a:r>
            <a:r>
              <a:rPr lang="zh-CN" altLang="en-US" dirty="0" smtClean="0"/>
              <a:t>大</a:t>
            </a:r>
            <a:r>
              <a:rPr lang="zh-CN" altLang="en-US" dirty="0"/>
              <a:t>多項式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紐結表中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交點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數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zh-CN" altLang="en-US" dirty="0" smtClean="0"/>
                  <a:t>的</a:t>
                </a:r>
                <a:r>
                  <a:rPr lang="zh-CN" altLang="en-US" dirty="0"/>
                  <a:t>紐結</a:t>
                </a:r>
                <a:r>
                  <a:rPr lang="zh-CN" altLang="en-US" dirty="0" smtClean="0"/>
                  <a:t>之亞歷山大多項式兩兩不同，所以亞歷山大多項式可完全區分它們。</a:t>
                </a:r>
                <a:endParaRPr lang="en-US" altLang="zh-CN" dirty="0" smtClean="0"/>
              </a:p>
              <a:p>
                <a:endParaRPr lang="en-US" altLang="zh-HK" dirty="0"/>
              </a:p>
              <a:p>
                <a:r>
                  <a:rPr lang="zh-CN" altLang="en-US" dirty="0"/>
                  <a:t>存</a:t>
                </a:r>
                <a:r>
                  <a:rPr lang="zh-CN" altLang="en-US" dirty="0" smtClean="0"/>
                  <a:t>在</a:t>
                </a:r>
                <a:r>
                  <a:rPr lang="zh-CN" altLang="en-US" dirty="0"/>
                  <a:t>無窮多</a:t>
                </a:r>
                <a:r>
                  <a:rPr lang="zh-CN" altLang="en-US" dirty="0" smtClean="0"/>
                  <a:t>個非平凡</a:t>
                </a:r>
                <a:r>
                  <a:rPr lang="zh-CN" altLang="en-US" dirty="0"/>
                  <a:t>紐</a:t>
                </a:r>
                <a:r>
                  <a:rPr lang="zh-CN" altLang="en-US" dirty="0" smtClean="0"/>
                  <a:t>結</a:t>
                </a:r>
                <a:r>
                  <a:rPr lang="zh-CN" altLang="en-US" dirty="0"/>
                  <a:t>亞歷山</a:t>
                </a:r>
                <a:r>
                  <a:rPr lang="zh-CN" altLang="en-US" dirty="0" smtClean="0"/>
                  <a:t>大</a:t>
                </a:r>
                <a:r>
                  <a:rPr lang="zh-CN" altLang="en-US" dirty="0"/>
                  <a:t>多項式等於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 smtClean="0"/>
                  <a:t>，如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</m:oMath>
                </a14:m>
                <a:endParaRPr lang="en-US" altLang="zh-HK" dirty="0" smtClean="0"/>
              </a:p>
              <a:p>
                <a:endParaRPr lang="en-US" altLang="zh-HK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166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://www.indiana.edu/%7Eknotinfo/diagrams/11n_3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4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42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紐結理論</a:t>
            </a:r>
            <a:r>
              <a:rPr lang="en-US" altLang="zh-CN" dirty="0" smtClean="0"/>
              <a:t>/Knot Theory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/Knot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鏈</a:t>
            </a:r>
            <a:r>
              <a:rPr lang="zh-CN" altLang="en-US" dirty="0" smtClean="0"/>
              <a:t>環</a:t>
            </a:r>
            <a:r>
              <a:rPr lang="en-US" altLang="zh-CN" dirty="0" smtClean="0"/>
              <a:t>/Link</a:t>
            </a:r>
          </a:p>
          <a:p>
            <a:endParaRPr lang="zh-CN" altLang="en-US" dirty="0"/>
          </a:p>
        </p:txBody>
      </p:sp>
      <p:pic>
        <p:nvPicPr>
          <p:cNvPr id="4" name="图片 3" descr="Olympic_Rin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293096"/>
            <a:ext cx="3065043" cy="1728192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347864" y="479715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419872" y="2348880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Blue_Trefoil_Kn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844824"/>
            <a:ext cx="1944216" cy="207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1373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III. </a:t>
            </a:r>
            <a:r>
              <a:rPr lang="zh-CN" altLang="en-US" dirty="0" smtClean="0"/>
              <a:t>交錯結</a:t>
            </a:r>
            <a:r>
              <a:rPr lang="en-US" altLang="zh-CN" dirty="0" smtClean="0"/>
              <a:t>/Alternating Knot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2914"/>
            <a:ext cx="9036496" cy="5166445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i="1" dirty="0"/>
              <a:t>定義</a:t>
            </a:r>
            <a:r>
              <a:rPr lang="zh-CN" altLang="en-US" dirty="0" smtClean="0"/>
              <a:t>：一個紐結</a:t>
            </a:r>
            <a:r>
              <a:rPr lang="zh-CN" altLang="en-US" dirty="0"/>
              <a:t>稱</a:t>
            </a:r>
            <a:r>
              <a:rPr lang="zh-CN" altLang="en-US" dirty="0" smtClean="0"/>
              <a:t>為</a:t>
            </a:r>
            <a:r>
              <a:rPr lang="zh-CN" altLang="en-US" dirty="0"/>
              <a:t>交錯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/alternating knot </a:t>
            </a:r>
            <a:r>
              <a:rPr lang="zh-CN" altLang="en-US" dirty="0" smtClean="0"/>
              <a:t>如果</a:t>
            </a:r>
            <a:r>
              <a:rPr lang="zh-CN" altLang="en-US" dirty="0"/>
              <a:t>它</a:t>
            </a:r>
            <a:r>
              <a:rPr lang="zh-CN" altLang="en-US" dirty="0" smtClean="0"/>
              <a:t>有</a:t>
            </a:r>
            <a:r>
              <a:rPr lang="zh-CN" altLang="en-US" dirty="0"/>
              <a:t>交錯</a:t>
            </a:r>
            <a:r>
              <a:rPr lang="zh-CN" altLang="en-US" dirty="0" smtClean="0"/>
              <a:t>的投影圖——沿著圖中每條線，交叉點一上一下交替出現。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交叉</a:t>
            </a:r>
            <a:r>
              <a:rPr lang="zh-CN" altLang="en-US" dirty="0" smtClean="0"/>
              <a:t>數</a:t>
            </a:r>
            <a:r>
              <a:rPr lang="zh-CN" altLang="en-US" dirty="0"/>
              <a:t>小於</a:t>
            </a:r>
            <a:r>
              <a:rPr lang="en-US" altLang="zh-CN" dirty="0" smtClean="0"/>
              <a:t>8</a:t>
            </a:r>
            <a:r>
              <a:rPr lang="zh-CN" altLang="en-US" dirty="0" smtClean="0"/>
              <a:t>的</a:t>
            </a:r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全都</a:t>
            </a:r>
            <a:r>
              <a:rPr lang="zh-CN" altLang="en-US" dirty="0" smtClean="0"/>
              <a:t>是</a:t>
            </a:r>
            <a:r>
              <a:rPr lang="zh-CN" altLang="en-US" dirty="0"/>
              <a:t>交錯結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/>
              <a:t>交叉</a:t>
            </a:r>
            <a:r>
              <a:rPr lang="zh-CN" altLang="en-US" dirty="0" smtClean="0"/>
              <a:t>數</a:t>
            </a:r>
            <a:r>
              <a:rPr lang="zh-CN" altLang="en-US" dirty="0"/>
              <a:t>等於</a:t>
            </a:r>
            <a:r>
              <a:rPr lang="en-US" altLang="zh-CN" dirty="0" smtClean="0"/>
              <a:t>8</a:t>
            </a:r>
            <a:r>
              <a:rPr lang="zh-CN" altLang="en-US" dirty="0" smtClean="0"/>
              <a:t>的</a:t>
            </a:r>
            <a:r>
              <a:rPr lang="zh-CN" altLang="en-US" dirty="0"/>
              <a:t>紐</a:t>
            </a:r>
            <a:r>
              <a:rPr lang="zh-CN" altLang="en-US" dirty="0" smtClean="0"/>
              <a:t>結中有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個</a:t>
            </a:r>
            <a:r>
              <a:rPr lang="zh-CN" altLang="en-US" dirty="0"/>
              <a:t>非交</a:t>
            </a:r>
            <a:r>
              <a:rPr lang="zh-CN" altLang="en-US" dirty="0" smtClean="0"/>
              <a:t>錯結。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 smtClean="0"/>
              <a:t>非</a:t>
            </a:r>
            <a:r>
              <a:rPr lang="zh-CN" altLang="en-US" dirty="0"/>
              <a:t>交錯</a:t>
            </a:r>
            <a:r>
              <a:rPr lang="zh-CN" altLang="en-US" dirty="0" smtClean="0"/>
              <a:t>結</a:t>
            </a:r>
            <a:r>
              <a:rPr lang="zh-CN" altLang="en-US" dirty="0"/>
              <a:t>遠多</a:t>
            </a:r>
            <a:r>
              <a:rPr lang="zh-CN" altLang="en-US" dirty="0" smtClean="0"/>
              <a:t>於</a:t>
            </a:r>
            <a:r>
              <a:rPr lang="zh-CN" altLang="en-US" dirty="0"/>
              <a:t>交錯結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5124" name="Picture 4" descr="http://www.indiana.edu/%7Eknotinfo/diagrams/8_1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3" y="393749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ndiana.edu/%7Eknotinfo/diagrams/8_20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733" y="393749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indiana.edu/%7Eknotinfo/diagrams/8_2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33" y="3937495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5865" y="5628759"/>
                <a:ext cx="565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65" y="5628759"/>
                <a:ext cx="56560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78832" y="5628759"/>
                <a:ext cx="57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832" y="5628759"/>
                <a:ext cx="57573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91931" y="5628759"/>
                <a:ext cx="575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31" y="5628759"/>
                <a:ext cx="57573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0" name="Picture 10" descr="http://www.indiana.edu/%7Eknotinfo/diagrams/8_17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725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51089" y="3636511"/>
                <a:ext cx="570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b>
                          <m:r>
                            <a:rPr lang="en-US" altLang="zh-HK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089" y="3636511"/>
                <a:ext cx="570413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8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94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交錯結的亞歷山大多項式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340768"/>
                <a:ext cx="9144000" cy="551723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zh-CN" altLang="en-US" i="1" dirty="0" smtClean="0"/>
                  <a:t>定理</a:t>
                </a:r>
                <a:r>
                  <a:rPr lang="zh-CN" altLang="en-US" dirty="0" smtClean="0"/>
                  <a:t>：</a:t>
                </a:r>
                <a:r>
                  <a:rPr lang="zh-CN" altLang="en-US" dirty="0"/>
                  <a:t>交錯</a:t>
                </a:r>
                <a:r>
                  <a:rPr lang="zh-CN" altLang="en-US" dirty="0" smtClean="0"/>
                  <a:t>結的亞歷山大多項式</a:t>
                </a:r>
                <a:r>
                  <a:rPr lang="zh-CN" altLang="en-US" dirty="0"/>
                  <a:t>必</a:t>
                </a:r>
                <a:r>
                  <a:rPr lang="zh-CN" altLang="en-US" dirty="0" smtClean="0"/>
                  <a:t>然是嚴格交錯多項式。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	——</a:t>
                </a:r>
                <a:r>
                  <a:rPr lang="zh-HK" altLang="en-US" dirty="0"/>
                  <a:t>多項式係數正負交錯出現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另一方面，非交錯結的亞歷山大多項式可能是也可能不是</a:t>
                </a:r>
                <a:r>
                  <a:rPr lang="zh-TW" altLang="en-US" dirty="0"/>
                  <a:t>嚴格交錯多項式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zh-CN" altLang="en-US" dirty="0" smtClean="0"/>
                  <a:t>例：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en-US" altLang="zh-CN" b="0" dirty="0" smtClean="0"/>
                  <a:t>	</a:t>
                </a:r>
                <a:r>
                  <a:rPr lang="zh-CN" altLang="en-US" dirty="0"/>
                  <a:t>交錯結</a:t>
                </a:r>
                <a:r>
                  <a:rPr lang="zh-CN" altLang="en-US" b="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 smtClean="0"/>
                  <a:t>是</a:t>
                </a:r>
                <a:r>
                  <a:rPr lang="zh-TW" altLang="en-US" dirty="0"/>
                  <a:t>嚴格交錯多項式</a:t>
                </a:r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zh-CN" altLang="en-US" dirty="0" smtClean="0"/>
                  <a:t>非</a:t>
                </a:r>
                <a:r>
                  <a:rPr lang="zh-CN" altLang="en-US" dirty="0"/>
                  <a:t>交錯結</a:t>
                </a:r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 smtClean="0"/>
                  <a:t>不是</a:t>
                </a:r>
                <a:r>
                  <a:rPr lang="zh-TW" altLang="en-US" dirty="0"/>
                  <a:t>嚴格交錯多項式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 smtClean="0"/>
                  <a:t>	</a:t>
                </a:r>
                <a:r>
                  <a:rPr lang="zh-CN" altLang="en-US" b="0" dirty="0" smtClean="0"/>
                  <a:t>非</a:t>
                </a:r>
                <a:r>
                  <a:rPr lang="zh-CN" altLang="en-US" dirty="0"/>
                  <a:t>交錯結</a:t>
                </a:r>
                <a:r>
                  <a:rPr lang="zh-CN" altLang="en-US" b="0" dirty="0" smtClean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dirty="0"/>
                  <a:t>嚴格交錯多項式</a:t>
                </a:r>
                <a:endParaRPr lang="en-US" altLang="zh-CN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0768"/>
                <a:ext cx="9144000" cy="5517232"/>
              </a:xfrm>
              <a:blipFill rotWithShape="0">
                <a:blip r:embed="rId2"/>
                <a:stretch>
                  <a:fillRect l="-1000" t="-1326" b="-143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84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283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IV. </a:t>
            </a:r>
            <a:r>
              <a:rPr lang="zh-CN" altLang="en-US" dirty="0" smtClean="0"/>
              <a:t>環</a:t>
            </a:r>
            <a:r>
              <a:rPr lang="zh-CN" altLang="en-US" dirty="0"/>
              <a:t>面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/Torus Knot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5" descr="torus-zoo-x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3" r="-5693"/>
          <a:stretch>
            <a:fillRect/>
          </a:stretch>
        </p:blipFill>
        <p:spPr bwMode="auto">
          <a:xfrm>
            <a:off x="467544" y="1316752"/>
            <a:ext cx="8229600" cy="55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zh-CN" altLang="en-US" dirty="0"/>
              <a:t>環面結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9144000" cy="511256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: </a:t>
                </a:r>
                <a:r>
                  <a:rPr lang="zh-CN" altLang="en-US" dirty="0"/>
                  <a:t>換</a:t>
                </a:r>
                <a:r>
                  <a:rPr lang="zh-CN" altLang="en-US" dirty="0" smtClean="0"/>
                  <a:t>面上並列</a:t>
                </a:r>
                <a:r>
                  <a:rPr lang="en-US" altLang="zh-CN" dirty="0" smtClean="0"/>
                  <a:t>m</a:t>
                </a:r>
                <a:r>
                  <a:rPr lang="zh-CN" altLang="en-US" dirty="0" smtClean="0"/>
                  <a:t>條</a:t>
                </a:r>
                <a:r>
                  <a:rPr lang="zh-CN" altLang="en-US" dirty="0"/>
                  <a:t>平</a:t>
                </a:r>
                <a:r>
                  <a:rPr lang="zh-CN" altLang="en-US" dirty="0" smtClean="0"/>
                  <a:t>行線，向右錯位一條線共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次。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 smtClean="0"/>
                  <a:t>紐結當且僅當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:r>
                  <a:rPr lang="en-US" b="0" dirty="0" err="1" smtClean="0"/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是平凡結</m:t>
                    </m:r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/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與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相同</m:t>
                    </m:r>
                  </m:oMath>
                </a14:m>
                <a:r>
                  <a:rPr lang="en-US" altLang="zh-CN" dirty="0" smtClean="0"/>
                  <a:t>,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 smtClean="0"/>
                  <a:t>    故只需考慮 </a:t>
                </a:r>
                <a:r>
                  <a:rPr lang="en-US" altLang="zh-CN" dirty="0" smtClean="0"/>
                  <a:t>m&lt;n</a:t>
                </a:r>
                <a:r>
                  <a:rPr lang="zh-CN" altLang="en-US" dirty="0" smtClean="0"/>
                  <a:t>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5112568"/>
              </a:xfrm>
              <a:blipFill rotWithShape="0">
                <a:blip r:embed="rId2"/>
                <a:stretch>
                  <a:fillRect t="-155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jJlrs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1" t="2881" r="3600" b="1144"/>
          <a:stretch/>
        </p:blipFill>
        <p:spPr>
          <a:xfrm>
            <a:off x="4499992" y="2348880"/>
            <a:ext cx="2791598" cy="384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1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0"/>
            <a:ext cx="8229600" cy="1143000"/>
          </a:xfrm>
        </p:spPr>
        <p:txBody>
          <a:bodyPr/>
          <a:lstStyle/>
          <a:p>
            <a:r>
              <a:rPr lang="zh-CN" altLang="en-US" dirty="0"/>
              <a:t>環面</a:t>
            </a:r>
            <a:r>
              <a:rPr lang="zh-CN" altLang="en-US" dirty="0" smtClean="0"/>
              <a:t>結</a:t>
            </a:r>
            <a:r>
              <a:rPr lang="zh-CN" altLang="en-US" dirty="0"/>
              <a:t>是</a:t>
            </a:r>
            <a:r>
              <a:rPr lang="zh-CN" altLang="en-US" dirty="0" smtClean="0"/>
              <a:t>否</a:t>
            </a:r>
            <a:r>
              <a:rPr lang="zh-CN" altLang="en-US" dirty="0"/>
              <a:t>交錯</a:t>
            </a:r>
            <a:r>
              <a:rPr lang="zh-CN" altLang="en-US" dirty="0" smtClean="0"/>
              <a:t>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2736"/>
                <a:ext cx="8964488" cy="580526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交錯</m:t>
                    </m:r>
                  </m:oMath>
                </a14:m>
                <a:r>
                  <a:rPr lang="zh-CN" altLang="en-US" dirty="0" smtClean="0"/>
                  <a:t>結</a:t>
                </a:r>
                <a:endParaRPr lang="en-US" altLang="zh-CN" dirty="0" smtClean="0"/>
              </a:p>
              <a:p>
                <a:endParaRPr lang="en-US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>
                    <a:ea typeface="Cambria Math" panose="02040503050406030204" pitchFamily="18" charset="0"/>
                  </a:rPr>
                  <a:t>當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&gt;2,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非交錯結</m:t>
                    </m:r>
                  </m:oMath>
                </a14:m>
                <a:r>
                  <a:rPr lang="zh-CN" altLang="en-US" dirty="0" smtClean="0"/>
                  <a:t>？</a:t>
                </a:r>
                <a:endParaRPr lang="en-US" dirty="0"/>
              </a:p>
              <a:p>
                <a:endParaRPr lang="en-US" altLang="zh-CN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的亞歷山大多項式：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𝑚𝑛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−1)(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特別的，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:r>
                  <a:rPr lang="en-US" altLang="zh-CN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dirty="0"/>
                  <a:t>  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2736"/>
                <a:ext cx="8964488" cy="5805264"/>
              </a:xfrm>
              <a:blipFill rotWithShape="0">
                <a:blip r:embed="rId2"/>
                <a:stretch>
                  <a:fillRect l="-816" t="-12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knotplot.com/knot-theory/torus-zoo-xin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0" t="400" r="41827" b="88877"/>
          <a:stretch/>
        </p:blipFill>
        <p:spPr bwMode="auto">
          <a:xfrm>
            <a:off x="3497295" y="1260293"/>
            <a:ext cx="2106880" cy="21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notplot.com/knot-theory/torus-zoo-xin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3" r="149" b="89134"/>
          <a:stretch/>
        </p:blipFill>
        <p:spPr bwMode="auto">
          <a:xfrm>
            <a:off x="5868144" y="1268760"/>
            <a:ext cx="2138762" cy="21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1730456"/>
          </a:xfrm>
        </p:spPr>
        <p:txBody>
          <a:bodyPr>
            <a:normAutofit/>
          </a:bodyPr>
          <a:lstStyle/>
          <a:p>
            <a:r>
              <a:rPr lang="zh-CN" altLang="en-US" dirty="0"/>
              <a:t>衛</a:t>
            </a:r>
            <a:r>
              <a:rPr lang="zh-CN" altLang="en-US" dirty="0" smtClean="0"/>
              <a:t>星結</a:t>
            </a:r>
            <a:r>
              <a:rPr lang="en-US" altLang="zh-CN" dirty="0" smtClean="0"/>
              <a:t>/Satellite Knot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</a:t>
            </a:r>
            <a:r>
              <a:rPr lang="zh-CN" altLang="en-US" dirty="0" smtClean="0"/>
              <a:t>和</a:t>
            </a:r>
            <a:r>
              <a:rPr lang="zh-CN" altLang="en-US" dirty="0"/>
              <a:t>纜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/Cable Knot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916832"/>
                <a:ext cx="9144000" cy="49411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給</a:t>
                </a:r>
                <a:r>
                  <a:rPr lang="zh-CN" altLang="en-US" dirty="0" smtClean="0"/>
                  <a:t>定</a:t>
                </a:r>
                <a:r>
                  <a:rPr lang="zh-CN" altLang="en-US" dirty="0"/>
                  <a:t>兩</a:t>
                </a:r>
                <a:r>
                  <a:rPr lang="zh-CN" altLang="en-US" dirty="0" smtClean="0"/>
                  <a:t>個</a:t>
                </a:r>
                <a:r>
                  <a:rPr lang="zh-CN" altLang="en-US" dirty="0"/>
                  <a:t>紐結</a:t>
                </a:r>
                <a:r>
                  <a:rPr lang="en-US" altLang="zh-CN" dirty="0" smtClean="0"/>
                  <a:t>K</a:t>
                </a:r>
                <a:r>
                  <a:rPr lang="zh-CN" altLang="en-US" dirty="0"/>
                  <a:t>和</a:t>
                </a: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，</a:t>
                </a:r>
                <a:r>
                  <a:rPr lang="zh-CN" altLang="en-US" dirty="0"/>
                  <a:t>定義衛星結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K</m:t>
                    </m:r>
                    <m:r>
                      <a:rPr lang="zh-CN" altLang="en-US" dirty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：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：主星結</a:t>
                </a:r>
                <a:r>
                  <a:rPr lang="en-US" altLang="zh-CN" dirty="0" smtClean="0"/>
                  <a:t>/companion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：</a:t>
                </a:r>
                <a:r>
                  <a:rPr lang="zh-CN" altLang="en-US" dirty="0"/>
                  <a:t>模</a:t>
                </a:r>
                <a:r>
                  <a:rPr lang="zh-CN" altLang="en-US" dirty="0" smtClean="0"/>
                  <a:t>子</a:t>
                </a:r>
                <a:r>
                  <a:rPr lang="en-US" altLang="zh-CN" dirty="0" smtClean="0"/>
                  <a:t>/pattern</a:t>
                </a:r>
                <a:endParaRPr lang="en-US" altLang="zh-CN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特別地</a:t>
                </a:r>
                <a:r>
                  <a:rPr lang="zh-CN" altLang="en-US" dirty="0" smtClean="0"/>
                  <a:t>，當模子</a:t>
                </a: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是</a:t>
                </a:r>
                <a:r>
                  <a:rPr lang="zh-CN" altLang="en-US" dirty="0"/>
                  <a:t>環面</a:t>
                </a:r>
                <a:r>
                  <a:rPr lang="zh-CN" altLang="en-US" dirty="0" smtClean="0"/>
                  <a:t>結</a:t>
                </a:r>
                <a:r>
                  <a:rPr lang="zh-CN" altLang="en-US" dirty="0"/>
                  <a:t>時</a:t>
                </a:r>
                <a:r>
                  <a:rPr lang="zh-CN" altLang="en-US" dirty="0" smtClean="0"/>
                  <a:t>，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得到</a:t>
                </a:r>
                <a:r>
                  <a:rPr lang="zh-CN" altLang="en-US" dirty="0" smtClean="0"/>
                  <a:t>的衛星結叫做纜結。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916832"/>
                <a:ext cx="9144000" cy="4941167"/>
              </a:xfrm>
              <a:blipFill rotWithShape="0">
                <a:blip r:embed="rId2"/>
                <a:stretch>
                  <a:fillRect l="-1200" t="-148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s://inspirehep.net/record/817458/files/satellite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04093"/>
            <a:ext cx="4248472" cy="39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en/thumb/c/c5/B_sat4.png/220px-B_sat4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095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6954" y="6412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K2,11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6735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/>
              <a:t>纜結</a:t>
            </a:r>
            <a:r>
              <a:rPr lang="zh-CN" altLang="en-US" dirty="0" smtClean="0"/>
              <a:t>的亞歷山大多項式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i="1" dirty="0"/>
                  <a:t>定理</a:t>
                </a:r>
                <a:r>
                  <a:rPr lang="zh-CN" altLang="en-US" dirty="0" smtClean="0"/>
                  <a:t>：纜結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的</a:t>
                </a:r>
                <a:r>
                  <a:rPr lang="zh-CN" altLang="en-US" dirty="0"/>
                  <a:t>亞歷山</a:t>
                </a:r>
                <a:r>
                  <a:rPr lang="zh-CN" altLang="en-US" dirty="0" smtClean="0"/>
                  <a:t>大</a:t>
                </a:r>
                <a:r>
                  <a:rPr lang="zh-CN" altLang="en-US" dirty="0"/>
                  <a:t>多項式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			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CN" altLang="en-US" dirty="0"/>
              <a:t>纜結</a:t>
            </a:r>
            <a:r>
              <a:rPr lang="zh-CN" altLang="en-US" dirty="0" smtClean="0"/>
              <a:t>的交錯性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84784"/>
                <a:ext cx="9144000" cy="48398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zh-CN" altLang="en-US" dirty="0"/>
                  <a:t>給</a:t>
                </a:r>
                <a:r>
                  <a:rPr lang="zh-CN" altLang="en-US" dirty="0" smtClean="0"/>
                  <a:t>定</a:t>
                </a:r>
                <a:r>
                  <a:rPr lang="zh-CN" altLang="en-US" dirty="0"/>
                  <a:t>一</a:t>
                </a:r>
                <a:r>
                  <a:rPr lang="zh-CN" altLang="en-US" dirty="0" smtClean="0"/>
                  <a:t>個非平凡</a:t>
                </a:r>
                <a:r>
                  <a:rPr lang="zh-CN" altLang="en-US" dirty="0"/>
                  <a:t>交錯結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，</a:t>
                </a:r>
                <a:r>
                  <a:rPr lang="zh-CN" altLang="en-US" dirty="0"/>
                  <a:t>纜結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是不是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交錯結</m:t>
                    </m:r>
                  </m:oMath>
                </a14:m>
                <a:r>
                  <a:rPr lang="zh-CN" altLang="en-US" dirty="0" smtClean="0"/>
                  <a:t>？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例</a:t>
                </a:r>
                <a:r>
                  <a:rPr lang="zh-CN" altLang="en-US" dirty="0" smtClean="0"/>
                  <a:t>：右圖紐結的亞歷山大多項式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三葉結</m:t>
                        </m:r>
                      </m:sub>
                    </m:sSub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22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11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−…−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−…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	</a:t>
                </a:r>
                <a:r>
                  <a:rPr lang="zh-CN" altLang="en-US" dirty="0"/>
                  <a:t>不</a:t>
                </a:r>
                <a:r>
                  <a:rPr lang="zh-CN" altLang="en-US" dirty="0" smtClean="0"/>
                  <a:t>是</a:t>
                </a:r>
                <a:r>
                  <a:rPr lang="zh-CN" altLang="en-US" dirty="0"/>
                  <a:t>嚴</a:t>
                </a:r>
                <a:r>
                  <a:rPr lang="zh-CN" altLang="en-US" dirty="0" smtClean="0"/>
                  <a:t>格</a:t>
                </a:r>
                <a:r>
                  <a:rPr lang="zh-CN" altLang="en-US" dirty="0"/>
                  <a:t>交</a:t>
                </a:r>
                <a:r>
                  <a:rPr lang="zh-CN" altLang="en-US" dirty="0" smtClean="0"/>
                  <a:t>錯</a:t>
                </a:r>
                <a:r>
                  <a:rPr lang="zh-CN" altLang="en-US" dirty="0"/>
                  <a:t>多項式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故</a:t>
                </a:r>
                <a:r>
                  <a:rPr lang="zh-CN" altLang="en-US" dirty="0" smtClean="0"/>
                  <a:t>“交錯性”在纜結構造下不保持。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84784"/>
                <a:ext cx="9144000" cy="4839816"/>
              </a:xfrm>
              <a:blipFill rotWithShape="0">
                <a:blip r:embed="rId2"/>
                <a:stretch>
                  <a:fillRect l="-1200" t="-151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ttp://upload.wikimedia.org/wikipedia/en/thumb/c/c5/B_sat4.png/220px-B_sat4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10927"/>
            <a:ext cx="2095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4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理</a:t>
            </a:r>
            <a:r>
              <a:rPr lang="zh-CN" altLang="en-US" dirty="0" smtClean="0"/>
              <a:t>論小結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dirty="0"/>
                  <a:t>交錯結</a:t>
                </a:r>
                <a:r>
                  <a:rPr lang="zh-CN" altLang="en-US" dirty="0" smtClean="0"/>
                  <a:t>，環面結，衛星結，纜結</a:t>
                </a:r>
                <a:endParaRPr lang="en-US" altLang="zh-CN" dirty="0" smtClean="0"/>
              </a:p>
              <a:p>
                <a:endParaRPr lang="en-US" altLang="zh-HK" dirty="0"/>
              </a:p>
              <a:p>
                <a:r>
                  <a:rPr lang="zh-CN" altLang="en-US" dirty="0"/>
                  <a:t>紐</a:t>
                </a:r>
                <a:r>
                  <a:rPr lang="zh-CN" altLang="en-US" dirty="0" smtClean="0"/>
                  <a:t>結不變量，三色性，亞歷山大多項式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pPr lvl="1"/>
                <a:r>
                  <a:rPr lang="zh-CN" altLang="en-US" dirty="0"/>
                  <a:t>交錯</a:t>
                </a:r>
                <a:r>
                  <a:rPr lang="zh-CN" altLang="en-US" dirty="0" smtClean="0"/>
                  <a:t>結的亞歷山大</a:t>
                </a:r>
                <a:r>
                  <a:rPr lang="zh-CN" altLang="en-US" dirty="0"/>
                  <a:t>多項</a:t>
                </a:r>
                <a:r>
                  <a:rPr lang="zh-CN" altLang="en-US" dirty="0" smtClean="0"/>
                  <a:t>式是嚴格</a:t>
                </a:r>
                <a:r>
                  <a:rPr lang="zh-CN" altLang="en-US" dirty="0"/>
                  <a:t>交</a:t>
                </a:r>
                <a:r>
                  <a:rPr lang="zh-CN" altLang="en-US" dirty="0" smtClean="0"/>
                  <a:t>錯</a:t>
                </a:r>
                <a:r>
                  <a:rPr lang="zh-CN" altLang="en-US" dirty="0"/>
                  <a:t>多項式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H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H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−1)(</m:t>
                        </m:r>
                        <m:sSup>
                          <m:sSupPr>
                            <m:ctrlPr>
                              <a:rPr lang="en-US" altLang="zh-HK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HK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HK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endParaRPr lang="en-US" altLang="zh-HK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66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657"/>
            <a:ext cx="8229600" cy="1143000"/>
          </a:xfrm>
        </p:spPr>
        <p:txBody>
          <a:bodyPr/>
          <a:lstStyle/>
          <a:p>
            <a:r>
              <a:rPr lang="zh-CN" altLang="en-US" dirty="0"/>
              <a:t>生活</a:t>
            </a:r>
            <a:r>
              <a:rPr lang="zh-CN" altLang="en-US" dirty="0" smtClean="0"/>
              <a:t>中</a:t>
            </a:r>
            <a:r>
              <a:rPr lang="zh-CN" altLang="en-US" dirty="0"/>
              <a:t>無</a:t>
            </a:r>
            <a:r>
              <a:rPr lang="zh-CN" altLang="en-US" dirty="0" smtClean="0"/>
              <a:t>處不在的紐結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鞋帶</a:t>
            </a:r>
            <a:r>
              <a:rPr lang="zh-CN" altLang="en-US" dirty="0" smtClean="0"/>
              <a:t>，水手結，辮子</a:t>
            </a:r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 descr="捕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88920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結的應用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DNA</a:t>
            </a:r>
            <a:r>
              <a:rPr lang="zh-CN" altLang="en-US" sz="3600" dirty="0"/>
              <a:t>雙螺</a:t>
            </a:r>
            <a:r>
              <a:rPr lang="zh-CN" altLang="en-US" sz="3600" dirty="0" smtClean="0"/>
              <a:t>旋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/>
              <a:t>化</a:t>
            </a:r>
            <a:r>
              <a:rPr lang="zh-CN" altLang="en-US" sz="3600" dirty="0" smtClean="0"/>
              <a:t>學分子</a:t>
            </a:r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dirty="0"/>
              <a:t>拓</a:t>
            </a:r>
            <a:r>
              <a:rPr lang="zh-CN" altLang="en-US" sz="3600" dirty="0" smtClean="0"/>
              <a:t>撲</a:t>
            </a:r>
            <a:r>
              <a:rPr lang="en-US" altLang="zh-CN" sz="3600" dirty="0" smtClean="0"/>
              <a:t>/topology</a:t>
            </a:r>
          </a:p>
          <a:p>
            <a:pPr marL="0" indent="0">
              <a:buNone/>
            </a:pPr>
            <a:r>
              <a:rPr lang="zh-CN" altLang="en-US" sz="3600" dirty="0" smtClean="0"/>
              <a:t>（龐加萊猜想</a:t>
            </a:r>
            <a:r>
              <a:rPr lang="en-US" altLang="zh-CN" sz="3600" dirty="0" smtClean="0"/>
              <a:t>/Poincare conjecture</a:t>
            </a:r>
            <a:r>
              <a:rPr lang="zh-CN" altLang="en-US" sz="3600" dirty="0" smtClean="0"/>
              <a:t>）</a:t>
            </a:r>
            <a:endParaRPr lang="zh-CN" alt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209396" cy="3545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結的定義和理論要點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39248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紐</a:t>
            </a:r>
            <a:r>
              <a:rPr lang="zh-CN" altLang="en-US" sz="3200" b="1" dirty="0" smtClean="0"/>
              <a:t>結</a:t>
            </a:r>
            <a:r>
              <a:rPr lang="zh-CN" altLang="en-US" sz="3200" dirty="0" smtClean="0"/>
              <a:t>是一個圈；</a:t>
            </a:r>
            <a:r>
              <a:rPr lang="zh-CN" altLang="en-US" sz="3200" b="1" dirty="0"/>
              <a:t>鏈</a:t>
            </a:r>
            <a:r>
              <a:rPr lang="zh-CN" altLang="en-US" sz="3200" b="1" dirty="0" smtClean="0"/>
              <a:t>環</a:t>
            </a:r>
            <a:r>
              <a:rPr lang="zh-CN" altLang="en-US" sz="3200" dirty="0" smtClean="0"/>
              <a:t>是若干個圈。</a:t>
            </a:r>
            <a:endParaRPr lang="en-US" altLang="zh-CN" sz="3200" dirty="0" smtClean="0"/>
          </a:p>
          <a:p>
            <a:endParaRPr lang="en-US" altLang="zh-CN" sz="3200" b="1" dirty="0" smtClean="0"/>
          </a:p>
          <a:p>
            <a:r>
              <a:rPr lang="zh-CN" altLang="en-US" sz="3200" dirty="0"/>
              <a:t>紐結理</a:t>
            </a:r>
            <a:r>
              <a:rPr lang="zh-CN" altLang="en-US" sz="3200" dirty="0" smtClean="0"/>
              <a:t>論</a:t>
            </a:r>
            <a:r>
              <a:rPr lang="zh-CN" altLang="en-US" sz="3200" dirty="0"/>
              <a:t>試</a:t>
            </a:r>
            <a:r>
              <a:rPr lang="zh-CN" altLang="en-US" sz="3200" dirty="0" smtClean="0"/>
              <a:t>圖判定</a:t>
            </a:r>
            <a:r>
              <a:rPr lang="zh-CN" altLang="en-US" sz="3200" b="1" dirty="0" smtClean="0"/>
              <a:t>給定</a:t>
            </a:r>
            <a:r>
              <a:rPr lang="zh-CN" altLang="en-US" sz="3200" b="1" dirty="0"/>
              <a:t>紐</a:t>
            </a:r>
            <a:r>
              <a:rPr lang="zh-CN" altLang="en-US" sz="3200" b="1" dirty="0" smtClean="0"/>
              <a:t>結</a:t>
            </a:r>
            <a:r>
              <a:rPr lang="zh-CN" altLang="en-US" sz="3200" b="1" dirty="0"/>
              <a:t>是</a:t>
            </a:r>
            <a:r>
              <a:rPr lang="zh-CN" altLang="en-US" sz="3200" b="1" dirty="0" smtClean="0"/>
              <a:t>否</a:t>
            </a:r>
            <a:r>
              <a:rPr lang="zh-CN" altLang="en-US" sz="3200" b="1" dirty="0"/>
              <a:t>平</a:t>
            </a:r>
            <a:r>
              <a:rPr lang="zh-CN" altLang="en-US" sz="3200" b="1" dirty="0" smtClean="0"/>
              <a:t>凡</a:t>
            </a:r>
            <a:r>
              <a:rPr lang="en-US" altLang="zh-CN" sz="3200" b="1" dirty="0" smtClean="0"/>
              <a:t>/trivial</a:t>
            </a:r>
            <a:r>
              <a:rPr lang="zh-CN" altLang="en-US" sz="3200" dirty="0" smtClean="0"/>
              <a:t>，或更一般的</a:t>
            </a:r>
            <a:r>
              <a:rPr lang="zh-CN" altLang="en-US" sz="3200" b="1" dirty="0"/>
              <a:t>兩</a:t>
            </a:r>
            <a:r>
              <a:rPr lang="zh-CN" altLang="en-US" sz="3200" b="1" dirty="0" smtClean="0"/>
              <a:t>個給定紐結</a:t>
            </a:r>
            <a:r>
              <a:rPr lang="zh-CN" altLang="en-US" sz="3200" b="1" dirty="0"/>
              <a:t>是</a:t>
            </a:r>
            <a:r>
              <a:rPr lang="zh-CN" altLang="en-US" sz="3200" b="1" dirty="0" smtClean="0"/>
              <a:t>否相同</a:t>
            </a:r>
            <a:r>
              <a:rPr lang="en-US" altLang="zh-CN" sz="3200" b="1" dirty="0" smtClean="0"/>
              <a:t>/isotopic</a:t>
            </a:r>
            <a:r>
              <a:rPr lang="zh-CN" altLang="en-US" sz="3200" b="1" dirty="0" smtClean="0"/>
              <a:t>。</a:t>
            </a:r>
            <a:endParaRPr lang="en-US" altLang="zh-CN" sz="3200" b="1" dirty="0" smtClean="0"/>
          </a:p>
          <a:p>
            <a:pPr marL="0" indent="0">
              <a:buNone/>
            </a:pPr>
            <a:endParaRPr lang="zh-CN" altLang="en-US" sz="3200" b="1" dirty="0"/>
          </a:p>
        </p:txBody>
      </p:sp>
      <p:pic>
        <p:nvPicPr>
          <p:cNvPr id="4" name="Picture 5" descr="mo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81128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unk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79912" y="5013176"/>
            <a:ext cx="51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4400" dirty="0" smtClean="0"/>
              <a:t>=</a:t>
            </a:r>
            <a:endParaRPr lang="en-US" sz="44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020272" y="5157192"/>
            <a:ext cx="53069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結理論的研究工具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9838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200" dirty="0"/>
              <a:t>紐</a:t>
            </a:r>
            <a:r>
              <a:rPr lang="zh-CN" altLang="en-US" sz="3200" dirty="0" smtClean="0"/>
              <a:t>結不變量</a:t>
            </a:r>
            <a:r>
              <a:rPr lang="en-US" altLang="zh-CN" sz="3200" dirty="0" smtClean="0"/>
              <a:t>/knot invariant</a:t>
            </a:r>
            <a:endParaRPr lang="en-US" altLang="zh-CN" sz="3200" dirty="0"/>
          </a:p>
          <a:p>
            <a:endParaRPr lang="en-US" altLang="zh-CN" sz="3200" dirty="0" smtClean="0"/>
          </a:p>
          <a:p>
            <a:r>
              <a:rPr lang="zh-CN" altLang="en-US" sz="3000" dirty="0"/>
              <a:t>紐</a:t>
            </a:r>
            <a:r>
              <a:rPr lang="zh-CN" altLang="en-US" sz="3000" dirty="0" smtClean="0"/>
              <a:t>結補空間</a:t>
            </a:r>
            <a:r>
              <a:rPr lang="en-US" altLang="zh-CN" sz="3000" dirty="0" smtClean="0"/>
              <a:t>/knot complement</a:t>
            </a:r>
          </a:p>
          <a:p>
            <a:pPr marL="0" indent="0">
              <a:buNone/>
            </a:pPr>
            <a:r>
              <a:rPr lang="zh-CN" altLang="en-US" sz="3200" dirty="0" smtClean="0">
                <a:solidFill>
                  <a:srgbClr val="FF0000"/>
                </a:solidFill>
              </a:rPr>
              <a:t>     </a:t>
            </a:r>
            <a:r>
              <a:rPr lang="en-US" altLang="zh-CN" sz="3200" dirty="0" smtClean="0">
                <a:solidFill>
                  <a:srgbClr val="FF0000"/>
                </a:solidFill>
              </a:rPr>
              <a:t>	</a:t>
            </a:r>
            <a:r>
              <a:rPr lang="zh-CN" altLang="en-US" sz="3200" dirty="0" smtClean="0">
                <a:solidFill>
                  <a:srgbClr val="FF0000"/>
                </a:solidFill>
              </a:rPr>
              <a:t>太複雜，</a:t>
            </a:r>
            <a:r>
              <a:rPr lang="zh-CN" altLang="en-US" sz="3200" dirty="0">
                <a:solidFill>
                  <a:srgbClr val="FF0000"/>
                </a:solidFill>
              </a:rPr>
              <a:t>理</a:t>
            </a:r>
            <a:r>
              <a:rPr lang="zh-CN" altLang="en-US" sz="3200" dirty="0" smtClean="0">
                <a:solidFill>
                  <a:srgbClr val="FF0000"/>
                </a:solidFill>
              </a:rPr>
              <a:t>論意義大於</a:t>
            </a:r>
            <a:r>
              <a:rPr lang="zh-CN" altLang="en-US" sz="3200" dirty="0">
                <a:solidFill>
                  <a:srgbClr val="FF0000"/>
                </a:solidFill>
              </a:rPr>
              <a:t>實</a:t>
            </a:r>
            <a:r>
              <a:rPr lang="zh-CN" altLang="en-US" sz="3200" dirty="0" smtClean="0">
                <a:solidFill>
                  <a:srgbClr val="FF0000"/>
                </a:solidFill>
              </a:rPr>
              <a:t>際應用。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200" dirty="0"/>
              <a:t>需</a:t>
            </a:r>
            <a:r>
              <a:rPr lang="zh-CN" altLang="en-US" sz="3200" dirty="0" smtClean="0"/>
              <a:t>要更實用</a:t>
            </a:r>
            <a:r>
              <a:rPr lang="zh-CN" altLang="en-US" sz="3200" dirty="0"/>
              <a:t>易</a:t>
            </a:r>
            <a:r>
              <a:rPr lang="zh-CN" altLang="en-US" sz="3200" dirty="0" smtClean="0"/>
              <a:t>算的不</a:t>
            </a:r>
            <a:r>
              <a:rPr lang="zh-CN" altLang="en-US" sz="3200" dirty="0"/>
              <a:t>變量</a:t>
            </a:r>
            <a:r>
              <a:rPr lang="en-US" altLang="zh-CN" sz="3200" dirty="0" smtClean="0"/>
              <a:t>…</a:t>
            </a:r>
          </a:p>
          <a:p>
            <a:endParaRPr lang="en-US" altLang="zh-CN" sz="3200" dirty="0"/>
          </a:p>
          <a:p>
            <a:r>
              <a:rPr lang="zh-CN" altLang="en-US" sz="3000" dirty="0"/>
              <a:t>三色</a:t>
            </a:r>
            <a:r>
              <a:rPr lang="zh-CN" altLang="en-US" sz="3000" dirty="0" smtClean="0"/>
              <a:t>性</a:t>
            </a:r>
            <a:r>
              <a:rPr lang="en-US" altLang="zh-CN" sz="3000" dirty="0" smtClean="0"/>
              <a:t>/</a:t>
            </a:r>
            <a:r>
              <a:rPr lang="en-HK" altLang="zh-CN" sz="3000" dirty="0" err="1" smtClean="0"/>
              <a:t>Tricolorability</a:t>
            </a:r>
            <a:endParaRPr lang="en-US" altLang="zh-CN" sz="3000" dirty="0"/>
          </a:p>
          <a:p>
            <a:endParaRPr lang="en-US" altLang="zh-CN" sz="3000" dirty="0" smtClean="0"/>
          </a:p>
          <a:p>
            <a:r>
              <a:rPr lang="zh-CN" altLang="en-US" sz="3000" dirty="0"/>
              <a:t>亞歷山</a:t>
            </a:r>
            <a:r>
              <a:rPr lang="zh-CN" altLang="en-US" sz="3000" dirty="0" smtClean="0"/>
              <a:t>大多項式</a:t>
            </a:r>
            <a:r>
              <a:rPr lang="en-US" altLang="zh-CN" sz="3000" dirty="0" smtClean="0"/>
              <a:t>/Alexander polynomial</a:t>
            </a:r>
          </a:p>
          <a:p>
            <a:pPr marL="393192" lvl="1" indent="0">
              <a:buNone/>
            </a:pPr>
            <a:endParaRPr lang="en-US" altLang="zh-CN" sz="3200" dirty="0" smtClean="0"/>
          </a:p>
          <a:p>
            <a:pPr marL="393192" lvl="1" indent="0">
              <a:buNone/>
            </a:pPr>
            <a:endParaRPr lang="en-US" altLang="zh-CN" sz="3200" dirty="0" smtClean="0"/>
          </a:p>
          <a:p>
            <a:pPr marL="393192" lvl="1" indent="0">
              <a:buNone/>
            </a:pPr>
            <a:endParaRPr lang="en-US" altLang="zh-CN" sz="3200" dirty="0" smtClean="0">
              <a:solidFill>
                <a:srgbClr val="FF0000"/>
              </a:solidFill>
            </a:endParaRPr>
          </a:p>
          <a:p>
            <a:pPr lvl="1"/>
            <a:endParaRPr lang="en-US" altLang="zh-CN" sz="3200" dirty="0" smtClean="0">
              <a:solidFill>
                <a:srgbClr val="FF0000"/>
              </a:solidFill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6402" y="21305"/>
            <a:ext cx="8229600" cy="1143000"/>
          </a:xfrm>
        </p:spPr>
        <p:txBody>
          <a:bodyPr/>
          <a:lstStyle/>
          <a:p>
            <a:r>
              <a:rPr lang="zh-CN" altLang="en-US" dirty="0"/>
              <a:t>其</a:t>
            </a:r>
            <a:r>
              <a:rPr lang="zh-CN" altLang="en-US" dirty="0" smtClean="0"/>
              <a:t>他定義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64305"/>
            <a:ext cx="8964488" cy="5693695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連通和</a:t>
            </a: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 /connected sum</a:t>
            </a:r>
          </a:p>
          <a:p>
            <a:endParaRPr lang="en-US" altLang="zh-CN" dirty="0"/>
          </a:p>
          <a:p>
            <a:r>
              <a:rPr lang="zh-CN" altLang="en-US" dirty="0"/>
              <a:t>素紐</a:t>
            </a:r>
            <a:r>
              <a:rPr lang="zh-CN" altLang="en-US" dirty="0" smtClean="0"/>
              <a:t>結</a:t>
            </a:r>
            <a:r>
              <a:rPr lang="en-US" altLang="zh-CN" dirty="0" smtClean="0"/>
              <a:t>/</a:t>
            </a:r>
            <a:r>
              <a:rPr lang="en-GB" altLang="zh-CN" dirty="0" smtClean="0"/>
              <a:t>Prime knot</a:t>
            </a:r>
            <a:r>
              <a:rPr lang="zh-CN" altLang="en-US" dirty="0" smtClean="0"/>
              <a:t>：不能分解的非平凡紐結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i="1" dirty="0"/>
              <a:t> </a:t>
            </a:r>
            <a:r>
              <a:rPr lang="zh-CN" altLang="en-US" i="1" dirty="0" smtClean="0"/>
              <a:t>   </a:t>
            </a:r>
            <a:r>
              <a:rPr lang="zh-CN" altLang="en-US" i="1" dirty="0"/>
              <a:t>定理</a:t>
            </a:r>
            <a:r>
              <a:rPr lang="zh-CN" altLang="en-US" dirty="0" smtClean="0"/>
              <a:t>：任何紐結都可以唯一的分解成素紐結的連通和。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/>
              <a:t>紐</a:t>
            </a:r>
            <a:r>
              <a:rPr lang="zh-CN" altLang="en-US" dirty="0" smtClean="0"/>
              <a:t>結</a:t>
            </a:r>
            <a:r>
              <a:rPr lang="zh-CN" altLang="en-US" dirty="0"/>
              <a:t>投影</a:t>
            </a:r>
            <a:r>
              <a:rPr lang="zh-CN" altLang="en-US" dirty="0" smtClean="0"/>
              <a:t>圖</a:t>
            </a:r>
            <a:r>
              <a:rPr lang="en-US" altLang="zh-CN" dirty="0" smtClean="0"/>
              <a:t>/knot diagram</a:t>
            </a:r>
            <a:r>
              <a:rPr lang="zh-CN" altLang="zh-CN" dirty="0" smtClean="0"/>
              <a:t>；</a:t>
            </a:r>
            <a:r>
              <a:rPr lang="zh-CN" altLang="en-US" dirty="0"/>
              <a:t>交</a:t>
            </a:r>
            <a:r>
              <a:rPr lang="zh-CN" altLang="en-US" dirty="0" smtClean="0"/>
              <a:t>點</a:t>
            </a:r>
            <a:r>
              <a:rPr lang="en-US" altLang="zh-CN" dirty="0" smtClean="0"/>
              <a:t>/</a:t>
            </a:r>
            <a:r>
              <a:rPr lang="en-US" altLang="zh-CN" dirty="0"/>
              <a:t>crossing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35326" y="5361891"/>
            <a:ext cx="518603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/>
              <a:t>左</a:t>
            </a:r>
            <a:r>
              <a:rPr lang="zh-CN" altLang="en-US" sz="2600" dirty="0" smtClean="0"/>
              <a:t>圖是</a:t>
            </a:r>
            <a:r>
              <a:rPr lang="zh-CN" altLang="en-US" sz="2600" dirty="0"/>
              <a:t>平</a:t>
            </a:r>
            <a:r>
              <a:rPr lang="zh-CN" altLang="en-US" sz="2600" dirty="0" smtClean="0"/>
              <a:t>凡紐結的不平凡紐結圖，</a:t>
            </a:r>
            <a:endParaRPr lang="en-US" altLang="zh-CN" sz="2600" dirty="0" smtClean="0"/>
          </a:p>
          <a:p>
            <a:r>
              <a:rPr lang="zh-CN" altLang="en-US" sz="2600" dirty="0" smtClean="0"/>
              <a:t>共</a:t>
            </a:r>
            <a:r>
              <a:rPr lang="zh-CN" altLang="en-US" sz="2600" dirty="0"/>
              <a:t>五</a:t>
            </a:r>
            <a:r>
              <a:rPr lang="zh-CN" altLang="en-US" sz="2600" dirty="0" smtClean="0"/>
              <a:t>個</a:t>
            </a:r>
            <a:r>
              <a:rPr lang="zh-CN" altLang="en-US" sz="2600" dirty="0"/>
              <a:t>交</a:t>
            </a:r>
            <a:r>
              <a:rPr lang="zh-CN" altLang="en-US" sz="2600" dirty="0" smtClean="0"/>
              <a:t>點。</a:t>
            </a:r>
            <a:endParaRPr lang="zh-HK" altLang="en-US" sz="2600" dirty="0"/>
          </a:p>
        </p:txBody>
      </p:sp>
      <p:pic>
        <p:nvPicPr>
          <p:cNvPr id="3076" name="Picture 4" descr="http://mathworld.wolfram.com/images/eps-gif/KnotSum_7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6450"/>
            <a:ext cx="48768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987" t="33230" r="11169" b="23155"/>
          <a:stretch/>
        </p:blipFill>
        <p:spPr>
          <a:xfrm>
            <a:off x="1259632" y="4941168"/>
            <a:ext cx="1899143" cy="17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4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5585"/>
            <a:ext cx="8229600" cy="1143000"/>
          </a:xfrm>
        </p:spPr>
        <p:txBody>
          <a:bodyPr/>
          <a:lstStyle/>
          <a:p>
            <a:r>
              <a:rPr lang="zh-CN" altLang="en-US" dirty="0"/>
              <a:t>紐</a:t>
            </a:r>
            <a:r>
              <a:rPr lang="zh-CN" altLang="en-US" dirty="0" smtClean="0"/>
              <a:t>結表</a:t>
            </a:r>
            <a:r>
              <a:rPr lang="en-US" altLang="zh-CN" dirty="0" smtClean="0"/>
              <a:t>/Knot Table</a:t>
            </a:r>
            <a:endParaRPr lang="zh-CN" altLang="en-US" dirty="0"/>
          </a:p>
        </p:txBody>
      </p:sp>
      <p:pic>
        <p:nvPicPr>
          <p:cNvPr id="4" name="内容占位符 3" descr="940px-Knot_table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806" y="1935163"/>
            <a:ext cx="5894387" cy="4389437"/>
          </a:xfrm>
        </p:spPr>
      </p:pic>
    </p:spTree>
    <p:extLst>
      <p:ext uri="{BB962C8B-B14F-4D97-AF65-F5344CB8AC3E}">
        <p14:creationId xmlns:p14="http://schemas.microsoft.com/office/powerpoint/2010/main" val="25010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zh-CN" altLang="en-US" dirty="0"/>
              <a:t>前瞻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71500" indent="-571500">
                  <a:buFont typeface="+mj-lt"/>
                  <a:buAutoNum type="romanUcPeriod"/>
                </a:pPr>
                <a:r>
                  <a:rPr lang="zh-CN" altLang="en-US" dirty="0"/>
                  <a:t>一</a:t>
                </a:r>
                <a:r>
                  <a:rPr lang="zh-CN" altLang="en-US" dirty="0" smtClean="0"/>
                  <a:t>個簡單有趣的紐結不變量：</a:t>
                </a:r>
                <a:r>
                  <a:rPr lang="zh-CN" altLang="en-US" b="1" dirty="0"/>
                  <a:t>三色性</a:t>
                </a:r>
                <a:endParaRPr lang="en-US" altLang="zh-CN" b="1" dirty="0" smtClean="0"/>
              </a:p>
              <a:p>
                <a:pPr marL="457200" lvl="1" indent="0">
                  <a:buNone/>
                </a:pPr>
                <a:r>
                  <a:rPr lang="zh-CN" altLang="en-US" dirty="0"/>
                  <a:t>應用</a:t>
                </a:r>
                <a:r>
                  <a:rPr lang="zh-CN" altLang="en-US" dirty="0" smtClean="0"/>
                  <a:t>：區分</a:t>
                </a:r>
                <a:r>
                  <a:rPr lang="zh-CN" altLang="en-US" b="1" dirty="0"/>
                  <a:t>三</a:t>
                </a:r>
                <a:r>
                  <a:rPr lang="zh-CN" altLang="en-US" b="1" dirty="0" smtClean="0"/>
                  <a:t>葉結</a:t>
                </a:r>
                <a:r>
                  <a:rPr lang="en-US" altLang="zh-CN" b="1" dirty="0" smtClean="0"/>
                  <a:t>/trefoil knot</a:t>
                </a:r>
                <a:r>
                  <a:rPr lang="zh-CN" altLang="en-US" dirty="0" smtClean="0"/>
                  <a:t>和</a:t>
                </a:r>
                <a:r>
                  <a:rPr lang="zh-CN" altLang="en-US" b="1" dirty="0" smtClean="0"/>
                  <a:t>平凡結</a:t>
                </a:r>
                <a:r>
                  <a:rPr lang="en-US" altLang="zh-CN" b="1" dirty="0" smtClean="0"/>
                  <a:t>/unknot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pPr marL="571500" indent="-571500">
                  <a:buFont typeface="+mj-lt"/>
                  <a:buAutoNum type="romanUcPeriod"/>
                </a:pPr>
                <a:endParaRPr lang="en-US" altLang="zh-CN" dirty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zh-CN" altLang="en-US" dirty="0"/>
                  <a:t>一</a:t>
                </a:r>
                <a:r>
                  <a:rPr lang="zh-CN" altLang="en-US" dirty="0" smtClean="0"/>
                  <a:t>個重要的紐結不變量：</a:t>
                </a:r>
                <a:r>
                  <a:rPr lang="zh-CN" altLang="en-US" b="1" dirty="0"/>
                  <a:t>亞歷山</a:t>
                </a:r>
                <a:r>
                  <a:rPr lang="zh-CN" altLang="en-US" b="1" dirty="0" smtClean="0"/>
                  <a:t>大</a:t>
                </a:r>
                <a:r>
                  <a:rPr lang="zh-CN" altLang="en-US" b="1" dirty="0"/>
                  <a:t>多項式</a:t>
                </a:r>
                <a:r>
                  <a:rPr lang="zh-CN" alt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altLang="zh-CN" dirty="0" smtClean="0"/>
              </a:p>
              <a:p>
                <a:pPr marL="457200" lvl="1" indent="0">
                  <a:buNone/>
                </a:pPr>
                <a:r>
                  <a:rPr lang="zh-CN" altLang="en-US" dirty="0"/>
                  <a:t>應用</a:t>
                </a:r>
                <a:r>
                  <a:rPr lang="zh-CN" altLang="en-US" dirty="0" smtClean="0"/>
                  <a:t>：區分所有不多於</a:t>
                </a:r>
                <a:r>
                  <a:rPr lang="en-US" altLang="zh-CN" dirty="0" smtClean="0"/>
                  <a:t>8</a:t>
                </a:r>
                <a:r>
                  <a:rPr lang="zh-CN" altLang="en-US" dirty="0" smtClean="0"/>
                  <a:t>個</a:t>
                </a:r>
                <a:r>
                  <a:rPr lang="zh-CN" altLang="en-US" dirty="0"/>
                  <a:t>交</a:t>
                </a:r>
                <a:r>
                  <a:rPr lang="zh-CN" altLang="en-US" dirty="0" smtClean="0"/>
                  <a:t>點的紐結。</a:t>
                </a:r>
                <a:endParaRPr lang="en-US" altLang="zh-CN" dirty="0" smtClean="0"/>
              </a:p>
              <a:p>
                <a:pPr marL="457200" lvl="1" indent="0">
                  <a:buNone/>
                </a:pPr>
                <a:endParaRPr lang="en-US" altLang="zh-CN" dirty="0" smtClean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zh-CN" altLang="en-US" dirty="0" smtClean="0"/>
                  <a:t> </a:t>
                </a:r>
                <a:r>
                  <a:rPr lang="zh-CN" altLang="en-US" b="1" dirty="0"/>
                  <a:t>交錯</a:t>
                </a:r>
                <a:r>
                  <a:rPr lang="zh-CN" altLang="en-US" b="1" dirty="0" smtClean="0"/>
                  <a:t>結</a:t>
                </a:r>
                <a:r>
                  <a:rPr lang="en-US" altLang="zh-CN" dirty="0" smtClean="0"/>
                  <a:t>/</a:t>
                </a:r>
                <a:r>
                  <a:rPr lang="en-US" altLang="zh-CN" b="1" dirty="0" smtClean="0"/>
                  <a:t>alternating knot</a:t>
                </a:r>
              </a:p>
              <a:p>
                <a:pPr marL="571500" indent="-571500">
                  <a:buFont typeface="+mj-lt"/>
                  <a:buAutoNum type="romanUcPeriod"/>
                </a:pPr>
                <a:endParaRPr lang="en-US" altLang="zh-CN" dirty="0" smtClean="0"/>
              </a:p>
              <a:p>
                <a:pPr marL="571500" indent="-571500">
                  <a:buFont typeface="+mj-lt"/>
                  <a:buAutoNum type="romanUcPeriod"/>
                </a:pPr>
                <a:r>
                  <a:rPr lang="zh-CN" altLang="en-US" b="1" dirty="0" smtClean="0"/>
                  <a:t>環面結</a:t>
                </a:r>
                <a:r>
                  <a:rPr lang="en-US" altLang="zh-CN" dirty="0" smtClean="0"/>
                  <a:t>/</a:t>
                </a:r>
                <a:r>
                  <a:rPr lang="en-US" altLang="zh-CN" b="1" dirty="0" smtClean="0"/>
                  <a:t>torus knot</a:t>
                </a:r>
                <a:r>
                  <a:rPr lang="zh-CN" altLang="en-US" dirty="0" smtClean="0"/>
                  <a:t>、</a:t>
                </a:r>
                <a:r>
                  <a:rPr lang="zh-CN" altLang="en-US" b="1" dirty="0" smtClean="0"/>
                  <a:t>衛星結</a:t>
                </a:r>
                <a:r>
                  <a:rPr lang="en-US" altLang="zh-CN" dirty="0" smtClean="0"/>
                  <a:t>/</a:t>
                </a:r>
                <a:r>
                  <a:rPr lang="en-US" altLang="zh-CN" b="1" dirty="0" smtClean="0"/>
                  <a:t>satellite knot</a:t>
                </a:r>
                <a:r>
                  <a:rPr lang="zh-CN" altLang="en-US" dirty="0" smtClean="0"/>
                  <a:t>、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b="1" dirty="0" smtClean="0"/>
                  <a:t>       </a:t>
                </a:r>
                <a:r>
                  <a:rPr lang="zh-CN" altLang="en-US" b="1" dirty="0" smtClean="0"/>
                  <a:t>纜結</a:t>
                </a:r>
                <a:r>
                  <a:rPr lang="en-US" altLang="zh-CN" dirty="0" smtClean="0"/>
                  <a:t>/</a:t>
                </a:r>
                <a:r>
                  <a:rPr lang="en-US" altLang="zh-CN" b="1" dirty="0" smtClean="0"/>
                  <a:t>cable knot</a:t>
                </a:r>
              </a:p>
              <a:p>
                <a:pPr marL="0" indent="0">
                  <a:buNone/>
                </a:pPr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78" b="-9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6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8805</TotalTime>
  <Words>826</Words>
  <Application>Microsoft Office PowerPoint</Application>
  <PresentationFormat>On-screen Show (4:3)</PresentationFormat>
  <Paragraphs>240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微軟正黑體</vt:lpstr>
      <vt:lpstr>新細明體</vt:lpstr>
      <vt:lpstr>宋体</vt:lpstr>
      <vt:lpstr>隶书</vt:lpstr>
      <vt:lpstr>Calibri</vt:lpstr>
      <vt:lpstr>Cambria Math</vt:lpstr>
      <vt:lpstr>Constantia</vt:lpstr>
      <vt:lpstr>Wingdings 2</vt:lpstr>
      <vt:lpstr>流畅</vt:lpstr>
      <vt:lpstr>多項式，紐結和不變量  數學天地講座系列</vt:lpstr>
      <vt:lpstr>紐結理論/Knot Theory</vt:lpstr>
      <vt:lpstr>生活中無處不在的紐結</vt:lpstr>
      <vt:lpstr>紐結的應用</vt:lpstr>
      <vt:lpstr>紐結的定義和理論要點</vt:lpstr>
      <vt:lpstr>紐結理論的研究工具</vt:lpstr>
      <vt:lpstr>其他定義</vt:lpstr>
      <vt:lpstr>紐結表/Knot Table</vt:lpstr>
      <vt:lpstr>前瞻</vt:lpstr>
      <vt:lpstr>I. Reidemeister變換/Reidemeister moves</vt:lpstr>
      <vt:lpstr>紐結投影圖</vt:lpstr>
      <vt:lpstr>紐結投影圖三染色</vt:lpstr>
      <vt:lpstr>三色性是紐結不變量</vt:lpstr>
      <vt:lpstr>平凡結、三葉結和八字結</vt:lpstr>
      <vt:lpstr>II. 拆接關係式/Skein relation</vt:lpstr>
      <vt:lpstr>平凡鏈環、Hopf鏈環和三葉結</vt:lpstr>
      <vt:lpstr>性質</vt:lpstr>
      <vt:lpstr>  亞歷山大多項式(Alexander Polynomial)</vt:lpstr>
      <vt:lpstr>紐結表和亞歷山大多項式</vt:lpstr>
      <vt:lpstr>III. 交錯結/Alternating Knot</vt:lpstr>
      <vt:lpstr>交錯結的亞歷山大多項式</vt:lpstr>
      <vt:lpstr>IV. 環面結/Torus Knot</vt:lpstr>
      <vt:lpstr>環面結</vt:lpstr>
      <vt:lpstr>環面結是否交錯？</vt:lpstr>
      <vt:lpstr>衛星結/Satellite Knot  和纜結/Cable Knot</vt:lpstr>
      <vt:lpstr>纜結的亞歷山大多項式</vt:lpstr>
      <vt:lpstr>纜結的交錯性</vt:lpstr>
      <vt:lpstr>紐結理論小結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多项式，扭结和不变量</dc:title>
  <dc:creator>maomao</dc:creator>
  <cp:lastModifiedBy>PMA</cp:lastModifiedBy>
  <cp:revision>222</cp:revision>
  <dcterms:created xsi:type="dcterms:W3CDTF">2014-06-26T12:50:40Z</dcterms:created>
  <dcterms:modified xsi:type="dcterms:W3CDTF">2017-09-01T05:46:46Z</dcterms:modified>
</cp:coreProperties>
</file>