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6" r:id="rId4"/>
    <p:sldId id="269" r:id="rId5"/>
    <p:sldId id="270" r:id="rId6"/>
    <p:sldId id="272" r:id="rId7"/>
    <p:sldId id="271" r:id="rId8"/>
    <p:sldId id="273" r:id="rId9"/>
    <p:sldId id="274" r:id="rId10"/>
    <p:sldId id="275" r:id="rId11"/>
    <p:sldId id="276" r:id="rId12"/>
    <p:sldId id="267" r:id="rId13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13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2013/11/12</a:t>
            </a:fld>
            <a:endParaRPr lang="zh-TW" alt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2013/11/12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2013/11/12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2013/11/12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2013/11/12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2013/11/12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2013/11/12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2013/11/12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2013/11/12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2013/11/12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2013/11/12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5BBEAD13-0566-4C6C-97E7-55F17F24B09F}" type="datetimeFigureOut">
              <a:rPr lang="zh-TW" altLang="en-US" smtClean="0"/>
              <a:t>2013/11/12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76872"/>
            <a:ext cx="7772400" cy="1159769"/>
          </a:xfrm>
        </p:spPr>
        <p:txBody>
          <a:bodyPr/>
          <a:lstStyle/>
          <a:p>
            <a:r>
              <a:rPr lang="en-US" sz="6000" dirty="0" smtClean="0"/>
              <a:t>Tips on </a:t>
            </a:r>
            <a:r>
              <a:rPr lang="en-US" sz="6000" dirty="0" smtClean="0"/>
              <a:t>Written Midterm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Fei</a:t>
            </a:r>
            <a:r>
              <a:rPr lang="en-US" dirty="0" smtClean="0"/>
              <a:t> Chen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92488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Short Questions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3933056"/>
                <a:ext cx="8229600" cy="2193107"/>
              </a:xfrm>
            </p:spPr>
            <p:txBody>
              <a:bodyPr/>
              <a:lstStyle/>
              <a:p>
                <a:r>
                  <a:rPr lang="en-US" dirty="0" smtClean="0"/>
                  <a:t>(d) FALSE</a:t>
                </a:r>
              </a:p>
              <a:p>
                <a:r>
                  <a:rPr lang="en-US" dirty="0" smtClean="0"/>
                  <a:t>(e) YES</a:t>
                </a:r>
              </a:p>
              <a:p>
                <a:r>
                  <a:rPr lang="en-US" dirty="0" smtClean="0"/>
                  <a:t>(3)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1−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365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365</m:t>
                        </m:r>
                      </m:den>
                    </m:f>
                    <m:r>
                      <a:rPr lang="en-US" b="0" i="1" smtClean="0">
                        <a:latin typeface="Cambria Math"/>
                      </a:rPr>
                      <m:t>⋅</m:t>
                    </m:r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36</m:t>
                        </m:r>
                        <m:r>
                          <a:rPr lang="en-US" b="0" i="1" smtClean="0">
                            <a:latin typeface="Cambria Math"/>
                          </a:rPr>
                          <m:t>4</m:t>
                        </m:r>
                      </m:num>
                      <m:den>
                        <m:r>
                          <a:rPr lang="en-US" i="1">
                            <a:latin typeface="Cambria Math"/>
                          </a:rPr>
                          <m:t>365</m:t>
                        </m:r>
                      </m:den>
                    </m:f>
                    <m:r>
                      <a:rPr lang="en-US" b="0" i="1" smtClean="0">
                        <a:latin typeface="Cambria Math"/>
                      </a:rPr>
                      <m:t>⋅⋯⋅</m:t>
                    </m:r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365</m:t>
                        </m:r>
                        <m:r>
                          <a:rPr lang="en-US" b="0" i="1" smtClean="0">
                            <a:latin typeface="Cambria Math"/>
                          </a:rPr>
                          <m:t>−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𝑛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−1</m:t>
                            </m:r>
                          </m:e>
                        </m:d>
                      </m:num>
                      <m:den>
                        <m:r>
                          <a:rPr lang="en-US" i="1">
                            <a:latin typeface="Cambria Math"/>
                          </a:rPr>
                          <m:t>365</m:t>
                        </m:r>
                      </m:den>
                    </m:f>
                    <m:r>
                      <a:rPr lang="en-US" b="0" i="1" smtClean="0">
                        <a:latin typeface="Cambria Math"/>
                      </a:rPr>
                      <m:t>≥0.5</m:t>
                    </m:r>
                  </m:oMath>
                </a14:m>
                <a:r>
                  <a:rPr lang="en-US" dirty="0" smtClean="0"/>
                  <a:t/>
                </a:r>
                <a:br>
                  <a:rPr lang="en-US" dirty="0" smtClean="0"/>
                </a:br>
                <a:r>
                  <a:rPr lang="en-US" dirty="0" smtClean="0"/>
                  <a:t>the solution is roughly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𝑛</m:t>
                    </m:r>
                    <m:r>
                      <a:rPr lang="en-US" b="0" i="1" smtClean="0">
                        <a:latin typeface="Cambria Math"/>
                      </a:rPr>
                      <m:t>≥</m:t>
                    </m:r>
                    <m:rad>
                      <m:radPr>
                        <m:degHide m:val="on"/>
                        <m:ctrlPr>
                          <a:rPr lang="en-US" b="0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/>
                          </a:rPr>
                          <m:t>ln</m:t>
                        </m:r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e>
                    </m:rad>
                    <m:r>
                      <a:rPr lang="en-US" b="0" i="1" smtClean="0">
                        <a:latin typeface="Cambria Math"/>
                      </a:rPr>
                      <m:t>⋅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365</m:t>
                        </m:r>
                      </m:e>
                      <m:sup>
                        <m:f>
                          <m:f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/>
                              </a:rPr>
                              <m:t>1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den>
                        </m:f>
                      </m:sup>
                    </m:sSup>
                    <m:r>
                      <a:rPr lang="en-US" b="0" i="1" smtClean="0">
                        <a:latin typeface="Cambria Math"/>
                      </a:rPr>
                      <m:t>+1</m:t>
                    </m:r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3933056"/>
                <a:ext cx="8229600" cy="2193107"/>
              </a:xfrm>
              <a:blipFill rotWithShape="1">
                <a:blip r:embed="rId2"/>
                <a:stretch>
                  <a:fillRect l="-963" t="-22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928071"/>
            <a:ext cx="8208912" cy="8582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996952"/>
            <a:ext cx="7452320" cy="7301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30994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Short Questions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2636912"/>
                <a:ext cx="8229600" cy="3489251"/>
              </a:xfrm>
            </p:spPr>
            <p:txBody>
              <a:bodyPr/>
              <a:lstStyle/>
              <a:p>
                <a:r>
                  <a:rPr lang="en-US" dirty="0" smtClean="0"/>
                  <a:t>Let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𝑎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𝛼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𝑀</m:t>
                    </m:r>
                    <m:r>
                      <a:rPr lang="en-US" b="0" i="1" smtClean="0">
                        <a:latin typeface="Cambria Math"/>
                      </a:rPr>
                      <m:t>+</m:t>
                    </m:r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𝛼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dirty="0" smtClean="0"/>
                  <a:t>,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i="1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𝛽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i="1">
                        <a:latin typeface="Cambria Math"/>
                      </a:rPr>
                      <m:t>𝑀</m:t>
                    </m:r>
                    <m:r>
                      <a:rPr lang="en-US" i="1">
                        <a:latin typeface="Cambria Math"/>
                      </a:rPr>
                      <m:t>+</m:t>
                    </m:r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𝛽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dirty="0" smtClean="0"/>
                  <a:t>,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𝑏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𝛾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i="1">
                        <a:latin typeface="Cambria Math"/>
                      </a:rPr>
                      <m:t>𝑀</m:t>
                    </m:r>
                    <m:r>
                      <a:rPr lang="en-US" i="1">
                        <a:latin typeface="Cambria Math"/>
                      </a:rPr>
                      <m:t>+</m:t>
                    </m:r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𝛾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0</m:t>
                        </m:r>
                      </m:sub>
                    </m:sSub>
                  </m:oMath>
                </a14:m>
                <a:endParaRPr lang="en-US" dirty="0" smtClean="0"/>
              </a:p>
              <a:p>
                <a:endParaRPr lang="en-US" dirty="0"/>
              </a:p>
              <a:p>
                <a:r>
                  <a:rPr lang="en-US" dirty="0" smtClean="0"/>
                  <a:t>The left hand is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𝛼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0</m:t>
                        </m:r>
                      </m:sub>
                    </m:sSub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𝛽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0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+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𝛾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0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/>
                      </a:rPr>
                      <m:t>mod</m:t>
                    </m:r>
                    <m:r>
                      <a:rPr lang="en-US" b="0" i="1" smtClean="0">
                        <a:latin typeface="Cambria Math"/>
                      </a:rPr>
                      <m:t> </m:t>
                    </m:r>
                    <m:r>
                      <a:rPr lang="en-US" b="0" i="1" smtClean="0">
                        <a:latin typeface="Cambria Math"/>
                      </a:rPr>
                      <m:t>𝑀</m:t>
                    </m:r>
                  </m:oMath>
                </a14:m>
                <a:endParaRPr lang="en-US" dirty="0" smtClean="0"/>
              </a:p>
              <a:p>
                <a:r>
                  <a:rPr lang="en-US" dirty="0" smtClean="0"/>
                  <a:t>The right hand is the same, which completes the proof.</a:t>
                </a: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2636912"/>
                <a:ext cx="8229600" cy="3489251"/>
              </a:xfrm>
              <a:blipFill rotWithShape="1">
                <a:blip r:embed="rId2"/>
                <a:stretch>
                  <a:fillRect l="-963" t="-139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844824"/>
            <a:ext cx="8100392" cy="2927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149424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 and Q&amp;A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All the problems are </a:t>
            </a:r>
            <a:r>
              <a:rPr lang="en-US" dirty="0" smtClean="0"/>
              <a:t>somewhat easier than homework.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r>
              <a:rPr lang="en-US" dirty="0" smtClean="0"/>
              <a:t>If you have problems understanding these material, just come to talk to the TA’s.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43507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Understand </a:t>
            </a:r>
            <a:r>
              <a:rPr lang="en-US" dirty="0" smtClean="0"/>
              <a:t>written midterm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Show how to solve problems</a:t>
            </a:r>
          </a:p>
          <a:p>
            <a:endParaRPr lang="en-US" dirty="0"/>
          </a:p>
          <a:p>
            <a:r>
              <a:rPr lang="en-US" dirty="0" smtClean="0"/>
              <a:t>Blackboard </a:t>
            </a:r>
            <a:r>
              <a:rPr lang="en-US" dirty="0" smtClean="0"/>
              <a:t>presentation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089143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Stack and Queue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3" y="2308791"/>
            <a:ext cx="8280921" cy="227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337932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each element, determine the state of the stack or the queue.</a:t>
            </a:r>
          </a:p>
          <a:p>
            <a:r>
              <a:rPr lang="en-US" dirty="0" smtClean="0"/>
              <a:t>According to the state, judge whether an output is feasible.</a:t>
            </a:r>
          </a:p>
          <a:p>
            <a:endParaRPr lang="en-US" dirty="0"/>
          </a:p>
          <a:p>
            <a:r>
              <a:rPr lang="en-US" dirty="0" smtClean="0"/>
              <a:t>Answer</a:t>
            </a:r>
          </a:p>
          <a:p>
            <a:pPr lvl="1"/>
            <a:r>
              <a:rPr lang="en-US" dirty="0" smtClean="0"/>
              <a:t>Stack:    F  T  </a:t>
            </a:r>
            <a:r>
              <a:rPr lang="en-US" dirty="0" err="1" smtClean="0"/>
              <a:t>T</a:t>
            </a:r>
            <a:endParaRPr lang="en-US" dirty="0" smtClean="0"/>
          </a:p>
          <a:p>
            <a:pPr lvl="1"/>
            <a:r>
              <a:rPr lang="en-US" dirty="0" smtClean="0"/>
              <a:t>Queue: F  </a:t>
            </a:r>
            <a:r>
              <a:rPr lang="en-US" dirty="0" err="1" smtClean="0"/>
              <a:t>F</a:t>
            </a:r>
            <a:r>
              <a:rPr lang="en-US" dirty="0" smtClean="0"/>
              <a:t>  T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268539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564720"/>
            <a:ext cx="8208911" cy="23764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039269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Idea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Traverse the tree, at the same time label it</a:t>
                </a:r>
              </a:p>
              <a:p>
                <a:r>
                  <a:rPr lang="en-US" dirty="0" smtClean="0"/>
                  <a:t>Implementation</a:t>
                </a:r>
              </a:p>
              <a:p>
                <a:pPr lvl="1"/>
                <a:r>
                  <a:rPr lang="en-US" dirty="0" smtClean="0"/>
                  <a:t>Each parent points to all its children.</a:t>
                </a:r>
              </a:p>
              <a:p>
                <a:pPr lvl="1"/>
                <a:r>
                  <a:rPr lang="en-US" dirty="0" smtClean="0"/>
                  <a:t>Each parent points to only one child.</a:t>
                </a:r>
              </a:p>
              <a:p>
                <a:pPr lvl="1"/>
                <a:r>
                  <a:rPr lang="en-US" dirty="0" smtClean="0"/>
                  <a:t>For a complete tree, sequential array of nodes can be used. The indices of parent and child nodes have some relation.</a:t>
                </a: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𝑛</m:t>
                        </m:r>
                      </m:sup>
                    </m:sSup>
                  </m:oMath>
                </a14:m>
                <a:endParaRPr lang="en-US" dirty="0" smtClean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963" t="-10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988961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AVL Tree and Heap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have discussed these objects in much detail in homework 2.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3284984"/>
            <a:ext cx="8100392" cy="56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684503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Idea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Upper bound: a complete tree of heigh</a:t>
                </a:r>
                <a:r>
                  <a:rPr lang="en-US" dirty="0" smtClean="0"/>
                  <a:t>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𝑛</m:t>
                    </m:r>
                  </m:oMath>
                </a14:m>
                <a:endParaRPr lang="en-US" dirty="0" smtClean="0"/>
              </a:p>
              <a:p>
                <a:pPr lvl="1"/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𝑛</m:t>
                        </m:r>
                        <m:r>
                          <a:rPr lang="en-US" b="0" i="1" smtClean="0">
                            <a:latin typeface="Cambria Math"/>
                          </a:rPr>
                          <m:t>+1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−1</m:t>
                    </m:r>
                  </m:oMath>
                </a14:m>
                <a:endParaRPr lang="en-US" dirty="0" smtClean="0"/>
              </a:p>
              <a:p>
                <a:r>
                  <a:rPr lang="en-US" dirty="0" smtClean="0"/>
                  <a:t>Lower bound:</a:t>
                </a:r>
              </a:p>
              <a:p>
                <a:pPr lvl="1"/>
                <a:r>
                  <a:rPr lang="en-US" dirty="0" smtClean="0"/>
                  <a:t>Relate the tree of height of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𝑛</m:t>
                    </m:r>
                  </m:oMath>
                </a14:m>
                <a:r>
                  <a:rPr lang="en-US" dirty="0" smtClean="0"/>
                  <a:t> to the ones of height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𝑛</m:t>
                    </m:r>
                    <m:r>
                      <a:rPr lang="en-US" b="0" i="1" smtClean="0">
                        <a:latin typeface="Cambria Math"/>
                      </a:rPr>
                      <m:t>−1</m:t>
                    </m:r>
                  </m:oMath>
                </a14:m>
                <a:r>
                  <a:rPr lang="en-US" dirty="0" smtClean="0"/>
                  <a:t> and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𝑛</m:t>
                    </m:r>
                    <m:r>
                      <a:rPr lang="en-US" b="0" i="1" smtClean="0">
                        <a:latin typeface="Cambria Math"/>
                      </a:rPr>
                      <m:t>−2</m:t>
                    </m:r>
                  </m:oMath>
                </a14:m>
                <a:endParaRPr lang="en-US" dirty="0" smtClean="0"/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𝑇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𝑛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𝑇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𝑛</m:t>
                        </m:r>
                        <m:r>
                          <a:rPr lang="en-US" b="0" i="1" smtClean="0">
                            <a:latin typeface="Cambria Math"/>
                          </a:rPr>
                          <m:t>−1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+</m:t>
                    </m:r>
                    <m:r>
                      <a:rPr lang="en-US" b="0" i="1" smtClean="0">
                        <a:latin typeface="Cambria Math"/>
                      </a:rPr>
                      <m:t>𝑇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𝑛</m:t>
                        </m:r>
                        <m:r>
                          <a:rPr lang="en-US" b="0" i="1" smtClean="0">
                            <a:latin typeface="Cambria Math"/>
                          </a:rPr>
                          <m:t>−2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+1</m:t>
                    </m:r>
                  </m:oMath>
                </a14:m>
                <a:r>
                  <a:rPr lang="en-US" dirty="0" smtClean="0"/>
                  <a:t>,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𝑇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0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=1</m:t>
                    </m:r>
                  </m:oMath>
                </a14:m>
                <a:r>
                  <a:rPr lang="en-US" dirty="0" smtClean="0"/>
                  <a:t>,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𝑇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=2</m:t>
                    </m:r>
                  </m:oMath>
                </a14:m>
                <a:r>
                  <a:rPr lang="en-US" dirty="0" smtClean="0"/>
                  <a:t>,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𝑇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=4</m:t>
                    </m:r>
                  </m:oMath>
                </a14:m>
                <a:endParaRPr lang="en-US" dirty="0" smtClean="0"/>
              </a:p>
              <a:p>
                <a:pPr lvl="1"/>
                <a:r>
                  <a:rPr lang="en-US" dirty="0" smtClean="0"/>
                  <a:t>The additional 1 is the above equation is for the root node.</a:t>
                </a:r>
              </a:p>
              <a:p>
                <a:pPr lvl="1"/>
                <a:endParaRPr lang="en-US" dirty="0"/>
              </a:p>
              <a:p>
                <a:pPr lvl="1"/>
                <a:r>
                  <a:rPr lang="en-US" dirty="0" smtClean="0"/>
                  <a:t>Solving the recurrence equation, we have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𝑇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𝑛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5</m:t>
                            </m:r>
                          </m:e>
                        </m:rad>
                      </m:den>
                    </m:f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b="0" i="1" smtClean="0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en-US" b="0" i="1" smtClean="0">
                                    <a:latin typeface="Cambria Math"/>
                                  </a:rPr>
                                  <m:t>1+</m:t>
                                </m:r>
                                <m:rad>
                                  <m:radPr>
                                    <m:degHide m:val="on"/>
                                    <m:ctrlPr>
                                      <a:rPr lang="en-US" b="0" i="1" smtClean="0">
                                        <a:latin typeface="Cambria Math"/>
                                      </a:rPr>
                                    </m:ctrlPr>
                                  </m:radPr>
                                  <m:deg/>
                                  <m:e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5</m:t>
                                    </m:r>
                                  </m:e>
                                </m:rad>
                              </m:num>
                              <m:den>
                                <m:r>
                                  <a:rPr lang="en-US" b="0" i="1" smtClean="0">
                                    <a:latin typeface="Cambria Math"/>
                                  </a:rPr>
                                  <m:t>2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𝑛</m:t>
                        </m:r>
                        <m:r>
                          <a:rPr lang="en-US" b="0" i="1" smtClean="0">
                            <a:latin typeface="Cambria Math"/>
                          </a:rPr>
                          <m:t>+3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−</m:t>
                    </m:r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1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US" i="1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i="1">
                                <a:latin typeface="Cambria Math"/>
                              </a:rPr>
                              <m:t>5</m:t>
                            </m:r>
                          </m:e>
                        </m:rad>
                      </m:den>
                    </m:f>
                    <m:sSup>
                      <m:sSupPr>
                        <m:ctrlPr>
                          <a:rPr lang="en-US" i="1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i="1">
                                <a:latin typeface="Cambria Math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i="1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en-US" i="1">
                                    <a:latin typeface="Cambria Math"/>
                                  </a:rPr>
                                  <m:t>1</m:t>
                                </m:r>
                                <m:r>
                                  <a:rPr lang="en-US" b="0" i="1" smtClean="0">
                                    <a:latin typeface="Cambria Math"/>
                                  </a:rPr>
                                  <m:t>−</m:t>
                                </m:r>
                                <m:rad>
                                  <m:radPr>
                                    <m:degHide m:val="on"/>
                                    <m:ctrlPr>
                                      <a:rPr lang="en-US" i="1">
                                        <a:latin typeface="Cambria Math"/>
                                      </a:rPr>
                                    </m:ctrlPr>
                                  </m:radPr>
                                  <m:deg/>
                                  <m:e>
                                    <m:r>
                                      <a:rPr lang="en-US" i="1">
                                        <a:latin typeface="Cambria Math"/>
                                      </a:rPr>
                                      <m:t>5</m:t>
                                    </m:r>
                                  </m:e>
                                </m:rad>
                              </m:num>
                              <m:den>
                                <m:r>
                                  <a:rPr lang="en-US" i="1">
                                    <a:latin typeface="Cambria Math"/>
                                  </a:rPr>
                                  <m:t>2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en-US" i="1">
                            <a:latin typeface="Cambria Math"/>
                          </a:rPr>
                          <m:t>𝑛</m:t>
                        </m:r>
                        <m:r>
                          <a:rPr lang="en-US" i="1">
                            <a:latin typeface="Cambria Math"/>
                          </a:rPr>
                          <m:t>+3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−1</m:t>
                    </m:r>
                  </m:oMath>
                </a14:m>
                <a:endParaRPr lang="en-US" dirty="0" smtClean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963" t="-10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844820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Short Questions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2924944"/>
                <a:ext cx="8229600" cy="3201219"/>
              </a:xfrm>
            </p:spPr>
            <p:txBody>
              <a:bodyPr/>
              <a:lstStyle/>
              <a:p>
                <a:r>
                  <a:rPr lang="en-US" dirty="0" smtClean="0"/>
                  <a:t>(a)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𝑇</m:t>
                    </m:r>
                    <m:d>
                      <m:dPr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𝑛</m:t>
                        </m:r>
                      </m:e>
                    </m:d>
                    <m:r>
                      <a:rPr lang="en-US" i="1">
                        <a:latin typeface="Cambria Math"/>
                      </a:rPr>
                      <m:t>+</m:t>
                    </m:r>
                    <m:r>
                      <a:rPr lang="en-US" i="1">
                        <a:latin typeface="Cambria Math"/>
                      </a:rPr>
                      <m:t>𝑛</m:t>
                    </m:r>
                    <m:r>
                      <a:rPr lang="en-US" b="0" i="1" smtClean="0"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lang="en-US" b="0" i="1" smtClean="0">
                        <a:latin typeface="Cambria Math"/>
                      </a:rPr>
                      <m:t>=3</m:t>
                    </m:r>
                    <m:d>
                      <m:dPr>
                        <m:begChr m:val="["/>
                        <m:endChr m:val="]"/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𝑇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𝑛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−1</m:t>
                            </m:r>
                          </m:e>
                        </m:d>
                        <m:r>
                          <a:rPr lang="en-US" b="0" i="1" smtClean="0">
                            <a:latin typeface="Cambria Math"/>
                          </a:rPr>
                          <m:t>+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𝑛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−1</m:t>
                            </m:r>
                          </m:e>
                        </m:d>
                        <m:r>
                          <a:rPr lang="en-US" b="0" i="1" smtClean="0">
                            <a:latin typeface="Cambria Math"/>
                          </a:rPr>
                          <m:t>+</m:t>
                        </m:r>
                        <m:f>
                          <m:f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/>
                              </a:rPr>
                              <m:t>3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den>
                        </m:f>
                      </m:e>
                    </m:d>
                  </m:oMath>
                </a14:m>
                <a:r>
                  <a:rPr lang="en-US" b="0" i="1" dirty="0" smtClean="0">
                    <a:latin typeface="Cambria Math"/>
                  </a:rPr>
                  <a:t/>
                </a:r>
                <a:br>
                  <a:rPr lang="en-US" b="0" i="1" dirty="0" smtClean="0">
                    <a:latin typeface="Cambria Math"/>
                  </a:rPr>
                </a:b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𝑇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𝑛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7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lang="en-US" b="0" i="1" smtClean="0">
                        <a:latin typeface="Cambria Math"/>
                      </a:rPr>
                      <m:t>⋅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𝑛</m:t>
                        </m:r>
                        <m:r>
                          <a:rPr lang="en-US" b="0" i="1" smtClean="0">
                            <a:latin typeface="Cambria Math"/>
                          </a:rPr>
                          <m:t>−1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−</m:t>
                    </m:r>
                    <m:r>
                      <a:rPr lang="en-US" i="1">
                        <a:latin typeface="Cambria Math"/>
                      </a:rPr>
                      <m:t>𝑛</m:t>
                    </m:r>
                    <m:r>
                      <a:rPr lang="en-US" b="0" i="1" smtClean="0">
                        <a:latin typeface="Cambria Math"/>
                      </a:rPr>
                      <m:t>−</m:t>
                    </m:r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en-US" i="1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endParaRPr lang="en-US" dirty="0" smtClean="0"/>
              </a:p>
              <a:p>
                <a:r>
                  <a:rPr lang="en-US" dirty="0" smtClean="0"/>
                  <a:t>(b)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16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9</m:t>
                        </m:r>
                      </m:den>
                    </m:f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2924944"/>
                <a:ext cx="8229600" cy="3201219"/>
              </a:xfrm>
              <a:blipFill rotWithShape="1">
                <a:blip r:embed="rId2"/>
                <a:stretch>
                  <a:fillRect l="-9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532" y="1772816"/>
            <a:ext cx="7884368" cy="7260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0363703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62</TotalTime>
  <Words>433</Words>
  <Application>Microsoft Office PowerPoint</Application>
  <PresentationFormat>On-screen Show (4:3)</PresentationFormat>
  <Paragraphs>53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Executive</vt:lpstr>
      <vt:lpstr>Tips on Written Midterm</vt:lpstr>
      <vt:lpstr>Goal</vt:lpstr>
      <vt:lpstr>Stack and Queue</vt:lpstr>
      <vt:lpstr>Idea</vt:lpstr>
      <vt:lpstr>Tree</vt:lpstr>
      <vt:lpstr>Idea</vt:lpstr>
      <vt:lpstr>AVL Tree and Heap</vt:lpstr>
      <vt:lpstr>Idea</vt:lpstr>
      <vt:lpstr>Short Questions</vt:lpstr>
      <vt:lpstr>Short Questions</vt:lpstr>
      <vt:lpstr>Short Questions</vt:lpstr>
      <vt:lpstr>Conclusion and Q&amp;A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Tips on Homework 2</dc:title>
  <dc:creator>fchen</dc:creator>
  <cp:lastModifiedBy>CSE</cp:lastModifiedBy>
  <cp:revision>31</cp:revision>
  <dcterms:created xsi:type="dcterms:W3CDTF">2013-10-30T02:40:36Z</dcterms:created>
  <dcterms:modified xsi:type="dcterms:W3CDTF">2013-11-12T09:59:22Z</dcterms:modified>
</cp:coreProperties>
</file>