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69" r:id="rId5"/>
    <p:sldId id="270" r:id="rId6"/>
    <p:sldId id="272" r:id="rId7"/>
    <p:sldId id="271" r:id="rId8"/>
    <p:sldId id="273" r:id="rId9"/>
    <p:sldId id="274" r:id="rId10"/>
    <p:sldId id="275" r:id="rId11"/>
    <p:sldId id="276" r:id="rId12"/>
    <p:sldId id="267" r:id="rId1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2013/11/12</a:t>
            </a:fld>
            <a:endParaRPr lang="zh-TW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2013/11/12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2013/11/12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2013/11/12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2013/11/12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2013/11/12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2013/11/12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2013/11/12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2013/11/12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2013/11/12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2013/11/12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5BBEAD13-0566-4C6C-97E7-55F17F24B09F}" type="datetimeFigureOut">
              <a:rPr lang="zh-TW" altLang="en-US" smtClean="0"/>
              <a:t>2013/11/12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76872"/>
            <a:ext cx="7772400" cy="1159769"/>
          </a:xfrm>
        </p:spPr>
        <p:txBody>
          <a:bodyPr/>
          <a:lstStyle/>
          <a:p>
            <a:r>
              <a:rPr lang="en-US" sz="6000" dirty="0" smtClean="0"/>
              <a:t>Tips on </a:t>
            </a:r>
            <a:r>
              <a:rPr lang="en-US" sz="6000" dirty="0" smtClean="0"/>
              <a:t>Written Midterm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Fei</a:t>
            </a:r>
            <a:r>
              <a:rPr lang="en-US" dirty="0" smtClean="0"/>
              <a:t> Chen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2488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 Questions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3933056"/>
                <a:ext cx="8229600" cy="2193107"/>
              </a:xfrm>
            </p:spPr>
            <p:txBody>
              <a:bodyPr/>
              <a:lstStyle/>
              <a:p>
                <a:r>
                  <a:rPr lang="en-US" dirty="0" smtClean="0"/>
                  <a:t>(d) FALSE</a:t>
                </a:r>
              </a:p>
              <a:p>
                <a:r>
                  <a:rPr lang="en-US" dirty="0" smtClean="0"/>
                  <a:t>(e) YES</a:t>
                </a:r>
              </a:p>
              <a:p>
                <a:r>
                  <a:rPr lang="en-US" dirty="0" smtClean="0"/>
                  <a:t>(3)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1−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365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365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⋅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36</m:t>
                        </m:r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365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⋅⋯⋅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365</m:t>
                        </m:r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−1</m:t>
                            </m:r>
                          </m:e>
                        </m:d>
                      </m:num>
                      <m:den>
                        <m:r>
                          <a:rPr lang="en-US" i="1">
                            <a:latin typeface="Cambria Math"/>
                          </a:rPr>
                          <m:t>365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≥0.5</m:t>
                    </m:r>
                  </m:oMath>
                </a14:m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en-US" dirty="0" smtClean="0"/>
                  <a:t>the solution is roughly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𝑛</m:t>
                    </m:r>
                    <m:r>
                      <a:rPr lang="en-US" b="0" i="1" smtClean="0">
                        <a:latin typeface="Cambria Math"/>
                      </a:rPr>
                      <m:t>≥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ln</m:t>
                        </m:r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e>
                    </m:rad>
                    <m:r>
                      <a:rPr lang="en-US" b="0" i="1" smtClean="0">
                        <a:latin typeface="Cambria Math"/>
                      </a:rPr>
                      <m:t>⋅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365</m:t>
                        </m:r>
                      </m:e>
                      <m:sup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en-US" b="0" i="1" smtClean="0">
                        <a:latin typeface="Cambria Math"/>
                      </a:rPr>
                      <m:t>+1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3933056"/>
                <a:ext cx="8229600" cy="2193107"/>
              </a:xfrm>
              <a:blipFill rotWithShape="1">
                <a:blip r:embed="rId2"/>
                <a:stretch>
                  <a:fillRect l="-963" t="-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928071"/>
            <a:ext cx="8208912" cy="858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996952"/>
            <a:ext cx="7452320" cy="730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0994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Short Questions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2636912"/>
                <a:ext cx="8229600" cy="3489251"/>
              </a:xfrm>
            </p:spPr>
            <p:txBody>
              <a:bodyPr/>
              <a:lstStyle/>
              <a:p>
                <a:r>
                  <a:rPr lang="en-US" dirty="0" smtClean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𝑎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𝛼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𝑀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𝛼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𝛽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𝑀</m:t>
                    </m:r>
                    <m:r>
                      <a:rPr lang="en-US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𝛽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𝑏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𝛾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𝑀</m:t>
                    </m:r>
                    <m:r>
                      <a:rPr lang="en-US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𝛾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endParaRPr lang="en-US" dirty="0"/>
              </a:p>
              <a:p>
                <a:r>
                  <a:rPr lang="en-US" dirty="0" smtClean="0"/>
                  <a:t>The left hand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𝛼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𝛾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mod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𝑀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The right hand is the same, which completes the proof.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2636912"/>
                <a:ext cx="8229600" cy="3489251"/>
              </a:xfrm>
              <a:blipFill rotWithShape="1">
                <a:blip r:embed="rId2"/>
                <a:stretch>
                  <a:fillRect l="-963" t="-13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844824"/>
            <a:ext cx="8100392" cy="29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49424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 and Q&amp;A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All the problems are </a:t>
            </a:r>
            <a:r>
              <a:rPr lang="en-US" dirty="0" smtClean="0"/>
              <a:t>somewhat easier than homework.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 smtClean="0"/>
              <a:t>If you have problems understanding these material, just come to talk to the TA’s.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350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Understand </a:t>
            </a:r>
            <a:r>
              <a:rPr lang="en-US" dirty="0" smtClean="0"/>
              <a:t>written midterm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Show how to solve problems</a:t>
            </a:r>
          </a:p>
          <a:p>
            <a:endParaRPr lang="en-US" dirty="0"/>
          </a:p>
          <a:p>
            <a:r>
              <a:rPr lang="en-US" dirty="0" smtClean="0"/>
              <a:t>Blackboard </a:t>
            </a:r>
            <a:r>
              <a:rPr lang="en-US" dirty="0" smtClean="0"/>
              <a:t>presentation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08914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 and Queue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3" y="2308791"/>
            <a:ext cx="8280921" cy="227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3793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each element, determine the state of the stack or the queue.</a:t>
            </a:r>
          </a:p>
          <a:p>
            <a:r>
              <a:rPr lang="en-US" dirty="0" smtClean="0"/>
              <a:t>According to the state, judge whether an output is feasible.</a:t>
            </a:r>
          </a:p>
          <a:p>
            <a:endParaRPr lang="en-US" dirty="0"/>
          </a:p>
          <a:p>
            <a:r>
              <a:rPr lang="en-US" dirty="0" smtClean="0"/>
              <a:t>Answer</a:t>
            </a:r>
          </a:p>
          <a:p>
            <a:pPr lvl="1"/>
            <a:r>
              <a:rPr lang="en-US" dirty="0" smtClean="0"/>
              <a:t>Stack:    F  T  </a:t>
            </a:r>
            <a:r>
              <a:rPr lang="en-US" dirty="0" err="1" smtClean="0"/>
              <a:t>T</a:t>
            </a:r>
            <a:endParaRPr lang="en-US" dirty="0" smtClean="0"/>
          </a:p>
          <a:p>
            <a:pPr lvl="1"/>
            <a:r>
              <a:rPr lang="en-US" dirty="0" smtClean="0"/>
              <a:t>Queue: F  </a:t>
            </a:r>
            <a:r>
              <a:rPr lang="en-US" dirty="0" err="1" smtClean="0"/>
              <a:t>F</a:t>
            </a:r>
            <a:r>
              <a:rPr lang="en-US" dirty="0" smtClean="0"/>
              <a:t>  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26853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564720"/>
            <a:ext cx="8208911" cy="2376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03926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Idea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Traverse the tree, at the same time label it</a:t>
                </a:r>
              </a:p>
              <a:p>
                <a:r>
                  <a:rPr lang="en-US" dirty="0" smtClean="0"/>
                  <a:t>Implementation</a:t>
                </a:r>
              </a:p>
              <a:p>
                <a:pPr lvl="1"/>
                <a:r>
                  <a:rPr lang="en-US" dirty="0" smtClean="0"/>
                  <a:t>Each parent points to all its children.</a:t>
                </a:r>
              </a:p>
              <a:p>
                <a:pPr lvl="1"/>
                <a:r>
                  <a:rPr lang="en-US" dirty="0" smtClean="0"/>
                  <a:t>Each parent points to only one child.</a:t>
                </a:r>
              </a:p>
              <a:p>
                <a:pPr lvl="1"/>
                <a:r>
                  <a:rPr lang="en-US" dirty="0" smtClean="0"/>
                  <a:t>For a complete tree, sequential array of nodes can be used. The indices of parent and child nodes have some relation.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endParaRPr lang="en-US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63" t="-10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98896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AVL Tree and Heap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discussed these objects in much detail in homework 2.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284984"/>
            <a:ext cx="8100392" cy="56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8450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Idea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Upper bound: a complete tree of heigh</a:t>
                </a:r>
                <a:r>
                  <a:rPr lang="en-US" dirty="0" smtClean="0"/>
                  <a:t>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𝑛</m:t>
                    </m:r>
                  </m:oMath>
                </a14:m>
                <a:endParaRPr lang="en-US" dirty="0" smtClean="0"/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  <m:r>
                          <a:rPr lang="en-US" b="0" i="1" smtClean="0">
                            <a:latin typeface="Cambria Math"/>
                          </a:rPr>
                          <m:t>+1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−1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Lower bound:</a:t>
                </a:r>
              </a:p>
              <a:p>
                <a:pPr lvl="1"/>
                <a:r>
                  <a:rPr lang="en-US" dirty="0" smtClean="0"/>
                  <a:t>Relate the tree of height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US" dirty="0" smtClean="0"/>
                  <a:t> to the ones of height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𝑛</m:t>
                    </m:r>
                    <m:r>
                      <a:rPr lang="en-US" b="0" i="1" smtClean="0">
                        <a:latin typeface="Cambria Math"/>
                      </a:rPr>
                      <m:t>−1</m:t>
                    </m:r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𝑛</m:t>
                    </m:r>
                    <m:r>
                      <a:rPr lang="en-US" b="0" i="1" smtClean="0">
                        <a:latin typeface="Cambria Math"/>
                      </a:rPr>
                      <m:t>−2</m:t>
                    </m:r>
                  </m:oMath>
                </a14:m>
                <a:endParaRPr lang="en-US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  <m:r>
                          <a:rPr lang="en-US" b="0" i="1" smtClean="0">
                            <a:latin typeface="Cambria Math"/>
                          </a:rPr>
                          <m:t>−1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latin typeface="Cambria Math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  <m:r>
                          <a:rPr lang="en-US" b="0" i="1" smtClean="0">
                            <a:latin typeface="Cambria Math"/>
                          </a:rPr>
                          <m:t>−2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+1</m:t>
                    </m:r>
                  </m:oMath>
                </a14:m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=1</m:t>
                    </m:r>
                  </m:oMath>
                </a14:m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=2</m:t>
                    </m:r>
                  </m:oMath>
                </a14:m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=4</m:t>
                    </m:r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The additional 1 is the above equation is for the root node.</a:t>
                </a:r>
              </a:p>
              <a:p>
                <a:pPr lvl="1"/>
                <a:endParaRPr lang="en-US" dirty="0"/>
              </a:p>
              <a:p>
                <a:pPr lvl="1"/>
                <a:r>
                  <a:rPr lang="en-US" dirty="0" smtClean="0"/>
                  <a:t>Solving the recurrence equation, we have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5</m:t>
                            </m:r>
                          </m:e>
                        </m:rad>
                      </m:den>
                    </m:f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/>
                                  </a:rPr>
                                  <m:t>1+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US" b="0" i="1" smtClean="0"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5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US" b="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  <m:r>
                          <a:rPr lang="en-US" b="0" i="1" smtClean="0">
                            <a:latin typeface="Cambria Math"/>
                          </a:rPr>
                          <m:t>+3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latin typeface="Cambria Math"/>
                              </a:rPr>
                              <m:t>5</m:t>
                            </m:r>
                          </m:e>
                        </m:rad>
                      </m:den>
                    </m:f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/>
                                  </a:rPr>
                                  <m:t>1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−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5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i="1">
                            <a:latin typeface="Cambria Math"/>
                          </a:rPr>
                          <m:t>𝑛</m:t>
                        </m:r>
                        <m:r>
                          <a:rPr lang="en-US" i="1">
                            <a:latin typeface="Cambria Math"/>
                          </a:rPr>
                          <m:t>+3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−1</m:t>
                    </m:r>
                  </m:oMath>
                </a14:m>
                <a:endParaRPr lang="en-US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63" t="-10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84482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Short Questions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2924944"/>
                <a:ext cx="8229600" cy="3201219"/>
              </a:xfrm>
            </p:spPr>
            <p:txBody>
              <a:bodyPr/>
              <a:lstStyle/>
              <a:p>
                <a:r>
                  <a:rPr lang="en-US" dirty="0" smtClean="0"/>
                  <a:t>(a)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𝑇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𝑛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=3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𝑇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−1</m:t>
                            </m:r>
                          </m:e>
                        </m:d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−1</m:t>
                            </m:r>
                          </m:e>
                        </m:d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en-US" b="0" i="1" dirty="0" smtClean="0">
                    <a:latin typeface="Cambria Math"/>
                  </a:rPr>
                  <a:t/>
                </a:r>
                <a:br>
                  <a:rPr lang="en-US" b="0" i="1" dirty="0" smtClean="0">
                    <a:latin typeface="Cambria Math"/>
                  </a:rPr>
                </a:b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⋅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  <m:r>
                          <a:rPr lang="en-US" b="0" i="1" smtClean="0">
                            <a:latin typeface="Cambria Math"/>
                          </a:rPr>
                          <m:t>−1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−</m:t>
                    </m:r>
                    <m:r>
                      <a:rPr lang="en-US" i="1">
                        <a:latin typeface="Cambria Math"/>
                      </a:rPr>
                      <m:t>𝑛</m:t>
                    </m:r>
                    <m:r>
                      <a:rPr lang="en-US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 smtClean="0"/>
                  <a:t>(b)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16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2924944"/>
                <a:ext cx="8229600" cy="3201219"/>
              </a:xfrm>
              <a:blipFill rotWithShape="1">
                <a:blip r:embed="rId2"/>
                <a:stretch>
                  <a:fillRect l="-9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532" y="1772816"/>
            <a:ext cx="7884368" cy="726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36370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62</TotalTime>
  <Words>433</Words>
  <Application>Microsoft Office PowerPoint</Application>
  <PresentationFormat>On-screen Show (4:3)</PresentationFormat>
  <Paragraphs>53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Executive</vt:lpstr>
      <vt:lpstr>Tips on Written Midterm</vt:lpstr>
      <vt:lpstr>Goal</vt:lpstr>
      <vt:lpstr>Stack and Queue</vt:lpstr>
      <vt:lpstr>Idea</vt:lpstr>
      <vt:lpstr>Tree</vt:lpstr>
      <vt:lpstr>Idea</vt:lpstr>
      <vt:lpstr>AVL Tree and Heap</vt:lpstr>
      <vt:lpstr>Idea</vt:lpstr>
      <vt:lpstr>Short Questions</vt:lpstr>
      <vt:lpstr>Short Questions</vt:lpstr>
      <vt:lpstr>Short Questions</vt:lpstr>
      <vt:lpstr>Conclusion and Q&amp;A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Tips on Homework 2</dc:title>
  <dc:creator>fchen</dc:creator>
  <cp:lastModifiedBy>CSE</cp:lastModifiedBy>
  <cp:revision>31</cp:revision>
  <dcterms:created xsi:type="dcterms:W3CDTF">2013-10-30T02:40:36Z</dcterms:created>
  <dcterms:modified xsi:type="dcterms:W3CDTF">2013-11-12T09:59:22Z</dcterms:modified>
</cp:coreProperties>
</file>