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3" r:id="rId2"/>
    <p:sldId id="274" r:id="rId3"/>
  </p:sldIdLst>
  <p:sldSz cx="10160000" cy="5715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32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04" autoAdjust="0"/>
    <p:restoredTop sz="85814" autoAdjust="0"/>
  </p:normalViewPr>
  <p:slideViewPr>
    <p:cSldViewPr>
      <p:cViewPr varScale="1">
        <p:scale>
          <a:sx n="118" d="100"/>
          <a:sy n="118" d="100"/>
        </p:scale>
        <p:origin x="918" y="96"/>
      </p:cViewPr>
      <p:guideLst>
        <p:guide orient="horz" pos="1800"/>
        <p:guide pos="32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AF2C6E-9AD4-42FB-9D74-87AE7C42CC8B}" type="datetimeFigureOut">
              <a:rPr lang="zh-CN" altLang="en-US" smtClean="0"/>
              <a:t>2019/3/4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FBAC3-EB46-40E5-B673-ECB52CAF002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3973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FBAC3-EB46-40E5-B673-ECB52CAF0025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02075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FBAC3-EB46-40E5-B673-ECB52CAF0025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94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62000" y="1775357"/>
            <a:ext cx="8636000" cy="1225021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238500"/>
            <a:ext cx="71120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80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61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42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5239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904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6668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047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2019/3/4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366000" y="228868"/>
            <a:ext cx="2286000" cy="4876271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08000" y="228868"/>
            <a:ext cx="6688667" cy="4876271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8000" y="228866"/>
            <a:ext cx="9144000" cy="756426"/>
          </a:xfrm>
        </p:spPr>
        <p:txBody>
          <a:bodyPr>
            <a:normAutofit/>
          </a:bodyPr>
          <a:lstStyle>
            <a:lvl1pPr algn="l">
              <a:defRPr sz="2667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8000" y="1057302"/>
            <a:ext cx="9144000" cy="404783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02571" y="3672418"/>
            <a:ext cx="8636000" cy="1135062"/>
          </a:xfrm>
        </p:spPr>
        <p:txBody>
          <a:bodyPr anchor="t"/>
          <a:lstStyle>
            <a:lvl1pPr algn="l">
              <a:defRPr sz="3333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02571" y="2422261"/>
            <a:ext cx="8636000" cy="1250156"/>
          </a:xfrm>
        </p:spPr>
        <p:txBody>
          <a:bodyPr anchor="b"/>
          <a:lstStyle>
            <a:lvl1pPr marL="0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1pPr>
            <a:lvl2pPr marL="38098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761970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3pPr>
            <a:lvl4pPr marL="1142954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4pPr>
            <a:lvl5pPr marL="1523939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5pPr>
            <a:lvl6pPr marL="1904924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6pPr>
            <a:lvl7pPr marL="2285909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7pPr>
            <a:lvl8pPr marL="2666893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8pPr>
            <a:lvl9pPr marL="3047878" indent="0">
              <a:buNone/>
              <a:defRPr sz="11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08000" y="1333501"/>
            <a:ext cx="4487333" cy="3771636"/>
          </a:xfrm>
        </p:spPr>
        <p:txBody>
          <a:bodyPr/>
          <a:lstStyle>
            <a:lvl1pPr>
              <a:defRPr sz="2333"/>
            </a:lvl1pPr>
            <a:lvl2pPr>
              <a:defRPr sz="2000"/>
            </a:lvl2pPr>
            <a:lvl3pPr>
              <a:defRPr sz="1667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164667" y="1333501"/>
            <a:ext cx="4487333" cy="3771636"/>
          </a:xfrm>
        </p:spPr>
        <p:txBody>
          <a:bodyPr/>
          <a:lstStyle>
            <a:lvl1pPr>
              <a:defRPr sz="2333"/>
            </a:lvl1pPr>
            <a:lvl2pPr>
              <a:defRPr sz="2000"/>
            </a:lvl2pPr>
            <a:lvl3pPr>
              <a:defRPr sz="1667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2019/3/4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08001" y="1279261"/>
            <a:ext cx="4489097" cy="533136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08001" y="1812396"/>
            <a:ext cx="4489097" cy="3292740"/>
          </a:xfrm>
        </p:spPr>
        <p:txBody>
          <a:bodyPr/>
          <a:lstStyle>
            <a:lvl1pPr>
              <a:defRPr sz="2000"/>
            </a:lvl1pPr>
            <a:lvl2pPr>
              <a:defRPr sz="1667"/>
            </a:lvl2pPr>
            <a:lvl3pPr>
              <a:defRPr sz="15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5161142" y="1279261"/>
            <a:ext cx="4490861" cy="533136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5161142" y="1812396"/>
            <a:ext cx="4490861" cy="3292740"/>
          </a:xfrm>
        </p:spPr>
        <p:txBody>
          <a:bodyPr/>
          <a:lstStyle>
            <a:lvl1pPr>
              <a:defRPr sz="2000"/>
            </a:lvl1pPr>
            <a:lvl2pPr>
              <a:defRPr sz="1667"/>
            </a:lvl2pPr>
            <a:lvl3pPr>
              <a:defRPr sz="1500"/>
            </a:lvl3pPr>
            <a:lvl4pPr>
              <a:defRPr sz="1333"/>
            </a:lvl4pPr>
            <a:lvl5pPr>
              <a:defRPr sz="1333"/>
            </a:lvl5pPr>
            <a:lvl6pPr>
              <a:defRPr sz="1333"/>
            </a:lvl6pPr>
            <a:lvl7pPr>
              <a:defRPr sz="1333"/>
            </a:lvl7pPr>
            <a:lvl8pPr>
              <a:defRPr sz="1333"/>
            </a:lvl8pPr>
            <a:lvl9pPr>
              <a:defRPr sz="1333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2019/3/4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2019/3/4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2019/3/4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8003" y="227541"/>
            <a:ext cx="3342571" cy="968376"/>
          </a:xfrm>
        </p:spPr>
        <p:txBody>
          <a:bodyPr anchor="b"/>
          <a:lstStyle>
            <a:lvl1pPr algn="l">
              <a:defRPr sz="1667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72277" y="227543"/>
            <a:ext cx="5679723" cy="4877594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08003" y="1195920"/>
            <a:ext cx="3342571" cy="3909219"/>
          </a:xfrm>
        </p:spPr>
        <p:txBody>
          <a:bodyPr/>
          <a:lstStyle>
            <a:lvl1pPr marL="0" indent="0">
              <a:buNone/>
              <a:defRPr sz="1167"/>
            </a:lvl1pPr>
            <a:lvl2pPr marL="380985" indent="0">
              <a:buNone/>
              <a:defRPr sz="1000"/>
            </a:lvl2pPr>
            <a:lvl3pPr marL="761970" indent="0">
              <a:buNone/>
              <a:defRPr sz="833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2019/3/4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91431" y="4000500"/>
            <a:ext cx="6096000" cy="472282"/>
          </a:xfrm>
        </p:spPr>
        <p:txBody>
          <a:bodyPr anchor="b"/>
          <a:lstStyle>
            <a:lvl1pPr algn="l">
              <a:defRPr sz="1667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991431" y="510646"/>
            <a:ext cx="6096000" cy="3429000"/>
          </a:xfrm>
        </p:spPr>
        <p:txBody>
          <a:bodyPr/>
          <a:lstStyle>
            <a:lvl1pPr marL="0" indent="0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991431" y="4472784"/>
            <a:ext cx="6096000" cy="670719"/>
          </a:xfrm>
        </p:spPr>
        <p:txBody>
          <a:bodyPr/>
          <a:lstStyle>
            <a:lvl1pPr marL="0" indent="0">
              <a:buNone/>
              <a:defRPr sz="1167"/>
            </a:lvl1pPr>
            <a:lvl2pPr marL="380985" indent="0">
              <a:buNone/>
              <a:defRPr sz="1000"/>
            </a:lvl2pPr>
            <a:lvl3pPr marL="761970" indent="0">
              <a:buNone/>
              <a:defRPr sz="833"/>
            </a:lvl3pPr>
            <a:lvl4pPr marL="1142954" indent="0">
              <a:buNone/>
              <a:defRPr sz="750"/>
            </a:lvl4pPr>
            <a:lvl5pPr marL="1523939" indent="0">
              <a:buNone/>
              <a:defRPr sz="750"/>
            </a:lvl5pPr>
            <a:lvl6pPr marL="1904924" indent="0">
              <a:buNone/>
              <a:defRPr sz="750"/>
            </a:lvl6pPr>
            <a:lvl7pPr marL="2285909" indent="0">
              <a:buNone/>
              <a:defRPr sz="750"/>
            </a:lvl7pPr>
            <a:lvl8pPr marL="2666893" indent="0">
              <a:buNone/>
              <a:defRPr sz="750"/>
            </a:lvl8pPr>
            <a:lvl9pPr marL="3047878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2019/3/4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508000" y="228866"/>
            <a:ext cx="91440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08000" y="1333501"/>
            <a:ext cx="91440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508000" y="5296961"/>
            <a:ext cx="2370667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2019/3/4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471334" y="5296961"/>
            <a:ext cx="3217333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7281333" y="5296961"/>
            <a:ext cx="2370667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761970" rtl="0" eaLnBrk="1" latinLnBrk="0" hangingPunct="1"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5739" indent="-285739" algn="l" defTabSz="7619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1pPr>
      <a:lvl2pPr marL="619100" indent="-238115" algn="l" defTabSz="761970" rtl="0" eaLnBrk="1" latinLnBrk="0" hangingPunct="1">
        <a:spcBef>
          <a:spcPct val="20000"/>
        </a:spcBef>
        <a:buFont typeface="Arial" pitchFamily="34" charset="0"/>
        <a:buChar char="–"/>
        <a:defRPr sz="2333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spcBef>
          <a:spcPct val="20000"/>
        </a:spcBef>
        <a:buFont typeface="Arial" pitchFamily="34" charset="0"/>
        <a:buChar char="–"/>
        <a:defRPr sz="1667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spcBef>
          <a:spcPct val="20000"/>
        </a:spcBef>
        <a:buFont typeface="Arial" pitchFamily="34" charset="0"/>
        <a:buChar char="»"/>
        <a:defRPr sz="1667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spcBef>
          <a:spcPct val="20000"/>
        </a:spcBef>
        <a:buFont typeface="Arial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spcBef>
          <a:spcPct val="20000"/>
        </a:spcBef>
        <a:buFont typeface="Arial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spcBef>
          <a:spcPct val="20000"/>
        </a:spcBef>
        <a:buFont typeface="Arial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spcBef>
          <a:spcPct val="20000"/>
        </a:spcBef>
        <a:buFont typeface="Arial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b="1" dirty="0" smtClean="0">
                <a:latin typeface="Arial" panose="020B0604020202020204" pitchFamily="34" charset="0"/>
                <a:ea typeface="Cambria Math" pitchFamily="18" charset="0"/>
                <a:cs typeface="Arial" panose="020B0604020202020204" pitchFamily="34" charset="0"/>
              </a:rPr>
              <a:t>Puzzle</a:t>
            </a:r>
            <a:endParaRPr lang="zh-CN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5544" y="1057300"/>
            <a:ext cx="84249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/>
              <a:t>Two players alternatively erase some 9 numbers from the sequence 1,2,...,</a:t>
            </a:r>
            <a:r>
              <a:rPr lang="en-US" sz="2400" dirty="0" smtClean="0"/>
              <a:t>101 until only two </a:t>
            </a:r>
            <a:r>
              <a:rPr lang="en-US" sz="2400" dirty="0"/>
              <a:t>remain. The player that starts wins </a:t>
            </a:r>
            <a:r>
              <a:rPr lang="en-US" sz="2400" dirty="0" smtClean="0"/>
              <a:t>(x</a:t>
            </a:r>
            <a:r>
              <a:rPr lang="en-US" sz="2400" dirty="0"/>
              <a:t>−</a:t>
            </a:r>
            <a:r>
              <a:rPr lang="en-US" sz="2400" dirty="0" smtClean="0"/>
              <a:t>54) </a:t>
            </a:r>
            <a:r>
              <a:rPr lang="en-US" sz="2400" dirty="0"/>
              <a:t>dollars from </a:t>
            </a:r>
            <a:r>
              <a:rPr lang="en-US" sz="2400" dirty="0" smtClean="0"/>
              <a:t>the player </a:t>
            </a:r>
            <a:r>
              <a:rPr lang="en-US" sz="2400" dirty="0"/>
              <a:t>that plays </a:t>
            </a:r>
            <a:r>
              <a:rPr lang="en-US" sz="2400" dirty="0" smtClean="0"/>
              <a:t>second. Here </a:t>
            </a:r>
            <a:r>
              <a:rPr lang="en-US" sz="2400" dirty="0"/>
              <a:t>x is the difference between the </a:t>
            </a:r>
            <a:r>
              <a:rPr lang="en-US" sz="2400" dirty="0" smtClean="0"/>
              <a:t>remaining two </a:t>
            </a:r>
            <a:r>
              <a:rPr lang="en-US" sz="2400" dirty="0"/>
              <a:t>numbers. Would you rather be the first or the second player?</a:t>
            </a:r>
            <a:endParaRPr lang="en-US" sz="2000" dirty="0" smtClean="0">
              <a:latin typeface="+mj-lt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61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b="1" dirty="0" smtClean="0">
                <a:latin typeface="Arial" panose="020B0604020202020204" pitchFamily="34" charset="0"/>
                <a:ea typeface="Cambria Math" pitchFamily="18" charset="0"/>
                <a:cs typeface="Arial" panose="020B0604020202020204" pitchFamily="34" charset="0"/>
              </a:rPr>
              <a:t>Solution</a:t>
            </a:r>
            <a:endParaRPr lang="zh-CN" alt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5544" y="1057300"/>
            <a:ext cx="842493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 first player has a winning strategy. At his first turn the first </a:t>
            </a:r>
            <a:r>
              <a:rPr lang="en-US" sz="2000" dirty="0" smtClean="0"/>
              <a:t>player can </a:t>
            </a:r>
            <a:r>
              <a:rPr lang="en-US" sz="2000" dirty="0"/>
              <a:t>delete numbers </a:t>
            </a:r>
            <a:r>
              <a:rPr lang="en-US" sz="2000" dirty="0">
                <a:solidFill>
                  <a:srgbClr val="FF0000"/>
                </a:solidFill>
              </a:rPr>
              <a:t>47 - 55</a:t>
            </a:r>
            <a:r>
              <a:rPr lang="en-US" sz="2000" dirty="0"/>
              <a:t>. The remaining numbers can now be paired up </a:t>
            </a:r>
            <a:r>
              <a:rPr lang="en-US" sz="2000" dirty="0" smtClean="0"/>
              <a:t>into 46 </a:t>
            </a:r>
            <a:r>
              <a:rPr lang="en-US" sz="2000" dirty="0"/>
              <a:t>pairs </a:t>
            </a:r>
            <a:r>
              <a:rPr lang="en-US" sz="2000" dirty="0">
                <a:solidFill>
                  <a:srgbClr val="FF0000"/>
                </a:solidFill>
              </a:rPr>
              <a:t>(1-56,2-57,....,46-101). </a:t>
            </a:r>
            <a:r>
              <a:rPr lang="en-US" sz="2000" dirty="0"/>
              <a:t>Then at every pair of turns (second player, </a:t>
            </a:r>
            <a:r>
              <a:rPr lang="en-US" sz="2000" dirty="0" smtClean="0"/>
              <a:t>first player</a:t>
            </a:r>
            <a:r>
              <a:rPr lang="en-US" sz="2000" dirty="0"/>
              <a:t>) the first player has to make sure that exactly 9 of these pairs get </a:t>
            </a:r>
            <a:r>
              <a:rPr lang="en-US" sz="2000" dirty="0" smtClean="0"/>
              <a:t>erased. At </a:t>
            </a:r>
            <a:r>
              <a:rPr lang="en-US" sz="2000" dirty="0"/>
              <a:t>the end of play there will be one pair left and the first player will win </a:t>
            </a:r>
            <a:r>
              <a:rPr lang="en-US" sz="2000" dirty="0" smtClean="0"/>
              <a:t>one dollar</a:t>
            </a:r>
            <a:r>
              <a:rPr lang="en-US" sz="2000" dirty="0"/>
              <a:t>.</a:t>
            </a:r>
            <a:endParaRPr lang="en-US" dirty="0" smtClean="0">
              <a:latin typeface="+mj-lt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456935"/>
              </p:ext>
            </p:extLst>
          </p:nvPr>
        </p:nvGraphicFramePr>
        <p:xfrm>
          <a:off x="1983656" y="3289548"/>
          <a:ext cx="628953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3810">
                  <a:extLst>
                    <a:ext uri="{9D8B030D-6E8A-4147-A177-3AD203B41FA5}">
                      <a16:colId xmlns:a16="http://schemas.microsoft.com/office/drawing/2014/main" val="1763626203"/>
                    </a:ext>
                  </a:extLst>
                </a:gridCol>
                <a:gridCol w="483810">
                  <a:extLst>
                    <a:ext uri="{9D8B030D-6E8A-4147-A177-3AD203B41FA5}">
                      <a16:colId xmlns:a16="http://schemas.microsoft.com/office/drawing/2014/main" val="86944785"/>
                    </a:ext>
                  </a:extLst>
                </a:gridCol>
                <a:gridCol w="483810">
                  <a:extLst>
                    <a:ext uri="{9D8B030D-6E8A-4147-A177-3AD203B41FA5}">
                      <a16:colId xmlns:a16="http://schemas.microsoft.com/office/drawing/2014/main" val="955830682"/>
                    </a:ext>
                  </a:extLst>
                </a:gridCol>
                <a:gridCol w="483810">
                  <a:extLst>
                    <a:ext uri="{9D8B030D-6E8A-4147-A177-3AD203B41FA5}">
                      <a16:colId xmlns:a16="http://schemas.microsoft.com/office/drawing/2014/main" val="618082226"/>
                    </a:ext>
                  </a:extLst>
                </a:gridCol>
                <a:gridCol w="483810">
                  <a:extLst>
                    <a:ext uri="{9D8B030D-6E8A-4147-A177-3AD203B41FA5}">
                      <a16:colId xmlns:a16="http://schemas.microsoft.com/office/drawing/2014/main" val="1742218261"/>
                    </a:ext>
                  </a:extLst>
                </a:gridCol>
                <a:gridCol w="483810">
                  <a:extLst>
                    <a:ext uri="{9D8B030D-6E8A-4147-A177-3AD203B41FA5}">
                      <a16:colId xmlns:a16="http://schemas.microsoft.com/office/drawing/2014/main" val="1325679232"/>
                    </a:ext>
                  </a:extLst>
                </a:gridCol>
                <a:gridCol w="483810">
                  <a:extLst>
                    <a:ext uri="{9D8B030D-6E8A-4147-A177-3AD203B41FA5}">
                      <a16:colId xmlns:a16="http://schemas.microsoft.com/office/drawing/2014/main" val="607874358"/>
                    </a:ext>
                  </a:extLst>
                </a:gridCol>
                <a:gridCol w="483810">
                  <a:extLst>
                    <a:ext uri="{9D8B030D-6E8A-4147-A177-3AD203B41FA5}">
                      <a16:colId xmlns:a16="http://schemas.microsoft.com/office/drawing/2014/main" val="857284015"/>
                    </a:ext>
                  </a:extLst>
                </a:gridCol>
                <a:gridCol w="483810">
                  <a:extLst>
                    <a:ext uri="{9D8B030D-6E8A-4147-A177-3AD203B41FA5}">
                      <a16:colId xmlns:a16="http://schemas.microsoft.com/office/drawing/2014/main" val="121395080"/>
                    </a:ext>
                  </a:extLst>
                </a:gridCol>
                <a:gridCol w="483810">
                  <a:extLst>
                    <a:ext uri="{9D8B030D-6E8A-4147-A177-3AD203B41FA5}">
                      <a16:colId xmlns:a16="http://schemas.microsoft.com/office/drawing/2014/main" val="1580706120"/>
                    </a:ext>
                  </a:extLst>
                </a:gridCol>
                <a:gridCol w="483810">
                  <a:extLst>
                    <a:ext uri="{9D8B030D-6E8A-4147-A177-3AD203B41FA5}">
                      <a16:colId xmlns:a16="http://schemas.microsoft.com/office/drawing/2014/main" val="3760599222"/>
                    </a:ext>
                  </a:extLst>
                </a:gridCol>
                <a:gridCol w="483810">
                  <a:extLst>
                    <a:ext uri="{9D8B030D-6E8A-4147-A177-3AD203B41FA5}">
                      <a16:colId xmlns:a16="http://schemas.microsoft.com/office/drawing/2014/main" val="1939643275"/>
                    </a:ext>
                  </a:extLst>
                </a:gridCol>
                <a:gridCol w="483810">
                  <a:extLst>
                    <a:ext uri="{9D8B030D-6E8A-4147-A177-3AD203B41FA5}">
                      <a16:colId xmlns:a16="http://schemas.microsoft.com/office/drawing/2014/main" val="23625532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HK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dirty="0" smtClean="0"/>
                        <a:t>47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dirty="0" smtClean="0"/>
                        <a:t>48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dirty="0" smtClean="0"/>
                        <a:t>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dirty="0" smtClean="0"/>
                        <a:t>55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dirty="0" smtClean="0"/>
                        <a:t>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dirty="0" smtClean="0"/>
                        <a:t>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dirty="0" smtClean="0"/>
                        <a:t>101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919121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351808" y="3217541"/>
            <a:ext cx="2592288" cy="504056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310381"/>
              </p:ext>
            </p:extLst>
          </p:nvPr>
        </p:nvGraphicFramePr>
        <p:xfrm>
          <a:off x="3135784" y="4286860"/>
          <a:ext cx="338667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3810">
                  <a:extLst>
                    <a:ext uri="{9D8B030D-6E8A-4147-A177-3AD203B41FA5}">
                      <a16:colId xmlns:a16="http://schemas.microsoft.com/office/drawing/2014/main" val="1763626203"/>
                    </a:ext>
                  </a:extLst>
                </a:gridCol>
                <a:gridCol w="483810">
                  <a:extLst>
                    <a:ext uri="{9D8B030D-6E8A-4147-A177-3AD203B41FA5}">
                      <a16:colId xmlns:a16="http://schemas.microsoft.com/office/drawing/2014/main" val="86944785"/>
                    </a:ext>
                  </a:extLst>
                </a:gridCol>
                <a:gridCol w="483810">
                  <a:extLst>
                    <a:ext uri="{9D8B030D-6E8A-4147-A177-3AD203B41FA5}">
                      <a16:colId xmlns:a16="http://schemas.microsoft.com/office/drawing/2014/main" val="955830682"/>
                    </a:ext>
                  </a:extLst>
                </a:gridCol>
                <a:gridCol w="483810">
                  <a:extLst>
                    <a:ext uri="{9D8B030D-6E8A-4147-A177-3AD203B41FA5}">
                      <a16:colId xmlns:a16="http://schemas.microsoft.com/office/drawing/2014/main" val="121395080"/>
                    </a:ext>
                  </a:extLst>
                </a:gridCol>
                <a:gridCol w="483810">
                  <a:extLst>
                    <a:ext uri="{9D8B030D-6E8A-4147-A177-3AD203B41FA5}">
                      <a16:colId xmlns:a16="http://schemas.microsoft.com/office/drawing/2014/main" val="1580706120"/>
                    </a:ext>
                  </a:extLst>
                </a:gridCol>
                <a:gridCol w="483810">
                  <a:extLst>
                    <a:ext uri="{9D8B030D-6E8A-4147-A177-3AD203B41FA5}">
                      <a16:colId xmlns:a16="http://schemas.microsoft.com/office/drawing/2014/main" val="3760599222"/>
                    </a:ext>
                  </a:extLst>
                </a:gridCol>
                <a:gridCol w="483810">
                  <a:extLst>
                    <a:ext uri="{9D8B030D-6E8A-4147-A177-3AD203B41FA5}">
                      <a16:colId xmlns:a16="http://schemas.microsoft.com/office/drawing/2014/main" val="19396432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HK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dirty="0" smtClean="0"/>
                        <a:t>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dirty="0" smtClean="0"/>
                        <a:t>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dirty="0" smtClean="0"/>
                        <a:t>46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919121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973700"/>
              </p:ext>
            </p:extLst>
          </p:nvPr>
        </p:nvGraphicFramePr>
        <p:xfrm>
          <a:off x="3135784" y="4657700"/>
          <a:ext cx="338667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3810">
                  <a:extLst>
                    <a:ext uri="{9D8B030D-6E8A-4147-A177-3AD203B41FA5}">
                      <a16:colId xmlns:a16="http://schemas.microsoft.com/office/drawing/2014/main" val="1763626203"/>
                    </a:ext>
                  </a:extLst>
                </a:gridCol>
                <a:gridCol w="483810">
                  <a:extLst>
                    <a:ext uri="{9D8B030D-6E8A-4147-A177-3AD203B41FA5}">
                      <a16:colId xmlns:a16="http://schemas.microsoft.com/office/drawing/2014/main" val="86944785"/>
                    </a:ext>
                  </a:extLst>
                </a:gridCol>
                <a:gridCol w="483810">
                  <a:extLst>
                    <a:ext uri="{9D8B030D-6E8A-4147-A177-3AD203B41FA5}">
                      <a16:colId xmlns:a16="http://schemas.microsoft.com/office/drawing/2014/main" val="955830682"/>
                    </a:ext>
                  </a:extLst>
                </a:gridCol>
                <a:gridCol w="483810">
                  <a:extLst>
                    <a:ext uri="{9D8B030D-6E8A-4147-A177-3AD203B41FA5}">
                      <a16:colId xmlns:a16="http://schemas.microsoft.com/office/drawing/2014/main" val="121395080"/>
                    </a:ext>
                  </a:extLst>
                </a:gridCol>
                <a:gridCol w="483810">
                  <a:extLst>
                    <a:ext uri="{9D8B030D-6E8A-4147-A177-3AD203B41FA5}">
                      <a16:colId xmlns:a16="http://schemas.microsoft.com/office/drawing/2014/main" val="1580706120"/>
                    </a:ext>
                  </a:extLst>
                </a:gridCol>
                <a:gridCol w="483810">
                  <a:extLst>
                    <a:ext uri="{9D8B030D-6E8A-4147-A177-3AD203B41FA5}">
                      <a16:colId xmlns:a16="http://schemas.microsoft.com/office/drawing/2014/main" val="3760599222"/>
                    </a:ext>
                  </a:extLst>
                </a:gridCol>
                <a:gridCol w="483810">
                  <a:extLst>
                    <a:ext uri="{9D8B030D-6E8A-4147-A177-3AD203B41FA5}">
                      <a16:colId xmlns:a16="http://schemas.microsoft.com/office/drawing/2014/main" val="19396432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HK" dirty="0" smtClean="0"/>
                        <a:t>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dirty="0" smtClean="0"/>
                        <a:t>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dirty="0" smtClean="0"/>
                        <a:t>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dirty="0" smtClean="0"/>
                        <a:t>99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HK" dirty="0" smtClean="0"/>
                        <a:t>101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91912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519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9624</TotalTime>
  <Words>176</Words>
  <Application>Microsoft Office PowerPoint</Application>
  <PresentationFormat>Custom</PresentationFormat>
  <Paragraphs>33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宋体</vt:lpstr>
      <vt:lpstr>Arial</vt:lpstr>
      <vt:lpstr>Calibri</vt:lpstr>
      <vt:lpstr>Cambria</vt:lpstr>
      <vt:lpstr>Cambria Math</vt:lpstr>
      <vt:lpstr>Times New Roman</vt:lpstr>
      <vt:lpstr>Office 主题</vt:lpstr>
      <vt:lpstr>Puzzle</vt:lpstr>
      <vt:lpstr>Solution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Complexity of An Algorithm: Concepts &amp; Examples</dc:title>
  <dc:creator>Jo</dc:creator>
  <cp:lastModifiedBy>JIAO, Wenxiang</cp:lastModifiedBy>
  <cp:revision>565</cp:revision>
  <dcterms:created xsi:type="dcterms:W3CDTF">2017-08-26T02:06:42Z</dcterms:created>
  <dcterms:modified xsi:type="dcterms:W3CDTF">2019-03-04T05:25:56Z</dcterms:modified>
</cp:coreProperties>
</file>