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8" r:id="rId3"/>
    <p:sldId id="302" r:id="rId4"/>
    <p:sldId id="311" r:id="rId5"/>
    <p:sldId id="301" r:id="rId6"/>
    <p:sldId id="260" r:id="rId7"/>
    <p:sldId id="261" r:id="rId8"/>
    <p:sldId id="295" r:id="rId9"/>
    <p:sldId id="257" r:id="rId10"/>
    <p:sldId id="281" r:id="rId11"/>
    <p:sldId id="303" r:id="rId12"/>
    <p:sldId id="284" r:id="rId13"/>
    <p:sldId id="264" r:id="rId14"/>
    <p:sldId id="266" r:id="rId15"/>
    <p:sldId id="267" r:id="rId16"/>
    <p:sldId id="310" r:id="rId17"/>
    <p:sldId id="294" r:id="rId18"/>
    <p:sldId id="258" r:id="rId19"/>
    <p:sldId id="277" r:id="rId20"/>
    <p:sldId id="305" r:id="rId21"/>
    <p:sldId id="278" r:id="rId22"/>
    <p:sldId id="309" r:id="rId23"/>
    <p:sldId id="306" r:id="rId24"/>
    <p:sldId id="307" r:id="rId25"/>
    <p:sldId id="304" r:id="rId26"/>
    <p:sldId id="285" r:id="rId27"/>
    <p:sldId id="286" r:id="rId28"/>
    <p:sldId id="287" r:id="rId29"/>
    <p:sldId id="288" r:id="rId30"/>
    <p:sldId id="289" r:id="rId31"/>
    <p:sldId id="290" r:id="rId32"/>
    <p:sldId id="291" r:id="rId33"/>
    <p:sldId id="292" r:id="rId34"/>
    <p:sldId id="26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2" autoAdjust="0"/>
    <p:restoredTop sz="86991" autoAdjust="0"/>
  </p:normalViewPr>
  <p:slideViewPr>
    <p:cSldViewPr snapToGrid="0">
      <p:cViewPr varScale="1">
        <p:scale>
          <a:sx n="97" d="100"/>
          <a:sy n="97" d="100"/>
        </p:scale>
        <p:origin x="132" y="72"/>
      </p:cViewPr>
      <p:guideLst>
        <p:guide pos="3840"/>
        <p:guide orient="horz"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98051-15AD-4949-910A-278040217CAB}" type="datetimeFigureOut">
              <a:rPr lang="en-US" smtClean="0"/>
              <a:t>10/10/2017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22C42-947A-453A-A88A-DF690D46A2A2}" type="slidenum">
              <a:rPr lang="en-US" smtClean="0"/>
              <a:t>‹#›</a:t>
            </a:fld>
            <a:endParaRPr lang="en-US"/>
          </a:p>
        </p:txBody>
      </p:sp>
    </p:spTree>
    <p:extLst>
      <p:ext uri="{BB962C8B-B14F-4D97-AF65-F5344CB8AC3E}">
        <p14:creationId xmlns:p14="http://schemas.microsoft.com/office/powerpoint/2010/main" val="303976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122C42-947A-453A-A88A-DF690D46A2A2}" type="slidenum">
              <a:rPr lang="en-US" smtClean="0"/>
              <a:t>2</a:t>
            </a:fld>
            <a:endParaRPr lang="en-US"/>
          </a:p>
        </p:txBody>
      </p:sp>
    </p:spTree>
    <p:extLst>
      <p:ext uri="{BB962C8B-B14F-4D97-AF65-F5344CB8AC3E}">
        <p14:creationId xmlns:p14="http://schemas.microsoft.com/office/powerpoint/2010/main" val="63128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STSF has imposed two major</a:t>
            </a:r>
            <a:r>
              <a:rPr lang="en-US" baseline="0" dirty="0"/>
              <a:t> </a:t>
            </a:r>
            <a:r>
              <a:rPr lang="en-US" dirty="0"/>
              <a:t>challenges to the machine learning community.</a:t>
            </a:r>
          </a:p>
          <a:p>
            <a:r>
              <a:rPr lang="en-US" baseline="0" dirty="0"/>
              <a:t>For the 1</a:t>
            </a:r>
            <a:r>
              <a:rPr lang="en-US" baseline="30000" dirty="0"/>
              <a:t>st</a:t>
            </a:r>
            <a:r>
              <a:rPr lang="en-US" baseline="0" dirty="0"/>
              <a:t> challenge, in STSF, we not only need to give a single-step-ahead prediction, but also need to predict for multiple steps ahead, which is more ..</a:t>
            </a:r>
          </a:p>
          <a:p>
            <a:r>
              <a:rPr lang="en-US" baseline="0" dirty="0"/>
              <a:t>For the 2</a:t>
            </a:r>
            <a:r>
              <a:rPr lang="en-US" baseline="30000" dirty="0"/>
              <a:t>nd</a:t>
            </a:r>
            <a:r>
              <a:rPr lang="en-US" baseline="0" dirty="0"/>
              <a:t> challenge, contain more information than purely spatial data like images and purely sequential data like sentences and audios. It simultaneously gives you information about ... This makes it more comprehensive about the underlying system and also makes it have high dimensionality.</a:t>
            </a:r>
            <a:endParaRPr lang="en-US" dirty="0"/>
          </a:p>
        </p:txBody>
      </p:sp>
      <p:sp>
        <p:nvSpPr>
          <p:cNvPr id="4" name="Slide Number Placeholder 3"/>
          <p:cNvSpPr>
            <a:spLocks noGrp="1"/>
          </p:cNvSpPr>
          <p:nvPr>
            <p:ph type="sldNum" sz="quarter" idx="10"/>
          </p:nvPr>
        </p:nvSpPr>
        <p:spPr/>
        <p:txBody>
          <a:bodyPr/>
          <a:lstStyle/>
          <a:p>
            <a:fld id="{4917DA27-CB73-4847-85BD-457F99AA82B9}" type="slidenum">
              <a:rPr lang="en-US" smtClean="0"/>
              <a:t>11</a:t>
            </a:fld>
            <a:endParaRPr lang="en-US"/>
          </a:p>
        </p:txBody>
      </p:sp>
    </p:spTree>
    <p:extLst>
      <p:ext uri="{BB962C8B-B14F-4D97-AF65-F5344CB8AC3E}">
        <p14:creationId xmlns:p14="http://schemas.microsoft.com/office/powerpoint/2010/main" val="238606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err="1" smtClean="0">
                <a:solidFill>
                  <a:schemeClr val="tx1"/>
                </a:solidFill>
                <a:effectLst/>
                <a:latin typeface="+mn-lt"/>
                <a:ea typeface="+mn-ea"/>
                <a:cs typeface="+mn-cs"/>
              </a:rPr>
              <a:t>N^h</a:t>
            </a:r>
            <a:r>
              <a:rPr lang="en-US" altLang="zh-CN" sz="1200" kern="1200" dirty="0" smtClean="0">
                <a:solidFill>
                  <a:schemeClr val="tx1"/>
                </a:solidFill>
                <a:effectLst/>
                <a:latin typeface="+mn-lt"/>
                <a:ea typeface="+mn-ea"/>
                <a:cs typeface="+mn-cs"/>
              </a:rPr>
              <a:t>_{</a:t>
            </a:r>
            <a:r>
              <a:rPr lang="en-US" altLang="zh-CN" sz="1200" kern="1200" dirty="0" err="1" smtClean="0">
                <a:solidFill>
                  <a:schemeClr val="tx1"/>
                </a:solidFill>
                <a:effectLst/>
                <a:latin typeface="+mn-lt"/>
                <a:ea typeface="+mn-ea"/>
                <a:cs typeface="+mn-cs"/>
              </a:rPr>
              <a:t>i,j</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ordered neighborhood set at location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j) defined by the </a:t>
            </a:r>
            <a:r>
              <a:rPr lang="en-US" sz="1200" kern="1200" dirty="0" err="1" smtClean="0">
                <a:solidFill>
                  <a:schemeClr val="tx1"/>
                </a:solidFill>
                <a:effectLst/>
                <a:latin typeface="+mn-lt"/>
                <a:ea typeface="+mn-ea"/>
                <a:cs typeface="+mn-cs"/>
              </a:rPr>
              <a:t>hyperparameters</a:t>
            </a:r>
            <a:r>
              <a:rPr lang="en-US" sz="1200" kern="1200" dirty="0" smtClean="0">
                <a:solidFill>
                  <a:schemeClr val="tx1"/>
                </a:solidFill>
                <a:effectLst/>
                <a:latin typeface="+mn-lt"/>
                <a:ea typeface="+mn-ea"/>
                <a:cs typeface="+mn-cs"/>
              </a:rPr>
              <a:t> of the state-to-state convolution such as kernel size, dilation and padding </a:t>
            </a:r>
            <a:endParaRPr lang="en-US" dirty="0" smtClean="0"/>
          </a:p>
          <a:p>
            <a:endParaRPr lang="en-US" dirty="0"/>
          </a:p>
        </p:txBody>
      </p:sp>
      <p:sp>
        <p:nvSpPr>
          <p:cNvPr id="4" name="Slide Number Placeholder 3"/>
          <p:cNvSpPr>
            <a:spLocks noGrp="1"/>
          </p:cNvSpPr>
          <p:nvPr>
            <p:ph type="sldNum" sz="quarter" idx="10"/>
          </p:nvPr>
        </p:nvSpPr>
        <p:spPr/>
        <p:txBody>
          <a:bodyPr/>
          <a:lstStyle/>
          <a:p>
            <a:fld id="{7C122C42-947A-453A-A88A-DF690D46A2A2}" type="slidenum">
              <a:rPr lang="en-US" smtClean="0"/>
              <a:t>12</a:t>
            </a:fld>
            <a:endParaRPr lang="en-US"/>
          </a:p>
        </p:txBody>
      </p:sp>
    </p:spTree>
    <p:extLst>
      <p:ext uri="{BB962C8B-B14F-4D97-AF65-F5344CB8AC3E}">
        <p14:creationId xmlns:p14="http://schemas.microsoft.com/office/powerpoint/2010/main" val="210182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rotation and scaling generate flow fields with different angles pointing to different directions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7C122C42-947A-453A-A88A-DF690D46A2A2}" type="slidenum">
              <a:rPr lang="en-US" smtClean="0"/>
              <a:t>13</a:t>
            </a:fld>
            <a:endParaRPr lang="en-US"/>
          </a:p>
        </p:txBody>
      </p:sp>
    </p:spTree>
    <p:extLst>
      <p:ext uri="{BB962C8B-B14F-4D97-AF65-F5344CB8AC3E}">
        <p14:creationId xmlns:p14="http://schemas.microsoft.com/office/powerpoint/2010/main" val="189499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spatial structure of many important problems may however not be as simple as regular grids. </a:t>
            </a:r>
            <a:endParaRPr lang="en-US" dirty="0"/>
          </a:p>
        </p:txBody>
      </p:sp>
      <p:sp>
        <p:nvSpPr>
          <p:cNvPr id="4" name="Slide Number Placeholder 3"/>
          <p:cNvSpPr>
            <a:spLocks noGrp="1"/>
          </p:cNvSpPr>
          <p:nvPr>
            <p:ph type="sldNum" sz="quarter" idx="10"/>
          </p:nvPr>
        </p:nvSpPr>
        <p:spPr/>
        <p:txBody>
          <a:bodyPr/>
          <a:lstStyle/>
          <a:p>
            <a:fld id="{7C122C42-947A-453A-A88A-DF690D46A2A2}" type="slidenum">
              <a:rPr lang="en-US" smtClean="0"/>
              <a:t>17</a:t>
            </a:fld>
            <a:endParaRPr lang="en-US"/>
          </a:p>
        </p:txBody>
      </p:sp>
    </p:spTree>
    <p:extLst>
      <p:ext uri="{BB962C8B-B14F-4D97-AF65-F5344CB8AC3E}">
        <p14:creationId xmlns:p14="http://schemas.microsoft.com/office/powerpoint/2010/main" val="369318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given sensor graph G and historical traffic measurements of sensors, infer the most likely traffic measurements in the next</a:t>
            </a:r>
          </a:p>
          <a:p>
            <a:r>
              <a:rPr lang="en-US" sz="1200" b="0" i="0" u="none" strike="noStrike" kern="1200" baseline="0" dirty="0" smtClean="0">
                <a:solidFill>
                  <a:schemeClr val="tx1"/>
                </a:solidFill>
                <a:latin typeface="+mn-lt"/>
                <a:ea typeface="+mn-ea"/>
                <a:cs typeface="+mn-cs"/>
              </a:rPr>
              <a:t>H time steps, i.e., ^X t+1;    ; ^X </a:t>
            </a:r>
            <a:r>
              <a:rPr lang="en-US" sz="1200" b="0" i="0" u="none" strike="noStrike" kern="1200" baseline="0" dirty="0" err="1"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where H is the forecasting horizon.</a:t>
            </a:r>
            <a:endParaRPr lang="en-US" dirty="0"/>
          </a:p>
        </p:txBody>
      </p:sp>
      <p:sp>
        <p:nvSpPr>
          <p:cNvPr id="4" name="Slide Number Placeholder 3"/>
          <p:cNvSpPr>
            <a:spLocks noGrp="1"/>
          </p:cNvSpPr>
          <p:nvPr>
            <p:ph type="sldNum" sz="quarter" idx="10"/>
          </p:nvPr>
        </p:nvSpPr>
        <p:spPr/>
        <p:txBody>
          <a:bodyPr/>
          <a:lstStyle/>
          <a:p>
            <a:fld id="{7C122C42-947A-453A-A88A-DF690D46A2A2}" type="slidenum">
              <a:rPr lang="en-US" smtClean="0"/>
              <a:t>19</a:t>
            </a:fld>
            <a:endParaRPr lang="en-US"/>
          </a:p>
        </p:txBody>
      </p:sp>
    </p:spTree>
    <p:extLst>
      <p:ext uri="{BB962C8B-B14F-4D97-AF65-F5344CB8AC3E}">
        <p14:creationId xmlns:p14="http://schemas.microsoft.com/office/powerpoint/2010/main" val="421994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GCRN is a generalization of classical recurrent neural networks (RNN) to data structured by an arbitrary graph.</a:t>
            </a:r>
          </a:p>
          <a:p>
            <a:endParaRPr lang="en-US" dirty="0"/>
          </a:p>
        </p:txBody>
      </p:sp>
      <p:sp>
        <p:nvSpPr>
          <p:cNvPr id="4" name="Slide Number Placeholder 3"/>
          <p:cNvSpPr>
            <a:spLocks noGrp="1"/>
          </p:cNvSpPr>
          <p:nvPr>
            <p:ph type="sldNum" sz="quarter" idx="10"/>
          </p:nvPr>
        </p:nvSpPr>
        <p:spPr/>
        <p:txBody>
          <a:bodyPr/>
          <a:lstStyle/>
          <a:p>
            <a:fld id="{7C122C42-947A-453A-A88A-DF690D46A2A2}" type="slidenum">
              <a:rPr lang="en-US" smtClean="0"/>
              <a:t>21</a:t>
            </a:fld>
            <a:endParaRPr lang="en-US"/>
          </a:p>
        </p:txBody>
      </p:sp>
    </p:spTree>
    <p:extLst>
      <p:ext uri="{BB962C8B-B14F-4D97-AF65-F5344CB8AC3E}">
        <p14:creationId xmlns:p14="http://schemas.microsoft.com/office/powerpoint/2010/main" val="402512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12AF8-AF24-1345-838C-303F1F0202A2}"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dirty="0"/>
          </a:p>
        </p:txBody>
      </p:sp>
      <p:sp>
        <p:nvSpPr>
          <p:cNvPr id="6" name="Slide Number Placeholder 5"/>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297980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DA32B-E413-F84E-9B90-436BFDF669F9}"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210496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F2914B-00CB-FF42-8381-AECA529B7616}"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7782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12244-13CE-A244-8D37-EB51E9BCB79D}"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112540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4324FF-D5C3-F849-9C75-0BE370068676}"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77781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DFE75-0E81-C64E-B965-FCFA67CD6985}"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227033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A1D17-ACC4-6540-8803-ECCB6985C93C}" type="datetime3">
              <a:rPr lang="en-HK" smtClean="0"/>
              <a:t>10 October 2017</a:t>
            </a:fld>
            <a:endParaRPr lang="en-US"/>
          </a:p>
        </p:txBody>
      </p:sp>
      <p:sp>
        <p:nvSpPr>
          <p:cNvPr id="8" name="Footer Placeholder 7"/>
          <p:cNvSpPr>
            <a:spLocks noGrp="1"/>
          </p:cNvSpPr>
          <p:nvPr>
            <p:ph type="ftr" sz="quarter" idx="11"/>
          </p:nvPr>
        </p:nvSpPr>
        <p:spPr/>
        <p:txBody>
          <a:bodyPr/>
          <a:lstStyle/>
          <a:p>
            <a:r>
              <a:rPr lang="en-US" smtClean="0"/>
              <a:t>Research Trends of RNNs</a:t>
            </a:r>
            <a:endParaRPr lang="en-US"/>
          </a:p>
        </p:txBody>
      </p:sp>
      <p:sp>
        <p:nvSpPr>
          <p:cNvPr id="9" name="Slide Number Placeholder 8"/>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232712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74313B-B479-CE48-8124-3790039340FC}" type="datetime3">
              <a:rPr lang="en-HK" smtClean="0"/>
              <a:t>10 October 2017</a:t>
            </a:fld>
            <a:endParaRPr lang="en-US"/>
          </a:p>
        </p:txBody>
      </p:sp>
      <p:sp>
        <p:nvSpPr>
          <p:cNvPr id="4" name="Footer Placeholder 3"/>
          <p:cNvSpPr>
            <a:spLocks noGrp="1"/>
          </p:cNvSpPr>
          <p:nvPr>
            <p:ph type="ftr" sz="quarter" idx="11"/>
          </p:nvPr>
        </p:nvSpPr>
        <p:spPr/>
        <p:txBody>
          <a:bodyPr/>
          <a:lstStyle/>
          <a:p>
            <a:r>
              <a:rPr lang="en-US" smtClean="0"/>
              <a:t>Research Trends of RNNs</a:t>
            </a:r>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379804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0AA63-97B5-634D-9C42-328C89F1A988}" type="datetime3">
              <a:rPr lang="en-HK" smtClean="0"/>
              <a:t>10 October 2017</a:t>
            </a:fld>
            <a:endParaRPr lang="en-US"/>
          </a:p>
        </p:txBody>
      </p:sp>
      <p:sp>
        <p:nvSpPr>
          <p:cNvPr id="3" name="Footer Placeholder 2"/>
          <p:cNvSpPr>
            <a:spLocks noGrp="1"/>
          </p:cNvSpPr>
          <p:nvPr>
            <p:ph type="ftr" sz="quarter" idx="11"/>
          </p:nvPr>
        </p:nvSpPr>
        <p:spPr/>
        <p:txBody>
          <a:bodyPr/>
          <a:lstStyle/>
          <a:p>
            <a:r>
              <a:rPr lang="en-US" smtClean="0"/>
              <a:t>Research Trends of RNNs</a:t>
            </a:r>
            <a:endParaRPr lang="en-US"/>
          </a:p>
        </p:txBody>
      </p:sp>
      <p:sp>
        <p:nvSpPr>
          <p:cNvPr id="4" name="Slide Number Placeholder 3"/>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10435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9943A0-2D70-8B4A-AF09-19EA456ECB1A}"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752508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BDB30C-0574-2C4B-8D2F-B44C00A32980}"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a:t>
            </a:fld>
            <a:endParaRPr lang="en-US"/>
          </a:p>
        </p:txBody>
      </p:sp>
    </p:spTree>
    <p:extLst>
      <p:ext uri="{BB962C8B-B14F-4D97-AF65-F5344CB8AC3E}">
        <p14:creationId xmlns:p14="http://schemas.microsoft.com/office/powerpoint/2010/main" val="415670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8386-C661-7A41-9B90-C78B34108F2D}" type="datetime3">
              <a:rPr lang="en-HK" smtClean="0"/>
              <a:t>10 October 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Research Trends of RNNs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4B0B-155B-47B9-9D69-2D20D453E0FC}" type="slidenum">
              <a:rPr lang="en-US" smtClean="0"/>
              <a:t>‹#›</a:t>
            </a:fld>
            <a:endParaRPr lang="en-US"/>
          </a:p>
        </p:txBody>
      </p:sp>
    </p:spTree>
    <p:extLst>
      <p:ext uri="{BB962C8B-B14F-4D97-AF65-F5344CB8AC3E}">
        <p14:creationId xmlns:p14="http://schemas.microsoft.com/office/powerpoint/2010/main" val="1925466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1709.04875" TargetMode="External"/><Relationship Id="rId2" Type="http://schemas.openxmlformats.org/officeDocument/2006/relationships/hyperlink" Target="https://arxiv.org/abs/1707.01926"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arxiv.org/abs/1612.07659"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5" Type="http://schemas.microsoft.com/office/2007/relationships/media" Target="../media/media3.mp4"/><Relationship Id="rId10" Type="http://schemas.openxmlformats.org/officeDocument/2006/relationships/image" Target="../media/image30.png"/><Relationship Id="rId4" Type="http://schemas.openxmlformats.org/officeDocument/2006/relationships/video" Target="../media/media2.mp4"/><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8.xml"/><Relationship Id="rId7"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7.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rxiv.org/pdf/1706.05087.pdf" TargetMode="External"/><Relationship Id="rId7" Type="http://schemas.openxmlformats.org/officeDocument/2006/relationships/hyperlink" Target="https://arxiv.org/abs/1705.07704" TargetMode="External"/><Relationship Id="rId2" Type="http://schemas.openxmlformats.org/officeDocument/2006/relationships/hyperlink" Target="https://arxiv.org/abs/1706.03762" TargetMode="External"/><Relationship Id="rId1" Type="http://schemas.openxmlformats.org/officeDocument/2006/relationships/slideLayout" Target="../slideLayouts/slideLayout2.xml"/><Relationship Id="rId6" Type="http://schemas.openxmlformats.org/officeDocument/2006/relationships/hyperlink" Target="https://arxiv.org/abs/1708.00339" TargetMode="External"/><Relationship Id="rId5" Type="http://schemas.openxmlformats.org/officeDocument/2006/relationships/hyperlink" Target="https://arxiv.org/abs/1706.09262" TargetMode="External"/><Relationship Id="rId4" Type="http://schemas.openxmlformats.org/officeDocument/2006/relationships/hyperlink" Target="https://arxiv.org/abs/1709.07992"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1706.09262" TargetMode="External"/><Relationship Id="rId2" Type="http://schemas.openxmlformats.org/officeDocument/2006/relationships/hyperlink" Target="https://arxiv.org/abs/1706.03458" TargetMode="External"/><Relationship Id="rId1" Type="http://schemas.openxmlformats.org/officeDocument/2006/relationships/slideLayout" Target="../slideLayouts/slideLayout2.xml"/><Relationship Id="rId5" Type="http://schemas.openxmlformats.org/officeDocument/2006/relationships/hyperlink" Target="https://arxiv.org/abs/1709.07992" TargetMode="External"/><Relationship Id="rId4" Type="http://schemas.openxmlformats.org/officeDocument/2006/relationships/hyperlink" Target="http://proceedings.mlr.press/v70/yang17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CN" dirty="0" smtClean="0"/>
              <a:t>Research Trends of RNNs:</a:t>
            </a:r>
            <a:br>
              <a:rPr lang="en-US" altLang="zh-CN" dirty="0" smtClean="0"/>
            </a:br>
            <a:r>
              <a:rPr lang="en-US" altLang="zh-CN" dirty="0" smtClean="0"/>
              <a:t>Sequence to Sequence Learning Problem</a:t>
            </a:r>
            <a:endParaRPr lang="en-US" dirty="0"/>
          </a:p>
        </p:txBody>
      </p:sp>
      <p:sp>
        <p:nvSpPr>
          <p:cNvPr id="3" name="Subtitle 2"/>
          <p:cNvSpPr>
            <a:spLocks noGrp="1"/>
          </p:cNvSpPr>
          <p:nvPr>
            <p:ph type="subTitle" idx="1"/>
          </p:nvPr>
        </p:nvSpPr>
        <p:spPr/>
        <p:txBody>
          <a:bodyPr/>
          <a:lstStyle/>
          <a:p>
            <a:r>
              <a:rPr lang="en-US" dirty="0" smtClean="0"/>
              <a:t>Group Study on Recurrent Neural Networks</a:t>
            </a:r>
          </a:p>
          <a:p>
            <a:endParaRPr lang="en-US" dirty="0" smtClean="0"/>
          </a:p>
          <a:p>
            <a:r>
              <a:rPr lang="en-US" dirty="0" smtClean="0"/>
              <a:t>Jiani Zhang</a:t>
            </a:r>
          </a:p>
          <a:p>
            <a:endParaRPr lang="en-US" dirty="0"/>
          </a:p>
        </p:txBody>
      </p:sp>
      <p:sp>
        <p:nvSpPr>
          <p:cNvPr id="4" name="Slide Number Placeholder 3"/>
          <p:cNvSpPr>
            <a:spLocks noGrp="1"/>
          </p:cNvSpPr>
          <p:nvPr>
            <p:ph type="sldNum" sz="quarter" idx="12"/>
          </p:nvPr>
        </p:nvSpPr>
        <p:spPr/>
        <p:txBody>
          <a:bodyPr/>
          <a:lstStyle/>
          <a:p>
            <a:fld id="{83004B0B-155B-47B9-9D69-2D20D453E0FC}" type="slidenum">
              <a:rPr lang="en-US" smtClean="0"/>
              <a:t>1</a:t>
            </a:fld>
            <a:endParaRPr lang="en-US"/>
          </a:p>
        </p:txBody>
      </p:sp>
      <p:sp>
        <p:nvSpPr>
          <p:cNvPr id="5" name="Date Placeholder 4"/>
          <p:cNvSpPr>
            <a:spLocks noGrp="1"/>
          </p:cNvSpPr>
          <p:nvPr>
            <p:ph type="dt" sz="half" idx="10"/>
          </p:nvPr>
        </p:nvSpPr>
        <p:spPr/>
        <p:txBody>
          <a:bodyPr/>
          <a:lstStyle/>
          <a:p>
            <a:fld id="{7B3962A3-D5B0-5345-AAEE-B3E73C120891}"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dirty="0"/>
          </a:p>
        </p:txBody>
      </p:sp>
    </p:spTree>
    <p:extLst>
      <p:ext uri="{BB962C8B-B14F-4D97-AF65-F5344CB8AC3E}">
        <p14:creationId xmlns:p14="http://schemas.microsoft.com/office/powerpoint/2010/main" val="2861842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 Approach </a:t>
            </a:r>
            <a:r>
              <a:rPr lang="mr-IN" dirty="0"/>
              <a:t>–</a:t>
            </a:r>
            <a:r>
              <a:rPr lang="en-US" dirty="0"/>
              <a:t> </a:t>
            </a:r>
            <a:r>
              <a:rPr lang="en-US" dirty="0" smtClean="0"/>
              <a:t>Formulation</a:t>
            </a:r>
            <a:endParaRPr lang="en-US" dirty="0"/>
          </a:p>
        </p:txBody>
      </p:sp>
      <p:sp>
        <p:nvSpPr>
          <p:cNvPr id="10" name="Content Placeholder 2"/>
          <p:cNvSpPr>
            <a:spLocks noGrp="1"/>
          </p:cNvSpPr>
          <p:nvPr>
            <p:ph idx="1"/>
          </p:nvPr>
        </p:nvSpPr>
        <p:spPr>
          <a:xfrm>
            <a:off x="838200" y="1825625"/>
            <a:ext cx="10515600" cy="4351338"/>
          </a:xfrm>
        </p:spPr>
        <p:txBody>
          <a:bodyPr/>
          <a:lstStyle/>
          <a:p>
            <a:r>
              <a:rPr lang="en-US" dirty="0" smtClean="0"/>
              <a:t>Periodic observations taken from a dynamic system over a </a:t>
            </a:r>
            <a:r>
              <a:rPr lang="en-US" dirty="0" smtClean="0">
                <a:solidFill>
                  <a:srgbClr val="FF0000"/>
                </a:solidFill>
              </a:rPr>
              <a:t>spatial </a:t>
            </a:r>
            <a:r>
              <a:rPr lang="en-US" dirty="0" err="1" smtClean="0">
                <a:solidFill>
                  <a:srgbClr val="FF0000"/>
                </a:solidFill>
              </a:rPr>
              <a:t>MxN</a:t>
            </a:r>
            <a:r>
              <a:rPr lang="en-US" dirty="0" smtClean="0">
                <a:solidFill>
                  <a:srgbClr val="FF0000"/>
                </a:solidFill>
              </a:rPr>
              <a:t> grid </a:t>
            </a:r>
            <a:r>
              <a:rPr lang="en-US" dirty="0" smtClean="0">
                <a:sym typeface="Wingdings"/>
              </a:rPr>
              <a:t></a:t>
            </a:r>
            <a:r>
              <a:rPr lang="en-US" dirty="0" smtClean="0">
                <a:solidFill>
                  <a:srgbClr val="FF0000"/>
                </a:solidFill>
                <a:sym typeface="Wingdings"/>
              </a:rPr>
              <a:t> sequence of tensors</a:t>
            </a:r>
            <a:endParaRPr lang="en-US" dirty="0" smtClean="0">
              <a:solidFill>
                <a:srgbClr val="FF0000"/>
              </a:solidFill>
            </a:endParaRPr>
          </a:p>
          <a:p>
            <a:pPr lvl="1"/>
            <a:endParaRPr lang="en-US" dirty="0">
              <a:solidFill>
                <a:srgbClr val="FF0000"/>
              </a:solidFill>
            </a:endParaRPr>
          </a:p>
          <a:p>
            <a:pPr lvl="1"/>
            <a:endParaRPr lang="en-US" dirty="0" smtClean="0">
              <a:solidFill>
                <a:srgbClr val="FF0000"/>
              </a:solidFill>
            </a:endParaRPr>
          </a:p>
          <a:p>
            <a:pPr lvl="1"/>
            <a:endParaRPr lang="en-US" dirty="0">
              <a:solidFill>
                <a:srgbClr val="FF0000"/>
              </a:solidFill>
            </a:endParaRPr>
          </a:p>
          <a:p>
            <a:pPr lvl="1"/>
            <a:endParaRPr lang="en-US" dirty="0" smtClean="0">
              <a:solidFill>
                <a:srgbClr val="FF0000"/>
              </a:solidFill>
            </a:endParaRPr>
          </a:p>
          <a:p>
            <a:pPr marL="457200" lvl="1" indent="0">
              <a:buNone/>
            </a:pPr>
            <a:endParaRPr lang="en-US" dirty="0" smtClean="0"/>
          </a:p>
          <a:p>
            <a:r>
              <a:rPr lang="en-US" dirty="0" smtClean="0"/>
              <a:t>Predict the most likely length-K sequence in the future given the previous J observations</a:t>
            </a:r>
          </a:p>
          <a:p>
            <a:pPr lvl="1"/>
            <a:endParaRPr lang="en-US" dirty="0" smtClean="0"/>
          </a:p>
          <a:p>
            <a:pPr lvl="1"/>
            <a:endParaRPr lang="en-US" dirty="0" smtClean="0"/>
          </a:p>
          <a:p>
            <a:pPr lvl="1"/>
            <a:endParaRPr lang="en-US" dirty="0">
              <a:solidFill>
                <a:srgbClr val="FF0000"/>
              </a:solidFill>
            </a:endParaRPr>
          </a:p>
          <a:p>
            <a:pPr marL="457200" lvl="1" indent="0">
              <a:buNone/>
            </a:pPr>
            <a:endParaRPr lang="en-US" dirty="0">
              <a:solidFill>
                <a:srgbClr val="FF0000"/>
              </a:solidFill>
            </a:endParaRPr>
          </a:p>
          <a:p>
            <a:pPr lvl="1"/>
            <a:endParaRPr lang="en-US" dirty="0" smtClean="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p>
        </p:txBody>
      </p:sp>
      <p:grpSp>
        <p:nvGrpSpPr>
          <p:cNvPr id="11" name="Group 10"/>
          <p:cNvGrpSpPr/>
          <p:nvPr/>
        </p:nvGrpSpPr>
        <p:grpSpPr>
          <a:xfrm>
            <a:off x="429912" y="2916433"/>
            <a:ext cx="11525021" cy="1572781"/>
            <a:chOff x="947644" y="4619259"/>
            <a:chExt cx="10406156" cy="1055262"/>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644" y="4619259"/>
              <a:ext cx="5279967" cy="105526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372" y="4619259"/>
              <a:ext cx="5108428" cy="1055262"/>
            </a:xfrm>
            <a:prstGeom prst="rect">
              <a:avLst/>
            </a:prstGeom>
          </p:spPr>
        </p:pic>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860" y="5714961"/>
            <a:ext cx="11156073" cy="821306"/>
          </a:xfrm>
          <a:prstGeom prst="rect">
            <a:avLst/>
          </a:prstGeom>
        </p:spPr>
      </p:pic>
      <p:sp>
        <p:nvSpPr>
          <p:cNvPr id="3" name="Date Placeholder 2"/>
          <p:cNvSpPr>
            <a:spLocks noGrp="1"/>
          </p:cNvSpPr>
          <p:nvPr>
            <p:ph type="dt" sz="half" idx="10"/>
          </p:nvPr>
        </p:nvSpPr>
        <p:spPr/>
        <p:txBody>
          <a:bodyPr/>
          <a:lstStyle/>
          <a:p>
            <a:fld id="{ADE3CF81-2E31-3645-990F-435512DB774C}" type="datetime3">
              <a:rPr lang="en-HK" smtClean="0"/>
              <a:t>10 October 2017</a:t>
            </a:fld>
            <a:endParaRPr lang="en-US"/>
          </a:p>
        </p:txBody>
      </p:sp>
      <p:sp>
        <p:nvSpPr>
          <p:cNvPr id="4" name="Footer Placeholder 3"/>
          <p:cNvSpPr>
            <a:spLocks noGrp="1"/>
          </p:cNvSpPr>
          <p:nvPr>
            <p:ph type="ftr" sz="quarter" idx="11"/>
          </p:nvPr>
        </p:nvSpPr>
        <p:spPr/>
        <p:txBody>
          <a:bodyPr/>
          <a:lstStyle/>
          <a:p>
            <a:r>
              <a:rPr lang="en-US" dirty="0" smtClean="0"/>
              <a:t>Research Trends of RNNs</a:t>
            </a:r>
            <a:endParaRPr lang="en-US" dirty="0"/>
          </a:p>
        </p:txBody>
      </p:sp>
      <p:sp>
        <p:nvSpPr>
          <p:cNvPr id="5" name="Slide Number Placeholder 4"/>
          <p:cNvSpPr>
            <a:spLocks noGrp="1"/>
          </p:cNvSpPr>
          <p:nvPr>
            <p:ph type="sldNum" sz="quarter" idx="12"/>
          </p:nvPr>
        </p:nvSpPr>
        <p:spPr/>
        <p:txBody>
          <a:bodyPr/>
          <a:lstStyle/>
          <a:p>
            <a:fld id="{83004B0B-155B-47B9-9D69-2D20D453E0FC}" type="slidenum">
              <a:rPr lang="en-US" smtClean="0"/>
              <a:t>10</a:t>
            </a:fld>
            <a:endParaRPr lang="en-US"/>
          </a:p>
        </p:txBody>
      </p:sp>
    </p:spTree>
    <p:extLst>
      <p:ext uri="{BB962C8B-B14F-4D97-AF65-F5344CB8AC3E}">
        <p14:creationId xmlns:p14="http://schemas.microsoft.com/office/powerpoint/2010/main" val="1488805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 Two Major Challenges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a:t>How to learn a model for </a:t>
            </a:r>
            <a:r>
              <a:rPr lang="en-US" sz="3200" dirty="0">
                <a:solidFill>
                  <a:srgbClr val="FF0000"/>
                </a:solidFill>
              </a:rPr>
              <a:t>multi-step forecasting</a:t>
            </a:r>
            <a:r>
              <a:rPr lang="en-US" sz="3200" dirty="0"/>
              <a:t>?</a:t>
            </a:r>
          </a:p>
          <a:p>
            <a:pPr lvl="1"/>
            <a:r>
              <a:rPr lang="en-US" dirty="0"/>
              <a:t>One-step ahead </a:t>
            </a:r>
            <a:r>
              <a:rPr lang="en-US" dirty="0">
                <a:sym typeface="Wingdings"/>
              </a:rPr>
              <a:t> Multi-step ahead, More difficult</a:t>
            </a:r>
          </a:p>
          <a:p>
            <a:pPr marL="514350" indent="-514350">
              <a:buFont typeface="+mj-lt"/>
              <a:buAutoNum type="arabicPeriod"/>
            </a:pPr>
            <a:endParaRPr lang="en-US" sz="3200" dirty="0"/>
          </a:p>
          <a:p>
            <a:pPr marL="514350" indent="-514350">
              <a:buFont typeface="+mj-lt"/>
              <a:buAutoNum type="arabicPeriod"/>
            </a:pPr>
            <a:r>
              <a:rPr lang="en-US" sz="3200" dirty="0"/>
              <a:t>How to effectively model the </a:t>
            </a:r>
            <a:r>
              <a:rPr lang="en-US" sz="3200" dirty="0">
                <a:solidFill>
                  <a:srgbClr val="FF0000"/>
                </a:solidFill>
              </a:rPr>
              <a:t>spatial and temporal structures </a:t>
            </a:r>
            <a:r>
              <a:rPr lang="en-US" sz="3200" dirty="0"/>
              <a:t>within the data?</a:t>
            </a:r>
          </a:p>
          <a:p>
            <a:pPr lvl="1"/>
            <a:r>
              <a:rPr lang="en-US" dirty="0"/>
              <a:t>High dimensionality: </a:t>
            </a:r>
            <a:r>
              <a:rPr lang="en-US" dirty="0">
                <a:solidFill>
                  <a:srgbClr val="FF0000"/>
                </a:solidFill>
              </a:rPr>
              <a:t>What, Where and When</a:t>
            </a:r>
            <a:endParaRPr lang="en-US" dirty="0"/>
          </a:p>
          <a:p>
            <a:endParaRPr lang="en-US" sz="3200" dirty="0"/>
          </a:p>
          <a:p>
            <a:endParaRPr lang="en-US" sz="3200" dirty="0"/>
          </a:p>
        </p:txBody>
      </p:sp>
      <p:sp>
        <p:nvSpPr>
          <p:cNvPr id="8" name="Footer Placeholder 7"/>
          <p:cNvSpPr>
            <a:spLocks noGrp="1"/>
          </p:cNvSpPr>
          <p:nvPr>
            <p:ph type="ftr" sz="quarter" idx="11"/>
          </p:nvPr>
        </p:nvSpPr>
        <p:spPr/>
        <p:txBody>
          <a:bodyPr/>
          <a:lstStyle/>
          <a:p>
            <a:r>
              <a:rPr lang="en-US" smtClean="0"/>
              <a:t>Research Trends of RNNs</a:t>
            </a:r>
            <a:endParaRPr lang="en-US"/>
          </a:p>
        </p:txBody>
      </p:sp>
      <p:sp>
        <p:nvSpPr>
          <p:cNvPr id="10" name="Date Placeholder 9"/>
          <p:cNvSpPr>
            <a:spLocks noGrp="1"/>
          </p:cNvSpPr>
          <p:nvPr>
            <p:ph type="dt" sz="half" idx="10"/>
          </p:nvPr>
        </p:nvSpPr>
        <p:spPr/>
        <p:txBody>
          <a:bodyPr/>
          <a:lstStyle/>
          <a:p>
            <a:fld id="{880B1863-F63D-6E49-8F06-67B121AAFF43}" type="datetime3">
              <a:rPr lang="en-HK" smtClean="0"/>
              <a:t>10 October 2017</a:t>
            </a:fld>
            <a:endParaRPr lang="en-US" dirty="0"/>
          </a:p>
        </p:txBody>
      </p:sp>
      <p:sp>
        <p:nvSpPr>
          <p:cNvPr id="5" name="Slide Number Placeholder 4"/>
          <p:cNvSpPr>
            <a:spLocks noGrp="1"/>
          </p:cNvSpPr>
          <p:nvPr>
            <p:ph type="sldNum" sz="quarter" idx="12"/>
          </p:nvPr>
        </p:nvSpPr>
        <p:spPr/>
        <p:txBody>
          <a:bodyPr/>
          <a:lstStyle/>
          <a:p>
            <a:fld id="{69B3D146-44F7-47CC-A6C6-237BA558920F}" type="slidenum">
              <a:rPr lang="en-US" smtClean="0"/>
              <a:pPr/>
              <a:t>11</a:t>
            </a:fld>
            <a:r>
              <a:rPr lang="en-US"/>
              <a:t> of 56</a:t>
            </a:r>
            <a:endParaRPr lang="en-US" dirty="0"/>
          </a:p>
        </p:txBody>
      </p:sp>
    </p:spTree>
    <p:extLst>
      <p:ext uri="{BB962C8B-B14F-4D97-AF65-F5344CB8AC3E}">
        <p14:creationId xmlns:p14="http://schemas.microsoft.com/office/powerpoint/2010/main" val="2360181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92205" y="2396141"/>
            <a:ext cx="7475129" cy="1986335"/>
            <a:chOff x="1061208" y="2690277"/>
            <a:chExt cx="7475129" cy="1986335"/>
          </a:xfrm>
        </p:grpSpPr>
        <p:pic>
          <p:nvPicPr>
            <p:cNvPr id="4" name="Picture 3"/>
            <p:cNvPicPr>
              <a:picLocks noChangeAspect="1"/>
            </p:cNvPicPr>
            <p:nvPr/>
          </p:nvPicPr>
          <p:blipFill>
            <a:blip r:embed="rId3"/>
            <a:stretch>
              <a:fillRect/>
            </a:stretch>
          </p:blipFill>
          <p:spPr>
            <a:xfrm>
              <a:off x="1063788" y="2690277"/>
              <a:ext cx="6142925" cy="1986335"/>
            </a:xfrm>
            <a:prstGeom prst="rect">
              <a:avLst/>
            </a:prstGeom>
          </p:spPr>
        </p:pic>
        <p:sp>
          <p:nvSpPr>
            <p:cNvPr id="5" name="TextBox 4"/>
            <p:cNvSpPr txBox="1"/>
            <p:nvPr/>
          </p:nvSpPr>
          <p:spPr>
            <a:xfrm>
              <a:off x="7002005" y="2690277"/>
              <a:ext cx="1518834" cy="400110"/>
            </a:xfrm>
            <a:prstGeom prst="rect">
              <a:avLst/>
            </a:prstGeom>
            <a:noFill/>
          </p:spPr>
          <p:txBody>
            <a:bodyPr wrap="square" rtlCol="0">
              <a:spAutoFit/>
            </a:bodyPr>
            <a:lstStyle/>
            <a:p>
              <a:r>
                <a:rPr lang="en-US" sz="2000" smtClean="0"/>
                <a:t>Update Gate</a:t>
              </a:r>
              <a:endParaRPr lang="en-US" sz="2000"/>
            </a:p>
          </p:txBody>
        </p:sp>
        <p:sp>
          <p:nvSpPr>
            <p:cNvPr id="6" name="TextBox 5"/>
            <p:cNvSpPr txBox="1"/>
            <p:nvPr/>
          </p:nvSpPr>
          <p:spPr>
            <a:xfrm>
              <a:off x="7017503" y="3194546"/>
              <a:ext cx="1518834" cy="400110"/>
            </a:xfrm>
            <a:prstGeom prst="rect">
              <a:avLst/>
            </a:prstGeom>
            <a:noFill/>
          </p:spPr>
          <p:txBody>
            <a:bodyPr wrap="square" rtlCol="0">
              <a:spAutoFit/>
            </a:bodyPr>
            <a:lstStyle/>
            <a:p>
              <a:r>
                <a:rPr lang="en-US" sz="2000" dirty="0" smtClean="0"/>
                <a:t>Reset Gate</a:t>
              </a:r>
              <a:endParaRPr lang="en-US" sz="2000" dirty="0"/>
            </a:p>
          </p:txBody>
        </p:sp>
        <p:sp>
          <p:nvSpPr>
            <p:cNvPr id="7" name="Rectangle 6"/>
            <p:cNvSpPr/>
            <p:nvPr/>
          </p:nvSpPr>
          <p:spPr>
            <a:xfrm>
              <a:off x="1063788" y="2721273"/>
              <a:ext cx="5166531"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061208" y="3199131"/>
              <a:ext cx="5166531"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2" name="Title 1"/>
          <p:cNvSpPr>
            <a:spLocks noGrp="1"/>
          </p:cNvSpPr>
          <p:nvPr>
            <p:ph type="title"/>
          </p:nvPr>
        </p:nvSpPr>
        <p:spPr/>
        <p:txBody>
          <a:bodyPr/>
          <a:lstStyle/>
          <a:p>
            <a:r>
              <a:rPr lang="en-US" dirty="0" smtClean="0"/>
              <a:t>Model </a:t>
            </a:r>
            <a:r>
              <a:rPr lang="mr-IN" dirty="0" smtClean="0"/>
              <a:t>–</a:t>
            </a:r>
            <a:r>
              <a:rPr lang="en-US" dirty="0" smtClean="0"/>
              <a:t> </a:t>
            </a:r>
            <a:r>
              <a:rPr lang="en-US" dirty="0" err="1" smtClean="0"/>
              <a:t>ConvGRU</a:t>
            </a:r>
            <a:r>
              <a:rPr lang="en-US" dirty="0" smtClean="0"/>
              <a:t> </a:t>
            </a:r>
            <a:r>
              <a:rPr lang="en-US" sz="2400" dirty="0" smtClean="0"/>
              <a:t>(NIPS 2015)</a:t>
            </a:r>
            <a:endParaRPr lang="en-US" sz="4000" dirty="0"/>
          </a:p>
        </p:txBody>
      </p:sp>
      <p:sp>
        <p:nvSpPr>
          <p:cNvPr id="3" name="Content Placeholder 2"/>
          <p:cNvSpPr>
            <a:spLocks noGrp="1"/>
          </p:cNvSpPr>
          <p:nvPr>
            <p:ph idx="1"/>
          </p:nvPr>
        </p:nvSpPr>
        <p:spPr/>
        <p:txBody>
          <a:bodyPr/>
          <a:lstStyle/>
          <a:p>
            <a:r>
              <a:rPr lang="en-US" dirty="0" smtClean="0"/>
              <a:t>Convolutional GRU (Similar to </a:t>
            </a:r>
            <a:r>
              <a:rPr lang="en-US" dirty="0" err="1" smtClean="0"/>
              <a:t>ConvLSTM</a:t>
            </a:r>
            <a:r>
              <a:rPr lang="en-US" dirty="0" smtClean="0"/>
              <a:t>)</a:t>
            </a:r>
          </a:p>
          <a:p>
            <a:endParaRPr lang="en-US" dirty="0" smtClean="0"/>
          </a:p>
          <a:p>
            <a:endParaRPr lang="en-US" dirty="0" smtClean="0"/>
          </a:p>
          <a:p>
            <a:endParaRPr lang="en-US" dirty="0"/>
          </a:p>
          <a:p>
            <a:endParaRPr lang="en-US" dirty="0" smtClean="0"/>
          </a:p>
          <a:p>
            <a:r>
              <a:rPr lang="en-US" dirty="0" smtClean="0"/>
              <a:t>Convolution applies a </a:t>
            </a:r>
            <a:r>
              <a:rPr lang="en-US" dirty="0" smtClean="0">
                <a:solidFill>
                  <a:srgbClr val="FF0000"/>
                </a:solidFill>
              </a:rPr>
              <a:t>location-invariant</a:t>
            </a:r>
            <a:r>
              <a:rPr lang="en-US" dirty="0" smtClean="0"/>
              <a:t> filter</a:t>
            </a:r>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pic>
        <p:nvPicPr>
          <p:cNvPr id="10" name="Picture 9"/>
          <p:cNvPicPr>
            <a:picLocks noChangeAspect="1"/>
          </p:cNvPicPr>
          <p:nvPr/>
        </p:nvPicPr>
        <p:blipFill>
          <a:blip r:embed="rId4"/>
          <a:stretch>
            <a:fillRect/>
          </a:stretch>
        </p:blipFill>
        <p:spPr>
          <a:xfrm>
            <a:off x="838199" y="4891330"/>
            <a:ext cx="10203915" cy="996069"/>
          </a:xfrm>
          <a:prstGeom prst="rect">
            <a:avLst/>
          </a:prstGeom>
        </p:spPr>
      </p:pic>
      <p:cxnSp>
        <p:nvCxnSpPr>
          <p:cNvPr id="12" name="Straight Connector 11"/>
          <p:cNvCxnSpPr/>
          <p:nvPr/>
        </p:nvCxnSpPr>
        <p:spPr>
          <a:xfrm>
            <a:off x="5269424" y="5749871"/>
            <a:ext cx="144134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97086" y="5922467"/>
            <a:ext cx="5269423" cy="400110"/>
          </a:xfrm>
          <a:prstGeom prst="rect">
            <a:avLst/>
          </a:prstGeom>
          <a:noFill/>
        </p:spPr>
        <p:txBody>
          <a:bodyPr wrap="square" rtlCol="0">
            <a:spAutoFit/>
          </a:bodyPr>
          <a:lstStyle/>
          <a:p>
            <a:r>
              <a:rPr lang="en-US" sz="2000" dirty="0" smtClean="0"/>
              <a:t>The </a:t>
            </a:r>
            <a:r>
              <a:rPr lang="en-US" sz="2000" dirty="0" smtClean="0">
                <a:solidFill>
                  <a:srgbClr val="FF0000"/>
                </a:solidFill>
              </a:rPr>
              <a:t>neighborhood set is fixed</a:t>
            </a:r>
            <a:r>
              <a:rPr lang="en-US" sz="2000" dirty="0" smtClean="0"/>
              <a:t> for all the locations</a:t>
            </a:r>
            <a:endParaRPr lang="en-US" sz="2000" dirty="0"/>
          </a:p>
        </p:txBody>
      </p:sp>
      <p:sp>
        <p:nvSpPr>
          <p:cNvPr id="11" name="Date Placeholder 10"/>
          <p:cNvSpPr>
            <a:spLocks noGrp="1"/>
          </p:cNvSpPr>
          <p:nvPr>
            <p:ph type="dt" sz="half" idx="10"/>
          </p:nvPr>
        </p:nvSpPr>
        <p:spPr/>
        <p:txBody>
          <a:bodyPr/>
          <a:lstStyle/>
          <a:p>
            <a:fld id="{DC465F28-4FDE-7149-9E82-EF072A5B76C8}" type="datetime3">
              <a:rPr lang="en-HK" smtClean="0"/>
              <a:t>10 October 2017</a:t>
            </a:fld>
            <a:endParaRPr lang="en-US"/>
          </a:p>
        </p:txBody>
      </p:sp>
      <p:sp>
        <p:nvSpPr>
          <p:cNvPr id="14" name="Footer Placeholder 13"/>
          <p:cNvSpPr>
            <a:spLocks noGrp="1"/>
          </p:cNvSpPr>
          <p:nvPr>
            <p:ph type="ftr" sz="quarter" idx="11"/>
          </p:nvPr>
        </p:nvSpPr>
        <p:spPr/>
        <p:txBody>
          <a:bodyPr/>
          <a:lstStyle/>
          <a:p>
            <a:r>
              <a:rPr lang="en-US" smtClean="0"/>
              <a:t>Research Trends of RNNs</a:t>
            </a:r>
            <a:endParaRPr lang="en-US"/>
          </a:p>
        </p:txBody>
      </p:sp>
      <p:sp>
        <p:nvSpPr>
          <p:cNvPr id="15" name="Slide Number Placeholder 14"/>
          <p:cNvSpPr>
            <a:spLocks noGrp="1"/>
          </p:cNvSpPr>
          <p:nvPr>
            <p:ph type="sldNum" sz="quarter" idx="12"/>
          </p:nvPr>
        </p:nvSpPr>
        <p:spPr/>
        <p:txBody>
          <a:bodyPr/>
          <a:lstStyle/>
          <a:p>
            <a:fld id="{83004B0B-155B-47B9-9D69-2D20D453E0FC}" type="slidenum">
              <a:rPr lang="en-US" smtClean="0"/>
              <a:t>12</a:t>
            </a:fld>
            <a:endParaRPr lang="en-US"/>
          </a:p>
        </p:txBody>
      </p:sp>
    </p:spTree>
    <p:extLst>
      <p:ext uri="{BB962C8B-B14F-4D97-AF65-F5344CB8AC3E}">
        <p14:creationId xmlns:p14="http://schemas.microsoft.com/office/powerpoint/2010/main" val="574934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t>
            </a:r>
            <a:r>
              <a:rPr lang="mr-IN" dirty="0" smtClean="0"/>
              <a:t>–</a:t>
            </a:r>
            <a:r>
              <a:rPr lang="en-US" dirty="0"/>
              <a:t> </a:t>
            </a:r>
            <a:r>
              <a:rPr lang="en-US" dirty="0" smtClean="0"/>
              <a:t>Deficiencies of the previous model</a:t>
            </a:r>
            <a:endParaRPr lang="en-US" dirty="0"/>
          </a:p>
        </p:txBody>
      </p:sp>
      <p:sp>
        <p:nvSpPr>
          <p:cNvPr id="3" name="Content Placeholder 2"/>
          <p:cNvSpPr>
            <a:spLocks noGrp="1"/>
          </p:cNvSpPr>
          <p:nvPr>
            <p:ph idx="1"/>
          </p:nvPr>
        </p:nvSpPr>
        <p:spPr/>
        <p:txBody>
          <a:bodyPr/>
          <a:lstStyle/>
          <a:p>
            <a:r>
              <a:rPr lang="en-US" dirty="0" err="1" smtClean="0"/>
              <a:t>ConvGRU</a:t>
            </a:r>
            <a:r>
              <a:rPr lang="en-US" dirty="0" smtClean="0"/>
              <a:t> is not optimal</a:t>
            </a:r>
          </a:p>
          <a:p>
            <a:pPr lvl="1"/>
            <a:r>
              <a:rPr lang="en-US" dirty="0" smtClean="0"/>
              <a:t>Convolution applies a </a:t>
            </a:r>
            <a:r>
              <a:rPr lang="en-US" dirty="0" smtClean="0">
                <a:solidFill>
                  <a:srgbClr val="FF0000"/>
                </a:solidFill>
              </a:rPr>
              <a:t>location-invariant</a:t>
            </a:r>
            <a:r>
              <a:rPr lang="en-US" dirty="0" smtClean="0"/>
              <a:t> filter. Convolutional recurrence lacks the ability to model </a:t>
            </a:r>
            <a:r>
              <a:rPr lang="en-US" dirty="0" smtClean="0">
                <a:solidFill>
                  <a:srgbClr val="FF0000"/>
                </a:solidFill>
              </a:rPr>
              <a:t>location-variant</a:t>
            </a:r>
            <a:r>
              <a:rPr lang="en-US" dirty="0" smtClean="0"/>
              <a:t> </a:t>
            </a:r>
            <a:r>
              <a:rPr lang="en-US" dirty="0" smtClean="0">
                <a:solidFill>
                  <a:srgbClr val="FF0000"/>
                </a:solidFill>
              </a:rPr>
              <a:t>spatiotemporal correlation patterns,</a:t>
            </a:r>
            <a:r>
              <a:rPr lang="en-US" dirty="0" smtClean="0"/>
              <a:t> e.g., rotation.</a:t>
            </a:r>
          </a:p>
          <a:p>
            <a:pPr lvl="1"/>
            <a:endParaRPr lang="en-US" dirty="0" smtClean="0"/>
          </a:p>
          <a:p>
            <a:r>
              <a:rPr lang="en-US" dirty="0"/>
              <a:t>New RNN structure that can have location-variant state-state connection</a:t>
            </a:r>
          </a:p>
          <a:p>
            <a:pPr lvl="1"/>
            <a:r>
              <a:rPr lang="en-US" dirty="0">
                <a:solidFill>
                  <a:srgbClr val="FF0000"/>
                </a:solidFill>
                <a:sym typeface="Wingdings"/>
              </a:rPr>
              <a:t>Trajectory Gated Recurrent Unit (</a:t>
            </a:r>
            <a:r>
              <a:rPr lang="en-US" dirty="0" err="1">
                <a:solidFill>
                  <a:srgbClr val="FF0000"/>
                </a:solidFill>
                <a:sym typeface="Wingdings"/>
              </a:rPr>
              <a:t>TrajGRU</a:t>
            </a:r>
            <a:r>
              <a:rPr lang="en-US" dirty="0" smtClean="0">
                <a:solidFill>
                  <a:srgbClr val="FF0000"/>
                </a:solidFill>
                <a:sym typeface="Wingdings"/>
              </a:rPr>
              <a:t>)</a:t>
            </a:r>
            <a:endParaRPr lang="en-US" dirty="0">
              <a:solidFill>
                <a:srgbClr val="FF0000"/>
              </a:solidFill>
              <a:sym typeface="Wingdings"/>
            </a:endParaRPr>
          </a:p>
        </p:txBody>
      </p:sp>
      <p:sp>
        <p:nvSpPr>
          <p:cNvPr id="4" name="Date Placeholder 3"/>
          <p:cNvSpPr>
            <a:spLocks noGrp="1"/>
          </p:cNvSpPr>
          <p:nvPr>
            <p:ph type="dt" sz="half" idx="10"/>
          </p:nvPr>
        </p:nvSpPr>
        <p:spPr/>
        <p:txBody>
          <a:bodyPr/>
          <a:lstStyle/>
          <a:p>
            <a:fld id="{4B5A93B3-6D5F-FE48-A89B-E1292F90DF1A}"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13</a:t>
            </a:fld>
            <a:endParaRPr lang="en-US"/>
          </a:p>
        </p:txBody>
      </p:sp>
    </p:spTree>
    <p:extLst>
      <p:ext uri="{BB962C8B-B14F-4D97-AF65-F5344CB8AC3E}">
        <p14:creationId xmlns:p14="http://schemas.microsoft.com/office/powerpoint/2010/main" val="21372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mr-IN" dirty="0"/>
              <a:t>–</a:t>
            </a:r>
            <a:r>
              <a:rPr lang="en-US" dirty="0"/>
              <a:t> From </a:t>
            </a:r>
            <a:r>
              <a:rPr lang="en-US" dirty="0" err="1"/>
              <a:t>ConvGRU</a:t>
            </a:r>
            <a:r>
              <a:rPr lang="en-US" dirty="0"/>
              <a:t> to </a:t>
            </a:r>
            <a:r>
              <a:rPr lang="en-US" dirty="0" err="1"/>
              <a:t>TrajGRU</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400" b="1" u="sng" dirty="0" err="1" smtClean="0">
                    <a:solidFill>
                      <a:srgbClr val="FF0000"/>
                    </a:solidFill>
                  </a:rPr>
                  <a:t>ConvGRU</a:t>
                </a:r>
                <a:r>
                  <a:rPr lang="en-US" sz="2400" dirty="0" smtClean="0"/>
                  <a:t>:</a:t>
                </a:r>
              </a:p>
              <a:p>
                <a:endParaRPr lang="en-US" sz="2400" dirty="0"/>
              </a:p>
              <a:p>
                <a:endParaRPr lang="en-US" sz="2400" dirty="0" smtClean="0"/>
              </a:p>
              <a:p>
                <a:r>
                  <a:rPr lang="en-US" sz="2400" dirty="0" smtClean="0"/>
                  <a:t>We want the neighborhood set to be varying for different locations.</a:t>
                </a:r>
              </a:p>
              <a:p>
                <a:endParaRPr lang="en-US" sz="2400" dirty="0"/>
              </a:p>
              <a:p>
                <a:r>
                  <a:rPr lang="en-US" sz="2400" b="1" u="sng" dirty="0" err="1" smtClean="0">
                    <a:solidFill>
                      <a:srgbClr val="FF0000"/>
                    </a:solidFill>
                  </a:rPr>
                  <a:t>TrajGRU</a:t>
                </a:r>
                <a:r>
                  <a:rPr lang="en-US" sz="2400" dirty="0" smtClean="0"/>
                  <a:t>:</a:t>
                </a:r>
              </a:p>
              <a:p>
                <a:endParaRPr lang="en-US" sz="2400" dirty="0"/>
              </a:p>
              <a:p>
                <a:r>
                  <a:rPr lang="en-US" sz="2400" dirty="0" smtClean="0"/>
                  <a:t>Indexing will be non-differentiable in general. We choose to use </a:t>
                </a:r>
                <a:r>
                  <a:rPr lang="en-US" sz="2400" dirty="0" err="1" smtClean="0"/>
                  <a:t>BilinearSampling</a:t>
                </a:r>
                <a:r>
                  <a:rPr lang="en-US" sz="2400" dirty="0" smtClean="0"/>
                  <a:t> (soft version)` instead</a:t>
                </a:r>
              </a:p>
              <a:p>
                <a14:m>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i="1" smtClean="0">
                            <a:solidFill>
                              <a:srgbClr val="FF0000"/>
                            </a:solidFill>
                            <a:latin typeface="Cambria Math" charset="0"/>
                          </a:rPr>
                          <m:t>𝐼</m:t>
                        </m:r>
                      </m:e>
                      <m:sub>
                        <m:r>
                          <a:rPr lang="en-US" sz="2000" b="0" i="1" smtClean="0">
                            <a:solidFill>
                              <a:srgbClr val="FF0000"/>
                            </a:solidFill>
                            <a:latin typeface="Cambria Math" charset="0"/>
                          </a:rPr>
                          <m:t>𝑐</m:t>
                        </m:r>
                        <m:r>
                          <a:rPr lang="en-US" sz="2000" b="0" i="1" smtClean="0">
                            <a:solidFill>
                              <a:srgbClr val="FF0000"/>
                            </a:solidFill>
                            <a:latin typeface="Cambria Math" charset="0"/>
                          </a:rPr>
                          <m:t>, </m:t>
                        </m:r>
                        <m:r>
                          <a:rPr lang="en-US" sz="2000" b="0" i="1" smtClean="0">
                            <a:solidFill>
                              <a:srgbClr val="FF0000"/>
                            </a:solidFill>
                            <a:latin typeface="Cambria Math" charset="0"/>
                          </a:rPr>
                          <m:t>𝑦</m:t>
                        </m:r>
                        <m:r>
                          <a:rPr lang="en-US" sz="2000" b="0" i="1" smtClean="0">
                            <a:solidFill>
                              <a:srgbClr val="FF0000"/>
                            </a:solidFill>
                            <a:latin typeface="Cambria Math" charset="0"/>
                          </a:rPr>
                          <m:t>+</m:t>
                        </m:r>
                        <m:r>
                          <a:rPr lang="en-US" sz="2000" b="0" i="1" smtClean="0">
                            <a:solidFill>
                              <a:srgbClr val="FF0000"/>
                            </a:solidFill>
                            <a:latin typeface="Cambria Math" charset="0"/>
                          </a:rPr>
                          <m:t>𝑑𝑦</m:t>
                        </m:r>
                        <m:r>
                          <a:rPr lang="en-US" sz="2000" b="0" i="1" smtClean="0">
                            <a:solidFill>
                              <a:srgbClr val="FF0000"/>
                            </a:solidFill>
                            <a:latin typeface="Cambria Math" charset="0"/>
                          </a:rPr>
                          <m:t>,</m:t>
                        </m:r>
                        <m:r>
                          <a:rPr lang="en-US" sz="2000" b="0" i="1" smtClean="0">
                            <a:solidFill>
                              <a:srgbClr val="FF0000"/>
                            </a:solidFill>
                            <a:latin typeface="Cambria Math" charset="0"/>
                          </a:rPr>
                          <m:t>𝑥</m:t>
                        </m:r>
                        <m:r>
                          <a:rPr lang="en-US" sz="2000" b="0" i="1" smtClean="0">
                            <a:solidFill>
                              <a:srgbClr val="FF0000"/>
                            </a:solidFill>
                            <a:latin typeface="Cambria Math" charset="0"/>
                          </a:rPr>
                          <m:t>+</m:t>
                        </m:r>
                        <m:r>
                          <a:rPr lang="en-US" sz="2000" b="0" i="1" smtClean="0">
                            <a:solidFill>
                              <a:srgbClr val="FF0000"/>
                            </a:solidFill>
                            <a:latin typeface="Cambria Math" charset="0"/>
                          </a:rPr>
                          <m:t>𝑑𝑥</m:t>
                        </m:r>
                      </m:sub>
                    </m:sSub>
                    <m:r>
                      <a:rPr lang="en-US" sz="2000" b="0" i="1" smtClean="0">
                        <a:latin typeface="Cambria Math" charset="0"/>
                      </a:rPr>
                      <m:t>=</m:t>
                    </m:r>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𝑚</m:t>
                        </m:r>
                        <m:r>
                          <a:rPr lang="en-US" sz="2000" b="0" i="1" smtClean="0">
                            <a:latin typeface="Cambria Math" charset="0"/>
                          </a:rPr>
                          <m:t>=1</m:t>
                        </m:r>
                      </m:sub>
                      <m:sup>
                        <m:r>
                          <a:rPr lang="en-US" sz="2000" b="0" i="1" smtClean="0">
                            <a:latin typeface="Cambria Math" charset="0"/>
                          </a:rPr>
                          <m:t>𝐻</m:t>
                        </m:r>
                      </m:sup>
                      <m:e>
                        <m:nary>
                          <m:naryPr>
                            <m:chr m:val="∑"/>
                            <m:ctrlPr>
                              <a:rPr lang="is-IS" sz="2000" b="0" i="1" smtClean="0">
                                <a:latin typeface="Cambria Math" panose="02040503050406030204" pitchFamily="18" charset="0"/>
                              </a:rPr>
                            </m:ctrlPr>
                          </m:naryPr>
                          <m:sub>
                            <m:r>
                              <m:rPr>
                                <m:brk m:alnAt="23"/>
                              </m:rPr>
                              <a:rPr lang="en-US" sz="2000" b="0" i="1" smtClean="0">
                                <a:latin typeface="Cambria Math" charset="0"/>
                              </a:rPr>
                              <m:t>𝑛</m:t>
                            </m:r>
                            <m:r>
                              <a:rPr lang="en-US" sz="2000" b="0" i="1" smtClean="0">
                                <a:latin typeface="Cambria Math" charset="0"/>
                              </a:rPr>
                              <m:t>=1</m:t>
                            </m:r>
                          </m:sub>
                          <m:sup>
                            <m:r>
                              <a:rPr lang="en-US" sz="2000" b="0" i="1" smtClean="0">
                                <a:latin typeface="Cambria Math" charset="0"/>
                              </a:rPr>
                              <m:t>𝑊</m:t>
                            </m:r>
                          </m:sup>
                          <m:e>
                            <m:sSub>
                              <m:sSubPr>
                                <m:ctrlPr>
                                  <a:rPr lang="en-US" sz="2000" b="0" i="1" smtClean="0">
                                    <a:latin typeface="Cambria Math" panose="02040503050406030204" pitchFamily="18" charset="0"/>
                                  </a:rPr>
                                </m:ctrlPr>
                              </m:sSubPr>
                              <m:e>
                                <m:r>
                                  <a:rPr lang="en-US" sz="2000" b="0" i="1" smtClean="0">
                                    <a:latin typeface="Cambria Math" charset="0"/>
                                  </a:rPr>
                                  <m:t>𝐼</m:t>
                                </m:r>
                              </m:e>
                              <m:sub>
                                <m:r>
                                  <a:rPr lang="en-US" sz="2000" b="0" i="1" smtClean="0">
                                    <a:latin typeface="Cambria Math" charset="0"/>
                                  </a:rPr>
                                  <m:t>𝑐</m:t>
                                </m:r>
                                <m:r>
                                  <a:rPr lang="en-US" sz="2000" b="0" i="1" smtClean="0">
                                    <a:latin typeface="Cambria Math" charset="0"/>
                                  </a:rPr>
                                  <m:t>,</m:t>
                                </m:r>
                                <m:r>
                                  <a:rPr lang="en-US" sz="2000" b="0" i="1" smtClean="0">
                                    <a:latin typeface="Cambria Math" charset="0"/>
                                  </a:rPr>
                                  <m:t>𝑚</m:t>
                                </m:r>
                                <m:r>
                                  <a:rPr lang="en-US" sz="2000" b="0" i="1" smtClean="0">
                                    <a:latin typeface="Cambria Math" charset="0"/>
                                  </a:rPr>
                                  <m:t>,</m:t>
                                </m:r>
                                <m:r>
                                  <a:rPr lang="en-US" sz="2000" b="0" i="1" smtClean="0">
                                    <a:latin typeface="Cambria Math" charset="0"/>
                                  </a:rPr>
                                  <m:t>𝑛</m:t>
                                </m:r>
                              </m:sub>
                            </m:sSub>
                            <m:r>
                              <m:rPr>
                                <m:sty m:val="p"/>
                              </m:rPr>
                              <a:rPr lang="en-US" sz="2000" b="0" i="0" smtClean="0">
                                <a:latin typeface="Cambria Math" charset="0"/>
                              </a:rPr>
                              <m:t>max</m:t>
                            </m:r>
                            <m:r>
                              <a:rPr lang="en-US" sz="2000" b="0" i="1" smtClean="0">
                                <a:latin typeface="Cambria Math" charset="0"/>
                              </a:rPr>
                              <m:t>⁡(0, 1−</m:t>
                            </m:r>
                          </m:e>
                        </m:nary>
                        <m:d>
                          <m:dPr>
                            <m:begChr m:val="|"/>
                            <m:endChr m:val="|"/>
                            <m:ctrlPr>
                              <a:rPr lang="hr-HR" sz="2000" b="0" i="1" smtClean="0">
                                <a:latin typeface="Cambria Math" panose="02040503050406030204" pitchFamily="18" charset="0"/>
                              </a:rPr>
                            </m:ctrlPr>
                          </m:dPr>
                          <m:e>
                            <m:r>
                              <a:rPr lang="en-US" sz="2000" b="0" i="1" smtClean="0">
                                <a:latin typeface="Cambria Math" charset="0"/>
                              </a:rPr>
                              <m:t>𝑦</m:t>
                            </m:r>
                            <m:r>
                              <a:rPr lang="en-US" sz="2000" b="0" i="1" smtClean="0">
                                <a:latin typeface="Cambria Math" charset="0"/>
                              </a:rPr>
                              <m:t>+</m:t>
                            </m:r>
                            <m:r>
                              <a:rPr lang="en-US" sz="2000" b="0" i="1" smtClean="0">
                                <a:latin typeface="Cambria Math" charset="0"/>
                              </a:rPr>
                              <m:t>𝑑𝑦</m:t>
                            </m:r>
                            <m:r>
                              <a:rPr lang="en-US" sz="2000" b="0" i="1" smtClean="0">
                                <a:latin typeface="Cambria Math" charset="0"/>
                              </a:rPr>
                              <m:t>−</m:t>
                            </m:r>
                            <m:r>
                              <a:rPr lang="en-US" sz="2000" b="0" i="1" smtClean="0">
                                <a:latin typeface="Cambria Math" charset="0"/>
                              </a:rPr>
                              <m:t>𝑚</m:t>
                            </m:r>
                          </m:e>
                        </m:d>
                        <m:r>
                          <a:rPr lang="en-US" sz="2000" b="0" i="1" smtClean="0">
                            <a:latin typeface="Cambria Math" charset="0"/>
                          </a:rPr>
                          <m:t>)</m:t>
                        </m:r>
                        <m:r>
                          <m:rPr>
                            <m:sty m:val="p"/>
                          </m:rPr>
                          <a:rPr lang="en-US" sz="2000" b="0" i="0" smtClean="0">
                            <a:latin typeface="Cambria Math" charset="0"/>
                          </a:rPr>
                          <m:t>max</m:t>
                        </m:r>
                        <m:r>
                          <a:rPr lang="en-US" sz="2000" b="0" i="1" smtClean="0">
                            <a:latin typeface="Cambria Math" charset="0"/>
                          </a:rPr>
                          <m:t>⁡(0, 1 −</m:t>
                        </m:r>
                        <m:d>
                          <m:dPr>
                            <m:begChr m:val="|"/>
                            <m:endChr m:val="|"/>
                            <m:ctrlPr>
                              <a:rPr lang="hr-HR" sz="2000" i="1">
                                <a:latin typeface="Cambria Math" panose="02040503050406030204" pitchFamily="18" charset="0"/>
                              </a:rPr>
                            </m:ctrlPr>
                          </m:dPr>
                          <m:e>
                            <m:r>
                              <a:rPr lang="en-US" sz="2000" b="0" i="1" smtClean="0">
                                <a:latin typeface="Cambria Math" charset="0"/>
                              </a:rPr>
                              <m:t>𝑥</m:t>
                            </m:r>
                            <m:r>
                              <a:rPr lang="en-US" sz="2000" i="1">
                                <a:latin typeface="Cambria Math" charset="0"/>
                              </a:rPr>
                              <m:t>+</m:t>
                            </m:r>
                            <m:r>
                              <a:rPr lang="en-US" sz="2000" i="1">
                                <a:latin typeface="Cambria Math" charset="0"/>
                              </a:rPr>
                              <m:t>𝑑𝑥</m:t>
                            </m:r>
                            <m:r>
                              <a:rPr lang="en-US" sz="2000" i="1">
                                <a:latin typeface="Cambria Math" charset="0"/>
                              </a:rPr>
                              <m:t>−</m:t>
                            </m:r>
                            <m:r>
                              <a:rPr lang="en-US" sz="2000" b="0" i="1" smtClean="0">
                                <a:latin typeface="Cambria Math" charset="0"/>
                              </a:rPr>
                              <m:t>𝑛</m:t>
                            </m:r>
                          </m:e>
                        </m:d>
                        <m:r>
                          <a:rPr lang="en-US" sz="2000" b="0" i="1" smtClean="0">
                            <a:latin typeface="Cambria Math" charset="0"/>
                          </a:rPr>
                          <m:t>)</m:t>
                        </m:r>
                      </m:e>
                    </m:nary>
                  </m:oMath>
                </a14:m>
                <a:endParaRPr lang="en-US" sz="2000" dirty="0" smtClean="0"/>
              </a:p>
              <a:p>
                <a:r>
                  <a:rPr lang="en-US" sz="2400" dirty="0" smtClean="0"/>
                  <a:t>We could use a parameterized network to output L </a:t>
                </a:r>
                <a14:m>
                  <m:oMath xmlns:m="http://schemas.openxmlformats.org/officeDocument/2006/math">
                    <m:r>
                      <a:rPr lang="en-US" sz="2400" b="0" i="1" smtClean="0">
                        <a:latin typeface="Cambria Math" charset="0"/>
                      </a:rPr>
                      <m:t>(</m:t>
                    </m:r>
                    <m:r>
                      <a:rPr lang="en-US" sz="2400" b="0" i="1" smtClean="0">
                        <a:latin typeface="Cambria Math" charset="0"/>
                      </a:rPr>
                      <m:t>𝑑𝑦</m:t>
                    </m:r>
                    <m:r>
                      <a:rPr lang="en-US" sz="2400" b="0" i="1" smtClean="0">
                        <a:latin typeface="Cambria Math" charset="0"/>
                      </a:rPr>
                      <m:t>, </m:t>
                    </m:r>
                    <m:r>
                      <a:rPr lang="en-US" sz="2400" b="0" i="1" smtClean="0">
                        <a:latin typeface="Cambria Math" charset="0"/>
                      </a:rPr>
                      <m:t>𝑑𝑥</m:t>
                    </m:r>
                    <m:r>
                      <a:rPr lang="en-US" sz="2400" b="0" i="1" smtClean="0">
                        <a:latin typeface="Cambria Math" charset="0"/>
                      </a:rPr>
                      <m:t>)</m:t>
                    </m:r>
                  </m:oMath>
                </a14:m>
                <a:r>
                  <a:rPr lang="en-US" sz="2400" dirty="0" smtClean="0"/>
                  <a:t>s for all the locations </a:t>
                </a:r>
                <a14:m>
                  <m:oMath xmlns:m="http://schemas.openxmlformats.org/officeDocument/2006/math">
                    <m:r>
                      <a:rPr lang="en-US" sz="2400" b="0" i="1" smtClean="0">
                        <a:latin typeface="Cambria Math" charset="0"/>
                      </a:rPr>
                      <m:t>(</m:t>
                    </m:r>
                    <m:r>
                      <a:rPr lang="en-US" sz="2400" b="0" i="1" smtClean="0">
                        <a:latin typeface="Cambria Math" charset="0"/>
                      </a:rPr>
                      <m:t>𝑦</m:t>
                    </m:r>
                    <m:r>
                      <a:rPr lang="en-US" sz="2400" b="0" i="1" smtClean="0">
                        <a:latin typeface="Cambria Math" charset="0"/>
                      </a:rPr>
                      <m:t>, </m:t>
                    </m:r>
                    <m:r>
                      <a:rPr lang="en-US" sz="2400" b="0" i="1" smtClean="0">
                        <a:latin typeface="Cambria Math" charset="0"/>
                      </a:rPr>
                      <m:t>𝑥</m:t>
                    </m:r>
                    <m:r>
                      <a:rPr lang="en-US" sz="2400" b="0" i="1" smtClean="0">
                        <a:latin typeface="Cambria Math" charset="0"/>
                      </a:rPr>
                      <m:t>)</m:t>
                    </m:r>
                  </m:oMath>
                </a14:m>
                <a:r>
                  <a:rPr lang="en-US" sz="24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241" b="-3501"/>
                </a:stretch>
              </a:blipFill>
            </p:spPr>
            <p:txBody>
              <a:bodyPr/>
              <a:lstStyle/>
              <a:p>
                <a:r>
                  <a:rPr lang="en-US">
                    <a:noFill/>
                  </a:rPr>
                  <a:t> </a:t>
                </a:r>
              </a:p>
            </p:txBody>
          </p:sp>
        </mc:Fallback>
      </mc:AlternateContent>
      <p:grpSp>
        <p:nvGrpSpPr>
          <p:cNvPr id="8" name="Group 7"/>
          <p:cNvGrpSpPr/>
          <p:nvPr/>
        </p:nvGrpSpPr>
        <p:grpSpPr>
          <a:xfrm>
            <a:off x="2475423" y="3354175"/>
            <a:ext cx="6369588" cy="1183283"/>
            <a:chOff x="2588431" y="2403199"/>
            <a:chExt cx="6369588" cy="1183283"/>
          </a:xfrm>
        </p:grpSpPr>
        <p:pic>
          <p:nvPicPr>
            <p:cNvPr id="4" name="Picture 3"/>
            <p:cNvPicPr>
              <a:picLocks noChangeAspect="1"/>
            </p:cNvPicPr>
            <p:nvPr/>
          </p:nvPicPr>
          <p:blipFill>
            <a:blip r:embed="rId3"/>
            <a:stretch>
              <a:fillRect/>
            </a:stretch>
          </p:blipFill>
          <p:spPr>
            <a:xfrm>
              <a:off x="2588431" y="2403199"/>
              <a:ext cx="6369588" cy="1183283"/>
            </a:xfrm>
            <a:prstGeom prst="rect">
              <a:avLst/>
            </a:prstGeom>
          </p:spPr>
        </p:pic>
        <p:cxnSp>
          <p:nvCxnSpPr>
            <p:cNvPr id="6" name="Straight Connector 5"/>
            <p:cNvCxnSpPr/>
            <p:nvPr/>
          </p:nvCxnSpPr>
          <p:spPr>
            <a:xfrm>
              <a:off x="6695268" y="3270142"/>
              <a:ext cx="19062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6188345" y="4230830"/>
                <a:ext cx="5052447" cy="391646"/>
              </a:xfrm>
              <a:prstGeom prst="rect">
                <a:avLst/>
              </a:prstGeom>
              <a:noFill/>
            </p:spPr>
            <p:txBody>
              <a:bodyPr wrap="squar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charset="0"/>
                          </a:rPr>
                          <m:t>(</m:t>
                        </m:r>
                        <m:r>
                          <a:rPr lang="en-US" b="0" i="1" smtClean="0">
                            <a:solidFill>
                              <a:srgbClr val="FF0000"/>
                            </a:solidFill>
                            <a:latin typeface="Cambria Math" charset="0"/>
                          </a:rPr>
                          <m:t>𝑝</m:t>
                        </m:r>
                      </m:e>
                      <m:sub>
                        <m:r>
                          <a:rPr lang="en-US" b="0" i="1" smtClean="0">
                            <a:solidFill>
                              <a:srgbClr val="FF0000"/>
                            </a:solidFill>
                            <a:latin typeface="Cambria Math" charset="0"/>
                          </a:rPr>
                          <m:t>𝑙</m:t>
                        </m:r>
                        <m:r>
                          <a:rPr lang="en-US" b="0" i="1" smtClean="0">
                            <a:solidFill>
                              <a:srgbClr val="FF0000"/>
                            </a:solidFill>
                            <a:latin typeface="Cambria Math" charset="0"/>
                          </a:rPr>
                          <m:t>,</m:t>
                        </m:r>
                        <m:r>
                          <a:rPr lang="en-US" b="0" i="1" smtClean="0">
                            <a:solidFill>
                              <a:srgbClr val="FF0000"/>
                            </a:solidFill>
                            <a:latin typeface="Cambria Math" charset="0"/>
                          </a:rPr>
                          <m:t>𝑖</m:t>
                        </m:r>
                        <m:r>
                          <a:rPr lang="en-US" b="0" i="1" smtClean="0">
                            <a:solidFill>
                              <a:srgbClr val="FF0000"/>
                            </a:solidFill>
                            <a:latin typeface="Cambria Math" charset="0"/>
                          </a:rPr>
                          <m:t>,</m:t>
                        </m:r>
                        <m:r>
                          <a:rPr lang="en-US" b="0" i="1" smtClean="0">
                            <a:solidFill>
                              <a:srgbClr val="FF0000"/>
                            </a:solidFill>
                            <a:latin typeface="Cambria Math" charset="0"/>
                          </a:rPr>
                          <m:t>𝑗</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charset="0"/>
                            <a:ea typeface="Cambria Math" charset="0"/>
                            <a:cs typeface="Cambria Math" charset="0"/>
                          </a:rPr>
                          <m:t>𝜃</m:t>
                        </m:r>
                      </m:e>
                    </m:d>
                    <m:r>
                      <a:rPr lang="en-US" b="0" i="1" smtClean="0">
                        <a:solidFill>
                          <a:srgbClr val="FF0000"/>
                        </a:solidFill>
                        <a:latin typeface="Cambria Math" charset="0"/>
                        <a:ea typeface="Cambria Math" charset="0"/>
                        <a:cs typeface="Cambria Math" charset="0"/>
                      </a:rPr>
                      <m:t>, </m:t>
                    </m:r>
                    <m:sSub>
                      <m:sSubPr>
                        <m:ctrlPr>
                          <a:rPr lang="en-US" b="0" i="1" smtClean="0">
                            <a:solidFill>
                              <a:srgbClr val="FF0000"/>
                            </a:solidFill>
                            <a:latin typeface="Cambria Math" panose="02040503050406030204" pitchFamily="18" charset="0"/>
                            <a:ea typeface="Cambria Math" charset="0"/>
                            <a:cs typeface="Cambria Math" charset="0"/>
                          </a:rPr>
                        </m:ctrlPr>
                      </m:sSubPr>
                      <m:e>
                        <m:r>
                          <a:rPr lang="en-US" b="0" i="1" smtClean="0">
                            <a:solidFill>
                              <a:srgbClr val="FF0000"/>
                            </a:solidFill>
                            <a:latin typeface="Cambria Math" charset="0"/>
                            <a:ea typeface="Cambria Math" charset="0"/>
                            <a:cs typeface="Cambria Math" charset="0"/>
                          </a:rPr>
                          <m:t>𝑞</m:t>
                        </m:r>
                      </m:e>
                      <m:sub>
                        <m:r>
                          <a:rPr lang="en-US" b="0" i="1" smtClean="0">
                            <a:solidFill>
                              <a:srgbClr val="FF0000"/>
                            </a:solidFill>
                            <a:latin typeface="Cambria Math" charset="0"/>
                            <a:ea typeface="Cambria Math" charset="0"/>
                            <a:cs typeface="Cambria Math" charset="0"/>
                          </a:rPr>
                          <m:t>𝑙</m:t>
                        </m:r>
                        <m:r>
                          <a:rPr lang="en-US" b="0" i="1" smtClean="0">
                            <a:solidFill>
                              <a:srgbClr val="FF0000"/>
                            </a:solidFill>
                            <a:latin typeface="Cambria Math" charset="0"/>
                            <a:ea typeface="Cambria Math" charset="0"/>
                            <a:cs typeface="Cambria Math" charset="0"/>
                          </a:rPr>
                          <m:t>,</m:t>
                        </m:r>
                        <m:r>
                          <a:rPr lang="en-US" b="0" i="1" smtClean="0">
                            <a:solidFill>
                              <a:srgbClr val="FF0000"/>
                            </a:solidFill>
                            <a:latin typeface="Cambria Math" charset="0"/>
                            <a:ea typeface="Cambria Math" charset="0"/>
                            <a:cs typeface="Cambria Math" charset="0"/>
                          </a:rPr>
                          <m:t>𝑖</m:t>
                        </m:r>
                        <m:r>
                          <a:rPr lang="en-US" b="0" i="1" smtClean="0">
                            <a:solidFill>
                              <a:srgbClr val="FF0000"/>
                            </a:solidFill>
                            <a:latin typeface="Cambria Math" charset="0"/>
                            <a:ea typeface="Cambria Math" charset="0"/>
                            <a:cs typeface="Cambria Math" charset="0"/>
                          </a:rPr>
                          <m:t>,</m:t>
                        </m:r>
                        <m:r>
                          <a:rPr lang="en-US" b="0" i="1" smtClean="0">
                            <a:solidFill>
                              <a:srgbClr val="FF0000"/>
                            </a:solidFill>
                            <a:latin typeface="Cambria Math" charset="0"/>
                            <a:ea typeface="Cambria Math" charset="0"/>
                            <a:cs typeface="Cambria Math" charset="0"/>
                          </a:rPr>
                          <m:t>𝑗</m:t>
                        </m:r>
                      </m:sub>
                    </m:sSub>
                    <m:r>
                      <a:rPr lang="en-US" b="0" i="1" smtClean="0">
                        <a:solidFill>
                          <a:srgbClr val="FF0000"/>
                        </a:solidFill>
                        <a:latin typeface="Cambria Math" charset="0"/>
                        <a:ea typeface="Cambria Math" charset="0"/>
                        <a:cs typeface="Cambria Math" charset="0"/>
                      </a:rPr>
                      <m:t>(</m:t>
                    </m:r>
                    <m:r>
                      <a:rPr lang="en-US" b="0" i="1" smtClean="0">
                        <a:solidFill>
                          <a:srgbClr val="FF0000"/>
                        </a:solidFill>
                        <a:latin typeface="Cambria Math" charset="0"/>
                        <a:ea typeface="Cambria Math" charset="0"/>
                        <a:cs typeface="Cambria Math" charset="0"/>
                      </a:rPr>
                      <m:t>𝜃</m:t>
                    </m:r>
                    <m:r>
                      <a:rPr lang="en-US" b="0" i="1" smtClean="0">
                        <a:solidFill>
                          <a:srgbClr val="FF0000"/>
                        </a:solidFill>
                        <a:latin typeface="Cambria Math" charset="0"/>
                        <a:ea typeface="Cambria Math" charset="0"/>
                        <a:cs typeface="Cambria Math" charset="0"/>
                      </a:rPr>
                      <m:t>))</m:t>
                    </m:r>
                  </m:oMath>
                </a14:m>
                <a:r>
                  <a:rPr lang="en-US" dirty="0" smtClean="0">
                    <a:solidFill>
                      <a:srgbClr val="FF0000"/>
                    </a:solidFill>
                  </a:rPr>
                  <a:t> is the </a:t>
                </a:r>
                <a14:m>
                  <m:oMath xmlns:m="http://schemas.openxmlformats.org/officeDocument/2006/math">
                    <m:r>
                      <a:rPr lang="en-US" b="0" i="1" smtClean="0">
                        <a:solidFill>
                          <a:srgbClr val="FF0000"/>
                        </a:solidFill>
                        <a:latin typeface="Cambria Math" charset="0"/>
                      </a:rPr>
                      <m:t>𝑙</m:t>
                    </m:r>
                  </m:oMath>
                </a14:m>
                <a:r>
                  <a:rPr lang="en-US" dirty="0" err="1" smtClean="0">
                    <a:solidFill>
                      <a:srgbClr val="FF0000"/>
                    </a:solidFill>
                  </a:rPr>
                  <a:t>th</a:t>
                </a:r>
                <a:r>
                  <a:rPr lang="en-US" dirty="0" smtClean="0">
                    <a:solidFill>
                      <a:srgbClr val="FF0000"/>
                    </a:solidFill>
                  </a:rPr>
                  <a:t> neighborhood</a:t>
                </a:r>
                <a:endParaRPr lang="en-US"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88345" y="4230830"/>
                <a:ext cx="5052447" cy="391646"/>
              </a:xfrm>
              <a:prstGeom prst="rect">
                <a:avLst/>
              </a:prstGeom>
              <a:blipFill>
                <a:blip r:embed="rId4"/>
                <a:stretch>
                  <a:fillRect l="-362" t="-6250" b="-20313"/>
                </a:stretch>
              </a:blipFill>
            </p:spPr>
            <p:txBody>
              <a:bodyPr/>
              <a:lstStyle/>
              <a:p>
                <a:r>
                  <a:rPr lang="en-US">
                    <a:noFill/>
                  </a:rPr>
                  <a:t> </a:t>
                </a:r>
              </a:p>
            </p:txBody>
          </p:sp>
        </mc:Fallback>
      </mc:AlternateContent>
      <p:sp>
        <p:nvSpPr>
          <p:cNvPr id="5" name="Rectangle 4"/>
          <p:cNvSpPr/>
          <p:nvPr/>
        </p:nvSpPr>
        <p:spPr>
          <a:xfrm>
            <a:off x="4501522" y="3354175"/>
            <a:ext cx="287079" cy="318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4894927" y="3282696"/>
            <a:ext cx="2977116" cy="338554"/>
          </a:xfrm>
          <a:prstGeom prst="rect">
            <a:avLst/>
          </a:prstGeom>
          <a:noFill/>
        </p:spPr>
        <p:txBody>
          <a:bodyPr wrap="square" rtlCol="0">
            <a:spAutoFit/>
          </a:bodyPr>
          <a:lstStyle/>
          <a:p>
            <a:r>
              <a:rPr lang="en-US" sz="1600" dirty="0" smtClean="0">
                <a:solidFill>
                  <a:srgbClr val="FF0000"/>
                </a:solidFill>
              </a:rPr>
              <a:t>Size of the neighborhood set</a:t>
            </a:r>
            <a:endParaRPr lang="en-US" sz="1600" dirty="0">
              <a:solidFill>
                <a:srgbClr val="FF0000"/>
              </a:solidFill>
            </a:endParaRPr>
          </a:p>
        </p:txBody>
      </p:sp>
      <p:pic>
        <p:nvPicPr>
          <p:cNvPr id="10" name="Picture 9"/>
          <p:cNvPicPr>
            <a:picLocks noChangeAspect="1"/>
          </p:cNvPicPr>
          <p:nvPr/>
        </p:nvPicPr>
        <p:blipFill>
          <a:blip r:embed="rId5"/>
          <a:stretch>
            <a:fillRect/>
          </a:stretch>
        </p:blipFill>
        <p:spPr>
          <a:xfrm>
            <a:off x="2571092" y="1476035"/>
            <a:ext cx="9169804" cy="989245"/>
          </a:xfrm>
          <a:prstGeom prst="rect">
            <a:avLst/>
          </a:prstGeom>
        </p:spPr>
      </p:pic>
      <p:sp>
        <p:nvSpPr>
          <p:cNvPr id="12" name="Down Arrow 11"/>
          <p:cNvSpPr/>
          <p:nvPr/>
        </p:nvSpPr>
        <p:spPr>
          <a:xfrm>
            <a:off x="5184648" y="2295144"/>
            <a:ext cx="274320" cy="484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4D119AE-D0F1-3846-A271-AE0D7CB94C5F}" type="datetime3">
              <a:rPr lang="en-HK" smtClean="0"/>
              <a:t>10 October 2017</a:t>
            </a:fld>
            <a:endParaRPr lang="en-US"/>
          </a:p>
        </p:txBody>
      </p:sp>
      <p:sp>
        <p:nvSpPr>
          <p:cNvPr id="13" name="Footer Placeholder 12"/>
          <p:cNvSpPr>
            <a:spLocks noGrp="1"/>
          </p:cNvSpPr>
          <p:nvPr>
            <p:ph type="ftr" sz="quarter" idx="11"/>
          </p:nvPr>
        </p:nvSpPr>
        <p:spPr/>
        <p:txBody>
          <a:bodyPr/>
          <a:lstStyle/>
          <a:p>
            <a:r>
              <a:rPr lang="en-US" smtClean="0"/>
              <a:t>Research Trends of RNNs</a:t>
            </a:r>
            <a:endParaRPr lang="en-US"/>
          </a:p>
        </p:txBody>
      </p:sp>
      <p:sp>
        <p:nvSpPr>
          <p:cNvPr id="14" name="Slide Number Placeholder 13"/>
          <p:cNvSpPr>
            <a:spLocks noGrp="1"/>
          </p:cNvSpPr>
          <p:nvPr>
            <p:ph type="sldNum" sz="quarter" idx="12"/>
          </p:nvPr>
        </p:nvSpPr>
        <p:spPr/>
        <p:txBody>
          <a:bodyPr/>
          <a:lstStyle/>
          <a:p>
            <a:fld id="{83004B0B-155B-47B9-9D69-2D20D453E0FC}" type="slidenum">
              <a:rPr lang="en-US" smtClean="0"/>
              <a:t>14</a:t>
            </a:fld>
            <a:endParaRPr lang="en-US"/>
          </a:p>
        </p:txBody>
      </p:sp>
    </p:spTree>
    <p:extLst>
      <p:ext uri="{BB962C8B-B14F-4D97-AF65-F5344CB8AC3E}">
        <p14:creationId xmlns:p14="http://schemas.microsoft.com/office/powerpoint/2010/main" val="515191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mr-IN" dirty="0" smtClean="0"/>
              <a:t>–</a:t>
            </a:r>
            <a:r>
              <a:rPr lang="en-US" dirty="0" smtClean="0"/>
              <a:t> </a:t>
            </a:r>
            <a:r>
              <a:rPr lang="en-US" dirty="0" err="1" smtClean="0"/>
              <a:t>TrajGRU</a:t>
            </a:r>
            <a:r>
              <a:rPr lang="en-US" dirty="0" smtClean="0"/>
              <a:t> </a:t>
            </a:r>
            <a:r>
              <a:rPr lang="en-US" sz="2400" dirty="0" smtClean="0"/>
              <a:t>(NIPS 2017)</a:t>
            </a:r>
            <a:endParaRPr lang="en-US" dirty="0"/>
          </a:p>
        </p:txBody>
      </p:sp>
      <p:pic>
        <p:nvPicPr>
          <p:cNvPr id="6" name="Picture 5"/>
          <p:cNvPicPr>
            <a:picLocks noChangeAspect="1"/>
          </p:cNvPicPr>
          <p:nvPr/>
        </p:nvPicPr>
        <p:blipFill>
          <a:blip r:embed="rId2"/>
          <a:stretch>
            <a:fillRect/>
          </a:stretch>
        </p:blipFill>
        <p:spPr>
          <a:xfrm>
            <a:off x="7828261" y="1314170"/>
            <a:ext cx="3906056" cy="4352790"/>
          </a:xfrm>
          <a:prstGeom prst="rect">
            <a:avLst/>
          </a:prstGeom>
        </p:spPr>
      </p:pic>
      <p:pic>
        <p:nvPicPr>
          <p:cNvPr id="3" name="Picture 2"/>
          <p:cNvPicPr>
            <a:picLocks noChangeAspect="1"/>
          </p:cNvPicPr>
          <p:nvPr/>
        </p:nvPicPr>
        <p:blipFill>
          <a:blip r:embed="rId3"/>
          <a:stretch>
            <a:fillRect/>
          </a:stretch>
        </p:blipFill>
        <p:spPr>
          <a:xfrm>
            <a:off x="632633" y="1842090"/>
            <a:ext cx="6920311" cy="3501644"/>
          </a:xfrm>
          <a:prstGeom prst="rect">
            <a:avLst/>
          </a:prstGeom>
        </p:spPr>
      </p:pic>
      <p:cxnSp>
        <p:nvCxnSpPr>
          <p:cNvPr id="8" name="Straight Connector 7"/>
          <p:cNvCxnSpPr/>
          <p:nvPr/>
        </p:nvCxnSpPr>
        <p:spPr>
          <a:xfrm>
            <a:off x="1596325" y="2247254"/>
            <a:ext cx="1441343" cy="154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418185" y="1690688"/>
                <a:ext cx="4481806" cy="707886"/>
              </a:xfrm>
              <a:prstGeom prst="rect">
                <a:avLst/>
              </a:prstGeom>
              <a:noFill/>
            </p:spPr>
            <p:txBody>
              <a:bodyPr wrap="square" rtlCol="0">
                <a:spAutoFit/>
              </a:bodyPr>
              <a:lstStyle/>
              <a:p>
                <a:r>
                  <a:rPr lang="en-US" sz="2000" dirty="0">
                    <a:solidFill>
                      <a:srgbClr val="FF0000"/>
                    </a:solidFill>
                  </a:rPr>
                  <a:t> </a:t>
                </a:r>
                <a14:m>
                  <m:oMath xmlns:m="http://schemas.openxmlformats.org/officeDocument/2006/math">
                    <m:r>
                      <a:rPr lang="en-US" sz="2000" i="1">
                        <a:solidFill>
                          <a:srgbClr val="FF0000"/>
                        </a:solidFill>
                        <a:latin typeface="Cambria Math" charset="0"/>
                        <a:ea typeface="Cambria Math" charset="0"/>
                        <a:cs typeface="Cambria Math" charset="0"/>
                      </a:rPr>
                      <m:t>𝛾</m:t>
                    </m:r>
                  </m:oMath>
                </a14:m>
                <a:r>
                  <a:rPr lang="en-US" sz="2000" dirty="0" smtClean="0">
                    <a:solidFill>
                      <a:srgbClr val="FF0000"/>
                    </a:solidFill>
                  </a:rPr>
                  <a:t> is a subnetwork with two conv-layers. Generates L flow-maps.</a:t>
                </a:r>
                <a:endParaRPr lang="en-US" sz="20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18185" y="1690688"/>
                <a:ext cx="4481806" cy="707886"/>
              </a:xfrm>
              <a:prstGeom prst="rect">
                <a:avLst/>
              </a:prstGeom>
              <a:blipFill rotWithShape="0">
                <a:blip r:embed="rId4"/>
                <a:stretch>
                  <a:fillRect l="-1497" t="-4310" b="-146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DB6403CA-17D6-E34D-A31E-7551505BC013}"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15</a:t>
            </a:fld>
            <a:endParaRPr lang="en-US"/>
          </a:p>
        </p:txBody>
      </p:sp>
    </p:spTree>
    <p:extLst>
      <p:ext uri="{BB962C8B-B14F-4D97-AF65-F5344CB8AC3E}">
        <p14:creationId xmlns:p14="http://schemas.microsoft.com/office/powerpoint/2010/main" val="17093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HKO-7 Benchmark </a:t>
            </a:r>
            <a:r>
              <a:rPr lang="mr-IN" dirty="0"/>
              <a:t>–</a:t>
            </a:r>
            <a:r>
              <a:rPr lang="en-US" dirty="0"/>
              <a:t> </a:t>
            </a:r>
            <a:r>
              <a:rPr lang="en-US" dirty="0" smtClean="0"/>
              <a:t>Evaluation Result</a:t>
            </a:r>
            <a:endParaRPr lang="en-US" dirty="0"/>
          </a:p>
        </p:txBody>
      </p:sp>
      <p:sp>
        <p:nvSpPr>
          <p:cNvPr id="3" name="Content Placeholder 2"/>
          <p:cNvSpPr>
            <a:spLocks noGrp="1"/>
          </p:cNvSpPr>
          <p:nvPr>
            <p:ph idx="1"/>
          </p:nvPr>
        </p:nvSpPr>
        <p:spPr>
          <a:xfrm>
            <a:off x="838199" y="1825624"/>
            <a:ext cx="11065933" cy="532024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sz="2000" dirty="0" smtClean="0"/>
              <a:t>All deep models outperform optical-flow based models </a:t>
            </a:r>
            <a:r>
              <a:rPr lang="en-US" sz="2000" dirty="0" smtClean="0">
                <a:solidFill>
                  <a:srgbClr val="FF0000"/>
                </a:solidFill>
              </a:rPr>
              <a:t>when trained with B-MSE + B-MAE</a:t>
            </a:r>
          </a:p>
          <a:p>
            <a:r>
              <a:rPr lang="en-US" sz="2000" dirty="0" err="1" smtClean="0"/>
              <a:t>TrajGRU</a:t>
            </a:r>
            <a:r>
              <a:rPr lang="en-US" sz="2000" dirty="0" smtClean="0"/>
              <a:t> performs the best</a:t>
            </a:r>
          </a:p>
          <a:p>
            <a:r>
              <a:rPr lang="en-US" sz="2000" dirty="0" smtClean="0"/>
              <a:t>Online fine-tuning helps</a:t>
            </a:r>
            <a:endParaRPr lang="en-US" sz="2000" dirty="0"/>
          </a:p>
        </p:txBody>
      </p:sp>
      <p:pic>
        <p:nvPicPr>
          <p:cNvPr id="5" name="Picture 4"/>
          <p:cNvPicPr>
            <a:picLocks noChangeAspect="1"/>
          </p:cNvPicPr>
          <p:nvPr/>
        </p:nvPicPr>
        <p:blipFill>
          <a:blip r:embed="rId2"/>
          <a:stretch>
            <a:fillRect/>
          </a:stretch>
        </p:blipFill>
        <p:spPr>
          <a:xfrm>
            <a:off x="386627" y="1344868"/>
            <a:ext cx="11226253" cy="3560620"/>
          </a:xfrm>
          <a:prstGeom prst="rect">
            <a:avLst/>
          </a:prstGeom>
        </p:spPr>
      </p:pic>
      <p:sp>
        <p:nvSpPr>
          <p:cNvPr id="6" name="Rectangle 5"/>
          <p:cNvSpPr/>
          <p:nvPr/>
        </p:nvSpPr>
        <p:spPr>
          <a:xfrm>
            <a:off x="10040113" y="1481328"/>
            <a:ext cx="1600200" cy="3273552"/>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7" name="Curved Left Arrow 6">
            <a:hlinkClick r:id="rId3" action="ppaction://hlinksldjump"/>
          </p:cNvPr>
          <p:cNvSpPr/>
          <p:nvPr/>
        </p:nvSpPr>
        <p:spPr>
          <a:xfrm>
            <a:off x="10853468" y="5604445"/>
            <a:ext cx="707366" cy="783775"/>
          </a:xfrm>
          <a:prstGeom prst="curved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4" name="Date Placeholder 3"/>
          <p:cNvSpPr>
            <a:spLocks noGrp="1"/>
          </p:cNvSpPr>
          <p:nvPr>
            <p:ph type="dt" sz="half" idx="10"/>
          </p:nvPr>
        </p:nvSpPr>
        <p:spPr/>
        <p:txBody>
          <a:bodyPr/>
          <a:lstStyle/>
          <a:p>
            <a:fld id="{E5A3481E-8A4F-F549-BFF0-620B3E8D876D}" type="datetime3">
              <a:rPr lang="en-HK" smtClean="0"/>
              <a:t>10 October 2017</a:t>
            </a:fld>
            <a:endParaRPr lang="en-US"/>
          </a:p>
        </p:txBody>
      </p:sp>
      <p:sp>
        <p:nvSpPr>
          <p:cNvPr id="8" name="Footer Placeholder 7"/>
          <p:cNvSpPr>
            <a:spLocks noGrp="1"/>
          </p:cNvSpPr>
          <p:nvPr>
            <p:ph type="ftr" sz="quarter" idx="11"/>
          </p:nvPr>
        </p:nvSpPr>
        <p:spPr/>
        <p:txBody>
          <a:bodyPr/>
          <a:lstStyle/>
          <a:p>
            <a:r>
              <a:rPr lang="en-US" smtClean="0"/>
              <a:t>Research Trends of RNNs</a:t>
            </a:r>
            <a:endParaRPr lang="en-US"/>
          </a:p>
        </p:txBody>
      </p:sp>
      <p:sp>
        <p:nvSpPr>
          <p:cNvPr id="9" name="Slide Number Placeholder 8"/>
          <p:cNvSpPr>
            <a:spLocks noGrp="1"/>
          </p:cNvSpPr>
          <p:nvPr>
            <p:ph type="sldNum" sz="quarter" idx="12"/>
          </p:nvPr>
        </p:nvSpPr>
        <p:spPr/>
        <p:txBody>
          <a:bodyPr/>
          <a:lstStyle/>
          <a:p>
            <a:fld id="{83004B0B-155B-47B9-9D69-2D20D453E0FC}" type="slidenum">
              <a:rPr lang="en-US" smtClean="0"/>
              <a:t>16</a:t>
            </a:fld>
            <a:endParaRPr lang="en-US"/>
          </a:p>
        </p:txBody>
      </p:sp>
    </p:spTree>
    <p:extLst>
      <p:ext uri="{BB962C8B-B14F-4D97-AF65-F5344CB8AC3E}">
        <p14:creationId xmlns:p14="http://schemas.microsoft.com/office/powerpoint/2010/main" val="3158193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Irregular-grid Spatiotemporal Seq2Seq Learning Problem</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6F9647BB-4FD1-EF47-8D98-D4C70991E49E}"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545925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Irregular-grid</a:t>
            </a:r>
            <a:r>
              <a:rPr lang="en-US" altLang="zh-CN" dirty="0" smtClean="0"/>
              <a:t> </a:t>
            </a:r>
            <a:r>
              <a:rPr lang="en-US" altLang="zh-CN" dirty="0"/>
              <a:t>Spatiotemporal Sequence Learning Problem</a:t>
            </a:r>
          </a:p>
        </p:txBody>
      </p:sp>
      <p:sp>
        <p:nvSpPr>
          <p:cNvPr id="3" name="Content Placeholder 2"/>
          <p:cNvSpPr>
            <a:spLocks noGrp="1"/>
          </p:cNvSpPr>
          <p:nvPr>
            <p:ph idx="1"/>
          </p:nvPr>
        </p:nvSpPr>
        <p:spPr>
          <a:xfrm>
            <a:off x="838200" y="1825625"/>
            <a:ext cx="10515600" cy="2353183"/>
          </a:xfrm>
        </p:spPr>
        <p:txBody>
          <a:bodyPr>
            <a:normAutofit/>
          </a:bodyPr>
          <a:lstStyle/>
          <a:p>
            <a:r>
              <a:rPr lang="en-US" sz="2000" dirty="0" smtClean="0"/>
              <a:t>Li</a:t>
            </a:r>
            <a:r>
              <a:rPr lang="en-US" sz="2000" dirty="0"/>
              <a:t>, </a:t>
            </a:r>
            <a:r>
              <a:rPr lang="en-US" sz="2000" dirty="0" err="1"/>
              <a:t>Yaguang</a:t>
            </a:r>
            <a:r>
              <a:rPr lang="en-US" sz="2000" dirty="0"/>
              <a:t>, Rose Yu, Cyrus </a:t>
            </a:r>
            <a:r>
              <a:rPr lang="en-US" sz="2000" dirty="0" err="1"/>
              <a:t>Shahabi</a:t>
            </a:r>
            <a:r>
              <a:rPr lang="en-US" sz="2000" dirty="0"/>
              <a:t>, and Yan Liu. "</a:t>
            </a:r>
            <a:r>
              <a:rPr lang="en-US" sz="2000" i="1" dirty="0">
                <a:hlinkClick r:id="rId2"/>
              </a:rPr>
              <a:t>Graph Convolutional Recurrent Neural Network: Data-Driven Traffic Forecasting</a:t>
            </a:r>
            <a:r>
              <a:rPr lang="en-US" sz="2000" i="1" dirty="0"/>
              <a:t>.</a:t>
            </a:r>
            <a:r>
              <a:rPr lang="en-US" sz="2000" dirty="0"/>
              <a:t>" </a:t>
            </a:r>
            <a:r>
              <a:rPr lang="en-US" sz="2000" i="1" dirty="0" err="1"/>
              <a:t>arXiv</a:t>
            </a:r>
            <a:r>
              <a:rPr lang="en-US" sz="2000" i="1" dirty="0"/>
              <a:t> preprint arXiv:1707.01926</a:t>
            </a:r>
            <a:r>
              <a:rPr lang="en-US" sz="2000" dirty="0"/>
              <a:t> (2017). </a:t>
            </a:r>
            <a:endParaRPr lang="en-US" sz="2000" dirty="0" smtClean="0"/>
          </a:p>
          <a:p>
            <a:r>
              <a:rPr lang="en-US" sz="2000" dirty="0"/>
              <a:t>Yu, Bing, </a:t>
            </a:r>
            <a:r>
              <a:rPr lang="en-US" sz="2000" dirty="0" err="1"/>
              <a:t>Haoteng</a:t>
            </a:r>
            <a:r>
              <a:rPr lang="en-US" sz="2000" dirty="0"/>
              <a:t> Yin, and </a:t>
            </a:r>
            <a:r>
              <a:rPr lang="en-US" sz="2000" dirty="0" err="1"/>
              <a:t>Zhanxing</a:t>
            </a:r>
            <a:r>
              <a:rPr lang="en-US" sz="2000" dirty="0"/>
              <a:t> Zhu. "</a:t>
            </a:r>
            <a:r>
              <a:rPr lang="en-US" sz="2000" dirty="0" err="1">
                <a:hlinkClick r:id="rId3"/>
              </a:rPr>
              <a:t>Spatio</a:t>
            </a:r>
            <a:r>
              <a:rPr lang="en-US" sz="2000" dirty="0">
                <a:hlinkClick r:id="rId3"/>
              </a:rPr>
              <a:t>-temporal Graph Convolutional Neural Network: A Deep Learning Framework for Traffic Forecasting</a:t>
            </a:r>
            <a:r>
              <a:rPr lang="en-US" sz="2000" dirty="0"/>
              <a:t>." </a:t>
            </a:r>
            <a:r>
              <a:rPr lang="en-US" sz="2000" i="1" dirty="0" err="1"/>
              <a:t>arXiv</a:t>
            </a:r>
            <a:r>
              <a:rPr lang="en-US" sz="2000" i="1" dirty="0"/>
              <a:t> preprint arXiv:1709.04875</a:t>
            </a:r>
            <a:r>
              <a:rPr lang="en-US" sz="2000" dirty="0"/>
              <a:t> (2017</a:t>
            </a:r>
            <a:r>
              <a:rPr lang="en-US" sz="2000" dirty="0" smtClean="0"/>
              <a:t>).</a:t>
            </a:r>
          </a:p>
          <a:p>
            <a:r>
              <a:rPr lang="en-US" sz="2000" dirty="0"/>
              <a:t>Li, </a:t>
            </a:r>
            <a:r>
              <a:rPr lang="en-US" sz="2000" dirty="0" err="1"/>
              <a:t>Yaguang</a:t>
            </a:r>
            <a:r>
              <a:rPr lang="en-US" sz="2000" dirty="0"/>
              <a:t>, et al. "</a:t>
            </a:r>
            <a:r>
              <a:rPr lang="en-US" sz="2000" dirty="0">
                <a:hlinkClick r:id="rId4"/>
              </a:rPr>
              <a:t>Graph Convolutional Recurrent Neural Network: Data-Driven Traffic Forecasting</a:t>
            </a:r>
            <a:r>
              <a:rPr lang="en-US" sz="2000" dirty="0"/>
              <a:t>." </a:t>
            </a:r>
            <a:r>
              <a:rPr lang="en-US" sz="2000" i="1" dirty="0" err="1"/>
              <a:t>arXiv</a:t>
            </a:r>
            <a:r>
              <a:rPr lang="en-US" sz="2000" i="1" dirty="0"/>
              <a:t> </a:t>
            </a:r>
            <a:r>
              <a:rPr lang="en-US" sz="2000" i="1" dirty="0" smtClean="0"/>
              <a:t>preprint arXiv:1707.01926</a:t>
            </a:r>
            <a:r>
              <a:rPr lang="en-US" sz="2000" dirty="0"/>
              <a:t> (2017).</a:t>
            </a:r>
          </a:p>
        </p:txBody>
      </p:sp>
      <p:sp>
        <p:nvSpPr>
          <p:cNvPr id="4" name="Slide Number Placeholder 3"/>
          <p:cNvSpPr>
            <a:spLocks noGrp="1"/>
          </p:cNvSpPr>
          <p:nvPr>
            <p:ph type="sldNum" sz="quarter" idx="12"/>
          </p:nvPr>
        </p:nvSpPr>
        <p:spPr/>
        <p:txBody>
          <a:bodyPr/>
          <a:lstStyle/>
          <a:p>
            <a:fld id="{83004B0B-155B-47B9-9D69-2D20D453E0FC}" type="slidenum">
              <a:rPr lang="en-US" smtClean="0"/>
              <a:t>18</a:t>
            </a:fld>
            <a:endParaRPr lang="en-US"/>
          </a:p>
        </p:txBody>
      </p:sp>
      <p:sp>
        <p:nvSpPr>
          <p:cNvPr id="5" name="Date Placeholder 4"/>
          <p:cNvSpPr>
            <a:spLocks noGrp="1"/>
          </p:cNvSpPr>
          <p:nvPr>
            <p:ph type="dt" sz="half" idx="10"/>
          </p:nvPr>
        </p:nvSpPr>
        <p:spPr/>
        <p:txBody>
          <a:bodyPr/>
          <a:lstStyle/>
          <a:p>
            <a:fld id="{6CB4FB50-0F73-A74A-8BAB-200A58720ACF}" type="datetime3">
              <a:rPr lang="en-HK" smtClean="0"/>
              <a:t>10 October 2017</a:t>
            </a:fld>
            <a:endParaRPr lang="en-US"/>
          </a:p>
        </p:txBody>
      </p:sp>
      <p:pic>
        <p:nvPicPr>
          <p:cNvPr id="6" name="Picture 5"/>
          <p:cNvPicPr>
            <a:picLocks noChangeAspect="1"/>
          </p:cNvPicPr>
          <p:nvPr/>
        </p:nvPicPr>
        <p:blipFill>
          <a:blip r:embed="rId5"/>
          <a:stretch>
            <a:fillRect/>
          </a:stretch>
        </p:blipFill>
        <p:spPr>
          <a:xfrm>
            <a:off x="1951845" y="3932239"/>
            <a:ext cx="8143131" cy="2219438"/>
          </a:xfrm>
          <a:prstGeom prst="rect">
            <a:avLst/>
          </a:prstGeom>
        </p:spPr>
      </p:pic>
      <p:sp>
        <p:nvSpPr>
          <p:cNvPr id="7" name="Footer Placeholder 6"/>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95723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Traffic </a:t>
            </a:r>
            <a:r>
              <a:rPr lang="en-US" dirty="0"/>
              <a:t>Forecasting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7243916" cy="4351338"/>
              </a:xfrm>
            </p:spPr>
            <p:txBody>
              <a:bodyPr/>
              <a:lstStyle/>
              <a:p>
                <a:r>
                  <a:rPr lang="en-US" altLang="zh-CN" dirty="0" smtClean="0"/>
                  <a:t>G</a:t>
                </a:r>
                <a:r>
                  <a:rPr lang="en-US" dirty="0" smtClean="0"/>
                  <a:t>oal: </a:t>
                </a:r>
                <a:r>
                  <a:rPr lang="en-US" dirty="0"/>
                  <a:t>to predict the future traffic speed based on previously </a:t>
                </a:r>
                <a:r>
                  <a:rPr lang="en-US" dirty="0" smtClean="0"/>
                  <a:t>observed traffic flow.</a:t>
                </a:r>
              </a:p>
              <a:p>
                <a:r>
                  <a:rPr lang="en-US" dirty="0"/>
                  <a:t>T</a:t>
                </a:r>
                <a:r>
                  <a:rPr lang="en-US" dirty="0" smtClean="0"/>
                  <a:t>raffic </a:t>
                </a:r>
                <a:r>
                  <a:rPr lang="en-US" dirty="0"/>
                  <a:t>flow is measured by </a:t>
                </a:r>
                <a14:m>
                  <m:oMath xmlns:m="http://schemas.openxmlformats.org/officeDocument/2006/math">
                    <m:r>
                      <a:rPr lang="en-US" i="1" dirty="0" smtClean="0">
                        <a:latin typeface="Cambria Math" panose="02040503050406030204" pitchFamily="18" charset="0"/>
                      </a:rPr>
                      <m:t>𝑛</m:t>
                    </m:r>
                  </m:oMath>
                </a14:m>
                <a:r>
                  <a:rPr lang="en-US" dirty="0"/>
                  <a:t> spatiotemporal correlated sensors on the </a:t>
                </a:r>
                <a:r>
                  <a:rPr lang="en-US" dirty="0" smtClean="0"/>
                  <a:t>road network.</a:t>
                </a:r>
              </a:p>
              <a:p>
                <a:r>
                  <a:rPr lang="en-US" dirty="0" smtClean="0"/>
                  <a:t>A weighted graph                         with </a:t>
                </a:r>
                <a14:m>
                  <m:oMath xmlns:m="http://schemas.openxmlformats.org/officeDocument/2006/math">
                    <m:r>
                      <a:rPr lang="en-US" i="1" dirty="0" smtClean="0">
                        <a:latin typeface="Cambria Math" panose="02040503050406030204" pitchFamily="18" charset="0"/>
                      </a:rPr>
                      <m:t>𝑛</m:t>
                    </m:r>
                  </m:oMath>
                </a14:m>
                <a:r>
                  <a:rPr lang="en-US" dirty="0" smtClean="0"/>
                  <a:t> vertices.</a:t>
                </a:r>
              </a:p>
              <a:p>
                <a:r>
                  <a:rPr lang="en-US" dirty="0"/>
                  <a:t>A</a:t>
                </a:r>
                <a:r>
                  <a:rPr lang="en-US" dirty="0" smtClean="0"/>
                  <a:t>n observation of </a:t>
                </a:r>
                <a:r>
                  <a:rPr lang="en-US" dirty="0"/>
                  <a:t>traffic speeds at a time </a:t>
                </a:r>
                <a14:m>
                  <m:oMath xmlns:m="http://schemas.openxmlformats.org/officeDocument/2006/math">
                    <m:r>
                      <a:rPr lang="en-US" i="1" dirty="0" smtClean="0">
                        <a:latin typeface="Cambria Math" panose="02040503050406030204" pitchFamily="18" charset="0"/>
                      </a:rPr>
                      <m:t>𝑡</m:t>
                    </m:r>
                  </m:oMath>
                </a14:m>
                <a:r>
                  <a:rPr lang="en-US" dirty="0"/>
                  <a:t> can be viewed as a graph signal,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7243916" cy="4351338"/>
              </a:xfrm>
              <a:blipFill>
                <a:blip r:embed="rId3"/>
                <a:stretch>
                  <a:fillRect l="-1515" t="-2241" r="-17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49FB1666-F4E8-9146-AB5D-8BC3E262205D}"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19</a:t>
            </a:fld>
            <a:endParaRPr lang="en-US"/>
          </a:p>
        </p:txBody>
      </p:sp>
      <p:pic>
        <p:nvPicPr>
          <p:cNvPr id="6" name="Picture 5"/>
          <p:cNvPicPr>
            <a:picLocks noChangeAspect="1"/>
          </p:cNvPicPr>
          <p:nvPr/>
        </p:nvPicPr>
        <p:blipFill>
          <a:blip r:embed="rId4"/>
          <a:stretch>
            <a:fillRect/>
          </a:stretch>
        </p:blipFill>
        <p:spPr>
          <a:xfrm>
            <a:off x="174551" y="5457453"/>
            <a:ext cx="6495412" cy="554115"/>
          </a:xfrm>
          <a:prstGeom prst="rect">
            <a:avLst/>
          </a:prstGeom>
        </p:spPr>
      </p:pic>
      <p:pic>
        <p:nvPicPr>
          <p:cNvPr id="8" name="Picture 7"/>
          <p:cNvPicPr>
            <a:picLocks noChangeAspect="1"/>
          </p:cNvPicPr>
          <p:nvPr/>
        </p:nvPicPr>
        <p:blipFill>
          <a:blip r:embed="rId5"/>
          <a:stretch>
            <a:fillRect/>
          </a:stretch>
        </p:blipFill>
        <p:spPr>
          <a:xfrm>
            <a:off x="7910433" y="812017"/>
            <a:ext cx="3917779" cy="5364946"/>
          </a:xfrm>
          <a:prstGeom prst="rect">
            <a:avLst/>
          </a:prstGeom>
        </p:spPr>
      </p:pic>
      <p:pic>
        <p:nvPicPr>
          <p:cNvPr id="7" name="Picture 6"/>
          <p:cNvPicPr>
            <a:picLocks noChangeAspect="1"/>
          </p:cNvPicPr>
          <p:nvPr/>
        </p:nvPicPr>
        <p:blipFill>
          <a:blip r:embed="rId6"/>
          <a:stretch>
            <a:fillRect/>
          </a:stretch>
        </p:blipFill>
        <p:spPr>
          <a:xfrm>
            <a:off x="6669963" y="5255960"/>
            <a:ext cx="1154067" cy="1100390"/>
          </a:xfrm>
          <a:prstGeom prst="rect">
            <a:avLst/>
          </a:prstGeom>
        </p:spPr>
      </p:pic>
      <p:pic>
        <p:nvPicPr>
          <p:cNvPr id="10" name="Picture 9"/>
          <p:cNvPicPr>
            <a:picLocks noChangeAspect="1"/>
          </p:cNvPicPr>
          <p:nvPr/>
        </p:nvPicPr>
        <p:blipFill>
          <a:blip r:embed="rId7"/>
          <a:stretch>
            <a:fillRect/>
          </a:stretch>
        </p:blipFill>
        <p:spPr>
          <a:xfrm>
            <a:off x="3705314" y="3641848"/>
            <a:ext cx="1997398" cy="429070"/>
          </a:xfrm>
          <a:prstGeom prst="rect">
            <a:avLst/>
          </a:prstGeom>
        </p:spPr>
      </p:pic>
      <p:pic>
        <p:nvPicPr>
          <p:cNvPr id="11" name="Picture 10"/>
          <p:cNvPicPr>
            <a:picLocks noChangeAspect="1"/>
          </p:cNvPicPr>
          <p:nvPr/>
        </p:nvPicPr>
        <p:blipFill>
          <a:blip r:embed="rId8"/>
          <a:stretch>
            <a:fillRect/>
          </a:stretch>
        </p:blipFill>
        <p:spPr>
          <a:xfrm>
            <a:off x="5280324" y="4509797"/>
            <a:ext cx="2221689" cy="410240"/>
          </a:xfrm>
          <a:prstGeom prst="rect">
            <a:avLst/>
          </a:prstGeom>
        </p:spPr>
      </p:pic>
      <p:sp>
        <p:nvSpPr>
          <p:cNvPr id="9" name="Footer Placeholder 8"/>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105792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04B0E-5E1F-5743-ACB6-D4E2F7771460}" type="datetime3">
              <a:rPr lang="en-HK" smtClean="0"/>
              <a:t>10 October 2017</a:t>
            </a:fld>
            <a:endParaRPr lang="en-US"/>
          </a:p>
        </p:txBody>
      </p:sp>
      <p:sp>
        <p:nvSpPr>
          <p:cNvPr id="3" name="Slide Number Placeholder 2"/>
          <p:cNvSpPr>
            <a:spLocks noGrp="1"/>
          </p:cNvSpPr>
          <p:nvPr>
            <p:ph type="sldNum" sz="quarter" idx="12"/>
          </p:nvPr>
        </p:nvSpPr>
        <p:spPr/>
        <p:txBody>
          <a:bodyPr/>
          <a:lstStyle/>
          <a:p>
            <a:fld id="{83004B0B-155B-47B9-9D69-2D20D453E0FC}" type="slidenum">
              <a:rPr lang="en-US" smtClean="0"/>
              <a:t>2</a:t>
            </a:fld>
            <a:endParaRPr lang="en-US" dirty="0"/>
          </a:p>
        </p:txBody>
      </p:sp>
      <p:sp>
        <p:nvSpPr>
          <p:cNvPr id="4" name="Folded Corner 3"/>
          <p:cNvSpPr/>
          <p:nvPr/>
        </p:nvSpPr>
        <p:spPr>
          <a:xfrm>
            <a:off x="731520" y="393192"/>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Sequence to Sequence Learning Problem</a:t>
            </a:r>
            <a:endParaRPr lang="en-US" sz="3200" dirty="0"/>
          </a:p>
        </p:txBody>
      </p:sp>
      <p:sp>
        <p:nvSpPr>
          <p:cNvPr id="5" name="Folded Corner 4"/>
          <p:cNvSpPr/>
          <p:nvPr/>
        </p:nvSpPr>
        <p:spPr>
          <a:xfrm>
            <a:off x="6937248" y="2514600"/>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Spatiotemporal </a:t>
            </a:r>
          </a:p>
          <a:p>
            <a:pPr algn="ctr"/>
            <a:r>
              <a:rPr lang="en-US" altLang="zh-CN" sz="3200" dirty="0" smtClean="0"/>
              <a:t>Seq2seq Learning Problem</a:t>
            </a:r>
            <a:endParaRPr lang="en-US" sz="3200" dirty="0"/>
          </a:p>
        </p:txBody>
      </p:sp>
      <p:sp>
        <p:nvSpPr>
          <p:cNvPr id="6" name="Folded Corner 5"/>
          <p:cNvSpPr/>
          <p:nvPr/>
        </p:nvSpPr>
        <p:spPr>
          <a:xfrm>
            <a:off x="731520" y="4527550"/>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smtClean="0"/>
              <a:t>Irregular-grid Spatiotemporal Seq2Seq Learning Problem</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593492"/>
            <a:ext cx="4969413" cy="1097280"/>
          </a:xfrm>
          <a:prstGeom prst="rect">
            <a:avLst/>
          </a:prstGeom>
        </p:spPr>
      </p:pic>
      <p:pic>
        <p:nvPicPr>
          <p:cNvPr id="8" name="Picture 7"/>
          <p:cNvPicPr>
            <a:picLocks noChangeAspect="1"/>
          </p:cNvPicPr>
          <p:nvPr/>
        </p:nvPicPr>
        <p:blipFill>
          <a:blip r:embed="rId4"/>
          <a:stretch>
            <a:fillRect/>
          </a:stretch>
        </p:blipFill>
        <p:spPr>
          <a:xfrm>
            <a:off x="6509683" y="4535711"/>
            <a:ext cx="2100917" cy="2003201"/>
          </a:xfrm>
          <a:prstGeom prst="rect">
            <a:avLst/>
          </a:prstGeom>
        </p:spPr>
      </p:pic>
      <p:grpSp>
        <p:nvGrpSpPr>
          <p:cNvPr id="9" name="Group 8"/>
          <p:cNvGrpSpPr/>
          <p:nvPr/>
        </p:nvGrpSpPr>
        <p:grpSpPr>
          <a:xfrm>
            <a:off x="945777" y="2553242"/>
            <a:ext cx="4832033" cy="1460485"/>
            <a:chOff x="168956" y="2241675"/>
            <a:chExt cx="11582472" cy="3632894"/>
          </a:xfrm>
        </p:grpSpPr>
        <p:pic>
          <p:nvPicPr>
            <p:cNvPr id="10" name="Picture 9"/>
            <p:cNvPicPr>
              <a:picLocks noChangeAspect="1"/>
            </p:cNvPicPr>
            <p:nvPr/>
          </p:nvPicPr>
          <p:blipFill>
            <a:blip r:embed="rId5"/>
            <a:stretch>
              <a:fillRect/>
            </a:stretch>
          </p:blipFill>
          <p:spPr>
            <a:xfrm>
              <a:off x="168956" y="4750759"/>
              <a:ext cx="5819048" cy="1123810"/>
            </a:xfrm>
            <a:prstGeom prst="rect">
              <a:avLst/>
            </a:prstGeom>
          </p:spPr>
        </p:pic>
        <p:cxnSp>
          <p:nvCxnSpPr>
            <p:cNvPr id="11" name="Straight Arrow Connector 10"/>
            <p:cNvCxnSpPr/>
            <p:nvPr/>
          </p:nvCxnSpPr>
          <p:spPr>
            <a:xfrm flipV="1">
              <a:off x="722376" y="4242816"/>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1880616" y="423869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3078480" y="423869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203192" y="423869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5355336" y="423869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390144" y="3920081"/>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1548384" y="392367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2746248" y="392367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3870960" y="392367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5023104" y="392367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a:stCxn id="16" idx="3"/>
              <a:endCxn id="17" idx="1"/>
            </p:cNvCxnSpPr>
            <p:nvPr/>
          </p:nvCxnSpPr>
          <p:spPr>
            <a:xfrm>
              <a:off x="1054608" y="4080101"/>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7" idx="3"/>
              <a:endCxn id="18" idx="1"/>
            </p:cNvCxnSpPr>
            <p:nvPr/>
          </p:nvCxnSpPr>
          <p:spPr>
            <a:xfrm>
              <a:off x="2212848" y="4083698"/>
              <a:ext cx="533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8" idx="3"/>
              <a:endCxn id="19" idx="1"/>
            </p:cNvCxnSpPr>
            <p:nvPr/>
          </p:nvCxnSpPr>
          <p:spPr>
            <a:xfrm>
              <a:off x="3410712" y="4083698"/>
              <a:ext cx="4602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9" idx="3"/>
              <a:endCxn id="20" idx="1"/>
            </p:cNvCxnSpPr>
            <p:nvPr/>
          </p:nvCxnSpPr>
          <p:spPr>
            <a:xfrm>
              <a:off x="4535424" y="4083698"/>
              <a:ext cx="4876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5699760" y="4094268"/>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6202680" y="3918655"/>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Arrow Connector 26"/>
            <p:cNvCxnSpPr/>
            <p:nvPr/>
          </p:nvCxnSpPr>
          <p:spPr>
            <a:xfrm>
              <a:off x="8052816" y="4094268"/>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9217152" y="4094268"/>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10357104" y="4103511"/>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6876288" y="4082527"/>
              <a:ext cx="493776" cy="3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Rectangle 30"/>
            <p:cNvSpPr/>
            <p:nvPr/>
          </p:nvSpPr>
          <p:spPr>
            <a:xfrm>
              <a:off x="7388352" y="3918655"/>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8546592" y="3918655"/>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9710928" y="393424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4" name="Picture 33"/>
            <p:cNvPicPr>
              <a:picLocks noChangeAspect="1"/>
            </p:cNvPicPr>
            <p:nvPr/>
          </p:nvPicPr>
          <p:blipFill>
            <a:blip r:embed="rId6"/>
            <a:stretch>
              <a:fillRect/>
            </a:stretch>
          </p:blipFill>
          <p:spPr>
            <a:xfrm>
              <a:off x="5951428" y="2241675"/>
              <a:ext cx="5800000" cy="1123810"/>
            </a:xfrm>
            <a:prstGeom prst="rect">
              <a:avLst/>
            </a:prstGeom>
          </p:spPr>
        </p:pic>
        <p:cxnSp>
          <p:nvCxnSpPr>
            <p:cNvPr id="35" name="Straight Arrow Connector 34"/>
            <p:cNvCxnSpPr/>
            <p:nvPr/>
          </p:nvCxnSpPr>
          <p:spPr>
            <a:xfrm flipV="1">
              <a:off x="6534912" y="337001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V="1">
              <a:off x="7723632" y="337001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V="1">
              <a:off x="8881872" y="336548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V="1">
              <a:off x="10043160" y="3370015"/>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10869168" y="3934248"/>
              <a:ext cx="664464" cy="32004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0" name="Straight Arrow Connector 39"/>
            <p:cNvCxnSpPr/>
            <p:nvPr/>
          </p:nvCxnSpPr>
          <p:spPr>
            <a:xfrm flipV="1">
              <a:off x="11213592" y="3381134"/>
              <a:ext cx="0" cy="5486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41" name="Down Arrow 40"/>
          <p:cNvSpPr/>
          <p:nvPr/>
        </p:nvSpPr>
        <p:spPr>
          <a:xfrm rot="18741067">
            <a:off x="6017140" y="1903973"/>
            <a:ext cx="307205" cy="1074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2885596">
            <a:off x="5972289" y="3900600"/>
            <a:ext cx="307205" cy="1074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42"/>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3188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Standard </a:t>
            </a:r>
            <a:r>
              <a:rPr lang="en-US" dirty="0"/>
              <a:t>CNNs are restricted to processing the </a:t>
            </a:r>
            <a:r>
              <a:rPr lang="en-US" dirty="0" smtClean="0"/>
              <a:t>regular grid </a:t>
            </a:r>
            <a:r>
              <a:rPr lang="en-US" dirty="0"/>
              <a:t>structure (e.g. images, videos, and </a:t>
            </a:r>
            <a:r>
              <a:rPr lang="en-US" dirty="0" smtClean="0"/>
              <a:t>speech) other than general domains.</a:t>
            </a:r>
          </a:p>
          <a:p>
            <a:endParaRPr lang="en-US" dirty="0" smtClean="0"/>
          </a:p>
          <a:p>
            <a:r>
              <a:rPr lang="en-US" dirty="0"/>
              <a:t>Recent advances in the </a:t>
            </a:r>
            <a:r>
              <a:rPr lang="en-US" dirty="0" smtClean="0"/>
              <a:t>irregular or </a:t>
            </a:r>
            <a:r>
              <a:rPr lang="en-US" dirty="0"/>
              <a:t>non-Euclidean domains modeling provide some </a:t>
            </a:r>
            <a:r>
              <a:rPr lang="en-US" dirty="0" smtClean="0"/>
              <a:t>useful insights </a:t>
            </a:r>
            <a:r>
              <a:rPr lang="en-US" dirty="0"/>
              <a:t>on how to further study the structured </a:t>
            </a:r>
            <a:r>
              <a:rPr lang="en-US" dirty="0" smtClean="0"/>
              <a:t>data problem.</a:t>
            </a:r>
          </a:p>
          <a:p>
            <a:pPr lvl="1"/>
            <a:r>
              <a:rPr lang="en-US" dirty="0" smtClean="0"/>
              <a:t>Integrate graph </a:t>
            </a:r>
            <a:r>
              <a:rPr lang="en-US" dirty="0"/>
              <a:t>c</a:t>
            </a:r>
            <a:r>
              <a:rPr lang="en-US" dirty="0" smtClean="0"/>
              <a:t>onvolution </a:t>
            </a:r>
            <a:r>
              <a:rPr lang="en-US" dirty="0"/>
              <a:t>m</a:t>
            </a:r>
            <a:r>
              <a:rPr lang="en-US" dirty="0" smtClean="0"/>
              <a:t>odels</a:t>
            </a:r>
            <a:endParaRPr lang="en-US" dirty="0"/>
          </a:p>
        </p:txBody>
      </p:sp>
      <p:sp>
        <p:nvSpPr>
          <p:cNvPr id="4" name="Date Placeholder 3"/>
          <p:cNvSpPr>
            <a:spLocks noGrp="1"/>
          </p:cNvSpPr>
          <p:nvPr>
            <p:ph type="dt" sz="half" idx="10"/>
          </p:nvPr>
        </p:nvSpPr>
        <p:spPr/>
        <p:txBody>
          <a:bodyPr/>
          <a:lstStyle/>
          <a:p>
            <a:fld id="{0D4A34E7-7CFC-DF44-A087-D525E641C443}"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20</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974705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t>
            </a:r>
            <a:r>
              <a:rPr lang="en-US" altLang="zh-CN" dirty="0" smtClean="0"/>
              <a:t>Intuition – Graph Convolution GRU</a:t>
            </a:r>
            <a:endParaRPr lang="en-US" dirty="0"/>
          </a:p>
        </p:txBody>
      </p:sp>
      <p:sp>
        <p:nvSpPr>
          <p:cNvPr id="3" name="Content Placeholder 2"/>
          <p:cNvSpPr>
            <a:spLocks noGrp="1"/>
          </p:cNvSpPr>
          <p:nvPr>
            <p:ph idx="1"/>
          </p:nvPr>
        </p:nvSpPr>
        <p:spPr/>
        <p:txBody>
          <a:bodyPr>
            <a:normAutofit/>
          </a:bodyPr>
          <a:lstStyle/>
          <a:p>
            <a:r>
              <a:rPr lang="en-US" dirty="0"/>
              <a:t>This is done through </a:t>
            </a:r>
            <a:r>
              <a:rPr lang="en-US" dirty="0" smtClean="0"/>
              <a:t>transformation of </a:t>
            </a:r>
            <a:r>
              <a:rPr lang="en-US" dirty="0"/>
              <a:t>input sequence through a graph convolutional </a:t>
            </a:r>
            <a:r>
              <a:rPr lang="en-US" dirty="0" smtClean="0"/>
              <a:t>kernel.</a:t>
            </a:r>
          </a:p>
          <a:p>
            <a:endParaRPr lang="en-US" dirty="0"/>
          </a:p>
          <a:p>
            <a:endParaRPr lang="en-US" dirty="0" smtClean="0"/>
          </a:p>
          <a:p>
            <a:endParaRPr lang="en-US" dirty="0"/>
          </a:p>
          <a:p>
            <a:endParaRPr lang="en-US" dirty="0" smtClean="0"/>
          </a:p>
          <a:p>
            <a:r>
              <a:rPr lang="en-US" dirty="0" smtClean="0"/>
              <a:t>Kernel </a:t>
            </a:r>
            <a:r>
              <a:rPr lang="en-US" dirty="0" smtClean="0">
                <a:sym typeface="Wingdings" panose="05000000000000000000" pitchFamily="2" charset="2"/>
              </a:rPr>
              <a:t> </a:t>
            </a:r>
            <a:r>
              <a:rPr lang="en-US" dirty="0" smtClean="0"/>
              <a:t>: Graph Laplacian Transformation</a:t>
            </a:r>
          </a:p>
          <a:p>
            <a:endParaRPr lang="en-US" dirty="0"/>
          </a:p>
        </p:txBody>
      </p:sp>
      <p:sp>
        <p:nvSpPr>
          <p:cNvPr id="4" name="Date Placeholder 3"/>
          <p:cNvSpPr>
            <a:spLocks noGrp="1"/>
          </p:cNvSpPr>
          <p:nvPr>
            <p:ph type="dt" sz="half" idx="10"/>
          </p:nvPr>
        </p:nvSpPr>
        <p:spPr/>
        <p:txBody>
          <a:bodyPr/>
          <a:lstStyle/>
          <a:p>
            <a:fld id="{A8363617-5752-1244-B2CE-0767D3F3D009}"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21</a:t>
            </a:fld>
            <a:endParaRPr lang="en-US"/>
          </a:p>
        </p:txBody>
      </p:sp>
      <p:grpSp>
        <p:nvGrpSpPr>
          <p:cNvPr id="15" name="Group 14"/>
          <p:cNvGrpSpPr/>
          <p:nvPr/>
        </p:nvGrpSpPr>
        <p:grpSpPr>
          <a:xfrm>
            <a:off x="2731159" y="2764317"/>
            <a:ext cx="6729681" cy="1912614"/>
            <a:chOff x="1769740" y="2674376"/>
            <a:chExt cx="8276979" cy="2453270"/>
          </a:xfrm>
        </p:grpSpPr>
        <p:pic>
          <p:nvPicPr>
            <p:cNvPr id="6" name="Picture 5"/>
            <p:cNvPicPr>
              <a:picLocks noChangeAspect="1"/>
            </p:cNvPicPr>
            <p:nvPr/>
          </p:nvPicPr>
          <p:blipFill>
            <a:blip r:embed="rId3"/>
            <a:stretch>
              <a:fillRect/>
            </a:stretch>
          </p:blipFill>
          <p:spPr>
            <a:xfrm>
              <a:off x="1769740" y="2674376"/>
              <a:ext cx="8276979" cy="1228385"/>
            </a:xfrm>
            <a:prstGeom prst="rect">
              <a:avLst/>
            </a:prstGeom>
          </p:spPr>
        </p:pic>
        <p:pic>
          <p:nvPicPr>
            <p:cNvPr id="7" name="Picture 6"/>
            <p:cNvPicPr>
              <a:picLocks noChangeAspect="1"/>
            </p:cNvPicPr>
            <p:nvPr/>
          </p:nvPicPr>
          <p:blipFill>
            <a:blip r:embed="rId4"/>
            <a:stretch>
              <a:fillRect/>
            </a:stretch>
          </p:blipFill>
          <p:spPr>
            <a:xfrm>
              <a:off x="1797232" y="3998997"/>
              <a:ext cx="6334046" cy="1128649"/>
            </a:xfrm>
            <a:prstGeom prst="rect">
              <a:avLst/>
            </a:prstGeom>
          </p:spPr>
        </p:pic>
        <p:sp>
          <p:nvSpPr>
            <p:cNvPr id="8" name="Rectangle 7"/>
            <p:cNvSpPr/>
            <p:nvPr/>
          </p:nvSpPr>
          <p:spPr>
            <a:xfrm>
              <a:off x="4916129" y="2820631"/>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8"/>
            <p:cNvSpPr/>
            <p:nvPr/>
          </p:nvSpPr>
          <p:spPr>
            <a:xfrm>
              <a:off x="6740013" y="2820630"/>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p:cNvSpPr/>
            <p:nvPr/>
          </p:nvSpPr>
          <p:spPr>
            <a:xfrm>
              <a:off x="4580796" y="3468183"/>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p:cNvSpPr/>
            <p:nvPr/>
          </p:nvSpPr>
          <p:spPr>
            <a:xfrm>
              <a:off x="6405718" y="3435573"/>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ectangle 11"/>
            <p:cNvSpPr/>
            <p:nvPr/>
          </p:nvSpPr>
          <p:spPr>
            <a:xfrm>
              <a:off x="3839497" y="4037263"/>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3" name="Rectangle 12"/>
            <p:cNvSpPr/>
            <p:nvPr/>
          </p:nvSpPr>
          <p:spPr>
            <a:xfrm>
              <a:off x="5701751" y="4036034"/>
              <a:ext cx="412955" cy="45351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pic>
        <p:nvPicPr>
          <p:cNvPr id="14" name="Picture 13"/>
          <p:cNvPicPr>
            <a:picLocks noChangeAspect="1"/>
          </p:cNvPicPr>
          <p:nvPr/>
        </p:nvPicPr>
        <p:blipFill rotWithShape="1">
          <a:blip r:embed="rId5"/>
          <a:srcRect t="13102"/>
          <a:stretch/>
        </p:blipFill>
        <p:spPr>
          <a:xfrm>
            <a:off x="2308362" y="5334864"/>
            <a:ext cx="7239516" cy="842099"/>
          </a:xfrm>
          <a:prstGeom prst="rect">
            <a:avLst/>
          </a:prstGeom>
        </p:spPr>
      </p:pic>
      <p:sp>
        <p:nvSpPr>
          <p:cNvPr id="16" name="Footer Placeholder 1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72449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Results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0CD3FAF2-3AA5-BA45-AB57-6B91A6DC299B}"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22</a:t>
            </a:fld>
            <a:endParaRPr lang="en-US"/>
          </a:p>
        </p:txBody>
      </p:sp>
      <p:pic>
        <p:nvPicPr>
          <p:cNvPr id="6" name="Picture 5"/>
          <p:cNvPicPr>
            <a:picLocks noChangeAspect="1"/>
          </p:cNvPicPr>
          <p:nvPr/>
        </p:nvPicPr>
        <p:blipFill>
          <a:blip r:embed="rId2"/>
          <a:stretch>
            <a:fillRect/>
          </a:stretch>
        </p:blipFill>
        <p:spPr>
          <a:xfrm>
            <a:off x="1426975" y="1621862"/>
            <a:ext cx="9338049" cy="4847764"/>
          </a:xfrm>
          <a:prstGeom prst="rect">
            <a:avLst/>
          </a:prstGeom>
        </p:spPr>
      </p:pic>
      <p:sp>
        <p:nvSpPr>
          <p:cNvPr id="7" name="Curved Left Arrow 6">
            <a:hlinkClick r:id="rId3" action="ppaction://hlinksldjump"/>
          </p:cNvPr>
          <p:cNvSpPr/>
          <p:nvPr/>
        </p:nvSpPr>
        <p:spPr>
          <a:xfrm>
            <a:off x="10853468" y="5604445"/>
            <a:ext cx="707366" cy="783775"/>
          </a:xfrm>
          <a:prstGeom prst="curved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8" name="Footer Placeholder 7"/>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987949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504882C6-1399-3B4F-B911-E0DCC0921606}"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23</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640039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8C70FC3E-EFFB-2D42-8DE4-14EBD67F6B80}"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2719975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kumimoji="0" lang="en-US" sz="4000" b="0" i="0" u="none" strike="noStrike" kern="1200" cap="none" spc="0" normalizeH="0" baseline="0" noProof="0" dirty="0" smtClean="0">
                <a:ln>
                  <a:noFill/>
                </a:ln>
                <a:solidFill>
                  <a:prstClr val="black"/>
                </a:solidFill>
                <a:effectLst/>
                <a:uLnTx/>
                <a:uFillTx/>
                <a:latin typeface="Calibri Light" panose="020F0302020204030204"/>
                <a:ea typeface=""/>
                <a:cs typeface=""/>
              </a:rPr>
              <a:t>Goal of Precipitation </a:t>
            </a:r>
            <a:r>
              <a:rPr kumimoji="0" lang="en-US" sz="4000" b="0" i="0" u="none" strike="noStrike" kern="1200" cap="none" spc="0" normalizeH="0" baseline="0" noProof="0" dirty="0" err="1" smtClean="0">
                <a:ln>
                  <a:noFill/>
                </a:ln>
                <a:solidFill>
                  <a:prstClr val="black"/>
                </a:solidFill>
                <a:effectLst/>
                <a:uLnTx/>
                <a:uFillTx/>
                <a:latin typeface="Calibri Light" panose="020F0302020204030204"/>
                <a:ea typeface=""/>
                <a:cs typeface=""/>
              </a:rPr>
              <a:t>Nowcasting</a:t>
            </a:r>
            <a:endParaRPr lang="en-US" sz="2800" dirty="0"/>
          </a:p>
        </p:txBody>
      </p:sp>
      <p:sp>
        <p:nvSpPr>
          <p:cNvPr id="3" name="Content Placeholder 2"/>
          <p:cNvSpPr>
            <a:spLocks noGrp="1"/>
          </p:cNvSpPr>
          <p:nvPr>
            <p:ph idx="1"/>
          </p:nvPr>
        </p:nvSpPr>
        <p:spPr>
          <a:xfrm>
            <a:off x="838200" y="1794062"/>
            <a:ext cx="10515600" cy="4351338"/>
          </a:xfrm>
        </p:spPr>
        <p:txBody>
          <a:bodyPr/>
          <a:lstStyle/>
          <a:p>
            <a:r>
              <a:rPr lang="en-US" dirty="0" smtClean="0"/>
              <a:t>Give </a:t>
            </a:r>
            <a:r>
              <a:rPr lang="en-US" dirty="0" smtClean="0">
                <a:solidFill>
                  <a:srgbClr val="FF0000"/>
                </a:solidFill>
              </a:rPr>
              <a:t>precise</a:t>
            </a:r>
            <a:r>
              <a:rPr lang="en-US" dirty="0" smtClean="0"/>
              <a:t> and </a:t>
            </a:r>
            <a:r>
              <a:rPr lang="en-US" dirty="0" smtClean="0">
                <a:solidFill>
                  <a:srgbClr val="FF0000"/>
                </a:solidFill>
              </a:rPr>
              <a:t>timely</a:t>
            </a:r>
            <a:r>
              <a:rPr lang="en-US" dirty="0" smtClean="0"/>
              <a:t> prediction of </a:t>
            </a:r>
            <a:r>
              <a:rPr lang="en-US" dirty="0" smtClean="0">
                <a:solidFill>
                  <a:srgbClr val="FF0000"/>
                </a:solidFill>
              </a:rPr>
              <a:t>rainfall intensity </a:t>
            </a:r>
            <a:r>
              <a:rPr lang="en-US" dirty="0" smtClean="0"/>
              <a:t>in a </a:t>
            </a:r>
            <a:r>
              <a:rPr lang="en-US" dirty="0" smtClean="0">
                <a:solidFill>
                  <a:srgbClr val="FF0000"/>
                </a:solidFill>
              </a:rPr>
              <a:t>local region </a:t>
            </a:r>
            <a:r>
              <a:rPr lang="en-US" dirty="0" smtClean="0"/>
              <a:t>over a relatively </a:t>
            </a:r>
            <a:r>
              <a:rPr lang="en-US" dirty="0" smtClean="0">
                <a:solidFill>
                  <a:srgbClr val="FF0000"/>
                </a:solidFill>
              </a:rPr>
              <a:t>short period of time </a:t>
            </a:r>
            <a:r>
              <a:rPr lang="en-US" dirty="0" smtClean="0"/>
              <a:t>(e.g., 0-6 hours) </a:t>
            </a:r>
          </a:p>
          <a:p>
            <a:pPr lvl="1"/>
            <a:r>
              <a:rPr lang="en-US" dirty="0" smtClean="0"/>
              <a:t>High resolution &amp; High Frequency</a:t>
            </a:r>
          </a:p>
          <a:p>
            <a:pPr lvl="1"/>
            <a:r>
              <a:rPr lang="en-US" dirty="0" smtClean="0"/>
              <a:t>High dimensional spatiotemporal data</a:t>
            </a:r>
          </a:p>
          <a:p>
            <a:pPr lvl="2"/>
            <a:endParaRPr lang="en-US" dirty="0" smtClean="0"/>
          </a:p>
          <a:p>
            <a:pPr lvl="2"/>
            <a:endParaRPr lang="en-US" dirty="0" smtClean="0"/>
          </a:p>
          <a:p>
            <a:pPr lvl="2"/>
            <a:endParaRPr lang="en-US" dirty="0" smtClean="0"/>
          </a:p>
          <a:p>
            <a:endParaRPr lang="en-US" dirty="0"/>
          </a:p>
          <a:p>
            <a:endParaRPr lang="en-US" dirty="0" smtClean="0"/>
          </a:p>
          <a:p>
            <a:endParaRPr lang="en-US" dirty="0"/>
          </a:p>
        </p:txBody>
      </p:sp>
      <p:pic>
        <p:nvPicPr>
          <p:cNvPr id="5" name="201504110730_o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570718" y="3664322"/>
            <a:ext cx="2683743" cy="2683743"/>
          </a:xfrm>
          <a:prstGeom prst="rect">
            <a:avLst/>
          </a:prstGeom>
        </p:spPr>
      </p:pic>
      <p:pic>
        <p:nvPicPr>
          <p:cNvPr id="6" name="201505190800_out">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676321" y="3664322"/>
            <a:ext cx="2682422" cy="2682422"/>
          </a:xfrm>
          <a:prstGeom prst="rect">
            <a:avLst/>
          </a:prstGeom>
        </p:spPr>
      </p:pic>
      <p:pic>
        <p:nvPicPr>
          <p:cNvPr id="7" name="201506250130_out">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7780604" y="3664323"/>
            <a:ext cx="2682422" cy="2682422"/>
          </a:xfrm>
          <a:prstGeom prst="rect">
            <a:avLst/>
          </a:prstGeom>
        </p:spPr>
      </p:pic>
      <p:sp>
        <p:nvSpPr>
          <p:cNvPr id="4" name="Date Placeholder 3"/>
          <p:cNvSpPr>
            <a:spLocks noGrp="1"/>
          </p:cNvSpPr>
          <p:nvPr>
            <p:ph type="dt" sz="half" idx="10"/>
          </p:nvPr>
        </p:nvSpPr>
        <p:spPr/>
        <p:txBody>
          <a:bodyPr/>
          <a:lstStyle/>
          <a:p>
            <a:fld id="{773375DE-DF35-4141-AC79-1747589B1CC1}" type="datetime3">
              <a:rPr lang="en-HK" smtClean="0"/>
              <a:t>10 October 2017</a:t>
            </a:fld>
            <a:endParaRPr lang="en-US"/>
          </a:p>
        </p:txBody>
      </p:sp>
      <p:sp>
        <p:nvSpPr>
          <p:cNvPr id="8" name="Footer Placeholder 7"/>
          <p:cNvSpPr>
            <a:spLocks noGrp="1"/>
          </p:cNvSpPr>
          <p:nvPr>
            <p:ph type="ftr" sz="quarter" idx="11"/>
          </p:nvPr>
        </p:nvSpPr>
        <p:spPr/>
        <p:txBody>
          <a:bodyPr/>
          <a:lstStyle/>
          <a:p>
            <a:r>
              <a:rPr lang="en-US" smtClean="0"/>
              <a:t>Research Trends of RNNs</a:t>
            </a:r>
            <a:endParaRPr lang="en-US"/>
          </a:p>
        </p:txBody>
      </p:sp>
      <p:sp>
        <p:nvSpPr>
          <p:cNvPr id="9" name="Slide Number Placeholder 8"/>
          <p:cNvSpPr>
            <a:spLocks noGrp="1"/>
          </p:cNvSpPr>
          <p:nvPr>
            <p:ph type="sldNum" sz="quarter" idx="12"/>
          </p:nvPr>
        </p:nvSpPr>
        <p:spPr/>
        <p:txBody>
          <a:bodyPr/>
          <a:lstStyle/>
          <a:p>
            <a:fld id="{83004B0B-155B-47B9-9D69-2D20D453E0FC}" type="slidenum">
              <a:rPr lang="en-US" smtClean="0"/>
              <a:t>25</a:t>
            </a:fld>
            <a:endParaRPr lang="en-US"/>
          </a:p>
        </p:txBody>
      </p:sp>
    </p:spTree>
    <p:extLst>
      <p:ext uri="{BB962C8B-B14F-4D97-AF65-F5344CB8AC3E}">
        <p14:creationId xmlns:p14="http://schemas.microsoft.com/office/powerpoint/2010/main" val="4234427074"/>
      </p:ext>
    </p:extLst>
  </p:cSld>
  <p:clrMapOvr>
    <a:masterClrMapping/>
  </p:clrMapOvr>
  <mc:AlternateContent xmlns:mc="http://schemas.openxmlformats.org/markup-compatibility/2006" xmlns:p14="http://schemas.microsoft.com/office/powerpoint/2010/main">
    <mc:Choice Requires="p14">
      <p:transition spd="slow" p14:dur="2000" advTm="98470"/>
    </mc:Choice>
    <mc:Fallback xmlns="">
      <p:transition spd="slow" advTm="98470"/>
    </mc:Fallback>
  </mc:AlternateContent>
  <p:timing>
    <p:tnLst>
      <p:par>
        <p:cTn id="1" dur="indefinite" restart="never" nodeType="tmRoot">
          <p:childTnLst>
            <p:par>
              <p:cTn id="2"/>
            </p:par>
            <p:par>
              <p:cTn id="3"/>
            </p:par>
            <p:par>
              <p:cTn id="4"/>
            </p:par>
            <p:par>
              <p:cTn id="5"/>
            </p:par>
            <p:par>
              <p:cTn id="6"/>
            </p:par>
            <p:par>
              <p:cTn id="7"/>
            </p:par>
            <p:par>
              <p:cTn id="8"/>
            </p:par>
            <p:par>
              <p:cTn id="9"/>
            </p:par>
            <p:par>
              <p:cTn id="10"/>
            </p:par>
            <p:par>
              <p:cTn id="11"/>
            </p:par>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vol="80000">
                <p:cTn id="23" repeatCount="indefinite" fill="hold" display="0">
                  <p:stCondLst>
                    <p:cond delay="indefinite"/>
                  </p:stCondLst>
                </p:cTn>
                <p:tgtEl>
                  <p:spTgt spid="6"/>
                </p:tgtEl>
              </p:cMediaNode>
            </p:video>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7"/>
                                        </p:tgtEl>
                                      </p:cBhvr>
                                    </p:cmd>
                                  </p:childTnLst>
                                </p:cTn>
                              </p:par>
                            </p:childTnLst>
                          </p:cTn>
                        </p:par>
                      </p:childTnLst>
                    </p:cTn>
                  </p:par>
                </p:childTnLst>
              </p:cTn>
              <p:nextCondLst>
                <p:cond evt="onClick" delay="0">
                  <p:tgtEl>
                    <p:spTgt spid="7"/>
                  </p:tgtEl>
                </p:cond>
              </p:nextCondLst>
            </p:seq>
            <p:video>
              <p:cMediaNode vol="80000">
                <p:cTn id="29" repeatCount="indefinite" fill="hold" display="0">
                  <p:stCondLst>
                    <p:cond delay="indefinite"/>
                  </p:stCondLst>
                </p:cTn>
                <p:tgtEl>
                  <p:spTgt spid="7"/>
                </p:tgtEl>
              </p:cMediaNode>
            </p:video>
          </p:childTnLst>
        </p:cTn>
      </p:par>
    </p:tnLst>
  </p:timing>
  <p:extLst mod="1">
    <p:ext uri="{E180D4A7-C9FB-4DFB-919C-405C955672EB}">
      <p14:showEvtLst xmlns:p14="http://schemas.microsoft.com/office/powerpoint/2010/main">
        <p14:playEvt time="65787" objId="14"/>
        <p14:stopEvt time="66201" objId="14"/>
        <p14:playEvt time="67170" objId="14"/>
        <p14:stopEvt time="67536" objId="14"/>
        <p14:playEvt time="68218" objId="14"/>
        <p14:stopEvt time="68585" objId="14"/>
        <p14:playEvt time="69386" objId="12"/>
        <p14:stopEvt time="70435" objId="12"/>
        <p14:playEvt time="72355" objId="12"/>
        <p14:stopEvt time="73369" objId="12"/>
        <p14:playEvt time="73876" objId="12"/>
        <p14:stopEvt time="74886" objId="1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on </a:t>
            </a:r>
            <a:r>
              <a:rPr lang="en-US" dirty="0" err="1" smtClean="0"/>
              <a:t>MovingMNIST</a:t>
            </a:r>
            <a:r>
              <a:rPr lang="en-US" dirty="0" smtClean="0"/>
              <a:t>++</a:t>
            </a:r>
            <a:endParaRPr lang="en-US" dirty="0"/>
          </a:p>
        </p:txBody>
      </p:sp>
      <p:sp>
        <p:nvSpPr>
          <p:cNvPr id="3" name="Content Placeholder 2"/>
          <p:cNvSpPr>
            <a:spLocks noGrp="1"/>
          </p:cNvSpPr>
          <p:nvPr>
            <p:ph idx="1"/>
          </p:nvPr>
        </p:nvSpPr>
        <p:spPr/>
        <p:txBody>
          <a:bodyPr/>
          <a:lstStyle/>
          <a:p>
            <a:r>
              <a:rPr lang="en-US" dirty="0" err="1" smtClean="0"/>
              <a:t>MovingMNIST</a:t>
            </a:r>
            <a:r>
              <a:rPr lang="en-US" dirty="0" smtClean="0"/>
              <a:t>: 2 moving digits + move in constant speed</a:t>
            </a:r>
          </a:p>
          <a:p>
            <a:r>
              <a:rPr lang="en-US" dirty="0" err="1" smtClean="0">
                <a:solidFill>
                  <a:srgbClr val="FF0000"/>
                </a:solidFill>
              </a:rPr>
              <a:t>MovingMNIST</a:t>
            </a:r>
            <a:r>
              <a:rPr lang="en-US" dirty="0" smtClean="0">
                <a:solidFill>
                  <a:srgbClr val="FF0000"/>
                </a:solidFill>
              </a:rPr>
              <a:t>++: 3 moving digits + rotation/scaling + illumination change</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t>Three RNN-layers for the encoder/forecaster</a:t>
            </a:r>
          </a:p>
          <a:p>
            <a:r>
              <a:rPr lang="en-US" dirty="0" smtClean="0"/>
              <a:t>TrajGRU-L13 outperforms ConvGRU-5x5 while having fewer parameters.</a:t>
            </a:r>
          </a:p>
          <a:p>
            <a:endParaRPr lang="en-US" dirty="0"/>
          </a:p>
        </p:txBody>
      </p:sp>
      <p:pic>
        <p:nvPicPr>
          <p:cNvPr id="5" name="Picture 4"/>
          <p:cNvPicPr>
            <a:picLocks noChangeAspect="1"/>
          </p:cNvPicPr>
          <p:nvPr/>
        </p:nvPicPr>
        <p:blipFill>
          <a:blip r:embed="rId2"/>
          <a:stretch>
            <a:fillRect/>
          </a:stretch>
        </p:blipFill>
        <p:spPr>
          <a:xfrm>
            <a:off x="988232" y="3382297"/>
            <a:ext cx="10663630" cy="1237994"/>
          </a:xfrm>
          <a:prstGeom prst="rect">
            <a:avLst/>
          </a:prstGeom>
        </p:spPr>
      </p:pic>
      <p:sp>
        <p:nvSpPr>
          <p:cNvPr id="7" name="TextBox 6"/>
          <p:cNvSpPr txBox="1"/>
          <p:nvPr/>
        </p:nvSpPr>
        <p:spPr>
          <a:xfrm>
            <a:off x="0" y="3863122"/>
            <a:ext cx="1131377" cy="369332"/>
          </a:xfrm>
          <a:prstGeom prst="rect">
            <a:avLst/>
          </a:prstGeom>
          <a:noFill/>
        </p:spPr>
        <p:txBody>
          <a:bodyPr wrap="square" rtlCol="0">
            <a:spAutoFit/>
          </a:bodyPr>
          <a:lstStyle/>
          <a:p>
            <a:r>
              <a:rPr lang="en-US" dirty="0" smtClean="0"/>
              <a:t>#</a:t>
            </a:r>
            <a:r>
              <a:rPr lang="en-US" dirty="0" err="1" smtClean="0"/>
              <a:t>Param</a:t>
            </a:r>
            <a:endParaRPr lang="en-US" dirty="0"/>
          </a:p>
        </p:txBody>
      </p:sp>
      <p:sp>
        <p:nvSpPr>
          <p:cNvPr id="8" name="TextBox 7"/>
          <p:cNvSpPr txBox="1"/>
          <p:nvPr/>
        </p:nvSpPr>
        <p:spPr>
          <a:xfrm>
            <a:off x="12917" y="4170504"/>
            <a:ext cx="1131377" cy="369332"/>
          </a:xfrm>
          <a:prstGeom prst="rect">
            <a:avLst/>
          </a:prstGeom>
          <a:noFill/>
        </p:spPr>
        <p:txBody>
          <a:bodyPr wrap="square" rtlCol="0">
            <a:spAutoFit/>
          </a:bodyPr>
          <a:lstStyle/>
          <a:p>
            <a:r>
              <a:rPr lang="en-US" dirty="0" smtClean="0"/>
              <a:t>Test MSE</a:t>
            </a:r>
            <a:endParaRPr lang="en-US" dirty="0"/>
          </a:p>
        </p:txBody>
      </p:sp>
      <p:sp>
        <p:nvSpPr>
          <p:cNvPr id="4" name="Date Placeholder 3"/>
          <p:cNvSpPr>
            <a:spLocks noGrp="1"/>
          </p:cNvSpPr>
          <p:nvPr>
            <p:ph type="dt" sz="half" idx="10"/>
          </p:nvPr>
        </p:nvSpPr>
        <p:spPr/>
        <p:txBody>
          <a:bodyPr/>
          <a:lstStyle/>
          <a:p>
            <a:fld id="{AF01C504-1041-724E-9E02-0B2F09A4DBEA}"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9" name="Slide Number Placeholder 8"/>
          <p:cNvSpPr>
            <a:spLocks noGrp="1"/>
          </p:cNvSpPr>
          <p:nvPr>
            <p:ph type="sldNum" sz="quarter" idx="12"/>
          </p:nvPr>
        </p:nvSpPr>
        <p:spPr/>
        <p:txBody>
          <a:bodyPr/>
          <a:lstStyle/>
          <a:p>
            <a:fld id="{83004B0B-155B-47B9-9D69-2D20D453E0FC}" type="slidenum">
              <a:rPr lang="en-US" smtClean="0"/>
              <a:t>26</a:t>
            </a:fld>
            <a:endParaRPr lang="en-US"/>
          </a:p>
        </p:txBody>
      </p:sp>
    </p:spTree>
    <p:extLst>
      <p:ext uri="{BB962C8B-B14F-4D97-AF65-F5344CB8AC3E}">
        <p14:creationId xmlns:p14="http://schemas.microsoft.com/office/powerpoint/2010/main" val="1539441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838200" y="1825625"/>
            <a:ext cx="10689236" cy="47100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We choose to visualize the prediction result and learned links of the TrajGRU-L13 model</a:t>
            </a: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r>
              <a:rPr lang="en-US" dirty="0" smtClean="0"/>
              <a:t>Next we will visualize the learned flow maps of different layers in the encoder and forecaster.</a:t>
            </a:r>
            <a:r>
              <a:rPr lang="en-US" dirty="0">
                <a:solidFill>
                  <a:srgbClr val="FF0000"/>
                </a:solidFill>
              </a:rPr>
              <a:t> (See the slides next)</a:t>
            </a:r>
            <a:endParaRPr lang="en-US" dirty="0" smtClean="0"/>
          </a:p>
          <a:p>
            <a:r>
              <a:rPr lang="en-US" dirty="0" smtClean="0"/>
              <a:t>For the encoder, the lower-</a:t>
            </a:r>
            <a:r>
              <a:rPr lang="en-US" dirty="0"/>
              <a:t>layers</a:t>
            </a:r>
            <a:r>
              <a:rPr lang="en-US" dirty="0" smtClean="0"/>
              <a:t> tend to capture the local-correlation structure while the higher-</a:t>
            </a:r>
            <a:r>
              <a:rPr lang="en-US" dirty="0"/>
              <a:t>layers</a:t>
            </a:r>
            <a:r>
              <a:rPr lang="en-US" dirty="0" smtClean="0"/>
              <a:t> are capturing the global correlation structure</a:t>
            </a:r>
          </a:p>
          <a:p>
            <a:r>
              <a:rPr lang="en-US" dirty="0" smtClean="0"/>
              <a:t>For the forecaster, the higher-layers generate the global motion structure while the lower-layers generate the more motion structure with finer detail. </a:t>
            </a:r>
            <a:endParaRPr lang="en-US" dirty="0" smtClean="0">
              <a:solidFill>
                <a:srgbClr val="FF0000"/>
              </a:solidFill>
            </a:endParaRPr>
          </a:p>
          <a:p>
            <a:endParaRPr lang="en-US" dirty="0"/>
          </a:p>
        </p:txBody>
      </p:sp>
      <p:sp>
        <p:nvSpPr>
          <p:cNvPr id="2" name="Title 1"/>
          <p:cNvSpPr>
            <a:spLocks noGrp="1"/>
          </p:cNvSpPr>
          <p:nvPr>
            <p:ph type="title"/>
          </p:nvPr>
        </p:nvSpPr>
        <p:spPr/>
        <p:txBody>
          <a:bodyPr/>
          <a:lstStyle/>
          <a:p>
            <a:r>
              <a:rPr lang="en-US" dirty="0" err="1" smtClean="0"/>
              <a:t>MovingMNIST</a:t>
            </a:r>
            <a:r>
              <a:rPr lang="en-US" dirty="0" smtClean="0"/>
              <a:t>++ </a:t>
            </a:r>
            <a:r>
              <a:rPr lang="mr-IN" dirty="0" smtClean="0"/>
              <a:t>–</a:t>
            </a:r>
            <a:r>
              <a:rPr lang="en-US" dirty="0" smtClean="0"/>
              <a:t> Visualization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3200" y="2565185"/>
            <a:ext cx="812800" cy="812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885" y="2565185"/>
            <a:ext cx="812800" cy="812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515" y="2565185"/>
            <a:ext cx="812800" cy="812800"/>
          </a:xfrm>
          <a:prstGeom prst="rect">
            <a:avLst/>
          </a:prstGeom>
        </p:spPr>
      </p:pic>
      <p:sp>
        <p:nvSpPr>
          <p:cNvPr id="7" name="TextBox 6"/>
          <p:cNvSpPr txBox="1"/>
          <p:nvPr/>
        </p:nvSpPr>
        <p:spPr>
          <a:xfrm>
            <a:off x="3593885" y="3385351"/>
            <a:ext cx="836909" cy="369332"/>
          </a:xfrm>
          <a:prstGeom prst="rect">
            <a:avLst/>
          </a:prstGeom>
          <a:noFill/>
        </p:spPr>
        <p:txBody>
          <a:bodyPr wrap="square" rtlCol="0">
            <a:spAutoFit/>
          </a:bodyPr>
          <a:lstStyle/>
          <a:p>
            <a:r>
              <a:rPr lang="en-US" dirty="0" smtClean="0"/>
              <a:t>Input</a:t>
            </a:r>
            <a:endParaRPr lang="en-US" dirty="0"/>
          </a:p>
        </p:txBody>
      </p:sp>
      <p:sp>
        <p:nvSpPr>
          <p:cNvPr id="8" name="TextBox 7"/>
          <p:cNvSpPr txBox="1"/>
          <p:nvPr/>
        </p:nvSpPr>
        <p:spPr>
          <a:xfrm>
            <a:off x="5003369" y="3377985"/>
            <a:ext cx="1488698" cy="369332"/>
          </a:xfrm>
          <a:prstGeom prst="rect">
            <a:avLst/>
          </a:prstGeom>
          <a:noFill/>
        </p:spPr>
        <p:txBody>
          <a:bodyPr wrap="square" rtlCol="0">
            <a:spAutoFit/>
          </a:bodyPr>
          <a:lstStyle/>
          <a:p>
            <a:r>
              <a:rPr lang="en-US" dirty="0" smtClean="0"/>
              <a:t>Ground Truth</a:t>
            </a:r>
            <a:endParaRPr lang="en-US" dirty="0"/>
          </a:p>
        </p:txBody>
      </p:sp>
      <p:sp>
        <p:nvSpPr>
          <p:cNvPr id="9" name="TextBox 8"/>
          <p:cNvSpPr txBox="1"/>
          <p:nvPr/>
        </p:nvSpPr>
        <p:spPr>
          <a:xfrm>
            <a:off x="6888134" y="3377985"/>
            <a:ext cx="1488698" cy="369332"/>
          </a:xfrm>
          <a:prstGeom prst="rect">
            <a:avLst/>
          </a:prstGeom>
          <a:noFill/>
        </p:spPr>
        <p:txBody>
          <a:bodyPr wrap="square" rtlCol="0">
            <a:spAutoFit/>
          </a:bodyPr>
          <a:lstStyle/>
          <a:p>
            <a:r>
              <a:rPr lang="en-US" dirty="0" smtClean="0"/>
              <a:t>Prediction</a:t>
            </a:r>
            <a:endParaRPr lang="en-US" dirty="0"/>
          </a:p>
        </p:txBody>
      </p:sp>
      <p:sp>
        <p:nvSpPr>
          <p:cNvPr id="3" name="Date Placeholder 2"/>
          <p:cNvSpPr>
            <a:spLocks noGrp="1"/>
          </p:cNvSpPr>
          <p:nvPr>
            <p:ph type="dt" sz="half" idx="10"/>
          </p:nvPr>
        </p:nvSpPr>
        <p:spPr/>
        <p:txBody>
          <a:bodyPr/>
          <a:lstStyle/>
          <a:p>
            <a:fld id="{3365E646-CAD0-E74C-B6BF-CE7B035A59A2}" type="datetime3">
              <a:rPr lang="en-HK" smtClean="0"/>
              <a:t>10 October 2017</a:t>
            </a:fld>
            <a:endParaRPr lang="en-US"/>
          </a:p>
        </p:txBody>
      </p:sp>
      <p:sp>
        <p:nvSpPr>
          <p:cNvPr id="10" name="Footer Placeholder 9"/>
          <p:cNvSpPr>
            <a:spLocks noGrp="1"/>
          </p:cNvSpPr>
          <p:nvPr>
            <p:ph type="ftr" sz="quarter" idx="11"/>
          </p:nvPr>
        </p:nvSpPr>
        <p:spPr/>
        <p:txBody>
          <a:bodyPr/>
          <a:lstStyle/>
          <a:p>
            <a:r>
              <a:rPr lang="en-US" smtClean="0"/>
              <a:t>Research Trends of RNNs</a:t>
            </a:r>
            <a:endParaRPr lang="en-US"/>
          </a:p>
        </p:txBody>
      </p:sp>
      <p:sp>
        <p:nvSpPr>
          <p:cNvPr id="11" name="Slide Number Placeholder 10"/>
          <p:cNvSpPr>
            <a:spLocks noGrp="1"/>
          </p:cNvSpPr>
          <p:nvPr>
            <p:ph type="sldNum" sz="quarter" idx="12"/>
          </p:nvPr>
        </p:nvSpPr>
        <p:spPr/>
        <p:txBody>
          <a:bodyPr/>
          <a:lstStyle/>
          <a:p>
            <a:fld id="{83004B0B-155B-47B9-9D69-2D20D453E0FC}" type="slidenum">
              <a:rPr lang="en-US" smtClean="0"/>
              <a:t>27</a:t>
            </a:fld>
            <a:endParaRPr lang="en-US"/>
          </a:p>
        </p:txBody>
      </p:sp>
    </p:spTree>
    <p:extLst>
      <p:ext uri="{BB962C8B-B14F-4D97-AF65-F5344CB8AC3E}">
        <p14:creationId xmlns:p14="http://schemas.microsoft.com/office/powerpoint/2010/main" val="185298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2"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7" name="TextBox 6"/>
          <p:cNvSpPr txBox="1"/>
          <p:nvPr/>
        </p:nvSpPr>
        <p:spPr>
          <a:xfrm>
            <a:off x="7606259" y="3028026"/>
            <a:ext cx="4235971" cy="523220"/>
          </a:xfrm>
          <a:prstGeom prst="rect">
            <a:avLst/>
          </a:prstGeom>
          <a:noFill/>
        </p:spPr>
        <p:txBody>
          <a:bodyPr wrap="square" rtlCol="0">
            <a:spAutoFit/>
          </a:bodyPr>
          <a:lstStyle/>
          <a:p>
            <a:r>
              <a:rPr lang="en-US" sz="2800" dirty="0" smtClean="0"/>
              <a:t>Encoder Layer=1, Link ID=5</a:t>
            </a:r>
            <a:endParaRPr lang="en-US" sz="2800" dirty="0"/>
          </a:p>
        </p:txBody>
      </p:sp>
      <p:sp>
        <p:nvSpPr>
          <p:cNvPr id="3" name="Date Placeholder 2"/>
          <p:cNvSpPr>
            <a:spLocks noGrp="1"/>
          </p:cNvSpPr>
          <p:nvPr>
            <p:ph type="dt" sz="half" idx="10"/>
          </p:nvPr>
        </p:nvSpPr>
        <p:spPr/>
        <p:txBody>
          <a:bodyPr/>
          <a:lstStyle/>
          <a:p>
            <a:fld id="{30E4E48A-3357-744A-AF5B-7F787285BA82}" type="datetime3">
              <a:rPr lang="en-HK" smtClean="0"/>
              <a:t>10 October 2017</a:t>
            </a:fld>
            <a:endParaRPr lang="en-US"/>
          </a:p>
        </p:txBody>
      </p:sp>
      <p:sp>
        <p:nvSpPr>
          <p:cNvPr id="4" name="Footer Placeholder 3"/>
          <p:cNvSpPr>
            <a:spLocks noGrp="1"/>
          </p:cNvSpPr>
          <p:nvPr>
            <p:ph type="ftr" sz="quarter" idx="11"/>
          </p:nvPr>
        </p:nvSpPr>
        <p:spPr/>
        <p:txBody>
          <a:bodyPr/>
          <a:lstStyle/>
          <a:p>
            <a:r>
              <a:rPr lang="en-US" smtClean="0"/>
              <a:t>Research Trends of RNNs</a:t>
            </a:r>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28</a:t>
            </a:fld>
            <a:endParaRPr lang="en-US"/>
          </a:p>
        </p:txBody>
      </p:sp>
    </p:spTree>
    <p:extLst>
      <p:ext uri="{BB962C8B-B14F-4D97-AF65-F5344CB8AC3E}">
        <p14:creationId xmlns:p14="http://schemas.microsoft.com/office/powerpoint/2010/main" val="3924315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2"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7" name="TextBox 6"/>
          <p:cNvSpPr txBox="1"/>
          <p:nvPr/>
        </p:nvSpPr>
        <p:spPr>
          <a:xfrm>
            <a:off x="7606259" y="3028026"/>
            <a:ext cx="4176010" cy="523220"/>
          </a:xfrm>
          <a:prstGeom prst="rect">
            <a:avLst/>
          </a:prstGeom>
          <a:noFill/>
        </p:spPr>
        <p:txBody>
          <a:bodyPr wrap="square" rtlCol="0">
            <a:spAutoFit/>
          </a:bodyPr>
          <a:lstStyle/>
          <a:p>
            <a:r>
              <a:rPr lang="en-US" sz="2800" dirty="0" smtClean="0"/>
              <a:t>Encoder Layer=2, Link ID=5</a:t>
            </a:r>
            <a:endParaRPr lang="en-US" sz="2800" dirty="0"/>
          </a:p>
        </p:txBody>
      </p:sp>
      <p:sp>
        <p:nvSpPr>
          <p:cNvPr id="4" name="Date Placeholder 3"/>
          <p:cNvSpPr>
            <a:spLocks noGrp="1"/>
          </p:cNvSpPr>
          <p:nvPr>
            <p:ph type="dt" sz="half" idx="10"/>
          </p:nvPr>
        </p:nvSpPr>
        <p:spPr/>
        <p:txBody>
          <a:bodyPr/>
          <a:lstStyle/>
          <a:p>
            <a:fld id="{3556DF61-3585-6B4B-81AF-587EDC866EB3}"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29</a:t>
            </a:fld>
            <a:endParaRPr lang="en-US"/>
          </a:p>
        </p:txBody>
      </p:sp>
    </p:spTree>
    <p:extLst>
      <p:ext uri="{BB962C8B-B14F-4D97-AF65-F5344CB8AC3E}">
        <p14:creationId xmlns:p14="http://schemas.microsoft.com/office/powerpoint/2010/main" val="383182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CC3B9-012E-864C-947C-066A54190CA5}" type="datetime3">
              <a:rPr lang="en-HK" smtClean="0"/>
              <a:t>10 October 2017</a:t>
            </a:fld>
            <a:endParaRPr lang="en-US"/>
          </a:p>
        </p:txBody>
      </p:sp>
      <p:sp>
        <p:nvSpPr>
          <p:cNvPr id="3" name="Slide Number Placeholder 2"/>
          <p:cNvSpPr>
            <a:spLocks noGrp="1"/>
          </p:cNvSpPr>
          <p:nvPr>
            <p:ph type="sldNum" sz="quarter" idx="12"/>
          </p:nvPr>
        </p:nvSpPr>
        <p:spPr/>
        <p:txBody>
          <a:bodyPr/>
          <a:lstStyle/>
          <a:p>
            <a:fld id="{83004B0B-155B-47B9-9D69-2D20D453E0FC}" type="slidenum">
              <a:rPr lang="en-US" smtClean="0"/>
              <a:t>3</a:t>
            </a:fld>
            <a:endParaRPr lang="en-US" dirty="0"/>
          </a:p>
        </p:txBody>
      </p:sp>
      <p:sp>
        <p:nvSpPr>
          <p:cNvPr id="4" name="Folded Corner 3">
            <a:hlinkClick r:id="rId2" action="ppaction://hlinksldjump"/>
          </p:cNvPr>
          <p:cNvSpPr/>
          <p:nvPr/>
        </p:nvSpPr>
        <p:spPr>
          <a:xfrm>
            <a:off x="731520" y="393192"/>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a:t>Sequence to Sequence Learning Problem</a:t>
            </a:r>
            <a:endParaRPr lang="en-US" sz="3200" dirty="0"/>
          </a:p>
        </p:txBody>
      </p:sp>
      <p:sp>
        <p:nvSpPr>
          <p:cNvPr id="5" name="Folded Corner 4">
            <a:hlinkClick r:id="rId3" action="ppaction://hlinksldjump"/>
          </p:cNvPr>
          <p:cNvSpPr/>
          <p:nvPr/>
        </p:nvSpPr>
        <p:spPr>
          <a:xfrm>
            <a:off x="6937248" y="2514600"/>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a:t>Spatiotemporal </a:t>
            </a:r>
          </a:p>
          <a:p>
            <a:pPr algn="ctr"/>
            <a:r>
              <a:rPr lang="en-US" altLang="zh-CN" sz="3200" dirty="0"/>
              <a:t>Seq2seq Learning Problem</a:t>
            </a:r>
            <a:endParaRPr lang="en-US" sz="3200" dirty="0"/>
          </a:p>
        </p:txBody>
      </p:sp>
      <p:sp>
        <p:nvSpPr>
          <p:cNvPr id="6" name="Folded Corner 5">
            <a:hlinkClick r:id="rId4" action="ppaction://hlinksldjump"/>
          </p:cNvPr>
          <p:cNvSpPr/>
          <p:nvPr/>
        </p:nvSpPr>
        <p:spPr>
          <a:xfrm>
            <a:off x="731520" y="4527550"/>
            <a:ext cx="4572000" cy="18288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3200" dirty="0"/>
              <a:t>Irregular-grid Spatiotemporal Seq2Seq Learning Problem</a:t>
            </a:r>
            <a:endParaRPr lang="en-US" sz="3200" dirty="0"/>
          </a:p>
        </p:txBody>
      </p:sp>
      <p:sp>
        <p:nvSpPr>
          <p:cNvPr id="41" name="Down Arrow 40"/>
          <p:cNvSpPr/>
          <p:nvPr/>
        </p:nvSpPr>
        <p:spPr>
          <a:xfrm rot="18741067">
            <a:off x="6017140" y="1903973"/>
            <a:ext cx="307205" cy="1074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2885596">
            <a:off x="5972289" y="3900600"/>
            <a:ext cx="307205" cy="1074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1719" y="2444536"/>
            <a:ext cx="3190044" cy="1530214"/>
            <a:chOff x="71719" y="2444536"/>
            <a:chExt cx="3190044" cy="1530214"/>
          </a:xfrm>
        </p:grpSpPr>
        <p:pic>
          <p:nvPicPr>
            <p:cNvPr id="53" name="Picture 52"/>
            <p:cNvPicPr>
              <a:picLocks noChangeAspect="1"/>
            </p:cNvPicPr>
            <p:nvPr/>
          </p:nvPicPr>
          <p:blipFill>
            <a:blip r:embed="rId5"/>
            <a:stretch>
              <a:fillRect/>
            </a:stretch>
          </p:blipFill>
          <p:spPr>
            <a:xfrm>
              <a:off x="270004" y="2916642"/>
              <a:ext cx="2793475" cy="1058108"/>
            </a:xfrm>
            <a:prstGeom prst="rect">
              <a:avLst/>
            </a:prstGeom>
          </p:spPr>
        </p:pic>
        <p:sp>
          <p:nvSpPr>
            <p:cNvPr id="54" name="Rectangle 53"/>
            <p:cNvSpPr/>
            <p:nvPr/>
          </p:nvSpPr>
          <p:spPr>
            <a:xfrm>
              <a:off x="71719" y="2444536"/>
              <a:ext cx="3190044" cy="369332"/>
            </a:xfrm>
            <a:prstGeom prst="rect">
              <a:avLst/>
            </a:prstGeom>
          </p:spPr>
          <p:txBody>
            <a:bodyPr wrap="square">
              <a:spAutoFit/>
            </a:bodyPr>
            <a:lstStyle/>
            <a:p>
              <a:r>
                <a:rPr lang="en-US" dirty="0" err="1" smtClean="0"/>
                <a:t>ConvGRU</a:t>
              </a:r>
              <a:r>
                <a:rPr lang="en-US" dirty="0" smtClean="0"/>
                <a:t> </a:t>
              </a:r>
              <a:r>
                <a:rPr lang="en-US" altLang="zh-CN" dirty="0">
                  <a:latin typeface="SFRM1095"/>
                </a:rPr>
                <a:t>(</a:t>
              </a:r>
              <a:r>
                <a:rPr lang="en-US" altLang="zh-CN" dirty="0"/>
                <a:t>Shi</a:t>
              </a:r>
              <a:r>
                <a:rPr lang="en-US" dirty="0"/>
                <a:t> et.al. NIPS </a:t>
              </a:r>
              <a:r>
                <a:rPr lang="en-US" dirty="0" smtClean="0"/>
                <a:t>2015</a:t>
              </a:r>
              <a:r>
                <a:rPr lang="en-US" altLang="zh-CN" dirty="0" smtClean="0">
                  <a:latin typeface="SFRM1095"/>
                </a:rPr>
                <a:t>)</a:t>
              </a:r>
              <a:endParaRPr lang="en-US" dirty="0"/>
            </a:p>
          </p:txBody>
        </p:sp>
      </p:grpSp>
      <p:grpSp>
        <p:nvGrpSpPr>
          <p:cNvPr id="10" name="Group 9"/>
          <p:cNvGrpSpPr/>
          <p:nvPr/>
        </p:nvGrpSpPr>
        <p:grpSpPr>
          <a:xfrm>
            <a:off x="3089200" y="2444536"/>
            <a:ext cx="3076824" cy="1867189"/>
            <a:chOff x="3089200" y="2444536"/>
            <a:chExt cx="3076824" cy="1867189"/>
          </a:xfrm>
        </p:grpSpPr>
        <p:sp>
          <p:nvSpPr>
            <p:cNvPr id="55" name="Rectangle 54"/>
            <p:cNvSpPr/>
            <p:nvPr/>
          </p:nvSpPr>
          <p:spPr>
            <a:xfrm>
              <a:off x="3089200" y="2444536"/>
              <a:ext cx="3076824" cy="369332"/>
            </a:xfrm>
            <a:prstGeom prst="rect">
              <a:avLst/>
            </a:prstGeom>
          </p:spPr>
          <p:txBody>
            <a:bodyPr wrap="square">
              <a:spAutoFit/>
            </a:bodyPr>
            <a:lstStyle/>
            <a:p>
              <a:r>
                <a:rPr lang="en-US" dirty="0" err="1" smtClean="0"/>
                <a:t>TrajGRU</a:t>
              </a:r>
              <a:r>
                <a:rPr lang="en-US" dirty="0" smtClean="0"/>
                <a:t> </a:t>
              </a:r>
              <a:r>
                <a:rPr lang="en-US" altLang="zh-CN" dirty="0" smtClean="0">
                  <a:latin typeface="SFRM1095"/>
                </a:rPr>
                <a:t>(</a:t>
              </a:r>
              <a:r>
                <a:rPr lang="en-US" altLang="zh-CN" dirty="0" smtClean="0"/>
                <a:t>Shi</a:t>
              </a:r>
              <a:r>
                <a:rPr lang="en-US" dirty="0" smtClean="0"/>
                <a:t> </a:t>
              </a:r>
              <a:r>
                <a:rPr lang="en-US" dirty="0"/>
                <a:t>et.al. </a:t>
              </a:r>
              <a:r>
                <a:rPr lang="en-US" dirty="0" smtClean="0"/>
                <a:t>NIPS </a:t>
              </a:r>
              <a:r>
                <a:rPr lang="en-US" dirty="0"/>
                <a:t>2017</a:t>
              </a:r>
              <a:r>
                <a:rPr lang="en-US" altLang="zh-CN" dirty="0" smtClean="0">
                  <a:latin typeface="SFRM1095"/>
                </a:rPr>
                <a:t>)</a:t>
              </a:r>
              <a:endParaRPr lang="en-US" dirty="0"/>
            </a:p>
          </p:txBody>
        </p:sp>
        <p:pic>
          <p:nvPicPr>
            <p:cNvPr id="56" name="Picture 55"/>
            <p:cNvPicPr>
              <a:picLocks noChangeAspect="1"/>
            </p:cNvPicPr>
            <p:nvPr/>
          </p:nvPicPr>
          <p:blipFill>
            <a:blip r:embed="rId6"/>
            <a:stretch>
              <a:fillRect/>
            </a:stretch>
          </p:blipFill>
          <p:spPr>
            <a:xfrm>
              <a:off x="3129199" y="2810538"/>
              <a:ext cx="2966801" cy="1501187"/>
            </a:xfrm>
            <a:prstGeom prst="rect">
              <a:avLst/>
            </a:prstGeom>
          </p:spPr>
        </p:pic>
      </p:grpSp>
      <p:grpSp>
        <p:nvGrpSpPr>
          <p:cNvPr id="7" name="Group 6"/>
          <p:cNvGrpSpPr/>
          <p:nvPr/>
        </p:nvGrpSpPr>
        <p:grpSpPr>
          <a:xfrm>
            <a:off x="5586083" y="500394"/>
            <a:ext cx="4214431" cy="1614395"/>
            <a:chOff x="5586083" y="500394"/>
            <a:chExt cx="4214431" cy="1614395"/>
          </a:xfrm>
        </p:grpSpPr>
        <p:sp>
          <p:nvSpPr>
            <p:cNvPr id="44" name="TextBox 43"/>
            <p:cNvSpPr txBox="1"/>
            <p:nvPr/>
          </p:nvSpPr>
          <p:spPr>
            <a:xfrm>
              <a:off x="5743851" y="717669"/>
              <a:ext cx="982320" cy="400110"/>
            </a:xfrm>
            <a:prstGeom prst="rect">
              <a:avLst/>
            </a:prstGeom>
            <a:noFill/>
          </p:spPr>
          <p:txBody>
            <a:bodyPr wrap="none" rtlCol="0">
              <a:spAutoFit/>
            </a:bodyPr>
            <a:lstStyle/>
            <a:p>
              <a:r>
                <a:rPr lang="en-US" sz="2000" dirty="0" smtClean="0"/>
                <a:t>FC-</a:t>
              </a:r>
              <a:r>
                <a:rPr lang="en-US" altLang="zh-CN" sz="2000" dirty="0" smtClean="0"/>
                <a:t>GRU</a:t>
              </a:r>
              <a:endParaRPr lang="en-US" sz="2000" dirty="0"/>
            </a:p>
          </p:txBody>
        </p:sp>
        <p:sp>
          <p:nvSpPr>
            <p:cNvPr id="45" name="TextBox 44"/>
            <p:cNvSpPr txBox="1"/>
            <p:nvPr/>
          </p:nvSpPr>
          <p:spPr>
            <a:xfrm>
              <a:off x="5586083" y="1307592"/>
              <a:ext cx="1297856" cy="400110"/>
            </a:xfrm>
            <a:prstGeom prst="rect">
              <a:avLst/>
            </a:prstGeom>
            <a:noFill/>
          </p:spPr>
          <p:txBody>
            <a:bodyPr wrap="none" rtlCol="0">
              <a:spAutoFit/>
            </a:bodyPr>
            <a:lstStyle/>
            <a:p>
              <a:r>
                <a:rPr lang="en-US" altLang="zh-CN" sz="2000" dirty="0" smtClean="0"/>
                <a:t>+Attention</a:t>
              </a:r>
              <a:endParaRPr lang="en-US" sz="2000" dirty="0"/>
            </a:p>
          </p:txBody>
        </p:sp>
        <p:pic>
          <p:nvPicPr>
            <p:cNvPr id="1026" name="Picture 2" descr="Image result for gated recurrent uni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979" t="10665" r="4137" b="9992"/>
            <a:stretch/>
          </p:blipFill>
          <p:spPr bwMode="auto">
            <a:xfrm>
              <a:off x="7166502" y="500394"/>
              <a:ext cx="2634012" cy="16143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074584" y="4560260"/>
            <a:ext cx="5087997" cy="1721728"/>
            <a:chOff x="6074584" y="4560260"/>
            <a:chExt cx="5087997" cy="1721728"/>
          </a:xfrm>
        </p:grpSpPr>
        <p:sp>
          <p:nvSpPr>
            <p:cNvPr id="57" name="Rectangle 56"/>
            <p:cNvSpPr/>
            <p:nvPr/>
          </p:nvSpPr>
          <p:spPr>
            <a:xfrm>
              <a:off x="6074584" y="4560260"/>
              <a:ext cx="5087997" cy="369332"/>
            </a:xfrm>
            <a:prstGeom prst="rect">
              <a:avLst/>
            </a:prstGeom>
          </p:spPr>
          <p:txBody>
            <a:bodyPr wrap="square">
              <a:spAutoFit/>
            </a:bodyPr>
            <a:lstStyle/>
            <a:p>
              <a:r>
                <a:rPr lang="en-US" dirty="0">
                  <a:latin typeface="SFRM1095"/>
                </a:rPr>
                <a:t>Graph </a:t>
              </a:r>
              <a:r>
                <a:rPr lang="en-US" dirty="0" smtClean="0">
                  <a:latin typeface="SFRM1095"/>
                </a:rPr>
                <a:t>Convolutional G</a:t>
              </a:r>
              <a:r>
                <a:rPr lang="en-US" altLang="zh-CN" dirty="0" smtClean="0">
                  <a:latin typeface="SFRM1095"/>
                </a:rPr>
                <a:t>RU (</a:t>
              </a:r>
              <a:r>
                <a:rPr lang="en-US" dirty="0" smtClean="0"/>
                <a:t>Li et.al. </a:t>
              </a:r>
              <a:r>
                <a:rPr lang="en-US" dirty="0" err="1" smtClean="0"/>
                <a:t>Arxiv</a:t>
              </a:r>
              <a:r>
                <a:rPr lang="en-US" dirty="0" smtClean="0"/>
                <a:t> 2017</a:t>
              </a:r>
              <a:r>
                <a:rPr lang="en-US" altLang="zh-CN" dirty="0" smtClean="0">
                  <a:latin typeface="SFRM1095"/>
                </a:rPr>
                <a:t>)</a:t>
              </a:r>
              <a:endParaRPr lang="en-US" dirty="0"/>
            </a:p>
          </p:txBody>
        </p:sp>
        <p:pic>
          <p:nvPicPr>
            <p:cNvPr id="58" name="Picture 57"/>
            <p:cNvPicPr>
              <a:picLocks noChangeAspect="1"/>
            </p:cNvPicPr>
            <p:nvPr/>
          </p:nvPicPr>
          <p:blipFill>
            <a:blip r:embed="rId8"/>
            <a:stretch>
              <a:fillRect/>
            </a:stretch>
          </p:blipFill>
          <p:spPr>
            <a:xfrm>
              <a:off x="6223752" y="4912365"/>
              <a:ext cx="4658553" cy="691375"/>
            </a:xfrm>
            <a:prstGeom prst="rect">
              <a:avLst/>
            </a:prstGeom>
          </p:spPr>
        </p:pic>
        <p:pic>
          <p:nvPicPr>
            <p:cNvPr id="59" name="Picture 58"/>
            <p:cNvPicPr>
              <a:picLocks noChangeAspect="1"/>
            </p:cNvPicPr>
            <p:nvPr/>
          </p:nvPicPr>
          <p:blipFill>
            <a:blip r:embed="rId9"/>
            <a:stretch>
              <a:fillRect/>
            </a:stretch>
          </p:blipFill>
          <p:spPr>
            <a:xfrm>
              <a:off x="6261076" y="5690144"/>
              <a:ext cx="3321465" cy="591844"/>
            </a:xfrm>
            <a:prstGeom prst="rect">
              <a:avLst/>
            </a:prstGeom>
          </p:spPr>
        </p:pic>
      </p:grpSp>
      <p:sp>
        <p:nvSpPr>
          <p:cNvPr id="9" name="Footer Placeholder 8"/>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6963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3"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7" name="TextBox 6"/>
          <p:cNvSpPr txBox="1"/>
          <p:nvPr/>
        </p:nvSpPr>
        <p:spPr>
          <a:xfrm>
            <a:off x="7606259" y="3028026"/>
            <a:ext cx="4146030" cy="523220"/>
          </a:xfrm>
          <a:prstGeom prst="rect">
            <a:avLst/>
          </a:prstGeom>
          <a:noFill/>
        </p:spPr>
        <p:txBody>
          <a:bodyPr wrap="square" rtlCol="0">
            <a:spAutoFit/>
          </a:bodyPr>
          <a:lstStyle/>
          <a:p>
            <a:r>
              <a:rPr lang="en-US" sz="2800" dirty="0" smtClean="0"/>
              <a:t>Encoder Layer=3, Link ID=5</a:t>
            </a:r>
            <a:endParaRPr lang="en-US" sz="2800" dirty="0"/>
          </a:p>
        </p:txBody>
      </p:sp>
      <p:sp>
        <p:nvSpPr>
          <p:cNvPr id="4" name="Date Placeholder 3"/>
          <p:cNvSpPr>
            <a:spLocks noGrp="1"/>
          </p:cNvSpPr>
          <p:nvPr>
            <p:ph type="dt" sz="half" idx="10"/>
          </p:nvPr>
        </p:nvSpPr>
        <p:spPr/>
        <p:txBody>
          <a:bodyPr/>
          <a:lstStyle/>
          <a:p>
            <a:fld id="{7660D2F1-AE82-634F-92B4-CC4D85F8D40B}"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30</a:t>
            </a:fld>
            <a:endParaRPr lang="en-US"/>
          </a:p>
        </p:txBody>
      </p:sp>
    </p:spTree>
    <p:extLst>
      <p:ext uri="{BB962C8B-B14F-4D97-AF65-F5344CB8AC3E}">
        <p14:creationId xmlns:p14="http://schemas.microsoft.com/office/powerpoint/2010/main" val="1178417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3"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7" name="TextBox 6"/>
          <p:cNvSpPr txBox="1"/>
          <p:nvPr/>
        </p:nvSpPr>
        <p:spPr>
          <a:xfrm>
            <a:off x="7606259" y="3028026"/>
            <a:ext cx="4475813" cy="523220"/>
          </a:xfrm>
          <a:prstGeom prst="rect">
            <a:avLst/>
          </a:prstGeom>
          <a:noFill/>
        </p:spPr>
        <p:txBody>
          <a:bodyPr wrap="square" rtlCol="0">
            <a:spAutoFit/>
          </a:bodyPr>
          <a:lstStyle/>
          <a:p>
            <a:r>
              <a:rPr lang="en-US" sz="2800" dirty="0" smtClean="0"/>
              <a:t>Forecaster Layer=3, Link ID=9</a:t>
            </a:r>
            <a:endParaRPr lang="en-US" sz="2800" dirty="0"/>
          </a:p>
        </p:txBody>
      </p:sp>
      <p:sp>
        <p:nvSpPr>
          <p:cNvPr id="3" name="Date Placeholder 2"/>
          <p:cNvSpPr>
            <a:spLocks noGrp="1"/>
          </p:cNvSpPr>
          <p:nvPr>
            <p:ph type="dt" sz="half" idx="10"/>
          </p:nvPr>
        </p:nvSpPr>
        <p:spPr/>
        <p:txBody>
          <a:bodyPr/>
          <a:lstStyle/>
          <a:p>
            <a:fld id="{A9925DC5-BA48-6048-A871-AFA03BBE97E3}" type="datetime3">
              <a:rPr lang="en-HK" smtClean="0"/>
              <a:t>10 October 2017</a:t>
            </a:fld>
            <a:endParaRPr lang="en-US"/>
          </a:p>
        </p:txBody>
      </p:sp>
      <p:sp>
        <p:nvSpPr>
          <p:cNvPr id="5" name="Footer Placeholder 4"/>
          <p:cNvSpPr>
            <a:spLocks noGrp="1"/>
          </p:cNvSpPr>
          <p:nvPr>
            <p:ph type="ftr" sz="quarter" idx="11"/>
          </p:nvPr>
        </p:nvSpPr>
        <p:spPr/>
        <p:txBody>
          <a:bodyPr/>
          <a:lstStyle/>
          <a:p>
            <a:r>
              <a:rPr lang="en-US" smtClean="0"/>
              <a:t>Research Trends of RNNs</a:t>
            </a:r>
            <a:endParaRPr lang="en-US"/>
          </a:p>
        </p:txBody>
      </p:sp>
      <p:sp>
        <p:nvSpPr>
          <p:cNvPr id="6" name="Slide Number Placeholder 5"/>
          <p:cNvSpPr>
            <a:spLocks noGrp="1"/>
          </p:cNvSpPr>
          <p:nvPr>
            <p:ph type="sldNum" sz="quarter" idx="12"/>
          </p:nvPr>
        </p:nvSpPr>
        <p:spPr/>
        <p:txBody>
          <a:bodyPr/>
          <a:lstStyle/>
          <a:p>
            <a:fld id="{83004B0B-155B-47B9-9D69-2D20D453E0FC}" type="slidenum">
              <a:rPr lang="en-US" smtClean="0"/>
              <a:t>31</a:t>
            </a:fld>
            <a:endParaRPr lang="en-US"/>
          </a:p>
        </p:txBody>
      </p:sp>
    </p:spTree>
    <p:extLst>
      <p:ext uri="{BB962C8B-B14F-4D97-AF65-F5344CB8AC3E}">
        <p14:creationId xmlns:p14="http://schemas.microsoft.com/office/powerpoint/2010/main" val="154964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3"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4" name="TextBox 3"/>
          <p:cNvSpPr txBox="1"/>
          <p:nvPr/>
        </p:nvSpPr>
        <p:spPr>
          <a:xfrm>
            <a:off x="7606259" y="3028026"/>
            <a:ext cx="4475813" cy="523220"/>
          </a:xfrm>
          <a:prstGeom prst="rect">
            <a:avLst/>
          </a:prstGeom>
          <a:noFill/>
        </p:spPr>
        <p:txBody>
          <a:bodyPr wrap="square" rtlCol="0">
            <a:spAutoFit/>
          </a:bodyPr>
          <a:lstStyle/>
          <a:p>
            <a:r>
              <a:rPr lang="en-US" sz="2800" dirty="0" smtClean="0"/>
              <a:t>Forecaster Layer=2, Link ID=9</a:t>
            </a:r>
            <a:endParaRPr lang="en-US" sz="2800" dirty="0"/>
          </a:p>
        </p:txBody>
      </p:sp>
      <p:sp>
        <p:nvSpPr>
          <p:cNvPr id="3" name="Date Placeholder 2"/>
          <p:cNvSpPr>
            <a:spLocks noGrp="1"/>
          </p:cNvSpPr>
          <p:nvPr>
            <p:ph type="dt" sz="half" idx="10"/>
          </p:nvPr>
        </p:nvSpPr>
        <p:spPr/>
        <p:txBody>
          <a:bodyPr/>
          <a:lstStyle/>
          <a:p>
            <a:fld id="{4B8AAB9E-4D3B-6240-B6A1-722A30DBFCDA}"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32</a:t>
            </a:fld>
            <a:endParaRPr lang="en-US"/>
          </a:p>
        </p:txBody>
      </p:sp>
    </p:spTree>
    <p:extLst>
      <p:ext uri="{BB962C8B-B14F-4D97-AF65-F5344CB8AC3E}">
        <p14:creationId xmlns:p14="http://schemas.microsoft.com/office/powerpoint/2010/main" val="3586413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03" y="762000"/>
            <a:ext cx="8128000" cy="6096000"/>
          </a:xfrm>
          <a:prstGeom prst="rect">
            <a:avLst/>
          </a:prstGeom>
        </p:spPr>
      </p:pic>
      <p:sp>
        <p:nvSpPr>
          <p:cNvPr id="2" name="Title 1"/>
          <p:cNvSpPr>
            <a:spLocks noGrp="1"/>
          </p:cNvSpPr>
          <p:nvPr>
            <p:ph type="title"/>
          </p:nvPr>
        </p:nvSpPr>
        <p:spPr/>
        <p:txBody>
          <a:bodyPr/>
          <a:lstStyle/>
          <a:p>
            <a:r>
              <a:rPr lang="en-US" dirty="0" err="1"/>
              <a:t>MovingMNIST</a:t>
            </a:r>
            <a:r>
              <a:rPr lang="en-US" dirty="0"/>
              <a:t>++ </a:t>
            </a:r>
            <a:r>
              <a:rPr lang="mr-IN" dirty="0"/>
              <a:t>–</a:t>
            </a:r>
            <a:r>
              <a:rPr lang="en-US" dirty="0"/>
              <a:t> Visualization</a:t>
            </a:r>
          </a:p>
        </p:txBody>
      </p:sp>
      <p:sp>
        <p:nvSpPr>
          <p:cNvPr id="5" name="TextBox 4"/>
          <p:cNvSpPr txBox="1"/>
          <p:nvPr/>
        </p:nvSpPr>
        <p:spPr>
          <a:xfrm>
            <a:off x="7606259" y="3028026"/>
            <a:ext cx="4475813" cy="523220"/>
          </a:xfrm>
          <a:prstGeom prst="rect">
            <a:avLst/>
          </a:prstGeom>
          <a:noFill/>
        </p:spPr>
        <p:txBody>
          <a:bodyPr wrap="square" rtlCol="0">
            <a:spAutoFit/>
          </a:bodyPr>
          <a:lstStyle/>
          <a:p>
            <a:r>
              <a:rPr lang="en-US" sz="2800" dirty="0" smtClean="0"/>
              <a:t>Forecaster Layer=1, Link ID=9</a:t>
            </a:r>
            <a:endParaRPr lang="en-US" sz="2800" dirty="0"/>
          </a:p>
        </p:txBody>
      </p:sp>
      <p:sp>
        <p:nvSpPr>
          <p:cNvPr id="3" name="Date Placeholder 2"/>
          <p:cNvSpPr>
            <a:spLocks noGrp="1"/>
          </p:cNvSpPr>
          <p:nvPr>
            <p:ph type="dt" sz="half" idx="10"/>
          </p:nvPr>
        </p:nvSpPr>
        <p:spPr/>
        <p:txBody>
          <a:bodyPr/>
          <a:lstStyle/>
          <a:p>
            <a:fld id="{AAD4F1F2-EBC2-854B-8640-1C1C45280D46}"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
        <p:nvSpPr>
          <p:cNvPr id="7" name="Slide Number Placeholder 6"/>
          <p:cNvSpPr>
            <a:spLocks noGrp="1"/>
          </p:cNvSpPr>
          <p:nvPr>
            <p:ph type="sldNum" sz="quarter" idx="12"/>
          </p:nvPr>
        </p:nvSpPr>
        <p:spPr/>
        <p:txBody>
          <a:bodyPr/>
          <a:lstStyle/>
          <a:p>
            <a:fld id="{83004B0B-155B-47B9-9D69-2D20D453E0FC}" type="slidenum">
              <a:rPr lang="en-US" smtClean="0"/>
              <a:t>33</a:t>
            </a:fld>
            <a:endParaRPr lang="en-US"/>
          </a:p>
        </p:txBody>
      </p:sp>
    </p:spTree>
    <p:extLst>
      <p:ext uri="{BB962C8B-B14F-4D97-AF65-F5344CB8AC3E}">
        <p14:creationId xmlns:p14="http://schemas.microsoft.com/office/powerpoint/2010/main" val="2444815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HKO-7 Benchmark </a:t>
            </a:r>
            <a:r>
              <a:rPr lang="mr-IN" dirty="0"/>
              <a:t>–</a:t>
            </a:r>
            <a:r>
              <a:rPr lang="en-US" dirty="0"/>
              <a:t> </a:t>
            </a:r>
            <a:r>
              <a:rPr lang="en-US" dirty="0" smtClean="0"/>
              <a:t>Evaluation Result</a:t>
            </a:r>
            <a:endParaRPr lang="en-US" dirty="0"/>
          </a:p>
        </p:txBody>
      </p:sp>
      <p:sp>
        <p:nvSpPr>
          <p:cNvPr id="3" name="Content Placeholder 2"/>
          <p:cNvSpPr>
            <a:spLocks noGrp="1"/>
          </p:cNvSpPr>
          <p:nvPr>
            <p:ph idx="1"/>
          </p:nvPr>
        </p:nvSpPr>
        <p:spPr>
          <a:xfrm>
            <a:off x="838199" y="1825624"/>
            <a:ext cx="11065933" cy="532024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All deep models outperform optical-flow based models </a:t>
            </a:r>
            <a:r>
              <a:rPr lang="en-US" dirty="0" smtClean="0">
                <a:solidFill>
                  <a:srgbClr val="FF0000"/>
                </a:solidFill>
              </a:rPr>
              <a:t>when trained with B-MSE + B-MAE</a:t>
            </a:r>
          </a:p>
          <a:p>
            <a:r>
              <a:rPr lang="en-US" dirty="0" err="1" smtClean="0"/>
              <a:t>TrajGRU</a:t>
            </a:r>
            <a:r>
              <a:rPr lang="en-US" dirty="0" smtClean="0"/>
              <a:t> performs the best</a:t>
            </a:r>
          </a:p>
          <a:p>
            <a:r>
              <a:rPr lang="en-US" dirty="0" smtClean="0"/>
              <a:t>Online fine-tuning helps</a:t>
            </a:r>
            <a:endParaRPr lang="en-US" dirty="0"/>
          </a:p>
        </p:txBody>
      </p:sp>
      <p:pic>
        <p:nvPicPr>
          <p:cNvPr id="5" name="Picture 4"/>
          <p:cNvPicPr>
            <a:picLocks noChangeAspect="1"/>
          </p:cNvPicPr>
          <p:nvPr/>
        </p:nvPicPr>
        <p:blipFill>
          <a:blip r:embed="rId2"/>
          <a:stretch>
            <a:fillRect/>
          </a:stretch>
        </p:blipFill>
        <p:spPr>
          <a:xfrm>
            <a:off x="386627" y="1344868"/>
            <a:ext cx="11226253" cy="3560620"/>
          </a:xfrm>
          <a:prstGeom prst="rect">
            <a:avLst/>
          </a:prstGeom>
        </p:spPr>
      </p:pic>
      <p:sp>
        <p:nvSpPr>
          <p:cNvPr id="6" name="Rectangle 5"/>
          <p:cNvSpPr/>
          <p:nvPr/>
        </p:nvSpPr>
        <p:spPr>
          <a:xfrm>
            <a:off x="10040113" y="1481328"/>
            <a:ext cx="1600200" cy="3273552"/>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4" name="Date Placeholder 3"/>
          <p:cNvSpPr>
            <a:spLocks noGrp="1"/>
          </p:cNvSpPr>
          <p:nvPr>
            <p:ph type="dt" sz="half" idx="10"/>
          </p:nvPr>
        </p:nvSpPr>
        <p:spPr/>
        <p:txBody>
          <a:bodyPr/>
          <a:lstStyle/>
          <a:p>
            <a:fld id="{63DA3654-4F31-B34D-BC10-6B58BFCA3AB3}" type="datetime3">
              <a:rPr lang="en-HK" smtClean="0"/>
              <a:t>10 October 2017</a:t>
            </a:fld>
            <a:endParaRPr lang="en-US"/>
          </a:p>
        </p:txBody>
      </p:sp>
      <p:sp>
        <p:nvSpPr>
          <p:cNvPr id="7" name="Footer Placeholder 6"/>
          <p:cNvSpPr>
            <a:spLocks noGrp="1"/>
          </p:cNvSpPr>
          <p:nvPr>
            <p:ph type="ftr" sz="quarter" idx="11"/>
          </p:nvPr>
        </p:nvSpPr>
        <p:spPr/>
        <p:txBody>
          <a:bodyPr/>
          <a:lstStyle/>
          <a:p>
            <a:r>
              <a:rPr lang="en-US" smtClean="0"/>
              <a:t>Research Trends of RNNs</a:t>
            </a:r>
            <a:endParaRPr lang="en-US"/>
          </a:p>
        </p:txBody>
      </p:sp>
      <p:sp>
        <p:nvSpPr>
          <p:cNvPr id="8" name="Slide Number Placeholder 7"/>
          <p:cNvSpPr>
            <a:spLocks noGrp="1"/>
          </p:cNvSpPr>
          <p:nvPr>
            <p:ph type="sldNum" sz="quarter" idx="12"/>
          </p:nvPr>
        </p:nvSpPr>
        <p:spPr/>
        <p:txBody>
          <a:bodyPr/>
          <a:lstStyle/>
          <a:p>
            <a:fld id="{83004B0B-155B-47B9-9D69-2D20D453E0FC}" type="slidenum">
              <a:rPr lang="en-US" smtClean="0"/>
              <a:t>34</a:t>
            </a:fld>
            <a:endParaRPr lang="en-US"/>
          </a:p>
        </p:txBody>
      </p:sp>
    </p:spTree>
    <p:extLst>
      <p:ext uri="{BB962C8B-B14F-4D97-AF65-F5344CB8AC3E}">
        <p14:creationId xmlns:p14="http://schemas.microsoft.com/office/powerpoint/2010/main" val="152073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Thanks!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F8C7E418-16D6-194D-855B-4C0A79C0290A}"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4</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911032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Sequence Learning </a:t>
            </a:r>
            <a:r>
              <a:rPr lang="en-US" altLang="zh-CN" dirty="0" smtClean="0"/>
              <a:t>Problem</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fld id="{AC0E7E30-B234-5442-96BC-11C4968386E4}"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5</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279920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Attention-related </a:t>
            </a:r>
            <a:r>
              <a:rPr lang="en-US" dirty="0"/>
              <a:t>P</a:t>
            </a:r>
            <a:r>
              <a:rPr lang="en-US" dirty="0" smtClean="0"/>
              <a:t>apers in NIPS 2017</a:t>
            </a:r>
            <a:endParaRPr lang="en-US" dirty="0"/>
          </a:p>
        </p:txBody>
      </p:sp>
      <p:sp>
        <p:nvSpPr>
          <p:cNvPr id="3" name="Content Placeholder 2"/>
          <p:cNvSpPr>
            <a:spLocks noGrp="1"/>
          </p:cNvSpPr>
          <p:nvPr>
            <p:ph idx="1"/>
          </p:nvPr>
        </p:nvSpPr>
        <p:spPr>
          <a:xfrm>
            <a:off x="838200" y="1825625"/>
            <a:ext cx="5257800" cy="4351338"/>
          </a:xfrm>
        </p:spPr>
        <p:txBody>
          <a:bodyPr>
            <a:normAutofit fontScale="47500" lnSpcReduction="20000"/>
          </a:bodyPr>
          <a:lstStyle/>
          <a:p>
            <a:r>
              <a:rPr lang="en-US" sz="3800" b="1" dirty="0"/>
              <a:t>NLP</a:t>
            </a:r>
            <a:endParaRPr lang="en-US" b="1" dirty="0"/>
          </a:p>
          <a:p>
            <a:pPr lvl="1"/>
            <a:r>
              <a:rPr lang="en-US" b="1" dirty="0">
                <a:hlinkClick r:id="rId2"/>
              </a:rPr>
              <a:t>Attention is All you Need</a:t>
            </a:r>
            <a:r>
              <a:rPr lang="en-US" dirty="0"/>
              <a:t/>
            </a:r>
            <a:br>
              <a:rPr lang="en-US" dirty="0"/>
            </a:br>
            <a:r>
              <a:rPr lang="en-US" i="1" dirty="0"/>
              <a:t>Ashish </a:t>
            </a:r>
            <a:r>
              <a:rPr lang="en-US" i="1" dirty="0" err="1"/>
              <a:t>Vaswani</a:t>
            </a:r>
            <a:r>
              <a:rPr lang="en-US" i="1" dirty="0"/>
              <a:t> (Google Brain) · Noam </a:t>
            </a:r>
            <a:r>
              <a:rPr lang="en-US" i="1" dirty="0" err="1"/>
              <a:t>Shazeer</a:t>
            </a:r>
            <a:r>
              <a:rPr lang="en-US" i="1" dirty="0"/>
              <a:t> (Google) · Niki </a:t>
            </a:r>
            <a:r>
              <a:rPr lang="en-US" i="1" dirty="0" err="1"/>
              <a:t>Parmar</a:t>
            </a:r>
            <a:r>
              <a:rPr lang="en-US" i="1" dirty="0"/>
              <a:t> (Google) · </a:t>
            </a:r>
            <a:r>
              <a:rPr lang="en-US" i="1" dirty="0" err="1"/>
              <a:t>Llion</a:t>
            </a:r>
            <a:r>
              <a:rPr lang="en-US" i="1" dirty="0"/>
              <a:t> Jones (Google) · </a:t>
            </a:r>
            <a:r>
              <a:rPr lang="en-US" i="1" dirty="0" err="1"/>
              <a:t>Jakob</a:t>
            </a:r>
            <a:r>
              <a:rPr lang="en-US" i="1" dirty="0"/>
              <a:t> </a:t>
            </a:r>
            <a:r>
              <a:rPr lang="en-US" i="1" dirty="0" err="1"/>
              <a:t>Uszkoreit</a:t>
            </a:r>
            <a:r>
              <a:rPr lang="en-US" i="1" dirty="0"/>
              <a:t> (Google, Inc.) · Aidan N Gomez (University of Toronto) · </a:t>
            </a:r>
            <a:r>
              <a:rPr lang="en-US" i="1" dirty="0" err="1"/>
              <a:t>Łukasz</a:t>
            </a:r>
            <a:r>
              <a:rPr lang="en-US" i="1" dirty="0"/>
              <a:t> Kaiser (Google Brain)</a:t>
            </a:r>
            <a:endParaRPr lang="en-US" b="1" dirty="0"/>
          </a:p>
          <a:p>
            <a:pPr lvl="1"/>
            <a:r>
              <a:rPr lang="en-US" b="1" dirty="0">
                <a:hlinkClick r:id="rId3"/>
              </a:rPr>
              <a:t>Plan, Attend, Generate: Planning for Sequence-to-Sequence Models</a:t>
            </a:r>
            <a:r>
              <a:rPr lang="en-US" dirty="0"/>
              <a:t/>
            </a:r>
            <a:br>
              <a:rPr lang="en-US" dirty="0"/>
            </a:br>
            <a:r>
              <a:rPr lang="en-US" i="1" dirty="0" err="1"/>
              <a:t>Caglar</a:t>
            </a:r>
            <a:r>
              <a:rPr lang="en-US" i="1" dirty="0"/>
              <a:t> </a:t>
            </a:r>
            <a:r>
              <a:rPr lang="en-US" i="1" dirty="0" err="1"/>
              <a:t>Gulcehre</a:t>
            </a:r>
            <a:r>
              <a:rPr lang="en-US" i="1" dirty="0"/>
              <a:t> (</a:t>
            </a:r>
            <a:r>
              <a:rPr lang="en-US" i="1" dirty="0" err="1"/>
              <a:t>Deepmind</a:t>
            </a:r>
            <a:r>
              <a:rPr lang="en-US" i="1" dirty="0"/>
              <a:t>) · Francis </a:t>
            </a:r>
            <a:r>
              <a:rPr lang="en-US" i="1" dirty="0" err="1"/>
              <a:t>Dutil</a:t>
            </a:r>
            <a:r>
              <a:rPr lang="en-US" i="1" dirty="0"/>
              <a:t> (MILA) · Adam </a:t>
            </a:r>
            <a:r>
              <a:rPr lang="en-US" i="1" dirty="0" err="1"/>
              <a:t>Trischler</a:t>
            </a:r>
            <a:r>
              <a:rPr lang="en-US" i="1" dirty="0"/>
              <a:t> (Microsoft) · </a:t>
            </a:r>
            <a:r>
              <a:rPr lang="en-US" i="1" dirty="0" err="1"/>
              <a:t>Yoshua</a:t>
            </a:r>
            <a:r>
              <a:rPr lang="en-US" i="1" dirty="0"/>
              <a:t> </a:t>
            </a:r>
            <a:r>
              <a:rPr lang="en-US" i="1" dirty="0" err="1"/>
              <a:t>Bengio</a:t>
            </a:r>
            <a:r>
              <a:rPr lang="en-US" i="1" dirty="0"/>
              <a:t> (U. Montreal)</a:t>
            </a:r>
            <a:endParaRPr lang="en-US" b="1" dirty="0"/>
          </a:p>
          <a:p>
            <a:pPr lvl="1"/>
            <a:r>
              <a:rPr lang="en-US" b="1" dirty="0"/>
              <a:t>Multi-agent Predictive Modeling with Attentional </a:t>
            </a:r>
            <a:r>
              <a:rPr lang="en-US" b="1" dirty="0" err="1"/>
              <a:t>CommNets</a:t>
            </a:r>
            <a:r>
              <a:rPr lang="en-US" dirty="0"/>
              <a:t/>
            </a:r>
            <a:br>
              <a:rPr lang="en-US" dirty="0"/>
            </a:br>
            <a:r>
              <a:rPr lang="en-US" i="1" dirty="0" err="1"/>
              <a:t>Yedid</a:t>
            </a:r>
            <a:r>
              <a:rPr lang="en-US" i="1" dirty="0"/>
              <a:t> </a:t>
            </a:r>
            <a:r>
              <a:rPr lang="en-US" i="1" dirty="0" err="1"/>
              <a:t>Hoshen</a:t>
            </a:r>
            <a:r>
              <a:rPr lang="en-US" i="1" dirty="0"/>
              <a:t> (Facebook AI Research) </a:t>
            </a:r>
            <a:endParaRPr lang="en-US" i="1" dirty="0" smtClean="0"/>
          </a:p>
          <a:p>
            <a:r>
              <a:rPr lang="en-US" sz="3800" b="1" dirty="0" smtClean="0"/>
              <a:t>Dialog</a:t>
            </a:r>
            <a:endParaRPr lang="en-US" b="1" dirty="0" smtClean="0">
              <a:hlinkClick r:id="rId4"/>
            </a:endParaRPr>
          </a:p>
          <a:p>
            <a:pPr lvl="1"/>
            <a:r>
              <a:rPr lang="en-US" b="1" dirty="0" smtClean="0">
                <a:hlinkClick r:id="rId4"/>
              </a:rPr>
              <a:t>Visual </a:t>
            </a:r>
            <a:r>
              <a:rPr lang="en-US" b="1" dirty="0">
                <a:hlinkClick r:id="rId4"/>
              </a:rPr>
              <a:t>Reference Resolution using Attention Memory for Visual Dialog</a:t>
            </a:r>
            <a:r>
              <a:rPr lang="en-US" dirty="0"/>
              <a:t/>
            </a:r>
            <a:br>
              <a:rPr lang="en-US" dirty="0"/>
            </a:br>
            <a:r>
              <a:rPr lang="en-US" i="1" dirty="0"/>
              <a:t>Paul </a:t>
            </a:r>
            <a:r>
              <a:rPr lang="en-US" i="1" dirty="0" err="1"/>
              <a:t>Hongsuck</a:t>
            </a:r>
            <a:r>
              <a:rPr lang="en-US" i="1" dirty="0"/>
              <a:t> </a:t>
            </a:r>
            <a:r>
              <a:rPr lang="en-US" i="1" dirty="0" err="1"/>
              <a:t>Seo</a:t>
            </a:r>
            <a:r>
              <a:rPr lang="en-US" i="1" dirty="0"/>
              <a:t> (POSTECH) · Andreas </a:t>
            </a:r>
            <a:r>
              <a:rPr lang="en-US" i="1" dirty="0" err="1"/>
              <a:t>Lehrmann</a:t>
            </a:r>
            <a:r>
              <a:rPr lang="en-US" i="1" dirty="0"/>
              <a:t> (Disney Research) · </a:t>
            </a:r>
            <a:r>
              <a:rPr lang="en-US" i="1" dirty="0" err="1"/>
              <a:t>Bohyung</a:t>
            </a:r>
            <a:r>
              <a:rPr lang="en-US" i="1" dirty="0"/>
              <a:t> Han (POSTECH) · Leonid </a:t>
            </a:r>
            <a:r>
              <a:rPr lang="en-US" i="1" dirty="0" err="1"/>
              <a:t>Sigal</a:t>
            </a:r>
            <a:r>
              <a:rPr lang="en-US" i="1" dirty="0"/>
              <a:t> (Disney </a:t>
            </a:r>
            <a:r>
              <a:rPr lang="en-US" i="1" dirty="0" smtClean="0"/>
              <a:t>Research)</a:t>
            </a:r>
          </a:p>
          <a:p>
            <a:r>
              <a:rPr lang="en-US" sz="3800" b="1" dirty="0" smtClean="0"/>
              <a:t>Image</a:t>
            </a:r>
            <a:endParaRPr lang="en-US" b="1" dirty="0" smtClean="0"/>
          </a:p>
          <a:p>
            <a:pPr lvl="1"/>
            <a:r>
              <a:rPr lang="en-US" b="1" dirty="0" smtClean="0"/>
              <a:t>High-Order </a:t>
            </a:r>
            <a:r>
              <a:rPr lang="en-US" b="1" dirty="0"/>
              <a:t>Attention Models for Visual Question Answering</a:t>
            </a:r>
            <a:r>
              <a:rPr lang="en-US" dirty="0"/>
              <a:t/>
            </a:r>
            <a:br>
              <a:rPr lang="en-US" dirty="0"/>
            </a:br>
            <a:r>
              <a:rPr lang="en-US" i="1" dirty="0" err="1"/>
              <a:t>Idan</a:t>
            </a:r>
            <a:r>
              <a:rPr lang="en-US" i="1" dirty="0"/>
              <a:t> Schwartz (</a:t>
            </a:r>
            <a:r>
              <a:rPr lang="en-US" i="1" dirty="0" err="1"/>
              <a:t>Technion</a:t>
            </a:r>
            <a:r>
              <a:rPr lang="en-US" i="1" dirty="0"/>
              <a:t>) · Alexander </a:t>
            </a:r>
            <a:r>
              <a:rPr lang="en-US" i="1" dirty="0" err="1"/>
              <a:t>Schwing</a:t>
            </a:r>
            <a:r>
              <a:rPr lang="en-US" i="1" dirty="0"/>
              <a:t> (University of Illinois at Urbana-Champaign) · </a:t>
            </a:r>
            <a:r>
              <a:rPr lang="en-US" i="1" dirty="0" err="1"/>
              <a:t>Tamir</a:t>
            </a:r>
            <a:r>
              <a:rPr lang="en-US" i="1" dirty="0"/>
              <a:t> </a:t>
            </a:r>
            <a:r>
              <a:rPr lang="en-US" i="1" dirty="0" err="1"/>
              <a:t>Hazan</a:t>
            </a:r>
            <a:r>
              <a:rPr lang="en-US" i="1" dirty="0"/>
              <a:t> (</a:t>
            </a:r>
            <a:r>
              <a:rPr lang="en-US" i="1" dirty="0" err="1"/>
              <a:t>Technion</a:t>
            </a:r>
            <a:r>
              <a:rPr lang="en-US" i="1" dirty="0" smtClean="0"/>
              <a:t>)</a:t>
            </a:r>
          </a:p>
          <a:p>
            <a:pPr lvl="1"/>
            <a:r>
              <a:rPr lang="en-US" b="1" dirty="0"/>
              <a:t>Learning Deep Structured Multi-Scale Features using Attention-Gated CRFs for Contour Prediction</a:t>
            </a:r>
            <a:r>
              <a:rPr lang="en-US" dirty="0"/>
              <a:t/>
            </a:r>
            <a:br>
              <a:rPr lang="en-US" dirty="0"/>
            </a:br>
            <a:r>
              <a:rPr lang="en-US" i="1" dirty="0"/>
              <a:t>Dan Xu (</a:t>
            </a:r>
            <a:r>
              <a:rPr lang="en-US" i="1" dirty="0" smtClean="0"/>
              <a:t>University </a:t>
            </a:r>
            <a:r>
              <a:rPr lang="en-US" i="1" dirty="0"/>
              <a:t>of Trento) · </a:t>
            </a:r>
            <a:r>
              <a:rPr lang="en-US" i="1" dirty="0" err="1"/>
              <a:t>Wanli</a:t>
            </a:r>
            <a:r>
              <a:rPr lang="en-US" i="1" dirty="0"/>
              <a:t> Ouyang (The Chinese University of Hong Kong) · Xavier Alameda-Pineda (INRIA) · Elisa Ricci () · </a:t>
            </a:r>
            <a:r>
              <a:rPr lang="en-US" i="1" dirty="0" err="1"/>
              <a:t>Xiaogang</a:t>
            </a:r>
            <a:r>
              <a:rPr lang="en-US" i="1" dirty="0"/>
              <a:t> Wang (The Chinese University of Hong Kong) · </a:t>
            </a:r>
            <a:r>
              <a:rPr lang="en-US" i="1" dirty="0" err="1"/>
              <a:t>Nicu</a:t>
            </a:r>
            <a:r>
              <a:rPr lang="en-US" i="1" dirty="0"/>
              <a:t> </a:t>
            </a:r>
            <a:r>
              <a:rPr lang="en-US" i="1" dirty="0" err="1"/>
              <a:t>Sebe</a:t>
            </a:r>
            <a:r>
              <a:rPr lang="en-US" i="1" dirty="0"/>
              <a:t> (University of Trento</a:t>
            </a:r>
            <a:r>
              <a:rPr lang="en-US" i="1" dirty="0" smtClean="0"/>
              <a:t>)</a:t>
            </a:r>
          </a:p>
        </p:txBody>
      </p:sp>
      <p:sp>
        <p:nvSpPr>
          <p:cNvPr id="4" name="Date Placeholder 3"/>
          <p:cNvSpPr>
            <a:spLocks noGrp="1"/>
          </p:cNvSpPr>
          <p:nvPr>
            <p:ph type="dt" sz="half" idx="10"/>
          </p:nvPr>
        </p:nvSpPr>
        <p:spPr/>
        <p:txBody>
          <a:bodyPr/>
          <a:lstStyle/>
          <a:p>
            <a:fld id="{83F81725-409B-F442-945D-CA40550830F4}"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6</a:t>
            </a:fld>
            <a:endParaRPr lang="en-US"/>
          </a:p>
        </p:txBody>
      </p:sp>
      <p:sp>
        <p:nvSpPr>
          <p:cNvPr id="6" name="Content Placeholder 2"/>
          <p:cNvSpPr txBox="1">
            <a:spLocks/>
          </p:cNvSpPr>
          <p:nvPr/>
        </p:nvSpPr>
        <p:spPr>
          <a:xfrm>
            <a:off x="6412831" y="1825625"/>
            <a:ext cx="5293895" cy="4351338"/>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t>Spatiotemporal</a:t>
            </a:r>
            <a:endParaRPr lang="en-US" b="1" dirty="0" smtClean="0"/>
          </a:p>
          <a:p>
            <a:pPr lvl="1"/>
            <a:r>
              <a:rPr lang="en-US" b="1" dirty="0" smtClean="0"/>
              <a:t>Attentional Pooling for Action Recognition</a:t>
            </a:r>
            <a:r>
              <a:rPr lang="en-US" dirty="0" smtClean="0"/>
              <a:t/>
            </a:r>
            <a:br>
              <a:rPr lang="en-US" dirty="0" smtClean="0"/>
            </a:br>
            <a:r>
              <a:rPr lang="en-US" i="1" dirty="0" err="1" smtClean="0"/>
              <a:t>Rohit</a:t>
            </a:r>
            <a:r>
              <a:rPr lang="en-US" i="1" dirty="0" smtClean="0"/>
              <a:t> </a:t>
            </a:r>
            <a:r>
              <a:rPr lang="en-US" i="1" dirty="0" err="1" smtClean="0"/>
              <a:t>Girdhar</a:t>
            </a:r>
            <a:r>
              <a:rPr lang="en-US" i="1" dirty="0" smtClean="0"/>
              <a:t> (Carnegie Mellon University) · Deva </a:t>
            </a:r>
            <a:r>
              <a:rPr lang="en-US" i="1" dirty="0" err="1" smtClean="0"/>
              <a:t>Ramanan</a:t>
            </a:r>
            <a:r>
              <a:rPr lang="en-US" i="1" dirty="0" smtClean="0"/>
              <a:t> (Carnegie Mellon University)</a:t>
            </a:r>
          </a:p>
          <a:p>
            <a:pPr lvl="1"/>
            <a:r>
              <a:rPr lang="en-US" b="1" dirty="0" smtClean="0">
                <a:hlinkClick r:id="rId5"/>
              </a:rPr>
              <a:t>Hierarchical Attentive Recurrent Tracking</a:t>
            </a:r>
            <a:r>
              <a:rPr lang="en-US" dirty="0" smtClean="0"/>
              <a:t/>
            </a:r>
            <a:br>
              <a:rPr lang="en-US" dirty="0" smtClean="0"/>
            </a:br>
            <a:r>
              <a:rPr lang="en-US" i="1" dirty="0" smtClean="0"/>
              <a:t>Adam </a:t>
            </a:r>
            <a:r>
              <a:rPr lang="en-US" i="1" dirty="0" err="1" smtClean="0"/>
              <a:t>Kosiorek</a:t>
            </a:r>
            <a:r>
              <a:rPr lang="en-US" i="1" dirty="0" smtClean="0"/>
              <a:t> (University of Oxford) · Alex </a:t>
            </a:r>
            <a:r>
              <a:rPr lang="en-US" i="1" dirty="0" err="1" smtClean="0"/>
              <a:t>Bewley</a:t>
            </a:r>
            <a:r>
              <a:rPr lang="en-US" i="1" dirty="0" smtClean="0"/>
              <a:t> (University of Oxford) · Ingmar Posner (Oxford University)</a:t>
            </a:r>
          </a:p>
          <a:p>
            <a:pPr lvl="1"/>
            <a:r>
              <a:rPr lang="en-US" b="1" dirty="0" err="1" smtClean="0"/>
              <a:t>Variational</a:t>
            </a:r>
            <a:r>
              <a:rPr lang="en-US" b="1" dirty="0" smtClean="0"/>
              <a:t> Laws of Visual Attention for Dynamic Scenes</a:t>
            </a:r>
            <a:r>
              <a:rPr lang="en-US" dirty="0" smtClean="0"/>
              <a:t/>
            </a:r>
            <a:br>
              <a:rPr lang="en-US" dirty="0" smtClean="0"/>
            </a:br>
            <a:r>
              <a:rPr lang="en-US" i="1" dirty="0" smtClean="0"/>
              <a:t>Dario </a:t>
            </a:r>
            <a:r>
              <a:rPr lang="en-US" i="1" dirty="0" err="1" smtClean="0"/>
              <a:t>Zanca</a:t>
            </a:r>
            <a:r>
              <a:rPr lang="en-US" i="1" dirty="0" smtClean="0"/>
              <a:t> (University of Florence, University of Siena) · Marco Gori (University of Siena)</a:t>
            </a:r>
          </a:p>
          <a:p>
            <a:pPr lvl="1"/>
            <a:r>
              <a:rPr lang="en-US" b="1" dirty="0" smtClean="0"/>
              <a:t>Saliency-based Sequential Image Attention with Multiset Prediction</a:t>
            </a:r>
            <a:r>
              <a:rPr lang="en-US" dirty="0" smtClean="0"/>
              <a:t/>
            </a:r>
            <a:br>
              <a:rPr lang="en-US" dirty="0" smtClean="0"/>
            </a:br>
            <a:r>
              <a:rPr lang="en-US" i="1" dirty="0" smtClean="0"/>
              <a:t>Sean </a:t>
            </a:r>
            <a:r>
              <a:rPr lang="en-US" i="1" dirty="0" err="1" smtClean="0"/>
              <a:t>Welleck</a:t>
            </a:r>
            <a:r>
              <a:rPr lang="en-US" i="1" dirty="0" smtClean="0"/>
              <a:t> (NYU) · </a:t>
            </a:r>
            <a:r>
              <a:rPr lang="en-US" i="1" dirty="0" err="1" smtClean="0"/>
              <a:t>Kyunghyun</a:t>
            </a:r>
            <a:r>
              <a:rPr lang="en-US" i="1" dirty="0" smtClean="0"/>
              <a:t> Cho (NYU) · Zheng Zhang (Shanghai New York </a:t>
            </a:r>
            <a:r>
              <a:rPr lang="en-US" i="1" dirty="0" err="1" smtClean="0"/>
              <a:t>Univeristy</a:t>
            </a:r>
            <a:r>
              <a:rPr lang="en-US" i="1" dirty="0" smtClean="0"/>
              <a:t>)</a:t>
            </a:r>
            <a:endParaRPr lang="en-US" b="1" dirty="0" smtClean="0">
              <a:hlinkClick r:id="rId4"/>
            </a:endParaRPr>
          </a:p>
          <a:p>
            <a:r>
              <a:rPr lang="en-US" sz="3300" b="1" dirty="0"/>
              <a:t>Bioinformatics</a:t>
            </a:r>
            <a:endParaRPr lang="en-US" b="1" dirty="0"/>
          </a:p>
          <a:p>
            <a:pPr lvl="1"/>
            <a:r>
              <a:rPr lang="en-US" b="1" dirty="0">
                <a:hlinkClick r:id="rId6"/>
              </a:rPr>
              <a:t>Attend and Predict: Understanding Gene Regulation by Selective Attention on Chromatin</a:t>
            </a:r>
            <a:r>
              <a:rPr lang="en-US" dirty="0"/>
              <a:t/>
            </a:r>
            <a:br>
              <a:rPr lang="en-US" dirty="0"/>
            </a:br>
            <a:r>
              <a:rPr lang="en-US" i="1" dirty="0" err="1"/>
              <a:t>Ritambhara</a:t>
            </a:r>
            <a:r>
              <a:rPr lang="en-US" i="1" dirty="0"/>
              <a:t> Singh (University of Virginia) · Jack </a:t>
            </a:r>
            <a:r>
              <a:rPr lang="en-US" i="1" dirty="0" err="1"/>
              <a:t>Lanchantin</a:t>
            </a:r>
            <a:r>
              <a:rPr lang="en-US" i="1" dirty="0"/>
              <a:t> (University of Virginia) · </a:t>
            </a:r>
            <a:r>
              <a:rPr lang="en-US" i="1" dirty="0" err="1"/>
              <a:t>Yanjun</a:t>
            </a:r>
            <a:r>
              <a:rPr lang="en-US" i="1" dirty="0"/>
              <a:t> Qi (University of Virginia</a:t>
            </a:r>
            <a:r>
              <a:rPr lang="en-US" i="1" dirty="0" smtClean="0"/>
              <a:t>)</a:t>
            </a:r>
            <a:endParaRPr lang="en-US" sz="3300" b="1" dirty="0" smtClean="0"/>
          </a:p>
          <a:p>
            <a:r>
              <a:rPr lang="en-US" sz="3300" b="1" dirty="0" smtClean="0"/>
              <a:t>Sparsity</a:t>
            </a:r>
            <a:endParaRPr lang="en-US" b="1" dirty="0" smtClean="0"/>
          </a:p>
          <a:p>
            <a:pPr lvl="1"/>
            <a:r>
              <a:rPr lang="en-US" b="1" dirty="0" smtClean="0">
                <a:hlinkClick r:id="rId7"/>
              </a:rPr>
              <a:t>A Regularized Framework for Sparse and Structured Neural Attention</a:t>
            </a:r>
            <a:r>
              <a:rPr lang="en-US" dirty="0" smtClean="0"/>
              <a:t/>
            </a:r>
            <a:br>
              <a:rPr lang="en-US" dirty="0" smtClean="0"/>
            </a:br>
            <a:r>
              <a:rPr lang="en-US" i="1" dirty="0" smtClean="0"/>
              <a:t>Vlad </a:t>
            </a:r>
            <a:r>
              <a:rPr lang="en-US" i="1" dirty="0" err="1" smtClean="0"/>
              <a:t>Niculae</a:t>
            </a:r>
            <a:r>
              <a:rPr lang="en-US" i="1" dirty="0" smtClean="0"/>
              <a:t> (Cornell University) · Mathieu </a:t>
            </a:r>
            <a:r>
              <a:rPr lang="en-US" i="1" dirty="0" err="1" smtClean="0"/>
              <a:t>Blondel</a:t>
            </a:r>
            <a:r>
              <a:rPr lang="en-US" i="1" dirty="0" smtClean="0"/>
              <a:t> (NTT)</a:t>
            </a:r>
          </a:p>
        </p:txBody>
      </p:sp>
      <p:sp>
        <p:nvSpPr>
          <p:cNvPr id="7" name="Footer Placeholder 6"/>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60255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Trends</a:t>
            </a:r>
            <a:endParaRPr lang="en-US" dirty="0"/>
          </a:p>
        </p:txBody>
      </p:sp>
      <p:sp>
        <p:nvSpPr>
          <p:cNvPr id="3" name="Content Placeholder 2"/>
          <p:cNvSpPr>
            <a:spLocks noGrp="1"/>
          </p:cNvSpPr>
          <p:nvPr>
            <p:ph idx="1"/>
          </p:nvPr>
        </p:nvSpPr>
        <p:spPr/>
        <p:txBody>
          <a:bodyPr/>
          <a:lstStyle/>
          <a:p>
            <a:r>
              <a:rPr lang="en-US" dirty="0" smtClean="0"/>
              <a:t>Attention Mechanism</a:t>
            </a:r>
          </a:p>
          <a:p>
            <a:pPr lvl="1"/>
            <a:r>
              <a:rPr lang="en-US" dirty="0" smtClean="0"/>
              <a:t>Additive attention?</a:t>
            </a:r>
          </a:p>
          <a:p>
            <a:pPr lvl="1"/>
            <a:r>
              <a:rPr lang="en-US" dirty="0" smtClean="0"/>
              <a:t>Dot-product attention?</a:t>
            </a:r>
          </a:p>
          <a:p>
            <a:r>
              <a:rPr lang="en-US" dirty="0" smtClean="0"/>
              <a:t>Encoding </a:t>
            </a:r>
            <a:r>
              <a:rPr lang="en-US" dirty="0"/>
              <a:t>and Decoding </a:t>
            </a:r>
            <a:r>
              <a:rPr lang="en-US" dirty="0" smtClean="0"/>
              <a:t>Framework</a:t>
            </a:r>
          </a:p>
          <a:p>
            <a:pPr lvl="1"/>
            <a:r>
              <a:rPr lang="en-US" dirty="0" smtClean="0"/>
              <a:t>RNN?</a:t>
            </a:r>
          </a:p>
          <a:p>
            <a:pPr lvl="1"/>
            <a:r>
              <a:rPr lang="en-US" dirty="0" smtClean="0"/>
              <a:t>CNN?</a:t>
            </a:r>
          </a:p>
          <a:p>
            <a:pPr lvl="1"/>
            <a:r>
              <a:rPr lang="en-US" dirty="0" smtClean="0"/>
              <a:t>Attention is all you need?</a:t>
            </a:r>
            <a:endParaRPr lang="en-US" dirty="0"/>
          </a:p>
          <a:p>
            <a:r>
              <a:rPr lang="en-US" dirty="0"/>
              <a:t>Read and Write Mechanism</a:t>
            </a:r>
          </a:p>
          <a:p>
            <a:pPr lvl="1"/>
            <a:r>
              <a:rPr lang="en-US" dirty="0" smtClean="0"/>
              <a:t>Weighted sum?</a:t>
            </a:r>
          </a:p>
          <a:p>
            <a:pPr lvl="1"/>
            <a:r>
              <a:rPr lang="en-US" dirty="0" smtClean="0"/>
              <a:t>Neural Networks?</a:t>
            </a:r>
          </a:p>
          <a:p>
            <a:pPr lvl="1"/>
            <a:endParaRPr lang="en-US" dirty="0"/>
          </a:p>
        </p:txBody>
      </p:sp>
      <p:sp>
        <p:nvSpPr>
          <p:cNvPr id="4" name="Date Placeholder 3"/>
          <p:cNvSpPr>
            <a:spLocks noGrp="1"/>
          </p:cNvSpPr>
          <p:nvPr>
            <p:ph type="dt" sz="half" idx="10"/>
          </p:nvPr>
        </p:nvSpPr>
        <p:spPr/>
        <p:txBody>
          <a:bodyPr/>
          <a:lstStyle/>
          <a:p>
            <a:fld id="{A051D73F-196D-1942-892D-7C9CFCD20C02}"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7</a:t>
            </a:fld>
            <a:endParaRPr lang="en-US"/>
          </a:p>
        </p:txBody>
      </p:sp>
      <p:sp>
        <p:nvSpPr>
          <p:cNvPr id="7" name="Curved Left Arrow 6">
            <a:hlinkClick r:id="rId2" action="ppaction://hlinksldjump"/>
          </p:cNvPr>
          <p:cNvSpPr/>
          <p:nvPr/>
        </p:nvSpPr>
        <p:spPr>
          <a:xfrm>
            <a:off x="10853468" y="5604445"/>
            <a:ext cx="707366" cy="783775"/>
          </a:xfrm>
          <a:prstGeom prst="curvedLef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497482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Spatiotemporal </a:t>
            </a:r>
            <a:br>
              <a:rPr lang="en-US" altLang="zh-CN" dirty="0"/>
            </a:br>
            <a:r>
              <a:rPr lang="en-US" altLang="zh-CN" dirty="0"/>
              <a:t>Seq2seq Learning Problem</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93E217D0-6CDD-0E41-8556-1DE1561E82E6}" type="datetime3">
              <a:rPr lang="en-HK" smtClean="0"/>
              <a:t>10 October 2017</a:t>
            </a:fld>
            <a:endParaRPr lang="en-US"/>
          </a:p>
        </p:txBody>
      </p:sp>
      <p:sp>
        <p:nvSpPr>
          <p:cNvPr id="5" name="Slide Number Placeholder 4"/>
          <p:cNvSpPr>
            <a:spLocks noGrp="1"/>
          </p:cNvSpPr>
          <p:nvPr>
            <p:ph type="sldNum" sz="quarter" idx="12"/>
          </p:nvPr>
        </p:nvSpPr>
        <p:spPr/>
        <p:txBody>
          <a:bodyPr/>
          <a:lstStyle/>
          <a:p>
            <a:fld id="{83004B0B-155B-47B9-9D69-2D20D453E0FC}" type="slidenum">
              <a:rPr lang="en-US" smtClean="0"/>
              <a:t>8</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212067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Spatiotemporal Sequence Learning Problem</a:t>
            </a:r>
            <a:endParaRPr lang="en-US" dirty="0"/>
          </a:p>
        </p:txBody>
      </p:sp>
      <p:sp>
        <p:nvSpPr>
          <p:cNvPr id="3" name="Content Placeholder 2"/>
          <p:cNvSpPr>
            <a:spLocks noGrp="1"/>
          </p:cNvSpPr>
          <p:nvPr>
            <p:ph idx="1"/>
          </p:nvPr>
        </p:nvSpPr>
        <p:spPr/>
        <p:txBody>
          <a:bodyPr>
            <a:normAutofit fontScale="77500" lnSpcReduction="20000"/>
          </a:bodyPr>
          <a:lstStyle/>
          <a:p>
            <a:r>
              <a:rPr lang="en-US" dirty="0"/>
              <a:t>Xingjian Shi, </a:t>
            </a:r>
            <a:r>
              <a:rPr lang="en-US" dirty="0" err="1"/>
              <a:t>Zhihan</a:t>
            </a:r>
            <a:r>
              <a:rPr lang="en-US" dirty="0"/>
              <a:t> Gao, Leonard </a:t>
            </a:r>
            <a:r>
              <a:rPr lang="en-US" dirty="0" err="1"/>
              <a:t>Lausen</a:t>
            </a:r>
            <a:r>
              <a:rPr lang="en-US" dirty="0"/>
              <a:t>, </a:t>
            </a:r>
            <a:r>
              <a:rPr lang="en-US" dirty="0" err="1"/>
              <a:t>Hao</a:t>
            </a:r>
            <a:r>
              <a:rPr lang="en-US" dirty="0"/>
              <a:t> Wang, </a:t>
            </a:r>
            <a:r>
              <a:rPr lang="en-US" dirty="0" err="1"/>
              <a:t>Dit</a:t>
            </a:r>
            <a:r>
              <a:rPr lang="en-US" dirty="0"/>
              <a:t>-Yan Yeung</a:t>
            </a:r>
            <a:r>
              <a:rPr lang="en-US" dirty="0" smtClean="0"/>
              <a:t>. </a:t>
            </a:r>
            <a:r>
              <a:rPr lang="en-US" b="1" dirty="0">
                <a:hlinkClick r:id="rId2"/>
              </a:rPr>
              <a:t>Deep Learning for </a:t>
            </a:r>
            <a:r>
              <a:rPr lang="en-US" b="1" dirty="0">
                <a:solidFill>
                  <a:srgbClr val="FF0000"/>
                </a:solidFill>
              </a:rPr>
              <a:t>Precipitation Nowcasting</a:t>
            </a:r>
            <a:r>
              <a:rPr lang="en-US" b="1" dirty="0">
                <a:hlinkClick r:id="rId2"/>
              </a:rPr>
              <a:t>: A Benchmark and A New Model </a:t>
            </a:r>
            <a:r>
              <a:rPr lang="en-US" dirty="0" smtClean="0"/>
              <a:t>. </a:t>
            </a:r>
            <a:r>
              <a:rPr lang="en-US" dirty="0"/>
              <a:t>NIPS. 2017</a:t>
            </a:r>
            <a:r>
              <a:rPr lang="en-US" dirty="0" smtClean="0"/>
              <a:t>.</a:t>
            </a:r>
          </a:p>
          <a:p>
            <a:r>
              <a:rPr lang="en-US" dirty="0" err="1" smtClean="0"/>
              <a:t>Jianmin</a:t>
            </a:r>
            <a:r>
              <a:rPr lang="en-US" dirty="0" smtClean="0"/>
              <a:t> </a:t>
            </a:r>
            <a:r>
              <a:rPr lang="en-US" dirty="0"/>
              <a:t>Wang · </a:t>
            </a:r>
            <a:r>
              <a:rPr lang="en-US" dirty="0" err="1"/>
              <a:t>Mingsheng</a:t>
            </a:r>
            <a:r>
              <a:rPr lang="en-US" dirty="0"/>
              <a:t> Long · Philip S Yu · </a:t>
            </a:r>
            <a:r>
              <a:rPr lang="en-US" dirty="0" err="1"/>
              <a:t>Yunbo</a:t>
            </a:r>
            <a:r>
              <a:rPr lang="en-US" dirty="0"/>
              <a:t> </a:t>
            </a:r>
            <a:r>
              <a:rPr lang="en-US" dirty="0" smtClean="0"/>
              <a:t>Wang. </a:t>
            </a:r>
            <a:r>
              <a:rPr lang="en-US" b="1" dirty="0" err="1" smtClean="0"/>
              <a:t>PredRNN</a:t>
            </a:r>
            <a:r>
              <a:rPr lang="en-US" b="1" dirty="0"/>
              <a:t>: Recurrent Neural Networks </a:t>
            </a:r>
            <a:r>
              <a:rPr lang="en-US" b="1" dirty="0" smtClean="0"/>
              <a:t>for </a:t>
            </a:r>
            <a:r>
              <a:rPr lang="en-US" b="1" dirty="0" smtClean="0">
                <a:solidFill>
                  <a:srgbClr val="FF0000"/>
                </a:solidFill>
              </a:rPr>
              <a:t>Video </a:t>
            </a:r>
            <a:r>
              <a:rPr lang="en-US" b="1" dirty="0">
                <a:solidFill>
                  <a:srgbClr val="FF0000"/>
                </a:solidFill>
              </a:rPr>
              <a:t>Prediction </a:t>
            </a:r>
            <a:r>
              <a:rPr lang="en-US" b="1" dirty="0"/>
              <a:t>using Spatiotemporal </a:t>
            </a:r>
            <a:r>
              <a:rPr lang="en-US" b="1" dirty="0" smtClean="0"/>
              <a:t>LSTMs</a:t>
            </a:r>
            <a:r>
              <a:rPr lang="en-US" i="1" dirty="0" smtClean="0"/>
              <a:t>.</a:t>
            </a:r>
            <a:r>
              <a:rPr lang="en-US" dirty="0" smtClean="0"/>
              <a:t>  NIPS. 2017.</a:t>
            </a:r>
          </a:p>
          <a:p>
            <a:r>
              <a:rPr lang="en-US" i="1" dirty="0"/>
              <a:t>Dario </a:t>
            </a:r>
            <a:r>
              <a:rPr lang="en-US" i="1" dirty="0" err="1"/>
              <a:t>Zanca</a:t>
            </a:r>
            <a:r>
              <a:rPr lang="en-US" i="1" dirty="0"/>
              <a:t>, Marco Gori. </a:t>
            </a:r>
            <a:r>
              <a:rPr lang="en-US" b="1" dirty="0" err="1"/>
              <a:t>Variational</a:t>
            </a:r>
            <a:r>
              <a:rPr lang="en-US" b="1" dirty="0"/>
              <a:t> Laws of Visual Attention for </a:t>
            </a:r>
            <a:r>
              <a:rPr lang="en-US" b="1" dirty="0">
                <a:solidFill>
                  <a:srgbClr val="FF0000"/>
                </a:solidFill>
              </a:rPr>
              <a:t>Dynamic Scenes</a:t>
            </a:r>
            <a:r>
              <a:rPr lang="en-US" dirty="0"/>
              <a:t>. NIPS </a:t>
            </a:r>
            <a:r>
              <a:rPr lang="en-US" dirty="0" smtClean="0"/>
              <a:t>2017</a:t>
            </a:r>
            <a:endParaRPr lang="en-US" i="1" dirty="0" smtClean="0"/>
          </a:p>
          <a:p>
            <a:r>
              <a:rPr lang="en-US" i="1" dirty="0" smtClean="0"/>
              <a:t>Adam </a:t>
            </a:r>
            <a:r>
              <a:rPr lang="en-US" i="1" dirty="0" err="1" smtClean="0"/>
              <a:t>Kosiorek</a:t>
            </a:r>
            <a:r>
              <a:rPr lang="en-US" i="1" dirty="0" smtClean="0"/>
              <a:t>, </a:t>
            </a:r>
            <a:r>
              <a:rPr lang="en-US" i="1" dirty="0"/>
              <a:t>Alex </a:t>
            </a:r>
            <a:r>
              <a:rPr lang="en-US" i="1" dirty="0" err="1" smtClean="0"/>
              <a:t>Bewley</a:t>
            </a:r>
            <a:r>
              <a:rPr lang="en-US" i="1" dirty="0" smtClean="0"/>
              <a:t>, </a:t>
            </a:r>
            <a:r>
              <a:rPr lang="en-US" i="1" dirty="0"/>
              <a:t>Ingmar </a:t>
            </a:r>
            <a:r>
              <a:rPr lang="en-US" i="1" dirty="0" smtClean="0"/>
              <a:t>Posner. </a:t>
            </a:r>
            <a:r>
              <a:rPr lang="en-US" b="1" dirty="0" smtClean="0">
                <a:hlinkClick r:id="rId3"/>
              </a:rPr>
              <a:t>Hierarchical </a:t>
            </a:r>
            <a:r>
              <a:rPr lang="en-US" b="1" dirty="0">
                <a:hlinkClick r:id="rId3"/>
              </a:rPr>
              <a:t>Attentive Recurrent </a:t>
            </a:r>
            <a:r>
              <a:rPr lang="en-US" b="1" dirty="0" smtClean="0">
                <a:solidFill>
                  <a:srgbClr val="FF0000"/>
                </a:solidFill>
              </a:rPr>
              <a:t>Tracking</a:t>
            </a:r>
            <a:r>
              <a:rPr lang="en-US" dirty="0" smtClean="0"/>
              <a:t>. NIPS 2017</a:t>
            </a:r>
          </a:p>
          <a:p>
            <a:endParaRPr lang="en-US" i="1" dirty="0" smtClean="0"/>
          </a:p>
          <a:p>
            <a:r>
              <a:rPr lang="en-US" i="1" dirty="0" err="1" smtClean="0"/>
              <a:t>Rohit</a:t>
            </a:r>
            <a:r>
              <a:rPr lang="en-US" i="1" dirty="0" smtClean="0"/>
              <a:t> </a:t>
            </a:r>
            <a:r>
              <a:rPr lang="en-US" i="1" dirty="0" err="1"/>
              <a:t>Girdhar</a:t>
            </a:r>
            <a:r>
              <a:rPr lang="en-US" i="1" dirty="0"/>
              <a:t> , Deva </a:t>
            </a:r>
            <a:r>
              <a:rPr lang="en-US" i="1" dirty="0" err="1"/>
              <a:t>Ramanan</a:t>
            </a:r>
            <a:r>
              <a:rPr lang="en-US" i="1" dirty="0"/>
              <a:t>. </a:t>
            </a:r>
            <a:r>
              <a:rPr lang="en-US" b="1" dirty="0"/>
              <a:t>Attentional Pooling for </a:t>
            </a:r>
            <a:r>
              <a:rPr lang="en-US" b="1" dirty="0">
                <a:solidFill>
                  <a:srgbClr val="FF0000"/>
                </a:solidFill>
              </a:rPr>
              <a:t>Action Recognition</a:t>
            </a:r>
            <a:r>
              <a:rPr lang="en-US" dirty="0"/>
              <a:t>. NIPS </a:t>
            </a:r>
            <a:r>
              <a:rPr lang="en-US" dirty="0" smtClean="0"/>
              <a:t>2017</a:t>
            </a:r>
            <a:endParaRPr lang="en-US" i="1" dirty="0" smtClean="0"/>
          </a:p>
          <a:p>
            <a:r>
              <a:rPr lang="en-US" dirty="0" smtClean="0"/>
              <a:t>Yang</a:t>
            </a:r>
            <a:r>
              <a:rPr lang="en-US" dirty="0"/>
              <a:t>, </a:t>
            </a:r>
            <a:r>
              <a:rPr lang="en-US" dirty="0" err="1"/>
              <a:t>Yinchong</a:t>
            </a:r>
            <a:r>
              <a:rPr lang="en-US" dirty="0"/>
              <a:t>, Denis </a:t>
            </a:r>
            <a:r>
              <a:rPr lang="en-US" dirty="0" err="1"/>
              <a:t>Krompass</a:t>
            </a:r>
            <a:r>
              <a:rPr lang="en-US" dirty="0"/>
              <a:t>, and Volker </a:t>
            </a:r>
            <a:r>
              <a:rPr lang="en-US" dirty="0" err="1"/>
              <a:t>Tresp</a:t>
            </a:r>
            <a:r>
              <a:rPr lang="en-US" dirty="0"/>
              <a:t>. </a:t>
            </a:r>
            <a:r>
              <a:rPr lang="en-US" b="1" dirty="0" smtClean="0">
                <a:hlinkClick r:id="rId4"/>
              </a:rPr>
              <a:t>Tensor-Train </a:t>
            </a:r>
            <a:r>
              <a:rPr lang="en-US" b="1" dirty="0">
                <a:hlinkClick r:id="rId4"/>
              </a:rPr>
              <a:t>Recurrent Neural Networks for </a:t>
            </a:r>
            <a:r>
              <a:rPr lang="en-US" b="1" dirty="0">
                <a:solidFill>
                  <a:srgbClr val="FF0000"/>
                </a:solidFill>
              </a:rPr>
              <a:t>Video Classification</a:t>
            </a:r>
            <a:r>
              <a:rPr lang="en-US" dirty="0" smtClean="0"/>
              <a:t>.</a:t>
            </a:r>
            <a:r>
              <a:rPr lang="en-US" dirty="0"/>
              <a:t> </a:t>
            </a:r>
            <a:r>
              <a:rPr lang="en-US" altLang="zh-CN" i="1" dirty="0"/>
              <a:t>ICML</a:t>
            </a:r>
            <a:r>
              <a:rPr lang="en-US" dirty="0"/>
              <a:t>. 2017</a:t>
            </a:r>
            <a:r>
              <a:rPr lang="en-US" dirty="0" smtClean="0"/>
              <a:t>.</a:t>
            </a:r>
            <a:endParaRPr lang="en-US" b="1" dirty="0">
              <a:hlinkClick r:id="rId5"/>
            </a:endParaRPr>
          </a:p>
          <a:p>
            <a:endParaRPr lang="en-US" dirty="0"/>
          </a:p>
        </p:txBody>
      </p:sp>
      <p:sp>
        <p:nvSpPr>
          <p:cNvPr id="4" name="Slide Number Placeholder 3"/>
          <p:cNvSpPr>
            <a:spLocks noGrp="1"/>
          </p:cNvSpPr>
          <p:nvPr>
            <p:ph type="sldNum" sz="quarter" idx="12"/>
          </p:nvPr>
        </p:nvSpPr>
        <p:spPr/>
        <p:txBody>
          <a:bodyPr/>
          <a:lstStyle/>
          <a:p>
            <a:fld id="{83004B0B-155B-47B9-9D69-2D20D453E0FC}" type="slidenum">
              <a:rPr lang="en-US" smtClean="0"/>
              <a:t>9</a:t>
            </a:fld>
            <a:endParaRPr lang="en-US" dirty="0"/>
          </a:p>
        </p:txBody>
      </p:sp>
      <p:sp>
        <p:nvSpPr>
          <p:cNvPr id="5" name="Date Placeholder 4"/>
          <p:cNvSpPr>
            <a:spLocks noGrp="1"/>
          </p:cNvSpPr>
          <p:nvPr>
            <p:ph type="dt" sz="half" idx="10"/>
          </p:nvPr>
        </p:nvSpPr>
        <p:spPr/>
        <p:txBody>
          <a:bodyPr/>
          <a:lstStyle/>
          <a:p>
            <a:fld id="{62E460F6-A743-BC42-969F-5A33A9FF1BFC}" type="datetime3">
              <a:rPr lang="en-HK" smtClean="0"/>
              <a:t>10 October 2017</a:t>
            </a:fld>
            <a:endParaRPr lang="en-US"/>
          </a:p>
        </p:txBody>
      </p:sp>
      <p:sp>
        <p:nvSpPr>
          <p:cNvPr id="6" name="Footer Placeholder 5"/>
          <p:cNvSpPr>
            <a:spLocks noGrp="1"/>
          </p:cNvSpPr>
          <p:nvPr>
            <p:ph type="ftr" sz="quarter" idx="11"/>
          </p:nvPr>
        </p:nvSpPr>
        <p:spPr/>
        <p:txBody>
          <a:bodyPr/>
          <a:lstStyle/>
          <a:p>
            <a:r>
              <a:rPr lang="en-US" smtClean="0"/>
              <a:t>Research Trends of RNNs</a:t>
            </a:r>
            <a:endParaRPr lang="en-US"/>
          </a:p>
        </p:txBody>
      </p:sp>
    </p:spTree>
    <p:extLst>
      <p:ext uri="{BB962C8B-B14F-4D97-AF65-F5344CB8AC3E}">
        <p14:creationId xmlns:p14="http://schemas.microsoft.com/office/powerpoint/2010/main" val="161921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3602</TotalTime>
  <Words>1357</Words>
  <Application>Microsoft Office PowerPoint</Application>
  <PresentationFormat>Widescreen</PresentationFormat>
  <Paragraphs>316</Paragraphs>
  <Slides>34</Slides>
  <Notes>7</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等线</vt:lpstr>
      <vt:lpstr>等线 Light</vt:lpstr>
      <vt:lpstr>Mangal</vt:lpstr>
      <vt:lpstr>SFRM1095</vt:lpstr>
      <vt:lpstr>Arial</vt:lpstr>
      <vt:lpstr>Calibri</vt:lpstr>
      <vt:lpstr>Calibri Light</vt:lpstr>
      <vt:lpstr>Cambria Math</vt:lpstr>
      <vt:lpstr>Wingdings</vt:lpstr>
      <vt:lpstr>Office Theme</vt:lpstr>
      <vt:lpstr>Research Trends of RNNs: Sequence to Sequence Learning Problem</vt:lpstr>
      <vt:lpstr>PowerPoint Presentation</vt:lpstr>
      <vt:lpstr>PowerPoint Presentation</vt:lpstr>
      <vt:lpstr>Thanks!</vt:lpstr>
      <vt:lpstr>Sequence Learning Problem</vt:lpstr>
      <vt:lpstr>Attention-related Papers in NIPS 2017</vt:lpstr>
      <vt:lpstr>Attention Trends</vt:lpstr>
      <vt:lpstr>Spatiotemporal  Seq2seq Learning Problem</vt:lpstr>
      <vt:lpstr>Spatiotemporal Sequence Learning Problem</vt:lpstr>
      <vt:lpstr>Deep Learning Approach – Formulation</vt:lpstr>
      <vt:lpstr>Introduction – Two Major Challenges</vt:lpstr>
      <vt:lpstr>Model – ConvGRU (NIPS 2015)</vt:lpstr>
      <vt:lpstr>Motivation – Deficiencies of the previous model</vt:lpstr>
      <vt:lpstr>Model – From ConvGRU to TrajGRU</vt:lpstr>
      <vt:lpstr>Model – TrajGRU (NIPS 2017)</vt:lpstr>
      <vt:lpstr>HKO-7 Benchmark – Evaluation Result</vt:lpstr>
      <vt:lpstr>Irregular-grid Spatiotemporal Seq2Seq Learning Problem</vt:lpstr>
      <vt:lpstr>Irregular-grid Spatiotemporal Sequence Learning Problem</vt:lpstr>
      <vt:lpstr>The Traffic Forecasting Problem</vt:lpstr>
      <vt:lpstr>Motivation</vt:lpstr>
      <vt:lpstr>Model Intuition – Graph Convolution GRU</vt:lpstr>
      <vt:lpstr>Experiment Results</vt:lpstr>
      <vt:lpstr>PowerPoint Presentation</vt:lpstr>
      <vt:lpstr>PowerPoint Presentation</vt:lpstr>
      <vt:lpstr>Goal of Precipitation Nowcasting</vt:lpstr>
      <vt:lpstr>Experiment on MovingMNIST++</vt:lpstr>
      <vt:lpstr>MovingMNIST++ – Visualization</vt:lpstr>
      <vt:lpstr>MovingMNIST++ – Visualization</vt:lpstr>
      <vt:lpstr>MovingMNIST++ – Visualization</vt:lpstr>
      <vt:lpstr>MovingMNIST++ – Visualization</vt:lpstr>
      <vt:lpstr>MovingMNIST++ – Visualization</vt:lpstr>
      <vt:lpstr>MovingMNIST++ – Visualization</vt:lpstr>
      <vt:lpstr>MovingMNIST++ – Visualization</vt:lpstr>
      <vt:lpstr>HKO-7 Benchmark – Evaluation Result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Trends for RNNs</dc:title>
  <dc:creator>CSE</dc:creator>
  <cp:lastModifiedBy>CSE</cp:lastModifiedBy>
  <cp:revision>60</cp:revision>
  <dcterms:created xsi:type="dcterms:W3CDTF">2017-10-01T09:10:01Z</dcterms:created>
  <dcterms:modified xsi:type="dcterms:W3CDTF">2017-10-10T02:22:54Z</dcterms:modified>
</cp:coreProperties>
</file>