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02" r:id="rId2"/>
    <p:sldId id="303" r:id="rId3"/>
    <p:sldId id="306" r:id="rId4"/>
    <p:sldId id="256" r:id="rId5"/>
    <p:sldId id="289" r:id="rId6"/>
    <p:sldId id="294" r:id="rId7"/>
    <p:sldId id="291" r:id="rId8"/>
    <p:sldId id="304" r:id="rId9"/>
    <p:sldId id="305" r:id="rId10"/>
    <p:sldId id="290" r:id="rId11"/>
    <p:sldId id="292" r:id="rId12"/>
    <p:sldId id="293" r:id="rId13"/>
    <p:sldId id="296" r:id="rId14"/>
    <p:sldId id="297" r:id="rId15"/>
    <p:sldId id="298" r:id="rId16"/>
    <p:sldId id="299" r:id="rId17"/>
    <p:sldId id="300" r:id="rId18"/>
    <p:sldId id="301" r:id="rId19"/>
    <p:sldId id="288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C78D2B"/>
    <a:srgbClr val="EBB218"/>
    <a:srgbClr val="762381"/>
    <a:srgbClr val="8F2B9D"/>
    <a:srgbClr val="4F1D49"/>
    <a:srgbClr val="46154C"/>
    <a:srgbClr val="EB65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6" autoAdjust="0"/>
    <p:restoredTop sz="89313" autoAdjust="0"/>
  </p:normalViewPr>
  <p:slideViewPr>
    <p:cSldViewPr snapToGrid="0">
      <p:cViewPr varScale="1">
        <p:scale>
          <a:sx n="99" d="100"/>
          <a:sy n="99" d="100"/>
        </p:scale>
        <p:origin x="120" y="78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76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C32DF-A303-4536-977A-2AA755ED1192}" type="datetimeFigureOut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9B6BC-0096-4D01-8CB5-1AB6B8BBE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465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0438A-2650-4FA9-AE89-A07C3441DF3A}" type="datetimeFigureOut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C5BE6-AA5F-4DDE-8FE2-D68ADDC519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4115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C5BE6-AA5F-4DDE-8FE2-D68ADDC5192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6537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 smtClean="0"/>
              <a:t>193 230 198</a:t>
            </a: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C5BE6-AA5F-4DDE-8FE2-D68ADDC5192C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8852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A18F-057A-4F21-958B-C6D41B050A36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25097" y="5991225"/>
            <a:ext cx="4114800" cy="36512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9506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752DA-B7DD-4093-9E0E-CCBCE9247B73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024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B9AF7-D577-479E-8736-D2A5EE4A8290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0447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5537" y="26126"/>
            <a:ext cx="10435390" cy="842168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31149"/>
            <a:ext cx="10515600" cy="4351338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720AF-5DF3-4A58-A0F6-B21FE7D5B04B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17127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48BD-E6F6-474E-AC52-EA6C139AB1B0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9865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3B7D-6DC4-4C9C-8467-0E5FC2E20DE7}" type="datetime1">
              <a:rPr lang="zh-CN" altLang="en-US" smtClean="0"/>
              <a:t>2018/3/20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74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98F5-FEE0-4B9C-A1FA-B60B7F609285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258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CEC5-F3C2-42DF-A7CB-C82F60716889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7738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F8D9F-EDC0-4C45-9FC9-BF83E7640B7C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5518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0984-564C-4866-B070-939D206623BC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4344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B2D18-D394-4CA0-AE5D-AB4F325F05DA}" type="datetime1">
              <a:rPr lang="zh-CN" altLang="en-US" smtClean="0"/>
              <a:t>2018/3/20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C06B7-6B4D-4100-915F-433BD39163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4496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1122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D5E0-FAC6-4C9C-B833-478A1DB02190}" type="datetime1">
              <a:rPr lang="zh-CN" altLang="en-US" smtClean="0"/>
              <a:t>2018/3/20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7" name="矩形 6"/>
          <p:cNvSpPr/>
          <p:nvPr userDrawn="1"/>
        </p:nvSpPr>
        <p:spPr>
          <a:xfrm>
            <a:off x="1" y="6625243"/>
            <a:ext cx="12192000" cy="232755"/>
          </a:xfrm>
          <a:prstGeom prst="rect">
            <a:avLst/>
          </a:prstGeom>
          <a:solidFill>
            <a:srgbClr val="7623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	GAO,</a:t>
            </a:r>
            <a:r>
              <a:rPr lang="en-US" altLang="zh-CN" baseline="0" dirty="0" smtClean="0"/>
              <a:t> Yifan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			</a:t>
            </a:r>
            <a:r>
              <a:rPr lang="en-US" altLang="zh-CN" sz="16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Neural Question Generation</a:t>
            </a:r>
            <a:endParaRPr lang="zh-CN" altLang="en-US" sz="1600" kern="1200" dirty="0" smtClean="0">
              <a:solidFill>
                <a:schemeClr val="lt1"/>
              </a:solidFill>
              <a:latin typeface="+mn-lt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0" y="-12032"/>
            <a:ext cx="12192000" cy="878306"/>
          </a:xfrm>
          <a:prstGeom prst="rect">
            <a:avLst/>
          </a:prstGeom>
          <a:solidFill>
            <a:srgbClr val="762381"/>
          </a:solidFill>
          <a:ln>
            <a:solidFill>
              <a:srgbClr val="7623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33663" y="82697"/>
            <a:ext cx="6416842" cy="84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505574" y="6559057"/>
            <a:ext cx="8482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A2E7CBAF-812E-44E2-964C-13B9BD8ADA9B}" type="slidenum">
              <a:rPr lang="zh-CN" altLang="en-US" smtClean="0"/>
              <a:pPr/>
              <a:t>‹#›</a:t>
            </a:fld>
            <a:r>
              <a:rPr lang="en-US" altLang="zh-CN" dirty="0" smtClean="0"/>
              <a:t>/13</a:t>
            </a:r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574" y="5370727"/>
            <a:ext cx="1423552" cy="98366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857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rajpurkar.github.io/SQuAD-explore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Puzzle | Upside-Down Glasses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 glasses on the table, all standing upside down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</a:t>
            </a:r>
            <a:r>
              <a:rPr lang="en-US" dirty="0"/>
              <a:t>one move, you are allowed to turn over exactly n – 1 of them. </a:t>
            </a:r>
            <a:endParaRPr lang="en-US" dirty="0" smtClean="0"/>
          </a:p>
          <a:p>
            <a:r>
              <a:rPr lang="en-US" dirty="0" smtClean="0"/>
              <a:t>Determine one method to turn up all </a:t>
            </a:r>
            <a:r>
              <a:rPr lang="en-US" dirty="0"/>
              <a:t>the </a:t>
            </a:r>
            <a:r>
              <a:rPr lang="en-US" dirty="0" smtClean="0"/>
              <a:t>glasses.</a:t>
            </a:r>
            <a:endParaRPr lang="en-HK" dirty="0"/>
          </a:p>
        </p:txBody>
      </p:sp>
      <p:pic>
        <p:nvPicPr>
          <p:cNvPr id="1026" name="Picture 2" descr="6-glas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38200" y="3873783"/>
            <a:ext cx="4383067" cy="1256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6-glas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860" y="3873783"/>
            <a:ext cx="4383067" cy="1256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5539740" y="4218078"/>
            <a:ext cx="779646" cy="567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440626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Sentence Level Seq2Seq Model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31150"/>
            <a:ext cx="10616515" cy="832428"/>
          </a:xfrm>
        </p:spPr>
        <p:txBody>
          <a:bodyPr>
            <a:normAutofit/>
          </a:bodyPr>
          <a:lstStyle/>
          <a:p>
            <a:r>
              <a:rPr lang="en-US" sz="2400" dirty="0"/>
              <a:t>Encoding </a:t>
            </a:r>
            <a:r>
              <a:rPr lang="en-US" sz="2400" dirty="0">
                <a:solidFill>
                  <a:srgbClr val="FF0000"/>
                </a:solidFill>
              </a:rPr>
              <a:t>only</a:t>
            </a:r>
            <a:r>
              <a:rPr lang="en-US" sz="2400" dirty="0"/>
              <a:t> sentence as input, do not consider paragraph/context-level information.</a:t>
            </a:r>
            <a:endParaRPr lang="en-HK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58" r="1090"/>
          <a:stretch/>
        </p:blipFill>
        <p:spPr>
          <a:xfrm>
            <a:off x="1173892" y="2063578"/>
            <a:ext cx="921814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12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Paragraph Level Seq2Seq Model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537" y="925134"/>
            <a:ext cx="10515600" cy="943640"/>
          </a:xfrm>
        </p:spPr>
        <p:txBody>
          <a:bodyPr>
            <a:normAutofit/>
          </a:bodyPr>
          <a:lstStyle/>
          <a:p>
            <a:r>
              <a:rPr lang="en-US" sz="2400" dirty="0"/>
              <a:t>Encoding </a:t>
            </a:r>
            <a:r>
              <a:rPr lang="en-US" sz="2400" dirty="0">
                <a:solidFill>
                  <a:srgbClr val="FF0000"/>
                </a:solidFill>
              </a:rPr>
              <a:t>both</a:t>
            </a:r>
            <a:r>
              <a:rPr lang="en-US" sz="2400" dirty="0"/>
              <a:t> sentence and paragraph (that contains the sentence) as input, but </a:t>
            </a:r>
            <a:r>
              <a:rPr lang="en-US" sz="2400" dirty="0" smtClean="0"/>
              <a:t>only </a:t>
            </a:r>
            <a:r>
              <a:rPr lang="en-US" sz="2400" dirty="0" smtClean="0">
                <a:solidFill>
                  <a:srgbClr val="FF0000"/>
                </a:solidFill>
              </a:rPr>
              <a:t>attending</a:t>
            </a:r>
            <a:r>
              <a:rPr lang="en-US" sz="2400" dirty="0" smtClean="0"/>
              <a:t> </a:t>
            </a:r>
            <a:r>
              <a:rPr lang="en-US" sz="2400" dirty="0"/>
              <a:t>source sentence hidden states.</a:t>
            </a:r>
            <a:endParaRPr lang="en-HK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455" y="1671788"/>
            <a:ext cx="7401698" cy="493202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798010" y="3237470"/>
            <a:ext cx="3188044" cy="1285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Also tried encoding title/</a:t>
            </a:r>
          </a:p>
          <a:p>
            <a:pPr algn="ctr"/>
            <a:r>
              <a:rPr lang="en-US" sz="2000" dirty="0"/>
              <a:t>passage-level information,</a:t>
            </a:r>
          </a:p>
          <a:p>
            <a:pPr algn="ctr"/>
            <a:r>
              <a:rPr lang="en-US" sz="2000" dirty="0"/>
              <a:t>but performance drops.</a:t>
            </a:r>
            <a:endParaRPr lang="en-HK" sz="2000" dirty="0"/>
          </a:p>
        </p:txBody>
      </p:sp>
      <p:sp>
        <p:nvSpPr>
          <p:cNvPr id="6" name="Rectangle 5"/>
          <p:cNvSpPr/>
          <p:nvPr/>
        </p:nvSpPr>
        <p:spPr>
          <a:xfrm>
            <a:off x="7161196" y="2444817"/>
            <a:ext cx="1058779" cy="7926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16856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Training and Inference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1149"/>
            <a:ext cx="10515600" cy="3069002"/>
          </a:xfrm>
        </p:spPr>
        <p:txBody>
          <a:bodyPr/>
          <a:lstStyle/>
          <a:p>
            <a:r>
              <a:rPr lang="en-US" u="sng" dirty="0">
                <a:solidFill>
                  <a:srgbClr val="FF0000"/>
                </a:solidFill>
              </a:rPr>
              <a:t>Training</a:t>
            </a:r>
            <a:r>
              <a:rPr lang="en-US" dirty="0"/>
              <a:t>: Minimize the negative log-likelihood with respect to θ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u="sng" dirty="0">
                <a:solidFill>
                  <a:srgbClr val="FF0000"/>
                </a:solidFill>
              </a:rPr>
              <a:t>Inference</a:t>
            </a:r>
            <a:r>
              <a:rPr lang="en-US" dirty="0"/>
              <a:t>: Beam search and </a:t>
            </a:r>
            <a:r>
              <a:rPr lang="en-US" dirty="0">
                <a:solidFill>
                  <a:srgbClr val="FF0000"/>
                </a:solidFill>
              </a:rPr>
              <a:t>UNK </a:t>
            </a:r>
            <a:r>
              <a:rPr lang="en-US" dirty="0" smtClean="0">
                <a:solidFill>
                  <a:srgbClr val="FF0000"/>
                </a:solidFill>
              </a:rPr>
              <a:t>replacement</a:t>
            </a:r>
          </a:p>
          <a:p>
            <a:pPr lvl="1"/>
            <a:r>
              <a:rPr lang="en-US" dirty="0"/>
              <a:t>For the UNK token at time step t, </a:t>
            </a:r>
            <a:r>
              <a:rPr lang="en-US" dirty="0" smtClean="0"/>
              <a:t>we replace </a:t>
            </a:r>
            <a:r>
              <a:rPr lang="en-US" dirty="0"/>
              <a:t>it with the token in the </a:t>
            </a:r>
            <a:r>
              <a:rPr lang="en-US" dirty="0" smtClean="0"/>
              <a:t>input sentence </a:t>
            </a:r>
            <a:r>
              <a:rPr lang="en-US" dirty="0"/>
              <a:t>with the highest </a:t>
            </a:r>
            <a:r>
              <a:rPr lang="en-US" dirty="0" smtClean="0"/>
              <a:t>attention score</a:t>
            </a:r>
            <a:r>
              <a:rPr lang="en-US" dirty="0"/>
              <a:t>, the index of which is:</a:t>
            </a:r>
            <a:endParaRPr lang="en-H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4222" y="1692874"/>
            <a:ext cx="3553856" cy="10338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0521" t="32193" r="16634" b="3907"/>
          <a:stretch/>
        </p:blipFill>
        <p:spPr>
          <a:xfrm>
            <a:off x="2940908" y="3793524"/>
            <a:ext cx="1569308" cy="50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Dataset</a:t>
            </a:r>
            <a:endParaRPr lang="en-HK" dirty="0"/>
          </a:p>
        </p:txBody>
      </p:sp>
      <p:pic>
        <p:nvPicPr>
          <p:cNvPr id="5" name="Picture 4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958164"/>
            <a:ext cx="3430521" cy="9200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73145" y="1151572"/>
            <a:ext cx="7018637" cy="4616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HK" sz="2400" b="1" dirty="0" smtClean="0">
                <a:solidFill>
                  <a:srgbClr val="FF0000"/>
                </a:solidFill>
              </a:rPr>
              <a:t>The authors build their QG dataset on </a:t>
            </a:r>
            <a:r>
              <a:rPr lang="en-HK" sz="2400" b="1" dirty="0" err="1" smtClean="0">
                <a:solidFill>
                  <a:srgbClr val="FF0000"/>
                </a:solidFill>
              </a:rPr>
              <a:t>SQuAD</a:t>
            </a:r>
            <a:r>
              <a:rPr lang="en-HK" sz="2400" b="1" dirty="0" smtClean="0">
                <a:solidFill>
                  <a:srgbClr val="FF0000"/>
                </a:solidFill>
              </a:rPr>
              <a:t> corpus</a:t>
            </a:r>
            <a:endParaRPr lang="en-HK" sz="2400" b="1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225687" y="1779375"/>
            <a:ext cx="69669" cy="4707923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537" y="1917568"/>
            <a:ext cx="5034606" cy="3161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5353" y="1895104"/>
            <a:ext cx="4924425" cy="27813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05353" y="4905631"/>
            <a:ext cx="5193055" cy="1495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They pair </a:t>
            </a:r>
            <a:r>
              <a:rPr lang="en-US" sz="2400" dirty="0">
                <a:solidFill>
                  <a:schemeClr val="tx1"/>
                </a:solidFill>
              </a:rPr>
              <a:t>up the questions with the </a:t>
            </a:r>
            <a:r>
              <a:rPr lang="en-US" sz="2400" dirty="0" smtClean="0">
                <a:solidFill>
                  <a:schemeClr val="tx1"/>
                </a:solidFill>
              </a:rPr>
              <a:t>sentence(s) which </a:t>
            </a:r>
            <a:r>
              <a:rPr lang="en-US" sz="2400" dirty="0">
                <a:solidFill>
                  <a:schemeClr val="tx1"/>
                </a:solidFill>
              </a:rPr>
              <a:t>contain the answer span, and </a:t>
            </a:r>
            <a:r>
              <a:rPr lang="en-US" sz="2400" dirty="0" smtClean="0">
                <a:solidFill>
                  <a:schemeClr val="tx1"/>
                </a:solidFill>
              </a:rPr>
              <a:t>paragraph with </a:t>
            </a:r>
            <a:r>
              <a:rPr lang="en-US" sz="2400" dirty="0">
                <a:solidFill>
                  <a:schemeClr val="tx1"/>
                </a:solidFill>
              </a:rPr>
              <a:t>contain the sentence</a:t>
            </a:r>
            <a:endParaRPr lang="en-HK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5537" y="5011806"/>
            <a:ext cx="5575272" cy="1282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FF0000"/>
                </a:solidFill>
              </a:rPr>
              <a:t>Pruning</a:t>
            </a:r>
            <a:r>
              <a:rPr lang="en-US" sz="2400" dirty="0" smtClean="0">
                <a:solidFill>
                  <a:schemeClr val="tx1"/>
                </a:solidFill>
              </a:rPr>
              <a:t> constraint: the sentence-question pair have at least </a:t>
            </a:r>
            <a:r>
              <a:rPr lang="en-US" sz="2400" dirty="0" smtClean="0">
                <a:solidFill>
                  <a:srgbClr val="FF0000"/>
                </a:solidFill>
              </a:rPr>
              <a:t>one non-stop-word</a:t>
            </a:r>
            <a:r>
              <a:rPr lang="en-US" sz="2400" dirty="0" smtClean="0">
                <a:solidFill>
                  <a:schemeClr val="tx1"/>
                </a:solidFill>
              </a:rPr>
              <a:t> in common</a:t>
            </a:r>
            <a:endParaRPr lang="en-HK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6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Experiments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65" y="1317646"/>
            <a:ext cx="10515600" cy="5379716"/>
          </a:xfrm>
        </p:spPr>
        <p:txBody>
          <a:bodyPr>
            <a:normAutofit lnSpcReduction="10000"/>
          </a:bodyPr>
          <a:lstStyle/>
          <a:p>
            <a:r>
              <a:rPr lang="en-HK" u="sng" dirty="0" smtClean="0"/>
              <a:t>Automatic Evaluation:</a:t>
            </a:r>
          </a:p>
          <a:p>
            <a:endParaRPr lang="en-HK" u="sng" dirty="0"/>
          </a:p>
          <a:p>
            <a:endParaRPr lang="en-HK" u="sng" dirty="0" smtClean="0"/>
          </a:p>
          <a:p>
            <a:endParaRPr lang="en-HK" u="sng" dirty="0"/>
          </a:p>
          <a:p>
            <a:endParaRPr lang="en-HK" u="sng" dirty="0" smtClean="0"/>
          </a:p>
          <a:p>
            <a:endParaRPr lang="en-HK" u="sng" dirty="0"/>
          </a:p>
          <a:p>
            <a:endParaRPr lang="en-HK" u="sng" dirty="0" smtClean="0"/>
          </a:p>
          <a:p>
            <a:endParaRPr lang="en-HK" u="sng" dirty="0" smtClean="0"/>
          </a:p>
          <a:p>
            <a:r>
              <a:rPr lang="en-HK" dirty="0" smtClean="0"/>
              <a:t>Beat strong rule-based system</a:t>
            </a:r>
          </a:p>
          <a:p>
            <a:r>
              <a:rPr lang="en-HK" dirty="0" smtClean="0"/>
              <a:t>Directly copy (</a:t>
            </a:r>
            <a:r>
              <a:rPr lang="en-HK" dirty="0" err="1" smtClean="0"/>
              <a:t>DirectIn</a:t>
            </a:r>
            <a:r>
              <a:rPr lang="en-HK" dirty="0" smtClean="0"/>
              <a:t>) forms a very strong baseline</a:t>
            </a:r>
          </a:p>
          <a:p>
            <a:r>
              <a:rPr lang="en-HK" dirty="0" smtClean="0"/>
              <a:t>Adding paragraph lowers the performance</a:t>
            </a:r>
            <a:endParaRPr lang="en-H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065" y="1783641"/>
            <a:ext cx="11637870" cy="324635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91840" y="4263992"/>
            <a:ext cx="4148488" cy="61601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00822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Output Analysis</a:t>
            </a:r>
            <a:endParaRPr lang="en-H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7326"/>
            <a:ext cx="8696122" cy="50011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86929" y="3186764"/>
            <a:ext cx="3089189" cy="286232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Sentence-level</a:t>
            </a:r>
            <a:r>
              <a:rPr lang="en-US" dirty="0" smtClean="0"/>
              <a:t> model and </a:t>
            </a:r>
            <a:r>
              <a:rPr lang="en-US" dirty="0">
                <a:solidFill>
                  <a:srgbClr val="FF0000"/>
                </a:solidFill>
              </a:rPr>
              <a:t>paragraph-level</a:t>
            </a:r>
            <a:r>
              <a:rPr lang="en-US" dirty="0"/>
              <a:t> both:</a:t>
            </a:r>
          </a:p>
          <a:p>
            <a:r>
              <a:rPr lang="en-US" dirty="0"/>
              <a:t>• </a:t>
            </a:r>
            <a:r>
              <a:rPr lang="en-US" i="1" dirty="0"/>
              <a:t>learns to select</a:t>
            </a:r>
            <a:r>
              <a:rPr lang="en-US" dirty="0"/>
              <a:t> </a:t>
            </a:r>
            <a:r>
              <a:rPr lang="en-US" dirty="0" smtClean="0"/>
              <a:t>an important </a:t>
            </a:r>
            <a:r>
              <a:rPr lang="en-US" dirty="0"/>
              <a:t>aspect of </a:t>
            </a:r>
            <a:r>
              <a:rPr lang="en-US" dirty="0" smtClean="0"/>
              <a:t>the sentence</a:t>
            </a:r>
            <a:endParaRPr lang="en-US" dirty="0"/>
          </a:p>
          <a:p>
            <a:r>
              <a:rPr lang="en-US" dirty="0"/>
              <a:t>• Questions are more </a:t>
            </a:r>
            <a:r>
              <a:rPr lang="en-US" i="1" dirty="0" smtClean="0"/>
              <a:t>natural sounding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/>
              <a:t>vary more </a:t>
            </a:r>
            <a:r>
              <a:rPr lang="en-US" i="1" dirty="0" smtClean="0"/>
              <a:t>in terms </a:t>
            </a:r>
            <a:r>
              <a:rPr lang="en-US" i="1" dirty="0"/>
              <a:t>of type</a:t>
            </a:r>
            <a:r>
              <a:rPr lang="en-US" dirty="0" smtClean="0"/>
              <a:t>.</a:t>
            </a:r>
          </a:p>
          <a:p>
            <a:r>
              <a:rPr lang="en-US" dirty="0"/>
              <a:t>Para.-level model takes </a:t>
            </a:r>
            <a:r>
              <a:rPr lang="en-US" dirty="0" smtClean="0"/>
              <a:t>into account </a:t>
            </a:r>
            <a:r>
              <a:rPr lang="en-US" dirty="0"/>
              <a:t>context </a:t>
            </a:r>
            <a:r>
              <a:rPr lang="en-US" dirty="0" smtClean="0"/>
              <a:t>info. </a:t>
            </a:r>
            <a:r>
              <a:rPr lang="en-US" dirty="0" smtClean="0">
                <a:solidFill>
                  <a:srgbClr val="FF0000"/>
                </a:solidFill>
              </a:rPr>
              <a:t>beyond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/>
              <a:t>.</a:t>
            </a:r>
            <a:endParaRPr lang="en-HK" dirty="0"/>
          </a:p>
        </p:txBody>
      </p:sp>
      <p:sp>
        <p:nvSpPr>
          <p:cNvPr id="7" name="TextBox 6"/>
          <p:cNvSpPr txBox="1"/>
          <p:nvPr/>
        </p:nvSpPr>
        <p:spPr>
          <a:xfrm>
            <a:off x="8786929" y="1211714"/>
            <a:ext cx="3048025" cy="1754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Rule-based model </a:t>
            </a:r>
            <a:r>
              <a:rPr lang="en-US" dirty="0" smtClean="0"/>
              <a:t>copies nearly </a:t>
            </a:r>
            <a:r>
              <a:rPr lang="en-US" dirty="0"/>
              <a:t>word for word </a:t>
            </a:r>
            <a:r>
              <a:rPr lang="en-US" dirty="0" smtClean="0"/>
              <a:t>the input sentence </a:t>
            </a:r>
            <a:r>
              <a:rPr lang="en-US" dirty="0"/>
              <a:t>with minor </a:t>
            </a:r>
            <a:r>
              <a:rPr lang="en-US" dirty="0" smtClean="0"/>
              <a:t>syntactic change. </a:t>
            </a:r>
          </a:p>
          <a:p>
            <a:r>
              <a:rPr lang="en-HK" dirty="0"/>
              <a:t>• </a:t>
            </a:r>
            <a:r>
              <a:rPr lang="en-HK" dirty="0" smtClean="0"/>
              <a:t>redundant </a:t>
            </a:r>
            <a:r>
              <a:rPr lang="en-HK" dirty="0"/>
              <a:t>info.</a:t>
            </a:r>
          </a:p>
          <a:p>
            <a:r>
              <a:rPr lang="en-HK" dirty="0"/>
              <a:t>• sometimes ungrammatical</a:t>
            </a:r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8254314" y="2088877"/>
            <a:ext cx="532615" cy="1754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1"/>
          </p:cNvCxnSpPr>
          <p:nvPr/>
        </p:nvCxnSpPr>
        <p:spPr>
          <a:xfrm flipH="1">
            <a:off x="8303741" y="4617925"/>
            <a:ext cx="483188" cy="522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61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Interpretability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6062" y="2890877"/>
            <a:ext cx="4524632" cy="1833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HK" sz="2400" dirty="0" smtClean="0">
                <a:solidFill>
                  <a:srgbClr val="FF0000"/>
                </a:solidFill>
              </a:rPr>
              <a:t>Attention weight matrix</a:t>
            </a:r>
            <a:r>
              <a:rPr lang="en-HK" sz="2400" dirty="0" smtClean="0"/>
              <a:t> shows the soft alignment between the sentence(left) and the generated question (top).</a:t>
            </a:r>
            <a:endParaRPr lang="en-HK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17" y="1115429"/>
            <a:ext cx="7183945" cy="53842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21676" y="1115429"/>
            <a:ext cx="642551" cy="549543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458097" y="4534930"/>
            <a:ext cx="21047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48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Conclusion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first fully data-driven neural network approach </a:t>
            </a:r>
            <a:r>
              <a:rPr lang="en-US" dirty="0" smtClean="0"/>
              <a:t>for question </a:t>
            </a:r>
            <a:r>
              <a:rPr lang="en-US" dirty="0"/>
              <a:t>generation in the reading comprehension setting. </a:t>
            </a:r>
            <a:endParaRPr lang="en-US" dirty="0" smtClean="0"/>
          </a:p>
          <a:p>
            <a:r>
              <a:rPr lang="en-US" dirty="0" smtClean="0"/>
              <a:t>They investigated encoding </a:t>
            </a:r>
            <a:r>
              <a:rPr lang="en-US" dirty="0"/>
              <a:t>sentence- and paragraph-level information for this task.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334867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537" y="26126"/>
            <a:ext cx="10484906" cy="794326"/>
          </a:xfrm>
        </p:spPr>
        <p:txBody>
          <a:bodyPr/>
          <a:lstStyle/>
          <a:p>
            <a:r>
              <a:rPr lang="en-HK" dirty="0" smtClean="0"/>
              <a:t>Follow-up Work</a:t>
            </a:r>
            <a:r>
              <a:rPr lang="en-HK" baseline="30000" dirty="0" smtClean="0"/>
              <a:t>[1]</a:t>
            </a:r>
            <a:endParaRPr lang="en-HK" baseline="30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3977" r="4065"/>
          <a:stretch/>
        </p:blipFill>
        <p:spPr>
          <a:xfrm>
            <a:off x="0" y="868294"/>
            <a:ext cx="4270893" cy="5765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91900" y="5959738"/>
            <a:ext cx="6838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[1] Du</a:t>
            </a:r>
            <a:r>
              <a:rPr lang="en-US" dirty="0"/>
              <a:t>, </a:t>
            </a:r>
            <a:r>
              <a:rPr lang="en-US" dirty="0" err="1"/>
              <a:t>Xinya</a:t>
            </a:r>
            <a:r>
              <a:rPr lang="en-US" dirty="0"/>
              <a:t> and Claire </a:t>
            </a:r>
            <a:r>
              <a:rPr lang="en-US" dirty="0" err="1"/>
              <a:t>Cardie</a:t>
            </a:r>
            <a:r>
              <a:rPr lang="en-US" dirty="0"/>
              <a:t>. “Identifying Where to Focus in Reading Comprehension for Neural Question Generation.” EMNLP (2017).</a:t>
            </a:r>
            <a:endParaRPr lang="en-HK" dirty="0"/>
          </a:p>
        </p:txBody>
      </p:sp>
      <p:sp>
        <p:nvSpPr>
          <p:cNvPr id="9" name="Right Arrow 8"/>
          <p:cNvSpPr/>
          <p:nvPr/>
        </p:nvSpPr>
        <p:spPr>
          <a:xfrm flipH="1">
            <a:off x="4142789" y="4069839"/>
            <a:ext cx="1921851" cy="542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smtClean="0"/>
              <a:t>Sum/</a:t>
            </a:r>
            <a:r>
              <a:rPr lang="en-HK" dirty="0" err="1" smtClean="0"/>
              <a:t>Conv+pool</a:t>
            </a:r>
            <a:endParaRPr lang="en-HK" dirty="0"/>
          </a:p>
        </p:txBody>
      </p:sp>
      <p:sp>
        <p:nvSpPr>
          <p:cNvPr id="10" name="Right Arrow 9"/>
          <p:cNvSpPr/>
          <p:nvPr/>
        </p:nvSpPr>
        <p:spPr>
          <a:xfrm flipH="1">
            <a:off x="4547113" y="1950573"/>
            <a:ext cx="1515609" cy="542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HK" dirty="0" err="1" smtClean="0"/>
              <a:t>BiLSTM</a:t>
            </a:r>
            <a:endParaRPr lang="en-HK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820678" y="1862181"/>
            <a:ext cx="4573688" cy="3055828"/>
          </a:xfrm>
        </p:spPr>
        <p:txBody>
          <a:bodyPr>
            <a:normAutofit/>
          </a:bodyPr>
          <a:lstStyle/>
          <a:p>
            <a:r>
              <a:rPr lang="en-US" sz="2400" dirty="0"/>
              <a:t>Aim to select a subset of k question-worthy sentences (k &lt; m). </a:t>
            </a:r>
            <a:endParaRPr lang="en-US" sz="2400" dirty="0" smtClean="0"/>
          </a:p>
          <a:p>
            <a:r>
              <a:rPr lang="en-US" sz="2400" dirty="0" smtClean="0"/>
              <a:t>y=1: the sentence is question-worthy.</a:t>
            </a:r>
          </a:p>
          <a:p>
            <a:r>
              <a:rPr lang="en-US" sz="2400" dirty="0" smtClean="0"/>
              <a:t>y=0: the sentence may not contain question-worthy point.</a:t>
            </a:r>
          </a:p>
        </p:txBody>
      </p:sp>
    </p:spTree>
    <p:extLst>
      <p:ext uri="{BB962C8B-B14F-4D97-AF65-F5344CB8AC3E}">
        <p14:creationId xmlns:p14="http://schemas.microsoft.com/office/powerpoint/2010/main" val="299547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HK" dirty="0" smtClean="0"/>
              <a:t>Thanks</a:t>
            </a:r>
            <a:br>
              <a:rPr lang="en-HK" dirty="0" smtClean="0"/>
            </a:br>
            <a:r>
              <a:rPr lang="en-HK" dirty="0" smtClean="0"/>
              <a:t>Q&amp;A</a:t>
            </a:r>
            <a:endParaRPr lang="en-H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423736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Puzzle | Upside-Down Glasses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1148"/>
            <a:ext cx="10515600" cy="5240904"/>
          </a:xfrm>
        </p:spPr>
        <p:txBody>
          <a:bodyPr>
            <a:normAutofit/>
          </a:bodyPr>
          <a:lstStyle/>
          <a:p>
            <a:r>
              <a:rPr lang="en-US" b="1" u="sng" dirty="0"/>
              <a:t>If n is odd </a:t>
            </a:r>
            <a:r>
              <a:rPr lang="en-US" dirty="0"/>
              <a:t>: 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As </a:t>
            </a:r>
            <a:r>
              <a:rPr lang="en-US" dirty="0"/>
              <a:t>in one move</a:t>
            </a:r>
            <a:r>
              <a:rPr lang="en-US" dirty="0" smtClean="0"/>
              <a:t>, we </a:t>
            </a:r>
            <a:r>
              <a:rPr lang="en-US" dirty="0"/>
              <a:t>are allowed to turn over exactly n – 1 of them</a:t>
            </a:r>
            <a:r>
              <a:rPr lang="en-US" dirty="0" smtClean="0"/>
              <a:t>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n is odd then n – 1 </a:t>
            </a:r>
            <a:r>
              <a:rPr lang="en-US" dirty="0" err="1" smtClean="0"/>
              <a:t>i.e</a:t>
            </a:r>
            <a:r>
              <a:rPr lang="en-US" dirty="0"/>
              <a:t>, the number of glasses turned over in one move, is even. 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Therefore</a:t>
            </a:r>
            <a:r>
              <a:rPr lang="en-US" dirty="0"/>
              <a:t>, </a:t>
            </a:r>
            <a:r>
              <a:rPr lang="en-US" dirty="0" smtClean="0"/>
              <a:t>we can only turn up(or turn down) even number of glasses for each move. 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However, there is odd number of glasses to be turned up.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No solution to turn up all glasses!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11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Puzzle | Upside-Down Glasses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1148"/>
            <a:ext cx="10515600" cy="5240904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If </a:t>
            </a:r>
            <a:r>
              <a:rPr lang="en-US" b="1" u="sng" dirty="0"/>
              <a:t>n is even </a:t>
            </a:r>
            <a:r>
              <a:rPr lang="en-US" dirty="0"/>
              <a:t>: </a:t>
            </a:r>
            <a:endParaRPr lang="en-US" dirty="0" smtClean="0"/>
          </a:p>
          <a:p>
            <a:pPr lvl="2"/>
            <a:endParaRPr lang="en-US" dirty="0"/>
          </a:p>
          <a:p>
            <a:pPr lvl="1"/>
            <a:r>
              <a:rPr lang="en-US" dirty="0" smtClean="0"/>
              <a:t>Let </a:t>
            </a:r>
            <a:r>
              <a:rPr lang="en-US" dirty="0"/>
              <a:t>us assume that the glasses are numbered from 1 to n</a:t>
            </a:r>
            <a:r>
              <a:rPr lang="en-US" dirty="0" smtClean="0"/>
              <a:t>.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If </a:t>
            </a:r>
            <a:r>
              <a:rPr lang="en-US" dirty="0"/>
              <a:t>n is even, the problem can be solved by making the following move n times: turn over all the glasses except the </a:t>
            </a:r>
            <a:r>
              <a:rPr lang="en-US" dirty="0" err="1"/>
              <a:t>ith</a:t>
            </a:r>
            <a:r>
              <a:rPr lang="en-US" dirty="0"/>
              <a:t> glass, where </a:t>
            </a:r>
            <a:r>
              <a:rPr lang="en-US" dirty="0" err="1"/>
              <a:t>i</a:t>
            </a:r>
            <a:r>
              <a:rPr lang="en-US" dirty="0"/>
              <a:t> = 1, 2, . . . , n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For example: 1 -&gt; up, 0 -&gt;down, n=4</a:t>
            </a:r>
          </a:p>
          <a:p>
            <a:pPr lvl="2"/>
            <a:r>
              <a:rPr lang="en-US" dirty="0" smtClean="0"/>
              <a:t>0000</a:t>
            </a:r>
            <a:r>
              <a:rPr lang="en-HK" dirty="0"/>
              <a:t> </a:t>
            </a:r>
            <a:r>
              <a:rPr lang="en-HK" dirty="0" smtClean="0"/>
              <a:t>-&gt; 0</a:t>
            </a:r>
            <a:r>
              <a:rPr lang="en-HK" dirty="0" smtClean="0">
                <a:solidFill>
                  <a:srgbClr val="FF0000"/>
                </a:solidFill>
              </a:rPr>
              <a:t>111</a:t>
            </a:r>
            <a:r>
              <a:rPr lang="en-HK" dirty="0" smtClean="0"/>
              <a:t> -&gt; </a:t>
            </a:r>
            <a:r>
              <a:rPr lang="en-HK" dirty="0" smtClean="0">
                <a:solidFill>
                  <a:srgbClr val="FF0000"/>
                </a:solidFill>
              </a:rPr>
              <a:t>1</a:t>
            </a:r>
            <a:r>
              <a:rPr lang="en-HK" dirty="0" smtClean="0"/>
              <a:t>1</a:t>
            </a:r>
            <a:r>
              <a:rPr lang="en-HK" dirty="0" smtClean="0">
                <a:solidFill>
                  <a:srgbClr val="FF0000"/>
                </a:solidFill>
              </a:rPr>
              <a:t>00</a:t>
            </a:r>
            <a:r>
              <a:rPr lang="en-HK" dirty="0" smtClean="0"/>
              <a:t> -&gt; </a:t>
            </a:r>
            <a:r>
              <a:rPr lang="en-HK" dirty="0" smtClean="0">
                <a:solidFill>
                  <a:srgbClr val="FF0000"/>
                </a:solidFill>
              </a:rPr>
              <a:t>00</a:t>
            </a:r>
            <a:r>
              <a:rPr lang="en-HK" dirty="0" smtClean="0"/>
              <a:t>0</a:t>
            </a:r>
            <a:r>
              <a:rPr lang="en-HK" dirty="0" smtClean="0">
                <a:solidFill>
                  <a:srgbClr val="FF0000"/>
                </a:solidFill>
              </a:rPr>
              <a:t>1 </a:t>
            </a:r>
            <a:r>
              <a:rPr lang="en-HK" dirty="0" smtClean="0"/>
              <a:t>-&gt;</a:t>
            </a:r>
            <a:r>
              <a:rPr lang="en-HK" dirty="0" smtClean="0">
                <a:solidFill>
                  <a:srgbClr val="FF0000"/>
                </a:solidFill>
              </a:rPr>
              <a:t> 111</a:t>
            </a:r>
            <a:r>
              <a:rPr lang="en-HK" dirty="0" smtClean="0"/>
              <a:t>1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575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" y="0"/>
            <a:ext cx="12192000" cy="15461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" y="0"/>
            <a:ext cx="12192000" cy="5087389"/>
          </a:xfrm>
          <a:prstGeom prst="rect">
            <a:avLst/>
          </a:prstGeom>
          <a:solidFill>
            <a:srgbClr val="7623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400" b="1" dirty="0" smtClean="0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Learning to Ask: Neural Question Generation for Reading Comprehension </a:t>
            </a:r>
            <a:r>
              <a:rPr lang="en-US" altLang="zh-CN" sz="4400" b="1" i="1" dirty="0" smtClean="0">
                <a:latin typeface="+mj-lt"/>
                <a:ea typeface="黑体" panose="02010609060101010101" pitchFamily="49" charset="-122"/>
                <a:cs typeface="Times New Roman" panose="02020603050405020304" pitchFamily="18" charset="0"/>
              </a:rPr>
              <a:t>[ACL17]</a:t>
            </a:r>
            <a:endParaRPr lang="zh-CN" altLang="en-US" sz="4400" i="1" dirty="0">
              <a:latin typeface="+mj-lt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" y="6625243"/>
            <a:ext cx="12192000" cy="232755"/>
          </a:xfrm>
          <a:prstGeom prst="rect">
            <a:avLst/>
          </a:prstGeom>
          <a:solidFill>
            <a:srgbClr val="7623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514726" y="3867150"/>
            <a:ext cx="5162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>
                <a:solidFill>
                  <a:schemeClr val="bg1"/>
                </a:solidFill>
              </a:rPr>
              <a:t>Xinya</a:t>
            </a:r>
            <a:r>
              <a:rPr lang="fr-FR" sz="2400" dirty="0">
                <a:solidFill>
                  <a:schemeClr val="bg1"/>
                </a:solidFill>
              </a:rPr>
              <a:t> Du, </a:t>
            </a:r>
            <a:r>
              <a:rPr lang="fr-FR" sz="2400" dirty="0" err="1">
                <a:solidFill>
                  <a:schemeClr val="bg1"/>
                </a:solidFill>
              </a:rPr>
              <a:t>Junru</a:t>
            </a:r>
            <a:r>
              <a:rPr lang="fr-FR" sz="2400" dirty="0">
                <a:solidFill>
                  <a:schemeClr val="bg1"/>
                </a:solidFill>
              </a:rPr>
              <a:t> </a:t>
            </a:r>
            <a:r>
              <a:rPr lang="fr-FR" sz="2400" dirty="0" err="1">
                <a:solidFill>
                  <a:schemeClr val="bg1"/>
                </a:solidFill>
              </a:rPr>
              <a:t>Shao</a:t>
            </a:r>
            <a:r>
              <a:rPr lang="fr-FR" sz="2400" dirty="0">
                <a:solidFill>
                  <a:schemeClr val="bg1"/>
                </a:solidFill>
              </a:rPr>
              <a:t>, Claire </a:t>
            </a:r>
            <a:r>
              <a:rPr lang="fr-FR" sz="2400" dirty="0" err="1">
                <a:solidFill>
                  <a:schemeClr val="bg1"/>
                </a:solidFill>
              </a:rPr>
              <a:t>Cardie</a:t>
            </a:r>
            <a:endParaRPr lang="en-HK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86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altLang="zh-CN" dirty="0" smtClean="0"/>
              <a:t>i</a:t>
            </a:r>
            <a:r>
              <a:rPr lang="en-US" dirty="0" smtClean="0"/>
              <a:t>s </a:t>
            </a:r>
            <a:r>
              <a:rPr lang="en-US" dirty="0" smtClean="0">
                <a:solidFill>
                  <a:srgbClr val="FFFF00"/>
                </a:solidFill>
              </a:rPr>
              <a:t>Q</a:t>
            </a:r>
            <a:r>
              <a:rPr lang="en-US" dirty="0" smtClean="0"/>
              <a:t>uestion </a:t>
            </a:r>
            <a:r>
              <a:rPr lang="en-US" dirty="0" smtClean="0">
                <a:solidFill>
                  <a:srgbClr val="FFFF00"/>
                </a:solidFill>
              </a:rPr>
              <a:t>G</a:t>
            </a:r>
            <a:r>
              <a:rPr lang="en-US" dirty="0" smtClean="0"/>
              <a:t>eneration </a:t>
            </a:r>
            <a:r>
              <a:rPr lang="en-US" dirty="0"/>
              <a:t>and why </a:t>
            </a:r>
            <a:r>
              <a:rPr lang="en-US" dirty="0">
                <a:solidFill>
                  <a:srgbClr val="FFFF00"/>
                </a:solidFill>
              </a:rPr>
              <a:t>QG</a:t>
            </a:r>
            <a:r>
              <a:rPr lang="en-US" dirty="0"/>
              <a:t>?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607" y="1058156"/>
            <a:ext cx="10515600" cy="721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u="sng" dirty="0"/>
              <a:t>A New Task</a:t>
            </a:r>
            <a:r>
              <a:rPr lang="en-US" sz="2200" dirty="0"/>
              <a:t>: Automatic natural question </a:t>
            </a:r>
            <a:r>
              <a:rPr lang="en-US" sz="2200" dirty="0">
                <a:solidFill>
                  <a:srgbClr val="FF0000"/>
                </a:solidFill>
              </a:rPr>
              <a:t>generation</a:t>
            </a:r>
            <a:r>
              <a:rPr lang="en-US" sz="2200" dirty="0"/>
              <a:t> for sentences from text passages </a:t>
            </a:r>
            <a:r>
              <a:rPr lang="en-US" sz="2200" dirty="0" smtClean="0"/>
              <a:t>in </a:t>
            </a:r>
            <a:r>
              <a:rPr lang="en-US" sz="2200" dirty="0" smtClean="0">
                <a:solidFill>
                  <a:srgbClr val="FF0000"/>
                </a:solidFill>
              </a:rPr>
              <a:t>reading </a:t>
            </a:r>
            <a:r>
              <a:rPr lang="en-US" sz="2200" dirty="0">
                <a:solidFill>
                  <a:srgbClr val="FF0000"/>
                </a:solidFill>
              </a:rPr>
              <a:t>comprehension</a:t>
            </a:r>
            <a:r>
              <a:rPr lang="en-US" sz="2200" dirty="0"/>
              <a:t>.</a:t>
            </a:r>
            <a:endParaRPr lang="en-HK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585535" y="1779375"/>
            <a:ext cx="56367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u="sng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Example</a:t>
            </a:r>
            <a:r>
              <a:rPr lang="en-US" sz="2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From Wikipedia article Oxygen</a:t>
            </a:r>
            <a:endParaRPr lang="en-HK" sz="22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b="17361"/>
          <a:stretch/>
        </p:blipFill>
        <p:spPr>
          <a:xfrm>
            <a:off x="770885" y="2210262"/>
            <a:ext cx="5266039" cy="42770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7626" y="1779377"/>
            <a:ext cx="473058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Real Applications</a:t>
            </a:r>
            <a:r>
              <a:rPr lang="en-US" sz="2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</a:p>
          <a:p>
            <a:endParaRPr 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u="sng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Education</a:t>
            </a:r>
            <a:r>
              <a:rPr lang="en-US" sz="2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Generating questions for testing understanding.</a:t>
            </a:r>
          </a:p>
          <a:p>
            <a:endParaRPr 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u="sng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Chat bot</a:t>
            </a:r>
            <a:r>
              <a:rPr lang="en-US" sz="2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 Asking questions to start a conversation or to request feedback.</a:t>
            </a:r>
          </a:p>
          <a:p>
            <a:endParaRPr 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Improving </a:t>
            </a:r>
            <a:r>
              <a:rPr lang="en-US" sz="2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question answering (QA)</a:t>
            </a:r>
            <a:endParaRPr lang="en-HK" sz="22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225687" y="1779375"/>
            <a:ext cx="69669" cy="4707923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89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QG: Different from many NLG Problems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 dirty="0" smtClean="0"/>
              <a:t>Unlike </a:t>
            </a:r>
            <a:r>
              <a:rPr lang="en-HK" dirty="0" smtClean="0">
                <a:solidFill>
                  <a:srgbClr val="FF0000"/>
                </a:solidFill>
              </a:rPr>
              <a:t>Machine Translation</a:t>
            </a:r>
            <a:r>
              <a:rPr lang="en-HK" dirty="0" smtClean="0"/>
              <a:t>:</a:t>
            </a:r>
          </a:p>
          <a:p>
            <a:pPr lvl="1"/>
            <a:r>
              <a:rPr lang="en-HK" dirty="0" smtClean="0"/>
              <a:t>The input and output are in the same language</a:t>
            </a:r>
          </a:p>
          <a:p>
            <a:pPr lvl="1"/>
            <a:r>
              <a:rPr lang="en-HK" dirty="0" smtClean="0"/>
              <a:t>Length ratio is often far from one to one</a:t>
            </a:r>
          </a:p>
          <a:p>
            <a:r>
              <a:rPr lang="en-HK" dirty="0" smtClean="0"/>
              <a:t>Unlike </a:t>
            </a:r>
            <a:r>
              <a:rPr lang="en-HK" dirty="0" smtClean="0">
                <a:solidFill>
                  <a:srgbClr val="FF0000"/>
                </a:solidFill>
              </a:rPr>
              <a:t>Summarization</a:t>
            </a:r>
            <a:r>
              <a:rPr lang="en-HK" dirty="0" smtClean="0"/>
              <a:t>:</a:t>
            </a:r>
          </a:p>
          <a:p>
            <a:pPr lvl="1"/>
            <a:r>
              <a:rPr lang="en-HK" dirty="0" smtClean="0"/>
              <a:t>QG may involve substantial changes to words and their ordering</a:t>
            </a:r>
          </a:p>
          <a:p>
            <a:pPr lvl="1"/>
            <a:r>
              <a:rPr lang="en-HK" dirty="0" smtClean="0"/>
              <a:t>Summarization usually removes words.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412415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Task Objective</a:t>
            </a:r>
            <a:endParaRPr lang="en-H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HK" u="sng" dirty="0" smtClean="0">
                    <a:solidFill>
                      <a:srgbClr val="FF0000"/>
                    </a:solidFill>
                  </a:rPr>
                  <a:t>Input</a:t>
                </a:r>
                <a:r>
                  <a:rPr lang="en-HK" dirty="0" smtClean="0"/>
                  <a:t>: a natural language sentence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H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HK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HK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HK" dirty="0" smtClean="0"/>
                  <a:t> AND optionally a natural language paragraph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H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HK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HK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en-HK" dirty="0" smtClean="0"/>
              </a:p>
              <a:p>
                <a:r>
                  <a:rPr lang="en-HK" u="sng" dirty="0" smtClean="0">
                    <a:solidFill>
                      <a:srgbClr val="FF0000"/>
                    </a:solidFill>
                  </a:rPr>
                  <a:t>Objective</a:t>
                </a:r>
                <a:r>
                  <a:rPr lang="en-HK" dirty="0" smtClean="0"/>
                  <a:t>: </a:t>
                </a:r>
                <a:r>
                  <a:rPr lang="en-US" dirty="0"/>
                  <a:t>To generate a question about the input sentence, such that</a:t>
                </a:r>
                <a:r>
                  <a:rPr lang="en-US" dirty="0" smtClean="0"/>
                  <a:t>: 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The authors </a:t>
                </a:r>
                <a:r>
                  <a:rPr lang="en-US" dirty="0"/>
                  <a:t>model the conditional next-word probability as:</a:t>
                </a:r>
                <a:endParaRPr lang="en-HK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521"/>
                </a:stretch>
              </a:blipFill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4019" y="2928551"/>
            <a:ext cx="2898568" cy="7324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3541" y="4200813"/>
            <a:ext cx="6405915" cy="60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45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03" y="3214838"/>
            <a:ext cx="10216842" cy="23292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Sequence to Sequence Learning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1148"/>
            <a:ext cx="10515600" cy="1983689"/>
          </a:xfrm>
        </p:spPr>
        <p:txBody>
          <a:bodyPr>
            <a:normAutofit fontScale="92500" lnSpcReduction="10000"/>
          </a:bodyPr>
          <a:lstStyle/>
          <a:p>
            <a:r>
              <a:rPr lang="en-HK" dirty="0" smtClean="0"/>
              <a:t>Deep Learning which maps sequence to sequence</a:t>
            </a:r>
          </a:p>
          <a:p>
            <a:r>
              <a:rPr lang="en-HK" dirty="0" smtClean="0"/>
              <a:t>Use multi-layered LSTMs to map the input sequence to a fixed dimensionality</a:t>
            </a:r>
          </a:p>
          <a:p>
            <a:r>
              <a:rPr lang="en-HK" dirty="0" smtClean="0"/>
              <a:t>Use another LSTMs to decode the target sequence from the vector</a:t>
            </a:r>
            <a:endParaRPr lang="en-HK" dirty="0"/>
          </a:p>
        </p:txBody>
      </p:sp>
      <p:sp>
        <p:nvSpPr>
          <p:cNvPr id="5" name="TextBox 4"/>
          <p:cNvSpPr txBox="1"/>
          <p:nvPr/>
        </p:nvSpPr>
        <p:spPr>
          <a:xfrm>
            <a:off x="1084346" y="5669280"/>
            <a:ext cx="94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Sutskever</a:t>
            </a:r>
            <a:r>
              <a:rPr lang="en-US" dirty="0"/>
              <a:t>, Ilya, </a:t>
            </a:r>
            <a:r>
              <a:rPr lang="en-US" dirty="0" err="1"/>
              <a:t>Oriol</a:t>
            </a:r>
            <a:r>
              <a:rPr lang="en-US" dirty="0"/>
              <a:t> </a:t>
            </a:r>
            <a:r>
              <a:rPr lang="en-US" dirty="0" err="1"/>
              <a:t>Vinyals</a:t>
            </a:r>
            <a:r>
              <a:rPr lang="en-US" dirty="0"/>
              <a:t>, and </a:t>
            </a:r>
            <a:r>
              <a:rPr lang="en-US" dirty="0" err="1"/>
              <a:t>Quoc</a:t>
            </a:r>
            <a:r>
              <a:rPr lang="en-US" dirty="0"/>
              <a:t> V. Le. "Sequence to sequence learning with neural networks." </a:t>
            </a:r>
            <a:r>
              <a:rPr lang="en-US" dirty="0" smtClean="0"/>
              <a:t>NIPS. </a:t>
            </a:r>
            <a:r>
              <a:rPr lang="en-US" dirty="0"/>
              <a:t>2014.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46178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Attention Mechanism</a:t>
            </a:r>
            <a:endParaRPr lang="en-HK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176" y="868294"/>
            <a:ext cx="7651424" cy="5119703"/>
          </a:xfrm>
        </p:spPr>
      </p:pic>
      <p:sp>
        <p:nvSpPr>
          <p:cNvPr id="5" name="TextBox 4"/>
          <p:cNvSpPr txBox="1"/>
          <p:nvPr/>
        </p:nvSpPr>
        <p:spPr>
          <a:xfrm>
            <a:off x="346391" y="5987997"/>
            <a:ext cx="10310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Bahdanau</a:t>
            </a:r>
            <a:r>
              <a:rPr lang="en-US" dirty="0"/>
              <a:t>, </a:t>
            </a:r>
            <a:r>
              <a:rPr lang="en-US" dirty="0" err="1"/>
              <a:t>Dzmitry</a:t>
            </a:r>
            <a:r>
              <a:rPr lang="en-US" dirty="0"/>
              <a:t>, et al. “Neural Machine Translation by Jointly Learning to Align and Translate.” </a:t>
            </a:r>
            <a:r>
              <a:rPr lang="en-US" dirty="0" smtClean="0"/>
              <a:t>ICLR, </a:t>
            </a:r>
            <a:r>
              <a:rPr lang="en-US" dirty="0"/>
              <a:t>2015</a:t>
            </a:r>
            <a:r>
              <a:rPr lang="en-US" dirty="0" smtClean="0"/>
              <a:t>.</a:t>
            </a:r>
          </a:p>
          <a:p>
            <a:r>
              <a:rPr lang="en-US" dirty="0"/>
              <a:t>Luong, Thang, et al. “Effective Approaches to Attention-Based Neural Machine Translation.” </a:t>
            </a:r>
            <a:r>
              <a:rPr lang="en-US" i="1" dirty="0" smtClean="0"/>
              <a:t>EMNLP</a:t>
            </a:r>
            <a:r>
              <a:rPr lang="en-US" dirty="0" smtClean="0"/>
              <a:t>, 2015</a:t>
            </a:r>
            <a:r>
              <a:rPr lang="en-US" dirty="0"/>
              <a:t>.</a:t>
            </a:r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175492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12246</TotalTime>
  <Words>812</Words>
  <Application>Microsoft Office PowerPoint</Application>
  <PresentationFormat>Widescreen</PresentationFormat>
  <Paragraphs>109</Paragraphs>
  <Slides>19</Slides>
  <Notes>2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微软雅黑</vt:lpstr>
      <vt:lpstr>黑体</vt:lpstr>
      <vt:lpstr>宋体</vt:lpstr>
      <vt:lpstr>Arial</vt:lpstr>
      <vt:lpstr>Calibri</vt:lpstr>
      <vt:lpstr>Calibri Light</vt:lpstr>
      <vt:lpstr>Cambria Math</vt:lpstr>
      <vt:lpstr>Times New Roman</vt:lpstr>
      <vt:lpstr>Office 主题</vt:lpstr>
      <vt:lpstr>Puzzle | Upside-Down Glasses</vt:lpstr>
      <vt:lpstr>Puzzle | Upside-Down Glasses</vt:lpstr>
      <vt:lpstr>Puzzle | Upside-Down Glasses</vt:lpstr>
      <vt:lpstr>PowerPoint Presentation</vt:lpstr>
      <vt:lpstr>What is Question Generation and why QG?</vt:lpstr>
      <vt:lpstr>QG: Different from many NLG Problems</vt:lpstr>
      <vt:lpstr>Task Objective</vt:lpstr>
      <vt:lpstr>Sequence to Sequence Learning</vt:lpstr>
      <vt:lpstr>Attention Mechanism</vt:lpstr>
      <vt:lpstr>Sentence Level Seq2Seq Model</vt:lpstr>
      <vt:lpstr>Paragraph Level Seq2Seq Model</vt:lpstr>
      <vt:lpstr>Training and Inference</vt:lpstr>
      <vt:lpstr>Dataset</vt:lpstr>
      <vt:lpstr>Experiments</vt:lpstr>
      <vt:lpstr>Output Analysis</vt:lpstr>
      <vt:lpstr>Interpretability</vt:lpstr>
      <vt:lpstr>Conclusion</vt:lpstr>
      <vt:lpstr>Follow-up Work[1]</vt:lpstr>
      <vt:lpstr>Thanks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Haoli Bai</dc:creator>
  <cp:lastModifiedBy>Yifan Gao</cp:lastModifiedBy>
  <cp:revision>260</cp:revision>
  <dcterms:created xsi:type="dcterms:W3CDTF">2017-03-28T11:58:58Z</dcterms:created>
  <dcterms:modified xsi:type="dcterms:W3CDTF">2018-03-20T08:14:08Z</dcterms:modified>
</cp:coreProperties>
</file>