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13.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324" r:id="rId3"/>
    <p:sldId id="261" r:id="rId4"/>
    <p:sldId id="317" r:id="rId5"/>
    <p:sldId id="284" r:id="rId6"/>
    <p:sldId id="315" r:id="rId7"/>
    <p:sldId id="302" r:id="rId8"/>
    <p:sldId id="336" r:id="rId9"/>
    <p:sldId id="346" r:id="rId10"/>
    <p:sldId id="337" r:id="rId11"/>
    <p:sldId id="309" r:id="rId12"/>
    <p:sldId id="338" r:id="rId13"/>
    <p:sldId id="339" r:id="rId14"/>
    <p:sldId id="310" r:id="rId15"/>
    <p:sldId id="344" r:id="rId16"/>
    <p:sldId id="345" r:id="rId17"/>
    <p:sldId id="342" r:id="rId18"/>
    <p:sldId id="343" r:id="rId19"/>
    <p:sldId id="276" r:id="rId20"/>
    <p:sldId id="314" r:id="rId21"/>
    <p:sldId id="319" r:id="rId22"/>
    <p:sldId id="327" r:id="rId2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549B0A7A-43A7-084B-BE69-7DE3B6B03B20}">
          <p14:sldIdLst>
            <p14:sldId id="256"/>
            <p14:sldId id="324"/>
            <p14:sldId id="261"/>
            <p14:sldId id="317"/>
            <p14:sldId id="284"/>
          </p14:sldIdLst>
        </p14:section>
        <p14:section name="无标题的节" id="{F826069D-EA32-2445-816C-928DF757F27E}">
          <p14:sldIdLst>
            <p14:sldId id="315"/>
            <p14:sldId id="302"/>
            <p14:sldId id="336"/>
            <p14:sldId id="346"/>
            <p14:sldId id="337"/>
            <p14:sldId id="309"/>
            <p14:sldId id="338"/>
            <p14:sldId id="339"/>
            <p14:sldId id="310"/>
            <p14:sldId id="344"/>
            <p14:sldId id="345"/>
            <p14:sldId id="342"/>
            <p14:sldId id="343"/>
            <p14:sldId id="276"/>
            <p14:sldId id="314"/>
            <p14:sldId id="319"/>
            <p14:sldId id="32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0000"/>
    <a:srgbClr val="CB0000"/>
    <a:srgbClr val="B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83389" autoAdjust="0"/>
  </p:normalViewPr>
  <p:slideViewPr>
    <p:cSldViewPr>
      <p:cViewPr>
        <p:scale>
          <a:sx n="94" d="100"/>
          <a:sy n="94" d="100"/>
        </p:scale>
        <p:origin x="-2064"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5" Type="http://schemas.openxmlformats.org/officeDocument/2006/relationships/image" Target="../media/image19.emf"/><Relationship Id="rId1" Type="http://schemas.openxmlformats.org/officeDocument/2006/relationships/image" Target="../media/image15.emf"/><Relationship Id="rId2"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 Id="rId2" Type="http://schemas.openxmlformats.org/officeDocument/2006/relationships/image" Target="../media/image21.emf"/><Relationship Id="rId3"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5" Type="http://schemas.openxmlformats.org/officeDocument/2006/relationships/image" Target="../media/image28.emf"/><Relationship Id="rId6" Type="http://schemas.openxmlformats.org/officeDocument/2006/relationships/image" Target="../media/image29.emf"/><Relationship Id="rId7" Type="http://schemas.openxmlformats.org/officeDocument/2006/relationships/image" Target="../media/image30.emf"/><Relationship Id="rId1" Type="http://schemas.openxmlformats.org/officeDocument/2006/relationships/image" Target="../media/image24.emf"/><Relationship Id="rId2"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644C7F-050C-FB4F-92B3-3234FDB7C99B}" type="datetimeFigureOut">
              <a:rPr kumimoji="1" lang="zh-CN" altLang="en-US" smtClean="0"/>
              <a:t>8/10/13</a:t>
            </a:fld>
            <a:endParaRPr kumimoji="1"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6A1FAF-9871-9046-A1BC-E371AE9663DC}" type="slidenum">
              <a:rPr kumimoji="1" lang="zh-CN" altLang="en-US" smtClean="0"/>
              <a:t>‹#›</a:t>
            </a:fld>
            <a:endParaRPr kumimoji="1" lang="zh-CN" altLang="en-US"/>
          </a:p>
        </p:txBody>
      </p:sp>
    </p:spTree>
    <p:extLst>
      <p:ext uri="{BB962C8B-B14F-4D97-AF65-F5344CB8AC3E}">
        <p14:creationId xmlns:p14="http://schemas.microsoft.com/office/powerpoint/2010/main" val="2435031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B26360-03C4-4437-B3C6-4AFB49875DD2}" type="datetimeFigureOut">
              <a:rPr lang="zh-CN" altLang="en-US" smtClean="0"/>
              <a:t>8/10/13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1654B1-D2D3-4B63-B55D-58C8374C95A9}" type="slidenum">
              <a:rPr lang="zh-CN" altLang="en-US" smtClean="0"/>
              <a:t>‹#›</a:t>
            </a:fld>
            <a:endParaRPr lang="zh-CN" altLang="en-US"/>
          </a:p>
        </p:txBody>
      </p:sp>
    </p:spTree>
    <p:extLst>
      <p:ext uri="{BB962C8B-B14F-4D97-AF65-F5344CB8AC3E}">
        <p14:creationId xmlns:p14="http://schemas.microsoft.com/office/powerpoint/2010/main" val="144949260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Good morning, everyone! My name</a:t>
            </a:r>
            <a:r>
              <a:rPr kumimoji="1" lang="en-US" altLang="zh-CN" baseline="0" dirty="0" smtClean="0"/>
              <a:t> is Jian Tang. I’m a PhD student from Peking University. The title of our paper is “One </a:t>
            </a:r>
            <a:r>
              <a:rPr kumimoji="1" lang="en-US" altLang="zh-CN" baseline="0" dirty="0" smtClean="0"/>
              <a:t>Theme </a:t>
            </a:r>
            <a:r>
              <a:rPr kumimoji="1" lang="en-US" altLang="zh-CN" baseline="0" dirty="0" smtClean="0"/>
              <a:t>in All Views: Modeling </a:t>
            </a:r>
            <a:r>
              <a:rPr kumimoji="1" lang="en-US" altLang="zh-CN" b="1" baseline="0" dirty="0" smtClean="0"/>
              <a:t>Consensus</a:t>
            </a:r>
            <a:r>
              <a:rPr kumimoji="1" lang="en-US" altLang="zh-CN" baseline="0" dirty="0" smtClean="0"/>
              <a:t> Topics in </a:t>
            </a:r>
            <a:r>
              <a:rPr kumimoji="1" lang="en-US" altLang="zh-CN" b="1" baseline="0" dirty="0" smtClean="0"/>
              <a:t>Multiple Contexts</a:t>
            </a:r>
            <a:r>
              <a:rPr kumimoji="1" lang="en-US" altLang="zh-CN" baseline="0" dirty="0" smtClean="0"/>
              <a:t>”. This is a joint work with Dr. Ming Zhang of Peking University and Dr. Qiaozhu Mei of the University of Michigan. This work is done when I am visiting University of Michigan. </a:t>
            </a:r>
          </a:p>
        </p:txBody>
      </p:sp>
      <p:sp>
        <p:nvSpPr>
          <p:cNvPr id="4" name="幻灯片编号占位符 3"/>
          <p:cNvSpPr>
            <a:spLocks noGrp="1"/>
          </p:cNvSpPr>
          <p:nvPr>
            <p:ph type="sldNum" sz="quarter" idx="10"/>
          </p:nvPr>
        </p:nvSpPr>
        <p:spPr/>
        <p:txBody>
          <a:bodyPr/>
          <a:lstStyle/>
          <a:p>
            <a:fld id="{2A1654B1-D2D3-4B63-B55D-58C8374C95A9}" type="slidenum">
              <a:rPr lang="zh-CN" altLang="en-US" smtClean="0"/>
              <a:t>1</a:t>
            </a:fld>
            <a:endParaRPr lang="zh-CN" altLang="en-US"/>
          </a:p>
        </p:txBody>
      </p:sp>
    </p:spTree>
    <p:extLst>
      <p:ext uri="{BB962C8B-B14F-4D97-AF65-F5344CB8AC3E}">
        <p14:creationId xmlns:p14="http://schemas.microsoft.com/office/powerpoint/2010/main" val="3373682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baseline="0" dirty="0" smtClean="0"/>
              <a:t>With this general definition, we can enhance the collaboration among the contexts. The basic idea is to let different views </a:t>
            </a:r>
            <a:r>
              <a:rPr kumimoji="1" lang="en-US" altLang="zh-CN" b="1" baseline="0" dirty="0" smtClean="0"/>
              <a:t>vote</a:t>
            </a:r>
            <a:r>
              <a:rPr kumimoji="1" lang="en-US" altLang="zh-CN" baseline="0" dirty="0" smtClean="0"/>
              <a:t> for topics in common, which are called the consensus topics. Usually, topics that stand out from multiple views of the corpus are more robust. </a:t>
            </a:r>
          </a:p>
          <a:p>
            <a:endParaRPr kumimoji="1" lang="en-US" altLang="zh-CN" baseline="0" dirty="0" smtClean="0"/>
          </a:p>
          <a:p>
            <a:r>
              <a:rPr kumimoji="1" lang="en-US" altLang="zh-CN" baseline="0" dirty="0" smtClean="0"/>
              <a:t>Although we assume that there are consensus topics that all views agree on, different views can </a:t>
            </a:r>
            <a:r>
              <a:rPr kumimoji="1" lang="en-US" altLang="zh-CN" b="1" baseline="0" dirty="0" smtClean="0"/>
              <a:t>interpret</a:t>
            </a:r>
            <a:r>
              <a:rPr kumimoji="1" lang="en-US" altLang="zh-CN" baseline="0" dirty="0" smtClean="0"/>
              <a:t> these topics differently. Therefore, we also allow each view to have the specific instantiation of the consensus topics, which are called the view-specific topics. </a:t>
            </a:r>
          </a:p>
          <a:p>
            <a:endParaRPr kumimoji="1" lang="en-US" altLang="zh-CN" baseline="0" dirty="0" smtClean="0"/>
          </a:p>
          <a:p>
            <a:r>
              <a:rPr kumimoji="1" lang="en-US" altLang="zh-CN" baseline="0" dirty="0" smtClean="0"/>
              <a:t>Instead of making the data sparser, the collaboration among different views enriches the data. </a:t>
            </a:r>
          </a:p>
          <a:p>
            <a:endParaRPr kumimoji="1" lang="en-US" altLang="zh-CN" baseline="0" dirty="0" smtClean="0"/>
          </a:p>
        </p:txBody>
      </p:sp>
      <p:sp>
        <p:nvSpPr>
          <p:cNvPr id="4" name="幻灯片编号占位符 3"/>
          <p:cNvSpPr>
            <a:spLocks noGrp="1"/>
          </p:cNvSpPr>
          <p:nvPr>
            <p:ph type="sldNum" sz="quarter" idx="10"/>
          </p:nvPr>
        </p:nvSpPr>
        <p:spPr/>
        <p:txBody>
          <a:bodyPr/>
          <a:lstStyle/>
          <a:p>
            <a:fld id="{2A1654B1-D2D3-4B63-B55D-58C8374C95A9}" type="slidenum">
              <a:rPr lang="zh-CN" altLang="en-US" smtClean="0"/>
              <a:t>10</a:t>
            </a:fld>
            <a:endParaRPr lang="zh-CN" altLang="en-US"/>
          </a:p>
        </p:txBody>
      </p:sp>
    </p:spTree>
    <p:extLst>
      <p:ext uri="{BB962C8B-B14F-4D97-AF65-F5344CB8AC3E}">
        <p14:creationId xmlns:p14="http://schemas.microsoft.com/office/powerpoint/2010/main" val="3887511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How can we let different views</a:t>
            </a:r>
            <a:r>
              <a:rPr kumimoji="1" lang="en-US" altLang="zh-CN" baseline="0" dirty="0" smtClean="0"/>
              <a:t> collaborate with each other? (These are different views of the data. </a:t>
            </a:r>
            <a:r>
              <a:rPr kumimoji="1" lang="en-US" altLang="zh-CN" baseline="0" dirty="0" smtClean="0"/>
              <a:t>Remember that each </a:t>
            </a:r>
            <a:r>
              <a:rPr kumimoji="1" lang="en-US" altLang="zh-CN" baseline="0" dirty="0" smtClean="0"/>
              <a:t>view is a partition of the corpus according to a type of context. </a:t>
            </a:r>
            <a:r>
              <a:rPr kumimoji="1" lang="en-US" altLang="zh-CN" baseline="0" dirty="0" smtClean="0"/>
              <a:t>Topics can be generated through classical LDA model on any view. Therefore, we associate each </a:t>
            </a:r>
            <a:r>
              <a:rPr kumimoji="1" lang="en-US" altLang="zh-CN" baseline="0" dirty="0" smtClean="0"/>
              <a:t>view </a:t>
            </a:r>
            <a:r>
              <a:rPr kumimoji="1" lang="en-US" altLang="zh-CN" baseline="0" dirty="0" smtClean="0"/>
              <a:t>with </a:t>
            </a:r>
            <a:r>
              <a:rPr kumimoji="1" lang="en-US" altLang="zh-CN" baseline="0" dirty="0" smtClean="0"/>
              <a:t>a set of </a:t>
            </a:r>
            <a:r>
              <a:rPr kumimoji="1" lang="en-US" altLang="zh-CN" b="1" baseline="0" dirty="0" smtClean="0"/>
              <a:t>view-specific </a:t>
            </a:r>
            <a:r>
              <a:rPr kumimoji="1" lang="en-US" altLang="zh-CN" baseline="0" dirty="0" smtClean="0"/>
              <a:t>topics. </a:t>
            </a:r>
            <a:r>
              <a:rPr kumimoji="1" lang="en-US" altLang="zh-CN" baseline="0" dirty="0" smtClean="0"/>
              <a:t>We assume that there are also </a:t>
            </a:r>
            <a:r>
              <a:rPr kumimoji="1" lang="en-US" altLang="zh-CN" b="1" baseline="0" dirty="0" smtClean="0"/>
              <a:t>the same number of </a:t>
            </a:r>
            <a:r>
              <a:rPr kumimoji="1" lang="en-US" altLang="zh-CN" baseline="0" dirty="0" smtClean="0"/>
              <a:t>consensus topics voted </a:t>
            </a:r>
            <a:r>
              <a:rPr kumimoji="1" lang="en-US" altLang="zh-CN" baseline="0" dirty="0" smtClean="0"/>
              <a:t>by different </a:t>
            </a:r>
            <a:r>
              <a:rPr kumimoji="1" lang="en-US" altLang="zh-CN" baseline="0" dirty="0" smtClean="0"/>
              <a:t>views.) We proposed a co-regularization framework to let different views collaborate. The essential idea is to minimize the disagreements between view-specific topics and the consensus topics. By doing this, we don’t need to manipulate the structure of the classical topic models at all</a:t>
            </a:r>
            <a:r>
              <a:rPr kumimoji="1" lang="en-US" altLang="zh-CN" baseline="0" dirty="0" smtClean="0"/>
              <a:t>.( </a:t>
            </a:r>
            <a:r>
              <a:rPr kumimoji="1" lang="en-US" altLang="zh-CN" baseline="0" dirty="0" smtClean="0"/>
              <a:t>The generation of view specific topics is simply done by applying LDA on the pseudo-documents partitioned in this view</a:t>
            </a:r>
            <a:r>
              <a:rPr kumimoji="1" lang="en-US" altLang="zh-CN" baseline="0" dirty="0" smtClean="0"/>
              <a:t>.) </a:t>
            </a:r>
            <a:r>
              <a:rPr kumimoji="1" lang="en-US" altLang="zh-CN" baseline="0" dirty="0" smtClean="0"/>
              <a:t>of course, besides minimizing the disagreement, we also want the data likelihood of each view to be maximized. </a:t>
            </a:r>
          </a:p>
        </p:txBody>
      </p:sp>
      <p:sp>
        <p:nvSpPr>
          <p:cNvPr id="4" name="幻灯片编号占位符 3"/>
          <p:cNvSpPr>
            <a:spLocks noGrp="1"/>
          </p:cNvSpPr>
          <p:nvPr>
            <p:ph type="sldNum" sz="quarter" idx="10"/>
          </p:nvPr>
        </p:nvSpPr>
        <p:spPr/>
        <p:txBody>
          <a:bodyPr/>
          <a:lstStyle/>
          <a:p>
            <a:fld id="{2A1654B1-D2D3-4B63-B55D-58C8374C95A9}" type="slidenum">
              <a:rPr lang="zh-CN" altLang="en-US" smtClean="0"/>
              <a:t>11</a:t>
            </a:fld>
            <a:endParaRPr lang="zh-CN" altLang="en-US"/>
          </a:p>
        </p:txBody>
      </p:sp>
    </p:spTree>
    <p:extLst>
      <p:ext uri="{BB962C8B-B14F-4D97-AF65-F5344CB8AC3E}">
        <p14:creationId xmlns:p14="http://schemas.microsoft.com/office/powerpoint/2010/main" val="4069811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baseline="0" dirty="0" smtClean="0"/>
              <a:t>Specifically, we denote the view-specific topics as \</a:t>
            </a:r>
            <a:r>
              <a:rPr kumimoji="1" lang="en-US" altLang="zh-CN" baseline="0" dirty="0" err="1" smtClean="0"/>
              <a:t>beta_c</a:t>
            </a:r>
            <a:r>
              <a:rPr kumimoji="1" lang="en-US" altLang="zh-CN" baseline="0" dirty="0" smtClean="0"/>
              <a:t> and the consensus topics as \beta. The disagreement between view specific topics and consensus topics is the sum of kl-divergence between the corresponding topic distributions. Note that in topic modeling, the likelihood of the data has to be maximized. This motivated the unified objective function, which is the summation of the data likelihood of each view penalized by the disagreement between the view-specific topics and the consensus topics. This is the so-called co-regularization. </a:t>
            </a:r>
          </a:p>
          <a:p>
            <a:endParaRPr kumimoji="1" lang="en-US" altLang="zh-CN" baseline="0" dirty="0" smtClean="0"/>
          </a:p>
          <a:p>
            <a:endParaRPr kumimoji="1" lang="en-US" altLang="zh-CN" baseline="0" dirty="0" smtClean="0"/>
          </a:p>
        </p:txBody>
      </p:sp>
      <p:sp>
        <p:nvSpPr>
          <p:cNvPr id="4" name="幻灯片编号占位符 3"/>
          <p:cNvSpPr>
            <a:spLocks noGrp="1"/>
          </p:cNvSpPr>
          <p:nvPr>
            <p:ph type="sldNum" sz="quarter" idx="10"/>
          </p:nvPr>
        </p:nvSpPr>
        <p:spPr/>
        <p:txBody>
          <a:bodyPr/>
          <a:lstStyle/>
          <a:p>
            <a:fld id="{2A1654B1-D2D3-4B63-B55D-58C8374C95A9}" type="slidenum">
              <a:rPr lang="zh-CN" altLang="en-US" smtClean="0"/>
              <a:t>12</a:t>
            </a:fld>
            <a:endParaRPr lang="zh-CN" altLang="en-US"/>
          </a:p>
        </p:txBody>
      </p:sp>
    </p:spTree>
    <p:extLst>
      <p:ext uri="{BB962C8B-B14F-4D97-AF65-F5344CB8AC3E}">
        <p14:creationId xmlns:p14="http://schemas.microsoft.com/office/powerpoint/2010/main" val="4069811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baseline="0" dirty="0" smtClean="0"/>
              <a:t>For the learning procedure of the co-regularization framework, the variational EM algorithm is used, which approximates the posterior distribution with a variational distribution. In this step, the topic assignments of each token in each view are updated. Because we did not manipulate the structure of LDA, the updating equation is exactly the same as LDA. In the M-step, we update both the view-specific topics and the consensus topics. The view-specific topics are updated based on topic-word count in the view and the consensus topics. Each of the consensus topic is calculated as the geometric mean of the corresponding view-specific topics. Both updating equations turn out to be simple and intuitive. </a:t>
            </a:r>
          </a:p>
        </p:txBody>
      </p:sp>
      <p:sp>
        <p:nvSpPr>
          <p:cNvPr id="4" name="幻灯片编号占位符 3"/>
          <p:cNvSpPr>
            <a:spLocks noGrp="1"/>
          </p:cNvSpPr>
          <p:nvPr>
            <p:ph type="sldNum" sz="quarter" idx="10"/>
          </p:nvPr>
        </p:nvSpPr>
        <p:spPr/>
        <p:txBody>
          <a:bodyPr/>
          <a:lstStyle/>
          <a:p>
            <a:fld id="{2A1654B1-D2D3-4B63-B55D-58C8374C95A9}" type="slidenum">
              <a:rPr lang="zh-CN" altLang="en-US" smtClean="0"/>
              <a:t>13</a:t>
            </a:fld>
            <a:endParaRPr lang="zh-CN" altLang="en-US"/>
          </a:p>
        </p:txBody>
      </p:sp>
    </p:spTree>
    <p:extLst>
      <p:ext uri="{BB962C8B-B14F-4D97-AF65-F5344CB8AC3E}">
        <p14:creationId xmlns:p14="http://schemas.microsoft.com/office/powerpoint/2010/main" val="3584866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We</a:t>
            </a:r>
            <a:r>
              <a:rPr kumimoji="1" lang="en-US" altLang="zh-CN" baseline="0" dirty="0" smtClean="0"/>
              <a:t> use two datasets in our experiments: Twitter and DBLP. In Twitter, three types of contexts are used: user, hashtag and the organic document boundary, tweet. We select the DBLP dataset because the titles of the papers are very short so they can well simulate the user-generated content. Three types of contexts, author, conference, and title are studied. </a:t>
            </a:r>
          </a:p>
          <a:p>
            <a:endParaRPr kumimoji="1" lang="en-US" altLang="zh-CN" baseline="0" dirty="0" smtClean="0"/>
          </a:p>
          <a:p>
            <a:r>
              <a:rPr kumimoji="1" lang="en-US" altLang="zh-CN" baseline="0" dirty="0" smtClean="0"/>
              <a:t>We evaluate the quality of each topic based on the semantic coherence of the topic, which is the average point-wise mutual information of word pairs among the top-ranked words. Another way to evaluate the topics is to utilize the topics for an external task. Here we use the task of user clustering in Twitter or Author clustering in DBLP. We partition users by assigning each of them to his most probable topic and then evaluate the partition using the metric of modularity on a corresponding social network structure. The intuition of this evaluation is that better topics should correspond to better communities on the social network. For both metrics, the higher the better.</a:t>
            </a:r>
            <a:endParaRPr kumimoji="1" lang="zh-CN" altLang="en-US" dirty="0"/>
          </a:p>
        </p:txBody>
      </p:sp>
      <p:sp>
        <p:nvSpPr>
          <p:cNvPr id="4" name="幻灯片编号占位符 3"/>
          <p:cNvSpPr>
            <a:spLocks noGrp="1"/>
          </p:cNvSpPr>
          <p:nvPr>
            <p:ph type="sldNum" sz="quarter" idx="10"/>
          </p:nvPr>
        </p:nvSpPr>
        <p:spPr/>
        <p:txBody>
          <a:bodyPr/>
          <a:lstStyle/>
          <a:p>
            <a:fld id="{2A1654B1-D2D3-4B63-B55D-58C8374C95A9}" type="slidenum">
              <a:rPr lang="zh-CN" altLang="en-US" smtClean="0"/>
              <a:t>14</a:t>
            </a:fld>
            <a:endParaRPr lang="zh-CN" altLang="en-US"/>
          </a:p>
        </p:txBody>
      </p:sp>
    </p:spTree>
    <p:extLst>
      <p:ext uri="{BB962C8B-B14F-4D97-AF65-F5344CB8AC3E}">
        <p14:creationId xmlns:p14="http://schemas.microsoft.com/office/powerpoint/2010/main" val="3471402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Let’s first look</a:t>
            </a:r>
            <a:r>
              <a:rPr kumimoji="1" lang="en-US" altLang="zh-CN" baseline="0" dirty="0" smtClean="0"/>
              <a:t> at the results of topic coherence in Twitter dataset. For individual types of context, LDA with hashtag context outperforms LDA with user context and well outperforms LDA with the organic tweet context. We can see that the performance of LDA with tweet context is so bad, which verifies that topic models do not work so well in short documents.</a:t>
            </a:r>
          </a:p>
          <a:p>
            <a:endParaRPr kumimoji="1" lang="en-US" altLang="zh-CN" baseline="0" dirty="0" smtClean="0"/>
          </a:p>
          <a:p>
            <a:r>
              <a:rPr kumimoji="1" lang="en-US" altLang="zh-CN" baseline="0" dirty="0" smtClean="0"/>
              <a:t>For multiple types of contexts, using co-regularization framework with user and hashtag outperforms a classical contextual topic model, the author-topic model, and the coin-flipping method. This is because in both the author-topic model and the coin-flipping method, different types of contexts are competing with each other and make the data sparser while our co-regularization framework let different views collaborate. </a:t>
            </a:r>
            <a:r>
              <a:rPr kumimoji="1" lang="en-US" altLang="zh-CN" baseline="0" dirty="0" smtClean="0"/>
              <a:t>Although the </a:t>
            </a:r>
            <a:r>
              <a:rPr kumimoji="1" lang="en-US" altLang="zh-CN" baseline="0" dirty="0" err="1" smtClean="0"/>
              <a:t>hashtag</a:t>
            </a:r>
            <a:r>
              <a:rPr kumimoji="1" lang="en-US" altLang="zh-CN" baseline="0" dirty="0" smtClean="0"/>
              <a:t> view is already strong as you can see from here (pointer), collaborating </a:t>
            </a:r>
            <a:r>
              <a:rPr kumimoji="1" lang="en-US" altLang="zh-CN" baseline="0" dirty="0" smtClean="0"/>
              <a:t>with </a:t>
            </a:r>
            <a:r>
              <a:rPr kumimoji="1" lang="en-US" altLang="zh-CN" baseline="0" dirty="0" smtClean="0"/>
              <a:t>the user </a:t>
            </a:r>
            <a:r>
              <a:rPr kumimoji="1" lang="en-US" altLang="zh-CN" baseline="0" dirty="0" smtClean="0"/>
              <a:t>view also improved the view-specific topics </a:t>
            </a:r>
            <a:r>
              <a:rPr kumimoji="1" lang="en-US" altLang="zh-CN" baseline="0" dirty="0" smtClean="0"/>
              <a:t>in </a:t>
            </a:r>
            <a:r>
              <a:rPr kumimoji="1" lang="en-US" altLang="zh-CN" baseline="0" dirty="0" smtClean="0"/>
              <a:t>the hashtag view. After further incorporating tweet context in the co-regularization framework, the performance actually drops. This suggests that the introduction of a very weak view may hurt the performance of strong views.</a:t>
            </a:r>
          </a:p>
          <a:p>
            <a:endParaRPr kumimoji="1" lang="en-US" altLang="zh-CN" baseline="0" dirty="0" smtClean="0"/>
          </a:p>
          <a:p>
            <a:endParaRPr kumimoji="1" lang="zh-CN" altLang="en-US" dirty="0"/>
          </a:p>
        </p:txBody>
      </p:sp>
      <p:sp>
        <p:nvSpPr>
          <p:cNvPr id="4" name="幻灯片编号占位符 3"/>
          <p:cNvSpPr>
            <a:spLocks noGrp="1"/>
          </p:cNvSpPr>
          <p:nvPr>
            <p:ph type="sldNum" sz="quarter" idx="10"/>
          </p:nvPr>
        </p:nvSpPr>
        <p:spPr/>
        <p:txBody>
          <a:bodyPr/>
          <a:lstStyle/>
          <a:p>
            <a:fld id="{2A1654B1-D2D3-4B63-B55D-58C8374C95A9}" type="slidenum">
              <a:rPr lang="zh-CN" altLang="en-US" smtClean="0"/>
              <a:t>15</a:t>
            </a:fld>
            <a:endParaRPr lang="zh-CN" altLang="en-US"/>
          </a:p>
        </p:txBody>
      </p:sp>
    </p:spTree>
    <p:extLst>
      <p:ext uri="{BB962C8B-B14F-4D97-AF65-F5344CB8AC3E}">
        <p14:creationId xmlns:p14="http://schemas.microsoft.com/office/powerpoint/2010/main" val="2518277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Now </a:t>
            </a:r>
            <a:r>
              <a:rPr kumimoji="1" lang="en-US" altLang="zh-CN" dirty="0" smtClean="0"/>
              <a:t>let</a:t>
            </a:r>
            <a:r>
              <a:rPr kumimoji="1" lang="en-US" altLang="zh-CN" dirty="0" smtClean="0"/>
              <a:t>’</a:t>
            </a:r>
            <a:r>
              <a:rPr kumimoji="1" lang="en-US" altLang="zh-CN" dirty="0" smtClean="0"/>
              <a:t>s </a:t>
            </a:r>
            <a:r>
              <a:rPr kumimoji="1" lang="en-US" altLang="zh-CN" dirty="0" smtClean="0"/>
              <a:t>look at the</a:t>
            </a:r>
            <a:r>
              <a:rPr kumimoji="1" lang="en-US" altLang="zh-CN" baseline="0" dirty="0" smtClean="0"/>
              <a:t> performance of user clustering measured with modularity metric. Given a </a:t>
            </a:r>
            <a:r>
              <a:rPr kumimoji="1" lang="zh-CN" altLang="en-US" dirty="0" smtClean="0"/>
              <a:t>social network, a </a:t>
            </a:r>
            <a:r>
              <a:rPr kumimoji="1" lang="en-US" altLang="zh-CN" dirty="0" smtClean="0"/>
              <a:t>good </a:t>
            </a:r>
            <a:r>
              <a:rPr kumimoji="1" lang="zh-CN" altLang="en-US" dirty="0" smtClean="0"/>
              <a:t>community partition will yield a </a:t>
            </a:r>
            <a:r>
              <a:rPr kumimoji="1" lang="en-US" altLang="zh-CN" dirty="0" smtClean="0"/>
              <a:t>higher </a:t>
            </a:r>
            <a:r>
              <a:rPr kumimoji="1" lang="zh-CN" altLang="en-US" dirty="0" smtClean="0"/>
              <a:t>modularity sc</a:t>
            </a:r>
            <a:r>
              <a:rPr kumimoji="1" lang="en-US" altLang="zh-CN" dirty="0" smtClean="0"/>
              <a:t>o</a:t>
            </a:r>
            <a:r>
              <a:rPr kumimoji="1" lang="zh-CN" altLang="en-US" dirty="0" smtClean="0"/>
              <a:t>re. </a:t>
            </a:r>
            <a:r>
              <a:rPr kumimoji="1" lang="en-US" altLang="zh-CN" dirty="0" smtClean="0"/>
              <a:t>W</a:t>
            </a:r>
            <a:r>
              <a:rPr kumimoji="1" lang="zh-CN" altLang="en-US" dirty="0" smtClean="0"/>
              <a:t>e similuate </a:t>
            </a:r>
            <a:r>
              <a:rPr kumimoji="1" lang="en-US" altLang="zh-CN" dirty="0" smtClean="0"/>
              <a:t>the social network among users </a:t>
            </a:r>
            <a:r>
              <a:rPr kumimoji="1" lang="zh-CN" altLang="en-US" dirty="0" smtClean="0"/>
              <a:t>with the re-tweet neetwork</a:t>
            </a:r>
            <a:r>
              <a:rPr kumimoji="1" lang="en-US" altLang="zh-CN" dirty="0" smtClean="0"/>
              <a:t>,</a:t>
            </a:r>
            <a:r>
              <a:rPr kumimoji="1" lang="en-US" altLang="zh-CN" baseline="0" dirty="0" smtClean="0"/>
              <a:t> and w</a:t>
            </a:r>
            <a:r>
              <a:rPr kumimoji="1" lang="en-US" altLang="zh-CN" dirty="0" smtClean="0"/>
              <a:t>e</a:t>
            </a:r>
            <a:r>
              <a:rPr kumimoji="1" lang="en-US" altLang="zh-CN" baseline="0" dirty="0" smtClean="0"/>
              <a:t> assume that better topics correspond to better communities on the social network. Therefore,  a larger modular score indicates better topics.</a:t>
            </a:r>
          </a:p>
          <a:p>
            <a:endParaRPr kumimoji="1" lang="en-US" altLang="zh-CN" baseline="0" dirty="0" smtClean="0"/>
          </a:p>
          <a:p>
            <a:r>
              <a:rPr kumimoji="1" lang="en-US" altLang="zh-CN" baseline="0" dirty="0" smtClean="0"/>
              <a:t>We can see that using co-regularization framework </a:t>
            </a:r>
            <a:r>
              <a:rPr kumimoji="1" lang="en-US" altLang="zh-CN" baseline="0" dirty="0" smtClean="0"/>
              <a:t>with the </a:t>
            </a:r>
            <a:r>
              <a:rPr kumimoji="1" lang="en-US" altLang="zh-CN" baseline="0" dirty="0" smtClean="0"/>
              <a:t>user and </a:t>
            </a:r>
            <a:r>
              <a:rPr kumimoji="1" lang="en-US" altLang="zh-CN" baseline="0" dirty="0" err="1" smtClean="0"/>
              <a:t>hashatag</a:t>
            </a:r>
            <a:r>
              <a:rPr kumimoji="1" lang="en-US" altLang="zh-CN" baseline="0" dirty="0" smtClean="0"/>
              <a:t> contexts outperforms LDA with individual user context. After further incorporating tweet context, the performance also decreases.  </a:t>
            </a:r>
            <a:endParaRPr kumimoji="1" lang="zh-CN" altLang="en-US" dirty="0" smtClean="0"/>
          </a:p>
        </p:txBody>
      </p:sp>
      <p:sp>
        <p:nvSpPr>
          <p:cNvPr id="4" name="幻灯片编号占位符 3"/>
          <p:cNvSpPr>
            <a:spLocks noGrp="1"/>
          </p:cNvSpPr>
          <p:nvPr>
            <p:ph type="sldNum" sz="quarter" idx="10"/>
          </p:nvPr>
        </p:nvSpPr>
        <p:spPr/>
        <p:txBody>
          <a:bodyPr/>
          <a:lstStyle/>
          <a:p>
            <a:fld id="{2A1654B1-D2D3-4B63-B55D-58C8374C95A9}" type="slidenum">
              <a:rPr lang="zh-CN" altLang="en-US" smtClean="0"/>
              <a:t>16</a:t>
            </a:fld>
            <a:endParaRPr lang="zh-CN" altLang="en-US"/>
          </a:p>
        </p:txBody>
      </p:sp>
    </p:spTree>
    <p:extLst>
      <p:ext uri="{BB962C8B-B14F-4D97-AF65-F5344CB8AC3E}">
        <p14:creationId xmlns:p14="http://schemas.microsoft.com/office/powerpoint/2010/main" val="2246077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Similar behaviors of the models can be observed in DBLP dataset. The</a:t>
            </a:r>
            <a:r>
              <a:rPr kumimoji="1" lang="en-US" altLang="zh-CN" baseline="0" dirty="0" smtClean="0"/>
              <a:t> most informative view for topic modeling in this dataset is author view, closed followed by the conference view. The performance of LDA with titles is also quite bad. </a:t>
            </a:r>
          </a:p>
          <a:p>
            <a:endParaRPr kumimoji="1" lang="en-US" altLang="zh-CN" baseline="0" dirty="0" smtClean="0"/>
          </a:p>
          <a:p>
            <a:r>
              <a:rPr kumimoji="1" lang="en-US" altLang="zh-CN" baseline="0" dirty="0" smtClean="0"/>
              <a:t>Using co-regularization framework also outperformance author-topic model and coin-flipping method</a:t>
            </a:r>
          </a:p>
          <a:p>
            <a:endParaRPr kumimoji="1" lang="zh-CN" altLang="en-US" dirty="0"/>
          </a:p>
        </p:txBody>
      </p:sp>
      <p:sp>
        <p:nvSpPr>
          <p:cNvPr id="4" name="幻灯片编号占位符 3"/>
          <p:cNvSpPr>
            <a:spLocks noGrp="1"/>
          </p:cNvSpPr>
          <p:nvPr>
            <p:ph type="sldNum" sz="quarter" idx="10"/>
          </p:nvPr>
        </p:nvSpPr>
        <p:spPr/>
        <p:txBody>
          <a:bodyPr/>
          <a:lstStyle/>
          <a:p>
            <a:fld id="{2A1654B1-D2D3-4B63-B55D-58C8374C95A9}" type="slidenum">
              <a:rPr lang="zh-CN" altLang="en-US" smtClean="0"/>
              <a:t>17</a:t>
            </a:fld>
            <a:endParaRPr lang="zh-CN" altLang="en-US"/>
          </a:p>
        </p:txBody>
      </p:sp>
    </p:spTree>
    <p:extLst>
      <p:ext uri="{BB962C8B-B14F-4D97-AF65-F5344CB8AC3E}">
        <p14:creationId xmlns:p14="http://schemas.microsoft.com/office/powerpoint/2010/main" val="412061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baseline="0" dirty="0" smtClean="0"/>
              <a:t>For the author clustering on DBLP,  using co-regularization framework with author and conference contexts outperforms LDA with individual author context. After further incorporating the title view, the performance decreases.  </a:t>
            </a:r>
            <a:endParaRPr kumimoji="1" lang="zh-CN" altLang="en-US" dirty="0" smtClean="0"/>
          </a:p>
        </p:txBody>
      </p:sp>
      <p:sp>
        <p:nvSpPr>
          <p:cNvPr id="4" name="幻灯片编号占位符 3"/>
          <p:cNvSpPr>
            <a:spLocks noGrp="1"/>
          </p:cNvSpPr>
          <p:nvPr>
            <p:ph type="sldNum" sz="quarter" idx="10"/>
          </p:nvPr>
        </p:nvSpPr>
        <p:spPr/>
        <p:txBody>
          <a:bodyPr/>
          <a:lstStyle/>
          <a:p>
            <a:fld id="{2A1654B1-D2D3-4B63-B55D-58C8374C95A9}" type="slidenum">
              <a:rPr lang="zh-CN" altLang="en-US" smtClean="0"/>
              <a:t>18</a:t>
            </a:fld>
            <a:endParaRPr lang="zh-CN" altLang="en-US"/>
          </a:p>
        </p:txBody>
      </p:sp>
    </p:spTree>
    <p:extLst>
      <p:ext uri="{BB962C8B-B14F-4D97-AF65-F5344CB8AC3E}">
        <p14:creationId xmlns:p14="http://schemas.microsoft.com/office/powerpoint/2010/main" val="1313992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Finally,</a:t>
            </a:r>
            <a:r>
              <a:rPr kumimoji="1" lang="en-US" altLang="zh-CN" baseline="0" dirty="0" smtClean="0"/>
              <a:t> we give a summary of this work. We investigated the problem of exploiting multiple types of contexts to enhance topics modeling in use-generated content. We formulate each type of context as a partition or a view of the whole corpus. We proposed a co-regularization framework to let multiple views collaborate with each other and vote for the consensus topics. </a:t>
            </a:r>
            <a:r>
              <a:rPr kumimoji="1" lang="en-US" altLang="zh-CN" baseline="0" dirty="0" smtClean="0"/>
              <a:t>The </a:t>
            </a:r>
            <a:r>
              <a:rPr kumimoji="1" lang="en-US" altLang="zh-CN" baseline="0" dirty="0" smtClean="0"/>
              <a:t>future work would be how to select contexts and weight the contexts differently in the co-regularization framework. </a:t>
            </a:r>
          </a:p>
          <a:p>
            <a:endParaRPr kumimoji="1" lang="en-US" altLang="zh-CN" baseline="0" dirty="0" smtClean="0"/>
          </a:p>
          <a:p>
            <a:r>
              <a:rPr kumimoji="1" lang="en-US" altLang="zh-CN" baseline="0" dirty="0" smtClean="0"/>
              <a:t>----- 会议笔记(8/9/13 17:30) -----</a:t>
            </a:r>
          </a:p>
          <a:p>
            <a:r>
              <a:rPr kumimoji="1" lang="en-US" altLang="zh-CN" baseline="0" dirty="0" smtClean="0"/>
              <a:t>Rewrite the scripts</a:t>
            </a:r>
          </a:p>
          <a:p>
            <a:endParaRPr kumimoji="1" lang="en-US" altLang="zh-CN" baseline="0" dirty="0" smtClean="0"/>
          </a:p>
          <a:p>
            <a:r>
              <a:rPr kumimoji="1" lang="en-US" altLang="zh-CN" baseline="0" dirty="0" smtClean="0"/>
              <a:t>Memorize it...</a:t>
            </a:r>
          </a:p>
          <a:p>
            <a:endParaRPr kumimoji="1" lang="en-US" altLang="zh-CN" baseline="0" dirty="0" smtClean="0"/>
          </a:p>
          <a:p>
            <a:r>
              <a:rPr kumimoji="1" lang="en-US" altLang="zh-CN" baseline="0" dirty="0" smtClean="0"/>
              <a:t>Questions:</a:t>
            </a:r>
          </a:p>
          <a:p>
            <a:r>
              <a:rPr kumimoji="1" lang="en-US" altLang="zh-CN" baseline="0" dirty="0" smtClean="0"/>
              <a:t>(1) Modularity…. better score</a:t>
            </a:r>
          </a:p>
          <a:p>
            <a:r>
              <a:rPr kumimoji="1" lang="en-US" altLang="zh-CN" baseline="0" dirty="0" smtClean="0"/>
              <a:t>(2) What is difference between view-specific topics and consensus-specific topics. view-specific topics are more effective for distingusish users/hashtags(the contexts in these views)</a:t>
            </a:r>
          </a:p>
          <a:p>
            <a:r>
              <a:rPr kumimoji="1" lang="en-US" altLang="zh-CN" baseline="0" dirty="0" smtClean="0"/>
              <a:t>(3) Why not use perplexity metric?</a:t>
            </a:r>
          </a:p>
          <a:p>
            <a:r>
              <a:rPr kumimoji="1" lang="en-US" altLang="zh-CN" baseline="0" dirty="0" smtClean="0"/>
              <a:t>(4) Given an example of the view-specific topics and the consensus topics.</a:t>
            </a:r>
          </a:p>
          <a:p>
            <a:endParaRPr kumimoji="1" lang="en-US" altLang="zh-CN" baseline="0" dirty="0" smtClean="0"/>
          </a:p>
          <a:p>
            <a:r>
              <a:rPr kumimoji="1" lang="en-US" altLang="zh-CN" baseline="0" dirty="0" smtClean="0"/>
              <a:t>more effecitvie in distinguishing in arbitrary partitions</a:t>
            </a:r>
          </a:p>
          <a:p>
            <a:endParaRPr kumimoji="1" lang="en-US" altLang="zh-CN" baseline="0" dirty="0" smtClean="0"/>
          </a:p>
          <a:p>
            <a:r>
              <a:rPr kumimoji="1" lang="en-US" altLang="zh-CN" baseline="0" dirty="0" smtClean="0"/>
              <a:t>Be precise in question answering. </a:t>
            </a:r>
          </a:p>
          <a:p>
            <a:r>
              <a:rPr kumimoji="1" lang="en-US" altLang="zh-CN" baseline="0" dirty="0" smtClean="0"/>
              <a:t>Be conservative…</a:t>
            </a:r>
          </a:p>
          <a:p>
            <a:endParaRPr kumimoji="1" lang="en-US" altLang="zh-CN" baseline="0" dirty="0" smtClean="0"/>
          </a:p>
          <a:p>
            <a:r>
              <a:rPr kumimoji="1" lang="en-US" altLang="zh-CN" baseline="0" dirty="0" smtClean="0"/>
              <a:t>topic modeling does not work as well in user-generated content…</a:t>
            </a:r>
          </a:p>
          <a:p>
            <a:endParaRPr kumimoji="1" lang="en-US" altLang="zh-CN" baseline="0" dirty="0" smtClean="0"/>
          </a:p>
          <a:p>
            <a:r>
              <a:rPr kumimoji="1" lang="en-US" altLang="zh-CN" baseline="0" dirty="0" smtClean="0"/>
              <a:t>That's a great question! this do realize...</a:t>
            </a:r>
            <a:endParaRPr kumimoji="1" lang="zh-CN" altLang="en-US" dirty="0"/>
          </a:p>
        </p:txBody>
      </p:sp>
      <p:sp>
        <p:nvSpPr>
          <p:cNvPr id="4" name="幻灯片编号占位符 3"/>
          <p:cNvSpPr>
            <a:spLocks noGrp="1"/>
          </p:cNvSpPr>
          <p:nvPr>
            <p:ph type="sldNum" sz="quarter" idx="10"/>
          </p:nvPr>
        </p:nvSpPr>
        <p:spPr/>
        <p:txBody>
          <a:bodyPr/>
          <a:lstStyle/>
          <a:p>
            <a:fld id="{2A1654B1-D2D3-4B63-B55D-58C8374C95A9}" type="slidenum">
              <a:rPr lang="zh-CN" altLang="en-US" smtClean="0"/>
              <a:t>19</a:t>
            </a:fld>
            <a:endParaRPr lang="zh-CN" altLang="en-US"/>
          </a:p>
        </p:txBody>
      </p:sp>
    </p:spTree>
    <p:extLst>
      <p:ext uri="{BB962C8B-B14F-4D97-AF65-F5344CB8AC3E}">
        <p14:creationId xmlns:p14="http://schemas.microsoft.com/office/powerpoint/2010/main" val="3020120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baseline="0" dirty="0" smtClean="0"/>
              <a:t>Our work is motivated by the overload of user-generated content. We are living in the era of social media. There are plenty of social media websites such as Facebook, Twitter, Google++. In these websites, users can post messages, share the messages with their friends and comment the messages. As a result, a </a:t>
            </a:r>
            <a:r>
              <a:rPr kumimoji="1" lang="en-US" altLang="zh-CN" b="1" baseline="0" dirty="0" smtClean="0"/>
              <a:t>huge</a:t>
            </a:r>
            <a:r>
              <a:rPr kumimoji="1" lang="en-US" altLang="zh-CN" baseline="0" dirty="0" smtClean="0"/>
              <a:t> amount of content is generated, usually referred </a:t>
            </a:r>
            <a:r>
              <a:rPr kumimoji="1" lang="en-US" altLang="zh-CN" baseline="0" dirty="0" smtClean="0"/>
              <a:t>to as </a:t>
            </a:r>
            <a:r>
              <a:rPr kumimoji="1" lang="en-US" altLang="zh-CN" baseline="0" dirty="0" smtClean="0"/>
              <a:t>the user-generated content. For instance, over 400 million tweets are being posted on Twitter everyday, accumulating 170 billion tweets in total. User-generated content has introduced many important applications to many fields such as online advertising, recommender systems, and policy making. By analyzing user-generated content, business providers can better understand users’ interests and then deliver better service to the users. A huge profit has been made in this context. </a:t>
            </a:r>
          </a:p>
          <a:p>
            <a:endParaRPr kumimoji="1" lang="en-US" altLang="zh-CN" baseline="0" dirty="0" smtClean="0"/>
          </a:p>
          <a:p>
            <a:r>
              <a:rPr kumimoji="1" lang="en-US" altLang="zh-CN" b="1" baseline="0" dirty="0" smtClean="0"/>
              <a:t>Since user-generated content is </a:t>
            </a:r>
            <a:r>
              <a:rPr kumimoji="1" lang="en-US" altLang="zh-CN" b="1" baseline="0" dirty="0" smtClean="0"/>
              <a:t>*so* </a:t>
            </a:r>
            <a:r>
              <a:rPr kumimoji="1" lang="en-US" altLang="zh-CN" b="1" baseline="0" dirty="0" smtClean="0"/>
              <a:t>valuable, how can we explore and analyze this big data?</a:t>
            </a:r>
          </a:p>
        </p:txBody>
      </p:sp>
      <p:sp>
        <p:nvSpPr>
          <p:cNvPr id="4" name="幻灯片编号占位符 3"/>
          <p:cNvSpPr>
            <a:spLocks noGrp="1"/>
          </p:cNvSpPr>
          <p:nvPr>
            <p:ph type="sldNum" sz="quarter" idx="10"/>
          </p:nvPr>
        </p:nvSpPr>
        <p:spPr/>
        <p:txBody>
          <a:bodyPr/>
          <a:lstStyle/>
          <a:p>
            <a:fld id="{2A1654B1-D2D3-4B63-B55D-58C8374C95A9}" type="slidenum">
              <a:rPr lang="zh-CN" altLang="en-US" smtClean="0"/>
              <a:t>2</a:t>
            </a:fld>
            <a:endParaRPr lang="zh-CN" altLang="en-US"/>
          </a:p>
        </p:txBody>
      </p:sp>
    </p:spTree>
    <p:extLst>
      <p:ext uri="{BB962C8B-B14F-4D97-AF65-F5344CB8AC3E}">
        <p14:creationId xmlns:p14="http://schemas.microsoft.com/office/powerpoint/2010/main" val="4284079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baseline="0" dirty="0" smtClean="0"/>
              <a:t>A powerful tool to explore and analyze content data is topic modeling. Topic models have been proved to be quite effective in analyzing traditional media such as news article and scientific papers. </a:t>
            </a:r>
          </a:p>
          <a:p>
            <a:endParaRPr kumimoji="1" lang="en-US" altLang="zh-CN" baseline="0" dirty="0" smtClean="0"/>
          </a:p>
          <a:p>
            <a:r>
              <a:rPr kumimoji="1" lang="en-US" altLang="zh-CN" baseline="0" dirty="0" smtClean="0"/>
              <a:t>Topic models can discover the hidden themes or topics pervading the data collection. Each of the topics is defined as a multinomial distribution of words. Users can then explore and navigate the topics </a:t>
            </a:r>
            <a:r>
              <a:rPr kumimoji="1" lang="en-US" altLang="zh-CN" baseline="0" dirty="0" smtClean="0"/>
              <a:t>to </a:t>
            </a:r>
            <a:r>
              <a:rPr kumimoji="1" lang="en-US" altLang="zh-CN" baseline="0" dirty="0" smtClean="0"/>
              <a:t>understand the data collection. These topics can also be used for many data mining tasks such as clustering, classification, and </a:t>
            </a:r>
            <a:r>
              <a:rPr kumimoji="1" lang="en-US" altLang="zh-CN" baseline="0" dirty="0" smtClean="0"/>
              <a:t>information retrieval.</a:t>
            </a:r>
            <a:endParaRPr kumimoji="1" lang="en-US" altLang="zh-CN" baseline="0" dirty="0" smtClean="0"/>
          </a:p>
          <a:p>
            <a:endParaRPr kumimoji="1" lang="en-US" altLang="zh-CN" baseline="0" dirty="0" smtClean="0"/>
          </a:p>
          <a:p>
            <a:r>
              <a:rPr kumimoji="1" lang="en-US" altLang="zh-CN" baseline="0" dirty="0" smtClean="0"/>
              <a:t>The </a:t>
            </a:r>
            <a:r>
              <a:rPr kumimoji="1" lang="en-US" altLang="zh-CN" b="1" baseline="0" dirty="0" smtClean="0"/>
              <a:t>essential</a:t>
            </a:r>
            <a:r>
              <a:rPr kumimoji="1" lang="en-US" altLang="zh-CN" baseline="0" dirty="0" smtClean="0"/>
              <a:t> idea of topic models is to make use of document-level word co-occurrences. The basic assumption is that words appearing in the same document tend to take on the same topics. </a:t>
            </a:r>
          </a:p>
        </p:txBody>
      </p:sp>
      <p:sp>
        <p:nvSpPr>
          <p:cNvPr id="4" name="幻灯片编号占位符 3"/>
          <p:cNvSpPr>
            <a:spLocks noGrp="1"/>
          </p:cNvSpPr>
          <p:nvPr>
            <p:ph type="sldNum" sz="quarter" idx="10"/>
          </p:nvPr>
        </p:nvSpPr>
        <p:spPr/>
        <p:txBody>
          <a:bodyPr/>
          <a:lstStyle/>
          <a:p>
            <a:fld id="{2A1654B1-D2D3-4B63-B55D-58C8374C95A9}" type="slidenum">
              <a:rPr lang="zh-CN" altLang="en-US" smtClean="0"/>
              <a:t>3</a:t>
            </a:fld>
            <a:endParaRPr lang="zh-CN" altLang="en-US"/>
          </a:p>
        </p:txBody>
      </p:sp>
    </p:spTree>
    <p:extLst>
      <p:ext uri="{BB962C8B-B14F-4D97-AF65-F5344CB8AC3E}">
        <p14:creationId xmlns:p14="http://schemas.microsoft.com/office/powerpoint/2010/main" val="522628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baseline="0" dirty="0" smtClean="0"/>
              <a:t>However, the application of topic modeling </a:t>
            </a:r>
            <a:r>
              <a:rPr kumimoji="1" lang="en-US" altLang="zh-CN" baseline="0" dirty="0" smtClean="0"/>
              <a:t>to user</a:t>
            </a:r>
            <a:r>
              <a:rPr kumimoji="1" lang="en-US" altLang="zh-CN" baseline="0" dirty="0" smtClean="0"/>
              <a:t>-generated content is </a:t>
            </a:r>
            <a:r>
              <a:rPr kumimoji="1" lang="en-US" altLang="zh-CN" b="1" baseline="0" dirty="0" smtClean="0"/>
              <a:t>not</a:t>
            </a:r>
            <a:r>
              <a:rPr kumimoji="1" lang="en-US" altLang="zh-CN" baseline="0" dirty="0" smtClean="0"/>
              <a:t> as trivial as we think. Existing work on user-generated content found that the quality of the discovered topics </a:t>
            </a:r>
            <a:r>
              <a:rPr kumimoji="1" lang="en-US" altLang="zh-CN" baseline="0" dirty="0" smtClean="0"/>
              <a:t>is compromised</a:t>
            </a:r>
            <a:r>
              <a:rPr kumimoji="1" lang="en-US" altLang="zh-CN" baseline="0" dirty="0" smtClean="0"/>
              <a:t>. This observation is probably </a:t>
            </a:r>
            <a:r>
              <a:rPr kumimoji="1" lang="en-US" altLang="zh-CN" b="1" baseline="0" dirty="0" smtClean="0"/>
              <a:t>not</a:t>
            </a:r>
            <a:r>
              <a:rPr kumimoji="1" lang="en-US" altLang="zh-CN" baseline="0" dirty="0" smtClean="0"/>
              <a:t> surprising because as we </a:t>
            </a:r>
            <a:r>
              <a:rPr kumimoji="1" lang="en-US" altLang="zh-CN" baseline="0" dirty="0" smtClean="0"/>
              <a:t>said, </a:t>
            </a:r>
            <a:r>
              <a:rPr kumimoji="1" lang="en-US" altLang="zh-CN" baseline="0" dirty="0" smtClean="0"/>
              <a:t>the central idea in topic models is to make use of document-level word co-occurrences. Comparing with traditional media, the document length in user-generated content is </a:t>
            </a:r>
            <a:r>
              <a:rPr kumimoji="1" lang="en-US" altLang="zh-CN" b="1" baseline="0" dirty="0" smtClean="0"/>
              <a:t>much</a:t>
            </a:r>
            <a:r>
              <a:rPr kumimoji="1" lang="en-US" altLang="zh-CN" baseline="0" dirty="0" smtClean="0"/>
              <a:t> shorter. For instance, in Twitter each tweet </a:t>
            </a:r>
            <a:r>
              <a:rPr kumimoji="1" lang="en-US" altLang="zh-CN" baseline="0" dirty="0" smtClean="0"/>
              <a:t>contains at most </a:t>
            </a:r>
            <a:r>
              <a:rPr kumimoji="1" lang="en-US" altLang="zh-CN" baseline="0" dirty="0" smtClean="0"/>
              <a:t>140 characters. The vocabulary size is usually </a:t>
            </a:r>
            <a:r>
              <a:rPr kumimoji="1" lang="en-US" altLang="zh-CN" b="1" baseline="0" dirty="0" smtClean="0"/>
              <a:t>much</a:t>
            </a:r>
            <a:r>
              <a:rPr kumimoji="1" lang="en-US" altLang="zh-CN" baseline="0" dirty="0" smtClean="0"/>
              <a:t> larger and not controlled. Users frequently invent new words such as </a:t>
            </a:r>
            <a:r>
              <a:rPr kumimoji="1" lang="en-US" altLang="zh-CN" baseline="0" dirty="0" err="1" smtClean="0"/>
              <a:t>hashtags</a:t>
            </a:r>
            <a:r>
              <a:rPr kumimoji="1" lang="en-US" altLang="zh-CN" baseline="0" dirty="0" smtClean="0"/>
              <a:t>. The language in user-generated content is very noisy. As a result, we can see that the document-level word occurrences in user-generated content </a:t>
            </a:r>
            <a:r>
              <a:rPr kumimoji="1" lang="en-US" altLang="zh-CN" baseline="0" dirty="0" smtClean="0"/>
              <a:t>are quite </a:t>
            </a:r>
            <a:r>
              <a:rPr kumimoji="1" lang="en-US" altLang="zh-CN" baseline="0" dirty="0" smtClean="0"/>
              <a:t>sparse and noisy.</a:t>
            </a:r>
          </a:p>
        </p:txBody>
      </p:sp>
      <p:sp>
        <p:nvSpPr>
          <p:cNvPr id="4" name="幻灯片编号占位符 3"/>
          <p:cNvSpPr>
            <a:spLocks noGrp="1"/>
          </p:cNvSpPr>
          <p:nvPr>
            <p:ph type="sldNum" sz="quarter" idx="10"/>
          </p:nvPr>
        </p:nvSpPr>
        <p:spPr/>
        <p:txBody>
          <a:bodyPr/>
          <a:lstStyle/>
          <a:p>
            <a:fld id="{2A1654B1-D2D3-4B63-B55D-58C8374C95A9}" type="slidenum">
              <a:rPr lang="zh-CN" altLang="en-US" smtClean="0"/>
              <a:t>4</a:t>
            </a:fld>
            <a:endParaRPr lang="zh-CN" altLang="en-US"/>
          </a:p>
        </p:txBody>
      </p:sp>
    </p:spTree>
    <p:extLst>
      <p:ext uri="{BB962C8B-B14F-4D97-AF65-F5344CB8AC3E}">
        <p14:creationId xmlns:p14="http://schemas.microsoft.com/office/powerpoint/2010/main" val="979673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baseline="0" dirty="0" smtClean="0"/>
              <a:t>Does this mean topic </a:t>
            </a:r>
            <a:r>
              <a:rPr kumimoji="1" lang="en-US" altLang="zh-CN" baseline="0" dirty="0" smtClean="0"/>
              <a:t>models </a:t>
            </a:r>
            <a:r>
              <a:rPr kumimoji="1" lang="en-US" altLang="zh-CN" baseline="0" dirty="0" smtClean="0"/>
              <a:t>cannot be applied to user-generated content? Luckily, a rich set of context information is introduced in social media as a </a:t>
            </a:r>
            <a:r>
              <a:rPr kumimoji="1" lang="en-US" altLang="zh-CN" b="1" baseline="0" dirty="0" smtClean="0"/>
              <a:t>compensation</a:t>
            </a:r>
            <a:r>
              <a:rPr kumimoji="1" lang="en-US" altLang="zh-CN" baseline="0" dirty="0" smtClean="0"/>
              <a:t> of the sparse </a:t>
            </a:r>
            <a:r>
              <a:rPr kumimoji="1" lang="en-US" altLang="zh-CN" baseline="0" dirty="0" smtClean="0"/>
              <a:t>content. </a:t>
            </a:r>
            <a:r>
              <a:rPr kumimoji="1" lang="en-US" altLang="zh-CN" baseline="0" dirty="0" smtClean="0"/>
              <a:t>For instance, when a tweet is posted, we know the user who posted the tweet, the time and location at which it was posted, and many other metadata variables associated with the tweets. These types of context information can actually </a:t>
            </a:r>
            <a:r>
              <a:rPr kumimoji="1" lang="en-US" altLang="zh-CN" b="1" baseline="0" dirty="0" smtClean="0"/>
              <a:t>complement</a:t>
            </a:r>
            <a:r>
              <a:rPr kumimoji="1" lang="en-US" altLang="zh-CN" baseline="0" dirty="0" smtClean="0"/>
              <a:t> the data sparseness in user-generated content, and it is a common practice to make use of context information to </a:t>
            </a:r>
            <a:r>
              <a:rPr kumimoji="1" lang="en-US" altLang="zh-CN" b="1" baseline="0" dirty="0" smtClean="0"/>
              <a:t>improve</a:t>
            </a:r>
            <a:r>
              <a:rPr kumimoji="1" lang="en-US" altLang="zh-CN" baseline="0" dirty="0" smtClean="0"/>
              <a:t> the performance of topic modeling.</a:t>
            </a:r>
          </a:p>
        </p:txBody>
      </p:sp>
      <p:sp>
        <p:nvSpPr>
          <p:cNvPr id="4" name="幻灯片编号占位符 3"/>
          <p:cNvSpPr>
            <a:spLocks noGrp="1"/>
          </p:cNvSpPr>
          <p:nvPr>
            <p:ph type="sldNum" sz="quarter" idx="10"/>
          </p:nvPr>
        </p:nvSpPr>
        <p:spPr/>
        <p:txBody>
          <a:bodyPr/>
          <a:lstStyle/>
          <a:p>
            <a:fld id="{2A1654B1-D2D3-4B63-B55D-58C8374C95A9}" type="slidenum">
              <a:rPr lang="zh-CN" altLang="en-US" smtClean="0"/>
              <a:t>5</a:t>
            </a:fld>
            <a:endParaRPr lang="zh-CN" altLang="en-US"/>
          </a:p>
        </p:txBody>
      </p:sp>
    </p:spTree>
    <p:extLst>
      <p:ext uri="{BB962C8B-B14F-4D97-AF65-F5344CB8AC3E}">
        <p14:creationId xmlns:p14="http://schemas.microsoft.com/office/powerpoint/2010/main" val="2743937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So </a:t>
            </a:r>
            <a:r>
              <a:rPr kumimoji="1" lang="en-US" altLang="zh-CN" b="1" dirty="0" smtClean="0"/>
              <a:t>why</a:t>
            </a:r>
            <a:r>
              <a:rPr kumimoji="1" lang="en-US" altLang="zh-CN" dirty="0" smtClean="0"/>
              <a:t> can</a:t>
            </a:r>
            <a:r>
              <a:rPr kumimoji="1" lang="en-US" altLang="zh-CN" baseline="0" dirty="0" smtClean="0"/>
              <a:t> </a:t>
            </a:r>
            <a:r>
              <a:rPr kumimoji="1" lang="en-US" altLang="zh-CN" dirty="0" smtClean="0"/>
              <a:t>context help topic modeling </a:t>
            </a:r>
            <a:r>
              <a:rPr kumimoji="1" lang="en-US" altLang="zh-CN" dirty="0" smtClean="0"/>
              <a:t>o</a:t>
            </a:r>
            <a:r>
              <a:rPr kumimoji="1" lang="en-US" altLang="zh-CN" dirty="0" smtClean="0"/>
              <a:t>n </a:t>
            </a:r>
            <a:r>
              <a:rPr kumimoji="1" lang="en-US" altLang="zh-CN" dirty="0" smtClean="0"/>
              <a:t>user-generated content?  In user generated content, although the document-level word co-occurrences</a:t>
            </a:r>
            <a:r>
              <a:rPr kumimoji="1" lang="en-US" altLang="zh-CN" baseline="0" dirty="0" smtClean="0"/>
              <a:t> are quite sparse and noisy, the context-level word co-</a:t>
            </a:r>
            <a:r>
              <a:rPr kumimoji="1" lang="en-US" altLang="zh-CN" baseline="0" dirty="0" err="1" smtClean="0"/>
              <a:t>ocurrences</a:t>
            </a:r>
            <a:r>
              <a:rPr kumimoji="1" lang="en-US" altLang="zh-CN" baseline="0" dirty="0" smtClean="0"/>
              <a:t> are usually </a:t>
            </a:r>
            <a:r>
              <a:rPr kumimoji="1" lang="en-US" altLang="zh-CN" b="1" baseline="0" dirty="0" smtClean="0"/>
              <a:t>much</a:t>
            </a:r>
            <a:r>
              <a:rPr kumimoji="1" lang="en-US" altLang="zh-CN" baseline="0" dirty="0" smtClean="0"/>
              <a:t> richer. For instance, the words written by the same user are likely to take on the same topics; words surrounding the same hashtag ten to take on the same topic. Well, note that this may not hold for all the contexts! For example, tweets posted in the same hour of a day doesn’t necessarily talk about the same topic. </a:t>
            </a:r>
          </a:p>
        </p:txBody>
      </p:sp>
      <p:sp>
        <p:nvSpPr>
          <p:cNvPr id="4" name="幻灯片编号占位符 3"/>
          <p:cNvSpPr>
            <a:spLocks noGrp="1"/>
          </p:cNvSpPr>
          <p:nvPr>
            <p:ph type="sldNum" sz="quarter" idx="10"/>
          </p:nvPr>
        </p:nvSpPr>
        <p:spPr/>
        <p:txBody>
          <a:bodyPr/>
          <a:lstStyle/>
          <a:p>
            <a:fld id="{2A1654B1-D2D3-4B63-B55D-58C8374C95A9}" type="slidenum">
              <a:rPr lang="zh-CN" altLang="en-US" smtClean="0"/>
              <a:t>6</a:t>
            </a:fld>
            <a:endParaRPr lang="zh-CN" altLang="en-US"/>
          </a:p>
        </p:txBody>
      </p:sp>
    </p:spTree>
    <p:extLst>
      <p:ext uri="{BB962C8B-B14F-4D97-AF65-F5344CB8AC3E}">
        <p14:creationId xmlns:p14="http://schemas.microsoft.com/office/powerpoint/2010/main" val="3214081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baseline="0" dirty="0" smtClean="0"/>
              <a:t>Indeed, there are several approaches to utilize contexts to improve the performance of topic modeling. The simplest approach is to concatenate the documents in particular context into a longer pseudo-document. For instance, one can concatenate all tweets written by the same users, and thus apply topic modeling on documents of users. Another common approach is to introduce particular context variables </a:t>
            </a:r>
            <a:r>
              <a:rPr kumimoji="1" lang="en-US" altLang="zh-CN" baseline="0" dirty="0" smtClean="0"/>
              <a:t>into </a:t>
            </a:r>
            <a:r>
              <a:rPr kumimoji="1" lang="en-US" altLang="zh-CN" baseline="0" dirty="0" smtClean="0"/>
              <a:t>the generative process. For instance, the author-topic model put the author variable into LDA. Similar approach is used to model time and location context. However, these models are all designed for specific type of context and cannot generalize to arbitrary contexts. Besides, they are not designed to model multiple types of contexts. </a:t>
            </a:r>
          </a:p>
          <a:p>
            <a:endParaRPr kumimoji="1" lang="en-US" altLang="zh-CN" baseline="0" dirty="0" smtClean="0"/>
          </a:p>
          <a:p>
            <a:r>
              <a:rPr kumimoji="1" lang="en-US" altLang="zh-CN" baseline="0" dirty="0" smtClean="0"/>
              <a:t>To handle multiple types of contexts, a coin-flipping process is usually used, in which a coin is flipped to decide which word is generated by which context. However, the coin-flipping approach actually makes data sparser, and the quality of topics is compromised. </a:t>
            </a:r>
          </a:p>
          <a:p>
            <a:endParaRPr kumimoji="1" lang="en-US" altLang="zh-CN" baseline="0" dirty="0" smtClean="0"/>
          </a:p>
        </p:txBody>
      </p:sp>
      <p:sp>
        <p:nvSpPr>
          <p:cNvPr id="4" name="幻灯片编号占位符 3"/>
          <p:cNvSpPr>
            <a:spLocks noGrp="1"/>
          </p:cNvSpPr>
          <p:nvPr>
            <p:ph type="sldNum" sz="quarter" idx="10"/>
          </p:nvPr>
        </p:nvSpPr>
        <p:spPr/>
        <p:txBody>
          <a:bodyPr/>
          <a:lstStyle/>
          <a:p>
            <a:fld id="{2A1654B1-D2D3-4B63-B55D-58C8374C95A9}" type="slidenum">
              <a:rPr lang="zh-CN" altLang="en-US" smtClean="0"/>
              <a:t>7</a:t>
            </a:fld>
            <a:endParaRPr lang="zh-CN" altLang="en-US"/>
          </a:p>
        </p:txBody>
      </p:sp>
    </p:spTree>
    <p:extLst>
      <p:ext uri="{BB962C8B-B14F-4D97-AF65-F5344CB8AC3E}">
        <p14:creationId xmlns:p14="http://schemas.microsoft.com/office/powerpoint/2010/main" val="581880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A typical way to incorporate</a:t>
            </a:r>
            <a:r>
              <a:rPr kumimoji="1" lang="en-US" altLang="zh-CN" baseline="0" dirty="0" smtClean="0"/>
              <a:t> multiple contexts into the graphical structure of topic models with coin-flipping is like this. It looks complicated. But the basic idea is to flip a coin, or a dice, to decide which token belongs to which context. We can see that different contexts are actually competing for the tokens. The competition among the contexts makes the sparse data even sparser. As a result, such a coin-flipping process generally don’t work very well in practice. </a:t>
            </a:r>
          </a:p>
          <a:p>
            <a:endParaRPr kumimoji="1" lang="en-US" altLang="zh-CN" baseline="0" dirty="0" smtClean="0"/>
          </a:p>
          <a:p>
            <a:r>
              <a:rPr kumimoji="1" lang="en-US" altLang="zh-CN" baseline="0" dirty="0" smtClean="0"/>
              <a:t>Instead of competition among the contexts, a more principled approach is to let different types of contexts collaborate with each other. To do this, we need a more general definition of context.</a:t>
            </a:r>
            <a:endParaRPr kumimoji="1" lang="zh-CN" altLang="en-US" dirty="0"/>
          </a:p>
        </p:txBody>
      </p:sp>
      <p:sp>
        <p:nvSpPr>
          <p:cNvPr id="4" name="幻灯片编号占位符 3"/>
          <p:cNvSpPr>
            <a:spLocks noGrp="1"/>
          </p:cNvSpPr>
          <p:nvPr>
            <p:ph type="sldNum" sz="quarter" idx="10"/>
          </p:nvPr>
        </p:nvSpPr>
        <p:spPr/>
        <p:txBody>
          <a:bodyPr/>
          <a:lstStyle/>
          <a:p>
            <a:fld id="{2A1654B1-D2D3-4B63-B55D-58C8374C95A9}" type="slidenum">
              <a:rPr lang="zh-CN" altLang="en-US" smtClean="0"/>
              <a:t>8</a:t>
            </a:fld>
            <a:endParaRPr lang="zh-CN" altLang="en-US"/>
          </a:p>
        </p:txBody>
      </p:sp>
    </p:spTree>
    <p:extLst>
      <p:ext uri="{BB962C8B-B14F-4D97-AF65-F5344CB8AC3E}">
        <p14:creationId xmlns:p14="http://schemas.microsoft.com/office/powerpoint/2010/main" val="2212620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baseline="0" dirty="0" smtClean="0"/>
              <a:t>We define a </a:t>
            </a:r>
            <a:r>
              <a:rPr kumimoji="1" lang="en-US" altLang="zh-CN" b="1" baseline="0" dirty="0" smtClean="0"/>
              <a:t>type</a:t>
            </a:r>
            <a:r>
              <a:rPr kumimoji="1" lang="en-US" altLang="zh-CN" baseline="0" dirty="0" smtClean="0"/>
              <a:t> of context as a metadata variable associated with user-generated content. For instances, the user of a tweet defines a type of </a:t>
            </a:r>
            <a:r>
              <a:rPr kumimoji="1" lang="en-US" altLang="zh-CN" baseline="0" dirty="0" smtClean="0"/>
              <a:t>context </a:t>
            </a:r>
            <a:r>
              <a:rPr kumimoji="1" lang="en-US" altLang="zh-CN" baseline="0" dirty="0" smtClean="0"/>
              <a:t>((point to the x-axis))</a:t>
            </a:r>
            <a:r>
              <a:rPr kumimoji="1" lang="en-US" altLang="zh-CN" baseline="0" dirty="0" smtClean="0"/>
              <a:t> </a:t>
            </a:r>
            <a:r>
              <a:rPr kumimoji="1" lang="en-US" altLang="zh-CN" baseline="0" dirty="0" smtClean="0"/>
              <a:t>and the </a:t>
            </a:r>
            <a:r>
              <a:rPr kumimoji="1" lang="en-US" altLang="zh-CN" baseline="0" dirty="0" smtClean="0"/>
              <a:t>time defines another ((point to y-axis)). </a:t>
            </a:r>
            <a:r>
              <a:rPr kumimoji="1" lang="en-US" altLang="zh-CN" baseline="0" dirty="0" smtClean="0"/>
              <a:t>Note that </a:t>
            </a:r>
            <a:r>
              <a:rPr kumimoji="1" lang="en-US" altLang="zh-CN" baseline="0" dirty="0" smtClean="0"/>
              <a:t>the </a:t>
            </a:r>
            <a:r>
              <a:rPr kumimoji="1" lang="en-US" altLang="zh-CN" baseline="0" dirty="0" smtClean="0"/>
              <a:t>organic document boundary is also considered as a special type of </a:t>
            </a:r>
            <a:r>
              <a:rPr kumimoji="1" lang="en-US" altLang="zh-CN" baseline="0" dirty="0" smtClean="0"/>
              <a:t>context ((point to a particular tweet)). </a:t>
            </a:r>
            <a:r>
              <a:rPr kumimoji="1" lang="en-US" altLang="zh-CN" baseline="0" dirty="0" smtClean="0"/>
              <a:t>Here a tweet itself is also a type of context. </a:t>
            </a:r>
          </a:p>
          <a:p>
            <a:endParaRPr kumimoji="1" lang="en-US" altLang="zh-CN" baseline="0" dirty="0" smtClean="0"/>
          </a:p>
          <a:p>
            <a:r>
              <a:rPr kumimoji="1" lang="en-US" altLang="zh-CN" baseline="0" dirty="0" smtClean="0"/>
              <a:t>A </a:t>
            </a:r>
            <a:r>
              <a:rPr kumimoji="1" lang="en-US" altLang="zh-CN" b="1" baseline="0" dirty="0" smtClean="0"/>
              <a:t>context</a:t>
            </a:r>
            <a:r>
              <a:rPr kumimoji="1" lang="en-US" altLang="zh-CN" baseline="0" dirty="0" smtClean="0"/>
              <a:t> is defined as a subset of the corpus or a pseudo document, which is defined by a particular </a:t>
            </a:r>
            <a:r>
              <a:rPr kumimoji="1" lang="en-US" altLang="zh-CN" b="1" baseline="0" dirty="0" smtClean="0"/>
              <a:t>value</a:t>
            </a:r>
            <a:r>
              <a:rPr kumimoji="1" lang="en-US" altLang="zh-CN" baseline="0" dirty="0" smtClean="0"/>
              <a:t> of a </a:t>
            </a:r>
            <a:r>
              <a:rPr kumimoji="1" lang="en-US" altLang="zh-CN" b="1" baseline="0" dirty="0" smtClean="0"/>
              <a:t>type</a:t>
            </a:r>
            <a:r>
              <a:rPr kumimoji="1" lang="en-US" altLang="zh-CN" baseline="0" dirty="0" smtClean="0"/>
              <a:t> of context. For instance, the tweets posted by a </a:t>
            </a:r>
            <a:r>
              <a:rPr kumimoji="1" lang="en-US" altLang="zh-CN" b="1" baseline="0" dirty="0" smtClean="0"/>
              <a:t>particular</a:t>
            </a:r>
            <a:r>
              <a:rPr kumimoji="1" lang="en-US" altLang="zh-CN" baseline="0" dirty="0" smtClean="0"/>
              <a:t> </a:t>
            </a:r>
            <a:r>
              <a:rPr kumimoji="1" lang="en-US" altLang="zh-CN" baseline="0" dirty="0" smtClean="0"/>
              <a:t>user ((play </a:t>
            </a:r>
            <a:r>
              <a:rPr kumimoji="1" lang="en-US" altLang="zh-CN" baseline="0" dirty="0" err="1" smtClean="0"/>
              <a:t>annimation</a:t>
            </a:r>
            <a:r>
              <a:rPr kumimoji="1" lang="en-US" altLang="zh-CN" baseline="0" dirty="0" smtClean="0"/>
              <a:t>)) defines a pseudo-document or a context of that user, tweets posted </a:t>
            </a:r>
            <a:r>
              <a:rPr kumimoji="1" lang="en-US" altLang="zh-CN" baseline="0" dirty="0" smtClean="0"/>
              <a:t>at a </a:t>
            </a:r>
            <a:r>
              <a:rPr kumimoji="1" lang="en-US" altLang="zh-CN" b="1" baseline="0" dirty="0" smtClean="0"/>
              <a:t>particular</a:t>
            </a:r>
            <a:r>
              <a:rPr kumimoji="1" lang="en-US" altLang="zh-CN" baseline="0" dirty="0" smtClean="0"/>
              <a:t> </a:t>
            </a:r>
            <a:r>
              <a:rPr kumimoji="1" lang="en-US" altLang="zh-CN" baseline="0" dirty="0" smtClean="0"/>
              <a:t>year ((play </a:t>
            </a:r>
            <a:r>
              <a:rPr kumimoji="1" lang="en-US" altLang="zh-CN" baseline="0" dirty="0" err="1" smtClean="0"/>
              <a:t>annimation</a:t>
            </a:r>
            <a:r>
              <a:rPr kumimoji="1" lang="en-US" altLang="zh-CN" baseline="0" dirty="0" smtClean="0"/>
              <a:t>)) defines a pseudo-document or a context of that year, </a:t>
            </a:r>
            <a:r>
              <a:rPr kumimoji="1" lang="zh-CN" altLang="en-US" baseline="0" dirty="0" smtClean="0"/>
              <a:t>、</a:t>
            </a:r>
            <a:r>
              <a:rPr kumimoji="1" lang="en-US" altLang="zh-CN" baseline="0" dirty="0" smtClean="0"/>
              <a:t>the </a:t>
            </a:r>
            <a:r>
              <a:rPr kumimoji="1" lang="en-US" altLang="zh-CN" baseline="0" dirty="0" smtClean="0"/>
              <a:t>tweets containing the hashtag #</a:t>
            </a:r>
            <a:r>
              <a:rPr kumimoji="1" lang="en-US" altLang="zh-CN" baseline="0" dirty="0" smtClean="0"/>
              <a:t>KDD2013 </a:t>
            </a:r>
            <a:r>
              <a:rPr kumimoji="1" lang="en-US" altLang="zh-CN" baseline="0" dirty="0" smtClean="0"/>
              <a:t>((play </a:t>
            </a:r>
            <a:r>
              <a:rPr kumimoji="1" lang="en-US" altLang="zh-CN" baseline="0" dirty="0" err="1" smtClean="0"/>
              <a:t>annimation</a:t>
            </a:r>
            <a:r>
              <a:rPr kumimoji="1" lang="en-US" altLang="zh-CN" baseline="0" dirty="0" smtClean="0"/>
              <a:t>)) defines a context of that </a:t>
            </a:r>
            <a:r>
              <a:rPr kumimoji="1" lang="en-US" altLang="zh-CN" baseline="0" dirty="0" err="1" smtClean="0"/>
              <a:t>hashtag</a:t>
            </a:r>
            <a:r>
              <a:rPr kumimoji="1" lang="en-US" altLang="zh-CN" baseline="0" dirty="0" smtClean="0"/>
              <a:t>. </a:t>
            </a:r>
            <a:endParaRPr kumimoji="1" lang="en-US" altLang="zh-CN" baseline="0" dirty="0" smtClean="0"/>
          </a:p>
          <a:p>
            <a:endParaRPr kumimoji="1" lang="en-US" altLang="zh-CN" baseline="0" dirty="0" smtClean="0"/>
          </a:p>
          <a:p>
            <a:r>
              <a:rPr kumimoji="1" lang="en-US" altLang="zh-CN" baseline="0" dirty="0" smtClean="0"/>
              <a:t>We can see that each type of context defines a </a:t>
            </a:r>
            <a:r>
              <a:rPr kumimoji="1" lang="en-US" altLang="zh-CN" b="1" baseline="0" dirty="0" smtClean="0"/>
              <a:t>partition</a:t>
            </a:r>
            <a:r>
              <a:rPr kumimoji="1" lang="en-US" altLang="zh-CN" baseline="0" dirty="0" smtClean="0"/>
              <a:t> of the corpus, we called this partition a </a:t>
            </a:r>
            <a:r>
              <a:rPr kumimoji="1" lang="en-US" altLang="zh-CN" b="1" baseline="0" dirty="0" smtClean="0"/>
              <a:t>view</a:t>
            </a:r>
            <a:r>
              <a:rPr kumimoji="1" lang="en-US" altLang="zh-CN" baseline="0" dirty="0" smtClean="0"/>
              <a:t> of the corpus. When multiple types of contexts exist, there are multiple views of the data.</a:t>
            </a:r>
          </a:p>
          <a:p>
            <a:endParaRPr kumimoji="1" lang="en-US" altLang="zh-CN" baseline="0" dirty="0" smtClean="0"/>
          </a:p>
          <a:p>
            <a:endParaRPr kumimoji="1" lang="en-US" altLang="zh-CN" baseline="0" dirty="0" smtClean="0"/>
          </a:p>
        </p:txBody>
      </p:sp>
      <p:sp>
        <p:nvSpPr>
          <p:cNvPr id="4" name="幻灯片编号占位符 3"/>
          <p:cNvSpPr>
            <a:spLocks noGrp="1"/>
          </p:cNvSpPr>
          <p:nvPr>
            <p:ph type="sldNum" sz="quarter" idx="10"/>
          </p:nvPr>
        </p:nvSpPr>
        <p:spPr/>
        <p:txBody>
          <a:bodyPr/>
          <a:lstStyle/>
          <a:p>
            <a:fld id="{2A1654B1-D2D3-4B63-B55D-58C8374C95A9}" type="slidenum">
              <a:rPr lang="zh-CN" altLang="en-US" smtClean="0"/>
              <a:t>9</a:t>
            </a:fld>
            <a:endParaRPr lang="zh-CN" altLang="en-US"/>
          </a:p>
        </p:txBody>
      </p:sp>
    </p:spTree>
    <p:extLst>
      <p:ext uri="{BB962C8B-B14F-4D97-AF65-F5344CB8AC3E}">
        <p14:creationId xmlns:p14="http://schemas.microsoft.com/office/powerpoint/2010/main" val="2059427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5AB37EC-63DF-194E-9F14-C1785C51EDCA}" type="datetime1">
              <a:rPr lang="en-US" altLang="zh-CN" smtClean="0"/>
              <a:t>8/11/13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A012268-9A43-6742-B215-91A2D871ACC3}" type="datetime1">
              <a:rPr lang="en-US" altLang="zh-CN" smtClean="0"/>
              <a:t>8/11/13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2823EFF-9A08-EE4F-BB45-D610A5CE3C8E}" type="datetime1">
              <a:rPr lang="en-US" altLang="zh-CN" smtClean="0"/>
              <a:t>8/11/13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833CE4C-6239-AB43-ACB5-9C2596C4DFFA}" type="datetime1">
              <a:rPr lang="en-US" altLang="zh-CN" smtClean="0"/>
              <a:t>8/11/13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4E73343-43C5-344B-98A4-C87D366458F6}" type="datetime1">
              <a:rPr lang="en-US" altLang="zh-CN" smtClean="0"/>
              <a:t>8/11/13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0083439-5D54-3C48-8F86-60B9E35F79D5}" type="datetime1">
              <a:rPr lang="en-US" altLang="zh-CN" smtClean="0"/>
              <a:t>8/11/13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06FAE9E-24A5-2B43-B1F5-AC14D141E1A1}" type="datetime1">
              <a:rPr lang="en-US" altLang="zh-CN" smtClean="0"/>
              <a:t>8/11/13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FCA20D5-185C-024D-9DD9-28E7659D7083}" type="datetime1">
              <a:rPr lang="en-US" altLang="zh-CN" smtClean="0"/>
              <a:t>8/11/13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1AF8A90-4872-6641-AC7F-88AA6BCAD699}" type="datetime1">
              <a:rPr lang="en-US" altLang="zh-CN" smtClean="0"/>
              <a:t>8/11/13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8F5B9BA-BFFD-DC47-AF12-D9E6174D7277}" type="datetime1">
              <a:rPr lang="en-US" altLang="zh-CN" smtClean="0"/>
              <a:t>8/11/13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EA745B0-2875-FB43-B52F-CD8AF6BD8E43}" type="datetime1">
              <a:rPr lang="en-US" altLang="zh-CN" smtClean="0"/>
              <a:t>8/11/13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DB22AA-B5FB-E048-A281-79FF160EAD41}" type="datetime1">
              <a:rPr lang="en-US" altLang="zh-CN" smtClean="0"/>
              <a:t>8/11/13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image" Target="../media/image18.emf"/><Relationship Id="rId12" Type="http://schemas.openxmlformats.org/officeDocument/2006/relationships/oleObject" Target="../embeddings/oleObject5.bin"/><Relationship Id="rId13" Type="http://schemas.openxmlformats.org/officeDocument/2006/relationships/image" Target="../media/image19.emf"/><Relationship Id="rId14" Type="http://schemas.openxmlformats.org/officeDocument/2006/relationships/oleObject" Target="../embeddings/oleObject6.bin"/><Relationship Id="rId15" Type="http://schemas.openxmlformats.org/officeDocument/2006/relationships/oleObject" Target="../embeddings/oleObject7.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12.xml"/><Relationship Id="rId4" Type="http://schemas.openxmlformats.org/officeDocument/2006/relationships/oleObject" Target="../embeddings/oleObject1.bin"/><Relationship Id="rId5" Type="http://schemas.openxmlformats.org/officeDocument/2006/relationships/image" Target="../media/image15.emf"/><Relationship Id="rId6" Type="http://schemas.openxmlformats.org/officeDocument/2006/relationships/oleObject" Target="../embeddings/oleObject2.bin"/><Relationship Id="rId7" Type="http://schemas.openxmlformats.org/officeDocument/2006/relationships/image" Target="../media/image16.emf"/><Relationship Id="rId8" Type="http://schemas.openxmlformats.org/officeDocument/2006/relationships/oleObject" Target="../embeddings/oleObject3.bin"/><Relationship Id="rId9" Type="http://schemas.openxmlformats.org/officeDocument/2006/relationships/image" Target="../media/image17.emf"/><Relationship Id="rId10"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8.bin"/><Relationship Id="rId5" Type="http://schemas.openxmlformats.org/officeDocument/2006/relationships/image" Target="../media/image20.emf"/><Relationship Id="rId6" Type="http://schemas.openxmlformats.org/officeDocument/2006/relationships/oleObject" Target="../embeddings/oleObject9.bin"/><Relationship Id="rId7" Type="http://schemas.openxmlformats.org/officeDocument/2006/relationships/image" Target="../media/image21.emf"/><Relationship Id="rId8" Type="http://schemas.openxmlformats.org/officeDocument/2006/relationships/oleObject" Target="../embeddings/oleObject10.bin"/><Relationship Id="rId9" Type="http://schemas.openxmlformats.org/officeDocument/2006/relationships/image" Target="../media/image22.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1.xml.rels><?xml version="1.0" encoding="UTF-8" standalone="yes"?>
<Relationships xmlns="http://schemas.openxmlformats.org/package/2006/relationships"><Relationship Id="rId11" Type="http://schemas.openxmlformats.org/officeDocument/2006/relationships/oleObject" Target="../embeddings/oleObject15.bin"/><Relationship Id="rId12" Type="http://schemas.openxmlformats.org/officeDocument/2006/relationships/image" Target="../media/image27.emf"/><Relationship Id="rId13" Type="http://schemas.openxmlformats.org/officeDocument/2006/relationships/oleObject" Target="../embeddings/oleObject16.bin"/><Relationship Id="rId14" Type="http://schemas.openxmlformats.org/officeDocument/2006/relationships/image" Target="../media/image28.emf"/><Relationship Id="rId15" Type="http://schemas.openxmlformats.org/officeDocument/2006/relationships/oleObject" Target="../embeddings/oleObject17.bin"/><Relationship Id="rId16" Type="http://schemas.openxmlformats.org/officeDocument/2006/relationships/image" Target="../media/image29.emf"/><Relationship Id="rId17" Type="http://schemas.openxmlformats.org/officeDocument/2006/relationships/oleObject" Target="../embeddings/oleObject18.bin"/><Relationship Id="rId18" Type="http://schemas.openxmlformats.org/officeDocument/2006/relationships/image" Target="../media/image30.e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image" Target="../media/image12.emf"/><Relationship Id="rId4" Type="http://schemas.openxmlformats.org/officeDocument/2006/relationships/oleObject" Target="../embeddings/oleObject11.bin"/><Relationship Id="rId5" Type="http://schemas.openxmlformats.org/officeDocument/2006/relationships/image" Target="../media/image24.emf"/><Relationship Id="rId6" Type="http://schemas.openxmlformats.org/officeDocument/2006/relationships/oleObject" Target="../embeddings/oleObject12.bin"/><Relationship Id="rId7" Type="http://schemas.openxmlformats.org/officeDocument/2006/relationships/image" Target="../media/image25.emf"/><Relationship Id="rId8" Type="http://schemas.openxmlformats.org/officeDocument/2006/relationships/oleObject" Target="../embeddings/oleObject13.bin"/><Relationship Id="rId9" Type="http://schemas.openxmlformats.org/officeDocument/2006/relationships/oleObject" Target="../embeddings/oleObject14.bin"/><Relationship Id="rId10" Type="http://schemas.openxmlformats.org/officeDocument/2006/relationships/image" Target="../media/image26.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67544" y="1268760"/>
            <a:ext cx="7772400" cy="1470025"/>
          </a:xfrm>
        </p:spPr>
        <p:txBody>
          <a:bodyPr>
            <a:noAutofit/>
          </a:bodyPr>
          <a:lstStyle/>
          <a:p>
            <a:r>
              <a:rPr lang="en-US" altLang="zh-CN" sz="4000" dirty="0" smtClean="0">
                <a:solidFill>
                  <a:srgbClr val="B40000"/>
                </a:solidFill>
              </a:rPr>
              <a:t>One Theme in All Views: Modeling Consensus Topics in Multiple Contexts</a:t>
            </a:r>
            <a:endParaRPr lang="zh-CN" altLang="en-US" sz="4000" dirty="0">
              <a:solidFill>
                <a:srgbClr val="B40000"/>
              </a:solidFill>
            </a:endParaRPr>
          </a:p>
        </p:txBody>
      </p:sp>
      <p:sp>
        <p:nvSpPr>
          <p:cNvPr id="3" name="副标题 2"/>
          <p:cNvSpPr>
            <a:spLocks noGrp="1"/>
          </p:cNvSpPr>
          <p:nvPr>
            <p:ph type="subTitle" idx="1"/>
          </p:nvPr>
        </p:nvSpPr>
        <p:spPr>
          <a:xfrm>
            <a:off x="1371600" y="3501008"/>
            <a:ext cx="6400800" cy="1752600"/>
          </a:xfrm>
        </p:spPr>
        <p:txBody>
          <a:bodyPr>
            <a:normAutofit fontScale="85000" lnSpcReduction="20000"/>
          </a:bodyPr>
          <a:lstStyle/>
          <a:p>
            <a:r>
              <a:rPr lang="en-US" altLang="zh-CN" sz="3300" dirty="0" err="1" smtClean="0">
                <a:solidFill>
                  <a:schemeClr val="tx1"/>
                </a:solidFill>
              </a:rPr>
              <a:t>Jian</a:t>
            </a:r>
            <a:r>
              <a:rPr lang="en-US" altLang="zh-CN" sz="3300" dirty="0" smtClean="0">
                <a:solidFill>
                  <a:schemeClr val="tx1"/>
                </a:solidFill>
              </a:rPr>
              <a:t> Tang</a:t>
            </a:r>
            <a:r>
              <a:rPr lang="en-US" altLang="zh-CN" sz="3600" baseline="30000" dirty="0"/>
              <a:t> </a:t>
            </a:r>
            <a:r>
              <a:rPr lang="en-US" altLang="zh-CN" sz="3600" baseline="30000" dirty="0" smtClean="0">
                <a:solidFill>
                  <a:schemeClr val="tx1"/>
                </a:solidFill>
              </a:rPr>
              <a:t>1</a:t>
            </a:r>
            <a:r>
              <a:rPr lang="en-US" altLang="zh-CN" sz="3300" dirty="0" smtClean="0">
                <a:solidFill>
                  <a:schemeClr val="tx1"/>
                </a:solidFill>
              </a:rPr>
              <a:t>, Ming Zhang</a:t>
            </a:r>
            <a:r>
              <a:rPr lang="en-US" altLang="zh-CN" baseline="30000" dirty="0">
                <a:solidFill>
                  <a:schemeClr val="tx1"/>
                </a:solidFill>
              </a:rPr>
              <a:t> 1</a:t>
            </a:r>
            <a:r>
              <a:rPr lang="en-US" altLang="zh-CN" sz="3300" dirty="0" smtClean="0">
                <a:solidFill>
                  <a:schemeClr val="tx1"/>
                </a:solidFill>
              </a:rPr>
              <a:t>, </a:t>
            </a:r>
            <a:r>
              <a:rPr lang="en-US" altLang="zh-CN" sz="3300" dirty="0" err="1" smtClean="0">
                <a:solidFill>
                  <a:schemeClr val="tx1"/>
                </a:solidFill>
              </a:rPr>
              <a:t>Qiaozhu</a:t>
            </a:r>
            <a:r>
              <a:rPr lang="en-US" altLang="zh-CN" sz="3300" dirty="0" smtClean="0">
                <a:solidFill>
                  <a:schemeClr val="tx1"/>
                </a:solidFill>
              </a:rPr>
              <a:t> Mei</a:t>
            </a:r>
            <a:r>
              <a:rPr lang="en-US" altLang="zh-CN" baseline="30000" dirty="0">
                <a:solidFill>
                  <a:schemeClr val="tx1"/>
                </a:solidFill>
              </a:rPr>
              <a:t> </a:t>
            </a:r>
            <a:r>
              <a:rPr lang="en-US" altLang="zh-CN" baseline="30000" dirty="0" smtClean="0">
                <a:solidFill>
                  <a:schemeClr val="tx1"/>
                </a:solidFill>
              </a:rPr>
              <a:t>2</a:t>
            </a:r>
            <a:endParaRPr lang="en-US" altLang="zh-CN" sz="3300" dirty="0" smtClean="0">
              <a:solidFill>
                <a:schemeClr val="tx1"/>
              </a:solidFill>
            </a:endParaRPr>
          </a:p>
          <a:p>
            <a:endParaRPr lang="en-US" altLang="zh-CN" dirty="0" smtClean="0">
              <a:solidFill>
                <a:schemeClr val="tx2"/>
              </a:solidFill>
            </a:endParaRPr>
          </a:p>
          <a:p>
            <a:r>
              <a:rPr lang="en-US" altLang="zh-CN" sz="2400" baseline="30000" dirty="0">
                <a:solidFill>
                  <a:schemeClr val="tx1"/>
                </a:solidFill>
              </a:rPr>
              <a:t>1 </a:t>
            </a:r>
            <a:r>
              <a:rPr lang="en-US" altLang="zh-CN" sz="3000" i="1" dirty="0" smtClean="0">
                <a:solidFill>
                  <a:schemeClr val="tx1"/>
                </a:solidFill>
              </a:rPr>
              <a:t>School of EECS, Peking University</a:t>
            </a:r>
          </a:p>
          <a:p>
            <a:r>
              <a:rPr lang="en-US" altLang="zh-CN" sz="2400" baseline="30000" dirty="0" smtClean="0">
                <a:solidFill>
                  <a:schemeClr val="tx1"/>
                </a:solidFill>
              </a:rPr>
              <a:t>2 </a:t>
            </a:r>
            <a:r>
              <a:rPr lang="en-US" altLang="zh-CN" sz="3000" i="1" dirty="0" smtClean="0">
                <a:solidFill>
                  <a:schemeClr val="tx1"/>
                </a:solidFill>
              </a:rPr>
              <a:t>School of Information, University of Michigan</a:t>
            </a:r>
            <a:endParaRPr lang="zh-CN" altLang="en-US" sz="3000" i="1" dirty="0">
              <a:solidFill>
                <a:schemeClr val="tx1"/>
              </a:solidFill>
            </a:endParaRPr>
          </a:p>
        </p:txBody>
      </p:sp>
      <p:sp>
        <p:nvSpPr>
          <p:cNvPr id="4" name="幻灯片编号占位符 3"/>
          <p:cNvSpPr>
            <a:spLocks noGrp="1"/>
          </p:cNvSpPr>
          <p:nvPr>
            <p:ph type="sldNum" sz="quarter" idx="12"/>
          </p:nvPr>
        </p:nvSpPr>
        <p:spPr/>
        <p:txBody>
          <a:bodyPr/>
          <a:lstStyle/>
          <a:p>
            <a:fld id="{0C913308-F349-4B6D-A68A-DD1791B4A57B}" type="slidenum">
              <a:rPr lang="zh-CN" altLang="en-US" smtClean="0"/>
              <a:t>1</a:t>
            </a:fld>
            <a:endParaRPr lang="zh-CN" altLang="en-US"/>
          </a:p>
        </p:txBody>
      </p:sp>
      <p:pic>
        <p:nvPicPr>
          <p:cNvPr id="6" name="图片 5"/>
          <p:cNvPicPr>
            <a:picLocks noChangeAspect="1"/>
          </p:cNvPicPr>
          <p:nvPr/>
        </p:nvPicPr>
        <p:blipFill>
          <a:blip r:embed="rId3"/>
          <a:stretch>
            <a:fillRect/>
          </a:stretch>
        </p:blipFill>
        <p:spPr>
          <a:xfrm>
            <a:off x="7918704" y="116632"/>
            <a:ext cx="1093335" cy="966333"/>
          </a:xfrm>
          <a:prstGeom prst="rect">
            <a:avLst/>
          </a:prstGeom>
        </p:spPr>
      </p:pic>
      <p:grpSp>
        <p:nvGrpSpPr>
          <p:cNvPr id="7" name="组 6"/>
          <p:cNvGrpSpPr/>
          <p:nvPr/>
        </p:nvGrpSpPr>
        <p:grpSpPr>
          <a:xfrm>
            <a:off x="179512" y="108616"/>
            <a:ext cx="1152128" cy="1088136"/>
            <a:chOff x="6792686" y="1447800"/>
            <a:chExt cx="4572001" cy="4414346"/>
          </a:xfrm>
        </p:grpSpPr>
        <p:pic>
          <p:nvPicPr>
            <p:cNvPr id="8" name="图片 7" descr="Screen Shot 2013-08-09 at 11.37.2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2686" y="1447800"/>
              <a:ext cx="4572001" cy="4414346"/>
            </a:xfrm>
            <a:prstGeom prst="rect">
              <a:avLst/>
            </a:prstGeom>
          </p:spPr>
        </p:pic>
        <p:sp>
          <p:nvSpPr>
            <p:cNvPr id="9" name="文本框 8"/>
            <p:cNvSpPr txBox="1"/>
            <p:nvPr/>
          </p:nvSpPr>
          <p:spPr>
            <a:xfrm>
              <a:off x="6879772" y="5606104"/>
              <a:ext cx="1055915" cy="256042"/>
            </a:xfrm>
            <a:prstGeom prst="rect">
              <a:avLst/>
            </a:prstGeom>
            <a:solidFill>
              <a:srgbClr val="FFFFFF"/>
            </a:solidFill>
          </p:spPr>
          <p:txBody>
            <a:bodyPr wrap="square" rtlCol="0">
              <a:spAutoFit/>
            </a:bodyPr>
            <a:lstStyle/>
            <a:p>
              <a:endParaRPr kumimoji="1" lang="zh-CN" altLang="en-US" dirty="0">
                <a:solidFill>
                  <a:srgbClr val="FFFFFF"/>
                </a:solidFill>
              </a:endParaRPr>
            </a:p>
          </p:txBody>
        </p:sp>
      </p:grpSp>
    </p:spTree>
    <p:extLst>
      <p:ext uri="{BB962C8B-B14F-4D97-AF65-F5344CB8AC3E}">
        <p14:creationId xmlns:p14="http://schemas.microsoft.com/office/powerpoint/2010/main" val="17687478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sz="4000" dirty="0" smtClean="0">
                <a:solidFill>
                  <a:srgbClr val="B40000"/>
                </a:solidFill>
              </a:rPr>
              <a:t>Competition </a:t>
            </a:r>
            <a:r>
              <a:rPr kumimoji="1" lang="en-US" altLang="zh-CN" sz="4000" dirty="0" smtClean="0">
                <a:solidFill>
                  <a:srgbClr val="B40000"/>
                </a:solidFill>
                <a:sym typeface="Wingdings"/>
              </a:rPr>
              <a:t> Collaboration</a:t>
            </a:r>
            <a:endParaRPr kumimoji="1" lang="zh-CN" altLang="en-US" sz="4000" dirty="0">
              <a:solidFill>
                <a:srgbClr val="B40000"/>
              </a:solidFill>
            </a:endParaRPr>
          </a:p>
        </p:txBody>
      </p:sp>
      <p:sp>
        <p:nvSpPr>
          <p:cNvPr id="4" name="幻灯片编号占位符 3"/>
          <p:cNvSpPr>
            <a:spLocks noGrp="1"/>
          </p:cNvSpPr>
          <p:nvPr>
            <p:ph type="sldNum" sz="quarter" idx="12"/>
          </p:nvPr>
        </p:nvSpPr>
        <p:spPr/>
        <p:txBody>
          <a:bodyPr/>
          <a:lstStyle/>
          <a:p>
            <a:fld id="{0C913308-F349-4B6D-A68A-DD1791B4A57B}" type="slidenum">
              <a:rPr lang="zh-CN" altLang="en-US" smtClean="0"/>
              <a:t>10</a:t>
            </a:fld>
            <a:endParaRPr lang="zh-CN" altLang="en-US"/>
          </a:p>
        </p:txBody>
      </p:sp>
      <p:pic>
        <p:nvPicPr>
          <p:cNvPr id="6" name="图片 5"/>
          <p:cNvPicPr>
            <a:picLocks noChangeAspect="1"/>
          </p:cNvPicPr>
          <p:nvPr/>
        </p:nvPicPr>
        <p:blipFill>
          <a:blip r:embed="rId3"/>
          <a:stretch>
            <a:fillRect/>
          </a:stretch>
        </p:blipFill>
        <p:spPr>
          <a:xfrm>
            <a:off x="3930352" y="3212976"/>
            <a:ext cx="4818112" cy="3420860"/>
          </a:xfrm>
          <a:prstGeom prst="rect">
            <a:avLst/>
          </a:prstGeom>
        </p:spPr>
      </p:pic>
      <p:sp>
        <p:nvSpPr>
          <p:cNvPr id="7" name="文本框 6"/>
          <p:cNvSpPr txBox="1"/>
          <p:nvPr/>
        </p:nvSpPr>
        <p:spPr>
          <a:xfrm>
            <a:off x="323528" y="5140349"/>
            <a:ext cx="2664296" cy="1384995"/>
          </a:xfrm>
          <a:prstGeom prst="rect">
            <a:avLst/>
          </a:prstGeom>
          <a:solidFill>
            <a:srgbClr val="FFFF00"/>
          </a:solidFill>
        </p:spPr>
        <p:txBody>
          <a:bodyPr wrap="square" rtlCol="0">
            <a:spAutoFit/>
          </a:bodyPr>
          <a:lstStyle/>
          <a:p>
            <a:r>
              <a:rPr kumimoji="1" lang="en-US" altLang="zh-CN" sz="2800" dirty="0" smtClean="0"/>
              <a:t>Collaboration utilizes different views of the data</a:t>
            </a:r>
            <a:endParaRPr kumimoji="1" lang="zh-CN" altLang="en-US" sz="2800" dirty="0"/>
          </a:p>
        </p:txBody>
      </p:sp>
      <p:sp>
        <p:nvSpPr>
          <p:cNvPr id="8" name="文本框 7"/>
          <p:cNvSpPr txBox="1"/>
          <p:nvPr/>
        </p:nvSpPr>
        <p:spPr>
          <a:xfrm>
            <a:off x="539552" y="1340768"/>
            <a:ext cx="7920880" cy="2246769"/>
          </a:xfrm>
          <a:prstGeom prst="rect">
            <a:avLst/>
          </a:prstGeom>
          <a:noFill/>
        </p:spPr>
        <p:txBody>
          <a:bodyPr wrap="square" rtlCol="0">
            <a:spAutoFit/>
          </a:bodyPr>
          <a:lstStyle/>
          <a:p>
            <a:pPr marL="285750" indent="-285750">
              <a:buFont typeface="Arial"/>
              <a:buChar char="•"/>
            </a:pPr>
            <a:r>
              <a:rPr lang="en-US" altLang="zh-CN" sz="2800" dirty="0" smtClean="0"/>
              <a:t>Let different types </a:t>
            </a:r>
            <a:r>
              <a:rPr lang="en-US" altLang="zh-CN" sz="2800" dirty="0"/>
              <a:t>of </a:t>
            </a:r>
            <a:r>
              <a:rPr lang="en-US" altLang="zh-CN" sz="2800" dirty="0" smtClean="0"/>
              <a:t>contexts vote for topics in common (topics that stand out from multiple views are more robust)</a:t>
            </a:r>
          </a:p>
          <a:p>
            <a:pPr marL="285750" indent="-285750">
              <a:buFont typeface="Arial"/>
              <a:buChar char="•"/>
            </a:pPr>
            <a:r>
              <a:rPr lang="en-US" altLang="zh-CN" sz="2800" dirty="0"/>
              <a:t>Allow each </a:t>
            </a:r>
            <a:r>
              <a:rPr lang="en-US" altLang="zh-CN" sz="2800" dirty="0" smtClean="0"/>
              <a:t>type (view) to </a:t>
            </a:r>
            <a:r>
              <a:rPr lang="en-US" altLang="zh-CN" sz="2800" dirty="0"/>
              <a:t>keep its own version of (view-specific) </a:t>
            </a:r>
            <a:r>
              <a:rPr lang="en-US" altLang="zh-CN" sz="2800" dirty="0" smtClean="0"/>
              <a:t>topics</a:t>
            </a:r>
          </a:p>
        </p:txBody>
      </p:sp>
    </p:spTree>
    <p:extLst>
      <p:ext uri="{BB962C8B-B14F-4D97-AF65-F5344CB8AC3E}">
        <p14:creationId xmlns:p14="http://schemas.microsoft.com/office/powerpoint/2010/main" val="14846630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sz="4000" dirty="0" smtClean="0">
                <a:solidFill>
                  <a:srgbClr val="B40000"/>
                </a:solidFill>
              </a:rPr>
              <a:t>How? A Co-regularization Framework</a:t>
            </a:r>
          </a:p>
        </p:txBody>
      </p:sp>
      <p:sp>
        <p:nvSpPr>
          <p:cNvPr id="5" name="幻灯片编号占位符 4"/>
          <p:cNvSpPr>
            <a:spLocks noGrp="1"/>
          </p:cNvSpPr>
          <p:nvPr>
            <p:ph type="sldNum" sz="quarter" idx="12"/>
          </p:nvPr>
        </p:nvSpPr>
        <p:spPr>
          <a:xfrm>
            <a:off x="6399689" y="6176711"/>
            <a:ext cx="2089150" cy="357925"/>
          </a:xfrm>
        </p:spPr>
        <p:txBody>
          <a:bodyPr/>
          <a:lstStyle/>
          <a:p>
            <a:fld id="{0C913308-F349-4B6D-A68A-DD1791B4A57B}" type="slidenum">
              <a:rPr lang="zh-CN" altLang="en-US" smtClean="0"/>
              <a:t>11</a:t>
            </a:fld>
            <a:endParaRPr lang="zh-CN" altLang="en-US" dirty="0"/>
          </a:p>
        </p:txBody>
      </p:sp>
      <p:grpSp>
        <p:nvGrpSpPr>
          <p:cNvPr id="202" name="组 201"/>
          <p:cNvGrpSpPr/>
          <p:nvPr/>
        </p:nvGrpSpPr>
        <p:grpSpPr>
          <a:xfrm>
            <a:off x="755576" y="1556791"/>
            <a:ext cx="898353" cy="1320706"/>
            <a:chOff x="796967" y="2420888"/>
            <a:chExt cx="1199757" cy="1599395"/>
          </a:xfrm>
          <a:noFill/>
        </p:grpSpPr>
        <p:sp>
          <p:nvSpPr>
            <p:cNvPr id="212" name="文本框 211"/>
            <p:cNvSpPr txBox="1"/>
            <p:nvPr/>
          </p:nvSpPr>
          <p:spPr>
            <a:xfrm>
              <a:off x="796967" y="3573016"/>
              <a:ext cx="1091980" cy="447267"/>
            </a:xfrm>
            <a:prstGeom prst="rect">
              <a:avLst/>
            </a:prstGeom>
            <a:grpFill/>
          </p:spPr>
          <p:txBody>
            <a:bodyPr wrap="none" rtlCol="0">
              <a:spAutoFit/>
            </a:bodyPr>
            <a:lstStyle/>
            <a:p>
              <a:r>
                <a:rPr kumimoji="1" lang="en-US" altLang="zh-CN" dirty="0" smtClean="0"/>
                <a:t>View 1</a:t>
              </a:r>
              <a:endParaRPr kumimoji="1" lang="zh-CN" altLang="en-US" dirty="0"/>
            </a:p>
          </p:txBody>
        </p:sp>
        <p:grpSp>
          <p:nvGrpSpPr>
            <p:cNvPr id="213" name="组 212"/>
            <p:cNvGrpSpPr/>
            <p:nvPr/>
          </p:nvGrpSpPr>
          <p:grpSpPr>
            <a:xfrm>
              <a:off x="939106" y="2420888"/>
              <a:ext cx="1057618" cy="1129410"/>
              <a:chOff x="939106" y="2420888"/>
              <a:chExt cx="1057618" cy="1129410"/>
            </a:xfrm>
            <a:grpFill/>
          </p:grpSpPr>
          <p:sp>
            <p:nvSpPr>
              <p:cNvPr id="214" name="折角形 213"/>
              <p:cNvSpPr/>
              <p:nvPr/>
            </p:nvSpPr>
            <p:spPr>
              <a:xfrm>
                <a:off x="1237892" y="2420888"/>
                <a:ext cx="758832" cy="843642"/>
              </a:xfrm>
              <a:prstGeom prst="foldedCorner">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15" name="折角形 214"/>
              <p:cNvSpPr/>
              <p:nvPr/>
            </p:nvSpPr>
            <p:spPr>
              <a:xfrm>
                <a:off x="1096876" y="2553759"/>
                <a:ext cx="758832" cy="843642"/>
              </a:xfrm>
              <a:prstGeom prst="foldedCorner">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16" name="折角形 215"/>
              <p:cNvSpPr/>
              <p:nvPr/>
            </p:nvSpPr>
            <p:spPr>
              <a:xfrm>
                <a:off x="939106" y="2706656"/>
                <a:ext cx="758832" cy="843642"/>
              </a:xfrm>
              <a:prstGeom prst="foldedCorner">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grpSp>
      <p:grpSp>
        <p:nvGrpSpPr>
          <p:cNvPr id="150" name="组 149"/>
          <p:cNvGrpSpPr/>
          <p:nvPr/>
        </p:nvGrpSpPr>
        <p:grpSpPr>
          <a:xfrm>
            <a:off x="6084168" y="1628799"/>
            <a:ext cx="1440160" cy="1411651"/>
            <a:chOff x="5518932" y="2276872"/>
            <a:chExt cx="1923344" cy="1709528"/>
          </a:xfrm>
        </p:grpSpPr>
        <p:sp>
          <p:nvSpPr>
            <p:cNvPr id="198" name="文本框 197"/>
            <p:cNvSpPr txBox="1"/>
            <p:nvPr/>
          </p:nvSpPr>
          <p:spPr>
            <a:xfrm>
              <a:off x="5518932" y="3203685"/>
              <a:ext cx="1923344" cy="782715"/>
            </a:xfrm>
            <a:prstGeom prst="rect">
              <a:avLst/>
            </a:prstGeom>
            <a:noFill/>
          </p:spPr>
          <p:txBody>
            <a:bodyPr wrap="square" rtlCol="0">
              <a:spAutoFit/>
            </a:bodyPr>
            <a:lstStyle/>
            <a:p>
              <a:r>
                <a:rPr kumimoji="1" lang="en-US" altLang="zh-CN" dirty="0" smtClean="0"/>
                <a:t>View-specific topics</a:t>
              </a:r>
              <a:endParaRPr kumimoji="1" lang="zh-CN" altLang="en-US" dirty="0"/>
            </a:p>
          </p:txBody>
        </p:sp>
        <p:sp>
          <p:nvSpPr>
            <p:cNvPr id="199" name="等腰三角形 198"/>
            <p:cNvSpPr/>
            <p:nvPr/>
          </p:nvSpPr>
          <p:spPr>
            <a:xfrm>
              <a:off x="6228184" y="2276872"/>
              <a:ext cx="504056" cy="432048"/>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000"/>
            </a:p>
          </p:txBody>
        </p:sp>
        <p:sp>
          <p:nvSpPr>
            <p:cNvPr id="200" name="等腰三角形 199"/>
            <p:cNvSpPr/>
            <p:nvPr/>
          </p:nvSpPr>
          <p:spPr>
            <a:xfrm>
              <a:off x="5652120" y="2276872"/>
              <a:ext cx="504056" cy="432048"/>
            </a:xfrm>
            <a:prstGeom prst="triangl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000"/>
            </a:p>
          </p:txBody>
        </p:sp>
        <p:sp>
          <p:nvSpPr>
            <p:cNvPr id="201" name="等腰三角形 200"/>
            <p:cNvSpPr/>
            <p:nvPr/>
          </p:nvSpPr>
          <p:spPr>
            <a:xfrm>
              <a:off x="5940152" y="2780928"/>
              <a:ext cx="504056" cy="432048"/>
            </a:xfrm>
            <a:prstGeom prst="triangle">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000"/>
            </a:p>
          </p:txBody>
        </p:sp>
      </p:grpSp>
      <p:grpSp>
        <p:nvGrpSpPr>
          <p:cNvPr id="151" name="组 150"/>
          <p:cNvGrpSpPr/>
          <p:nvPr/>
        </p:nvGrpSpPr>
        <p:grpSpPr>
          <a:xfrm>
            <a:off x="4355978" y="4776427"/>
            <a:ext cx="1440159" cy="1359861"/>
            <a:chOff x="5352698" y="3861048"/>
            <a:chExt cx="1923342" cy="1646810"/>
          </a:xfrm>
        </p:grpSpPr>
        <p:sp>
          <p:nvSpPr>
            <p:cNvPr id="194" name="文本框 193"/>
            <p:cNvSpPr txBox="1"/>
            <p:nvPr/>
          </p:nvSpPr>
          <p:spPr>
            <a:xfrm>
              <a:off x="5352698" y="4725142"/>
              <a:ext cx="1923342" cy="782716"/>
            </a:xfrm>
            <a:prstGeom prst="rect">
              <a:avLst/>
            </a:prstGeom>
            <a:noFill/>
          </p:spPr>
          <p:txBody>
            <a:bodyPr wrap="square" rtlCol="0">
              <a:spAutoFit/>
            </a:bodyPr>
            <a:lstStyle/>
            <a:p>
              <a:r>
                <a:rPr kumimoji="1" lang="en-US" altLang="zh-CN" dirty="0" smtClean="0"/>
                <a:t>View-specific </a:t>
              </a:r>
            </a:p>
            <a:p>
              <a:r>
                <a:rPr kumimoji="1" lang="en-US" altLang="zh-CN" dirty="0" smtClean="0"/>
                <a:t>topics</a:t>
              </a:r>
              <a:endParaRPr kumimoji="1" lang="zh-CN" altLang="en-US" dirty="0"/>
            </a:p>
          </p:txBody>
        </p:sp>
        <p:sp>
          <p:nvSpPr>
            <p:cNvPr id="195" name="平行四边形 194"/>
            <p:cNvSpPr/>
            <p:nvPr/>
          </p:nvSpPr>
          <p:spPr>
            <a:xfrm>
              <a:off x="5724128" y="3861048"/>
              <a:ext cx="504056" cy="360040"/>
            </a:xfrm>
            <a:prstGeom prst="parallelogram">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96" name="平行四边形 195"/>
            <p:cNvSpPr/>
            <p:nvPr/>
          </p:nvSpPr>
          <p:spPr>
            <a:xfrm>
              <a:off x="6300192" y="3861048"/>
              <a:ext cx="504056" cy="360040"/>
            </a:xfrm>
            <a:prstGeom prst="parallelogram">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97" name="平行四边形 196"/>
            <p:cNvSpPr/>
            <p:nvPr/>
          </p:nvSpPr>
          <p:spPr>
            <a:xfrm>
              <a:off x="5940152" y="4293096"/>
              <a:ext cx="504056" cy="360040"/>
            </a:xfrm>
            <a:prstGeom prst="parallelogram">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grpSp>
        <p:nvGrpSpPr>
          <p:cNvPr id="152" name="组 151"/>
          <p:cNvGrpSpPr/>
          <p:nvPr/>
        </p:nvGrpSpPr>
        <p:grpSpPr>
          <a:xfrm>
            <a:off x="4139952" y="2924943"/>
            <a:ext cx="1977582" cy="1120190"/>
            <a:chOff x="1835227" y="4149080"/>
            <a:chExt cx="2641077" cy="1356566"/>
          </a:xfrm>
        </p:grpSpPr>
        <p:sp>
          <p:nvSpPr>
            <p:cNvPr id="190" name="矩形 189"/>
            <p:cNvSpPr/>
            <p:nvPr/>
          </p:nvSpPr>
          <p:spPr>
            <a:xfrm>
              <a:off x="2483768" y="4149080"/>
              <a:ext cx="432048" cy="432048"/>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000"/>
            </a:p>
          </p:txBody>
        </p:sp>
        <p:sp>
          <p:nvSpPr>
            <p:cNvPr id="191" name="矩形 190"/>
            <p:cNvSpPr/>
            <p:nvPr/>
          </p:nvSpPr>
          <p:spPr>
            <a:xfrm>
              <a:off x="3059832" y="4149080"/>
              <a:ext cx="432048" cy="43204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000"/>
            </a:p>
          </p:txBody>
        </p:sp>
        <p:sp>
          <p:nvSpPr>
            <p:cNvPr id="192" name="矩形 191"/>
            <p:cNvSpPr/>
            <p:nvPr/>
          </p:nvSpPr>
          <p:spPr>
            <a:xfrm>
              <a:off x="2771800" y="4653136"/>
              <a:ext cx="432048" cy="432048"/>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000"/>
            </a:p>
          </p:txBody>
        </p:sp>
        <p:sp>
          <p:nvSpPr>
            <p:cNvPr id="193" name="文本框 192"/>
            <p:cNvSpPr txBox="1"/>
            <p:nvPr/>
          </p:nvSpPr>
          <p:spPr>
            <a:xfrm>
              <a:off x="1835227" y="5021107"/>
              <a:ext cx="2641077" cy="484539"/>
            </a:xfrm>
            <a:prstGeom prst="rect">
              <a:avLst/>
            </a:prstGeom>
            <a:noFill/>
          </p:spPr>
          <p:txBody>
            <a:bodyPr wrap="square" rtlCol="0">
              <a:spAutoFit/>
            </a:bodyPr>
            <a:lstStyle/>
            <a:p>
              <a:r>
                <a:rPr kumimoji="1" lang="en-US" altLang="zh-CN" sz="2000" dirty="0" smtClean="0">
                  <a:solidFill>
                    <a:srgbClr val="C40000"/>
                  </a:solidFill>
                </a:rPr>
                <a:t>Consensus topics</a:t>
              </a:r>
              <a:endParaRPr kumimoji="1" lang="zh-CN" altLang="en-US" sz="2000" dirty="0">
                <a:solidFill>
                  <a:srgbClr val="C40000"/>
                </a:solidFill>
              </a:endParaRPr>
            </a:p>
          </p:txBody>
        </p:sp>
      </p:grpSp>
      <p:grpSp>
        <p:nvGrpSpPr>
          <p:cNvPr id="153" name="组 152"/>
          <p:cNvGrpSpPr/>
          <p:nvPr/>
        </p:nvGrpSpPr>
        <p:grpSpPr>
          <a:xfrm>
            <a:off x="2648336" y="1700808"/>
            <a:ext cx="1563624" cy="1471111"/>
            <a:chOff x="2226233" y="2276872"/>
            <a:chExt cx="2320258" cy="1781535"/>
          </a:xfrm>
        </p:grpSpPr>
        <p:sp>
          <p:nvSpPr>
            <p:cNvPr id="186" name="文本框 185"/>
            <p:cNvSpPr txBox="1"/>
            <p:nvPr/>
          </p:nvSpPr>
          <p:spPr>
            <a:xfrm>
              <a:off x="2226233" y="3275692"/>
              <a:ext cx="2320258" cy="782715"/>
            </a:xfrm>
            <a:prstGeom prst="rect">
              <a:avLst/>
            </a:prstGeom>
            <a:noFill/>
          </p:spPr>
          <p:txBody>
            <a:bodyPr wrap="square" rtlCol="0">
              <a:spAutoFit/>
            </a:bodyPr>
            <a:lstStyle/>
            <a:p>
              <a:r>
                <a:rPr kumimoji="1" lang="en-US" altLang="zh-CN" dirty="0" smtClean="0"/>
                <a:t>View-specific topics</a:t>
              </a:r>
              <a:endParaRPr kumimoji="1" lang="zh-CN" altLang="en-US" dirty="0"/>
            </a:p>
          </p:txBody>
        </p:sp>
        <p:sp>
          <p:nvSpPr>
            <p:cNvPr id="187" name="菱形 186"/>
            <p:cNvSpPr/>
            <p:nvPr/>
          </p:nvSpPr>
          <p:spPr>
            <a:xfrm>
              <a:off x="2483768" y="2276872"/>
              <a:ext cx="576064" cy="504056"/>
            </a:xfrm>
            <a:prstGeom prst="diamond">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88" name="菱形 187"/>
            <p:cNvSpPr/>
            <p:nvPr/>
          </p:nvSpPr>
          <p:spPr>
            <a:xfrm>
              <a:off x="3131840" y="2276872"/>
              <a:ext cx="576064" cy="504056"/>
            </a:xfrm>
            <a:prstGeom prst="diamond">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89" name="菱形 188"/>
            <p:cNvSpPr/>
            <p:nvPr/>
          </p:nvSpPr>
          <p:spPr>
            <a:xfrm>
              <a:off x="2771800" y="2708920"/>
              <a:ext cx="576064" cy="504056"/>
            </a:xfrm>
            <a:prstGeom prst="diamond">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sp>
        <p:nvSpPr>
          <p:cNvPr id="217" name="上箭头 216"/>
          <p:cNvSpPr/>
          <p:nvPr/>
        </p:nvSpPr>
        <p:spPr>
          <a:xfrm rot="16200000" flipH="1">
            <a:off x="5809582" y="4746954"/>
            <a:ext cx="432048" cy="540385"/>
          </a:xfrm>
          <a:prstGeom prst="upArrow">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18" name="上箭头 217"/>
          <p:cNvSpPr/>
          <p:nvPr/>
        </p:nvSpPr>
        <p:spPr>
          <a:xfrm rot="5400000" flipH="1">
            <a:off x="2087724" y="1952836"/>
            <a:ext cx="432048" cy="504056"/>
          </a:xfrm>
          <a:prstGeom prst="upArrow">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33" name="上箭头 232"/>
          <p:cNvSpPr/>
          <p:nvPr/>
        </p:nvSpPr>
        <p:spPr>
          <a:xfrm rot="16200000" flipH="1">
            <a:off x="7344308" y="1909457"/>
            <a:ext cx="432048" cy="504056"/>
          </a:xfrm>
          <a:prstGeom prst="upArrow">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cxnSp>
        <p:nvCxnSpPr>
          <p:cNvPr id="235" name="直线连接符 234"/>
          <p:cNvCxnSpPr/>
          <p:nvPr/>
        </p:nvCxnSpPr>
        <p:spPr>
          <a:xfrm>
            <a:off x="3707904" y="2276872"/>
            <a:ext cx="720080" cy="648072"/>
          </a:xfrm>
          <a:prstGeom prst="line">
            <a:avLst/>
          </a:prstGeom>
          <a:ln w="38100" cmpd="sng">
            <a:prstDash val="sysDash"/>
          </a:ln>
        </p:spPr>
        <p:style>
          <a:lnRef idx="2">
            <a:schemeClr val="accent1"/>
          </a:lnRef>
          <a:fillRef idx="0">
            <a:schemeClr val="accent1"/>
          </a:fillRef>
          <a:effectRef idx="1">
            <a:schemeClr val="accent1"/>
          </a:effectRef>
          <a:fontRef idx="minor">
            <a:schemeClr val="tx1"/>
          </a:fontRef>
        </p:style>
      </p:cxnSp>
      <p:cxnSp>
        <p:nvCxnSpPr>
          <p:cNvPr id="236" name="直线连接符 235"/>
          <p:cNvCxnSpPr/>
          <p:nvPr/>
        </p:nvCxnSpPr>
        <p:spPr>
          <a:xfrm flipH="1">
            <a:off x="5508104" y="2276872"/>
            <a:ext cx="576064" cy="720080"/>
          </a:xfrm>
          <a:prstGeom prst="line">
            <a:avLst/>
          </a:prstGeom>
          <a:ln w="38100" cmpd="sng">
            <a:prstDash val="sysDash"/>
          </a:ln>
        </p:spPr>
        <p:style>
          <a:lnRef idx="2">
            <a:schemeClr val="accent1"/>
          </a:lnRef>
          <a:fillRef idx="0">
            <a:schemeClr val="accent1"/>
          </a:fillRef>
          <a:effectRef idx="1">
            <a:schemeClr val="accent1"/>
          </a:effectRef>
          <a:fontRef idx="minor">
            <a:schemeClr val="tx1"/>
          </a:fontRef>
        </p:style>
      </p:cxnSp>
      <p:cxnSp>
        <p:nvCxnSpPr>
          <p:cNvPr id="240" name="直线连接符 239"/>
          <p:cNvCxnSpPr/>
          <p:nvPr/>
        </p:nvCxnSpPr>
        <p:spPr>
          <a:xfrm>
            <a:off x="5004048" y="4005064"/>
            <a:ext cx="0" cy="648072"/>
          </a:xfrm>
          <a:prstGeom prst="line">
            <a:avLst/>
          </a:prstGeom>
          <a:ln w="38100" cmpd="sng">
            <a:prstDash val="sysDash"/>
          </a:ln>
        </p:spPr>
        <p:style>
          <a:lnRef idx="2">
            <a:schemeClr val="accent1"/>
          </a:lnRef>
          <a:fillRef idx="0">
            <a:schemeClr val="accent1"/>
          </a:fillRef>
          <a:effectRef idx="1">
            <a:schemeClr val="accent1"/>
          </a:effectRef>
          <a:fontRef idx="minor">
            <a:schemeClr val="tx1"/>
          </a:fontRef>
        </p:style>
      </p:cxnSp>
      <p:grpSp>
        <p:nvGrpSpPr>
          <p:cNvPr id="243" name="组 242"/>
          <p:cNvGrpSpPr/>
          <p:nvPr/>
        </p:nvGrpSpPr>
        <p:grpSpPr>
          <a:xfrm>
            <a:off x="7884368" y="1628799"/>
            <a:ext cx="898353" cy="1320706"/>
            <a:chOff x="796967" y="2420888"/>
            <a:chExt cx="1199757" cy="1599395"/>
          </a:xfrm>
          <a:noFill/>
        </p:grpSpPr>
        <p:sp>
          <p:nvSpPr>
            <p:cNvPr id="244" name="文本框 243"/>
            <p:cNvSpPr txBox="1"/>
            <p:nvPr/>
          </p:nvSpPr>
          <p:spPr>
            <a:xfrm>
              <a:off x="796967" y="3573016"/>
              <a:ext cx="1091980" cy="447267"/>
            </a:xfrm>
            <a:prstGeom prst="rect">
              <a:avLst/>
            </a:prstGeom>
            <a:grpFill/>
          </p:spPr>
          <p:txBody>
            <a:bodyPr wrap="none" rtlCol="0">
              <a:spAutoFit/>
            </a:bodyPr>
            <a:lstStyle/>
            <a:p>
              <a:r>
                <a:rPr kumimoji="1" lang="en-US" altLang="zh-CN" dirty="0" smtClean="0"/>
                <a:t>View 2</a:t>
              </a:r>
              <a:endParaRPr kumimoji="1" lang="zh-CN" altLang="en-US" dirty="0"/>
            </a:p>
          </p:txBody>
        </p:sp>
        <p:grpSp>
          <p:nvGrpSpPr>
            <p:cNvPr id="245" name="组 244"/>
            <p:cNvGrpSpPr/>
            <p:nvPr/>
          </p:nvGrpSpPr>
          <p:grpSpPr>
            <a:xfrm>
              <a:off x="939106" y="2420888"/>
              <a:ext cx="1057618" cy="1129410"/>
              <a:chOff x="939106" y="2420888"/>
              <a:chExt cx="1057618" cy="1129410"/>
            </a:xfrm>
            <a:grpFill/>
          </p:grpSpPr>
          <p:sp>
            <p:nvSpPr>
              <p:cNvPr id="246" name="折角形 245"/>
              <p:cNvSpPr/>
              <p:nvPr/>
            </p:nvSpPr>
            <p:spPr>
              <a:xfrm>
                <a:off x="1237892" y="2420888"/>
                <a:ext cx="758832" cy="843642"/>
              </a:xfrm>
              <a:prstGeom prst="foldedCorner">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47" name="折角形 246"/>
              <p:cNvSpPr/>
              <p:nvPr/>
            </p:nvSpPr>
            <p:spPr>
              <a:xfrm>
                <a:off x="1096876" y="2553759"/>
                <a:ext cx="758832" cy="843642"/>
              </a:xfrm>
              <a:prstGeom prst="foldedCorner">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48" name="折角形 247"/>
              <p:cNvSpPr/>
              <p:nvPr/>
            </p:nvSpPr>
            <p:spPr>
              <a:xfrm>
                <a:off x="939106" y="2706656"/>
                <a:ext cx="758832" cy="843642"/>
              </a:xfrm>
              <a:prstGeom prst="foldedCorner">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grpSp>
      <p:grpSp>
        <p:nvGrpSpPr>
          <p:cNvPr id="249" name="组 248"/>
          <p:cNvGrpSpPr/>
          <p:nvPr/>
        </p:nvGrpSpPr>
        <p:grpSpPr>
          <a:xfrm>
            <a:off x="6444208" y="4437111"/>
            <a:ext cx="898353" cy="1320706"/>
            <a:chOff x="796967" y="2420888"/>
            <a:chExt cx="1199757" cy="1599395"/>
          </a:xfrm>
          <a:noFill/>
        </p:grpSpPr>
        <p:sp>
          <p:nvSpPr>
            <p:cNvPr id="250" name="文本框 249"/>
            <p:cNvSpPr txBox="1"/>
            <p:nvPr/>
          </p:nvSpPr>
          <p:spPr>
            <a:xfrm>
              <a:off x="796967" y="3573016"/>
              <a:ext cx="1091980" cy="447267"/>
            </a:xfrm>
            <a:prstGeom prst="rect">
              <a:avLst/>
            </a:prstGeom>
            <a:grpFill/>
          </p:spPr>
          <p:txBody>
            <a:bodyPr wrap="none" rtlCol="0">
              <a:spAutoFit/>
            </a:bodyPr>
            <a:lstStyle/>
            <a:p>
              <a:r>
                <a:rPr kumimoji="1" lang="en-US" altLang="zh-CN" dirty="0" smtClean="0"/>
                <a:t>View 3</a:t>
              </a:r>
              <a:endParaRPr kumimoji="1" lang="zh-CN" altLang="en-US" dirty="0"/>
            </a:p>
          </p:txBody>
        </p:sp>
        <p:grpSp>
          <p:nvGrpSpPr>
            <p:cNvPr id="251" name="组 250"/>
            <p:cNvGrpSpPr/>
            <p:nvPr/>
          </p:nvGrpSpPr>
          <p:grpSpPr>
            <a:xfrm>
              <a:off x="939106" y="2420888"/>
              <a:ext cx="1057618" cy="1129410"/>
              <a:chOff x="939106" y="2420888"/>
              <a:chExt cx="1057618" cy="1129410"/>
            </a:xfrm>
            <a:grpFill/>
          </p:grpSpPr>
          <p:sp>
            <p:nvSpPr>
              <p:cNvPr id="252" name="折角形 251"/>
              <p:cNvSpPr/>
              <p:nvPr/>
            </p:nvSpPr>
            <p:spPr>
              <a:xfrm>
                <a:off x="1237892" y="2420888"/>
                <a:ext cx="758832" cy="843642"/>
              </a:xfrm>
              <a:prstGeom prst="foldedCorner">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53" name="折角形 252"/>
              <p:cNvSpPr/>
              <p:nvPr/>
            </p:nvSpPr>
            <p:spPr>
              <a:xfrm>
                <a:off x="1096876" y="2553759"/>
                <a:ext cx="758832" cy="843642"/>
              </a:xfrm>
              <a:prstGeom prst="foldedCorner">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54" name="折角形 253"/>
              <p:cNvSpPr/>
              <p:nvPr/>
            </p:nvSpPr>
            <p:spPr>
              <a:xfrm>
                <a:off x="939106" y="2706656"/>
                <a:ext cx="758832" cy="843642"/>
              </a:xfrm>
              <a:prstGeom prst="foldedCorner">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grpSp>
      <p:sp>
        <p:nvSpPr>
          <p:cNvPr id="256" name="文本框 255"/>
          <p:cNvSpPr txBox="1"/>
          <p:nvPr/>
        </p:nvSpPr>
        <p:spPr>
          <a:xfrm>
            <a:off x="6948264" y="3212976"/>
            <a:ext cx="2088232" cy="923330"/>
          </a:xfrm>
          <a:prstGeom prst="rect">
            <a:avLst/>
          </a:prstGeom>
          <a:noFill/>
        </p:spPr>
        <p:txBody>
          <a:bodyPr wrap="square" rtlCol="0">
            <a:spAutoFit/>
          </a:bodyPr>
          <a:lstStyle/>
          <a:p>
            <a:r>
              <a:rPr kumimoji="1" lang="en-US" altLang="zh-CN" i="1" dirty="0" smtClean="0"/>
              <a:t>(View: partition of corpus into pseudo-documents)</a:t>
            </a:r>
            <a:endParaRPr kumimoji="1" lang="zh-CN" altLang="en-US" i="1" dirty="0"/>
          </a:p>
        </p:txBody>
      </p:sp>
      <p:sp>
        <p:nvSpPr>
          <p:cNvPr id="257" name="下箭头 256"/>
          <p:cNvSpPr/>
          <p:nvPr/>
        </p:nvSpPr>
        <p:spPr>
          <a:xfrm>
            <a:off x="7956376" y="2996952"/>
            <a:ext cx="576064" cy="288032"/>
          </a:xfrm>
          <a:prstGeom prst="down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60" name="任意形状 259"/>
          <p:cNvSpPr/>
          <p:nvPr/>
        </p:nvSpPr>
        <p:spPr>
          <a:xfrm>
            <a:off x="2146457" y="1276276"/>
            <a:ext cx="5538002" cy="5239875"/>
          </a:xfrm>
          <a:custGeom>
            <a:avLst/>
            <a:gdLst>
              <a:gd name="connsiteX0" fmla="*/ 680212 w 5538002"/>
              <a:gd name="connsiteY0" fmla="*/ 130143 h 5239875"/>
              <a:gd name="connsiteX1" fmla="*/ 1281049 w 5538002"/>
              <a:gd name="connsiteY1" fmla="*/ 20907 h 5239875"/>
              <a:gd name="connsiteX2" fmla="*/ 2510036 w 5538002"/>
              <a:gd name="connsiteY2" fmla="*/ 498816 h 5239875"/>
              <a:gd name="connsiteX3" fmla="*/ 4053096 w 5538002"/>
              <a:gd name="connsiteY3" fmla="*/ 102834 h 5239875"/>
              <a:gd name="connsiteX4" fmla="*/ 5268427 w 5538002"/>
              <a:gd name="connsiteY4" fmla="*/ 362271 h 5239875"/>
              <a:gd name="connsiteX5" fmla="*/ 5473259 w 5538002"/>
              <a:gd name="connsiteY5" fmla="*/ 1468289 h 5239875"/>
              <a:gd name="connsiteX6" fmla="*/ 4394482 w 5538002"/>
              <a:gd name="connsiteY6" fmla="*/ 2396799 h 5239875"/>
              <a:gd name="connsiteX7" fmla="*/ 3930198 w 5538002"/>
              <a:gd name="connsiteY7" fmla="*/ 4103618 h 5239875"/>
              <a:gd name="connsiteX8" fmla="*/ 3465914 w 5538002"/>
              <a:gd name="connsiteY8" fmla="*/ 5127710 h 5239875"/>
              <a:gd name="connsiteX9" fmla="*/ 2086718 w 5538002"/>
              <a:gd name="connsiteY9" fmla="*/ 4950201 h 5239875"/>
              <a:gd name="connsiteX10" fmla="*/ 1526847 w 5538002"/>
              <a:gd name="connsiteY10" fmla="*/ 2792781 h 5239875"/>
              <a:gd name="connsiteX11" fmla="*/ 161306 w 5538002"/>
              <a:gd name="connsiteY11" fmla="*/ 1809653 h 5239875"/>
              <a:gd name="connsiteX12" fmla="*/ 93029 w 5538002"/>
              <a:gd name="connsiteY12" fmla="*/ 498816 h 5239875"/>
              <a:gd name="connsiteX13" fmla="*/ 762144 w 5538002"/>
              <a:gd name="connsiteY13" fmla="*/ 89179 h 523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8002" h="5239875">
                <a:moveTo>
                  <a:pt x="680212" y="130143"/>
                </a:moveTo>
                <a:cubicBezTo>
                  <a:pt x="828145" y="44802"/>
                  <a:pt x="976078" y="-40538"/>
                  <a:pt x="1281049" y="20907"/>
                </a:cubicBezTo>
                <a:cubicBezTo>
                  <a:pt x="1586020" y="82352"/>
                  <a:pt x="2048028" y="485162"/>
                  <a:pt x="2510036" y="498816"/>
                </a:cubicBezTo>
                <a:cubicBezTo>
                  <a:pt x="2972044" y="512471"/>
                  <a:pt x="3593364" y="125591"/>
                  <a:pt x="4053096" y="102834"/>
                </a:cubicBezTo>
                <a:cubicBezTo>
                  <a:pt x="4512828" y="80077"/>
                  <a:pt x="5031733" y="134695"/>
                  <a:pt x="5268427" y="362271"/>
                </a:cubicBezTo>
                <a:cubicBezTo>
                  <a:pt x="5505121" y="589847"/>
                  <a:pt x="5618916" y="1129201"/>
                  <a:pt x="5473259" y="1468289"/>
                </a:cubicBezTo>
                <a:cubicBezTo>
                  <a:pt x="5327602" y="1807377"/>
                  <a:pt x="4651659" y="1957578"/>
                  <a:pt x="4394482" y="2396799"/>
                </a:cubicBezTo>
                <a:cubicBezTo>
                  <a:pt x="4137305" y="2836020"/>
                  <a:pt x="4084959" y="3648466"/>
                  <a:pt x="3930198" y="4103618"/>
                </a:cubicBezTo>
                <a:cubicBezTo>
                  <a:pt x="3775437" y="4558770"/>
                  <a:pt x="3773161" y="4986613"/>
                  <a:pt x="3465914" y="5127710"/>
                </a:cubicBezTo>
                <a:cubicBezTo>
                  <a:pt x="3158667" y="5268807"/>
                  <a:pt x="2409896" y="5339356"/>
                  <a:pt x="2086718" y="4950201"/>
                </a:cubicBezTo>
                <a:cubicBezTo>
                  <a:pt x="1763540" y="4561046"/>
                  <a:pt x="1847749" y="3316206"/>
                  <a:pt x="1526847" y="2792781"/>
                </a:cubicBezTo>
                <a:cubicBezTo>
                  <a:pt x="1205945" y="2269356"/>
                  <a:pt x="400276" y="2191981"/>
                  <a:pt x="161306" y="1809653"/>
                </a:cubicBezTo>
                <a:cubicBezTo>
                  <a:pt x="-77664" y="1427326"/>
                  <a:pt x="-7111" y="785562"/>
                  <a:pt x="93029" y="498816"/>
                </a:cubicBezTo>
                <a:cubicBezTo>
                  <a:pt x="193169" y="212070"/>
                  <a:pt x="762144" y="89179"/>
                  <a:pt x="762144" y="89179"/>
                </a:cubicBezTo>
              </a:path>
            </a:pathLst>
          </a:custGeom>
          <a:ln w="9525" cmpd="sng">
            <a:solidFill>
              <a:srgbClr val="008000"/>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CN" altLang="en-US"/>
          </a:p>
        </p:txBody>
      </p:sp>
      <p:grpSp>
        <p:nvGrpSpPr>
          <p:cNvPr id="264" name="组 263"/>
          <p:cNvGrpSpPr/>
          <p:nvPr/>
        </p:nvGrpSpPr>
        <p:grpSpPr>
          <a:xfrm>
            <a:off x="251520" y="3717032"/>
            <a:ext cx="3024336" cy="2520280"/>
            <a:chOff x="323528" y="4005064"/>
            <a:chExt cx="3024336" cy="2520280"/>
          </a:xfrm>
        </p:grpSpPr>
        <p:sp>
          <p:nvSpPr>
            <p:cNvPr id="262" name="矩形标注 261"/>
            <p:cNvSpPr/>
            <p:nvPr/>
          </p:nvSpPr>
          <p:spPr>
            <a:xfrm>
              <a:off x="323528" y="4005064"/>
              <a:ext cx="3024336" cy="2520280"/>
            </a:xfrm>
            <a:prstGeom prst="wedgeRectCallout">
              <a:avLst>
                <a:gd name="adj1" fmla="val 98746"/>
                <a:gd name="adj2" fmla="val -32082"/>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a:t>Objective: Minimize the disagreements between individual opinions (view-specific topics) and the consensus (topics</a:t>
              </a:r>
              <a:r>
                <a:rPr lang="en-US" altLang="zh-CN" sz="2400" dirty="0" smtClean="0"/>
                <a:t>)</a:t>
              </a:r>
              <a:endParaRPr lang="en-US" altLang="zh-CN" sz="2400" dirty="0"/>
            </a:p>
          </p:txBody>
        </p:sp>
        <p:sp>
          <p:nvSpPr>
            <p:cNvPr id="263" name="矩形标注 262"/>
            <p:cNvSpPr/>
            <p:nvPr/>
          </p:nvSpPr>
          <p:spPr>
            <a:xfrm>
              <a:off x="323528" y="4005064"/>
              <a:ext cx="3024336" cy="2520280"/>
            </a:xfrm>
            <a:prstGeom prst="wedgeRectCallout">
              <a:avLst>
                <a:gd name="adj1" fmla="val 82491"/>
                <a:gd name="adj2" fmla="val -79218"/>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a:t>Objective: Minimize the disagreements between individual opinions (view-specific topics) and the consensus (topics</a:t>
              </a:r>
              <a:r>
                <a:rPr lang="en-US" altLang="zh-CN" sz="2400" dirty="0" smtClean="0"/>
                <a:t>)</a:t>
              </a:r>
              <a:endParaRPr lang="en-US" altLang="zh-CN" sz="2400" dirty="0"/>
            </a:p>
          </p:txBody>
        </p:sp>
      </p:grpSp>
    </p:spTree>
    <p:extLst>
      <p:ext uri="{BB962C8B-B14F-4D97-AF65-F5344CB8AC3E}">
        <p14:creationId xmlns:p14="http://schemas.microsoft.com/office/powerpoint/2010/main" val="2016298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animBg="1"/>
      <p:bldP spid="218" grpId="0" animBg="1"/>
      <p:bldP spid="233" grpId="0" animBg="1"/>
      <p:bldP spid="26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sz="3600" dirty="0" smtClean="0">
                <a:solidFill>
                  <a:srgbClr val="B40000"/>
                </a:solidFill>
              </a:rPr>
              <a:t>The General Co-regularization Framework</a:t>
            </a:r>
          </a:p>
        </p:txBody>
      </p:sp>
      <p:sp>
        <p:nvSpPr>
          <p:cNvPr id="5" name="幻灯片编号占位符 4"/>
          <p:cNvSpPr>
            <a:spLocks noGrp="1"/>
          </p:cNvSpPr>
          <p:nvPr>
            <p:ph type="sldNum" sz="quarter" idx="12"/>
          </p:nvPr>
        </p:nvSpPr>
        <p:spPr>
          <a:xfrm>
            <a:off x="6399689" y="6176711"/>
            <a:ext cx="2089150" cy="357925"/>
          </a:xfrm>
        </p:spPr>
        <p:txBody>
          <a:bodyPr/>
          <a:lstStyle/>
          <a:p>
            <a:fld id="{0C913308-F349-4B6D-A68A-DD1791B4A57B}" type="slidenum">
              <a:rPr lang="zh-CN" altLang="en-US" smtClean="0"/>
              <a:t>12</a:t>
            </a:fld>
            <a:endParaRPr lang="zh-CN" altLang="en-US" dirty="0"/>
          </a:p>
        </p:txBody>
      </p:sp>
      <p:grpSp>
        <p:nvGrpSpPr>
          <p:cNvPr id="202" name="组 201"/>
          <p:cNvGrpSpPr/>
          <p:nvPr/>
        </p:nvGrpSpPr>
        <p:grpSpPr>
          <a:xfrm>
            <a:off x="755576" y="1556791"/>
            <a:ext cx="898353" cy="1320706"/>
            <a:chOff x="796967" y="2420888"/>
            <a:chExt cx="1199757" cy="1599395"/>
          </a:xfrm>
          <a:noFill/>
        </p:grpSpPr>
        <p:sp>
          <p:nvSpPr>
            <p:cNvPr id="212" name="文本框 211"/>
            <p:cNvSpPr txBox="1"/>
            <p:nvPr/>
          </p:nvSpPr>
          <p:spPr>
            <a:xfrm>
              <a:off x="796967" y="3573016"/>
              <a:ext cx="1091980" cy="447267"/>
            </a:xfrm>
            <a:prstGeom prst="rect">
              <a:avLst/>
            </a:prstGeom>
            <a:grpFill/>
          </p:spPr>
          <p:txBody>
            <a:bodyPr wrap="none" rtlCol="0">
              <a:spAutoFit/>
            </a:bodyPr>
            <a:lstStyle/>
            <a:p>
              <a:r>
                <a:rPr kumimoji="1" lang="en-US" altLang="zh-CN" dirty="0" smtClean="0"/>
                <a:t>View 1</a:t>
              </a:r>
              <a:endParaRPr kumimoji="1" lang="zh-CN" altLang="en-US" dirty="0"/>
            </a:p>
          </p:txBody>
        </p:sp>
        <p:grpSp>
          <p:nvGrpSpPr>
            <p:cNvPr id="213" name="组 212"/>
            <p:cNvGrpSpPr/>
            <p:nvPr/>
          </p:nvGrpSpPr>
          <p:grpSpPr>
            <a:xfrm>
              <a:off x="939106" y="2420888"/>
              <a:ext cx="1057618" cy="1129410"/>
              <a:chOff x="939106" y="2420888"/>
              <a:chExt cx="1057618" cy="1129410"/>
            </a:xfrm>
            <a:grpFill/>
          </p:grpSpPr>
          <p:sp>
            <p:nvSpPr>
              <p:cNvPr id="214" name="折角形 213"/>
              <p:cNvSpPr/>
              <p:nvPr/>
            </p:nvSpPr>
            <p:spPr>
              <a:xfrm>
                <a:off x="1237892" y="2420888"/>
                <a:ext cx="758832" cy="843642"/>
              </a:xfrm>
              <a:prstGeom prst="foldedCorner">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15" name="折角形 214"/>
              <p:cNvSpPr/>
              <p:nvPr/>
            </p:nvSpPr>
            <p:spPr>
              <a:xfrm>
                <a:off x="1096876" y="2553759"/>
                <a:ext cx="758832" cy="843642"/>
              </a:xfrm>
              <a:prstGeom prst="foldedCorner">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16" name="折角形 215"/>
              <p:cNvSpPr/>
              <p:nvPr/>
            </p:nvSpPr>
            <p:spPr>
              <a:xfrm>
                <a:off x="939106" y="2706656"/>
                <a:ext cx="758832" cy="843642"/>
              </a:xfrm>
              <a:prstGeom prst="foldedCorner">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grpSp>
      <p:sp>
        <p:nvSpPr>
          <p:cNvPr id="199" name="等腰三角形 198"/>
          <p:cNvSpPr/>
          <p:nvPr/>
        </p:nvSpPr>
        <p:spPr>
          <a:xfrm>
            <a:off x="6615241" y="1628799"/>
            <a:ext cx="377427" cy="356766"/>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000"/>
          </a:p>
        </p:txBody>
      </p:sp>
      <p:sp>
        <p:nvSpPr>
          <p:cNvPr id="200" name="等腰三角形 199"/>
          <p:cNvSpPr/>
          <p:nvPr/>
        </p:nvSpPr>
        <p:spPr>
          <a:xfrm>
            <a:off x="6183896" y="1628799"/>
            <a:ext cx="377427" cy="356766"/>
          </a:xfrm>
          <a:prstGeom prst="triangl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000"/>
          </a:p>
        </p:txBody>
      </p:sp>
      <p:sp>
        <p:nvSpPr>
          <p:cNvPr id="201" name="等腰三角形 200"/>
          <p:cNvSpPr/>
          <p:nvPr/>
        </p:nvSpPr>
        <p:spPr>
          <a:xfrm>
            <a:off x="6399569" y="2045026"/>
            <a:ext cx="377427" cy="356766"/>
          </a:xfrm>
          <a:prstGeom prst="triangle">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000"/>
          </a:p>
        </p:txBody>
      </p:sp>
      <p:grpSp>
        <p:nvGrpSpPr>
          <p:cNvPr id="151" name="组 150"/>
          <p:cNvGrpSpPr/>
          <p:nvPr/>
        </p:nvGrpSpPr>
        <p:grpSpPr>
          <a:xfrm>
            <a:off x="4634099" y="4776425"/>
            <a:ext cx="808772" cy="654070"/>
            <a:chOff x="5724128" y="3861048"/>
            <a:chExt cx="1080120" cy="792088"/>
          </a:xfrm>
        </p:grpSpPr>
        <p:sp>
          <p:nvSpPr>
            <p:cNvPr id="195" name="平行四边形 194"/>
            <p:cNvSpPr/>
            <p:nvPr/>
          </p:nvSpPr>
          <p:spPr>
            <a:xfrm>
              <a:off x="5724128" y="3861048"/>
              <a:ext cx="504056" cy="360040"/>
            </a:xfrm>
            <a:prstGeom prst="parallelogram">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96" name="平行四边形 195"/>
            <p:cNvSpPr/>
            <p:nvPr/>
          </p:nvSpPr>
          <p:spPr>
            <a:xfrm>
              <a:off x="6300192" y="3861048"/>
              <a:ext cx="504056" cy="360040"/>
            </a:xfrm>
            <a:prstGeom prst="parallelogram">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97" name="平行四边形 196"/>
            <p:cNvSpPr/>
            <p:nvPr/>
          </p:nvSpPr>
          <p:spPr>
            <a:xfrm>
              <a:off x="5940152" y="4293096"/>
              <a:ext cx="504056" cy="360040"/>
            </a:xfrm>
            <a:prstGeom prst="parallelogram">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sp>
        <p:nvSpPr>
          <p:cNvPr id="190" name="矩形 189"/>
          <p:cNvSpPr/>
          <p:nvPr/>
        </p:nvSpPr>
        <p:spPr>
          <a:xfrm>
            <a:off x="4625566" y="2924943"/>
            <a:ext cx="323508" cy="356765"/>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000"/>
          </a:p>
        </p:txBody>
      </p:sp>
      <p:sp>
        <p:nvSpPr>
          <p:cNvPr id="191" name="矩形 190"/>
          <p:cNvSpPr/>
          <p:nvPr/>
        </p:nvSpPr>
        <p:spPr>
          <a:xfrm>
            <a:off x="5056910" y="2924943"/>
            <a:ext cx="323508" cy="35676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000"/>
          </a:p>
        </p:txBody>
      </p:sp>
      <p:sp>
        <p:nvSpPr>
          <p:cNvPr id="192" name="矩形 191"/>
          <p:cNvSpPr/>
          <p:nvPr/>
        </p:nvSpPr>
        <p:spPr>
          <a:xfrm>
            <a:off x="4841238" y="3341169"/>
            <a:ext cx="323508" cy="356765"/>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000"/>
          </a:p>
        </p:txBody>
      </p:sp>
      <p:sp>
        <p:nvSpPr>
          <p:cNvPr id="193" name="文本框 192"/>
          <p:cNvSpPr txBox="1"/>
          <p:nvPr/>
        </p:nvSpPr>
        <p:spPr>
          <a:xfrm>
            <a:off x="4139952" y="3645023"/>
            <a:ext cx="1977582" cy="400110"/>
          </a:xfrm>
          <a:prstGeom prst="rect">
            <a:avLst/>
          </a:prstGeom>
          <a:noFill/>
        </p:spPr>
        <p:txBody>
          <a:bodyPr wrap="square" rtlCol="0">
            <a:spAutoFit/>
          </a:bodyPr>
          <a:lstStyle/>
          <a:p>
            <a:r>
              <a:rPr kumimoji="1" lang="en-US" altLang="zh-CN" sz="2000" dirty="0" smtClean="0">
                <a:solidFill>
                  <a:srgbClr val="C40000"/>
                </a:solidFill>
              </a:rPr>
              <a:t>Consensus topics</a:t>
            </a:r>
            <a:endParaRPr kumimoji="1" lang="zh-CN" altLang="en-US" sz="2000" dirty="0">
              <a:solidFill>
                <a:srgbClr val="C40000"/>
              </a:solidFill>
            </a:endParaRPr>
          </a:p>
        </p:txBody>
      </p:sp>
      <p:grpSp>
        <p:nvGrpSpPr>
          <p:cNvPr id="153" name="组 152"/>
          <p:cNvGrpSpPr/>
          <p:nvPr/>
        </p:nvGrpSpPr>
        <p:grpSpPr>
          <a:xfrm>
            <a:off x="2821888" y="1700807"/>
            <a:ext cx="824946" cy="772992"/>
            <a:chOff x="2483768" y="2276872"/>
            <a:chExt cx="1224136" cy="936104"/>
          </a:xfrm>
        </p:grpSpPr>
        <p:sp>
          <p:nvSpPr>
            <p:cNvPr id="187" name="菱形 186"/>
            <p:cNvSpPr/>
            <p:nvPr/>
          </p:nvSpPr>
          <p:spPr>
            <a:xfrm>
              <a:off x="2483768" y="2276872"/>
              <a:ext cx="576064" cy="504056"/>
            </a:xfrm>
            <a:prstGeom prst="diamond">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88" name="菱形 187"/>
            <p:cNvSpPr/>
            <p:nvPr/>
          </p:nvSpPr>
          <p:spPr>
            <a:xfrm>
              <a:off x="3131840" y="2276872"/>
              <a:ext cx="576064" cy="504056"/>
            </a:xfrm>
            <a:prstGeom prst="diamond">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89" name="菱形 188"/>
            <p:cNvSpPr/>
            <p:nvPr/>
          </p:nvSpPr>
          <p:spPr>
            <a:xfrm>
              <a:off x="2771800" y="2708920"/>
              <a:ext cx="576064" cy="504056"/>
            </a:xfrm>
            <a:prstGeom prst="diamond">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sp>
        <p:nvSpPr>
          <p:cNvPr id="217" name="上箭头 216"/>
          <p:cNvSpPr/>
          <p:nvPr/>
        </p:nvSpPr>
        <p:spPr>
          <a:xfrm rot="16200000" flipH="1">
            <a:off x="5809582" y="4746954"/>
            <a:ext cx="432048" cy="540385"/>
          </a:xfrm>
          <a:prstGeom prst="upArrow">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18" name="上箭头 217"/>
          <p:cNvSpPr/>
          <p:nvPr/>
        </p:nvSpPr>
        <p:spPr>
          <a:xfrm rot="5400000" flipH="1">
            <a:off x="2087724" y="1952836"/>
            <a:ext cx="432048" cy="504056"/>
          </a:xfrm>
          <a:prstGeom prst="upArrow">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33" name="上箭头 232"/>
          <p:cNvSpPr/>
          <p:nvPr/>
        </p:nvSpPr>
        <p:spPr>
          <a:xfrm rot="16200000" flipH="1">
            <a:off x="7344308" y="1909457"/>
            <a:ext cx="432048" cy="504056"/>
          </a:xfrm>
          <a:prstGeom prst="upArrow">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cxnSp>
        <p:nvCxnSpPr>
          <p:cNvPr id="235" name="直线连接符 234"/>
          <p:cNvCxnSpPr/>
          <p:nvPr/>
        </p:nvCxnSpPr>
        <p:spPr>
          <a:xfrm>
            <a:off x="3707904" y="2276872"/>
            <a:ext cx="720080" cy="648072"/>
          </a:xfrm>
          <a:prstGeom prst="line">
            <a:avLst/>
          </a:prstGeom>
          <a:ln w="38100" cmpd="sng">
            <a:prstDash val="sysDash"/>
          </a:ln>
        </p:spPr>
        <p:style>
          <a:lnRef idx="2">
            <a:schemeClr val="accent1"/>
          </a:lnRef>
          <a:fillRef idx="0">
            <a:schemeClr val="accent1"/>
          </a:fillRef>
          <a:effectRef idx="1">
            <a:schemeClr val="accent1"/>
          </a:effectRef>
          <a:fontRef idx="minor">
            <a:schemeClr val="tx1"/>
          </a:fontRef>
        </p:style>
      </p:cxnSp>
      <p:cxnSp>
        <p:nvCxnSpPr>
          <p:cNvPr id="236" name="直线连接符 235"/>
          <p:cNvCxnSpPr/>
          <p:nvPr/>
        </p:nvCxnSpPr>
        <p:spPr>
          <a:xfrm flipH="1">
            <a:off x="5508104" y="2276872"/>
            <a:ext cx="576064" cy="720080"/>
          </a:xfrm>
          <a:prstGeom prst="line">
            <a:avLst/>
          </a:prstGeom>
          <a:ln w="38100" cmpd="sng">
            <a:prstDash val="sysDash"/>
          </a:ln>
        </p:spPr>
        <p:style>
          <a:lnRef idx="2">
            <a:schemeClr val="accent1"/>
          </a:lnRef>
          <a:fillRef idx="0">
            <a:schemeClr val="accent1"/>
          </a:fillRef>
          <a:effectRef idx="1">
            <a:schemeClr val="accent1"/>
          </a:effectRef>
          <a:fontRef idx="minor">
            <a:schemeClr val="tx1"/>
          </a:fontRef>
        </p:style>
      </p:cxnSp>
      <p:cxnSp>
        <p:nvCxnSpPr>
          <p:cNvPr id="240" name="直线连接符 239"/>
          <p:cNvCxnSpPr/>
          <p:nvPr/>
        </p:nvCxnSpPr>
        <p:spPr>
          <a:xfrm>
            <a:off x="5004048" y="4005064"/>
            <a:ext cx="0" cy="648072"/>
          </a:xfrm>
          <a:prstGeom prst="line">
            <a:avLst/>
          </a:prstGeom>
          <a:ln w="38100" cmpd="sng">
            <a:prstDash val="sysDash"/>
          </a:ln>
        </p:spPr>
        <p:style>
          <a:lnRef idx="2">
            <a:schemeClr val="accent1"/>
          </a:lnRef>
          <a:fillRef idx="0">
            <a:schemeClr val="accent1"/>
          </a:fillRef>
          <a:effectRef idx="1">
            <a:schemeClr val="accent1"/>
          </a:effectRef>
          <a:fontRef idx="minor">
            <a:schemeClr val="tx1"/>
          </a:fontRef>
        </p:style>
      </p:cxnSp>
      <p:grpSp>
        <p:nvGrpSpPr>
          <p:cNvPr id="243" name="组 242"/>
          <p:cNvGrpSpPr/>
          <p:nvPr/>
        </p:nvGrpSpPr>
        <p:grpSpPr>
          <a:xfrm>
            <a:off x="7884368" y="1628799"/>
            <a:ext cx="898353" cy="1320706"/>
            <a:chOff x="796967" y="2420888"/>
            <a:chExt cx="1199757" cy="1599395"/>
          </a:xfrm>
          <a:noFill/>
        </p:grpSpPr>
        <p:sp>
          <p:nvSpPr>
            <p:cNvPr id="244" name="文本框 243"/>
            <p:cNvSpPr txBox="1"/>
            <p:nvPr/>
          </p:nvSpPr>
          <p:spPr>
            <a:xfrm>
              <a:off x="796967" y="3573016"/>
              <a:ext cx="1091980" cy="447267"/>
            </a:xfrm>
            <a:prstGeom prst="rect">
              <a:avLst/>
            </a:prstGeom>
            <a:grpFill/>
          </p:spPr>
          <p:txBody>
            <a:bodyPr wrap="none" rtlCol="0">
              <a:spAutoFit/>
            </a:bodyPr>
            <a:lstStyle/>
            <a:p>
              <a:r>
                <a:rPr kumimoji="1" lang="en-US" altLang="zh-CN" dirty="0" smtClean="0"/>
                <a:t>View 2</a:t>
              </a:r>
              <a:endParaRPr kumimoji="1" lang="zh-CN" altLang="en-US" dirty="0"/>
            </a:p>
          </p:txBody>
        </p:sp>
        <p:grpSp>
          <p:nvGrpSpPr>
            <p:cNvPr id="245" name="组 244"/>
            <p:cNvGrpSpPr/>
            <p:nvPr/>
          </p:nvGrpSpPr>
          <p:grpSpPr>
            <a:xfrm>
              <a:off x="939106" y="2420888"/>
              <a:ext cx="1057618" cy="1129410"/>
              <a:chOff x="939106" y="2420888"/>
              <a:chExt cx="1057618" cy="1129410"/>
            </a:xfrm>
            <a:grpFill/>
          </p:grpSpPr>
          <p:sp>
            <p:nvSpPr>
              <p:cNvPr id="246" name="折角形 245"/>
              <p:cNvSpPr/>
              <p:nvPr/>
            </p:nvSpPr>
            <p:spPr>
              <a:xfrm>
                <a:off x="1237892" y="2420888"/>
                <a:ext cx="758832" cy="843642"/>
              </a:xfrm>
              <a:prstGeom prst="foldedCorner">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47" name="折角形 246"/>
              <p:cNvSpPr/>
              <p:nvPr/>
            </p:nvSpPr>
            <p:spPr>
              <a:xfrm>
                <a:off x="1096876" y="2553759"/>
                <a:ext cx="758832" cy="843642"/>
              </a:xfrm>
              <a:prstGeom prst="foldedCorner">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48" name="折角形 247"/>
              <p:cNvSpPr/>
              <p:nvPr/>
            </p:nvSpPr>
            <p:spPr>
              <a:xfrm>
                <a:off x="939106" y="2706656"/>
                <a:ext cx="758832" cy="843642"/>
              </a:xfrm>
              <a:prstGeom prst="foldedCorner">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grpSp>
      <p:grpSp>
        <p:nvGrpSpPr>
          <p:cNvPr id="249" name="组 248"/>
          <p:cNvGrpSpPr/>
          <p:nvPr/>
        </p:nvGrpSpPr>
        <p:grpSpPr>
          <a:xfrm>
            <a:off x="6444208" y="4437111"/>
            <a:ext cx="898353" cy="1320706"/>
            <a:chOff x="796967" y="2420888"/>
            <a:chExt cx="1199757" cy="1599395"/>
          </a:xfrm>
          <a:noFill/>
        </p:grpSpPr>
        <p:sp>
          <p:nvSpPr>
            <p:cNvPr id="250" name="文本框 249"/>
            <p:cNvSpPr txBox="1"/>
            <p:nvPr/>
          </p:nvSpPr>
          <p:spPr>
            <a:xfrm>
              <a:off x="796967" y="3573016"/>
              <a:ext cx="1091980" cy="447267"/>
            </a:xfrm>
            <a:prstGeom prst="rect">
              <a:avLst/>
            </a:prstGeom>
            <a:grpFill/>
          </p:spPr>
          <p:txBody>
            <a:bodyPr wrap="none" rtlCol="0">
              <a:spAutoFit/>
            </a:bodyPr>
            <a:lstStyle/>
            <a:p>
              <a:r>
                <a:rPr kumimoji="1" lang="en-US" altLang="zh-CN" dirty="0" smtClean="0"/>
                <a:t>View 3</a:t>
              </a:r>
              <a:endParaRPr kumimoji="1" lang="zh-CN" altLang="en-US" dirty="0"/>
            </a:p>
          </p:txBody>
        </p:sp>
        <p:grpSp>
          <p:nvGrpSpPr>
            <p:cNvPr id="251" name="组 250"/>
            <p:cNvGrpSpPr/>
            <p:nvPr/>
          </p:nvGrpSpPr>
          <p:grpSpPr>
            <a:xfrm>
              <a:off x="939106" y="2420888"/>
              <a:ext cx="1057618" cy="1129410"/>
              <a:chOff x="939106" y="2420888"/>
              <a:chExt cx="1057618" cy="1129410"/>
            </a:xfrm>
            <a:grpFill/>
          </p:grpSpPr>
          <p:sp>
            <p:nvSpPr>
              <p:cNvPr id="252" name="折角形 251"/>
              <p:cNvSpPr/>
              <p:nvPr/>
            </p:nvSpPr>
            <p:spPr>
              <a:xfrm>
                <a:off x="1237892" y="2420888"/>
                <a:ext cx="758832" cy="843642"/>
              </a:xfrm>
              <a:prstGeom prst="foldedCorner">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53" name="折角形 252"/>
              <p:cNvSpPr/>
              <p:nvPr/>
            </p:nvSpPr>
            <p:spPr>
              <a:xfrm>
                <a:off x="1096876" y="2553759"/>
                <a:ext cx="758832" cy="843642"/>
              </a:xfrm>
              <a:prstGeom prst="foldedCorner">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54" name="折角形 253"/>
              <p:cNvSpPr/>
              <p:nvPr/>
            </p:nvSpPr>
            <p:spPr>
              <a:xfrm>
                <a:off x="939106" y="2706656"/>
                <a:ext cx="758832" cy="843642"/>
              </a:xfrm>
              <a:prstGeom prst="foldedCorner">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grpSp>
      <p:sp>
        <p:nvSpPr>
          <p:cNvPr id="260" name="任意形状 259"/>
          <p:cNvSpPr/>
          <p:nvPr/>
        </p:nvSpPr>
        <p:spPr>
          <a:xfrm>
            <a:off x="2146457" y="1276276"/>
            <a:ext cx="5538002" cy="5239875"/>
          </a:xfrm>
          <a:custGeom>
            <a:avLst/>
            <a:gdLst>
              <a:gd name="connsiteX0" fmla="*/ 680212 w 5538002"/>
              <a:gd name="connsiteY0" fmla="*/ 130143 h 5239875"/>
              <a:gd name="connsiteX1" fmla="*/ 1281049 w 5538002"/>
              <a:gd name="connsiteY1" fmla="*/ 20907 h 5239875"/>
              <a:gd name="connsiteX2" fmla="*/ 2510036 w 5538002"/>
              <a:gd name="connsiteY2" fmla="*/ 498816 h 5239875"/>
              <a:gd name="connsiteX3" fmla="*/ 4053096 w 5538002"/>
              <a:gd name="connsiteY3" fmla="*/ 102834 h 5239875"/>
              <a:gd name="connsiteX4" fmla="*/ 5268427 w 5538002"/>
              <a:gd name="connsiteY4" fmla="*/ 362271 h 5239875"/>
              <a:gd name="connsiteX5" fmla="*/ 5473259 w 5538002"/>
              <a:gd name="connsiteY5" fmla="*/ 1468289 h 5239875"/>
              <a:gd name="connsiteX6" fmla="*/ 4394482 w 5538002"/>
              <a:gd name="connsiteY6" fmla="*/ 2396799 h 5239875"/>
              <a:gd name="connsiteX7" fmla="*/ 3930198 w 5538002"/>
              <a:gd name="connsiteY7" fmla="*/ 4103618 h 5239875"/>
              <a:gd name="connsiteX8" fmla="*/ 3465914 w 5538002"/>
              <a:gd name="connsiteY8" fmla="*/ 5127710 h 5239875"/>
              <a:gd name="connsiteX9" fmla="*/ 2086718 w 5538002"/>
              <a:gd name="connsiteY9" fmla="*/ 4950201 h 5239875"/>
              <a:gd name="connsiteX10" fmla="*/ 1526847 w 5538002"/>
              <a:gd name="connsiteY10" fmla="*/ 2792781 h 5239875"/>
              <a:gd name="connsiteX11" fmla="*/ 161306 w 5538002"/>
              <a:gd name="connsiteY11" fmla="*/ 1809653 h 5239875"/>
              <a:gd name="connsiteX12" fmla="*/ 93029 w 5538002"/>
              <a:gd name="connsiteY12" fmla="*/ 498816 h 5239875"/>
              <a:gd name="connsiteX13" fmla="*/ 762144 w 5538002"/>
              <a:gd name="connsiteY13" fmla="*/ 89179 h 523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8002" h="5239875">
                <a:moveTo>
                  <a:pt x="680212" y="130143"/>
                </a:moveTo>
                <a:cubicBezTo>
                  <a:pt x="828145" y="44802"/>
                  <a:pt x="976078" y="-40538"/>
                  <a:pt x="1281049" y="20907"/>
                </a:cubicBezTo>
                <a:cubicBezTo>
                  <a:pt x="1586020" y="82352"/>
                  <a:pt x="2048028" y="485162"/>
                  <a:pt x="2510036" y="498816"/>
                </a:cubicBezTo>
                <a:cubicBezTo>
                  <a:pt x="2972044" y="512471"/>
                  <a:pt x="3593364" y="125591"/>
                  <a:pt x="4053096" y="102834"/>
                </a:cubicBezTo>
                <a:cubicBezTo>
                  <a:pt x="4512828" y="80077"/>
                  <a:pt x="5031733" y="134695"/>
                  <a:pt x="5268427" y="362271"/>
                </a:cubicBezTo>
                <a:cubicBezTo>
                  <a:pt x="5505121" y="589847"/>
                  <a:pt x="5618916" y="1129201"/>
                  <a:pt x="5473259" y="1468289"/>
                </a:cubicBezTo>
                <a:cubicBezTo>
                  <a:pt x="5327602" y="1807377"/>
                  <a:pt x="4651659" y="1957578"/>
                  <a:pt x="4394482" y="2396799"/>
                </a:cubicBezTo>
                <a:cubicBezTo>
                  <a:pt x="4137305" y="2836020"/>
                  <a:pt x="4084959" y="3648466"/>
                  <a:pt x="3930198" y="4103618"/>
                </a:cubicBezTo>
                <a:cubicBezTo>
                  <a:pt x="3775437" y="4558770"/>
                  <a:pt x="3773161" y="4986613"/>
                  <a:pt x="3465914" y="5127710"/>
                </a:cubicBezTo>
                <a:cubicBezTo>
                  <a:pt x="3158667" y="5268807"/>
                  <a:pt x="2409896" y="5339356"/>
                  <a:pt x="2086718" y="4950201"/>
                </a:cubicBezTo>
                <a:cubicBezTo>
                  <a:pt x="1763540" y="4561046"/>
                  <a:pt x="1847749" y="3316206"/>
                  <a:pt x="1526847" y="2792781"/>
                </a:cubicBezTo>
                <a:cubicBezTo>
                  <a:pt x="1205945" y="2269356"/>
                  <a:pt x="400276" y="2191981"/>
                  <a:pt x="161306" y="1809653"/>
                </a:cubicBezTo>
                <a:cubicBezTo>
                  <a:pt x="-77664" y="1427326"/>
                  <a:pt x="-7111" y="785562"/>
                  <a:pt x="93029" y="498816"/>
                </a:cubicBezTo>
                <a:cubicBezTo>
                  <a:pt x="193169" y="212070"/>
                  <a:pt x="762144" y="89179"/>
                  <a:pt x="762144" y="89179"/>
                </a:cubicBezTo>
              </a:path>
            </a:pathLst>
          </a:custGeom>
          <a:ln w="9525" cmpd="sng">
            <a:solidFill>
              <a:srgbClr val="008000"/>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CN" altLang="en-US"/>
          </a:p>
        </p:txBody>
      </p:sp>
      <p:grpSp>
        <p:nvGrpSpPr>
          <p:cNvPr id="264" name="组 263"/>
          <p:cNvGrpSpPr/>
          <p:nvPr/>
        </p:nvGrpSpPr>
        <p:grpSpPr>
          <a:xfrm>
            <a:off x="251520" y="3717032"/>
            <a:ext cx="3024336" cy="1944216"/>
            <a:chOff x="323528" y="4005064"/>
            <a:chExt cx="3024336" cy="2520280"/>
          </a:xfrm>
        </p:grpSpPr>
        <p:sp>
          <p:nvSpPr>
            <p:cNvPr id="262" name="矩形标注 261"/>
            <p:cNvSpPr/>
            <p:nvPr/>
          </p:nvSpPr>
          <p:spPr>
            <a:xfrm>
              <a:off x="323528" y="4005064"/>
              <a:ext cx="3024336" cy="2520280"/>
            </a:xfrm>
            <a:prstGeom prst="wedgeRectCallout">
              <a:avLst>
                <a:gd name="adj1" fmla="val 98746"/>
                <a:gd name="adj2" fmla="val -32082"/>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a:t>Objective: Minimize the disagreements between individual opinions (view-specific topics) and the consensus (topics</a:t>
              </a:r>
              <a:r>
                <a:rPr lang="en-US" altLang="zh-CN" sz="2400" dirty="0" smtClean="0"/>
                <a:t>)</a:t>
              </a:r>
              <a:endParaRPr lang="en-US" altLang="zh-CN" sz="2400" dirty="0"/>
            </a:p>
          </p:txBody>
        </p:sp>
        <p:sp>
          <p:nvSpPr>
            <p:cNvPr id="263" name="矩形标注 262"/>
            <p:cNvSpPr/>
            <p:nvPr/>
          </p:nvSpPr>
          <p:spPr>
            <a:xfrm>
              <a:off x="323528" y="4005064"/>
              <a:ext cx="3024336" cy="2520280"/>
            </a:xfrm>
            <a:prstGeom prst="wedgeRectCallout">
              <a:avLst>
                <a:gd name="adj1" fmla="val 82491"/>
                <a:gd name="adj2" fmla="val -79218"/>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zh-CN" sz="2400" dirty="0"/>
            </a:p>
          </p:txBody>
        </p:sp>
      </p:grpSp>
      <p:graphicFrame>
        <p:nvGraphicFramePr>
          <p:cNvPr id="55" name="对象 54"/>
          <p:cNvGraphicFramePr>
            <a:graphicFrameLocks noChangeAspect="1"/>
          </p:cNvGraphicFramePr>
          <p:nvPr>
            <p:extLst>
              <p:ext uri="{D42A27DB-BD31-4B8C-83A1-F6EECF244321}">
                <p14:modId xmlns:p14="http://schemas.microsoft.com/office/powerpoint/2010/main" val="2687286590"/>
              </p:ext>
            </p:extLst>
          </p:nvPr>
        </p:nvGraphicFramePr>
        <p:xfrm>
          <a:off x="395536" y="4149080"/>
          <a:ext cx="2736304" cy="750438"/>
        </p:xfrm>
        <a:graphic>
          <a:graphicData uri="http://schemas.openxmlformats.org/presentationml/2006/ole">
            <mc:AlternateContent xmlns:mc="http://schemas.openxmlformats.org/markup-compatibility/2006">
              <mc:Choice xmlns:v="urn:schemas-microsoft-com:vml" Requires="v">
                <p:oleObj spid="_x0000_s30809" name="公式" r:id="rId4" imgW="1409700" imgH="457200" progId="Equation.3">
                  <p:embed/>
                </p:oleObj>
              </mc:Choice>
              <mc:Fallback>
                <p:oleObj name="公式" r:id="rId4" imgW="1409700" imgH="457200" progId="Equation.3">
                  <p:embed/>
                  <p:pic>
                    <p:nvPicPr>
                      <p:cNvPr id="0" name=""/>
                      <p:cNvPicPr/>
                      <p:nvPr/>
                    </p:nvPicPr>
                    <p:blipFill>
                      <a:blip r:embed="rId5"/>
                      <a:stretch>
                        <a:fillRect/>
                      </a:stretch>
                    </p:blipFill>
                    <p:spPr>
                      <a:xfrm>
                        <a:off x="395536" y="4149080"/>
                        <a:ext cx="2736304" cy="750438"/>
                      </a:xfrm>
                      <a:prstGeom prst="rect">
                        <a:avLst/>
                      </a:prstGeom>
                    </p:spPr>
                  </p:pic>
                </p:oleObj>
              </mc:Fallback>
            </mc:AlternateContent>
          </a:graphicData>
        </a:graphic>
      </p:graphicFrame>
      <p:sp>
        <p:nvSpPr>
          <p:cNvPr id="56" name="文本框 55"/>
          <p:cNvSpPr txBox="1"/>
          <p:nvPr/>
        </p:nvSpPr>
        <p:spPr>
          <a:xfrm>
            <a:off x="1691680" y="5229200"/>
            <a:ext cx="1944216" cy="369332"/>
          </a:xfrm>
          <a:prstGeom prst="rect">
            <a:avLst/>
          </a:prstGeom>
          <a:noFill/>
        </p:spPr>
        <p:txBody>
          <a:bodyPr wrap="square" rtlCol="0">
            <a:spAutoFit/>
          </a:bodyPr>
          <a:lstStyle/>
          <a:p>
            <a:r>
              <a:rPr kumimoji="1" lang="en-US" altLang="zh-CN" dirty="0" smtClean="0">
                <a:solidFill>
                  <a:schemeClr val="bg1"/>
                </a:solidFill>
              </a:rPr>
              <a:t>KL-divergence</a:t>
            </a:r>
            <a:endParaRPr kumimoji="1" lang="zh-CN" altLang="en-US" dirty="0">
              <a:solidFill>
                <a:schemeClr val="bg1"/>
              </a:solidFill>
            </a:endParaRPr>
          </a:p>
        </p:txBody>
      </p:sp>
      <p:cxnSp>
        <p:nvCxnSpPr>
          <p:cNvPr id="57" name="直线箭头连接符 56"/>
          <p:cNvCxnSpPr/>
          <p:nvPr/>
        </p:nvCxnSpPr>
        <p:spPr>
          <a:xfrm flipH="1" flipV="1">
            <a:off x="2123728" y="4797152"/>
            <a:ext cx="207968" cy="441340"/>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58" name="对象 57"/>
          <p:cNvGraphicFramePr>
            <a:graphicFrameLocks noChangeAspect="1"/>
          </p:cNvGraphicFramePr>
          <p:nvPr>
            <p:extLst>
              <p:ext uri="{D42A27DB-BD31-4B8C-83A1-F6EECF244321}">
                <p14:modId xmlns:p14="http://schemas.microsoft.com/office/powerpoint/2010/main" val="3452195884"/>
              </p:ext>
            </p:extLst>
          </p:nvPr>
        </p:nvGraphicFramePr>
        <p:xfrm>
          <a:off x="4427984" y="3645024"/>
          <a:ext cx="1233976" cy="432048"/>
        </p:xfrm>
        <a:graphic>
          <a:graphicData uri="http://schemas.openxmlformats.org/presentationml/2006/ole">
            <mc:AlternateContent xmlns:mc="http://schemas.openxmlformats.org/markup-compatibility/2006">
              <mc:Choice xmlns:v="urn:schemas-microsoft-com:vml" Requires="v">
                <p:oleObj spid="_x0000_s30810" name="公式" r:id="rId6" imgW="698500" imgH="241300" progId="Equation.3">
                  <p:embed/>
                </p:oleObj>
              </mc:Choice>
              <mc:Fallback>
                <p:oleObj name="公式" r:id="rId6" imgW="698500" imgH="241300" progId="Equation.3">
                  <p:embed/>
                  <p:pic>
                    <p:nvPicPr>
                      <p:cNvPr id="0" name=""/>
                      <p:cNvPicPr/>
                      <p:nvPr/>
                    </p:nvPicPr>
                    <p:blipFill>
                      <a:blip r:embed="rId7"/>
                      <a:stretch>
                        <a:fillRect/>
                      </a:stretch>
                    </p:blipFill>
                    <p:spPr>
                      <a:xfrm>
                        <a:off x="4427984" y="3645024"/>
                        <a:ext cx="1233976" cy="432048"/>
                      </a:xfrm>
                      <a:prstGeom prst="rect">
                        <a:avLst/>
                      </a:prstGeom>
                    </p:spPr>
                  </p:pic>
                </p:oleObj>
              </mc:Fallback>
            </mc:AlternateContent>
          </a:graphicData>
        </a:graphic>
      </p:graphicFrame>
      <p:graphicFrame>
        <p:nvGraphicFramePr>
          <p:cNvPr id="61" name="对象 60"/>
          <p:cNvGraphicFramePr>
            <a:graphicFrameLocks noChangeAspect="1"/>
          </p:cNvGraphicFramePr>
          <p:nvPr>
            <p:extLst>
              <p:ext uri="{D42A27DB-BD31-4B8C-83A1-F6EECF244321}">
                <p14:modId xmlns:p14="http://schemas.microsoft.com/office/powerpoint/2010/main" val="4176891745"/>
              </p:ext>
            </p:extLst>
          </p:nvPr>
        </p:nvGraphicFramePr>
        <p:xfrm>
          <a:off x="323528" y="5877272"/>
          <a:ext cx="3770270" cy="792088"/>
        </p:xfrm>
        <a:graphic>
          <a:graphicData uri="http://schemas.openxmlformats.org/presentationml/2006/ole">
            <mc:AlternateContent xmlns:mc="http://schemas.openxmlformats.org/markup-compatibility/2006">
              <mc:Choice xmlns:v="urn:schemas-microsoft-com:vml" Requires="v">
                <p:oleObj spid="_x0000_s30811" name="公式" r:id="rId8" imgW="2057400" imgH="457200" progId="Equation.3">
                  <p:embed/>
                </p:oleObj>
              </mc:Choice>
              <mc:Fallback>
                <p:oleObj name="公式" r:id="rId8" imgW="2057400" imgH="457200" progId="Equation.3">
                  <p:embed/>
                  <p:pic>
                    <p:nvPicPr>
                      <p:cNvPr id="0" name=""/>
                      <p:cNvPicPr/>
                      <p:nvPr/>
                    </p:nvPicPr>
                    <p:blipFill>
                      <a:blip r:embed="rId9"/>
                      <a:stretch>
                        <a:fillRect/>
                      </a:stretch>
                    </p:blipFill>
                    <p:spPr>
                      <a:xfrm>
                        <a:off x="323528" y="5877272"/>
                        <a:ext cx="3770270" cy="792088"/>
                      </a:xfrm>
                      <a:prstGeom prst="rect">
                        <a:avLst/>
                      </a:prstGeom>
                    </p:spPr>
                  </p:pic>
                </p:oleObj>
              </mc:Fallback>
            </mc:AlternateContent>
          </a:graphicData>
        </a:graphic>
      </p:graphicFrame>
      <p:grpSp>
        <p:nvGrpSpPr>
          <p:cNvPr id="3" name="组 2"/>
          <p:cNvGrpSpPr/>
          <p:nvPr/>
        </p:nvGrpSpPr>
        <p:grpSpPr>
          <a:xfrm>
            <a:off x="6156176" y="2348880"/>
            <a:ext cx="2530198" cy="2448272"/>
            <a:chOff x="6156176" y="2348880"/>
            <a:chExt cx="2530198" cy="2448272"/>
          </a:xfrm>
        </p:grpSpPr>
        <p:graphicFrame>
          <p:nvGraphicFramePr>
            <p:cNvPr id="62" name="对象 61"/>
            <p:cNvGraphicFramePr>
              <a:graphicFrameLocks noChangeAspect="1"/>
            </p:cNvGraphicFramePr>
            <p:nvPr>
              <p:extLst>
                <p:ext uri="{D42A27DB-BD31-4B8C-83A1-F6EECF244321}">
                  <p14:modId xmlns:p14="http://schemas.microsoft.com/office/powerpoint/2010/main" val="4067434948"/>
                </p:ext>
              </p:extLst>
            </p:nvPr>
          </p:nvGraphicFramePr>
          <p:xfrm>
            <a:off x="6962452" y="3451912"/>
            <a:ext cx="1723922" cy="458233"/>
          </p:xfrm>
          <a:graphic>
            <a:graphicData uri="http://schemas.openxmlformats.org/presentationml/2006/ole">
              <mc:AlternateContent xmlns:mc="http://schemas.openxmlformats.org/markup-compatibility/2006">
                <mc:Choice xmlns:v="urn:schemas-microsoft-com:vml" Requires="v">
                  <p:oleObj spid="_x0000_s30812" name="公式" r:id="rId10" imgW="812800" imgH="228600" progId="Equation.3">
                    <p:embed/>
                  </p:oleObj>
                </mc:Choice>
                <mc:Fallback>
                  <p:oleObj name="公式" r:id="rId10" imgW="812800" imgH="228600" progId="Equation.3">
                    <p:embed/>
                    <p:pic>
                      <p:nvPicPr>
                        <p:cNvPr id="0" name=""/>
                        <p:cNvPicPr/>
                        <p:nvPr/>
                      </p:nvPicPr>
                      <p:blipFill>
                        <a:blip r:embed="rId11"/>
                        <a:stretch>
                          <a:fillRect/>
                        </a:stretch>
                      </p:blipFill>
                      <p:spPr>
                        <a:xfrm>
                          <a:off x="6962452" y="3451912"/>
                          <a:ext cx="1723922" cy="458233"/>
                        </a:xfrm>
                        <a:prstGeom prst="rect">
                          <a:avLst/>
                        </a:prstGeom>
                      </p:spPr>
                    </p:pic>
                  </p:oleObj>
                </mc:Fallback>
              </mc:AlternateContent>
            </a:graphicData>
          </a:graphic>
        </p:graphicFrame>
        <p:cxnSp>
          <p:nvCxnSpPr>
            <p:cNvPr id="4" name="直线箭头连接符 3"/>
            <p:cNvCxnSpPr/>
            <p:nvPr/>
          </p:nvCxnSpPr>
          <p:spPr>
            <a:xfrm flipV="1">
              <a:off x="7452320" y="2348880"/>
              <a:ext cx="144016" cy="1152128"/>
            </a:xfrm>
            <a:prstGeom prst="straightConnector1">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cxnSp>
          <p:nvCxnSpPr>
            <p:cNvPr id="7" name="直线箭头连接符 6"/>
            <p:cNvCxnSpPr/>
            <p:nvPr/>
          </p:nvCxnSpPr>
          <p:spPr>
            <a:xfrm flipH="1">
              <a:off x="6156176" y="4005064"/>
              <a:ext cx="792088" cy="792088"/>
            </a:xfrm>
            <a:prstGeom prst="straightConnector1">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grpSp>
      <p:grpSp>
        <p:nvGrpSpPr>
          <p:cNvPr id="8" name="组 7"/>
          <p:cNvGrpSpPr/>
          <p:nvPr/>
        </p:nvGrpSpPr>
        <p:grpSpPr>
          <a:xfrm>
            <a:off x="2627784" y="2422629"/>
            <a:ext cx="4824536" cy="3814683"/>
            <a:chOff x="2699792" y="2492896"/>
            <a:chExt cx="4824536" cy="3814683"/>
          </a:xfrm>
        </p:grpSpPr>
        <p:sp>
          <p:nvSpPr>
            <p:cNvPr id="198" name="文本框 197"/>
            <p:cNvSpPr txBox="1"/>
            <p:nvPr/>
          </p:nvSpPr>
          <p:spPr>
            <a:xfrm>
              <a:off x="6084168" y="2538135"/>
              <a:ext cx="1440160" cy="646331"/>
            </a:xfrm>
            <a:prstGeom prst="rect">
              <a:avLst/>
            </a:prstGeom>
            <a:noFill/>
          </p:spPr>
          <p:txBody>
            <a:bodyPr wrap="square" rtlCol="0">
              <a:spAutoFit/>
            </a:bodyPr>
            <a:lstStyle/>
            <a:p>
              <a:r>
                <a:rPr kumimoji="1" lang="en-US" altLang="zh-CN" dirty="0" smtClean="0"/>
                <a:t>View-specific topics</a:t>
              </a:r>
              <a:endParaRPr kumimoji="1" lang="zh-CN" altLang="en-US" dirty="0"/>
            </a:p>
          </p:txBody>
        </p:sp>
        <p:sp>
          <p:nvSpPr>
            <p:cNvPr id="63" name="文本框 62"/>
            <p:cNvSpPr txBox="1"/>
            <p:nvPr/>
          </p:nvSpPr>
          <p:spPr>
            <a:xfrm>
              <a:off x="2699792" y="2492896"/>
              <a:ext cx="1440160" cy="646331"/>
            </a:xfrm>
            <a:prstGeom prst="rect">
              <a:avLst/>
            </a:prstGeom>
            <a:noFill/>
          </p:spPr>
          <p:txBody>
            <a:bodyPr wrap="square" rtlCol="0">
              <a:spAutoFit/>
            </a:bodyPr>
            <a:lstStyle/>
            <a:p>
              <a:r>
                <a:rPr kumimoji="1" lang="en-US" altLang="zh-CN" dirty="0" smtClean="0"/>
                <a:t>View-specific topics</a:t>
              </a:r>
              <a:endParaRPr kumimoji="1" lang="zh-CN" altLang="en-US" dirty="0"/>
            </a:p>
          </p:txBody>
        </p:sp>
        <p:sp>
          <p:nvSpPr>
            <p:cNvPr id="65" name="文本框 64"/>
            <p:cNvSpPr txBox="1"/>
            <p:nvPr/>
          </p:nvSpPr>
          <p:spPr>
            <a:xfrm>
              <a:off x="4355976" y="5661248"/>
              <a:ext cx="1440160" cy="646331"/>
            </a:xfrm>
            <a:prstGeom prst="rect">
              <a:avLst/>
            </a:prstGeom>
            <a:noFill/>
          </p:spPr>
          <p:txBody>
            <a:bodyPr wrap="square" rtlCol="0">
              <a:spAutoFit/>
            </a:bodyPr>
            <a:lstStyle/>
            <a:p>
              <a:r>
                <a:rPr kumimoji="1" lang="en-US" altLang="zh-CN" dirty="0" smtClean="0"/>
                <a:t>View-specific topics</a:t>
              </a:r>
              <a:endParaRPr kumimoji="1" lang="zh-CN" altLang="en-US" dirty="0"/>
            </a:p>
          </p:txBody>
        </p:sp>
      </p:grpSp>
      <p:grpSp>
        <p:nvGrpSpPr>
          <p:cNvPr id="9" name="组 8"/>
          <p:cNvGrpSpPr/>
          <p:nvPr/>
        </p:nvGrpSpPr>
        <p:grpSpPr>
          <a:xfrm>
            <a:off x="2555776" y="2492896"/>
            <a:ext cx="4762739" cy="3672408"/>
            <a:chOff x="10188624" y="2132856"/>
            <a:chExt cx="4762739" cy="3672408"/>
          </a:xfrm>
        </p:grpSpPr>
        <p:graphicFrame>
          <p:nvGraphicFramePr>
            <p:cNvPr id="59" name="对象 58"/>
            <p:cNvGraphicFramePr>
              <a:graphicFrameLocks noChangeAspect="1"/>
            </p:cNvGraphicFramePr>
            <p:nvPr>
              <p:extLst>
                <p:ext uri="{D42A27DB-BD31-4B8C-83A1-F6EECF244321}">
                  <p14:modId xmlns:p14="http://schemas.microsoft.com/office/powerpoint/2010/main" val="74045819"/>
                </p:ext>
              </p:extLst>
            </p:nvPr>
          </p:nvGraphicFramePr>
          <p:xfrm>
            <a:off x="11916816" y="5373216"/>
            <a:ext cx="1378363" cy="432048"/>
          </p:xfrm>
          <a:graphic>
            <a:graphicData uri="http://schemas.openxmlformats.org/presentationml/2006/ole">
              <mc:AlternateContent xmlns:mc="http://schemas.openxmlformats.org/markup-compatibility/2006">
                <mc:Choice xmlns:v="urn:schemas-microsoft-com:vml" Requires="v">
                  <p:oleObj spid="_x0000_s30813" name="公式" r:id="rId12" imgW="774700" imgH="241300" progId="Equation.3">
                    <p:embed/>
                  </p:oleObj>
                </mc:Choice>
                <mc:Fallback>
                  <p:oleObj name="公式" r:id="rId12" imgW="774700" imgH="241300" progId="Equation.3">
                    <p:embed/>
                    <p:pic>
                      <p:nvPicPr>
                        <p:cNvPr id="0" name=""/>
                        <p:cNvPicPr/>
                        <p:nvPr/>
                      </p:nvPicPr>
                      <p:blipFill>
                        <a:blip r:embed="rId13"/>
                        <a:stretch>
                          <a:fillRect/>
                        </a:stretch>
                      </p:blipFill>
                      <p:spPr>
                        <a:xfrm>
                          <a:off x="11916816" y="5373216"/>
                          <a:ext cx="1378363" cy="432048"/>
                        </a:xfrm>
                        <a:prstGeom prst="rect">
                          <a:avLst/>
                        </a:prstGeom>
                      </p:spPr>
                    </p:pic>
                  </p:oleObj>
                </mc:Fallback>
              </mc:AlternateContent>
            </a:graphicData>
          </a:graphic>
        </p:graphicFrame>
        <p:graphicFrame>
          <p:nvGraphicFramePr>
            <p:cNvPr id="66" name="对象 65"/>
            <p:cNvGraphicFramePr>
              <a:graphicFrameLocks noChangeAspect="1"/>
            </p:cNvGraphicFramePr>
            <p:nvPr>
              <p:extLst>
                <p:ext uri="{D42A27DB-BD31-4B8C-83A1-F6EECF244321}">
                  <p14:modId xmlns:p14="http://schemas.microsoft.com/office/powerpoint/2010/main" val="730822032"/>
                </p:ext>
              </p:extLst>
            </p:nvPr>
          </p:nvGraphicFramePr>
          <p:xfrm>
            <a:off x="13573000" y="2132856"/>
            <a:ext cx="1378363" cy="432048"/>
          </p:xfrm>
          <a:graphic>
            <a:graphicData uri="http://schemas.openxmlformats.org/presentationml/2006/ole">
              <mc:AlternateContent xmlns:mc="http://schemas.openxmlformats.org/markup-compatibility/2006">
                <mc:Choice xmlns:v="urn:schemas-microsoft-com:vml" Requires="v">
                  <p:oleObj spid="_x0000_s30814" name="公式" r:id="rId14" imgW="774700" imgH="241300" progId="Equation.3">
                    <p:embed/>
                  </p:oleObj>
                </mc:Choice>
                <mc:Fallback>
                  <p:oleObj name="公式" r:id="rId14" imgW="774700" imgH="241300" progId="Equation.3">
                    <p:embed/>
                    <p:pic>
                      <p:nvPicPr>
                        <p:cNvPr id="0" name=""/>
                        <p:cNvPicPr/>
                        <p:nvPr/>
                      </p:nvPicPr>
                      <p:blipFill>
                        <a:blip r:embed="rId13"/>
                        <a:stretch>
                          <a:fillRect/>
                        </a:stretch>
                      </p:blipFill>
                      <p:spPr>
                        <a:xfrm>
                          <a:off x="13573000" y="2132856"/>
                          <a:ext cx="1378363" cy="432048"/>
                        </a:xfrm>
                        <a:prstGeom prst="rect">
                          <a:avLst/>
                        </a:prstGeom>
                      </p:spPr>
                    </p:pic>
                  </p:oleObj>
                </mc:Fallback>
              </mc:AlternateContent>
            </a:graphicData>
          </a:graphic>
        </p:graphicFrame>
        <p:graphicFrame>
          <p:nvGraphicFramePr>
            <p:cNvPr id="67" name="对象 66"/>
            <p:cNvGraphicFramePr>
              <a:graphicFrameLocks noChangeAspect="1"/>
            </p:cNvGraphicFramePr>
            <p:nvPr>
              <p:extLst>
                <p:ext uri="{D42A27DB-BD31-4B8C-83A1-F6EECF244321}">
                  <p14:modId xmlns:p14="http://schemas.microsoft.com/office/powerpoint/2010/main" val="3067600149"/>
                </p:ext>
              </p:extLst>
            </p:nvPr>
          </p:nvGraphicFramePr>
          <p:xfrm>
            <a:off x="10188624" y="2132856"/>
            <a:ext cx="1378363" cy="432048"/>
          </p:xfrm>
          <a:graphic>
            <a:graphicData uri="http://schemas.openxmlformats.org/presentationml/2006/ole">
              <mc:AlternateContent xmlns:mc="http://schemas.openxmlformats.org/markup-compatibility/2006">
                <mc:Choice xmlns:v="urn:schemas-microsoft-com:vml" Requires="v">
                  <p:oleObj spid="_x0000_s30815" name="公式" r:id="rId15" imgW="774700" imgH="241300" progId="Equation.3">
                    <p:embed/>
                  </p:oleObj>
                </mc:Choice>
                <mc:Fallback>
                  <p:oleObj name="公式" r:id="rId15" imgW="774700" imgH="241300" progId="Equation.3">
                    <p:embed/>
                    <p:pic>
                      <p:nvPicPr>
                        <p:cNvPr id="0" name=""/>
                        <p:cNvPicPr/>
                        <p:nvPr/>
                      </p:nvPicPr>
                      <p:blipFill>
                        <a:blip r:embed="rId13"/>
                        <a:stretch>
                          <a:fillRect/>
                        </a:stretch>
                      </p:blipFill>
                      <p:spPr>
                        <a:xfrm>
                          <a:off x="10188624" y="2132856"/>
                          <a:ext cx="1378363" cy="432048"/>
                        </a:xfrm>
                        <a:prstGeom prst="rect">
                          <a:avLst/>
                        </a:prstGeom>
                      </p:spPr>
                    </p:pic>
                  </p:oleObj>
                </mc:Fallback>
              </mc:AlternateContent>
            </a:graphicData>
          </a:graphic>
        </p:graphicFrame>
      </p:grpSp>
    </p:spTree>
    <p:extLst>
      <p:ext uri="{BB962C8B-B14F-4D97-AF65-F5344CB8AC3E}">
        <p14:creationId xmlns:p14="http://schemas.microsoft.com/office/powerpoint/2010/main" val="1478382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93"/>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sz="4000" dirty="0" smtClean="0">
                <a:solidFill>
                  <a:srgbClr val="B40000"/>
                </a:solidFill>
              </a:rPr>
              <a:t>Learning Procedure: </a:t>
            </a:r>
            <a:r>
              <a:rPr kumimoji="1" lang="en-US" altLang="zh-CN" sz="4000" dirty="0">
                <a:solidFill>
                  <a:srgbClr val="B40000"/>
                </a:solidFill>
              </a:rPr>
              <a:t>V</a:t>
            </a:r>
            <a:r>
              <a:rPr kumimoji="1" lang="en-US" altLang="zh-CN" sz="4000" dirty="0" smtClean="0">
                <a:solidFill>
                  <a:srgbClr val="B40000"/>
                </a:solidFill>
              </a:rPr>
              <a:t>ariational EM</a:t>
            </a:r>
            <a:endParaRPr kumimoji="1" lang="zh-CN" altLang="en-US" sz="4000" dirty="0">
              <a:solidFill>
                <a:srgbClr val="B40000"/>
              </a:solidFill>
            </a:endParaRPr>
          </a:p>
        </p:txBody>
      </p:sp>
      <p:sp>
        <p:nvSpPr>
          <p:cNvPr id="3" name="内容占位符 2"/>
          <p:cNvSpPr>
            <a:spLocks noGrp="1"/>
          </p:cNvSpPr>
          <p:nvPr>
            <p:ph idx="1"/>
          </p:nvPr>
        </p:nvSpPr>
        <p:spPr/>
        <p:txBody>
          <a:bodyPr>
            <a:normAutofit/>
          </a:bodyPr>
          <a:lstStyle/>
          <a:p>
            <a:r>
              <a:rPr kumimoji="1" lang="en-US" altLang="zh-CN" sz="2800" dirty="0" smtClean="0"/>
              <a:t>Variational E-step: mean-field algorithm</a:t>
            </a:r>
          </a:p>
          <a:p>
            <a:pPr lvl="1"/>
            <a:r>
              <a:rPr kumimoji="1" lang="en-US" altLang="zh-CN" sz="2400" dirty="0" smtClean="0"/>
              <a:t>Update the topic assignments         of each token in each view.</a:t>
            </a:r>
          </a:p>
          <a:p>
            <a:r>
              <a:rPr kumimoji="1" lang="en-US" altLang="zh-CN" sz="2800" dirty="0" smtClean="0"/>
              <a:t>M-step:</a:t>
            </a:r>
            <a:endParaRPr kumimoji="1" lang="en-US" altLang="zh-CN" sz="2800" dirty="0"/>
          </a:p>
          <a:p>
            <a:pPr lvl="1"/>
            <a:r>
              <a:rPr kumimoji="1" lang="en-US" altLang="zh-CN" sz="2400" dirty="0" smtClean="0"/>
              <a:t>Update the view-specific topics</a:t>
            </a:r>
          </a:p>
          <a:p>
            <a:pPr marL="457200" lvl="1" indent="0">
              <a:buNone/>
            </a:pPr>
            <a:endParaRPr kumimoji="1" lang="en-US" altLang="zh-CN" sz="2400" dirty="0"/>
          </a:p>
          <a:p>
            <a:pPr marL="457200" lvl="1" indent="0">
              <a:buNone/>
            </a:pPr>
            <a:endParaRPr kumimoji="1" lang="en-US" altLang="zh-CN" sz="2400" dirty="0" smtClean="0"/>
          </a:p>
          <a:p>
            <a:pPr lvl="1"/>
            <a:endParaRPr kumimoji="1" lang="en-US" altLang="zh-CN" sz="2400" dirty="0" smtClean="0"/>
          </a:p>
          <a:p>
            <a:pPr lvl="1"/>
            <a:r>
              <a:rPr kumimoji="1" lang="en-US" altLang="zh-CN" sz="2400" dirty="0" smtClean="0"/>
              <a:t>Update the consensus</a:t>
            </a:r>
            <a:r>
              <a:rPr kumimoji="1" lang="en-US" altLang="zh-CN" sz="2400" dirty="0"/>
              <a:t> </a:t>
            </a:r>
            <a:r>
              <a:rPr kumimoji="1" lang="en-US" altLang="zh-CN" sz="2400" dirty="0" smtClean="0"/>
              <a:t>topics</a:t>
            </a:r>
            <a:endParaRPr kumimoji="1" lang="en-US" altLang="zh-CN" sz="2400" dirty="0"/>
          </a:p>
          <a:p>
            <a:endParaRPr kumimoji="1" lang="zh-CN" altLang="en-US" dirty="0"/>
          </a:p>
        </p:txBody>
      </p:sp>
      <p:sp>
        <p:nvSpPr>
          <p:cNvPr id="8" name="文本框 7"/>
          <p:cNvSpPr txBox="1"/>
          <p:nvPr/>
        </p:nvSpPr>
        <p:spPr>
          <a:xfrm>
            <a:off x="6459018" y="5949280"/>
            <a:ext cx="2145430" cy="369332"/>
          </a:xfrm>
          <a:prstGeom prst="rect">
            <a:avLst/>
          </a:prstGeom>
          <a:noFill/>
        </p:spPr>
        <p:txBody>
          <a:bodyPr wrap="square" rtlCol="0">
            <a:spAutoFit/>
          </a:bodyPr>
          <a:lstStyle/>
          <a:p>
            <a:r>
              <a:rPr kumimoji="1" lang="en-US" altLang="zh-CN" b="1" dirty="0" smtClean="0">
                <a:solidFill>
                  <a:srgbClr val="008000"/>
                </a:solidFill>
              </a:rPr>
              <a:t>Geometric mean</a:t>
            </a:r>
            <a:endParaRPr kumimoji="1" lang="zh-CN" altLang="en-US" b="1" dirty="0">
              <a:solidFill>
                <a:srgbClr val="008000"/>
              </a:solidFill>
            </a:endParaRPr>
          </a:p>
        </p:txBody>
      </p:sp>
      <p:sp>
        <p:nvSpPr>
          <p:cNvPr id="9" name="文本框 8"/>
          <p:cNvSpPr txBox="1"/>
          <p:nvPr/>
        </p:nvSpPr>
        <p:spPr>
          <a:xfrm>
            <a:off x="2339752" y="4941168"/>
            <a:ext cx="3816424" cy="369332"/>
          </a:xfrm>
          <a:prstGeom prst="rect">
            <a:avLst/>
          </a:prstGeom>
          <a:noFill/>
        </p:spPr>
        <p:txBody>
          <a:bodyPr wrap="square" rtlCol="0">
            <a:spAutoFit/>
          </a:bodyPr>
          <a:lstStyle/>
          <a:p>
            <a:r>
              <a:rPr kumimoji="1" lang="en-US" altLang="zh-CN" b="1" dirty="0" smtClean="0">
                <a:solidFill>
                  <a:srgbClr val="008000"/>
                </a:solidFill>
              </a:rPr>
              <a:t>Topic-word count from view </a:t>
            </a:r>
            <a:r>
              <a:rPr kumimoji="1" lang="en-US" altLang="zh-CN" b="1" i="1" dirty="0" smtClean="0">
                <a:solidFill>
                  <a:srgbClr val="008000"/>
                </a:solidFill>
              </a:rPr>
              <a:t>c</a:t>
            </a:r>
            <a:endParaRPr kumimoji="1" lang="zh-CN" altLang="en-US" b="1" i="1" dirty="0">
              <a:solidFill>
                <a:srgbClr val="008000"/>
              </a:solidFill>
            </a:endParaRPr>
          </a:p>
        </p:txBody>
      </p:sp>
      <p:sp>
        <p:nvSpPr>
          <p:cNvPr id="10" name="文本框 9"/>
          <p:cNvSpPr txBox="1"/>
          <p:nvPr/>
        </p:nvSpPr>
        <p:spPr>
          <a:xfrm>
            <a:off x="6444208" y="4293096"/>
            <a:ext cx="2699792" cy="369332"/>
          </a:xfrm>
          <a:prstGeom prst="rect">
            <a:avLst/>
          </a:prstGeom>
          <a:noFill/>
        </p:spPr>
        <p:txBody>
          <a:bodyPr wrap="square" rtlCol="0">
            <a:spAutoFit/>
          </a:bodyPr>
          <a:lstStyle/>
          <a:p>
            <a:endParaRPr kumimoji="1" lang="en-US" altLang="zh-CN" b="1" dirty="0" smtClean="0">
              <a:solidFill>
                <a:srgbClr val="008000"/>
              </a:solidFill>
            </a:endParaRPr>
          </a:p>
        </p:txBody>
      </p:sp>
      <p:sp>
        <p:nvSpPr>
          <p:cNvPr id="11" name="文本框 10"/>
          <p:cNvSpPr txBox="1"/>
          <p:nvPr/>
        </p:nvSpPr>
        <p:spPr>
          <a:xfrm>
            <a:off x="5940152" y="4942909"/>
            <a:ext cx="2592288" cy="646331"/>
          </a:xfrm>
          <a:prstGeom prst="rect">
            <a:avLst/>
          </a:prstGeom>
          <a:noFill/>
        </p:spPr>
        <p:txBody>
          <a:bodyPr wrap="square" rtlCol="0">
            <a:spAutoFit/>
          </a:bodyPr>
          <a:lstStyle/>
          <a:p>
            <a:r>
              <a:rPr kumimoji="1" lang="en-US" altLang="zh-CN" b="1" dirty="0" smtClean="0">
                <a:solidFill>
                  <a:srgbClr val="008000"/>
                </a:solidFill>
              </a:rPr>
              <a:t>Topic-word probability from consensus topics </a:t>
            </a:r>
            <a:endParaRPr kumimoji="1" lang="zh-CN" altLang="en-US" b="1" i="1" dirty="0">
              <a:solidFill>
                <a:srgbClr val="008000"/>
              </a:solidFill>
            </a:endParaRPr>
          </a:p>
        </p:txBody>
      </p:sp>
      <p:cxnSp>
        <p:nvCxnSpPr>
          <p:cNvPr id="13" name="直线箭头连接符 12"/>
          <p:cNvCxnSpPr/>
          <p:nvPr/>
        </p:nvCxnSpPr>
        <p:spPr>
          <a:xfrm flipV="1">
            <a:off x="4499992" y="4653136"/>
            <a:ext cx="216024" cy="360040"/>
          </a:xfrm>
          <a:prstGeom prst="straightConnector1">
            <a:avLst/>
          </a:prstGeom>
          <a:ln>
            <a:solidFill>
              <a:srgbClr val="8064A2"/>
            </a:solidFill>
            <a:tailEnd type="arrow"/>
          </a:ln>
        </p:spPr>
        <p:style>
          <a:lnRef idx="2">
            <a:schemeClr val="accent1"/>
          </a:lnRef>
          <a:fillRef idx="0">
            <a:schemeClr val="accent1"/>
          </a:fillRef>
          <a:effectRef idx="1">
            <a:schemeClr val="accent1"/>
          </a:effectRef>
          <a:fontRef idx="minor">
            <a:schemeClr val="tx1"/>
          </a:fontRef>
        </p:style>
      </p:cxnSp>
      <p:cxnSp>
        <p:nvCxnSpPr>
          <p:cNvPr id="15" name="直线箭头连接符 14"/>
          <p:cNvCxnSpPr/>
          <p:nvPr/>
        </p:nvCxnSpPr>
        <p:spPr>
          <a:xfrm flipH="1" flipV="1">
            <a:off x="6012160" y="4653136"/>
            <a:ext cx="792088" cy="360040"/>
          </a:xfrm>
          <a:prstGeom prst="straightConnector1">
            <a:avLst/>
          </a:prstGeom>
          <a:ln>
            <a:solidFill>
              <a:srgbClr val="8064A2"/>
            </a:solidFill>
            <a:tailEnd type="arrow"/>
          </a:ln>
        </p:spPr>
        <p:style>
          <a:lnRef idx="2">
            <a:schemeClr val="accent1"/>
          </a:lnRef>
          <a:fillRef idx="0">
            <a:schemeClr val="accent1"/>
          </a:fillRef>
          <a:effectRef idx="1">
            <a:schemeClr val="accent1"/>
          </a:effectRef>
          <a:fontRef idx="minor">
            <a:schemeClr val="tx1"/>
          </a:fontRef>
        </p:style>
      </p:cxnSp>
      <p:cxnSp>
        <p:nvCxnSpPr>
          <p:cNvPr id="18" name="直线箭头连接符 17"/>
          <p:cNvCxnSpPr/>
          <p:nvPr/>
        </p:nvCxnSpPr>
        <p:spPr>
          <a:xfrm flipH="1">
            <a:off x="5364088" y="6165304"/>
            <a:ext cx="1080120" cy="0"/>
          </a:xfrm>
          <a:prstGeom prst="straightConnector1">
            <a:avLst/>
          </a:prstGeom>
          <a:ln>
            <a:solidFill>
              <a:srgbClr val="8064A2"/>
            </a:solidFill>
            <a:tailEnd type="arrow"/>
          </a:ln>
        </p:spPr>
        <p:style>
          <a:lnRef idx="2">
            <a:schemeClr val="accent1"/>
          </a:lnRef>
          <a:fillRef idx="0">
            <a:schemeClr val="accent1"/>
          </a:fillRef>
          <a:effectRef idx="1">
            <a:schemeClr val="accent1"/>
          </a:effectRef>
          <a:fontRef idx="minor">
            <a:schemeClr val="tx1"/>
          </a:fontRef>
        </p:style>
      </p:cxnSp>
      <p:sp>
        <p:nvSpPr>
          <p:cNvPr id="4" name="幻灯片编号占位符 3"/>
          <p:cNvSpPr>
            <a:spLocks noGrp="1"/>
          </p:cNvSpPr>
          <p:nvPr>
            <p:ph type="sldNum" sz="quarter" idx="12"/>
          </p:nvPr>
        </p:nvSpPr>
        <p:spPr/>
        <p:txBody>
          <a:bodyPr/>
          <a:lstStyle/>
          <a:p>
            <a:fld id="{0C913308-F349-4B6D-A68A-DD1791B4A57B}" type="slidenum">
              <a:rPr lang="zh-CN" altLang="en-US" smtClean="0"/>
              <a:t>13</a:t>
            </a:fld>
            <a:endParaRPr lang="zh-CN" altLang="en-US"/>
          </a:p>
        </p:txBody>
      </p:sp>
      <p:graphicFrame>
        <p:nvGraphicFramePr>
          <p:cNvPr id="16" name="对象 15"/>
          <p:cNvGraphicFramePr>
            <a:graphicFrameLocks noChangeAspect="1"/>
          </p:cNvGraphicFramePr>
          <p:nvPr>
            <p:extLst>
              <p:ext uri="{D42A27DB-BD31-4B8C-83A1-F6EECF244321}">
                <p14:modId xmlns:p14="http://schemas.microsoft.com/office/powerpoint/2010/main" val="1562326029"/>
              </p:ext>
            </p:extLst>
          </p:nvPr>
        </p:nvGraphicFramePr>
        <p:xfrm>
          <a:off x="2627784" y="3938686"/>
          <a:ext cx="3528392" cy="1002481"/>
        </p:xfrm>
        <a:graphic>
          <a:graphicData uri="http://schemas.openxmlformats.org/presentationml/2006/ole">
            <mc:AlternateContent xmlns:mc="http://schemas.openxmlformats.org/markup-compatibility/2006">
              <mc:Choice xmlns:v="urn:schemas-microsoft-com:vml" Requires="v">
                <p:oleObj spid="_x0000_s28516" name="公式" r:id="rId4" imgW="1562100" imgH="469900" progId="Equation.3">
                  <p:embed/>
                </p:oleObj>
              </mc:Choice>
              <mc:Fallback>
                <p:oleObj name="公式" r:id="rId4" imgW="1562100" imgH="469900" progId="Equation.3">
                  <p:embed/>
                  <p:pic>
                    <p:nvPicPr>
                      <p:cNvPr id="0" name=""/>
                      <p:cNvPicPr/>
                      <p:nvPr/>
                    </p:nvPicPr>
                    <p:blipFill>
                      <a:blip r:embed="rId5"/>
                      <a:stretch>
                        <a:fillRect/>
                      </a:stretch>
                    </p:blipFill>
                    <p:spPr>
                      <a:xfrm>
                        <a:off x="2627784" y="3938686"/>
                        <a:ext cx="3528392" cy="1002481"/>
                      </a:xfrm>
                      <a:prstGeom prst="rect">
                        <a:avLst/>
                      </a:prstGeom>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3005637888"/>
              </p:ext>
            </p:extLst>
          </p:nvPr>
        </p:nvGraphicFramePr>
        <p:xfrm>
          <a:off x="2987825" y="5736372"/>
          <a:ext cx="2088232" cy="910733"/>
        </p:xfrm>
        <a:graphic>
          <a:graphicData uri="http://schemas.openxmlformats.org/presentationml/2006/ole">
            <mc:AlternateContent xmlns:mc="http://schemas.openxmlformats.org/markup-compatibility/2006">
              <mc:Choice xmlns:v="urn:schemas-microsoft-com:vml" Requires="v">
                <p:oleObj spid="_x0000_s28517" name="公式" r:id="rId6" imgW="990600" imgH="457200" progId="Equation.3">
                  <p:embed/>
                </p:oleObj>
              </mc:Choice>
              <mc:Fallback>
                <p:oleObj name="公式" r:id="rId6" imgW="990600" imgH="457200" progId="Equation.3">
                  <p:embed/>
                  <p:pic>
                    <p:nvPicPr>
                      <p:cNvPr id="0" name=""/>
                      <p:cNvPicPr/>
                      <p:nvPr/>
                    </p:nvPicPr>
                    <p:blipFill>
                      <a:blip r:embed="rId7"/>
                      <a:stretch>
                        <a:fillRect/>
                      </a:stretch>
                    </p:blipFill>
                    <p:spPr>
                      <a:xfrm>
                        <a:off x="2987825" y="5736372"/>
                        <a:ext cx="2088232" cy="910733"/>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3227724075"/>
              </p:ext>
            </p:extLst>
          </p:nvPr>
        </p:nvGraphicFramePr>
        <p:xfrm>
          <a:off x="5060897" y="2095137"/>
          <a:ext cx="519215" cy="469767"/>
        </p:xfrm>
        <a:graphic>
          <a:graphicData uri="http://schemas.openxmlformats.org/presentationml/2006/ole">
            <mc:AlternateContent xmlns:mc="http://schemas.openxmlformats.org/markup-compatibility/2006">
              <mc:Choice xmlns:v="urn:schemas-microsoft-com:vml" Requires="v">
                <p:oleObj spid="_x0000_s28518" name="公式" r:id="rId8" imgW="266700" imgH="241300" progId="Equation.3">
                  <p:embed/>
                </p:oleObj>
              </mc:Choice>
              <mc:Fallback>
                <p:oleObj name="公式" r:id="rId8" imgW="266700" imgH="241300" progId="Equation.3">
                  <p:embed/>
                  <p:pic>
                    <p:nvPicPr>
                      <p:cNvPr id="0" name=""/>
                      <p:cNvPicPr/>
                      <p:nvPr/>
                    </p:nvPicPr>
                    <p:blipFill>
                      <a:blip r:embed="rId9"/>
                      <a:stretch>
                        <a:fillRect/>
                      </a:stretch>
                    </p:blipFill>
                    <p:spPr>
                      <a:xfrm>
                        <a:off x="5060897" y="2095137"/>
                        <a:ext cx="519215" cy="469767"/>
                      </a:xfrm>
                      <a:prstGeom prst="rect">
                        <a:avLst/>
                      </a:prstGeom>
                    </p:spPr>
                  </p:pic>
                </p:oleObj>
              </mc:Fallback>
            </mc:AlternateContent>
          </a:graphicData>
        </a:graphic>
      </p:graphicFrame>
    </p:spTree>
    <p:extLst>
      <p:ext uri="{BB962C8B-B14F-4D97-AF65-F5344CB8AC3E}">
        <p14:creationId xmlns:p14="http://schemas.microsoft.com/office/powerpoint/2010/main" val="137552601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solidFill>
                  <a:srgbClr val="B40000"/>
                </a:solidFill>
              </a:rPr>
              <a:t>Experiments</a:t>
            </a:r>
            <a:endParaRPr lang="zh-CN" altLang="en-US" sz="4000" dirty="0">
              <a:solidFill>
                <a:srgbClr val="B40000"/>
              </a:solidFill>
            </a:endParaRPr>
          </a:p>
        </p:txBody>
      </p:sp>
      <p:sp>
        <p:nvSpPr>
          <p:cNvPr id="3" name="内容占位符 2"/>
          <p:cNvSpPr>
            <a:spLocks noGrp="1"/>
          </p:cNvSpPr>
          <p:nvPr>
            <p:ph idx="1"/>
          </p:nvPr>
        </p:nvSpPr>
        <p:spPr>
          <a:xfrm>
            <a:off x="457200" y="1600200"/>
            <a:ext cx="8229600" cy="4709120"/>
          </a:xfrm>
        </p:spPr>
        <p:txBody>
          <a:bodyPr>
            <a:normAutofit fontScale="92500" lnSpcReduction="20000"/>
          </a:bodyPr>
          <a:lstStyle/>
          <a:p>
            <a:r>
              <a:rPr lang="en-US" altLang="zh-CN" sz="2800" dirty="0" smtClean="0"/>
              <a:t>Datasets</a:t>
            </a:r>
          </a:p>
          <a:p>
            <a:pPr lvl="1"/>
            <a:r>
              <a:rPr lang="en-US" altLang="zh-CN" sz="2400" dirty="0" smtClean="0"/>
              <a:t>Twitter: </a:t>
            </a:r>
            <a:r>
              <a:rPr lang="en-US" altLang="zh-CN" sz="2400" i="1" dirty="0" smtClean="0"/>
              <a:t>user, hashtag, tweet</a:t>
            </a:r>
            <a:endParaRPr lang="en-US" altLang="zh-CN" sz="2000" i="1" dirty="0" smtClean="0"/>
          </a:p>
          <a:p>
            <a:pPr lvl="1"/>
            <a:r>
              <a:rPr lang="en-US" altLang="zh-CN" sz="2400" dirty="0" smtClean="0"/>
              <a:t>DBLP: </a:t>
            </a:r>
            <a:r>
              <a:rPr lang="en-US" altLang="zh-CN" sz="2400" i="1" dirty="0" smtClean="0"/>
              <a:t>author, conference, title</a:t>
            </a:r>
            <a:endParaRPr lang="en-US" altLang="zh-CN" sz="2000" i="1" dirty="0" smtClean="0"/>
          </a:p>
          <a:p>
            <a:r>
              <a:rPr lang="en-US" altLang="zh-CN" sz="2800" dirty="0" smtClean="0"/>
              <a:t>Metric: Topic semantic coherence</a:t>
            </a:r>
          </a:p>
          <a:p>
            <a:pPr lvl="1"/>
            <a:r>
              <a:rPr lang="en-US" altLang="zh-CN" sz="2400" dirty="0" smtClean="0"/>
              <a:t>The average </a:t>
            </a:r>
            <a:r>
              <a:rPr lang="en-US" altLang="zh-CN" sz="2400" i="1" dirty="0" smtClean="0">
                <a:solidFill>
                  <a:srgbClr val="008000"/>
                </a:solidFill>
              </a:rPr>
              <a:t>point-wise mutual information </a:t>
            </a:r>
            <a:r>
              <a:rPr lang="en-US" altLang="zh-CN" sz="2400" dirty="0" smtClean="0"/>
              <a:t>of word pairs among the top-ranked words (D. Newman et al. 2010) </a:t>
            </a:r>
          </a:p>
          <a:p>
            <a:r>
              <a:rPr lang="en-US" altLang="zh-CN" sz="2800" dirty="0" smtClean="0"/>
              <a:t>External task: User/Author clustering</a:t>
            </a:r>
          </a:p>
          <a:p>
            <a:pPr lvl="1"/>
            <a:r>
              <a:rPr lang="en-US" altLang="zh-CN" sz="2400" dirty="0" smtClean="0"/>
              <a:t>Partition users/authors by assigning each user/author to the most probable topic</a:t>
            </a:r>
          </a:p>
          <a:p>
            <a:pPr lvl="1"/>
            <a:r>
              <a:rPr lang="en-US" altLang="zh-CN" sz="2400" dirty="0" smtClean="0"/>
              <a:t>Evaluate the partition on the social networks with </a:t>
            </a:r>
            <a:r>
              <a:rPr lang="en-US" altLang="zh-CN" sz="2400" i="1" dirty="0" smtClean="0">
                <a:solidFill>
                  <a:srgbClr val="008000"/>
                </a:solidFill>
              </a:rPr>
              <a:t>modularity </a:t>
            </a:r>
            <a:r>
              <a:rPr lang="en-US" altLang="zh-CN" sz="2400" dirty="0" smtClean="0"/>
              <a:t>(M. Newman, 2006)</a:t>
            </a:r>
            <a:endParaRPr lang="en-US" altLang="zh-CN" sz="2400" i="1" dirty="0" smtClean="0"/>
          </a:p>
          <a:p>
            <a:pPr lvl="1"/>
            <a:r>
              <a:rPr lang="en-US" altLang="zh-CN" sz="2400" dirty="0" smtClean="0"/>
              <a:t>Intuition</a:t>
            </a:r>
            <a:r>
              <a:rPr lang="en-US" altLang="zh-CN" sz="2400" dirty="0"/>
              <a:t>: </a:t>
            </a:r>
            <a:r>
              <a:rPr lang="en-US" altLang="zh-CN" sz="2400" dirty="0" smtClean="0"/>
              <a:t>Better topics should correspond to better communities on the social network</a:t>
            </a:r>
            <a:endParaRPr lang="en-US" altLang="zh-CN" sz="2400" dirty="0"/>
          </a:p>
        </p:txBody>
      </p:sp>
      <p:sp>
        <p:nvSpPr>
          <p:cNvPr id="4" name="幻灯片编号占位符 3"/>
          <p:cNvSpPr>
            <a:spLocks noGrp="1"/>
          </p:cNvSpPr>
          <p:nvPr>
            <p:ph type="sldNum" sz="quarter" idx="12"/>
          </p:nvPr>
        </p:nvSpPr>
        <p:spPr/>
        <p:txBody>
          <a:bodyPr/>
          <a:lstStyle/>
          <a:p>
            <a:fld id="{0C913308-F349-4B6D-A68A-DD1791B4A57B}" type="slidenum">
              <a:rPr lang="zh-CN" altLang="en-US" smtClean="0"/>
              <a:t>14</a:t>
            </a:fld>
            <a:endParaRPr lang="zh-CN" altLang="en-US" dirty="0"/>
          </a:p>
        </p:txBody>
      </p:sp>
    </p:spTree>
    <p:extLst>
      <p:ext uri="{BB962C8B-B14F-4D97-AF65-F5344CB8AC3E}">
        <p14:creationId xmlns:p14="http://schemas.microsoft.com/office/powerpoint/2010/main" val="23246181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1143000"/>
          </a:xfrm>
        </p:spPr>
        <p:txBody>
          <a:bodyPr>
            <a:normAutofit/>
          </a:bodyPr>
          <a:lstStyle/>
          <a:p>
            <a:r>
              <a:rPr kumimoji="1" lang="en-US" altLang="zh-CN" sz="4000" dirty="0" smtClean="0">
                <a:solidFill>
                  <a:srgbClr val="B40000"/>
                </a:solidFill>
              </a:rPr>
              <a:t>Topic Coherence (Twitter)</a:t>
            </a:r>
            <a:endParaRPr kumimoji="1" lang="zh-CN" altLang="en-US" sz="4000" dirty="0">
              <a:solidFill>
                <a:srgbClr val="B40000"/>
              </a:solidFill>
            </a:endParaRPr>
          </a:p>
        </p:txBody>
      </p:sp>
      <p:sp>
        <p:nvSpPr>
          <p:cNvPr id="6" name="文本框 5"/>
          <p:cNvSpPr txBox="1"/>
          <p:nvPr/>
        </p:nvSpPr>
        <p:spPr>
          <a:xfrm>
            <a:off x="4211960" y="4077072"/>
            <a:ext cx="4932040" cy="1015663"/>
          </a:xfrm>
          <a:prstGeom prst="rect">
            <a:avLst/>
          </a:prstGeom>
          <a:noFill/>
        </p:spPr>
        <p:txBody>
          <a:bodyPr wrap="square" rtlCol="0">
            <a:spAutoFit/>
          </a:bodyPr>
          <a:lstStyle/>
          <a:p>
            <a:r>
              <a:rPr kumimoji="1" lang="en-US" altLang="zh-CN" sz="2000" b="1" dirty="0" smtClean="0">
                <a:solidFill>
                  <a:srgbClr val="0000FF"/>
                </a:solidFill>
              </a:rPr>
              <a:t>Multiple types of contexts:</a:t>
            </a:r>
            <a:endParaRPr kumimoji="1" lang="en-US" altLang="zh-CN" sz="2000" b="1" dirty="0">
              <a:solidFill>
                <a:srgbClr val="0000FF"/>
              </a:solidFill>
            </a:endParaRPr>
          </a:p>
          <a:p>
            <a:r>
              <a:rPr kumimoji="1" lang="en-US" altLang="zh-CN" sz="2000" dirty="0" smtClean="0"/>
              <a:t>CR(</a:t>
            </a:r>
            <a:r>
              <a:rPr kumimoji="1" lang="en-US" altLang="zh-CN" sz="2000" dirty="0" err="1" smtClean="0"/>
              <a:t>User+Hashtag</a:t>
            </a:r>
            <a:r>
              <a:rPr kumimoji="1" lang="en-US" altLang="zh-CN" sz="2000" dirty="0" smtClean="0"/>
              <a:t>) &gt;ATM&gt;Coin-Flipping</a:t>
            </a:r>
          </a:p>
          <a:p>
            <a:r>
              <a:rPr kumimoji="1" lang="en-US" altLang="zh-CN" sz="2000" dirty="0" smtClean="0"/>
              <a:t>CR(</a:t>
            </a:r>
            <a:r>
              <a:rPr kumimoji="1" lang="en-US" altLang="zh-CN" sz="2000" dirty="0" err="1" smtClean="0"/>
              <a:t>User+Hashtag</a:t>
            </a:r>
            <a:r>
              <a:rPr kumimoji="1" lang="en-US" altLang="zh-CN" sz="2000" dirty="0" smtClean="0"/>
              <a:t>) &gt; CR(</a:t>
            </a:r>
            <a:r>
              <a:rPr kumimoji="1" lang="en-US" altLang="zh-CN" sz="2000" dirty="0" err="1" smtClean="0"/>
              <a:t>User+Hashtag+Tweet</a:t>
            </a:r>
            <a:r>
              <a:rPr kumimoji="1" lang="en-US" altLang="zh-CN" sz="2000" dirty="0" smtClean="0"/>
              <a:t>)</a:t>
            </a:r>
          </a:p>
        </p:txBody>
      </p:sp>
      <p:sp>
        <p:nvSpPr>
          <p:cNvPr id="3" name="幻灯片编号占位符 2"/>
          <p:cNvSpPr>
            <a:spLocks noGrp="1"/>
          </p:cNvSpPr>
          <p:nvPr>
            <p:ph type="sldNum" sz="quarter" idx="12"/>
          </p:nvPr>
        </p:nvSpPr>
        <p:spPr>
          <a:xfrm>
            <a:off x="6614864" y="6309320"/>
            <a:ext cx="2133600" cy="365125"/>
          </a:xfrm>
        </p:spPr>
        <p:txBody>
          <a:bodyPr/>
          <a:lstStyle/>
          <a:p>
            <a:fld id="{0C913308-F349-4B6D-A68A-DD1791B4A57B}" type="slidenum">
              <a:rPr lang="zh-CN" altLang="en-US" smtClean="0"/>
              <a:t>15</a:t>
            </a:fld>
            <a:endParaRPr lang="zh-CN" altLang="en-US"/>
          </a:p>
        </p:txBody>
      </p:sp>
      <p:graphicFrame>
        <p:nvGraphicFramePr>
          <p:cNvPr id="13" name="表格 12"/>
          <p:cNvGraphicFramePr>
            <a:graphicFrameLocks noGrp="1"/>
          </p:cNvGraphicFramePr>
          <p:nvPr>
            <p:extLst>
              <p:ext uri="{D42A27DB-BD31-4B8C-83A1-F6EECF244321}">
                <p14:modId xmlns:p14="http://schemas.microsoft.com/office/powerpoint/2010/main" val="3549575348"/>
              </p:ext>
            </p:extLst>
          </p:nvPr>
        </p:nvGraphicFramePr>
        <p:xfrm>
          <a:off x="179512" y="1340769"/>
          <a:ext cx="3960440" cy="1584175"/>
        </p:xfrm>
        <a:graphic>
          <a:graphicData uri="http://schemas.openxmlformats.org/drawingml/2006/table">
            <a:tbl>
              <a:tblPr firstRow="1" bandRow="1">
                <a:tableStyleId>{5C22544A-7EE6-4342-B048-85BDC9FD1C3A}</a:tableStyleId>
              </a:tblPr>
              <a:tblGrid>
                <a:gridCol w="1985084"/>
                <a:gridCol w="1975356"/>
              </a:tblGrid>
              <a:tr h="435536">
                <a:tc>
                  <a:txBody>
                    <a:bodyPr/>
                    <a:lstStyle/>
                    <a:p>
                      <a:pPr algn="ctr"/>
                      <a:r>
                        <a:rPr lang="en-US" altLang="zh-CN" sz="1600" dirty="0" smtClean="0"/>
                        <a:t>Algorithm</a:t>
                      </a:r>
                      <a:endParaRPr lang="zh-CN" altLang="en-US" sz="1600" dirty="0"/>
                    </a:p>
                  </a:txBody>
                  <a:tcPr/>
                </a:tc>
                <a:tc>
                  <a:txBody>
                    <a:bodyPr/>
                    <a:lstStyle/>
                    <a:p>
                      <a:pPr algn="ctr"/>
                      <a:r>
                        <a:rPr lang="en-US" altLang="zh-CN" sz="1600" dirty="0" smtClean="0"/>
                        <a:t>Topic coherence</a:t>
                      </a:r>
                      <a:endParaRPr lang="zh-CN" altLang="en-US" sz="1600" dirty="0"/>
                    </a:p>
                  </a:txBody>
                  <a:tcPr/>
                </a:tc>
              </a:tr>
              <a:tr h="368713">
                <a:tc>
                  <a:txBody>
                    <a:bodyPr/>
                    <a:lstStyle/>
                    <a:p>
                      <a:pPr algn="ctr"/>
                      <a:r>
                        <a:rPr lang="en-US" altLang="zh-CN" sz="1400" dirty="0" smtClean="0"/>
                        <a:t>LDA (</a:t>
                      </a:r>
                      <a:r>
                        <a:rPr lang="en-US" altLang="zh-CN" sz="1400" dirty="0" smtClean="0"/>
                        <a:t>User)</a:t>
                      </a:r>
                      <a:endParaRPr lang="zh-CN" altLang="en-US" sz="1400" dirty="0"/>
                    </a:p>
                  </a:txBody>
                  <a:tcPr/>
                </a:tc>
                <a:tc>
                  <a:txBody>
                    <a:bodyPr/>
                    <a:lstStyle/>
                    <a:p>
                      <a:pPr algn="ctr"/>
                      <a:r>
                        <a:rPr lang="en-US" altLang="zh-CN" sz="1400" dirty="0" smtClean="0"/>
                        <a:t>1.94</a:t>
                      </a:r>
                      <a:endParaRPr lang="zh-CN" altLang="en-US" sz="1400" dirty="0"/>
                    </a:p>
                  </a:txBody>
                  <a:tcPr/>
                </a:tc>
              </a:tr>
              <a:tr h="368713">
                <a:tc>
                  <a:txBody>
                    <a:bodyPr/>
                    <a:lstStyle/>
                    <a:p>
                      <a:pPr algn="ctr"/>
                      <a:r>
                        <a:rPr lang="en-US" altLang="zh-CN" sz="1400" dirty="0" smtClean="0"/>
                        <a:t>LDA (</a:t>
                      </a:r>
                      <a:r>
                        <a:rPr lang="en-US" altLang="zh-CN" sz="1400" dirty="0" smtClean="0"/>
                        <a:t>Hashtag)</a:t>
                      </a:r>
                      <a:endParaRPr lang="zh-CN" altLang="en-US" sz="1400" dirty="0"/>
                    </a:p>
                  </a:txBody>
                  <a:tcPr/>
                </a:tc>
                <a:tc>
                  <a:txBody>
                    <a:bodyPr/>
                    <a:lstStyle/>
                    <a:p>
                      <a:pPr algn="ctr"/>
                      <a:r>
                        <a:rPr lang="en-US" altLang="zh-CN" sz="1400" dirty="0" smtClean="0"/>
                        <a:t>2.54</a:t>
                      </a:r>
                      <a:endParaRPr lang="zh-CN" altLang="en-US" sz="1400" dirty="0"/>
                    </a:p>
                  </a:txBody>
                  <a:tcPr/>
                </a:tc>
              </a:tr>
              <a:tr h="411213">
                <a:tc>
                  <a:txBody>
                    <a:bodyPr/>
                    <a:lstStyle/>
                    <a:p>
                      <a:pPr algn="ctr"/>
                      <a:r>
                        <a:rPr lang="en-US" altLang="zh-CN" sz="1400" dirty="0" smtClean="0"/>
                        <a:t>LDA (</a:t>
                      </a:r>
                      <a:r>
                        <a:rPr lang="en-US" altLang="zh-CN" sz="1400" dirty="0" smtClean="0"/>
                        <a:t>Tweet)</a:t>
                      </a:r>
                      <a:endParaRPr lang="zh-CN" altLang="en-US" sz="1400" dirty="0"/>
                    </a:p>
                  </a:txBody>
                  <a:tcPr/>
                </a:tc>
                <a:tc>
                  <a:txBody>
                    <a:bodyPr/>
                    <a:lstStyle/>
                    <a:p>
                      <a:pPr algn="ctr"/>
                      <a:r>
                        <a:rPr lang="en-US" altLang="zh-CN" sz="1400" dirty="0" smtClean="0"/>
                        <a:t>-0.016</a:t>
                      </a:r>
                      <a:endParaRPr lang="zh-CN" altLang="en-US" sz="1400" dirty="0"/>
                    </a:p>
                  </a:txBody>
                  <a:tcPr/>
                </a:tc>
              </a:tr>
            </a:tbl>
          </a:graphicData>
        </a:graphic>
      </p:graphicFrame>
      <p:sp>
        <p:nvSpPr>
          <p:cNvPr id="7" name="文本框 6"/>
          <p:cNvSpPr txBox="1"/>
          <p:nvPr/>
        </p:nvSpPr>
        <p:spPr>
          <a:xfrm>
            <a:off x="4139952" y="1484784"/>
            <a:ext cx="4680520" cy="1015663"/>
          </a:xfrm>
          <a:prstGeom prst="rect">
            <a:avLst/>
          </a:prstGeom>
          <a:noFill/>
        </p:spPr>
        <p:txBody>
          <a:bodyPr wrap="square" rtlCol="0">
            <a:spAutoFit/>
          </a:bodyPr>
          <a:lstStyle/>
          <a:p>
            <a:r>
              <a:rPr kumimoji="1" lang="en-US" altLang="zh-CN" sz="2000" b="1" dirty="0">
                <a:solidFill>
                  <a:srgbClr val="0000FF"/>
                </a:solidFill>
              </a:rPr>
              <a:t>Single </a:t>
            </a:r>
            <a:r>
              <a:rPr kumimoji="1" lang="en-US" altLang="zh-CN" sz="2000" b="1" dirty="0" smtClean="0">
                <a:solidFill>
                  <a:srgbClr val="0000FF"/>
                </a:solidFill>
              </a:rPr>
              <a:t>type of context</a:t>
            </a:r>
            <a:r>
              <a:rPr kumimoji="1" lang="en-US" altLang="zh-CN" sz="2000" b="1" dirty="0">
                <a:solidFill>
                  <a:srgbClr val="0000FF"/>
                </a:solidFill>
              </a:rPr>
              <a:t>: </a:t>
            </a:r>
            <a:endParaRPr kumimoji="1" lang="en-US" altLang="zh-CN" sz="2000" dirty="0" smtClean="0"/>
          </a:p>
          <a:p>
            <a:r>
              <a:rPr kumimoji="1" lang="en-US" altLang="zh-CN" sz="2000" dirty="0"/>
              <a:t>LDA(</a:t>
            </a:r>
            <a:r>
              <a:rPr kumimoji="1" lang="en-US" altLang="zh-CN" sz="2000" dirty="0" err="1"/>
              <a:t>Hashtag</a:t>
            </a:r>
            <a:r>
              <a:rPr kumimoji="1" lang="en-US" altLang="zh-CN" sz="2000" dirty="0"/>
              <a:t>) &gt; LDA(User) &gt;&gt; LDA(Tweet)</a:t>
            </a:r>
          </a:p>
          <a:p>
            <a:pPr marL="457200" indent="-457200">
              <a:buAutoNum type="arabicParenBoth"/>
            </a:pPr>
            <a:endParaRPr kumimoji="1" lang="en-US" altLang="zh-CN" sz="2000" dirty="0" smtClean="0"/>
          </a:p>
        </p:txBody>
      </p:sp>
      <p:graphicFrame>
        <p:nvGraphicFramePr>
          <p:cNvPr id="9" name="表格 8"/>
          <p:cNvGraphicFramePr>
            <a:graphicFrameLocks noGrp="1"/>
          </p:cNvGraphicFramePr>
          <p:nvPr>
            <p:extLst>
              <p:ext uri="{D42A27DB-BD31-4B8C-83A1-F6EECF244321}">
                <p14:modId xmlns:p14="http://schemas.microsoft.com/office/powerpoint/2010/main" val="981898351"/>
              </p:ext>
            </p:extLst>
          </p:nvPr>
        </p:nvGraphicFramePr>
        <p:xfrm>
          <a:off x="179512" y="3140968"/>
          <a:ext cx="3960440" cy="3335058"/>
        </p:xfrm>
        <a:graphic>
          <a:graphicData uri="http://schemas.openxmlformats.org/drawingml/2006/table">
            <a:tbl>
              <a:tblPr firstRow="1" bandRow="1">
                <a:tableStyleId>{5C22544A-7EE6-4342-B048-85BDC9FD1C3A}</a:tableStyleId>
              </a:tblPr>
              <a:tblGrid>
                <a:gridCol w="1731690"/>
                <a:gridCol w="933991"/>
                <a:gridCol w="1294759"/>
              </a:tblGrid>
              <a:tr h="308510">
                <a:tc rowSpan="2">
                  <a:txBody>
                    <a:bodyPr/>
                    <a:lstStyle/>
                    <a:p>
                      <a:pPr algn="ctr"/>
                      <a:r>
                        <a:rPr lang="en-US" altLang="zh-CN" sz="1600" dirty="0" smtClean="0"/>
                        <a:t>Algorithm</a:t>
                      </a:r>
                      <a:endParaRPr lang="zh-CN" altLang="en-US" sz="1600" dirty="0"/>
                    </a:p>
                  </a:txBody>
                  <a:tcPr/>
                </a:tc>
                <a:tc gridSpan="2">
                  <a:txBody>
                    <a:bodyPr/>
                    <a:lstStyle/>
                    <a:p>
                      <a:pPr algn="ctr"/>
                      <a:r>
                        <a:rPr lang="en-US" altLang="zh-CN" sz="1600" dirty="0" smtClean="0"/>
                        <a:t>Topic coherence</a:t>
                      </a:r>
                      <a:endParaRPr lang="zh-CN" altLang="en-US" sz="1600" dirty="0"/>
                    </a:p>
                  </a:txBody>
                  <a:tcPr/>
                </a:tc>
                <a:tc hMerge="1">
                  <a:txBody>
                    <a:bodyPr/>
                    <a:lstStyle/>
                    <a:p>
                      <a:pPr algn="ctr"/>
                      <a:endParaRPr lang="zh-CN" altLang="en-US" sz="1400" dirty="0"/>
                    </a:p>
                  </a:txBody>
                  <a:tcPr/>
                </a:tc>
              </a:tr>
              <a:tr h="267554">
                <a:tc vMerge="1">
                  <a:txBody>
                    <a:bodyPr/>
                    <a:lstStyle/>
                    <a:p>
                      <a:endParaRPr lang="zh-CN" altLang="en-US"/>
                    </a:p>
                  </a:txBody>
                  <a:tcPr/>
                </a:tc>
                <a:tc>
                  <a:txBody>
                    <a:bodyPr/>
                    <a:lstStyle/>
                    <a:p>
                      <a:pPr algn="ctr"/>
                      <a:r>
                        <a:rPr lang="en-US" altLang="zh-CN" sz="1600" dirty="0" err="1" smtClean="0">
                          <a:solidFill>
                            <a:srgbClr val="FFFFFF"/>
                          </a:solidFill>
                        </a:rPr>
                        <a:t>Hashtag</a:t>
                      </a:r>
                      <a:endParaRPr lang="zh-CN" altLang="en-US" sz="1600" dirty="0">
                        <a:solidFill>
                          <a:srgbClr val="FFFFFF"/>
                        </a:solidFill>
                      </a:endParaRPr>
                    </a:p>
                  </a:txBody>
                  <a:tcPr>
                    <a:solidFill>
                      <a:srgbClr val="4F81BD"/>
                    </a:solidFill>
                  </a:tcPr>
                </a:tc>
                <a:tc>
                  <a:txBody>
                    <a:bodyPr/>
                    <a:lstStyle/>
                    <a:p>
                      <a:r>
                        <a:rPr lang="en-US" altLang="zh-CN" sz="1600" dirty="0" smtClean="0">
                          <a:solidFill>
                            <a:schemeClr val="bg1"/>
                          </a:solidFill>
                        </a:rPr>
                        <a:t>Consensus</a:t>
                      </a:r>
                      <a:endParaRPr lang="zh-CN" altLang="en-US" sz="1600" dirty="0">
                        <a:solidFill>
                          <a:schemeClr val="bg1"/>
                        </a:solidFill>
                      </a:endParaRPr>
                    </a:p>
                  </a:txBody>
                  <a:tcPr>
                    <a:solidFill>
                      <a:schemeClr val="accent1"/>
                    </a:solidFill>
                  </a:tcPr>
                </a:tc>
              </a:tr>
              <a:tr h="372511">
                <a:tc>
                  <a:txBody>
                    <a:bodyPr/>
                    <a:lstStyle/>
                    <a:p>
                      <a:pPr algn="ctr"/>
                      <a:r>
                        <a:rPr lang="en-US" altLang="zh-CN" sz="1400" dirty="0" smtClean="0"/>
                        <a:t>ATM (</a:t>
                      </a:r>
                      <a:r>
                        <a:rPr lang="en-US" altLang="zh-CN" sz="1400" dirty="0" err="1" smtClean="0"/>
                        <a:t>User+Hashtag</a:t>
                      </a:r>
                      <a:r>
                        <a:rPr lang="en-US" altLang="zh-CN" sz="1400" dirty="0" smtClean="0"/>
                        <a:t>)</a:t>
                      </a:r>
                      <a:endParaRPr lang="zh-CN" altLang="en-US" sz="1400" dirty="0"/>
                    </a:p>
                  </a:txBody>
                  <a:tcPr/>
                </a:tc>
                <a:tc>
                  <a:txBody>
                    <a:bodyPr/>
                    <a:lstStyle/>
                    <a:p>
                      <a:pPr algn="ctr"/>
                      <a:r>
                        <a:rPr lang="en-US" altLang="zh-CN" sz="1400" dirty="0" smtClean="0"/>
                        <a:t>-</a:t>
                      </a:r>
                      <a:endParaRPr lang="zh-CN" altLang="en-US" sz="1400" dirty="0"/>
                    </a:p>
                  </a:txBody>
                  <a:tcPr/>
                </a:tc>
                <a:tc>
                  <a:txBody>
                    <a:bodyPr/>
                    <a:lstStyle/>
                    <a:p>
                      <a:pPr algn="ctr"/>
                      <a:r>
                        <a:rPr lang="en-US" altLang="zh-CN" sz="1400" dirty="0" smtClean="0"/>
                        <a:t>2.15</a:t>
                      </a:r>
                      <a:endParaRPr lang="zh-CN" altLang="en-US" sz="1400" dirty="0"/>
                    </a:p>
                  </a:txBody>
                  <a:tcPr/>
                </a:tc>
              </a:tr>
              <a:tr h="525553">
                <a:tc>
                  <a:txBody>
                    <a:bodyPr/>
                    <a:lstStyle/>
                    <a:p>
                      <a:pPr algn="ctr"/>
                      <a:r>
                        <a:rPr lang="en-US" altLang="zh-CN" sz="1400" dirty="0" smtClean="0"/>
                        <a:t>Coin-</a:t>
                      </a:r>
                      <a:r>
                        <a:rPr lang="en-US" altLang="zh-CN" sz="1400" dirty="0" smtClean="0"/>
                        <a:t>Flipping (</a:t>
                      </a:r>
                      <a:r>
                        <a:rPr lang="en-US" altLang="zh-CN" sz="1400" dirty="0" err="1" smtClean="0"/>
                        <a:t>User+Hashtag</a:t>
                      </a:r>
                      <a:r>
                        <a:rPr lang="en-US" altLang="zh-CN" sz="1400" dirty="0" smtClean="0"/>
                        <a:t>)</a:t>
                      </a:r>
                      <a:endParaRPr lang="zh-CN" altLang="en-US" sz="1400" dirty="0"/>
                    </a:p>
                  </a:txBody>
                  <a:tcPr/>
                </a:tc>
                <a:tc>
                  <a:txBody>
                    <a:bodyPr/>
                    <a:lstStyle/>
                    <a:p>
                      <a:pPr algn="ctr"/>
                      <a:r>
                        <a:rPr lang="en-US" altLang="zh-CN" sz="1400" dirty="0" smtClean="0"/>
                        <a:t>-</a:t>
                      </a:r>
                      <a:endParaRPr lang="zh-CN" altLang="en-US" sz="1400" dirty="0"/>
                    </a:p>
                  </a:txBody>
                  <a:tcPr/>
                </a:tc>
                <a:tc>
                  <a:txBody>
                    <a:bodyPr/>
                    <a:lstStyle/>
                    <a:p>
                      <a:pPr algn="ctr"/>
                      <a:r>
                        <a:rPr lang="en-US" altLang="zh-CN" sz="1400" dirty="0" smtClean="0"/>
                        <a:t>2.01</a:t>
                      </a:r>
                      <a:endParaRPr lang="zh-CN" altLang="en-US" sz="1400" dirty="0"/>
                    </a:p>
                  </a:txBody>
                  <a:tcPr/>
                </a:tc>
              </a:tr>
              <a:tr h="357664">
                <a:tc>
                  <a:txBody>
                    <a:bodyPr/>
                    <a:lstStyle/>
                    <a:p>
                      <a:pPr algn="ctr"/>
                      <a:r>
                        <a:rPr lang="en-US" altLang="zh-CN" sz="1400" dirty="0" smtClean="0"/>
                        <a:t>CR (</a:t>
                      </a:r>
                      <a:r>
                        <a:rPr lang="en-US" altLang="zh-CN" sz="1400" dirty="0" err="1" smtClean="0"/>
                        <a:t>User+Tweet</a:t>
                      </a:r>
                      <a:r>
                        <a:rPr lang="en-US" altLang="zh-CN" sz="1400" dirty="0" smtClean="0"/>
                        <a:t>)</a:t>
                      </a:r>
                      <a:endParaRPr lang="zh-CN" altLang="en-US" sz="1400" dirty="0"/>
                    </a:p>
                  </a:txBody>
                  <a:tcPr/>
                </a:tc>
                <a:tc>
                  <a:txBody>
                    <a:bodyPr/>
                    <a:lstStyle/>
                    <a:p>
                      <a:pPr algn="ctr"/>
                      <a:r>
                        <a:rPr lang="en-US" altLang="zh-CN" sz="1400" dirty="0" smtClean="0"/>
                        <a:t>-</a:t>
                      </a:r>
                      <a:endParaRPr lang="zh-CN" altLang="en-US" sz="1400" dirty="0"/>
                    </a:p>
                  </a:txBody>
                  <a:tcPr/>
                </a:tc>
                <a:tc>
                  <a:txBody>
                    <a:bodyPr/>
                    <a:lstStyle/>
                    <a:p>
                      <a:pPr algn="ctr"/>
                      <a:r>
                        <a:rPr lang="en-US" altLang="zh-CN" sz="1400" dirty="0" smtClean="0"/>
                        <a:t>1.67</a:t>
                      </a:r>
                      <a:endParaRPr lang="zh-CN" altLang="en-US" sz="1400" dirty="0"/>
                    </a:p>
                  </a:txBody>
                  <a:tcPr/>
                </a:tc>
              </a:tr>
              <a:tr h="357664">
                <a:tc>
                  <a:txBody>
                    <a:bodyPr/>
                    <a:lstStyle/>
                    <a:p>
                      <a:pPr algn="ctr"/>
                      <a:r>
                        <a:rPr lang="en-US" altLang="zh-CN" sz="1400" dirty="0" smtClean="0"/>
                        <a:t>CR (</a:t>
                      </a:r>
                      <a:r>
                        <a:rPr lang="en-US" altLang="zh-CN" sz="1400" dirty="0" err="1" smtClean="0"/>
                        <a:t>User+Hashtag</a:t>
                      </a:r>
                      <a:r>
                        <a:rPr lang="en-US" altLang="zh-CN" sz="1400" dirty="0" smtClean="0"/>
                        <a:t>)</a:t>
                      </a:r>
                      <a:endParaRPr lang="zh-CN" altLang="en-US" sz="1400" dirty="0"/>
                    </a:p>
                  </a:txBody>
                  <a:tcPr/>
                </a:tc>
                <a:tc>
                  <a:txBody>
                    <a:bodyPr/>
                    <a:lstStyle/>
                    <a:p>
                      <a:pPr algn="ctr"/>
                      <a:r>
                        <a:rPr lang="en-US" altLang="zh-CN" sz="1400" b="1" dirty="0" smtClean="0"/>
                        <a:t>2.69</a:t>
                      </a:r>
                      <a:endParaRPr lang="zh-CN" altLang="en-US" sz="1400" b="1" dirty="0"/>
                    </a:p>
                  </a:txBody>
                  <a:tcPr/>
                </a:tc>
                <a:tc>
                  <a:txBody>
                    <a:bodyPr/>
                    <a:lstStyle/>
                    <a:p>
                      <a:pPr algn="ctr"/>
                      <a:r>
                        <a:rPr lang="en-US" altLang="zh-CN" sz="1400" b="1" dirty="0" smtClean="0"/>
                        <a:t>2.32</a:t>
                      </a:r>
                      <a:endParaRPr lang="zh-CN" altLang="en-US" sz="1400" b="1" dirty="0"/>
                    </a:p>
                  </a:txBody>
                  <a:tcPr/>
                </a:tc>
              </a:tr>
              <a:tr h="525553">
                <a:tc>
                  <a:txBody>
                    <a:bodyPr/>
                    <a:lstStyle/>
                    <a:p>
                      <a:pPr algn="ctr"/>
                      <a:r>
                        <a:rPr lang="en-US" altLang="zh-CN" sz="1400" dirty="0" smtClean="0"/>
                        <a:t>CR (</a:t>
                      </a:r>
                      <a:r>
                        <a:rPr lang="en-US" altLang="zh-CN" sz="1400" dirty="0" err="1" smtClean="0"/>
                        <a:t>Hashtag+Tweet</a:t>
                      </a:r>
                      <a:r>
                        <a:rPr lang="en-US" altLang="zh-CN" sz="1400" dirty="0" smtClean="0"/>
                        <a:t>)</a:t>
                      </a:r>
                      <a:endParaRPr lang="zh-CN" altLang="en-US" sz="1400" dirty="0"/>
                    </a:p>
                  </a:txBody>
                  <a:tcPr/>
                </a:tc>
                <a:tc>
                  <a:txBody>
                    <a:bodyPr/>
                    <a:lstStyle/>
                    <a:p>
                      <a:pPr algn="ctr"/>
                      <a:r>
                        <a:rPr lang="en-US" altLang="zh-CN" sz="1400" dirty="0" smtClean="0"/>
                        <a:t>2.20</a:t>
                      </a:r>
                      <a:endParaRPr lang="zh-CN" altLang="en-US" sz="1400" dirty="0"/>
                    </a:p>
                  </a:txBody>
                  <a:tcPr/>
                </a:tc>
                <a:tc>
                  <a:txBody>
                    <a:bodyPr/>
                    <a:lstStyle/>
                    <a:p>
                      <a:pPr algn="ctr"/>
                      <a:r>
                        <a:rPr lang="en-US" altLang="zh-CN" sz="1400" dirty="0" smtClean="0"/>
                        <a:t>1.56</a:t>
                      </a:r>
                      <a:endParaRPr lang="zh-CN" altLang="en-US" sz="1400" dirty="0"/>
                    </a:p>
                  </a:txBody>
                  <a:tcPr/>
                </a:tc>
              </a:tr>
              <a:tr h="525553">
                <a:tc>
                  <a:txBody>
                    <a:bodyPr/>
                    <a:lstStyle/>
                    <a:p>
                      <a:pPr algn="ctr"/>
                      <a:r>
                        <a:rPr lang="en-US" altLang="zh-CN" sz="1400" dirty="0" smtClean="0"/>
                        <a:t>CR (</a:t>
                      </a:r>
                      <a:r>
                        <a:rPr lang="en-US" altLang="zh-CN" sz="1400" dirty="0" err="1" smtClean="0"/>
                        <a:t>User+Hashtag+Tweet</a:t>
                      </a:r>
                      <a:r>
                        <a:rPr lang="en-US" altLang="zh-CN" sz="1400" dirty="0" smtClean="0"/>
                        <a:t>)</a:t>
                      </a:r>
                      <a:endParaRPr lang="zh-CN" altLang="en-US" sz="1400" dirty="0"/>
                    </a:p>
                  </a:txBody>
                  <a:tcPr/>
                </a:tc>
                <a:tc>
                  <a:txBody>
                    <a:bodyPr/>
                    <a:lstStyle/>
                    <a:p>
                      <a:pPr algn="ctr"/>
                      <a:r>
                        <a:rPr lang="en-US" altLang="zh-CN" sz="1400" dirty="0" smtClean="0"/>
                        <a:t>2.50</a:t>
                      </a:r>
                      <a:endParaRPr lang="zh-CN" altLang="en-US" sz="1400" dirty="0"/>
                    </a:p>
                  </a:txBody>
                  <a:tcPr/>
                </a:tc>
                <a:tc>
                  <a:txBody>
                    <a:bodyPr/>
                    <a:lstStyle/>
                    <a:p>
                      <a:pPr algn="ctr"/>
                      <a:r>
                        <a:rPr lang="en-US" altLang="zh-CN" sz="1400" dirty="0" smtClean="0"/>
                        <a:t>1.78</a:t>
                      </a:r>
                      <a:endParaRPr lang="zh-CN" altLang="en-US" sz="1400" dirty="0"/>
                    </a:p>
                  </a:txBody>
                  <a:tcPr/>
                </a:tc>
              </a:tr>
            </a:tbl>
          </a:graphicData>
        </a:graphic>
      </p:graphicFrame>
      <p:sp>
        <p:nvSpPr>
          <p:cNvPr id="4" name="矩形 3"/>
          <p:cNvSpPr/>
          <p:nvPr/>
        </p:nvSpPr>
        <p:spPr>
          <a:xfrm>
            <a:off x="1115616" y="1124744"/>
            <a:ext cx="184666" cy="369332"/>
          </a:xfrm>
          <a:prstGeom prst="rect">
            <a:avLst/>
          </a:prstGeom>
        </p:spPr>
        <p:txBody>
          <a:bodyPr wrap="none">
            <a:spAutoFit/>
          </a:bodyPr>
          <a:lstStyle/>
          <a:p>
            <a:endParaRPr kumimoji="1" lang="en-US" altLang="zh-CN" b="1" dirty="0">
              <a:solidFill>
                <a:srgbClr val="0000FF"/>
              </a:solidFill>
            </a:endParaRPr>
          </a:p>
        </p:txBody>
      </p:sp>
    </p:spTree>
    <p:extLst>
      <p:ext uri="{BB962C8B-B14F-4D97-AF65-F5344CB8AC3E}">
        <p14:creationId xmlns:p14="http://schemas.microsoft.com/office/powerpoint/2010/main" val="305784550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sz="4000" dirty="0" smtClean="0">
                <a:solidFill>
                  <a:srgbClr val="B40000"/>
                </a:solidFill>
              </a:rPr>
              <a:t>User Clustering (Twitter)</a:t>
            </a:r>
            <a:endParaRPr kumimoji="1" lang="zh-CN" altLang="en-US" sz="4000" dirty="0">
              <a:solidFill>
                <a:srgbClr val="B40000"/>
              </a:solidFill>
            </a:endParaRPr>
          </a:p>
        </p:txBody>
      </p:sp>
      <p:sp>
        <p:nvSpPr>
          <p:cNvPr id="5" name="文本框 4"/>
          <p:cNvSpPr txBox="1"/>
          <p:nvPr/>
        </p:nvSpPr>
        <p:spPr>
          <a:xfrm>
            <a:off x="1475656" y="4221088"/>
            <a:ext cx="6913262" cy="1015663"/>
          </a:xfrm>
          <a:prstGeom prst="rect">
            <a:avLst/>
          </a:prstGeom>
          <a:noFill/>
        </p:spPr>
        <p:txBody>
          <a:bodyPr wrap="square" rtlCol="0">
            <a:spAutoFit/>
          </a:bodyPr>
          <a:lstStyle/>
          <a:p>
            <a:r>
              <a:rPr kumimoji="1" lang="en-US" altLang="zh-CN" sz="2000" dirty="0" smtClean="0"/>
              <a:t>CR(</a:t>
            </a:r>
            <a:r>
              <a:rPr kumimoji="1" lang="en-US" altLang="zh-CN" sz="2000" dirty="0" err="1" smtClean="0"/>
              <a:t>User+Hashtag</a:t>
            </a:r>
            <a:r>
              <a:rPr kumimoji="1" lang="en-US" altLang="zh-CN" sz="2000" dirty="0" smtClean="0"/>
              <a:t>)&gt; LDA(User)</a:t>
            </a:r>
          </a:p>
          <a:p>
            <a:r>
              <a:rPr kumimoji="1" lang="en-US" altLang="zh-CN" sz="2000" dirty="0" smtClean="0"/>
              <a:t>CR(</a:t>
            </a:r>
            <a:r>
              <a:rPr kumimoji="1" lang="en-US" altLang="zh-CN" sz="2000" dirty="0" err="1" smtClean="0"/>
              <a:t>User+Hashtag</a:t>
            </a:r>
            <a:r>
              <a:rPr kumimoji="1" lang="en-US" altLang="zh-CN" sz="2000" dirty="0" smtClean="0"/>
              <a:t>)&gt; CR(</a:t>
            </a:r>
            <a:r>
              <a:rPr kumimoji="1" lang="en-US" altLang="zh-CN" sz="2000" dirty="0" err="1" smtClean="0"/>
              <a:t>User+Hashtag+Tweet</a:t>
            </a:r>
            <a:r>
              <a:rPr kumimoji="1" lang="en-US" altLang="zh-CN" sz="2000" dirty="0" smtClean="0"/>
              <a:t>)</a:t>
            </a:r>
          </a:p>
          <a:p>
            <a:endParaRPr kumimoji="1" lang="en-US" altLang="zh-CN" sz="2000" dirty="0" smtClean="0"/>
          </a:p>
        </p:txBody>
      </p:sp>
      <p:sp>
        <p:nvSpPr>
          <p:cNvPr id="3" name="幻灯片编号占位符 2"/>
          <p:cNvSpPr>
            <a:spLocks noGrp="1"/>
          </p:cNvSpPr>
          <p:nvPr>
            <p:ph type="sldNum" sz="quarter" idx="12"/>
          </p:nvPr>
        </p:nvSpPr>
        <p:spPr/>
        <p:txBody>
          <a:bodyPr/>
          <a:lstStyle/>
          <a:p>
            <a:fld id="{0C913308-F349-4B6D-A68A-DD1791B4A57B}" type="slidenum">
              <a:rPr lang="zh-CN" altLang="en-US" smtClean="0"/>
              <a:t>16</a:t>
            </a:fld>
            <a:endParaRPr lang="zh-CN" altLang="en-US"/>
          </a:p>
        </p:txBody>
      </p:sp>
      <p:graphicFrame>
        <p:nvGraphicFramePr>
          <p:cNvPr id="8" name="表格 7"/>
          <p:cNvGraphicFramePr>
            <a:graphicFrameLocks noGrp="1"/>
          </p:cNvGraphicFramePr>
          <p:nvPr>
            <p:extLst>
              <p:ext uri="{D42A27DB-BD31-4B8C-83A1-F6EECF244321}">
                <p14:modId xmlns:p14="http://schemas.microsoft.com/office/powerpoint/2010/main" val="1815795812"/>
              </p:ext>
            </p:extLst>
          </p:nvPr>
        </p:nvGraphicFramePr>
        <p:xfrm>
          <a:off x="1475656" y="1844824"/>
          <a:ext cx="6048672" cy="1952727"/>
        </p:xfrm>
        <a:graphic>
          <a:graphicData uri="http://schemas.openxmlformats.org/drawingml/2006/table">
            <a:tbl>
              <a:tblPr firstRow="1" bandRow="1">
                <a:tableStyleId>{5C22544A-7EE6-4342-B048-85BDC9FD1C3A}</a:tableStyleId>
              </a:tblPr>
              <a:tblGrid>
                <a:gridCol w="1505951"/>
                <a:gridCol w="2670513"/>
                <a:gridCol w="1872208"/>
              </a:tblGrid>
              <a:tr h="470858">
                <a:tc>
                  <a:txBody>
                    <a:bodyPr/>
                    <a:lstStyle/>
                    <a:p>
                      <a:pPr algn="ctr"/>
                      <a:r>
                        <a:rPr lang="en-US" altLang="zh-CN" sz="1600" dirty="0" smtClean="0"/>
                        <a:t>Type</a:t>
                      </a:r>
                      <a:endParaRPr lang="zh-CN" altLang="en-US" sz="1600" dirty="0"/>
                    </a:p>
                  </a:txBody>
                  <a:tcPr/>
                </a:tc>
                <a:tc>
                  <a:txBody>
                    <a:bodyPr/>
                    <a:lstStyle/>
                    <a:p>
                      <a:pPr algn="ctr"/>
                      <a:r>
                        <a:rPr lang="en-US" altLang="zh-CN" sz="1600" dirty="0" smtClean="0"/>
                        <a:t>Algorithm</a:t>
                      </a:r>
                      <a:endParaRPr lang="zh-CN" altLang="en-US" sz="1600" dirty="0"/>
                    </a:p>
                  </a:txBody>
                  <a:tcPr/>
                </a:tc>
                <a:tc>
                  <a:txBody>
                    <a:bodyPr/>
                    <a:lstStyle/>
                    <a:p>
                      <a:pPr algn="ctr"/>
                      <a:r>
                        <a:rPr lang="en-US" altLang="zh-CN" sz="1600" dirty="0" smtClean="0"/>
                        <a:t>Modularity</a:t>
                      </a:r>
                      <a:endParaRPr lang="zh-CN" altLang="en-US" sz="1600" dirty="0"/>
                    </a:p>
                  </a:txBody>
                  <a:tcPr/>
                </a:tc>
              </a:tr>
              <a:tr h="393238">
                <a:tc>
                  <a:txBody>
                    <a:bodyPr/>
                    <a:lstStyle/>
                    <a:p>
                      <a:r>
                        <a:rPr lang="en-US" altLang="zh-CN" sz="1400" dirty="0" smtClean="0"/>
                        <a:t>Single</a:t>
                      </a:r>
                      <a:r>
                        <a:rPr lang="en-US" altLang="zh-CN" sz="1400" baseline="0" dirty="0" smtClean="0"/>
                        <a:t>  </a:t>
                      </a:r>
                      <a:r>
                        <a:rPr lang="en-US" altLang="zh-CN" sz="1400" dirty="0" smtClean="0"/>
                        <a:t>context</a:t>
                      </a:r>
                      <a:endParaRPr lang="zh-CN" altLang="en-US" sz="1400" dirty="0"/>
                    </a:p>
                  </a:txBody>
                  <a:tcPr/>
                </a:tc>
                <a:tc>
                  <a:txBody>
                    <a:bodyPr/>
                    <a:lstStyle/>
                    <a:p>
                      <a:pPr algn="ctr"/>
                      <a:r>
                        <a:rPr lang="en-US" altLang="zh-CN" sz="1600" dirty="0" smtClean="0"/>
                        <a:t>LDA (</a:t>
                      </a:r>
                      <a:r>
                        <a:rPr lang="en-US" altLang="zh-CN" sz="1600" dirty="0" smtClean="0"/>
                        <a:t>User)</a:t>
                      </a:r>
                      <a:endParaRPr lang="zh-CN" altLang="en-US" sz="1600" dirty="0"/>
                    </a:p>
                  </a:txBody>
                  <a:tcPr/>
                </a:tc>
                <a:tc>
                  <a:txBody>
                    <a:bodyPr/>
                    <a:lstStyle/>
                    <a:p>
                      <a:pPr algn="ctr"/>
                      <a:r>
                        <a:rPr lang="en-US" altLang="zh-CN" sz="1600" dirty="0" smtClean="0"/>
                        <a:t>0.445</a:t>
                      </a:r>
                      <a:endParaRPr lang="zh-CN" altLang="en-US" sz="1600" dirty="0"/>
                    </a:p>
                  </a:txBody>
                  <a:tcPr/>
                </a:tc>
              </a:tr>
              <a:tr h="362877">
                <a:tc rowSpan="3">
                  <a:txBody>
                    <a:bodyPr/>
                    <a:lstStyle/>
                    <a:p>
                      <a:endParaRPr lang="en-US" altLang="zh-CN" sz="1400" dirty="0" smtClean="0"/>
                    </a:p>
                    <a:p>
                      <a:r>
                        <a:rPr lang="en-US" altLang="zh-CN" sz="1400" dirty="0" smtClean="0"/>
                        <a:t>Multiple</a:t>
                      </a:r>
                      <a:r>
                        <a:rPr lang="en-US" altLang="zh-CN" sz="1400" baseline="0" dirty="0" smtClean="0"/>
                        <a:t> </a:t>
                      </a:r>
                      <a:r>
                        <a:rPr lang="en-US" altLang="zh-CN" sz="1400" dirty="0" smtClean="0"/>
                        <a:t>contexts</a:t>
                      </a:r>
                      <a:endParaRPr lang="zh-CN" altLang="en-US" sz="1400" dirty="0"/>
                    </a:p>
                  </a:txBody>
                  <a:tcPr/>
                </a:tc>
                <a:tc>
                  <a:txBody>
                    <a:bodyPr/>
                    <a:lstStyle/>
                    <a:p>
                      <a:pPr algn="ctr"/>
                      <a:r>
                        <a:rPr lang="en-US" altLang="zh-CN" sz="1600" dirty="0" smtClean="0"/>
                        <a:t>CR (</a:t>
                      </a:r>
                      <a:r>
                        <a:rPr lang="en-US" altLang="zh-CN" sz="1600" dirty="0" err="1" smtClean="0"/>
                        <a:t>User+Hashtag</a:t>
                      </a:r>
                      <a:r>
                        <a:rPr lang="en-US" altLang="zh-CN" sz="1600" dirty="0" smtClean="0"/>
                        <a:t>)</a:t>
                      </a:r>
                      <a:endParaRPr lang="zh-CN" altLang="en-US" sz="1600" dirty="0"/>
                    </a:p>
                  </a:txBody>
                  <a:tcPr/>
                </a:tc>
                <a:tc>
                  <a:txBody>
                    <a:bodyPr/>
                    <a:lstStyle/>
                    <a:p>
                      <a:pPr algn="ctr"/>
                      <a:r>
                        <a:rPr lang="en-US" altLang="zh-CN" sz="1600" b="1" dirty="0" smtClean="0"/>
                        <a:t>0.491</a:t>
                      </a:r>
                      <a:endParaRPr lang="zh-CN" altLang="en-US" sz="1600" b="1" dirty="0"/>
                    </a:p>
                  </a:txBody>
                  <a:tcPr/>
                </a:tc>
              </a:tr>
              <a:tr h="362877">
                <a:tc vMerge="1">
                  <a:txBody>
                    <a:bodyPr/>
                    <a:lstStyle/>
                    <a:p>
                      <a:endParaRPr lang="zh-CN" altLang="en-US" sz="4000" dirty="0"/>
                    </a:p>
                  </a:txBody>
                  <a:tcPr/>
                </a:tc>
                <a:tc>
                  <a:txBody>
                    <a:bodyPr/>
                    <a:lstStyle/>
                    <a:p>
                      <a:pPr algn="ctr"/>
                      <a:r>
                        <a:rPr lang="en-US" altLang="zh-CN" sz="1600" dirty="0" smtClean="0"/>
                        <a:t>CR (</a:t>
                      </a:r>
                      <a:r>
                        <a:rPr lang="en-US" altLang="zh-CN" sz="1600" dirty="0" err="1" smtClean="0"/>
                        <a:t>User+Tweet</a:t>
                      </a:r>
                      <a:r>
                        <a:rPr lang="en-US" altLang="zh-CN" sz="1600" dirty="0" smtClean="0"/>
                        <a:t>)</a:t>
                      </a:r>
                      <a:endParaRPr lang="zh-CN" altLang="en-US" sz="1600" dirty="0"/>
                    </a:p>
                  </a:txBody>
                  <a:tcPr/>
                </a:tc>
                <a:tc>
                  <a:txBody>
                    <a:bodyPr/>
                    <a:lstStyle/>
                    <a:p>
                      <a:pPr algn="ctr"/>
                      <a:r>
                        <a:rPr lang="en-US" altLang="zh-CN" sz="1600" b="0" dirty="0" smtClean="0"/>
                        <a:t>0.457</a:t>
                      </a:r>
                      <a:endParaRPr lang="zh-CN" altLang="en-US" sz="1600" b="0" dirty="0"/>
                    </a:p>
                  </a:txBody>
                  <a:tcPr/>
                </a:tc>
              </a:tr>
              <a:tr h="362877">
                <a:tc vMerge="1">
                  <a:txBody>
                    <a:bodyPr/>
                    <a:lstStyle/>
                    <a:p>
                      <a:endParaRPr lang="zh-CN" altLang="en-US" sz="4000" dirty="0"/>
                    </a:p>
                  </a:txBody>
                  <a:tcPr/>
                </a:tc>
                <a:tc>
                  <a:txBody>
                    <a:bodyPr/>
                    <a:lstStyle/>
                    <a:p>
                      <a:pPr algn="ctr"/>
                      <a:r>
                        <a:rPr lang="en-US" altLang="zh-CN" sz="1600" dirty="0" smtClean="0"/>
                        <a:t>CR (</a:t>
                      </a:r>
                      <a:r>
                        <a:rPr lang="en-US" altLang="zh-CN" sz="1600" dirty="0" err="1" smtClean="0"/>
                        <a:t>User+Hashtag+Tweet</a:t>
                      </a:r>
                      <a:r>
                        <a:rPr lang="en-US" altLang="zh-CN" sz="1600" dirty="0" smtClean="0"/>
                        <a:t>)</a:t>
                      </a:r>
                      <a:endParaRPr lang="zh-CN" altLang="en-US" sz="1600" dirty="0"/>
                    </a:p>
                  </a:txBody>
                  <a:tcPr/>
                </a:tc>
                <a:tc>
                  <a:txBody>
                    <a:bodyPr/>
                    <a:lstStyle/>
                    <a:p>
                      <a:pPr algn="ctr"/>
                      <a:r>
                        <a:rPr lang="en-US" altLang="zh-CN" sz="1600" dirty="0" smtClean="0"/>
                        <a:t>0.480</a:t>
                      </a:r>
                      <a:endParaRPr lang="zh-CN" altLang="en-US" sz="1600" dirty="0"/>
                    </a:p>
                  </a:txBody>
                  <a:tcPr/>
                </a:tc>
              </a:tr>
            </a:tbl>
          </a:graphicData>
        </a:graphic>
      </p:graphicFrame>
    </p:spTree>
    <p:extLst>
      <p:ext uri="{BB962C8B-B14F-4D97-AF65-F5344CB8AC3E}">
        <p14:creationId xmlns:p14="http://schemas.microsoft.com/office/powerpoint/2010/main" val="110561937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60648"/>
            <a:ext cx="8229600" cy="1143000"/>
          </a:xfrm>
        </p:spPr>
        <p:txBody>
          <a:bodyPr>
            <a:normAutofit/>
          </a:bodyPr>
          <a:lstStyle/>
          <a:p>
            <a:r>
              <a:rPr kumimoji="1" lang="en-US" altLang="zh-CN" sz="4000" dirty="0" smtClean="0">
                <a:solidFill>
                  <a:srgbClr val="B40000"/>
                </a:solidFill>
              </a:rPr>
              <a:t>Topic Coherence (DBLP)</a:t>
            </a:r>
            <a:endParaRPr kumimoji="1" lang="zh-CN" altLang="en-US" sz="4000" dirty="0">
              <a:solidFill>
                <a:srgbClr val="B40000"/>
              </a:solidFill>
            </a:endParaRPr>
          </a:p>
        </p:txBody>
      </p:sp>
      <p:sp>
        <p:nvSpPr>
          <p:cNvPr id="4" name="文本框 3"/>
          <p:cNvSpPr txBox="1"/>
          <p:nvPr/>
        </p:nvSpPr>
        <p:spPr>
          <a:xfrm>
            <a:off x="4211960" y="1693257"/>
            <a:ext cx="4824536" cy="1015663"/>
          </a:xfrm>
          <a:prstGeom prst="rect">
            <a:avLst/>
          </a:prstGeom>
          <a:noFill/>
        </p:spPr>
        <p:txBody>
          <a:bodyPr wrap="square" rtlCol="0">
            <a:spAutoFit/>
          </a:bodyPr>
          <a:lstStyle/>
          <a:p>
            <a:r>
              <a:rPr kumimoji="1" lang="en-US" altLang="zh-CN" sz="2000" b="1" dirty="0" smtClean="0">
                <a:solidFill>
                  <a:srgbClr val="0000FF"/>
                </a:solidFill>
              </a:rPr>
              <a:t>Single type of context:</a:t>
            </a:r>
            <a:endParaRPr kumimoji="1" lang="en-US" altLang="zh-CN" sz="2000" dirty="0">
              <a:solidFill>
                <a:srgbClr val="0000FF"/>
              </a:solidFill>
            </a:endParaRPr>
          </a:p>
          <a:p>
            <a:r>
              <a:rPr kumimoji="1" lang="en-US" altLang="zh-CN" sz="2000" dirty="0" smtClean="0"/>
              <a:t>LDA(Author)&gt; LDA(Conference) </a:t>
            </a:r>
            <a:r>
              <a:rPr kumimoji="1" lang="en-US" altLang="zh-CN" sz="2000" dirty="0"/>
              <a:t>&gt;&gt; </a:t>
            </a:r>
            <a:r>
              <a:rPr kumimoji="1" lang="en-US" altLang="zh-CN" sz="2000" dirty="0" smtClean="0"/>
              <a:t>LDA(Title)</a:t>
            </a:r>
            <a:endParaRPr kumimoji="1" lang="en-US" altLang="zh-CN" sz="2000" dirty="0"/>
          </a:p>
          <a:p>
            <a:pPr marL="457200" indent="-457200">
              <a:buAutoNum type="arabicParenBoth"/>
            </a:pPr>
            <a:endParaRPr kumimoji="1" lang="en-US" altLang="zh-CN" sz="2000" dirty="0" smtClean="0"/>
          </a:p>
        </p:txBody>
      </p:sp>
      <p:sp>
        <p:nvSpPr>
          <p:cNvPr id="5" name="文本框 4"/>
          <p:cNvSpPr txBox="1"/>
          <p:nvPr/>
        </p:nvSpPr>
        <p:spPr>
          <a:xfrm>
            <a:off x="4211960" y="3573016"/>
            <a:ext cx="5004048" cy="1323439"/>
          </a:xfrm>
          <a:prstGeom prst="rect">
            <a:avLst/>
          </a:prstGeom>
          <a:noFill/>
        </p:spPr>
        <p:txBody>
          <a:bodyPr wrap="square" rtlCol="0">
            <a:spAutoFit/>
          </a:bodyPr>
          <a:lstStyle/>
          <a:p>
            <a:r>
              <a:rPr kumimoji="1" lang="en-US" altLang="zh-CN" sz="2000" b="1" dirty="0" smtClean="0">
                <a:solidFill>
                  <a:srgbClr val="0000FF"/>
                </a:solidFill>
              </a:rPr>
              <a:t>Multiple types of contexts:</a:t>
            </a:r>
          </a:p>
          <a:p>
            <a:r>
              <a:rPr kumimoji="1" lang="en-US" altLang="zh-CN" sz="2000" dirty="0" smtClean="0"/>
              <a:t>CR(</a:t>
            </a:r>
            <a:r>
              <a:rPr kumimoji="1" lang="en-US" altLang="zh-CN" sz="2000" dirty="0" err="1" smtClean="0"/>
              <a:t>Author+Conference</a:t>
            </a:r>
            <a:r>
              <a:rPr kumimoji="1" lang="en-US" altLang="zh-CN" sz="2000" dirty="0" smtClean="0"/>
              <a:t>) &gt;ATM&gt;Coin-flipping</a:t>
            </a:r>
          </a:p>
          <a:p>
            <a:r>
              <a:rPr kumimoji="1" lang="en-US" altLang="zh-CN" sz="2000" dirty="0" smtClean="0"/>
              <a:t>CR(</a:t>
            </a:r>
            <a:r>
              <a:rPr kumimoji="1" lang="en-US" altLang="zh-CN" sz="2000" dirty="0" err="1" smtClean="0"/>
              <a:t>Author+Conference+Title</a:t>
            </a:r>
            <a:r>
              <a:rPr kumimoji="1" lang="en-US" altLang="zh-CN" sz="2000" dirty="0" smtClean="0"/>
              <a:t>)&gt; </a:t>
            </a:r>
          </a:p>
          <a:p>
            <a:r>
              <a:rPr kumimoji="1" lang="en-US" altLang="zh-CN" sz="2000" dirty="0"/>
              <a:t> </a:t>
            </a:r>
            <a:r>
              <a:rPr kumimoji="1" lang="en-US" altLang="zh-CN" sz="2000" dirty="0" smtClean="0"/>
              <a:t>                CR(</a:t>
            </a:r>
            <a:r>
              <a:rPr kumimoji="1" lang="en-US" altLang="zh-CN" sz="2000" dirty="0" err="1" smtClean="0"/>
              <a:t>Author+Conference</a:t>
            </a:r>
            <a:r>
              <a:rPr kumimoji="1" lang="en-US" altLang="zh-CN" sz="2000" dirty="0" smtClean="0"/>
              <a:t>)	</a:t>
            </a:r>
          </a:p>
        </p:txBody>
      </p:sp>
      <p:sp>
        <p:nvSpPr>
          <p:cNvPr id="3" name="幻灯片编号占位符 2"/>
          <p:cNvSpPr>
            <a:spLocks noGrp="1"/>
          </p:cNvSpPr>
          <p:nvPr>
            <p:ph type="sldNum" sz="quarter" idx="12"/>
          </p:nvPr>
        </p:nvSpPr>
        <p:spPr/>
        <p:txBody>
          <a:bodyPr/>
          <a:lstStyle/>
          <a:p>
            <a:fld id="{0C913308-F349-4B6D-A68A-DD1791B4A57B}" type="slidenum">
              <a:rPr lang="zh-CN" altLang="en-US" smtClean="0"/>
              <a:t>17</a:t>
            </a:fld>
            <a:endParaRPr lang="zh-CN" altLang="en-US"/>
          </a:p>
        </p:txBody>
      </p:sp>
      <p:graphicFrame>
        <p:nvGraphicFramePr>
          <p:cNvPr id="8" name="表格 7"/>
          <p:cNvGraphicFramePr>
            <a:graphicFrameLocks noGrp="1"/>
          </p:cNvGraphicFramePr>
          <p:nvPr>
            <p:extLst>
              <p:ext uri="{D42A27DB-BD31-4B8C-83A1-F6EECF244321}">
                <p14:modId xmlns:p14="http://schemas.microsoft.com/office/powerpoint/2010/main" val="1053319678"/>
              </p:ext>
            </p:extLst>
          </p:nvPr>
        </p:nvGraphicFramePr>
        <p:xfrm>
          <a:off x="179512" y="1628800"/>
          <a:ext cx="4032448" cy="1512169"/>
        </p:xfrm>
        <a:graphic>
          <a:graphicData uri="http://schemas.openxmlformats.org/drawingml/2006/table">
            <a:tbl>
              <a:tblPr firstRow="1" bandRow="1">
                <a:tableStyleId>{5C22544A-7EE6-4342-B048-85BDC9FD1C3A}</a:tableStyleId>
              </a:tblPr>
              <a:tblGrid>
                <a:gridCol w="2021176"/>
                <a:gridCol w="2011272"/>
              </a:tblGrid>
              <a:tr h="415739">
                <a:tc>
                  <a:txBody>
                    <a:bodyPr/>
                    <a:lstStyle/>
                    <a:p>
                      <a:pPr algn="ctr"/>
                      <a:r>
                        <a:rPr lang="en-US" altLang="zh-CN" sz="1600" dirty="0" smtClean="0"/>
                        <a:t>Algorithm</a:t>
                      </a:r>
                      <a:endParaRPr lang="zh-CN" altLang="en-US" sz="1600" dirty="0"/>
                    </a:p>
                  </a:txBody>
                  <a:tcPr/>
                </a:tc>
                <a:tc>
                  <a:txBody>
                    <a:bodyPr/>
                    <a:lstStyle/>
                    <a:p>
                      <a:pPr algn="ctr"/>
                      <a:r>
                        <a:rPr lang="en-US" altLang="zh-CN" sz="1600" dirty="0" smtClean="0"/>
                        <a:t>Topic coherence</a:t>
                      </a:r>
                      <a:endParaRPr lang="zh-CN" altLang="en-US" sz="1600" dirty="0"/>
                    </a:p>
                  </a:txBody>
                  <a:tcPr/>
                </a:tc>
              </a:tr>
              <a:tr h="351954">
                <a:tc>
                  <a:txBody>
                    <a:bodyPr/>
                    <a:lstStyle/>
                    <a:p>
                      <a:pPr algn="ctr"/>
                      <a:r>
                        <a:rPr lang="en-US" altLang="zh-CN" sz="1400" dirty="0" smtClean="0"/>
                        <a:t>LDA (</a:t>
                      </a:r>
                      <a:r>
                        <a:rPr lang="en-US" altLang="zh-CN" sz="1400" dirty="0" smtClean="0"/>
                        <a:t>Author)</a:t>
                      </a:r>
                      <a:endParaRPr lang="zh-CN" altLang="en-US" sz="1400" dirty="0"/>
                    </a:p>
                  </a:txBody>
                  <a:tcPr/>
                </a:tc>
                <a:tc>
                  <a:txBody>
                    <a:bodyPr/>
                    <a:lstStyle/>
                    <a:p>
                      <a:pPr algn="ctr"/>
                      <a:r>
                        <a:rPr lang="en-US" altLang="zh-CN" sz="1400" dirty="0" smtClean="0"/>
                        <a:t>0.613</a:t>
                      </a:r>
                      <a:endParaRPr lang="zh-CN" altLang="en-US" sz="1400" dirty="0"/>
                    </a:p>
                  </a:txBody>
                  <a:tcPr/>
                </a:tc>
              </a:tr>
              <a:tr h="351954">
                <a:tc>
                  <a:txBody>
                    <a:bodyPr/>
                    <a:lstStyle/>
                    <a:p>
                      <a:pPr algn="ctr"/>
                      <a:r>
                        <a:rPr lang="en-US" altLang="zh-CN" sz="1400" dirty="0" smtClean="0"/>
                        <a:t>LDA (</a:t>
                      </a:r>
                      <a:r>
                        <a:rPr lang="en-US" altLang="zh-CN" sz="1400" dirty="0" smtClean="0"/>
                        <a:t>Conference)</a:t>
                      </a:r>
                      <a:endParaRPr lang="zh-CN" altLang="en-US" sz="1400" dirty="0"/>
                    </a:p>
                  </a:txBody>
                  <a:tcPr/>
                </a:tc>
                <a:tc>
                  <a:txBody>
                    <a:bodyPr/>
                    <a:lstStyle/>
                    <a:p>
                      <a:pPr algn="ctr"/>
                      <a:r>
                        <a:rPr lang="en-US" altLang="zh-CN" sz="1400" dirty="0" smtClean="0"/>
                        <a:t>0.569</a:t>
                      </a:r>
                      <a:endParaRPr lang="zh-CN" altLang="en-US" sz="1400" dirty="0"/>
                    </a:p>
                  </a:txBody>
                  <a:tcPr/>
                </a:tc>
              </a:tr>
              <a:tr h="392522">
                <a:tc>
                  <a:txBody>
                    <a:bodyPr/>
                    <a:lstStyle/>
                    <a:p>
                      <a:pPr algn="ctr"/>
                      <a:r>
                        <a:rPr lang="en-US" altLang="zh-CN" sz="1400" dirty="0" smtClean="0"/>
                        <a:t>LDA (</a:t>
                      </a:r>
                      <a:r>
                        <a:rPr lang="en-US" altLang="zh-CN" sz="1400" dirty="0" smtClean="0"/>
                        <a:t>Title)</a:t>
                      </a:r>
                      <a:endParaRPr lang="zh-CN"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t>-0.002</a:t>
                      </a:r>
                      <a:endParaRPr lang="zh-CN" altLang="en-US" sz="1400" dirty="0" smtClean="0"/>
                    </a:p>
                  </a:txBody>
                  <a:tcPr/>
                </a:tc>
              </a:tr>
            </a:tbl>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1466317640"/>
              </p:ext>
            </p:extLst>
          </p:nvPr>
        </p:nvGraphicFramePr>
        <p:xfrm>
          <a:off x="144016" y="3284984"/>
          <a:ext cx="4067944" cy="2954101"/>
        </p:xfrm>
        <a:graphic>
          <a:graphicData uri="http://schemas.openxmlformats.org/drawingml/2006/table">
            <a:tbl>
              <a:tblPr firstRow="1" bandRow="1">
                <a:tableStyleId>{5C22544A-7EE6-4342-B048-85BDC9FD1C3A}</a:tableStyleId>
              </a:tblPr>
              <a:tblGrid>
                <a:gridCol w="2051720"/>
                <a:gridCol w="936104"/>
                <a:gridCol w="1080120"/>
              </a:tblGrid>
              <a:tr h="296242">
                <a:tc rowSpan="2">
                  <a:txBody>
                    <a:bodyPr/>
                    <a:lstStyle/>
                    <a:p>
                      <a:pPr algn="ctr"/>
                      <a:r>
                        <a:rPr lang="en-US" altLang="zh-CN" sz="1600" dirty="0" smtClean="0"/>
                        <a:t>Algorithm</a:t>
                      </a:r>
                      <a:endParaRPr lang="zh-CN" altLang="en-US" sz="1600" dirty="0"/>
                    </a:p>
                  </a:txBody>
                  <a:tcPr/>
                </a:tc>
                <a:tc gridSpan="2">
                  <a:txBody>
                    <a:bodyPr/>
                    <a:lstStyle/>
                    <a:p>
                      <a:pPr algn="ctr"/>
                      <a:r>
                        <a:rPr lang="en-US" altLang="zh-CN" sz="1600" dirty="0" smtClean="0"/>
                        <a:t>Topic coherence</a:t>
                      </a:r>
                      <a:endParaRPr lang="zh-CN" altLang="en-US" sz="1600" dirty="0"/>
                    </a:p>
                  </a:txBody>
                  <a:tcPr/>
                </a:tc>
                <a:tc hMerge="1">
                  <a:txBody>
                    <a:bodyPr/>
                    <a:lstStyle/>
                    <a:p>
                      <a:pPr algn="ctr"/>
                      <a:endParaRPr lang="zh-CN" altLang="en-US" sz="1400" dirty="0"/>
                    </a:p>
                  </a:txBody>
                  <a:tcPr/>
                </a:tc>
              </a:tr>
              <a:tr h="271264">
                <a:tc vMerge="1">
                  <a:txBody>
                    <a:bodyPr/>
                    <a:lstStyle/>
                    <a:p>
                      <a:endParaRPr lang="zh-CN" altLang="en-US"/>
                    </a:p>
                  </a:txBody>
                  <a:tcPr/>
                </a:tc>
                <a:tc>
                  <a:txBody>
                    <a:bodyPr/>
                    <a:lstStyle/>
                    <a:p>
                      <a:pPr algn="ctr"/>
                      <a:r>
                        <a:rPr lang="en-US" altLang="zh-CN" sz="1600" dirty="0" smtClean="0">
                          <a:solidFill>
                            <a:srgbClr val="FFFFFF"/>
                          </a:solidFill>
                        </a:rPr>
                        <a:t>Author</a:t>
                      </a:r>
                      <a:endParaRPr lang="zh-CN" altLang="en-US" sz="1400" dirty="0">
                        <a:solidFill>
                          <a:srgbClr val="FFFFFF"/>
                        </a:solidFill>
                      </a:endParaRPr>
                    </a:p>
                  </a:txBody>
                  <a:tcPr>
                    <a:solidFill>
                      <a:srgbClr val="4F81BD"/>
                    </a:solidFill>
                  </a:tcPr>
                </a:tc>
                <a:tc>
                  <a:txBody>
                    <a:bodyPr/>
                    <a:lstStyle/>
                    <a:p>
                      <a:r>
                        <a:rPr lang="en-US" altLang="zh-CN" sz="1600" dirty="0" smtClean="0">
                          <a:solidFill>
                            <a:srgbClr val="FFFFFF"/>
                          </a:solidFill>
                        </a:rPr>
                        <a:t>Consensus</a:t>
                      </a:r>
                      <a:endParaRPr lang="zh-CN" altLang="en-US" sz="1600" dirty="0">
                        <a:solidFill>
                          <a:srgbClr val="FFFFFF"/>
                        </a:solidFill>
                      </a:endParaRPr>
                    </a:p>
                  </a:txBody>
                  <a:tcPr>
                    <a:solidFill>
                      <a:srgbClr val="4F81BD"/>
                    </a:solidFill>
                  </a:tcPr>
                </a:tc>
              </a:tr>
              <a:tr h="503611">
                <a:tc>
                  <a:txBody>
                    <a:bodyPr/>
                    <a:lstStyle/>
                    <a:p>
                      <a:pPr algn="ctr"/>
                      <a:r>
                        <a:rPr lang="en-US" altLang="zh-CN" sz="1400" dirty="0" smtClean="0"/>
                        <a:t>ATM (</a:t>
                      </a:r>
                      <a:r>
                        <a:rPr lang="en-US" altLang="zh-CN" sz="1400" dirty="0" err="1" smtClean="0"/>
                        <a:t>Author+Conference</a:t>
                      </a:r>
                      <a:r>
                        <a:rPr lang="en-US" altLang="zh-CN" sz="1400" dirty="0" smtClean="0"/>
                        <a:t>)</a:t>
                      </a:r>
                      <a:endParaRPr lang="zh-CN" altLang="en-US" sz="1400" dirty="0"/>
                    </a:p>
                  </a:txBody>
                  <a:tcPr/>
                </a:tc>
                <a:tc>
                  <a:txBody>
                    <a:bodyPr/>
                    <a:lstStyle/>
                    <a:p>
                      <a:pPr algn="ctr"/>
                      <a:r>
                        <a:rPr lang="en-US" altLang="zh-CN" sz="1400" dirty="0" smtClean="0"/>
                        <a:t>-</a:t>
                      </a:r>
                      <a:endParaRPr lang="zh-CN" altLang="en-US" sz="1400" dirty="0"/>
                    </a:p>
                  </a:txBody>
                  <a:tcPr/>
                </a:tc>
                <a:tc>
                  <a:txBody>
                    <a:bodyPr/>
                    <a:lstStyle/>
                    <a:p>
                      <a:pPr algn="ctr"/>
                      <a:r>
                        <a:rPr lang="en-US" altLang="zh-CN" sz="1400" dirty="0" smtClean="0"/>
                        <a:t>0.578</a:t>
                      </a:r>
                      <a:endParaRPr lang="zh-CN" altLang="en-US" sz="1400" dirty="0"/>
                    </a:p>
                  </a:txBody>
                  <a:tcPr/>
                </a:tc>
              </a:tr>
              <a:tr h="503611">
                <a:tc>
                  <a:txBody>
                    <a:bodyPr/>
                    <a:lstStyle/>
                    <a:p>
                      <a:pPr algn="ctr"/>
                      <a:r>
                        <a:rPr lang="en-US" altLang="zh-CN" sz="1400" dirty="0" smtClean="0"/>
                        <a:t>Coin-</a:t>
                      </a:r>
                      <a:r>
                        <a:rPr lang="en-US" altLang="zh-CN" sz="1400" dirty="0" smtClean="0"/>
                        <a:t>flipping (</a:t>
                      </a:r>
                      <a:r>
                        <a:rPr lang="en-US" altLang="zh-CN" sz="1400" dirty="0" err="1" smtClean="0"/>
                        <a:t>Author+Conference</a:t>
                      </a:r>
                      <a:r>
                        <a:rPr lang="en-US" altLang="zh-CN" sz="1400" dirty="0" smtClean="0"/>
                        <a:t>)</a:t>
                      </a:r>
                      <a:endParaRPr lang="zh-CN" altLang="en-US" sz="1400" dirty="0"/>
                    </a:p>
                  </a:txBody>
                  <a:tcPr/>
                </a:tc>
                <a:tc>
                  <a:txBody>
                    <a:bodyPr/>
                    <a:lstStyle/>
                    <a:p>
                      <a:pPr algn="ctr"/>
                      <a:r>
                        <a:rPr lang="en-US" altLang="zh-CN" sz="1400" dirty="0" smtClean="0"/>
                        <a:t>-</a:t>
                      </a:r>
                      <a:endParaRPr lang="zh-CN" altLang="en-US" sz="1400" dirty="0"/>
                    </a:p>
                  </a:txBody>
                  <a:tcPr/>
                </a:tc>
                <a:tc>
                  <a:txBody>
                    <a:bodyPr/>
                    <a:lstStyle/>
                    <a:p>
                      <a:pPr algn="ctr"/>
                      <a:r>
                        <a:rPr lang="en-US" altLang="zh-CN" sz="1400" dirty="0" smtClean="0"/>
                        <a:t>0.577</a:t>
                      </a:r>
                      <a:endParaRPr lang="zh-CN" altLang="en-US" sz="1400" dirty="0"/>
                    </a:p>
                  </a:txBody>
                  <a:tcPr/>
                </a:tc>
              </a:tr>
              <a:tr h="361949">
                <a:tc>
                  <a:txBody>
                    <a:bodyPr/>
                    <a:lstStyle/>
                    <a:p>
                      <a:pPr algn="ctr"/>
                      <a:r>
                        <a:rPr lang="en-US" altLang="zh-CN" sz="1400" dirty="0" smtClean="0"/>
                        <a:t>CR (</a:t>
                      </a:r>
                      <a:r>
                        <a:rPr lang="en-US" altLang="zh-CN" sz="1400" dirty="0" err="1" smtClean="0"/>
                        <a:t>Author+Conference</a:t>
                      </a:r>
                      <a:r>
                        <a:rPr lang="en-US" altLang="zh-CN" sz="1400" dirty="0" smtClean="0"/>
                        <a:t>)</a:t>
                      </a:r>
                      <a:endParaRPr lang="zh-CN" altLang="en-US" sz="1400" dirty="0"/>
                    </a:p>
                  </a:txBody>
                  <a:tcPr/>
                </a:tc>
                <a:tc>
                  <a:txBody>
                    <a:bodyPr/>
                    <a:lstStyle/>
                    <a:p>
                      <a:pPr algn="ctr"/>
                      <a:r>
                        <a:rPr lang="en-US" altLang="zh-CN" sz="1400" b="0" dirty="0" smtClean="0"/>
                        <a:t>0.624</a:t>
                      </a:r>
                      <a:endParaRPr lang="zh-CN" altLang="en-US" sz="1400" b="0" dirty="0"/>
                    </a:p>
                  </a:txBody>
                  <a:tcPr/>
                </a:tc>
                <a:tc>
                  <a:txBody>
                    <a:bodyPr/>
                    <a:lstStyle/>
                    <a:p>
                      <a:pPr algn="ctr"/>
                      <a:r>
                        <a:rPr lang="en-US" altLang="zh-CN" sz="1400" b="0" dirty="0" smtClean="0"/>
                        <a:t>0.598</a:t>
                      </a:r>
                      <a:endParaRPr lang="zh-CN" altLang="en-US" sz="1400" b="0" dirty="0"/>
                    </a:p>
                  </a:txBody>
                  <a:tcPr/>
                </a:tc>
              </a:tr>
              <a:tr h="367113">
                <a:tc>
                  <a:txBody>
                    <a:bodyPr/>
                    <a:lstStyle/>
                    <a:p>
                      <a:pPr algn="ctr"/>
                      <a:r>
                        <a:rPr lang="en-US" altLang="zh-CN" sz="1400" dirty="0" smtClean="0"/>
                        <a:t>CR (</a:t>
                      </a:r>
                      <a:r>
                        <a:rPr lang="en-US" altLang="zh-CN" sz="1400" dirty="0" err="1" smtClean="0"/>
                        <a:t>Conference+Title</a:t>
                      </a:r>
                      <a:r>
                        <a:rPr lang="en-US" altLang="zh-CN" sz="1400" dirty="0" smtClean="0"/>
                        <a:t>)</a:t>
                      </a:r>
                      <a:endParaRPr lang="zh-CN" altLang="en-US" sz="1400" dirty="0"/>
                    </a:p>
                  </a:txBody>
                  <a:tcPr/>
                </a:tc>
                <a:tc>
                  <a:txBody>
                    <a:bodyPr/>
                    <a:lstStyle/>
                    <a:p>
                      <a:pPr algn="ctr"/>
                      <a:r>
                        <a:rPr lang="en-US" altLang="zh-CN" sz="1400" dirty="0" smtClean="0"/>
                        <a:t>-</a:t>
                      </a:r>
                      <a:endParaRPr lang="zh-CN" altLang="en-US" sz="1400" dirty="0"/>
                    </a:p>
                  </a:txBody>
                  <a:tcPr/>
                </a:tc>
                <a:tc>
                  <a:txBody>
                    <a:bodyPr/>
                    <a:lstStyle/>
                    <a:p>
                      <a:pPr algn="ctr"/>
                      <a:r>
                        <a:rPr lang="en-US" altLang="zh-CN" sz="1400" dirty="0" smtClean="0"/>
                        <a:t>0.606</a:t>
                      </a:r>
                      <a:endParaRPr lang="zh-CN" altLang="en-US" sz="1400" dirty="0"/>
                    </a:p>
                  </a:txBody>
                  <a:tcPr/>
                </a:tc>
              </a:tr>
              <a:tr h="503611">
                <a:tc>
                  <a:txBody>
                    <a:bodyPr/>
                    <a:lstStyle/>
                    <a:p>
                      <a:pPr algn="ctr"/>
                      <a:r>
                        <a:rPr lang="en-US" altLang="zh-CN" sz="1400" dirty="0" smtClean="0"/>
                        <a:t>CR (</a:t>
                      </a:r>
                      <a:r>
                        <a:rPr lang="en-US" altLang="zh-CN" sz="1400" dirty="0" err="1" smtClean="0"/>
                        <a:t>Author+Conference+Title</a:t>
                      </a:r>
                      <a:r>
                        <a:rPr lang="en-US" altLang="zh-CN" sz="1400" dirty="0" smtClean="0"/>
                        <a:t>)</a:t>
                      </a:r>
                      <a:endParaRPr lang="zh-CN" altLang="en-US" sz="1400" dirty="0"/>
                    </a:p>
                  </a:txBody>
                  <a:tcPr/>
                </a:tc>
                <a:tc>
                  <a:txBody>
                    <a:bodyPr/>
                    <a:lstStyle/>
                    <a:p>
                      <a:pPr algn="ctr"/>
                      <a:r>
                        <a:rPr lang="en-US" altLang="zh-CN" sz="1400" dirty="0" smtClean="0"/>
                        <a:t>0.642</a:t>
                      </a:r>
                      <a:endParaRPr lang="zh-CN" altLang="en-US" sz="1400" dirty="0"/>
                    </a:p>
                  </a:txBody>
                  <a:tcPr/>
                </a:tc>
                <a:tc>
                  <a:txBody>
                    <a:bodyPr/>
                    <a:lstStyle/>
                    <a:p>
                      <a:pPr algn="ctr"/>
                      <a:r>
                        <a:rPr lang="en-US" altLang="zh-CN" sz="1400" b="0" dirty="0" smtClean="0"/>
                        <a:t>0.634</a:t>
                      </a:r>
                      <a:endParaRPr lang="zh-CN" altLang="en-US" sz="1400" b="0" dirty="0"/>
                    </a:p>
                  </a:txBody>
                  <a:tcPr/>
                </a:tc>
              </a:tr>
            </a:tbl>
          </a:graphicData>
        </a:graphic>
      </p:graphicFrame>
    </p:spTree>
    <p:extLst>
      <p:ext uri="{BB962C8B-B14F-4D97-AF65-F5344CB8AC3E}">
        <p14:creationId xmlns:p14="http://schemas.microsoft.com/office/powerpoint/2010/main" val="376368302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sz="4000" dirty="0" smtClean="0">
                <a:solidFill>
                  <a:srgbClr val="B40000"/>
                </a:solidFill>
              </a:rPr>
              <a:t>Author Clustering (DBLP)</a:t>
            </a:r>
            <a:endParaRPr kumimoji="1" lang="zh-CN" altLang="en-US" sz="4000" dirty="0">
              <a:solidFill>
                <a:srgbClr val="B40000"/>
              </a:solidFill>
            </a:endParaRPr>
          </a:p>
        </p:txBody>
      </p:sp>
      <p:sp>
        <p:nvSpPr>
          <p:cNvPr id="5" name="文本框 4"/>
          <p:cNvSpPr txBox="1"/>
          <p:nvPr/>
        </p:nvSpPr>
        <p:spPr>
          <a:xfrm>
            <a:off x="1331640" y="4005064"/>
            <a:ext cx="7200800" cy="1015663"/>
          </a:xfrm>
          <a:prstGeom prst="rect">
            <a:avLst/>
          </a:prstGeom>
          <a:noFill/>
        </p:spPr>
        <p:txBody>
          <a:bodyPr wrap="square" rtlCol="0">
            <a:spAutoFit/>
          </a:bodyPr>
          <a:lstStyle/>
          <a:p>
            <a:r>
              <a:rPr kumimoji="1" lang="en-US" altLang="zh-CN" sz="2000" dirty="0" smtClean="0"/>
              <a:t>CR(</a:t>
            </a:r>
            <a:r>
              <a:rPr kumimoji="1" lang="en-US" altLang="zh-CN" sz="2000" dirty="0" err="1" smtClean="0"/>
              <a:t>Author+Conference</a:t>
            </a:r>
            <a:r>
              <a:rPr kumimoji="1" lang="en-US" altLang="zh-CN" sz="2000" dirty="0" smtClean="0"/>
              <a:t>)&gt; LDA(Author)</a:t>
            </a:r>
          </a:p>
          <a:p>
            <a:r>
              <a:rPr kumimoji="1" lang="en-US" altLang="zh-CN" sz="2000" dirty="0" smtClean="0"/>
              <a:t>CR</a:t>
            </a:r>
            <a:r>
              <a:rPr kumimoji="1" lang="en-US" altLang="zh-CN" sz="2000" dirty="0"/>
              <a:t>(</a:t>
            </a:r>
            <a:r>
              <a:rPr kumimoji="1" lang="en-US" altLang="zh-CN" sz="2000" dirty="0" err="1"/>
              <a:t>Author+Conference</a:t>
            </a:r>
            <a:r>
              <a:rPr kumimoji="1" lang="en-US" altLang="zh-CN" sz="2000" dirty="0"/>
              <a:t>)&gt; CR(</a:t>
            </a:r>
            <a:r>
              <a:rPr kumimoji="1" lang="en-US" altLang="zh-CN" sz="2000" dirty="0" err="1"/>
              <a:t>Author</a:t>
            </a:r>
            <a:r>
              <a:rPr kumimoji="1" lang="en-US" altLang="zh-CN" sz="2000" dirty="0" err="1" smtClean="0"/>
              <a:t>+Conference+Title</a:t>
            </a:r>
            <a:r>
              <a:rPr kumimoji="1" lang="en-US" altLang="zh-CN" sz="2000" dirty="0"/>
              <a:t>)</a:t>
            </a:r>
          </a:p>
          <a:p>
            <a:endParaRPr kumimoji="1" lang="en-US" altLang="zh-CN" sz="2000" b="1" dirty="0" smtClean="0"/>
          </a:p>
        </p:txBody>
      </p:sp>
      <p:sp>
        <p:nvSpPr>
          <p:cNvPr id="3" name="幻灯片编号占位符 2"/>
          <p:cNvSpPr>
            <a:spLocks noGrp="1"/>
          </p:cNvSpPr>
          <p:nvPr>
            <p:ph type="sldNum" sz="quarter" idx="12"/>
          </p:nvPr>
        </p:nvSpPr>
        <p:spPr/>
        <p:txBody>
          <a:bodyPr/>
          <a:lstStyle/>
          <a:p>
            <a:fld id="{0C913308-F349-4B6D-A68A-DD1791B4A57B}" type="slidenum">
              <a:rPr lang="zh-CN" altLang="en-US" smtClean="0"/>
              <a:t>18</a:t>
            </a:fld>
            <a:endParaRPr lang="zh-CN" altLang="en-US"/>
          </a:p>
        </p:txBody>
      </p:sp>
      <p:graphicFrame>
        <p:nvGraphicFramePr>
          <p:cNvPr id="6" name="表格 5"/>
          <p:cNvGraphicFramePr>
            <a:graphicFrameLocks noGrp="1"/>
          </p:cNvGraphicFramePr>
          <p:nvPr>
            <p:extLst>
              <p:ext uri="{D42A27DB-BD31-4B8C-83A1-F6EECF244321}">
                <p14:modId xmlns:p14="http://schemas.microsoft.com/office/powerpoint/2010/main" val="1373220815"/>
              </p:ext>
            </p:extLst>
          </p:nvPr>
        </p:nvGraphicFramePr>
        <p:xfrm>
          <a:off x="1331640" y="1556792"/>
          <a:ext cx="6048672" cy="1952727"/>
        </p:xfrm>
        <a:graphic>
          <a:graphicData uri="http://schemas.openxmlformats.org/drawingml/2006/table">
            <a:tbl>
              <a:tblPr firstRow="1" bandRow="1">
                <a:tableStyleId>{5C22544A-7EE6-4342-B048-85BDC9FD1C3A}</a:tableStyleId>
              </a:tblPr>
              <a:tblGrid>
                <a:gridCol w="1505951"/>
                <a:gridCol w="2670513"/>
                <a:gridCol w="1872208"/>
              </a:tblGrid>
              <a:tr h="470858">
                <a:tc>
                  <a:txBody>
                    <a:bodyPr/>
                    <a:lstStyle/>
                    <a:p>
                      <a:pPr algn="ctr"/>
                      <a:r>
                        <a:rPr lang="en-US" altLang="zh-CN" sz="1600" dirty="0" smtClean="0"/>
                        <a:t>Type</a:t>
                      </a:r>
                      <a:endParaRPr lang="zh-CN" altLang="en-US" sz="1600" dirty="0"/>
                    </a:p>
                  </a:txBody>
                  <a:tcPr/>
                </a:tc>
                <a:tc>
                  <a:txBody>
                    <a:bodyPr/>
                    <a:lstStyle/>
                    <a:p>
                      <a:pPr algn="ctr"/>
                      <a:r>
                        <a:rPr lang="en-US" altLang="zh-CN" sz="1600" dirty="0" smtClean="0"/>
                        <a:t>Algorithm</a:t>
                      </a:r>
                      <a:endParaRPr lang="zh-CN" altLang="en-US" sz="1600" dirty="0"/>
                    </a:p>
                  </a:txBody>
                  <a:tcPr/>
                </a:tc>
                <a:tc>
                  <a:txBody>
                    <a:bodyPr/>
                    <a:lstStyle/>
                    <a:p>
                      <a:pPr algn="ctr"/>
                      <a:r>
                        <a:rPr lang="en-US" altLang="zh-CN" sz="1600" dirty="0" smtClean="0"/>
                        <a:t>Modularity</a:t>
                      </a:r>
                      <a:endParaRPr lang="zh-CN" altLang="en-US" sz="1600" dirty="0"/>
                    </a:p>
                  </a:txBody>
                  <a:tcPr/>
                </a:tc>
              </a:tr>
              <a:tr h="393238">
                <a:tc>
                  <a:txBody>
                    <a:bodyPr/>
                    <a:lstStyle/>
                    <a:p>
                      <a:r>
                        <a:rPr lang="en-US" altLang="zh-CN" sz="1400" dirty="0" smtClean="0"/>
                        <a:t>Single</a:t>
                      </a:r>
                      <a:r>
                        <a:rPr lang="en-US" altLang="zh-CN" sz="1400" baseline="0" dirty="0" smtClean="0"/>
                        <a:t>  </a:t>
                      </a:r>
                      <a:r>
                        <a:rPr lang="en-US" altLang="zh-CN" sz="1400" dirty="0" smtClean="0"/>
                        <a:t>context</a:t>
                      </a:r>
                      <a:endParaRPr lang="zh-CN" altLang="en-US" sz="1400" dirty="0"/>
                    </a:p>
                  </a:txBody>
                  <a:tcPr/>
                </a:tc>
                <a:tc>
                  <a:txBody>
                    <a:bodyPr/>
                    <a:lstStyle/>
                    <a:p>
                      <a:pPr algn="ctr"/>
                      <a:r>
                        <a:rPr lang="en-US" altLang="zh-CN" sz="1600" dirty="0" smtClean="0"/>
                        <a:t>LDA (</a:t>
                      </a:r>
                      <a:r>
                        <a:rPr lang="en-US" altLang="zh-CN" sz="1600" dirty="0" smtClean="0"/>
                        <a:t>Author)</a:t>
                      </a:r>
                      <a:endParaRPr lang="zh-CN" altLang="en-US" sz="1600" dirty="0"/>
                    </a:p>
                  </a:txBody>
                  <a:tcPr/>
                </a:tc>
                <a:tc>
                  <a:txBody>
                    <a:bodyPr/>
                    <a:lstStyle/>
                    <a:p>
                      <a:pPr algn="ctr"/>
                      <a:r>
                        <a:rPr lang="en-US" altLang="zh-CN" sz="1600" dirty="0" smtClean="0"/>
                        <a:t>0.289</a:t>
                      </a:r>
                      <a:endParaRPr lang="zh-CN" altLang="en-US" sz="1600" dirty="0"/>
                    </a:p>
                  </a:txBody>
                  <a:tcPr/>
                </a:tc>
              </a:tr>
              <a:tr h="362877">
                <a:tc rowSpan="3">
                  <a:txBody>
                    <a:bodyPr/>
                    <a:lstStyle/>
                    <a:p>
                      <a:endParaRPr lang="en-US" altLang="zh-CN" sz="1400" dirty="0" smtClean="0"/>
                    </a:p>
                    <a:p>
                      <a:r>
                        <a:rPr lang="en-US" altLang="zh-CN" sz="1400" dirty="0" smtClean="0"/>
                        <a:t>Multiple</a:t>
                      </a:r>
                      <a:r>
                        <a:rPr lang="en-US" altLang="zh-CN" sz="1400" baseline="0" dirty="0" smtClean="0"/>
                        <a:t> </a:t>
                      </a:r>
                      <a:r>
                        <a:rPr lang="en-US" altLang="zh-CN" sz="1400" dirty="0" smtClean="0"/>
                        <a:t>contexts</a:t>
                      </a:r>
                      <a:endParaRPr lang="zh-CN" altLang="en-US" sz="1400" dirty="0"/>
                    </a:p>
                  </a:txBody>
                  <a:tcPr/>
                </a:tc>
                <a:tc>
                  <a:txBody>
                    <a:bodyPr/>
                    <a:lstStyle/>
                    <a:p>
                      <a:pPr algn="ctr"/>
                      <a:r>
                        <a:rPr lang="en-US" altLang="zh-CN" sz="1600" dirty="0" smtClean="0"/>
                        <a:t>CR (</a:t>
                      </a:r>
                      <a:r>
                        <a:rPr lang="en-US" altLang="zh-CN" sz="1600" dirty="0" err="1" smtClean="0"/>
                        <a:t>Author+Title</a:t>
                      </a:r>
                      <a:r>
                        <a:rPr lang="en-US" altLang="zh-CN" sz="1600" dirty="0" smtClean="0"/>
                        <a:t>)</a:t>
                      </a:r>
                      <a:endParaRPr lang="zh-CN" altLang="en-US" sz="1600" dirty="0"/>
                    </a:p>
                  </a:txBody>
                  <a:tcPr/>
                </a:tc>
                <a:tc>
                  <a:txBody>
                    <a:bodyPr/>
                    <a:lstStyle/>
                    <a:p>
                      <a:pPr algn="ctr"/>
                      <a:r>
                        <a:rPr lang="en-US" altLang="zh-CN" sz="1600" b="0" dirty="0" smtClean="0"/>
                        <a:t>0.288</a:t>
                      </a:r>
                      <a:endParaRPr lang="zh-CN" altLang="en-US" sz="1600" b="0" dirty="0"/>
                    </a:p>
                  </a:txBody>
                  <a:tcPr/>
                </a:tc>
              </a:tr>
              <a:tr h="362877">
                <a:tc vMerge="1">
                  <a:txBody>
                    <a:bodyPr/>
                    <a:lstStyle/>
                    <a:p>
                      <a:endParaRPr lang="zh-CN" altLang="en-US" sz="4000" dirty="0"/>
                    </a:p>
                  </a:txBody>
                  <a:tcPr/>
                </a:tc>
                <a:tc>
                  <a:txBody>
                    <a:bodyPr/>
                    <a:lstStyle/>
                    <a:p>
                      <a:pPr algn="ctr"/>
                      <a:r>
                        <a:rPr lang="en-US" altLang="zh-CN" sz="1600" dirty="0" smtClean="0"/>
                        <a:t>CR (</a:t>
                      </a:r>
                      <a:r>
                        <a:rPr lang="en-US" altLang="zh-CN" sz="1600" dirty="0" err="1" smtClean="0"/>
                        <a:t>Author+Conference</a:t>
                      </a:r>
                      <a:r>
                        <a:rPr lang="en-US" altLang="zh-CN" sz="1600" dirty="0" smtClean="0"/>
                        <a:t>)</a:t>
                      </a:r>
                      <a:endParaRPr lang="zh-CN" altLang="en-US" sz="1600" dirty="0"/>
                    </a:p>
                  </a:txBody>
                  <a:tcPr/>
                </a:tc>
                <a:tc>
                  <a:txBody>
                    <a:bodyPr/>
                    <a:lstStyle/>
                    <a:p>
                      <a:pPr algn="ctr"/>
                      <a:r>
                        <a:rPr lang="en-US" altLang="zh-CN" sz="1600" b="1" dirty="0" smtClean="0"/>
                        <a:t>0.298</a:t>
                      </a:r>
                      <a:endParaRPr lang="zh-CN" altLang="en-US" sz="1600" b="1" dirty="0"/>
                    </a:p>
                  </a:txBody>
                  <a:tcPr/>
                </a:tc>
              </a:tr>
              <a:tr h="362877">
                <a:tc vMerge="1">
                  <a:txBody>
                    <a:bodyPr/>
                    <a:lstStyle/>
                    <a:p>
                      <a:endParaRPr lang="zh-CN" altLang="en-US" sz="4000" dirty="0"/>
                    </a:p>
                  </a:txBody>
                  <a:tcPr/>
                </a:tc>
                <a:tc>
                  <a:txBody>
                    <a:bodyPr/>
                    <a:lstStyle/>
                    <a:p>
                      <a:pPr algn="ctr"/>
                      <a:r>
                        <a:rPr lang="en-US" altLang="zh-CN" sz="1600" dirty="0" smtClean="0"/>
                        <a:t>CR (</a:t>
                      </a:r>
                      <a:r>
                        <a:rPr lang="en-US" altLang="zh-CN" sz="1600" dirty="0" err="1" smtClean="0"/>
                        <a:t>Author+Conference+Title</a:t>
                      </a:r>
                      <a:r>
                        <a:rPr lang="en-US" altLang="zh-CN" sz="1600" dirty="0" smtClean="0"/>
                        <a:t>)</a:t>
                      </a:r>
                      <a:endParaRPr lang="zh-CN" altLang="en-US" sz="1600" dirty="0"/>
                    </a:p>
                  </a:txBody>
                  <a:tcPr/>
                </a:tc>
                <a:tc>
                  <a:txBody>
                    <a:bodyPr/>
                    <a:lstStyle/>
                    <a:p>
                      <a:pPr algn="ctr"/>
                      <a:r>
                        <a:rPr lang="en-US" altLang="zh-CN" sz="1600" dirty="0" smtClean="0"/>
                        <a:t>0.295</a:t>
                      </a:r>
                      <a:endParaRPr lang="zh-CN" altLang="en-US" sz="1600" dirty="0"/>
                    </a:p>
                  </a:txBody>
                  <a:tcPr/>
                </a:tc>
              </a:tr>
            </a:tbl>
          </a:graphicData>
        </a:graphic>
      </p:graphicFrame>
    </p:spTree>
    <p:extLst>
      <p:ext uri="{BB962C8B-B14F-4D97-AF65-F5344CB8AC3E}">
        <p14:creationId xmlns:p14="http://schemas.microsoft.com/office/powerpoint/2010/main" val="37187909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solidFill>
                  <a:srgbClr val="B40000"/>
                </a:solidFill>
              </a:rPr>
              <a:t>Summary</a:t>
            </a:r>
            <a:endParaRPr lang="zh-CN" altLang="en-US" sz="4000" dirty="0">
              <a:solidFill>
                <a:srgbClr val="B40000"/>
              </a:solidFill>
            </a:endParaRPr>
          </a:p>
        </p:txBody>
      </p:sp>
      <p:sp>
        <p:nvSpPr>
          <p:cNvPr id="3" name="内容占位符 2"/>
          <p:cNvSpPr>
            <a:spLocks noGrp="1"/>
          </p:cNvSpPr>
          <p:nvPr>
            <p:ph idx="1"/>
          </p:nvPr>
        </p:nvSpPr>
        <p:spPr/>
        <p:txBody>
          <a:bodyPr>
            <a:normAutofit/>
          </a:bodyPr>
          <a:lstStyle/>
          <a:p>
            <a:r>
              <a:rPr lang="en-US" altLang="zh-CN" sz="2800" dirty="0" smtClean="0"/>
              <a:t>Utilizing multiple types of contexts enhances topic modeling in user-generated content. </a:t>
            </a:r>
          </a:p>
          <a:p>
            <a:r>
              <a:rPr lang="en-US" altLang="zh-CN" sz="2800" dirty="0" smtClean="0"/>
              <a:t>Each type of contexts define a </a:t>
            </a:r>
            <a:r>
              <a:rPr lang="en-US" altLang="zh-CN" sz="2800" i="1" dirty="0" smtClean="0">
                <a:solidFill>
                  <a:srgbClr val="0000FF"/>
                </a:solidFill>
              </a:rPr>
              <a:t>partition (view)</a:t>
            </a:r>
            <a:r>
              <a:rPr lang="en-US" altLang="zh-CN" sz="2800" dirty="0" smtClean="0">
                <a:solidFill>
                  <a:srgbClr val="0000FF"/>
                </a:solidFill>
              </a:rPr>
              <a:t> </a:t>
            </a:r>
            <a:r>
              <a:rPr lang="en-US" altLang="zh-CN" sz="2800" dirty="0" smtClean="0"/>
              <a:t>of the whole corpus</a:t>
            </a:r>
          </a:p>
          <a:p>
            <a:r>
              <a:rPr lang="en-US" altLang="zh-CN" sz="2800" dirty="0" smtClean="0"/>
              <a:t>A co-regularization framework to let multiple views </a:t>
            </a:r>
            <a:r>
              <a:rPr lang="en-US" altLang="zh-CN" sz="2800" i="1" dirty="0" smtClean="0">
                <a:solidFill>
                  <a:srgbClr val="0000FF"/>
                </a:solidFill>
              </a:rPr>
              <a:t>collaborate</a:t>
            </a:r>
            <a:r>
              <a:rPr lang="en-US" altLang="zh-CN" sz="2800" dirty="0" smtClean="0">
                <a:solidFill>
                  <a:srgbClr val="0000FF"/>
                </a:solidFill>
              </a:rPr>
              <a:t> </a:t>
            </a:r>
            <a:r>
              <a:rPr lang="en-US" altLang="zh-CN" sz="2800" dirty="0" smtClean="0"/>
              <a:t>with each other</a:t>
            </a:r>
          </a:p>
          <a:p>
            <a:r>
              <a:rPr lang="en-US" altLang="zh-CN" sz="2800" dirty="0" smtClean="0"/>
              <a:t>Future work : </a:t>
            </a:r>
          </a:p>
          <a:p>
            <a:pPr lvl="1"/>
            <a:r>
              <a:rPr lang="en-US" altLang="zh-CN" sz="2400" dirty="0"/>
              <a:t>h</a:t>
            </a:r>
            <a:r>
              <a:rPr lang="en-US" altLang="zh-CN" sz="2400" dirty="0" smtClean="0"/>
              <a:t>ow to select contexts </a:t>
            </a:r>
          </a:p>
          <a:p>
            <a:pPr lvl="1"/>
            <a:r>
              <a:rPr lang="en-US" altLang="zh-CN" sz="2400" dirty="0" smtClean="0"/>
              <a:t>weight the contexts differently</a:t>
            </a:r>
            <a:endParaRPr lang="en-US" altLang="zh-CN" dirty="0"/>
          </a:p>
        </p:txBody>
      </p:sp>
      <p:sp>
        <p:nvSpPr>
          <p:cNvPr id="4" name="幻灯片编号占位符 3"/>
          <p:cNvSpPr>
            <a:spLocks noGrp="1"/>
          </p:cNvSpPr>
          <p:nvPr>
            <p:ph type="sldNum" sz="quarter" idx="12"/>
          </p:nvPr>
        </p:nvSpPr>
        <p:spPr/>
        <p:txBody>
          <a:bodyPr/>
          <a:lstStyle/>
          <a:p>
            <a:fld id="{0C913308-F349-4B6D-A68A-DD1791B4A57B}" type="slidenum">
              <a:rPr lang="zh-CN" altLang="en-US" smtClean="0"/>
              <a:t>19</a:t>
            </a:fld>
            <a:endParaRPr lang="zh-CN" altLang="en-US"/>
          </a:p>
        </p:txBody>
      </p:sp>
    </p:spTree>
    <p:extLst>
      <p:ext uri="{BB962C8B-B14F-4D97-AF65-F5344CB8AC3E}">
        <p14:creationId xmlns:p14="http://schemas.microsoft.com/office/powerpoint/2010/main" val="4005443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a:spLocks noGrp="1"/>
          </p:cNvSpPr>
          <p:nvPr>
            <p:ph type="title"/>
          </p:nvPr>
        </p:nvSpPr>
        <p:spPr>
          <a:xfrm>
            <a:off x="457200" y="274638"/>
            <a:ext cx="8229600" cy="1143000"/>
          </a:xfrm>
        </p:spPr>
        <p:txBody>
          <a:bodyPr>
            <a:normAutofit/>
          </a:bodyPr>
          <a:lstStyle/>
          <a:p>
            <a:r>
              <a:rPr lang="en-US" altLang="zh-CN" sz="4000" dirty="0">
                <a:solidFill>
                  <a:srgbClr val="CB0000"/>
                </a:solidFill>
              </a:rPr>
              <a:t>U</a:t>
            </a:r>
            <a:r>
              <a:rPr lang="en-US" altLang="zh-CN" sz="4000" dirty="0" smtClean="0">
                <a:solidFill>
                  <a:srgbClr val="CB0000"/>
                </a:solidFill>
              </a:rPr>
              <a:t>ser-Generated </a:t>
            </a:r>
            <a:r>
              <a:rPr lang="en-US" altLang="zh-CN" sz="4000" dirty="0">
                <a:solidFill>
                  <a:srgbClr val="CB0000"/>
                </a:solidFill>
              </a:rPr>
              <a:t>C</a:t>
            </a:r>
            <a:r>
              <a:rPr lang="en-US" altLang="zh-CN" sz="4000" dirty="0" smtClean="0">
                <a:solidFill>
                  <a:srgbClr val="CB0000"/>
                </a:solidFill>
              </a:rPr>
              <a:t>ontent (UGC)</a:t>
            </a:r>
            <a:endParaRPr lang="zh-CN" altLang="en-US" sz="4000" dirty="0">
              <a:solidFill>
                <a:srgbClr val="CB0000"/>
              </a:solidFill>
            </a:endParaRPr>
          </a:p>
        </p:txBody>
      </p:sp>
      <p:pic>
        <p:nvPicPr>
          <p:cNvPr id="2" name="图片 1"/>
          <p:cNvPicPr>
            <a:picLocks noChangeAspect="1"/>
          </p:cNvPicPr>
          <p:nvPr/>
        </p:nvPicPr>
        <p:blipFill>
          <a:blip r:embed="rId3"/>
          <a:stretch>
            <a:fillRect/>
          </a:stretch>
        </p:blipFill>
        <p:spPr>
          <a:xfrm>
            <a:off x="323528" y="1988840"/>
            <a:ext cx="3168352" cy="2914884"/>
          </a:xfrm>
          <a:prstGeom prst="rect">
            <a:avLst/>
          </a:prstGeom>
        </p:spPr>
      </p:pic>
      <p:sp>
        <p:nvSpPr>
          <p:cNvPr id="3" name="幻灯片编号占位符 2"/>
          <p:cNvSpPr>
            <a:spLocks noGrp="1"/>
          </p:cNvSpPr>
          <p:nvPr>
            <p:ph type="sldNum" sz="quarter" idx="12"/>
          </p:nvPr>
        </p:nvSpPr>
        <p:spPr/>
        <p:txBody>
          <a:bodyPr/>
          <a:lstStyle/>
          <a:p>
            <a:fld id="{0C913308-F349-4B6D-A68A-DD1791B4A57B}" type="slidenum">
              <a:rPr lang="zh-CN" altLang="en-US" smtClean="0"/>
              <a:t>2</a:t>
            </a:fld>
            <a:endParaRPr lang="zh-CN" altLang="en-US"/>
          </a:p>
        </p:txBody>
      </p:sp>
      <p:sp>
        <p:nvSpPr>
          <p:cNvPr id="13" name="文本框 12"/>
          <p:cNvSpPr txBox="1"/>
          <p:nvPr/>
        </p:nvSpPr>
        <p:spPr>
          <a:xfrm>
            <a:off x="3707904" y="2348880"/>
            <a:ext cx="4824536" cy="461665"/>
          </a:xfrm>
          <a:prstGeom prst="rect">
            <a:avLst/>
          </a:prstGeom>
          <a:noFill/>
        </p:spPr>
        <p:txBody>
          <a:bodyPr wrap="square" rtlCol="0">
            <a:spAutoFit/>
          </a:bodyPr>
          <a:lstStyle/>
          <a:p>
            <a:r>
              <a:rPr kumimoji="1" lang="en-US" altLang="zh-CN" sz="2400" dirty="0" smtClean="0">
                <a:solidFill>
                  <a:srgbClr val="000000"/>
                </a:solidFill>
              </a:rPr>
              <a:t>170 billion tweets + 400 million/day</a:t>
            </a:r>
            <a:r>
              <a:rPr lang="en-US" altLang="zh-CN" sz="2400" baseline="30000" dirty="0"/>
              <a:t>1</a:t>
            </a:r>
            <a:endParaRPr lang="en-US" altLang="zh-CN" sz="2800" dirty="0"/>
          </a:p>
        </p:txBody>
      </p:sp>
      <p:sp>
        <p:nvSpPr>
          <p:cNvPr id="5" name="文本框 4"/>
          <p:cNvSpPr txBox="1"/>
          <p:nvPr/>
        </p:nvSpPr>
        <p:spPr>
          <a:xfrm>
            <a:off x="3707904" y="1844824"/>
            <a:ext cx="5436096" cy="738664"/>
          </a:xfrm>
          <a:prstGeom prst="rect">
            <a:avLst/>
          </a:prstGeom>
          <a:noFill/>
        </p:spPr>
        <p:txBody>
          <a:bodyPr wrap="square" rtlCol="0">
            <a:spAutoFit/>
          </a:bodyPr>
          <a:lstStyle/>
          <a:p>
            <a:r>
              <a:rPr kumimoji="1" lang="en-US" altLang="zh-CN" sz="2400" dirty="0" smtClean="0"/>
              <a:t>A huge amount of user-generated content</a:t>
            </a:r>
          </a:p>
          <a:p>
            <a:r>
              <a:rPr kumimoji="1" lang="en-US" altLang="zh-CN" dirty="0" smtClean="0"/>
              <a:t> </a:t>
            </a:r>
            <a:endParaRPr kumimoji="1" lang="zh-CN" altLang="en-US" dirty="0"/>
          </a:p>
        </p:txBody>
      </p:sp>
      <p:sp>
        <p:nvSpPr>
          <p:cNvPr id="12" name="文本框 11"/>
          <p:cNvSpPr txBox="1"/>
          <p:nvPr/>
        </p:nvSpPr>
        <p:spPr>
          <a:xfrm>
            <a:off x="3707904" y="4460920"/>
            <a:ext cx="4594827" cy="1200328"/>
          </a:xfrm>
          <a:prstGeom prst="rect">
            <a:avLst/>
          </a:prstGeom>
          <a:noFill/>
        </p:spPr>
        <p:txBody>
          <a:bodyPr wrap="none" rtlCol="0">
            <a:spAutoFit/>
          </a:bodyPr>
          <a:lstStyle/>
          <a:p>
            <a:r>
              <a:rPr kumimoji="1" lang="en-US" altLang="zh-CN" sz="2400" dirty="0" smtClean="0">
                <a:solidFill>
                  <a:srgbClr val="000000"/>
                </a:solidFill>
              </a:rPr>
              <a:t>Profit from user-generated content</a:t>
            </a:r>
          </a:p>
          <a:p>
            <a:r>
              <a:rPr kumimoji="1" lang="en-US" altLang="zh-CN" sz="2400" dirty="0" smtClean="0">
                <a:solidFill>
                  <a:srgbClr val="000000"/>
                </a:solidFill>
              </a:rPr>
              <a:t>$1.8 billion for facebook</a:t>
            </a:r>
            <a:r>
              <a:rPr lang="en-US" altLang="zh-CN" sz="2400" baseline="30000" dirty="0" smtClean="0"/>
              <a:t>2</a:t>
            </a:r>
          </a:p>
          <a:p>
            <a:r>
              <a:rPr kumimoji="1" lang="en-US" altLang="zh-CN" sz="2400" dirty="0" smtClean="0">
                <a:solidFill>
                  <a:srgbClr val="000000"/>
                </a:solidFill>
              </a:rPr>
              <a:t>$0.9 billion for youtube</a:t>
            </a:r>
            <a:r>
              <a:rPr lang="en-US" altLang="zh-CN" sz="2400" baseline="30000" dirty="0" smtClean="0"/>
              <a:t>2</a:t>
            </a:r>
            <a:endParaRPr lang="en-US" altLang="zh-CN" sz="2400" baseline="30000" dirty="0"/>
          </a:p>
        </p:txBody>
      </p:sp>
      <p:sp>
        <p:nvSpPr>
          <p:cNvPr id="10" name="文本框 9"/>
          <p:cNvSpPr txBox="1"/>
          <p:nvPr/>
        </p:nvSpPr>
        <p:spPr>
          <a:xfrm>
            <a:off x="539552" y="6309320"/>
            <a:ext cx="7673896" cy="523220"/>
          </a:xfrm>
          <a:prstGeom prst="rect">
            <a:avLst/>
          </a:prstGeom>
          <a:noFill/>
        </p:spPr>
        <p:txBody>
          <a:bodyPr wrap="none" rtlCol="0">
            <a:spAutoFit/>
          </a:bodyPr>
          <a:lstStyle/>
          <a:p>
            <a:r>
              <a:rPr lang="en-US" altLang="zh-CN" sz="1400" baseline="30000" dirty="0"/>
              <a:t>1</a:t>
            </a:r>
            <a:r>
              <a:rPr kumimoji="1" lang="en-US" altLang="zh-CN" sz="1400" dirty="0" smtClean="0"/>
              <a:t>http</a:t>
            </a:r>
            <a:r>
              <a:rPr kumimoji="1" lang="en-US" altLang="zh-CN" sz="1400" dirty="0"/>
              <a:t>://</a:t>
            </a:r>
            <a:r>
              <a:rPr kumimoji="1" lang="en-US" altLang="zh-CN" sz="1400" dirty="0" err="1"/>
              <a:t>expandedramblings.com</a:t>
            </a:r>
            <a:r>
              <a:rPr kumimoji="1" lang="en-US" altLang="zh-CN" sz="1400" dirty="0"/>
              <a:t>/</a:t>
            </a:r>
            <a:r>
              <a:rPr kumimoji="1" lang="en-US" altLang="zh-CN" sz="1400" dirty="0" err="1"/>
              <a:t>index.php</a:t>
            </a:r>
            <a:r>
              <a:rPr kumimoji="1" lang="en-US" altLang="zh-CN" sz="1400" dirty="0"/>
              <a:t>/march-2013-by-the-numbers-a-few-amazing-twitter-stats</a:t>
            </a:r>
            <a:r>
              <a:rPr kumimoji="1" lang="en-US" altLang="zh-CN" sz="1400" dirty="0" smtClean="0"/>
              <a:t>/</a:t>
            </a:r>
          </a:p>
          <a:p>
            <a:r>
              <a:rPr lang="en-US" altLang="zh-CN" sz="1400" baseline="30000" dirty="0" smtClean="0"/>
              <a:t>2</a:t>
            </a:r>
            <a:r>
              <a:rPr kumimoji="1" lang="en-US" altLang="zh-CN" sz="1400" dirty="0" smtClean="0"/>
              <a:t>http</a:t>
            </a:r>
            <a:r>
              <a:rPr kumimoji="1" lang="en-US" altLang="zh-CN" sz="1400" dirty="0"/>
              <a:t>://</a:t>
            </a:r>
            <a:r>
              <a:rPr kumimoji="1" lang="en-US" altLang="zh-CN" sz="1400" dirty="0" err="1"/>
              <a:t>socialtimes.com</a:t>
            </a:r>
            <a:r>
              <a:rPr kumimoji="1" lang="en-US" altLang="zh-CN" sz="1400" dirty="0"/>
              <a:t>/user-generated-content-infographic_b68911</a:t>
            </a:r>
            <a:endParaRPr kumimoji="1" lang="en-US" altLang="zh-CN" sz="1400" dirty="0" smtClean="0"/>
          </a:p>
        </p:txBody>
      </p:sp>
      <p:sp>
        <p:nvSpPr>
          <p:cNvPr id="15" name="文本框 14"/>
          <p:cNvSpPr txBox="1"/>
          <p:nvPr/>
        </p:nvSpPr>
        <p:spPr>
          <a:xfrm>
            <a:off x="3707904" y="2852936"/>
            <a:ext cx="4824536" cy="1569660"/>
          </a:xfrm>
          <a:prstGeom prst="rect">
            <a:avLst/>
          </a:prstGeom>
          <a:noFill/>
        </p:spPr>
        <p:txBody>
          <a:bodyPr wrap="square" rtlCol="0">
            <a:spAutoFit/>
          </a:bodyPr>
          <a:lstStyle/>
          <a:p>
            <a:r>
              <a:rPr kumimoji="1" lang="en-US" altLang="zh-CN" sz="2400" dirty="0" smtClean="0">
                <a:solidFill>
                  <a:srgbClr val="000000"/>
                </a:solidFill>
              </a:rPr>
              <a:t>Applications:</a:t>
            </a:r>
          </a:p>
          <a:p>
            <a:pPr marL="457200" indent="-457200">
              <a:buFont typeface="Arial"/>
              <a:buChar char="•"/>
            </a:pPr>
            <a:r>
              <a:rPr lang="en-US" altLang="zh-CN" sz="2400" dirty="0" smtClean="0"/>
              <a:t>online advertising</a:t>
            </a:r>
          </a:p>
          <a:p>
            <a:pPr marL="457200" indent="-457200">
              <a:buFont typeface="Arial"/>
              <a:buChar char="•"/>
            </a:pPr>
            <a:r>
              <a:rPr lang="en-US" altLang="zh-CN" sz="2400" dirty="0"/>
              <a:t>r</a:t>
            </a:r>
            <a:r>
              <a:rPr lang="en-US" altLang="zh-CN" sz="2400" dirty="0" smtClean="0"/>
              <a:t>ecommendation</a:t>
            </a:r>
          </a:p>
          <a:p>
            <a:pPr marL="457200" indent="-457200">
              <a:buFont typeface="Arial"/>
              <a:buChar char="•"/>
            </a:pPr>
            <a:r>
              <a:rPr lang="en-US" altLang="zh-CN" sz="2400" dirty="0"/>
              <a:t>p</a:t>
            </a:r>
            <a:r>
              <a:rPr lang="en-US" altLang="zh-CN" sz="2400" dirty="0" smtClean="0"/>
              <a:t>olicy making</a:t>
            </a:r>
            <a:endParaRPr lang="en-US" altLang="zh-CN" sz="2400" dirty="0"/>
          </a:p>
        </p:txBody>
      </p:sp>
    </p:spTree>
    <p:extLst>
      <p:ext uri="{BB962C8B-B14F-4D97-AF65-F5344CB8AC3E}">
        <p14:creationId xmlns:p14="http://schemas.microsoft.com/office/powerpoint/2010/main" val="170755699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smtClean="0">
                <a:solidFill>
                  <a:srgbClr val="FF0000"/>
                </a:solidFill>
              </a:rPr>
              <a:t/>
            </a:r>
            <a:br>
              <a:rPr kumimoji="1" lang="en-US" altLang="zh-CN" dirty="0" smtClean="0">
                <a:solidFill>
                  <a:srgbClr val="FF0000"/>
                </a:solidFill>
              </a:rPr>
            </a:br>
            <a:r>
              <a:rPr kumimoji="1" lang="en-US" altLang="zh-CN" dirty="0" smtClean="0">
                <a:solidFill>
                  <a:srgbClr val="B40000"/>
                </a:solidFill>
              </a:rPr>
              <a:t>Thanks!</a:t>
            </a:r>
            <a:r>
              <a:rPr kumimoji="1" lang="en-US" altLang="zh-CN" dirty="0">
                <a:solidFill>
                  <a:srgbClr val="B40000"/>
                </a:solidFill>
              </a:rPr>
              <a:t/>
            </a:r>
            <a:br>
              <a:rPr kumimoji="1" lang="en-US" altLang="zh-CN" dirty="0">
                <a:solidFill>
                  <a:srgbClr val="B40000"/>
                </a:solidFill>
              </a:rPr>
            </a:br>
            <a:endParaRPr kumimoji="1" lang="zh-CN" altLang="en-US" dirty="0">
              <a:solidFill>
                <a:srgbClr val="B40000"/>
              </a:solidFill>
            </a:endParaRPr>
          </a:p>
        </p:txBody>
      </p:sp>
      <p:sp>
        <p:nvSpPr>
          <p:cNvPr id="4" name="幻灯片编号占位符 3"/>
          <p:cNvSpPr>
            <a:spLocks noGrp="1"/>
          </p:cNvSpPr>
          <p:nvPr>
            <p:ph type="sldNum" sz="quarter" idx="12"/>
          </p:nvPr>
        </p:nvSpPr>
        <p:spPr/>
        <p:txBody>
          <a:bodyPr/>
          <a:lstStyle/>
          <a:p>
            <a:fld id="{0C913308-F349-4B6D-A68A-DD1791B4A57B}" type="slidenum">
              <a:rPr lang="zh-CN" altLang="en-US" smtClean="0"/>
              <a:t>20</a:t>
            </a:fld>
            <a:endParaRPr lang="zh-CN" altLang="en-US"/>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66876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978024" y="4953942"/>
            <a:ext cx="7410400" cy="1323439"/>
          </a:xfrm>
          <a:prstGeom prst="rect">
            <a:avLst/>
          </a:prstGeom>
        </p:spPr>
        <p:txBody>
          <a:bodyPr wrap="square">
            <a:spAutoFit/>
          </a:bodyPr>
          <a:lstStyle/>
          <a:p>
            <a:pPr>
              <a:buFontTx/>
              <a:buChar char="-"/>
            </a:pPr>
            <a:r>
              <a:rPr lang="en-US" sz="2000" dirty="0" smtClean="0">
                <a:solidFill>
                  <a:srgbClr val="002060"/>
                </a:solidFill>
                <a:latin typeface="Gill Sans MT" pitchFamily="34" charset="0"/>
              </a:rPr>
              <a:t> Acknowledgements: NSF IIS-1054199, IIS-</a:t>
            </a:r>
            <a:r>
              <a:rPr lang="en-US" sz="2000" dirty="0">
                <a:solidFill>
                  <a:srgbClr val="002060"/>
                </a:solidFill>
                <a:latin typeface="Gill Sans MT" pitchFamily="34" charset="0"/>
              </a:rPr>
              <a:t>0968489, </a:t>
            </a:r>
            <a:r>
              <a:rPr lang="en-US" sz="2000" dirty="0" smtClean="0">
                <a:solidFill>
                  <a:srgbClr val="002060"/>
                </a:solidFill>
                <a:latin typeface="Gill Sans MT" pitchFamily="34" charset="0"/>
              </a:rPr>
              <a:t>CCF</a:t>
            </a:r>
            <a:r>
              <a:rPr lang="en-US" sz="2000" dirty="0">
                <a:solidFill>
                  <a:srgbClr val="002060"/>
                </a:solidFill>
                <a:latin typeface="Gill Sans MT" pitchFamily="34" charset="0"/>
              </a:rPr>
              <a:t>-1048168; </a:t>
            </a:r>
            <a:endParaRPr lang="en-US" sz="2000" dirty="0" smtClean="0">
              <a:solidFill>
                <a:srgbClr val="002060"/>
              </a:solidFill>
              <a:latin typeface="Gill Sans MT" pitchFamily="34" charset="0"/>
            </a:endParaRPr>
          </a:p>
          <a:p>
            <a:pPr>
              <a:buFontTx/>
              <a:buChar char="-"/>
            </a:pPr>
            <a:r>
              <a:rPr lang="en-US" sz="2000" dirty="0">
                <a:solidFill>
                  <a:srgbClr val="002060"/>
                </a:solidFill>
                <a:latin typeface="Gill Sans MT" pitchFamily="34" charset="0"/>
              </a:rPr>
              <a:t> </a:t>
            </a:r>
            <a:r>
              <a:rPr lang="en-US" sz="2000" dirty="0" smtClean="0">
                <a:solidFill>
                  <a:srgbClr val="002060"/>
                </a:solidFill>
                <a:latin typeface="Gill Sans MT" pitchFamily="34" charset="0"/>
              </a:rPr>
              <a:t>NSFC 61272343, China </a:t>
            </a:r>
            <a:r>
              <a:rPr lang="en-US" sz="2000" dirty="0">
                <a:solidFill>
                  <a:srgbClr val="002060"/>
                </a:solidFill>
                <a:latin typeface="Gill Sans MT" pitchFamily="34" charset="0"/>
              </a:rPr>
              <a:t>Scholarship Council (CSC, </a:t>
            </a:r>
            <a:r>
              <a:rPr lang="en-US" sz="2000" dirty="0" smtClean="0">
                <a:solidFill>
                  <a:srgbClr val="002060"/>
                </a:solidFill>
                <a:latin typeface="Gill Sans MT" pitchFamily="34" charset="0"/>
              </a:rPr>
              <a:t>2011601194);</a:t>
            </a:r>
          </a:p>
          <a:p>
            <a:pPr>
              <a:buFontTx/>
              <a:buChar char="-"/>
            </a:pPr>
            <a:r>
              <a:rPr lang="en-US" sz="2000" dirty="0" smtClean="0">
                <a:solidFill>
                  <a:srgbClr val="002060"/>
                </a:solidFill>
                <a:latin typeface="Gill Sans MT" pitchFamily="34" charset="0"/>
              </a:rPr>
              <a:t> Twitter.com</a:t>
            </a:r>
          </a:p>
          <a:p>
            <a:r>
              <a:rPr lang="en-US" altLang="zh-CN" sz="2000" dirty="0" smtClean="0">
                <a:solidFill>
                  <a:srgbClr val="002060"/>
                </a:solidFill>
                <a:latin typeface="Gill Sans MT" pitchFamily="34" charset="0"/>
              </a:rPr>
              <a:t>                               </a:t>
            </a:r>
            <a:endParaRPr lang="zh-CN" altLang="en-US" sz="2000" dirty="0" smtClean="0">
              <a:solidFill>
                <a:srgbClr val="002060"/>
              </a:solidFill>
              <a:latin typeface="Gill Sans MT" pitchFamily="34" charset="0"/>
            </a:endParaRPr>
          </a:p>
        </p:txBody>
      </p:sp>
    </p:spTree>
    <p:extLst>
      <p:ext uri="{BB962C8B-B14F-4D97-AF65-F5344CB8AC3E}">
        <p14:creationId xmlns:p14="http://schemas.microsoft.com/office/powerpoint/2010/main" val="123543123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solidFill>
                  <a:srgbClr val="FF0000"/>
                </a:solidFill>
              </a:rPr>
              <a:t>Multi-contextual LDA</a:t>
            </a:r>
            <a:endParaRPr lang="zh-CN" altLang="en-US" sz="4000" dirty="0">
              <a:solidFill>
                <a:srgbClr val="FF0000"/>
              </a:solidFill>
            </a:endParaRPr>
          </a:p>
        </p:txBody>
      </p:sp>
      <p:sp>
        <p:nvSpPr>
          <p:cNvPr id="7" name="TextBox 6"/>
          <p:cNvSpPr txBox="1"/>
          <p:nvPr/>
        </p:nvSpPr>
        <p:spPr>
          <a:xfrm>
            <a:off x="4932040" y="1556792"/>
            <a:ext cx="4393864" cy="2862322"/>
          </a:xfrm>
          <a:prstGeom prst="rect">
            <a:avLst/>
          </a:prstGeom>
          <a:noFill/>
        </p:spPr>
        <p:txBody>
          <a:bodyPr wrap="none" rtlCol="0">
            <a:spAutoFit/>
          </a:bodyPr>
          <a:lstStyle/>
          <a:p>
            <a:r>
              <a:rPr lang="en-US" altLang="zh-CN" sz="2000" dirty="0"/>
              <a:t> </a:t>
            </a:r>
            <a:r>
              <a:rPr lang="en-US" altLang="zh-CN" sz="2000" dirty="0" smtClean="0"/>
              <a:t>        : context type proportion</a:t>
            </a:r>
          </a:p>
          <a:p>
            <a:r>
              <a:rPr lang="en-US" altLang="zh-CN" sz="2000" dirty="0"/>
              <a:t> </a:t>
            </a:r>
            <a:r>
              <a:rPr lang="en-US" altLang="zh-CN" sz="2000" dirty="0" smtClean="0"/>
              <a:t>     c: context type</a:t>
            </a:r>
          </a:p>
          <a:p>
            <a:r>
              <a:rPr lang="en-US" altLang="zh-CN" sz="2000" dirty="0" smtClean="0"/>
              <a:t>      x: context value </a:t>
            </a:r>
          </a:p>
          <a:p>
            <a:r>
              <a:rPr lang="en-US" altLang="zh-CN" sz="2000" dirty="0"/>
              <a:t> </a:t>
            </a:r>
            <a:r>
              <a:rPr lang="en-US" altLang="zh-CN" sz="2000" dirty="0" smtClean="0"/>
              <a:t>     z: topic assignment</a:t>
            </a:r>
          </a:p>
          <a:p>
            <a:r>
              <a:rPr lang="en-US" altLang="zh-CN" sz="2000" dirty="0" smtClean="0"/>
              <a:t>          : the context values of type </a:t>
            </a:r>
            <a:r>
              <a:rPr lang="en-US" altLang="zh-CN" sz="2000" i="1" dirty="0" err="1" smtClean="0"/>
              <a:t>i</a:t>
            </a:r>
            <a:endParaRPr lang="en-US" altLang="zh-CN" sz="2000" i="1" dirty="0" smtClean="0"/>
          </a:p>
          <a:p>
            <a:r>
              <a:rPr lang="en-US" altLang="zh-CN" sz="2000" dirty="0" smtClean="0"/>
              <a:t>          : the topic proportion of contexts</a:t>
            </a:r>
            <a:endParaRPr lang="en-US" altLang="zh-CN" sz="2000" i="1" dirty="0" smtClean="0"/>
          </a:p>
          <a:p>
            <a:r>
              <a:rPr lang="en-US" altLang="zh-CN" sz="2000" i="1" dirty="0" smtClean="0"/>
              <a:t>          </a:t>
            </a:r>
            <a:r>
              <a:rPr lang="en-US" altLang="zh-CN" sz="2000" dirty="0" smtClean="0"/>
              <a:t>: the word distribution of topics</a:t>
            </a:r>
            <a:endParaRPr lang="en-US" altLang="zh-CN" sz="2000" i="1" dirty="0"/>
          </a:p>
          <a:p>
            <a:endParaRPr lang="en-US" altLang="zh-CN" sz="2000" i="1" dirty="0" smtClean="0"/>
          </a:p>
          <a:p>
            <a:endParaRPr lang="en-US" altLang="zh-CN" sz="2000" i="1" dirty="0" smtClean="0"/>
          </a:p>
        </p:txBody>
      </p:sp>
      <p:pic>
        <p:nvPicPr>
          <p:cNvPr id="3" name="图片 2"/>
          <p:cNvPicPr>
            <a:picLocks noChangeAspect="1"/>
          </p:cNvPicPr>
          <p:nvPr/>
        </p:nvPicPr>
        <p:blipFill>
          <a:blip r:embed="rId3"/>
          <a:stretch>
            <a:fillRect/>
          </a:stretch>
        </p:blipFill>
        <p:spPr>
          <a:xfrm>
            <a:off x="17659" y="1628801"/>
            <a:ext cx="4986389" cy="2664296"/>
          </a:xfrm>
          <a:prstGeom prst="rect">
            <a:avLst/>
          </a:prstGeom>
        </p:spPr>
      </p:pic>
      <p:graphicFrame>
        <p:nvGraphicFramePr>
          <p:cNvPr id="4" name="对象 3"/>
          <p:cNvGraphicFramePr>
            <a:graphicFrameLocks noChangeAspect="1"/>
          </p:cNvGraphicFramePr>
          <p:nvPr>
            <p:extLst>
              <p:ext uri="{D42A27DB-BD31-4B8C-83A1-F6EECF244321}">
                <p14:modId xmlns:p14="http://schemas.microsoft.com/office/powerpoint/2010/main" val="1053134536"/>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30049" name="公式" r:id="rId4" imgW="114300" imgH="165100" progId="Equation.3">
                  <p:embed/>
                </p:oleObj>
              </mc:Choice>
              <mc:Fallback>
                <p:oleObj name="公式" r:id="rId4" imgW="114300" imgH="165100" progId="Equation.3">
                  <p:embed/>
                  <p:pic>
                    <p:nvPicPr>
                      <p:cNvPr id="0" name=""/>
                      <p:cNvPicPr/>
                      <p:nvPr/>
                    </p:nvPicPr>
                    <p:blipFill>
                      <a:blip r:embed="rId5"/>
                      <a:stretch>
                        <a:fillRect/>
                      </a:stretch>
                    </p:blipFill>
                    <p:spPr>
                      <a:xfrm>
                        <a:off x="4514850" y="3346450"/>
                        <a:ext cx="114300" cy="165100"/>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1828590715"/>
              </p:ext>
            </p:extLst>
          </p:nvPr>
        </p:nvGraphicFramePr>
        <p:xfrm>
          <a:off x="5265896" y="1700808"/>
          <a:ext cx="314215" cy="288031"/>
        </p:xfrm>
        <a:graphic>
          <a:graphicData uri="http://schemas.openxmlformats.org/presentationml/2006/ole">
            <mc:AlternateContent xmlns:mc="http://schemas.openxmlformats.org/markup-compatibility/2006">
              <mc:Choice xmlns:v="urn:schemas-microsoft-com:vml" Requires="v">
                <p:oleObj spid="_x0000_s30050" name="公式" r:id="rId6" imgW="152400" imgH="139700" progId="Equation.3">
                  <p:embed/>
                </p:oleObj>
              </mc:Choice>
              <mc:Fallback>
                <p:oleObj name="公式" r:id="rId6" imgW="152400" imgH="139700" progId="Equation.3">
                  <p:embed/>
                  <p:pic>
                    <p:nvPicPr>
                      <p:cNvPr id="0" name=""/>
                      <p:cNvPicPr/>
                      <p:nvPr/>
                    </p:nvPicPr>
                    <p:blipFill>
                      <a:blip r:embed="rId7"/>
                      <a:stretch>
                        <a:fillRect/>
                      </a:stretch>
                    </p:blipFill>
                    <p:spPr>
                      <a:xfrm>
                        <a:off x="5265896" y="1700808"/>
                        <a:ext cx="314215" cy="288031"/>
                      </a:xfrm>
                      <a:prstGeom prst="rect">
                        <a:avLst/>
                      </a:prstGeom>
                    </p:spPr>
                  </p:pic>
                </p:oleObj>
              </mc:Fallback>
            </mc:AlternateContent>
          </a:graphicData>
        </a:graphic>
      </p:graphicFrame>
      <p:sp>
        <p:nvSpPr>
          <p:cNvPr id="6" name="文本框 5"/>
          <p:cNvSpPr txBox="1"/>
          <p:nvPr/>
        </p:nvSpPr>
        <p:spPr>
          <a:xfrm>
            <a:off x="434271" y="4410977"/>
            <a:ext cx="8242185" cy="1754327"/>
          </a:xfrm>
          <a:prstGeom prst="rect">
            <a:avLst/>
          </a:prstGeom>
          <a:noFill/>
        </p:spPr>
        <p:txBody>
          <a:bodyPr wrap="none" rtlCol="0">
            <a:spAutoFit/>
          </a:bodyPr>
          <a:lstStyle/>
          <a:p>
            <a:r>
              <a:rPr kumimoji="1" lang="en-US" altLang="zh-CN" dirty="0" smtClean="0"/>
              <a:t>To sample a word,</a:t>
            </a:r>
          </a:p>
          <a:p>
            <a:r>
              <a:rPr kumimoji="1" lang="en-US" altLang="zh-CN" dirty="0" smtClean="0"/>
              <a:t>      (1) sample a context type </a:t>
            </a:r>
            <a:r>
              <a:rPr kumimoji="1" lang="en-US" altLang="zh-CN" i="1" dirty="0" smtClean="0">
                <a:solidFill>
                  <a:srgbClr val="3366FF"/>
                </a:solidFill>
              </a:rPr>
              <a:t> c  </a:t>
            </a:r>
            <a:r>
              <a:rPr kumimoji="1" lang="en-US" altLang="zh-CN" dirty="0" smtClean="0"/>
              <a:t>according to the context type proportion  </a:t>
            </a:r>
          </a:p>
          <a:p>
            <a:r>
              <a:rPr kumimoji="1" lang="en-US" altLang="zh-CN" dirty="0" smtClean="0"/>
              <a:t>      (2) Uniformly sample a context value </a:t>
            </a:r>
            <a:r>
              <a:rPr kumimoji="1" lang="en-US" altLang="zh-CN" i="1" dirty="0" smtClean="0">
                <a:solidFill>
                  <a:srgbClr val="3366FF"/>
                </a:solidFill>
              </a:rPr>
              <a:t> x </a:t>
            </a:r>
            <a:r>
              <a:rPr kumimoji="1" lang="en-US" altLang="zh-CN" dirty="0" smtClean="0"/>
              <a:t>from </a:t>
            </a:r>
          </a:p>
          <a:p>
            <a:r>
              <a:rPr kumimoji="1" lang="en-US" altLang="zh-CN" dirty="0" smtClean="0"/>
              <a:t>      (3) sample a topic assignment</a:t>
            </a:r>
            <a:r>
              <a:rPr kumimoji="1" lang="en-US" altLang="zh-CN" i="1" dirty="0" smtClean="0"/>
              <a:t> </a:t>
            </a:r>
            <a:r>
              <a:rPr kumimoji="1" lang="en-US" altLang="zh-CN" i="1" dirty="0" smtClean="0">
                <a:solidFill>
                  <a:srgbClr val="3366FF"/>
                </a:solidFill>
              </a:rPr>
              <a:t>z</a:t>
            </a:r>
            <a:r>
              <a:rPr kumimoji="1" lang="en-US" altLang="zh-CN" i="1" dirty="0" smtClean="0"/>
              <a:t> </a:t>
            </a:r>
            <a:r>
              <a:rPr kumimoji="1" lang="en-US" altLang="zh-CN" dirty="0" smtClean="0"/>
              <a:t>from the distribution over topics associated with </a:t>
            </a:r>
            <a:r>
              <a:rPr kumimoji="1" lang="en-US" altLang="zh-CN" i="1" dirty="0" smtClean="0"/>
              <a:t>x</a:t>
            </a:r>
          </a:p>
          <a:p>
            <a:r>
              <a:rPr kumimoji="1" lang="en-US" altLang="zh-CN" dirty="0" smtClean="0"/>
              <a:t>      (4) sample a word</a:t>
            </a:r>
            <a:r>
              <a:rPr kumimoji="1" lang="en-US" altLang="zh-CN" i="1" dirty="0" smtClean="0">
                <a:solidFill>
                  <a:srgbClr val="3366FF"/>
                </a:solidFill>
              </a:rPr>
              <a:t> w </a:t>
            </a:r>
            <a:r>
              <a:rPr kumimoji="1" lang="en-US" altLang="zh-CN" dirty="0" smtClean="0"/>
              <a:t>from the distribution over words associated with</a:t>
            </a:r>
            <a:r>
              <a:rPr kumimoji="1" lang="en-US" altLang="zh-CN" i="1" dirty="0" smtClean="0"/>
              <a:t> z</a:t>
            </a:r>
          </a:p>
          <a:p>
            <a:endParaRPr kumimoji="1" lang="en-US" altLang="zh-CN" dirty="0" smtClean="0"/>
          </a:p>
        </p:txBody>
      </p:sp>
      <p:graphicFrame>
        <p:nvGraphicFramePr>
          <p:cNvPr id="9" name="对象 8"/>
          <p:cNvGraphicFramePr>
            <a:graphicFrameLocks noChangeAspect="1"/>
          </p:cNvGraphicFramePr>
          <p:nvPr>
            <p:extLst>
              <p:ext uri="{D42A27DB-BD31-4B8C-83A1-F6EECF244321}">
                <p14:modId xmlns:p14="http://schemas.microsoft.com/office/powerpoint/2010/main" val="1183080871"/>
              </p:ext>
            </p:extLst>
          </p:nvPr>
        </p:nvGraphicFramePr>
        <p:xfrm>
          <a:off x="7308304" y="4719143"/>
          <a:ext cx="320762" cy="294033"/>
        </p:xfrm>
        <a:graphic>
          <a:graphicData uri="http://schemas.openxmlformats.org/presentationml/2006/ole">
            <mc:AlternateContent xmlns:mc="http://schemas.openxmlformats.org/markup-compatibility/2006">
              <mc:Choice xmlns:v="urn:schemas-microsoft-com:vml" Requires="v">
                <p:oleObj spid="_x0000_s30051" name="公式" r:id="rId8" imgW="152400" imgH="139700" progId="Equation.3">
                  <p:embed/>
                </p:oleObj>
              </mc:Choice>
              <mc:Fallback>
                <p:oleObj name="公式" r:id="rId8" imgW="152400" imgH="139700" progId="Equation.3">
                  <p:embed/>
                  <p:pic>
                    <p:nvPicPr>
                      <p:cNvPr id="0" name=""/>
                      <p:cNvPicPr/>
                      <p:nvPr/>
                    </p:nvPicPr>
                    <p:blipFill>
                      <a:blip r:embed="rId7"/>
                      <a:stretch>
                        <a:fillRect/>
                      </a:stretch>
                    </p:blipFill>
                    <p:spPr>
                      <a:xfrm>
                        <a:off x="7308304" y="4719143"/>
                        <a:ext cx="320762" cy="294033"/>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784894403"/>
              </p:ext>
            </p:extLst>
          </p:nvPr>
        </p:nvGraphicFramePr>
        <p:xfrm>
          <a:off x="5076056" y="4941168"/>
          <a:ext cx="320675" cy="454025"/>
        </p:xfrm>
        <a:graphic>
          <a:graphicData uri="http://schemas.openxmlformats.org/presentationml/2006/ole">
            <mc:AlternateContent xmlns:mc="http://schemas.openxmlformats.org/markup-compatibility/2006">
              <mc:Choice xmlns:v="urn:schemas-microsoft-com:vml" Requires="v">
                <p:oleObj spid="_x0000_s30052" name="公式" r:id="rId9" imgW="152400" imgH="215900" progId="Equation.3">
                  <p:embed/>
                </p:oleObj>
              </mc:Choice>
              <mc:Fallback>
                <p:oleObj name="公式" r:id="rId9" imgW="152400" imgH="215900" progId="Equation.3">
                  <p:embed/>
                  <p:pic>
                    <p:nvPicPr>
                      <p:cNvPr id="0" name=""/>
                      <p:cNvPicPr/>
                      <p:nvPr/>
                    </p:nvPicPr>
                    <p:blipFill>
                      <a:blip r:embed="rId10"/>
                      <a:stretch>
                        <a:fillRect/>
                      </a:stretch>
                    </p:blipFill>
                    <p:spPr>
                      <a:xfrm>
                        <a:off x="5076056" y="4941168"/>
                        <a:ext cx="320675" cy="454025"/>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4182956907"/>
              </p:ext>
            </p:extLst>
          </p:nvPr>
        </p:nvGraphicFramePr>
        <p:xfrm>
          <a:off x="5292080" y="2767695"/>
          <a:ext cx="288032" cy="445281"/>
        </p:xfrm>
        <a:graphic>
          <a:graphicData uri="http://schemas.openxmlformats.org/presentationml/2006/ole">
            <mc:AlternateContent xmlns:mc="http://schemas.openxmlformats.org/markup-compatibility/2006">
              <mc:Choice xmlns:v="urn:schemas-microsoft-com:vml" Requires="v">
                <p:oleObj spid="_x0000_s30053" name="公式" r:id="rId11" imgW="139700" imgH="215900" progId="Equation.3">
                  <p:embed/>
                </p:oleObj>
              </mc:Choice>
              <mc:Fallback>
                <p:oleObj name="公式" r:id="rId11" imgW="139700" imgH="215900" progId="Equation.3">
                  <p:embed/>
                  <p:pic>
                    <p:nvPicPr>
                      <p:cNvPr id="0" name=""/>
                      <p:cNvPicPr/>
                      <p:nvPr/>
                    </p:nvPicPr>
                    <p:blipFill>
                      <a:blip r:embed="rId12"/>
                      <a:stretch>
                        <a:fillRect/>
                      </a:stretch>
                    </p:blipFill>
                    <p:spPr>
                      <a:xfrm>
                        <a:off x="5292080" y="2767695"/>
                        <a:ext cx="288032" cy="445281"/>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3944592725"/>
              </p:ext>
            </p:extLst>
          </p:nvPr>
        </p:nvGraphicFramePr>
        <p:xfrm>
          <a:off x="5259264" y="3605213"/>
          <a:ext cx="241300" cy="346075"/>
        </p:xfrm>
        <a:graphic>
          <a:graphicData uri="http://schemas.openxmlformats.org/presentationml/2006/ole">
            <mc:AlternateContent xmlns:mc="http://schemas.openxmlformats.org/markup-compatibility/2006">
              <mc:Choice xmlns:v="urn:schemas-microsoft-com:vml" Requires="v">
                <p:oleObj spid="_x0000_s30054" name="公式" r:id="rId13" imgW="114300" imgH="165100" progId="Equation.3">
                  <p:embed/>
                </p:oleObj>
              </mc:Choice>
              <mc:Fallback>
                <p:oleObj name="公式" r:id="rId13" imgW="114300" imgH="165100" progId="Equation.3">
                  <p:embed/>
                  <p:pic>
                    <p:nvPicPr>
                      <p:cNvPr id="0" name=""/>
                      <p:cNvPicPr/>
                      <p:nvPr/>
                    </p:nvPicPr>
                    <p:blipFill>
                      <a:blip r:embed="rId14"/>
                      <a:stretch>
                        <a:fillRect/>
                      </a:stretch>
                    </p:blipFill>
                    <p:spPr>
                      <a:xfrm>
                        <a:off x="5259264" y="3605213"/>
                        <a:ext cx="241300" cy="346075"/>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2025248098"/>
              </p:ext>
            </p:extLst>
          </p:nvPr>
        </p:nvGraphicFramePr>
        <p:xfrm>
          <a:off x="5292080" y="3164971"/>
          <a:ext cx="288032" cy="336037"/>
        </p:xfrm>
        <a:graphic>
          <a:graphicData uri="http://schemas.openxmlformats.org/presentationml/2006/ole">
            <mc:AlternateContent xmlns:mc="http://schemas.openxmlformats.org/markup-compatibility/2006">
              <mc:Choice xmlns:v="urn:schemas-microsoft-com:vml" Requires="v">
                <p:oleObj spid="_x0000_s30055" name="公式" r:id="rId15" imgW="152400" imgH="177800" progId="Equation.3">
                  <p:embed/>
                </p:oleObj>
              </mc:Choice>
              <mc:Fallback>
                <p:oleObj name="公式" r:id="rId15" imgW="152400" imgH="177800" progId="Equation.3">
                  <p:embed/>
                  <p:pic>
                    <p:nvPicPr>
                      <p:cNvPr id="0" name=""/>
                      <p:cNvPicPr/>
                      <p:nvPr/>
                    </p:nvPicPr>
                    <p:blipFill>
                      <a:blip r:embed="rId16"/>
                      <a:stretch>
                        <a:fillRect/>
                      </a:stretch>
                    </p:blipFill>
                    <p:spPr>
                      <a:xfrm>
                        <a:off x="5292080" y="3164971"/>
                        <a:ext cx="288032" cy="336037"/>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1372007946"/>
              </p:ext>
            </p:extLst>
          </p:nvPr>
        </p:nvGraphicFramePr>
        <p:xfrm>
          <a:off x="5340400" y="3429000"/>
          <a:ext cx="239712" cy="361950"/>
        </p:xfrm>
        <a:graphic>
          <a:graphicData uri="http://schemas.openxmlformats.org/presentationml/2006/ole">
            <mc:AlternateContent xmlns:mc="http://schemas.openxmlformats.org/markup-compatibility/2006">
              <mc:Choice xmlns:v="urn:schemas-microsoft-com:vml" Requires="v">
                <p:oleObj spid="_x0000_s30056" name="公式" r:id="rId17" imgW="127000" imgH="190500" progId="Equation.3">
                  <p:embed/>
                </p:oleObj>
              </mc:Choice>
              <mc:Fallback>
                <p:oleObj name="公式" r:id="rId17" imgW="127000" imgH="190500" progId="Equation.3">
                  <p:embed/>
                  <p:pic>
                    <p:nvPicPr>
                      <p:cNvPr id="0" name=""/>
                      <p:cNvPicPr/>
                      <p:nvPr/>
                    </p:nvPicPr>
                    <p:blipFill>
                      <a:blip r:embed="rId18"/>
                      <a:stretch>
                        <a:fillRect/>
                      </a:stretch>
                    </p:blipFill>
                    <p:spPr>
                      <a:xfrm>
                        <a:off x="5340400" y="3429000"/>
                        <a:ext cx="239712" cy="361950"/>
                      </a:xfrm>
                      <a:prstGeom prst="rect">
                        <a:avLst/>
                      </a:prstGeom>
                    </p:spPr>
                  </p:pic>
                </p:oleObj>
              </mc:Fallback>
            </mc:AlternateContent>
          </a:graphicData>
        </a:graphic>
      </p:graphicFrame>
      <p:sp>
        <p:nvSpPr>
          <p:cNvPr id="8" name="幻灯片编号占位符 7"/>
          <p:cNvSpPr>
            <a:spLocks noGrp="1"/>
          </p:cNvSpPr>
          <p:nvPr>
            <p:ph type="sldNum" sz="quarter" idx="12"/>
          </p:nvPr>
        </p:nvSpPr>
        <p:spPr/>
        <p:txBody>
          <a:bodyPr/>
          <a:lstStyle/>
          <a:p>
            <a:fld id="{0C913308-F349-4B6D-A68A-DD1791B4A57B}" type="slidenum">
              <a:rPr lang="zh-CN" altLang="en-US" smtClean="0"/>
              <a:t>21</a:t>
            </a:fld>
            <a:endParaRPr lang="zh-CN" altLang="en-US"/>
          </a:p>
        </p:txBody>
      </p:sp>
    </p:spTree>
    <p:extLst>
      <p:ext uri="{BB962C8B-B14F-4D97-AF65-F5344CB8AC3E}">
        <p14:creationId xmlns:p14="http://schemas.microsoft.com/office/powerpoint/2010/main" val="277022976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sz="4000" dirty="0" smtClean="0">
                <a:solidFill>
                  <a:srgbClr val="FF0000"/>
                </a:solidFill>
              </a:rPr>
              <a:t>Parameter Sensitivity</a:t>
            </a:r>
            <a:endParaRPr kumimoji="1" lang="zh-CN" altLang="en-US" sz="4000" dirty="0">
              <a:solidFill>
                <a:srgbClr val="FF0000"/>
              </a:solidFill>
            </a:endParaRPr>
          </a:p>
        </p:txBody>
      </p:sp>
      <p:pic>
        <p:nvPicPr>
          <p:cNvPr id="5" name="内容占位符 4"/>
          <p:cNvPicPr>
            <a:picLocks noGrp="1" noChangeAspect="1"/>
          </p:cNvPicPr>
          <p:nvPr>
            <p:ph idx="1"/>
          </p:nvPr>
        </p:nvPicPr>
        <p:blipFill>
          <a:blip r:embed="rId2"/>
          <a:srcRect t="-4291" b="-4291"/>
          <a:stretch>
            <a:fillRect/>
          </a:stretch>
        </p:blipFill>
        <p:spPr>
          <a:xfrm>
            <a:off x="467544" y="1412776"/>
            <a:ext cx="8229600" cy="4525963"/>
          </a:xfrm>
        </p:spPr>
      </p:pic>
      <p:sp>
        <p:nvSpPr>
          <p:cNvPr id="4" name="幻灯片编号占位符 3"/>
          <p:cNvSpPr>
            <a:spLocks noGrp="1"/>
          </p:cNvSpPr>
          <p:nvPr>
            <p:ph type="sldNum" sz="quarter" idx="12"/>
          </p:nvPr>
        </p:nvSpPr>
        <p:spPr/>
        <p:txBody>
          <a:bodyPr/>
          <a:lstStyle/>
          <a:p>
            <a:fld id="{0C913308-F349-4B6D-A68A-DD1791B4A57B}" type="slidenum">
              <a:rPr lang="zh-CN" altLang="en-US" smtClean="0"/>
              <a:t>22</a:t>
            </a:fld>
            <a:endParaRPr lang="zh-CN" altLang="en-US"/>
          </a:p>
        </p:txBody>
      </p:sp>
    </p:spTree>
    <p:extLst>
      <p:ext uri="{BB962C8B-B14F-4D97-AF65-F5344CB8AC3E}">
        <p14:creationId xmlns:p14="http://schemas.microsoft.com/office/powerpoint/2010/main" val="25269541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a:solidFill>
                  <a:srgbClr val="B40000"/>
                </a:solidFill>
              </a:rPr>
              <a:t>T</a:t>
            </a:r>
            <a:r>
              <a:rPr lang="en-US" altLang="zh-CN" sz="4000" dirty="0" smtClean="0">
                <a:solidFill>
                  <a:srgbClr val="B40000"/>
                </a:solidFill>
              </a:rPr>
              <a:t>opic Modeling for Data Exploration</a:t>
            </a:r>
            <a:endParaRPr lang="zh-CN" altLang="en-US" sz="4000" dirty="0">
              <a:solidFill>
                <a:srgbClr val="B40000"/>
              </a:solidFill>
            </a:endParaRPr>
          </a:p>
        </p:txBody>
      </p:sp>
      <p:pic>
        <p:nvPicPr>
          <p:cNvPr id="6" name="内容占位符 5"/>
          <p:cNvPicPr>
            <a:picLocks noGrp="1" noChangeAspect="1"/>
          </p:cNvPicPr>
          <p:nvPr>
            <p:ph idx="1"/>
          </p:nvPr>
        </p:nvPicPr>
        <p:blipFill rotWithShape="1">
          <a:blip r:embed="rId3"/>
          <a:srcRect t="8737" r="34155" b="8737"/>
          <a:stretch/>
        </p:blipFill>
        <p:spPr>
          <a:xfrm>
            <a:off x="5220073" y="1424640"/>
            <a:ext cx="3096343" cy="2586189"/>
          </a:xfrm>
        </p:spPr>
      </p:pic>
      <p:pic>
        <p:nvPicPr>
          <p:cNvPr id="7" name="图片 6"/>
          <p:cNvPicPr>
            <a:picLocks noChangeAspect="1"/>
          </p:cNvPicPr>
          <p:nvPr/>
        </p:nvPicPr>
        <p:blipFill>
          <a:blip r:embed="rId4"/>
          <a:stretch>
            <a:fillRect/>
          </a:stretch>
        </p:blipFill>
        <p:spPr>
          <a:xfrm>
            <a:off x="323528" y="1412776"/>
            <a:ext cx="2592288" cy="2592288"/>
          </a:xfrm>
          <a:prstGeom prst="rect">
            <a:avLst/>
          </a:prstGeom>
        </p:spPr>
      </p:pic>
      <p:sp>
        <p:nvSpPr>
          <p:cNvPr id="9" name="文本框 8"/>
          <p:cNvSpPr txBox="1"/>
          <p:nvPr/>
        </p:nvSpPr>
        <p:spPr>
          <a:xfrm>
            <a:off x="323528" y="4388912"/>
            <a:ext cx="8496944" cy="1200328"/>
          </a:xfrm>
          <a:prstGeom prst="rect">
            <a:avLst/>
          </a:prstGeom>
          <a:noFill/>
        </p:spPr>
        <p:txBody>
          <a:bodyPr wrap="square" rtlCol="0">
            <a:spAutoFit/>
          </a:bodyPr>
          <a:lstStyle/>
          <a:p>
            <a:pPr marL="342900" indent="-342900">
              <a:buFont typeface="Wingdings" charset="2"/>
              <a:buChar char="n"/>
            </a:pPr>
            <a:r>
              <a:rPr kumimoji="1" lang="en-US" altLang="zh-CN" sz="2400" dirty="0" smtClean="0"/>
              <a:t>Infer the hidden themes (topics) </a:t>
            </a:r>
            <a:r>
              <a:rPr kumimoji="1" lang="en-US" altLang="zh-CN" sz="2400" dirty="0"/>
              <a:t> </a:t>
            </a:r>
            <a:r>
              <a:rPr kumimoji="1" lang="en-US" altLang="zh-CN" sz="2400" dirty="0" smtClean="0"/>
              <a:t>within the data collection.</a:t>
            </a:r>
          </a:p>
          <a:p>
            <a:pPr marL="342900" indent="-342900">
              <a:buFont typeface="Wingdings" charset="2"/>
              <a:buChar char="n"/>
            </a:pPr>
            <a:r>
              <a:rPr kumimoji="1" lang="en-US" altLang="zh-CN" sz="2400" dirty="0" smtClean="0"/>
              <a:t>Annotate the data through the discovered themes</a:t>
            </a:r>
            <a:endParaRPr kumimoji="1" lang="en-US" altLang="zh-CN" sz="2400" dirty="0"/>
          </a:p>
          <a:p>
            <a:pPr marL="342900" indent="-342900">
              <a:buFont typeface="Wingdings" charset="2"/>
              <a:buChar char="n"/>
            </a:pPr>
            <a:r>
              <a:rPr kumimoji="1" lang="en-US" altLang="zh-CN" sz="2400" dirty="0" smtClean="0"/>
              <a:t>Explore and search the entire data with the annotations</a:t>
            </a:r>
          </a:p>
        </p:txBody>
      </p:sp>
      <p:sp>
        <p:nvSpPr>
          <p:cNvPr id="10" name="右箭头 9"/>
          <p:cNvSpPr/>
          <p:nvPr/>
        </p:nvSpPr>
        <p:spPr>
          <a:xfrm>
            <a:off x="3563888" y="2276872"/>
            <a:ext cx="1266440" cy="484632"/>
          </a:xfrm>
          <a:prstGeom prst="rightArrow">
            <a:avLst/>
          </a:prstGeom>
          <a:no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1" name="幻灯片编号占位符 10"/>
          <p:cNvSpPr>
            <a:spLocks noGrp="1"/>
          </p:cNvSpPr>
          <p:nvPr>
            <p:ph type="sldNum" sz="quarter" idx="12"/>
          </p:nvPr>
        </p:nvSpPr>
        <p:spPr/>
        <p:txBody>
          <a:bodyPr/>
          <a:lstStyle/>
          <a:p>
            <a:fld id="{0C913308-F349-4B6D-A68A-DD1791B4A57B}" type="slidenum">
              <a:rPr lang="zh-CN" altLang="en-US" smtClean="0"/>
              <a:t>3</a:t>
            </a:fld>
            <a:endParaRPr lang="zh-CN" altLang="en-US"/>
          </a:p>
        </p:txBody>
      </p:sp>
      <p:sp>
        <p:nvSpPr>
          <p:cNvPr id="8" name="TextBox 7"/>
          <p:cNvSpPr txBox="1"/>
          <p:nvPr/>
        </p:nvSpPr>
        <p:spPr>
          <a:xfrm>
            <a:off x="323528" y="5661248"/>
            <a:ext cx="7920880" cy="1200328"/>
          </a:xfrm>
          <a:prstGeom prst="rect">
            <a:avLst/>
          </a:prstGeom>
          <a:solidFill>
            <a:srgbClr val="FFFFFF"/>
          </a:solidFill>
        </p:spPr>
        <p:txBody>
          <a:bodyPr wrap="square" rtlCol="0">
            <a:spAutoFit/>
          </a:bodyPr>
          <a:lstStyle/>
          <a:p>
            <a:r>
              <a:rPr lang="en-US" altLang="zh-CN" sz="2400" b="1" dirty="0" smtClean="0"/>
              <a:t>Key Idea: document-level word co-occurrences</a:t>
            </a:r>
          </a:p>
          <a:p>
            <a:pPr lvl="1"/>
            <a:r>
              <a:rPr lang="en-US" sz="2400" dirty="0" smtClean="0"/>
              <a:t>-words appearing in the same document tend to take on the same topics</a:t>
            </a:r>
            <a:endParaRPr lang="en-US" sz="2400" dirty="0"/>
          </a:p>
        </p:txBody>
      </p:sp>
    </p:spTree>
    <p:extLst>
      <p:ext uri="{BB962C8B-B14F-4D97-AF65-F5344CB8AC3E}">
        <p14:creationId xmlns:p14="http://schemas.microsoft.com/office/powerpoint/2010/main" val="35750871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4000" dirty="0" smtClean="0">
                <a:solidFill>
                  <a:srgbClr val="B40000"/>
                </a:solidFill>
              </a:rPr>
              <a:t>Challenges of Topic Modeling on User-Generated Content  </a:t>
            </a:r>
            <a:endParaRPr lang="zh-CN" altLang="en-US" sz="4000" dirty="0">
              <a:solidFill>
                <a:srgbClr val="B40000"/>
              </a:solidFill>
            </a:endParaRPr>
          </a:p>
        </p:txBody>
      </p:sp>
      <p:sp>
        <p:nvSpPr>
          <p:cNvPr id="3" name="幻灯片编号占位符 2"/>
          <p:cNvSpPr>
            <a:spLocks noGrp="1"/>
          </p:cNvSpPr>
          <p:nvPr>
            <p:ph type="sldNum" sz="quarter" idx="12"/>
          </p:nvPr>
        </p:nvSpPr>
        <p:spPr/>
        <p:txBody>
          <a:bodyPr/>
          <a:lstStyle/>
          <a:p>
            <a:fld id="{0C913308-F349-4B6D-A68A-DD1791B4A57B}" type="slidenum">
              <a:rPr lang="zh-CN" altLang="en-US" smtClean="0"/>
              <a:t>4</a:t>
            </a:fld>
            <a:endParaRPr lang="zh-CN" altLang="en-US" dirty="0"/>
          </a:p>
        </p:txBody>
      </p:sp>
      <p:sp>
        <p:nvSpPr>
          <p:cNvPr id="9" name="文本框 8"/>
          <p:cNvSpPr txBox="1"/>
          <p:nvPr/>
        </p:nvSpPr>
        <p:spPr>
          <a:xfrm>
            <a:off x="5220072" y="1588730"/>
            <a:ext cx="2664296" cy="523220"/>
          </a:xfrm>
          <a:prstGeom prst="rect">
            <a:avLst/>
          </a:prstGeom>
          <a:noFill/>
        </p:spPr>
        <p:txBody>
          <a:bodyPr wrap="square" rtlCol="0">
            <a:spAutoFit/>
          </a:bodyPr>
          <a:lstStyle/>
          <a:p>
            <a:r>
              <a:rPr kumimoji="1" lang="en-US" altLang="zh-CN" sz="2800" b="1" dirty="0" smtClean="0">
                <a:solidFill>
                  <a:srgbClr val="8064A2"/>
                </a:solidFill>
              </a:rPr>
              <a:t>Social media</a:t>
            </a:r>
            <a:endParaRPr kumimoji="1" lang="zh-CN" altLang="en-US" sz="2800" b="1" dirty="0">
              <a:solidFill>
                <a:srgbClr val="8064A2"/>
              </a:solidFill>
            </a:endParaRPr>
          </a:p>
        </p:txBody>
      </p:sp>
      <p:sp>
        <p:nvSpPr>
          <p:cNvPr id="10" name="文本框 9"/>
          <p:cNvSpPr txBox="1"/>
          <p:nvPr/>
        </p:nvSpPr>
        <p:spPr>
          <a:xfrm>
            <a:off x="899592" y="1556792"/>
            <a:ext cx="2664296" cy="523220"/>
          </a:xfrm>
          <a:prstGeom prst="rect">
            <a:avLst/>
          </a:prstGeom>
          <a:noFill/>
        </p:spPr>
        <p:txBody>
          <a:bodyPr wrap="square" rtlCol="0">
            <a:spAutoFit/>
          </a:bodyPr>
          <a:lstStyle/>
          <a:p>
            <a:r>
              <a:rPr kumimoji="1" lang="en-US" altLang="zh-CN" sz="2800" b="1" dirty="0" smtClean="0">
                <a:solidFill>
                  <a:schemeClr val="accent4"/>
                </a:solidFill>
              </a:rPr>
              <a:t>Tradition media</a:t>
            </a:r>
            <a:endParaRPr kumimoji="1" lang="zh-CN" altLang="en-US" sz="2800" b="1" dirty="0">
              <a:solidFill>
                <a:schemeClr val="accent4"/>
              </a:solidFill>
            </a:endParaRPr>
          </a:p>
        </p:txBody>
      </p:sp>
      <p:sp>
        <p:nvSpPr>
          <p:cNvPr id="11" name="文本框 10"/>
          <p:cNvSpPr txBox="1"/>
          <p:nvPr/>
        </p:nvSpPr>
        <p:spPr>
          <a:xfrm>
            <a:off x="979984" y="4725144"/>
            <a:ext cx="3231976" cy="1015663"/>
          </a:xfrm>
          <a:prstGeom prst="rect">
            <a:avLst/>
          </a:prstGeom>
          <a:noFill/>
        </p:spPr>
        <p:txBody>
          <a:bodyPr wrap="square" rtlCol="0">
            <a:spAutoFit/>
          </a:bodyPr>
          <a:lstStyle/>
          <a:p>
            <a:r>
              <a:rPr kumimoji="1" lang="en-US" altLang="zh-CN" sz="2000" b="1" dirty="0" smtClean="0">
                <a:solidFill>
                  <a:srgbClr val="0000FF"/>
                </a:solidFill>
              </a:rPr>
              <a:t>Benign document length</a:t>
            </a:r>
          </a:p>
          <a:p>
            <a:r>
              <a:rPr kumimoji="1" lang="en-US" altLang="zh-CN" sz="2000" b="1" dirty="0" smtClean="0">
                <a:solidFill>
                  <a:srgbClr val="0000FF"/>
                </a:solidFill>
              </a:rPr>
              <a:t>Controlled vocabulary size</a:t>
            </a:r>
          </a:p>
          <a:p>
            <a:r>
              <a:rPr kumimoji="1" lang="en-US" altLang="zh-CN" sz="2000" b="1" dirty="0" smtClean="0">
                <a:solidFill>
                  <a:srgbClr val="0000FF"/>
                </a:solidFill>
              </a:rPr>
              <a:t>Refined language</a:t>
            </a:r>
            <a:endParaRPr kumimoji="1" lang="zh-CN" altLang="en-US" sz="2000" b="1" dirty="0">
              <a:solidFill>
                <a:srgbClr val="0000FF"/>
              </a:solidFill>
            </a:endParaRPr>
          </a:p>
        </p:txBody>
      </p:sp>
      <p:sp>
        <p:nvSpPr>
          <p:cNvPr id="12" name="文本框 11"/>
          <p:cNvSpPr txBox="1"/>
          <p:nvPr/>
        </p:nvSpPr>
        <p:spPr>
          <a:xfrm>
            <a:off x="5660504" y="4717593"/>
            <a:ext cx="3303984" cy="1015663"/>
          </a:xfrm>
          <a:prstGeom prst="rect">
            <a:avLst/>
          </a:prstGeom>
          <a:noFill/>
        </p:spPr>
        <p:txBody>
          <a:bodyPr wrap="square" rtlCol="0">
            <a:spAutoFit/>
          </a:bodyPr>
          <a:lstStyle/>
          <a:p>
            <a:r>
              <a:rPr kumimoji="1" lang="en-US" altLang="zh-CN" sz="2000" b="1" dirty="0" smtClean="0">
                <a:solidFill>
                  <a:srgbClr val="0000FF"/>
                </a:solidFill>
              </a:rPr>
              <a:t>Short document length</a:t>
            </a:r>
          </a:p>
          <a:p>
            <a:r>
              <a:rPr kumimoji="1" lang="en-US" altLang="zh-CN" sz="2000" b="1" dirty="0" smtClean="0">
                <a:solidFill>
                  <a:srgbClr val="0000FF"/>
                </a:solidFill>
              </a:rPr>
              <a:t>Large vocabulary size</a:t>
            </a:r>
          </a:p>
          <a:p>
            <a:r>
              <a:rPr kumimoji="1" lang="en-US" altLang="zh-CN" sz="2000" b="1" dirty="0" smtClean="0">
                <a:solidFill>
                  <a:srgbClr val="0000FF"/>
                </a:solidFill>
              </a:rPr>
              <a:t>Noisy language</a:t>
            </a:r>
            <a:endParaRPr kumimoji="1" lang="zh-CN" altLang="en-US" sz="2000" b="1" dirty="0">
              <a:solidFill>
                <a:srgbClr val="0000FF"/>
              </a:solidFill>
            </a:endParaRPr>
          </a:p>
        </p:txBody>
      </p:sp>
      <p:pic>
        <p:nvPicPr>
          <p:cNvPr id="13" name="图片 12"/>
          <p:cNvPicPr>
            <a:picLocks noChangeAspect="1"/>
          </p:cNvPicPr>
          <p:nvPr/>
        </p:nvPicPr>
        <p:blipFill>
          <a:blip r:embed="rId3"/>
          <a:stretch>
            <a:fillRect/>
          </a:stretch>
        </p:blipFill>
        <p:spPr>
          <a:xfrm>
            <a:off x="0" y="4725144"/>
            <a:ext cx="1049536" cy="1049536"/>
          </a:xfrm>
          <a:prstGeom prst="rect">
            <a:avLst/>
          </a:prstGeom>
        </p:spPr>
      </p:pic>
      <p:pic>
        <p:nvPicPr>
          <p:cNvPr id="14" name="图片 13"/>
          <p:cNvPicPr>
            <a:picLocks noChangeAspect="1"/>
          </p:cNvPicPr>
          <p:nvPr/>
        </p:nvPicPr>
        <p:blipFill>
          <a:blip r:embed="rId4"/>
          <a:stretch>
            <a:fillRect/>
          </a:stretch>
        </p:blipFill>
        <p:spPr>
          <a:xfrm>
            <a:off x="4499992" y="4725144"/>
            <a:ext cx="936104" cy="936104"/>
          </a:xfrm>
          <a:prstGeom prst="rect">
            <a:avLst/>
          </a:prstGeom>
        </p:spPr>
      </p:pic>
      <p:pic>
        <p:nvPicPr>
          <p:cNvPr id="16" name="图片 15"/>
          <p:cNvPicPr>
            <a:picLocks noChangeAspect="1"/>
          </p:cNvPicPr>
          <p:nvPr/>
        </p:nvPicPr>
        <p:blipFill>
          <a:blip r:embed="rId5"/>
          <a:stretch>
            <a:fillRect/>
          </a:stretch>
        </p:blipFill>
        <p:spPr>
          <a:xfrm>
            <a:off x="4647139" y="2276872"/>
            <a:ext cx="4447148" cy="2176264"/>
          </a:xfrm>
          <a:prstGeom prst="rect">
            <a:avLst/>
          </a:prstGeom>
        </p:spPr>
      </p:pic>
      <p:sp>
        <p:nvSpPr>
          <p:cNvPr id="17" name="文本框 16"/>
          <p:cNvSpPr txBox="1"/>
          <p:nvPr/>
        </p:nvSpPr>
        <p:spPr>
          <a:xfrm>
            <a:off x="3779912" y="3356992"/>
            <a:ext cx="864096" cy="523220"/>
          </a:xfrm>
          <a:prstGeom prst="rect">
            <a:avLst/>
          </a:prstGeom>
          <a:noFill/>
        </p:spPr>
        <p:txBody>
          <a:bodyPr wrap="square" rtlCol="0">
            <a:spAutoFit/>
          </a:bodyPr>
          <a:lstStyle/>
          <a:p>
            <a:r>
              <a:rPr kumimoji="1" lang="en-US" altLang="zh-CN" sz="2800" b="1" dirty="0" err="1" smtClean="0">
                <a:solidFill>
                  <a:srgbClr val="8064A2"/>
                </a:solidFill>
              </a:rPr>
              <a:t>v.s</a:t>
            </a:r>
            <a:r>
              <a:rPr kumimoji="1" lang="en-US" altLang="zh-CN" sz="2400" b="1" dirty="0" smtClean="0">
                <a:solidFill>
                  <a:srgbClr val="8064A2"/>
                </a:solidFill>
              </a:rPr>
              <a:t>.</a:t>
            </a:r>
            <a:endParaRPr kumimoji="1" lang="zh-CN" altLang="en-US" sz="2400" b="1" dirty="0">
              <a:solidFill>
                <a:srgbClr val="8064A2"/>
              </a:solidFill>
            </a:endParaRPr>
          </a:p>
        </p:txBody>
      </p:sp>
      <p:pic>
        <p:nvPicPr>
          <p:cNvPr id="18" name="图片 17"/>
          <p:cNvPicPr>
            <a:picLocks noChangeAspect="1"/>
          </p:cNvPicPr>
          <p:nvPr/>
        </p:nvPicPr>
        <p:blipFill>
          <a:blip r:embed="rId6"/>
          <a:stretch>
            <a:fillRect/>
          </a:stretch>
        </p:blipFill>
        <p:spPr>
          <a:xfrm>
            <a:off x="755576" y="2132856"/>
            <a:ext cx="2834636" cy="2577338"/>
          </a:xfrm>
          <a:prstGeom prst="rect">
            <a:avLst/>
          </a:prstGeom>
        </p:spPr>
      </p:pic>
      <p:sp>
        <p:nvSpPr>
          <p:cNvPr id="15" name="TextBox 14"/>
          <p:cNvSpPr txBox="1"/>
          <p:nvPr/>
        </p:nvSpPr>
        <p:spPr>
          <a:xfrm>
            <a:off x="3491880" y="5838363"/>
            <a:ext cx="5624178" cy="830997"/>
          </a:xfrm>
          <a:prstGeom prst="rect">
            <a:avLst/>
          </a:prstGeom>
          <a:solidFill>
            <a:srgbClr val="FFFF00"/>
          </a:solidFill>
        </p:spPr>
        <p:txBody>
          <a:bodyPr wrap="square" rtlCol="0">
            <a:spAutoFit/>
          </a:bodyPr>
          <a:lstStyle/>
          <a:p>
            <a:r>
              <a:rPr lang="en-US" altLang="zh-CN" sz="2400" dirty="0" smtClean="0"/>
              <a:t>document-level word co-occurrences in UGC </a:t>
            </a:r>
            <a:r>
              <a:rPr lang="en-US" altLang="zh-CN" sz="2400" dirty="0" smtClean="0"/>
              <a:t>are sparse </a:t>
            </a:r>
            <a:r>
              <a:rPr lang="en-US" altLang="zh-CN" sz="2400" dirty="0" smtClean="0"/>
              <a:t>and noisy!</a:t>
            </a:r>
            <a:endParaRPr lang="en-US" sz="2400" dirty="0"/>
          </a:p>
        </p:txBody>
      </p:sp>
    </p:spTree>
    <p:extLst>
      <p:ext uri="{BB962C8B-B14F-4D97-AF65-F5344CB8AC3E}">
        <p14:creationId xmlns:p14="http://schemas.microsoft.com/office/powerpoint/2010/main" val="2771584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8229600" cy="1143000"/>
          </a:xfrm>
        </p:spPr>
        <p:txBody>
          <a:bodyPr>
            <a:normAutofit/>
          </a:bodyPr>
          <a:lstStyle/>
          <a:p>
            <a:r>
              <a:rPr kumimoji="1" lang="en-US" altLang="zh-CN" sz="4000" dirty="0" smtClean="0">
                <a:solidFill>
                  <a:srgbClr val="B40000"/>
                </a:solidFill>
              </a:rPr>
              <a:t>Rich Context </a:t>
            </a:r>
            <a:r>
              <a:rPr kumimoji="1" lang="en-US" altLang="zh-CN" sz="4000" dirty="0">
                <a:solidFill>
                  <a:srgbClr val="B40000"/>
                </a:solidFill>
              </a:rPr>
              <a:t>I</a:t>
            </a:r>
            <a:r>
              <a:rPr kumimoji="1" lang="en-US" altLang="zh-CN" sz="4000" dirty="0" smtClean="0">
                <a:solidFill>
                  <a:srgbClr val="B40000"/>
                </a:solidFill>
              </a:rPr>
              <a:t>nformation</a:t>
            </a:r>
            <a:endParaRPr kumimoji="1" lang="zh-CN" altLang="en-US" sz="4000" dirty="0">
              <a:solidFill>
                <a:srgbClr val="B40000"/>
              </a:solidFill>
            </a:endParaRPr>
          </a:p>
        </p:txBody>
      </p:sp>
      <p:pic>
        <p:nvPicPr>
          <p:cNvPr id="8" name="内容占位符 7"/>
          <p:cNvPicPr>
            <a:picLocks noGrp="1" noChangeAspect="1"/>
          </p:cNvPicPr>
          <p:nvPr>
            <p:ph idx="1"/>
          </p:nvPr>
        </p:nvPicPr>
        <p:blipFill rotWithShape="1">
          <a:blip r:embed="rId3"/>
          <a:srcRect l="-2286" r="-586" b="104"/>
          <a:stretch/>
        </p:blipFill>
        <p:spPr>
          <a:xfrm>
            <a:off x="323528" y="1124744"/>
            <a:ext cx="8270826" cy="4896891"/>
          </a:xfrm>
        </p:spPr>
      </p:pic>
      <p:sp>
        <p:nvSpPr>
          <p:cNvPr id="3" name="幻灯片编号占位符 2"/>
          <p:cNvSpPr>
            <a:spLocks noGrp="1"/>
          </p:cNvSpPr>
          <p:nvPr>
            <p:ph type="sldNum" sz="quarter" idx="12"/>
          </p:nvPr>
        </p:nvSpPr>
        <p:spPr/>
        <p:txBody>
          <a:bodyPr/>
          <a:lstStyle/>
          <a:p>
            <a:fld id="{0C913308-F349-4B6D-A68A-DD1791B4A57B}" type="slidenum">
              <a:rPr lang="zh-CN" altLang="en-US" smtClean="0"/>
              <a:t>5</a:t>
            </a:fld>
            <a:endParaRPr lang="zh-CN" altLang="en-US"/>
          </a:p>
        </p:txBody>
      </p:sp>
    </p:spTree>
    <p:extLst>
      <p:ext uri="{BB962C8B-B14F-4D97-AF65-F5344CB8AC3E}">
        <p14:creationId xmlns:p14="http://schemas.microsoft.com/office/powerpoint/2010/main" val="5519410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8229600" cy="1143000"/>
          </a:xfrm>
        </p:spPr>
        <p:txBody>
          <a:bodyPr>
            <a:normAutofit/>
          </a:bodyPr>
          <a:lstStyle/>
          <a:p>
            <a:r>
              <a:rPr kumimoji="1" lang="en-US" altLang="zh-CN" sz="4000" dirty="0" smtClean="0">
                <a:solidFill>
                  <a:srgbClr val="B40000"/>
                </a:solidFill>
              </a:rPr>
              <a:t>Why Context Helps?</a:t>
            </a:r>
            <a:endParaRPr kumimoji="1" lang="zh-CN" altLang="en-US" sz="4000" dirty="0">
              <a:solidFill>
                <a:srgbClr val="B40000"/>
              </a:solidFill>
            </a:endParaRPr>
          </a:p>
        </p:txBody>
      </p:sp>
      <p:sp>
        <p:nvSpPr>
          <p:cNvPr id="3" name="内容占位符 2"/>
          <p:cNvSpPr>
            <a:spLocks noGrp="1"/>
          </p:cNvSpPr>
          <p:nvPr>
            <p:ph idx="1"/>
          </p:nvPr>
        </p:nvSpPr>
        <p:spPr/>
        <p:txBody>
          <a:bodyPr>
            <a:normAutofit fontScale="92500" lnSpcReduction="20000"/>
          </a:bodyPr>
          <a:lstStyle/>
          <a:p>
            <a:r>
              <a:rPr kumimoji="1" lang="en-US" altLang="zh-CN" dirty="0" smtClean="0"/>
              <a:t>Document-level word co-occurrences</a:t>
            </a:r>
          </a:p>
          <a:p>
            <a:pPr lvl="1"/>
            <a:r>
              <a:rPr kumimoji="1" lang="en-US" altLang="zh-CN" dirty="0"/>
              <a:t>w</a:t>
            </a:r>
            <a:r>
              <a:rPr kumimoji="1" lang="en-US" altLang="zh-CN" dirty="0" smtClean="0"/>
              <a:t>ords appearing in the same document tend to take on the same topic;</a:t>
            </a:r>
          </a:p>
          <a:p>
            <a:pPr lvl="1"/>
            <a:r>
              <a:rPr kumimoji="1" lang="en-US" altLang="zh-CN" dirty="0"/>
              <a:t>s</a:t>
            </a:r>
            <a:r>
              <a:rPr kumimoji="1" lang="en-US" altLang="zh-CN" dirty="0" smtClean="0"/>
              <a:t>parse and noisy</a:t>
            </a:r>
          </a:p>
          <a:p>
            <a:r>
              <a:rPr kumimoji="1" lang="en-US" altLang="zh-CN" dirty="0" smtClean="0"/>
              <a:t>Context-level word co-occurrences</a:t>
            </a:r>
          </a:p>
          <a:p>
            <a:pPr lvl="1"/>
            <a:r>
              <a:rPr kumimoji="1" lang="en-US" altLang="zh-CN" dirty="0" smtClean="0"/>
              <a:t>Much richer</a:t>
            </a:r>
          </a:p>
          <a:p>
            <a:pPr lvl="1"/>
            <a:r>
              <a:rPr kumimoji="1" lang="en-US" altLang="zh-CN" dirty="0" smtClean="0"/>
              <a:t>E.g., words written by the same user tend to take on the same topics;</a:t>
            </a:r>
          </a:p>
          <a:p>
            <a:pPr lvl="1"/>
            <a:r>
              <a:rPr kumimoji="1" lang="en-US" altLang="zh-CN" dirty="0" smtClean="0"/>
              <a:t>E.g., words surrounding the same hashtag</a:t>
            </a:r>
            <a:r>
              <a:rPr kumimoji="1" lang="en-US" altLang="zh-CN" dirty="0"/>
              <a:t> </a:t>
            </a:r>
            <a:r>
              <a:rPr kumimoji="1" lang="en-US" altLang="zh-CN" dirty="0" smtClean="0"/>
              <a:t>tend to take on the same topic; </a:t>
            </a:r>
          </a:p>
          <a:p>
            <a:pPr lvl="1"/>
            <a:r>
              <a:rPr kumimoji="1" lang="en-US" altLang="zh-CN" dirty="0" smtClean="0"/>
              <a:t>Note that it may not hold for all that contexts!</a:t>
            </a:r>
            <a:endParaRPr kumimoji="1" lang="en-US" altLang="zh-CN" dirty="0"/>
          </a:p>
        </p:txBody>
      </p:sp>
      <p:sp>
        <p:nvSpPr>
          <p:cNvPr id="4" name="幻灯片编号占位符 3"/>
          <p:cNvSpPr>
            <a:spLocks noGrp="1"/>
          </p:cNvSpPr>
          <p:nvPr>
            <p:ph type="sldNum" sz="quarter" idx="12"/>
          </p:nvPr>
        </p:nvSpPr>
        <p:spPr/>
        <p:txBody>
          <a:bodyPr/>
          <a:lstStyle/>
          <a:p>
            <a:fld id="{0C913308-F349-4B6D-A68A-DD1791B4A57B}" type="slidenum">
              <a:rPr lang="zh-CN" altLang="en-US" smtClean="0"/>
              <a:t>6</a:t>
            </a:fld>
            <a:endParaRPr lang="zh-CN" altLang="en-US" dirty="0"/>
          </a:p>
        </p:txBody>
      </p:sp>
    </p:spTree>
    <p:extLst>
      <p:ext uri="{BB962C8B-B14F-4D97-AF65-F5344CB8AC3E}">
        <p14:creationId xmlns:p14="http://schemas.microsoft.com/office/powerpoint/2010/main" val="15784700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8229600" cy="1143000"/>
          </a:xfrm>
        </p:spPr>
        <p:txBody>
          <a:bodyPr>
            <a:normAutofit/>
          </a:bodyPr>
          <a:lstStyle/>
          <a:p>
            <a:r>
              <a:rPr kumimoji="1" lang="en-US" altLang="zh-CN" sz="4000" dirty="0" smtClean="0">
                <a:solidFill>
                  <a:srgbClr val="B40000"/>
                </a:solidFill>
              </a:rPr>
              <a:t>Existing Ways to Utilize Contexts</a:t>
            </a:r>
            <a:endParaRPr kumimoji="1" lang="zh-CN" altLang="en-US" sz="4000" dirty="0">
              <a:solidFill>
                <a:srgbClr val="B40000"/>
              </a:solidFill>
            </a:endParaRPr>
          </a:p>
        </p:txBody>
      </p:sp>
      <p:sp>
        <p:nvSpPr>
          <p:cNvPr id="3" name="内容占位符 2"/>
          <p:cNvSpPr>
            <a:spLocks noGrp="1"/>
          </p:cNvSpPr>
          <p:nvPr>
            <p:ph idx="1"/>
          </p:nvPr>
        </p:nvSpPr>
        <p:spPr/>
        <p:txBody>
          <a:bodyPr>
            <a:noAutofit/>
          </a:bodyPr>
          <a:lstStyle/>
          <a:p>
            <a:r>
              <a:rPr kumimoji="1" lang="en-US" altLang="zh-CN" sz="2400" dirty="0" smtClean="0"/>
              <a:t>Concatenate documents in particular context into a longer pseudo-document.</a:t>
            </a:r>
          </a:p>
          <a:p>
            <a:r>
              <a:rPr kumimoji="1" lang="en-US" altLang="zh-CN" sz="2400" dirty="0" smtClean="0"/>
              <a:t>Introduce particular context variables into the generative process, e.g., </a:t>
            </a:r>
          </a:p>
          <a:p>
            <a:pPr lvl="1"/>
            <a:r>
              <a:rPr kumimoji="1" lang="en-US" altLang="zh-CN" sz="1800" dirty="0" smtClean="0"/>
              <a:t>Rosen-</a:t>
            </a:r>
            <a:r>
              <a:rPr kumimoji="1" lang="en-US" altLang="zh-CN" sz="1800" dirty="0" err="1" smtClean="0"/>
              <a:t>Zvi</a:t>
            </a:r>
            <a:r>
              <a:rPr kumimoji="1" lang="en-US" altLang="zh-CN" sz="1800" dirty="0" smtClean="0"/>
              <a:t> et al. 2004</a:t>
            </a:r>
            <a:r>
              <a:rPr kumimoji="1" lang="en-US" altLang="zh-CN" sz="1800" dirty="0"/>
              <a:t> </a:t>
            </a:r>
            <a:r>
              <a:rPr kumimoji="1" lang="en-US" altLang="zh-CN" sz="1800" dirty="0" smtClean="0"/>
              <a:t>(</a:t>
            </a:r>
            <a:r>
              <a:rPr kumimoji="1" lang="en-US" altLang="zh-CN" sz="1800" b="1" i="1" dirty="0" smtClean="0"/>
              <a:t>author context</a:t>
            </a:r>
            <a:r>
              <a:rPr kumimoji="1" lang="en-US" altLang="zh-CN" sz="1800" dirty="0" smtClean="0"/>
              <a:t>) </a:t>
            </a:r>
          </a:p>
          <a:p>
            <a:pPr lvl="1"/>
            <a:r>
              <a:rPr kumimoji="1" lang="en-US" altLang="zh-CN" sz="1800" dirty="0" smtClean="0"/>
              <a:t>Wang et al. 2009 (</a:t>
            </a:r>
            <a:r>
              <a:rPr kumimoji="1" lang="en-US" altLang="zh-CN" sz="1800" b="1" i="1" dirty="0" smtClean="0"/>
              <a:t>time context</a:t>
            </a:r>
            <a:r>
              <a:rPr kumimoji="1" lang="en-US" altLang="zh-CN" sz="1800" dirty="0" smtClean="0"/>
              <a:t>)</a:t>
            </a:r>
          </a:p>
          <a:p>
            <a:pPr lvl="1"/>
            <a:r>
              <a:rPr kumimoji="1" lang="en-US" altLang="zh-CN" sz="1800" dirty="0" smtClean="0"/>
              <a:t>Yin et al. 2011 (</a:t>
            </a:r>
            <a:r>
              <a:rPr kumimoji="1" lang="en-US" altLang="zh-CN" sz="1800" b="1" i="1" dirty="0" smtClean="0"/>
              <a:t>location context</a:t>
            </a:r>
            <a:r>
              <a:rPr kumimoji="1" lang="en-US" altLang="zh-CN" sz="1800" dirty="0" smtClean="0"/>
              <a:t>)</a:t>
            </a:r>
          </a:p>
          <a:p>
            <a:r>
              <a:rPr kumimoji="1" lang="en-US" altLang="zh-CN" sz="2400" dirty="0" smtClean="0"/>
              <a:t>A </a:t>
            </a:r>
            <a:r>
              <a:rPr kumimoji="1" lang="en-US" altLang="zh-CN" sz="2400" dirty="0"/>
              <a:t>coin-flipping </a:t>
            </a:r>
            <a:r>
              <a:rPr kumimoji="1" lang="en-US" altLang="zh-CN" sz="2400" dirty="0" smtClean="0"/>
              <a:t>process </a:t>
            </a:r>
            <a:r>
              <a:rPr kumimoji="1" lang="en-US" altLang="zh-CN" sz="2400" dirty="0"/>
              <a:t>to select among </a:t>
            </a:r>
            <a:r>
              <a:rPr kumimoji="1" lang="en-US" altLang="zh-CN" sz="2400" dirty="0" smtClean="0"/>
              <a:t>multiple contexts</a:t>
            </a:r>
            <a:endParaRPr kumimoji="1" lang="en-US" altLang="zh-CN" sz="2400" dirty="0"/>
          </a:p>
          <a:p>
            <a:pPr lvl="1"/>
            <a:r>
              <a:rPr kumimoji="1" lang="en-US" altLang="zh-CN" sz="1800" dirty="0"/>
              <a:t>e.g., </a:t>
            </a:r>
            <a:r>
              <a:rPr kumimoji="1" lang="en-US" altLang="zh-CN" sz="1800" dirty="0" smtClean="0"/>
              <a:t>Ahmed </a:t>
            </a:r>
            <a:r>
              <a:rPr kumimoji="1" lang="en-US" altLang="zh-CN" sz="1800" dirty="0"/>
              <a:t>et al. </a:t>
            </a:r>
            <a:r>
              <a:rPr kumimoji="1" lang="en-US" altLang="zh-CN" sz="1800" dirty="0" smtClean="0"/>
              <a:t>2010 (</a:t>
            </a:r>
            <a:r>
              <a:rPr kumimoji="1" lang="en-US" altLang="zh-CN" sz="1800" b="1" i="1" dirty="0" smtClean="0"/>
              <a:t>ideolog</a:t>
            </a:r>
            <a:r>
              <a:rPr kumimoji="1" lang="en-US" altLang="zh-CN" sz="1800" b="1" i="1" dirty="0"/>
              <a:t>y</a:t>
            </a:r>
            <a:r>
              <a:rPr kumimoji="1" lang="en-US" altLang="zh-CN" sz="1800" b="1" i="1" dirty="0" smtClean="0"/>
              <a:t> context, document context</a:t>
            </a:r>
            <a:r>
              <a:rPr kumimoji="1" lang="en-US" altLang="zh-CN" sz="1800" dirty="0" smtClean="0"/>
              <a:t>)</a:t>
            </a:r>
          </a:p>
          <a:p>
            <a:r>
              <a:rPr kumimoji="1" lang="en-US" altLang="zh-CN" sz="2400" dirty="0" smtClean="0"/>
              <a:t>Cons:</a:t>
            </a:r>
          </a:p>
          <a:p>
            <a:pPr lvl="1"/>
            <a:r>
              <a:rPr kumimoji="1" lang="en-US" altLang="zh-CN" sz="1800" b="1" i="1" dirty="0" smtClean="0">
                <a:solidFill>
                  <a:srgbClr val="0000FF"/>
                </a:solidFill>
              </a:rPr>
              <a:t>Complicated</a:t>
            </a:r>
            <a:r>
              <a:rPr kumimoji="1" lang="en-US" altLang="zh-CN" sz="1800" dirty="0" smtClean="0"/>
              <a:t> graphical structure and inference procedure</a:t>
            </a:r>
          </a:p>
          <a:p>
            <a:pPr lvl="1"/>
            <a:r>
              <a:rPr kumimoji="1" lang="en-US" altLang="zh-CN" sz="1800" dirty="0" smtClean="0"/>
              <a:t>Cannot </a:t>
            </a:r>
            <a:r>
              <a:rPr kumimoji="1" lang="en-US" altLang="zh-CN" sz="1800" b="1" i="1" dirty="0" smtClean="0">
                <a:solidFill>
                  <a:srgbClr val="0000FF"/>
                </a:solidFill>
              </a:rPr>
              <a:t>generalize</a:t>
            </a:r>
            <a:r>
              <a:rPr kumimoji="1" lang="en-US" altLang="zh-CN" sz="1800" dirty="0" smtClean="0">
                <a:solidFill>
                  <a:srgbClr val="0000FF"/>
                </a:solidFill>
              </a:rPr>
              <a:t> </a:t>
            </a:r>
            <a:r>
              <a:rPr kumimoji="1" lang="en-US" altLang="zh-CN" sz="1800" dirty="0" smtClean="0"/>
              <a:t>to arbitrary contexts</a:t>
            </a:r>
          </a:p>
          <a:p>
            <a:pPr lvl="1"/>
            <a:r>
              <a:rPr kumimoji="1" lang="en-US" altLang="zh-CN" sz="1800" dirty="0" smtClean="0"/>
              <a:t>Coin-flipping approach </a:t>
            </a:r>
            <a:r>
              <a:rPr kumimoji="1" lang="en-US" altLang="zh-CN" sz="1800" b="1" i="1" dirty="0" smtClean="0">
                <a:solidFill>
                  <a:srgbClr val="0000FF"/>
                </a:solidFill>
              </a:rPr>
              <a:t>makes data sparser</a:t>
            </a:r>
            <a:endParaRPr kumimoji="1" lang="en-US" altLang="zh-CN" sz="2400" dirty="0"/>
          </a:p>
        </p:txBody>
      </p:sp>
      <p:sp>
        <p:nvSpPr>
          <p:cNvPr id="4" name="幻灯片编号占位符 3"/>
          <p:cNvSpPr>
            <a:spLocks noGrp="1"/>
          </p:cNvSpPr>
          <p:nvPr>
            <p:ph type="sldNum" sz="quarter" idx="12"/>
          </p:nvPr>
        </p:nvSpPr>
        <p:spPr/>
        <p:txBody>
          <a:bodyPr/>
          <a:lstStyle/>
          <a:p>
            <a:fld id="{0C913308-F349-4B6D-A68A-DD1791B4A57B}" type="slidenum">
              <a:rPr lang="zh-CN" altLang="en-US" smtClean="0"/>
              <a:t>7</a:t>
            </a:fld>
            <a:endParaRPr lang="zh-CN" altLang="en-US" dirty="0"/>
          </a:p>
        </p:txBody>
      </p:sp>
    </p:spTree>
    <p:extLst>
      <p:ext uri="{BB962C8B-B14F-4D97-AF65-F5344CB8AC3E}">
        <p14:creationId xmlns:p14="http://schemas.microsoft.com/office/powerpoint/2010/main" val="4333006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smtClean="0">
                <a:solidFill>
                  <a:srgbClr val="B40000"/>
                </a:solidFill>
              </a:rPr>
              <a:t>Coin-Flipping: Competition among Contexts</a:t>
            </a:r>
            <a:endParaRPr kumimoji="1" lang="zh-CN" altLang="en-US" dirty="0">
              <a:solidFill>
                <a:srgbClr val="B40000"/>
              </a:solidFill>
            </a:endParaRPr>
          </a:p>
        </p:txBody>
      </p:sp>
      <p:pic>
        <p:nvPicPr>
          <p:cNvPr id="5" name="内容占位符 4"/>
          <p:cNvPicPr>
            <a:picLocks noGrp="1" noChangeAspect="1"/>
          </p:cNvPicPr>
          <p:nvPr>
            <p:ph idx="1"/>
          </p:nvPr>
        </p:nvPicPr>
        <p:blipFill>
          <a:blip r:embed="rId3"/>
          <a:srcRect t="10996" b="10996"/>
          <a:stretch>
            <a:fillRect/>
          </a:stretch>
        </p:blipFill>
        <p:spPr>
          <a:xfrm>
            <a:off x="2987824" y="3429000"/>
            <a:ext cx="5164975" cy="2840537"/>
          </a:xfrm>
        </p:spPr>
      </p:pic>
      <p:sp>
        <p:nvSpPr>
          <p:cNvPr id="4" name="幻灯片编号占位符 3"/>
          <p:cNvSpPr>
            <a:spLocks noGrp="1"/>
          </p:cNvSpPr>
          <p:nvPr>
            <p:ph type="sldNum" sz="quarter" idx="12"/>
          </p:nvPr>
        </p:nvSpPr>
        <p:spPr/>
        <p:txBody>
          <a:bodyPr/>
          <a:lstStyle/>
          <a:p>
            <a:fld id="{0C913308-F349-4B6D-A68A-DD1791B4A57B}" type="slidenum">
              <a:rPr lang="zh-CN" altLang="en-US" smtClean="0"/>
              <a:t>8</a:t>
            </a:fld>
            <a:endParaRPr lang="zh-CN" altLang="en-US"/>
          </a:p>
        </p:txBody>
      </p:sp>
      <p:pic>
        <p:nvPicPr>
          <p:cNvPr id="6" name="图片 5"/>
          <p:cNvPicPr>
            <a:picLocks noChangeAspect="1"/>
          </p:cNvPicPr>
          <p:nvPr/>
        </p:nvPicPr>
        <p:blipFill>
          <a:blip r:embed="rId4"/>
          <a:stretch>
            <a:fillRect/>
          </a:stretch>
        </p:blipFill>
        <p:spPr>
          <a:xfrm>
            <a:off x="539552" y="1412776"/>
            <a:ext cx="3600400" cy="1923743"/>
          </a:xfrm>
          <a:prstGeom prst="rect">
            <a:avLst/>
          </a:prstGeom>
        </p:spPr>
      </p:pic>
      <p:sp>
        <p:nvSpPr>
          <p:cNvPr id="7" name="矩形 6"/>
          <p:cNvSpPr/>
          <p:nvPr/>
        </p:nvSpPr>
        <p:spPr>
          <a:xfrm>
            <a:off x="1979712" y="1340768"/>
            <a:ext cx="720080" cy="129614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a:p>
        </p:txBody>
      </p:sp>
      <p:sp>
        <p:nvSpPr>
          <p:cNvPr id="9" name="圆角右箭头 8"/>
          <p:cNvSpPr/>
          <p:nvPr/>
        </p:nvSpPr>
        <p:spPr>
          <a:xfrm rot="5400000">
            <a:off x="3491880" y="908720"/>
            <a:ext cx="1656184" cy="2952328"/>
          </a:xfrm>
          <a:prstGeom prst="bentArrow">
            <a:avLst>
              <a:gd name="adj1" fmla="val 14282"/>
              <a:gd name="adj2" fmla="val 19641"/>
              <a:gd name="adj3" fmla="val 25000"/>
              <a:gd name="adj4" fmla="val 43750"/>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zh-CN" altLang="en-US">
              <a:solidFill>
                <a:schemeClr val="tx1"/>
              </a:solidFill>
            </a:endParaRPr>
          </a:p>
        </p:txBody>
      </p:sp>
      <p:sp>
        <p:nvSpPr>
          <p:cNvPr id="10" name="线形标注 1 9"/>
          <p:cNvSpPr/>
          <p:nvPr/>
        </p:nvSpPr>
        <p:spPr>
          <a:xfrm>
            <a:off x="6732240" y="2348880"/>
            <a:ext cx="1800200" cy="648072"/>
          </a:xfrm>
          <a:prstGeom prst="borderCallout1">
            <a:avLst>
              <a:gd name="adj1" fmla="val 18750"/>
              <a:gd name="adj2" fmla="val -8333"/>
              <a:gd name="adj3" fmla="val 165174"/>
              <a:gd name="adj4" fmla="val -4060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zh-CN" dirty="0" smtClean="0"/>
              <a:t>Word Token</a:t>
            </a:r>
            <a:endParaRPr kumimoji="1" lang="zh-CN" altLang="en-US" dirty="0"/>
          </a:p>
        </p:txBody>
      </p:sp>
      <p:sp>
        <p:nvSpPr>
          <p:cNvPr id="11" name="线形标注 1 10"/>
          <p:cNvSpPr/>
          <p:nvPr/>
        </p:nvSpPr>
        <p:spPr>
          <a:xfrm>
            <a:off x="899592" y="4221088"/>
            <a:ext cx="1800200" cy="648072"/>
          </a:xfrm>
          <a:prstGeom prst="borderCallout1">
            <a:avLst>
              <a:gd name="adj1" fmla="val 62996"/>
              <a:gd name="adj2" fmla="val 107725"/>
              <a:gd name="adj3" fmla="val 125142"/>
              <a:gd name="adj4" fmla="val 14068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dirty="0" smtClean="0"/>
              <a:t>Context</a:t>
            </a:r>
            <a:endParaRPr kumimoji="1" lang="zh-CN" altLang="en-US" dirty="0"/>
          </a:p>
        </p:txBody>
      </p:sp>
      <p:sp>
        <p:nvSpPr>
          <p:cNvPr id="12" name="线形标注 1 11"/>
          <p:cNvSpPr/>
          <p:nvPr/>
        </p:nvSpPr>
        <p:spPr>
          <a:xfrm>
            <a:off x="6660232" y="5949280"/>
            <a:ext cx="1800200" cy="648072"/>
          </a:xfrm>
          <a:prstGeom prst="borderCallout1">
            <a:avLst>
              <a:gd name="adj1" fmla="val -27603"/>
              <a:gd name="adj2" fmla="val 80417"/>
              <a:gd name="adj3" fmla="val -144548"/>
              <a:gd name="adj4" fmla="val 69380"/>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dirty="0" smtClean="0"/>
              <a:t>Context</a:t>
            </a:r>
            <a:endParaRPr kumimoji="1" lang="zh-CN" altLang="en-US" dirty="0"/>
          </a:p>
        </p:txBody>
      </p:sp>
      <p:sp>
        <p:nvSpPr>
          <p:cNvPr id="14" name="文本框 13"/>
          <p:cNvSpPr txBox="1"/>
          <p:nvPr/>
        </p:nvSpPr>
        <p:spPr>
          <a:xfrm>
            <a:off x="323528" y="5229200"/>
            <a:ext cx="2664296" cy="1384995"/>
          </a:xfrm>
          <a:prstGeom prst="rect">
            <a:avLst/>
          </a:prstGeom>
          <a:solidFill>
            <a:srgbClr val="FFFF00"/>
          </a:solidFill>
        </p:spPr>
        <p:txBody>
          <a:bodyPr wrap="square" rtlCol="0">
            <a:spAutoFit/>
          </a:bodyPr>
          <a:lstStyle/>
          <a:p>
            <a:r>
              <a:rPr kumimoji="1" lang="en-US" altLang="zh-CN" sz="2800" dirty="0" smtClean="0"/>
              <a:t>Competition makes data even sparser!</a:t>
            </a:r>
            <a:endParaRPr kumimoji="1" lang="zh-CN" altLang="en-US" sz="2800" dirty="0"/>
          </a:p>
        </p:txBody>
      </p:sp>
    </p:spTree>
    <p:extLst>
      <p:ext uri="{BB962C8B-B14F-4D97-AF65-F5344CB8AC3E}">
        <p14:creationId xmlns:p14="http://schemas.microsoft.com/office/powerpoint/2010/main" val="14849127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260648"/>
            <a:ext cx="8229600" cy="1143000"/>
          </a:xfrm>
          <a:ln>
            <a:noFill/>
          </a:ln>
        </p:spPr>
        <p:txBody>
          <a:bodyPr>
            <a:normAutofit/>
          </a:bodyPr>
          <a:lstStyle/>
          <a:p>
            <a:r>
              <a:rPr kumimoji="1" lang="en-US" altLang="zh-CN" sz="4000" dirty="0" smtClean="0">
                <a:solidFill>
                  <a:srgbClr val="B40000"/>
                </a:solidFill>
              </a:rPr>
              <a:t>Type of Context, Context, View</a:t>
            </a:r>
            <a:endParaRPr kumimoji="1" lang="zh-CN" altLang="en-US" sz="4000" dirty="0">
              <a:solidFill>
                <a:srgbClr val="B40000"/>
              </a:solidFill>
            </a:endParaRPr>
          </a:p>
        </p:txBody>
      </p:sp>
      <p:sp>
        <p:nvSpPr>
          <p:cNvPr id="3" name="内容占位符 2"/>
          <p:cNvSpPr>
            <a:spLocks noGrp="1"/>
          </p:cNvSpPr>
          <p:nvPr>
            <p:ph idx="1"/>
          </p:nvPr>
        </p:nvSpPr>
        <p:spPr>
          <a:xfrm>
            <a:off x="467544" y="5013176"/>
            <a:ext cx="8219256" cy="1689051"/>
          </a:xfrm>
        </p:spPr>
        <p:txBody>
          <a:bodyPr/>
          <a:lstStyle/>
          <a:p>
            <a:pPr marL="0" indent="0">
              <a:buNone/>
            </a:pPr>
            <a:endParaRPr kumimoji="1" lang="en-US" altLang="zh-CN" dirty="0" smtClean="0"/>
          </a:p>
          <a:p>
            <a:endParaRPr kumimoji="1" lang="en-US" altLang="zh-CN" dirty="0"/>
          </a:p>
          <a:p>
            <a:endParaRPr kumimoji="1" lang="en-US" altLang="zh-CN" dirty="0"/>
          </a:p>
        </p:txBody>
      </p:sp>
      <p:sp>
        <p:nvSpPr>
          <p:cNvPr id="5" name="文本框 4"/>
          <p:cNvSpPr txBox="1"/>
          <p:nvPr/>
        </p:nvSpPr>
        <p:spPr>
          <a:xfrm>
            <a:off x="298896" y="5190291"/>
            <a:ext cx="8624627" cy="830997"/>
          </a:xfrm>
          <a:prstGeom prst="rect">
            <a:avLst/>
          </a:prstGeom>
          <a:noFill/>
        </p:spPr>
        <p:txBody>
          <a:bodyPr wrap="none" rtlCol="0">
            <a:spAutoFit/>
          </a:bodyPr>
          <a:lstStyle/>
          <a:p>
            <a:r>
              <a:rPr kumimoji="1" lang="en-US" altLang="zh-CN" sz="2400" b="1" dirty="0" smtClean="0"/>
              <a:t>Context : </a:t>
            </a:r>
            <a:r>
              <a:rPr kumimoji="1" lang="en-US" altLang="zh-CN" sz="2400" dirty="0" smtClean="0"/>
              <a:t>a</a:t>
            </a:r>
            <a:r>
              <a:rPr kumimoji="1" lang="en-US" altLang="zh-CN" sz="2400" b="1" dirty="0" smtClean="0"/>
              <a:t> </a:t>
            </a:r>
            <a:r>
              <a:rPr kumimoji="1" lang="en-US" altLang="zh-CN" sz="2400" b="1" i="1" dirty="0" smtClean="0">
                <a:solidFill>
                  <a:srgbClr val="0000FF"/>
                </a:solidFill>
              </a:rPr>
              <a:t>subset</a:t>
            </a:r>
            <a:r>
              <a:rPr kumimoji="1" lang="en-US" altLang="zh-CN" sz="2400" b="1" dirty="0" smtClean="0"/>
              <a:t> </a:t>
            </a:r>
            <a:r>
              <a:rPr kumimoji="1" lang="en-US" altLang="zh-CN" sz="2400" dirty="0" smtClean="0"/>
              <a:t>of the corpus, or a pseudo document, defined by </a:t>
            </a:r>
            <a:br>
              <a:rPr kumimoji="1" lang="en-US" altLang="zh-CN" sz="2400" dirty="0" smtClean="0"/>
            </a:br>
            <a:r>
              <a:rPr kumimoji="1" lang="en-US" altLang="zh-CN" sz="2400" dirty="0" smtClean="0"/>
              <a:t>                 a value of a type of context (e.g., tweets by a user)</a:t>
            </a:r>
          </a:p>
        </p:txBody>
      </p:sp>
      <p:sp>
        <p:nvSpPr>
          <p:cNvPr id="6" name="文本框 5"/>
          <p:cNvSpPr txBox="1"/>
          <p:nvPr/>
        </p:nvSpPr>
        <p:spPr>
          <a:xfrm>
            <a:off x="323528" y="4725144"/>
            <a:ext cx="8953129" cy="461665"/>
          </a:xfrm>
          <a:prstGeom prst="rect">
            <a:avLst/>
          </a:prstGeom>
          <a:noFill/>
        </p:spPr>
        <p:txBody>
          <a:bodyPr wrap="none" rtlCol="0">
            <a:spAutoFit/>
          </a:bodyPr>
          <a:lstStyle/>
          <a:p>
            <a:r>
              <a:rPr kumimoji="1" lang="en-US" altLang="zh-CN" sz="2400" b="1" dirty="0" smtClean="0"/>
              <a:t>Type of Context:</a:t>
            </a:r>
            <a:r>
              <a:rPr kumimoji="1" lang="en-US" altLang="zh-CN" sz="2400" dirty="0" smtClean="0"/>
              <a:t> a </a:t>
            </a:r>
            <a:r>
              <a:rPr kumimoji="1" lang="en-US" altLang="zh-CN" sz="2400" b="1" i="1" dirty="0" smtClean="0">
                <a:solidFill>
                  <a:srgbClr val="0000FF"/>
                </a:solidFill>
              </a:rPr>
              <a:t>metadata variable</a:t>
            </a:r>
            <a:r>
              <a:rPr kumimoji="1" lang="en-US" altLang="zh-CN" sz="2400" dirty="0" smtClean="0"/>
              <a:t>, e.g. user, time, hashtag, tweet</a:t>
            </a:r>
            <a:endParaRPr kumimoji="1" lang="en-US" altLang="zh-CN" sz="2400" b="1" i="1" dirty="0" smtClean="0">
              <a:solidFill>
                <a:srgbClr val="008000"/>
              </a:solidFill>
            </a:endParaRPr>
          </a:p>
        </p:txBody>
      </p:sp>
      <p:sp>
        <p:nvSpPr>
          <p:cNvPr id="7" name="文本框 6"/>
          <p:cNvSpPr txBox="1"/>
          <p:nvPr/>
        </p:nvSpPr>
        <p:spPr>
          <a:xfrm>
            <a:off x="323528" y="5991671"/>
            <a:ext cx="7969850" cy="461665"/>
          </a:xfrm>
          <a:prstGeom prst="rect">
            <a:avLst/>
          </a:prstGeom>
          <a:noFill/>
        </p:spPr>
        <p:txBody>
          <a:bodyPr wrap="none" rtlCol="0">
            <a:spAutoFit/>
          </a:bodyPr>
          <a:lstStyle/>
          <a:p>
            <a:r>
              <a:rPr kumimoji="1" lang="en-US" altLang="zh-CN" sz="2400" b="1" dirty="0" smtClean="0"/>
              <a:t>View: </a:t>
            </a:r>
            <a:r>
              <a:rPr kumimoji="1" lang="en-US" altLang="zh-CN" sz="2400" dirty="0" smtClean="0"/>
              <a:t>a</a:t>
            </a:r>
            <a:r>
              <a:rPr kumimoji="1" lang="en-US" altLang="zh-CN" sz="2400" b="1" dirty="0" smtClean="0"/>
              <a:t> </a:t>
            </a:r>
            <a:r>
              <a:rPr kumimoji="1" lang="en-US" altLang="zh-CN" sz="2400" b="1" i="1" dirty="0" smtClean="0">
                <a:solidFill>
                  <a:srgbClr val="0000FF"/>
                </a:solidFill>
              </a:rPr>
              <a:t>partition</a:t>
            </a:r>
            <a:r>
              <a:rPr kumimoji="1" lang="en-US" altLang="zh-CN" sz="2400" b="1" dirty="0" smtClean="0">
                <a:solidFill>
                  <a:srgbClr val="0000FF"/>
                </a:solidFill>
              </a:rPr>
              <a:t> </a:t>
            </a:r>
            <a:r>
              <a:rPr kumimoji="1" lang="en-US" altLang="zh-CN" sz="2400" dirty="0" smtClean="0"/>
              <a:t>of the corpus according to a type of context     </a:t>
            </a:r>
            <a:endParaRPr kumimoji="1" lang="zh-CN" altLang="en-US" sz="2400" dirty="0"/>
          </a:p>
        </p:txBody>
      </p:sp>
      <p:sp>
        <p:nvSpPr>
          <p:cNvPr id="8" name="幻灯片编号占位符 7"/>
          <p:cNvSpPr>
            <a:spLocks noGrp="1"/>
          </p:cNvSpPr>
          <p:nvPr>
            <p:ph type="sldNum" sz="quarter" idx="12"/>
          </p:nvPr>
        </p:nvSpPr>
        <p:spPr/>
        <p:txBody>
          <a:bodyPr/>
          <a:lstStyle/>
          <a:p>
            <a:fld id="{0C913308-F349-4B6D-A68A-DD1791B4A57B}" type="slidenum">
              <a:rPr lang="zh-CN" altLang="en-US" smtClean="0"/>
              <a:t>9</a:t>
            </a:fld>
            <a:endParaRPr lang="zh-CN" altLang="en-US" dirty="0"/>
          </a:p>
        </p:txBody>
      </p:sp>
      <p:sp>
        <p:nvSpPr>
          <p:cNvPr id="35" name="Rounded Rectangle 3"/>
          <p:cNvSpPr/>
          <p:nvPr/>
        </p:nvSpPr>
        <p:spPr>
          <a:xfrm>
            <a:off x="1829035" y="1863193"/>
            <a:ext cx="5116694" cy="537703"/>
          </a:xfrm>
          <a:prstGeom prst="roundRect">
            <a:avLst/>
          </a:prstGeom>
          <a:solidFill>
            <a:srgbClr val="FFFF00">
              <a:alpha val="48000"/>
            </a:srgbClr>
          </a:solidFill>
          <a:ln w="12700" cmpd="sng">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宋体" charset="-122"/>
            </a:endParaRPr>
          </a:p>
        </p:txBody>
      </p:sp>
      <p:pic>
        <p:nvPicPr>
          <p:cNvPr id="36" name="Picture 8" descr="MCj039800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869" y="1930406"/>
            <a:ext cx="477241" cy="3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8" descr="MCj039800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8205" y="1930406"/>
            <a:ext cx="477241" cy="3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8" descr="MCj039800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9458" y="1930406"/>
            <a:ext cx="477241" cy="3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8" descr="MCj039800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0710" y="1930406"/>
            <a:ext cx="477241" cy="3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8" descr="MCj039800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4046" y="1930406"/>
            <a:ext cx="477241" cy="3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8" descr="MCj039800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1337" y="1917308"/>
            <a:ext cx="477241" cy="3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1" descr="MCj039800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73" y="1917308"/>
            <a:ext cx="477241" cy="3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ounded Rectangle 12"/>
          <p:cNvSpPr/>
          <p:nvPr/>
        </p:nvSpPr>
        <p:spPr>
          <a:xfrm>
            <a:off x="2530630" y="1746814"/>
            <a:ext cx="645898" cy="2432415"/>
          </a:xfrm>
          <a:prstGeom prst="roundRect">
            <a:avLst/>
          </a:prstGeom>
          <a:solidFill>
            <a:schemeClr val="accent5">
              <a:lumMod val="40000"/>
              <a:lumOff val="60000"/>
              <a:alpha val="48000"/>
            </a:schemeClr>
          </a:solidFill>
          <a:ln w="9525" cmpd="sng">
            <a:solidFill>
              <a:srgbClr val="0000FF"/>
            </a:solidFill>
            <a:prstDash val="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宋体" charset="-122"/>
            </a:endParaRPr>
          </a:p>
        </p:txBody>
      </p:sp>
      <p:pic>
        <p:nvPicPr>
          <p:cNvPr id="45" name="Picture 8" descr="MCj039800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2047" y="2588616"/>
            <a:ext cx="477241" cy="3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8" descr="MCj039800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382" y="2588616"/>
            <a:ext cx="477241" cy="3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8" descr="MCj039800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6635" y="2588616"/>
            <a:ext cx="477241" cy="3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8" descr="MCj039800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7888" y="2588616"/>
            <a:ext cx="477241" cy="3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7" descr="MCj039800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1223" y="2588616"/>
            <a:ext cx="477241" cy="3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8" descr="MCj039800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8515" y="2575518"/>
            <a:ext cx="477241" cy="3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20" descr="MCj039800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851" y="2575518"/>
            <a:ext cx="477241" cy="3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8" descr="MCj039800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2047" y="3592581"/>
            <a:ext cx="477241" cy="3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8" descr="MCj039800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382" y="3592581"/>
            <a:ext cx="477241" cy="3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8" descr="MCj039800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6635" y="3592581"/>
            <a:ext cx="477241" cy="3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8" descr="MCj039800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7888" y="3592581"/>
            <a:ext cx="477241" cy="3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26" descr="MCj039800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1223" y="3592581"/>
            <a:ext cx="477241" cy="3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8" descr="MCj039800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8515" y="3579483"/>
            <a:ext cx="477241" cy="3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29" descr="MCj039800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851" y="3579483"/>
            <a:ext cx="477241" cy="3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TextBox 30"/>
          <p:cNvSpPr txBox="1"/>
          <p:nvPr/>
        </p:nvSpPr>
        <p:spPr>
          <a:xfrm>
            <a:off x="5166644" y="2575517"/>
            <a:ext cx="521873" cy="311155"/>
          </a:xfrm>
          <a:prstGeom prst="rect">
            <a:avLst/>
          </a:prstGeom>
          <a:noFill/>
        </p:spPr>
        <p:txBody>
          <a:bodyPr wrap="square" rtlCol="0">
            <a:spAutoFit/>
          </a:bodyPr>
          <a:lstStyle/>
          <a:p>
            <a:r>
              <a:rPr lang="en-US" dirty="0" smtClean="0"/>
              <a:t>…</a:t>
            </a:r>
            <a:endParaRPr lang="en-US" dirty="0"/>
          </a:p>
        </p:txBody>
      </p:sp>
      <p:sp>
        <p:nvSpPr>
          <p:cNvPr id="60" name="TextBox 31"/>
          <p:cNvSpPr txBox="1"/>
          <p:nvPr/>
        </p:nvSpPr>
        <p:spPr>
          <a:xfrm>
            <a:off x="5166282" y="3594031"/>
            <a:ext cx="521873" cy="311155"/>
          </a:xfrm>
          <a:prstGeom prst="rect">
            <a:avLst/>
          </a:prstGeom>
          <a:noFill/>
        </p:spPr>
        <p:txBody>
          <a:bodyPr wrap="square" rtlCol="0">
            <a:spAutoFit/>
          </a:bodyPr>
          <a:lstStyle/>
          <a:p>
            <a:r>
              <a:rPr lang="en-US" dirty="0" smtClean="0"/>
              <a:t>…</a:t>
            </a:r>
            <a:endParaRPr lang="en-US" dirty="0"/>
          </a:p>
        </p:txBody>
      </p:sp>
      <p:sp>
        <p:nvSpPr>
          <p:cNvPr id="61" name="TextBox 32"/>
          <p:cNvSpPr txBox="1"/>
          <p:nvPr/>
        </p:nvSpPr>
        <p:spPr>
          <a:xfrm>
            <a:off x="5166644" y="1979410"/>
            <a:ext cx="521873" cy="311155"/>
          </a:xfrm>
          <a:prstGeom prst="rect">
            <a:avLst/>
          </a:prstGeom>
          <a:noFill/>
        </p:spPr>
        <p:txBody>
          <a:bodyPr wrap="square" rtlCol="0">
            <a:spAutoFit/>
          </a:bodyPr>
          <a:lstStyle/>
          <a:p>
            <a:r>
              <a:rPr lang="en-US" dirty="0" smtClean="0"/>
              <a:t>…</a:t>
            </a:r>
            <a:endParaRPr lang="en-US" dirty="0"/>
          </a:p>
        </p:txBody>
      </p:sp>
      <p:sp>
        <p:nvSpPr>
          <p:cNvPr id="62" name="TextBox 33"/>
          <p:cNvSpPr txBox="1"/>
          <p:nvPr/>
        </p:nvSpPr>
        <p:spPr>
          <a:xfrm>
            <a:off x="1927415" y="3050266"/>
            <a:ext cx="521873" cy="311155"/>
          </a:xfrm>
          <a:prstGeom prst="rect">
            <a:avLst/>
          </a:prstGeom>
          <a:noFill/>
        </p:spPr>
        <p:txBody>
          <a:bodyPr wrap="square" rtlCol="0">
            <a:spAutoFit/>
          </a:bodyPr>
          <a:lstStyle/>
          <a:p>
            <a:r>
              <a:rPr lang="en-US" dirty="0" smtClean="0"/>
              <a:t>……</a:t>
            </a:r>
            <a:endParaRPr lang="en-US" dirty="0"/>
          </a:p>
        </p:txBody>
      </p:sp>
      <p:sp>
        <p:nvSpPr>
          <p:cNvPr id="63" name="TextBox 34"/>
          <p:cNvSpPr txBox="1"/>
          <p:nvPr/>
        </p:nvSpPr>
        <p:spPr>
          <a:xfrm>
            <a:off x="3953256" y="3051154"/>
            <a:ext cx="521873" cy="311155"/>
          </a:xfrm>
          <a:prstGeom prst="rect">
            <a:avLst/>
          </a:prstGeom>
          <a:noFill/>
        </p:spPr>
        <p:txBody>
          <a:bodyPr wrap="square" rtlCol="0">
            <a:spAutoFit/>
          </a:bodyPr>
          <a:lstStyle/>
          <a:p>
            <a:r>
              <a:rPr lang="en-US" dirty="0" smtClean="0"/>
              <a:t>……</a:t>
            </a:r>
            <a:endParaRPr lang="en-US" dirty="0"/>
          </a:p>
        </p:txBody>
      </p:sp>
      <p:sp>
        <p:nvSpPr>
          <p:cNvPr id="64" name="TextBox 35"/>
          <p:cNvSpPr txBox="1"/>
          <p:nvPr/>
        </p:nvSpPr>
        <p:spPr>
          <a:xfrm>
            <a:off x="6311851" y="3051689"/>
            <a:ext cx="521873" cy="311155"/>
          </a:xfrm>
          <a:prstGeom prst="rect">
            <a:avLst/>
          </a:prstGeom>
          <a:noFill/>
        </p:spPr>
        <p:txBody>
          <a:bodyPr wrap="square" rtlCol="0">
            <a:spAutoFit/>
          </a:bodyPr>
          <a:lstStyle/>
          <a:p>
            <a:r>
              <a:rPr lang="en-US" dirty="0" smtClean="0"/>
              <a:t>……</a:t>
            </a:r>
            <a:endParaRPr lang="en-US" dirty="0"/>
          </a:p>
        </p:txBody>
      </p:sp>
      <p:sp>
        <p:nvSpPr>
          <p:cNvPr id="65" name="TextBox 36"/>
          <p:cNvSpPr txBox="1"/>
          <p:nvPr/>
        </p:nvSpPr>
        <p:spPr>
          <a:xfrm>
            <a:off x="5187551" y="3059132"/>
            <a:ext cx="521873" cy="311155"/>
          </a:xfrm>
          <a:prstGeom prst="rect">
            <a:avLst/>
          </a:prstGeom>
          <a:noFill/>
        </p:spPr>
        <p:txBody>
          <a:bodyPr wrap="square" rtlCol="0">
            <a:spAutoFit/>
          </a:bodyPr>
          <a:lstStyle/>
          <a:p>
            <a:r>
              <a:rPr lang="en-US" dirty="0" smtClean="0"/>
              <a:t>…</a:t>
            </a:r>
            <a:endParaRPr lang="en-US" dirty="0"/>
          </a:p>
        </p:txBody>
      </p:sp>
      <p:sp>
        <p:nvSpPr>
          <p:cNvPr id="66" name="TextBox 38"/>
          <p:cNvSpPr txBox="1"/>
          <p:nvPr/>
        </p:nvSpPr>
        <p:spPr>
          <a:xfrm>
            <a:off x="1046790" y="1930405"/>
            <a:ext cx="667967" cy="311155"/>
          </a:xfrm>
          <a:prstGeom prst="rect">
            <a:avLst/>
          </a:prstGeom>
          <a:noFill/>
        </p:spPr>
        <p:txBody>
          <a:bodyPr wrap="square" rtlCol="0">
            <a:spAutoFit/>
          </a:bodyPr>
          <a:lstStyle/>
          <a:p>
            <a:r>
              <a:rPr lang="en-US" dirty="0" smtClean="0">
                <a:latin typeface="Times New Roman"/>
                <a:cs typeface="Times New Roman"/>
              </a:rPr>
              <a:t>2008</a:t>
            </a:r>
            <a:endParaRPr lang="en-US" dirty="0">
              <a:latin typeface="Times New Roman"/>
              <a:cs typeface="Times New Roman"/>
            </a:endParaRPr>
          </a:p>
        </p:txBody>
      </p:sp>
      <p:sp>
        <p:nvSpPr>
          <p:cNvPr id="67" name="TextBox 39"/>
          <p:cNvSpPr txBox="1"/>
          <p:nvPr/>
        </p:nvSpPr>
        <p:spPr>
          <a:xfrm>
            <a:off x="1046790" y="2651257"/>
            <a:ext cx="667967" cy="311155"/>
          </a:xfrm>
          <a:prstGeom prst="rect">
            <a:avLst/>
          </a:prstGeom>
          <a:noFill/>
        </p:spPr>
        <p:txBody>
          <a:bodyPr wrap="square" rtlCol="0">
            <a:spAutoFit/>
          </a:bodyPr>
          <a:lstStyle/>
          <a:p>
            <a:r>
              <a:rPr lang="en-US" dirty="0" smtClean="0">
                <a:latin typeface="Times New Roman"/>
                <a:cs typeface="Times New Roman"/>
              </a:rPr>
              <a:t>2009</a:t>
            </a:r>
            <a:endParaRPr lang="en-US" dirty="0">
              <a:latin typeface="Times New Roman"/>
              <a:cs typeface="Times New Roman"/>
            </a:endParaRPr>
          </a:p>
        </p:txBody>
      </p:sp>
      <p:sp>
        <p:nvSpPr>
          <p:cNvPr id="68" name="TextBox 40"/>
          <p:cNvSpPr txBox="1"/>
          <p:nvPr/>
        </p:nvSpPr>
        <p:spPr>
          <a:xfrm>
            <a:off x="1046790" y="3641585"/>
            <a:ext cx="667967" cy="311155"/>
          </a:xfrm>
          <a:prstGeom prst="rect">
            <a:avLst/>
          </a:prstGeom>
          <a:noFill/>
        </p:spPr>
        <p:txBody>
          <a:bodyPr wrap="square" rtlCol="0">
            <a:spAutoFit/>
          </a:bodyPr>
          <a:lstStyle/>
          <a:p>
            <a:r>
              <a:rPr lang="en-US" dirty="0" smtClean="0">
                <a:latin typeface="Times New Roman"/>
                <a:cs typeface="Times New Roman"/>
              </a:rPr>
              <a:t>2012</a:t>
            </a:r>
            <a:endParaRPr lang="en-US" dirty="0">
              <a:latin typeface="Times New Roman"/>
              <a:cs typeface="Times New Roman"/>
            </a:endParaRPr>
          </a:p>
        </p:txBody>
      </p:sp>
      <p:sp>
        <p:nvSpPr>
          <p:cNvPr id="69" name="TextBox 41"/>
          <p:cNvSpPr txBox="1"/>
          <p:nvPr/>
        </p:nvSpPr>
        <p:spPr>
          <a:xfrm>
            <a:off x="1114253" y="3083085"/>
            <a:ext cx="521873" cy="311155"/>
          </a:xfrm>
          <a:prstGeom prst="rect">
            <a:avLst/>
          </a:prstGeom>
          <a:noFill/>
        </p:spPr>
        <p:txBody>
          <a:bodyPr wrap="square" rtlCol="0">
            <a:spAutoFit/>
          </a:bodyPr>
          <a:lstStyle/>
          <a:p>
            <a:r>
              <a:rPr lang="en-US" dirty="0" smtClean="0"/>
              <a:t>…</a:t>
            </a:r>
            <a:endParaRPr lang="en-US" dirty="0"/>
          </a:p>
        </p:txBody>
      </p:sp>
      <p:sp>
        <p:nvSpPr>
          <p:cNvPr id="70" name="TextBox 42"/>
          <p:cNvSpPr txBox="1"/>
          <p:nvPr/>
        </p:nvSpPr>
        <p:spPr>
          <a:xfrm>
            <a:off x="1963960" y="4197965"/>
            <a:ext cx="766345" cy="311155"/>
          </a:xfrm>
          <a:prstGeom prst="rect">
            <a:avLst/>
          </a:prstGeom>
          <a:noFill/>
        </p:spPr>
        <p:txBody>
          <a:bodyPr wrap="square" rtlCol="0">
            <a:spAutoFit/>
          </a:bodyPr>
          <a:lstStyle/>
          <a:p>
            <a:r>
              <a:rPr lang="en-US" i="1" dirty="0" smtClean="0">
                <a:latin typeface="Times New Roman"/>
                <a:cs typeface="Times New Roman"/>
              </a:rPr>
              <a:t>U</a:t>
            </a:r>
            <a:r>
              <a:rPr lang="en-US" i="1" baseline="-25000" dirty="0" smtClean="0">
                <a:latin typeface="Times New Roman"/>
                <a:cs typeface="Times New Roman"/>
              </a:rPr>
              <a:t>1</a:t>
            </a:r>
            <a:endParaRPr lang="en-US" i="1" baseline="-25000" dirty="0">
              <a:latin typeface="Times New Roman"/>
              <a:cs typeface="Times New Roman"/>
            </a:endParaRPr>
          </a:p>
        </p:txBody>
      </p:sp>
      <p:sp>
        <p:nvSpPr>
          <p:cNvPr id="71" name="TextBox 43"/>
          <p:cNvSpPr txBox="1"/>
          <p:nvPr/>
        </p:nvSpPr>
        <p:spPr>
          <a:xfrm>
            <a:off x="2608899" y="4186896"/>
            <a:ext cx="766345" cy="311155"/>
          </a:xfrm>
          <a:prstGeom prst="rect">
            <a:avLst/>
          </a:prstGeom>
          <a:noFill/>
        </p:spPr>
        <p:txBody>
          <a:bodyPr wrap="square" rtlCol="0">
            <a:spAutoFit/>
          </a:bodyPr>
          <a:lstStyle/>
          <a:p>
            <a:r>
              <a:rPr lang="en-US" i="1" dirty="0" smtClean="0">
                <a:latin typeface="Times New Roman"/>
                <a:cs typeface="Times New Roman"/>
              </a:rPr>
              <a:t>U</a:t>
            </a:r>
            <a:r>
              <a:rPr lang="en-US" i="1" baseline="-25000" dirty="0" smtClean="0">
                <a:latin typeface="Times New Roman"/>
                <a:cs typeface="Times New Roman"/>
              </a:rPr>
              <a:t>2</a:t>
            </a:r>
            <a:endParaRPr lang="en-US" i="1" baseline="-25000" dirty="0">
              <a:latin typeface="Times New Roman"/>
              <a:cs typeface="Times New Roman"/>
            </a:endParaRPr>
          </a:p>
        </p:txBody>
      </p:sp>
      <p:sp>
        <p:nvSpPr>
          <p:cNvPr id="72" name="TextBox 44"/>
          <p:cNvSpPr txBox="1"/>
          <p:nvPr/>
        </p:nvSpPr>
        <p:spPr>
          <a:xfrm>
            <a:off x="3982943" y="4147190"/>
            <a:ext cx="521873" cy="311155"/>
          </a:xfrm>
          <a:prstGeom prst="rect">
            <a:avLst/>
          </a:prstGeom>
          <a:noFill/>
        </p:spPr>
        <p:txBody>
          <a:bodyPr wrap="square" rtlCol="0">
            <a:spAutoFit/>
          </a:bodyPr>
          <a:lstStyle/>
          <a:p>
            <a:r>
              <a:rPr lang="en-US" dirty="0" smtClean="0"/>
              <a:t>……</a:t>
            </a:r>
            <a:endParaRPr lang="en-US" dirty="0"/>
          </a:p>
        </p:txBody>
      </p:sp>
      <p:sp>
        <p:nvSpPr>
          <p:cNvPr id="73" name="TextBox 45"/>
          <p:cNvSpPr txBox="1"/>
          <p:nvPr/>
        </p:nvSpPr>
        <p:spPr>
          <a:xfrm>
            <a:off x="3301721" y="4186898"/>
            <a:ext cx="766345" cy="311155"/>
          </a:xfrm>
          <a:prstGeom prst="rect">
            <a:avLst/>
          </a:prstGeom>
          <a:noFill/>
        </p:spPr>
        <p:txBody>
          <a:bodyPr wrap="square" rtlCol="0">
            <a:spAutoFit/>
          </a:bodyPr>
          <a:lstStyle/>
          <a:p>
            <a:r>
              <a:rPr lang="en-US" i="1" dirty="0" smtClean="0">
                <a:latin typeface="Times New Roman"/>
                <a:cs typeface="Times New Roman"/>
              </a:rPr>
              <a:t>U</a:t>
            </a:r>
            <a:r>
              <a:rPr lang="en-US" i="1" baseline="-25000" dirty="0" smtClean="0">
                <a:latin typeface="Times New Roman"/>
                <a:cs typeface="Times New Roman"/>
              </a:rPr>
              <a:t>3</a:t>
            </a:r>
            <a:endParaRPr lang="en-US" i="1" baseline="-25000" dirty="0">
              <a:latin typeface="Times New Roman"/>
              <a:cs typeface="Times New Roman"/>
            </a:endParaRPr>
          </a:p>
        </p:txBody>
      </p:sp>
      <p:sp>
        <p:nvSpPr>
          <p:cNvPr id="74" name="TextBox 46"/>
          <p:cNvSpPr txBox="1"/>
          <p:nvPr/>
        </p:nvSpPr>
        <p:spPr>
          <a:xfrm>
            <a:off x="6348040" y="4183418"/>
            <a:ext cx="766345" cy="311155"/>
          </a:xfrm>
          <a:prstGeom prst="rect">
            <a:avLst/>
          </a:prstGeom>
          <a:noFill/>
        </p:spPr>
        <p:txBody>
          <a:bodyPr wrap="square" rtlCol="0">
            <a:spAutoFit/>
          </a:bodyPr>
          <a:lstStyle/>
          <a:p>
            <a:r>
              <a:rPr lang="en-US" i="1" dirty="0" smtClean="0">
                <a:latin typeface="Times New Roman"/>
                <a:cs typeface="Times New Roman"/>
              </a:rPr>
              <a:t>U</a:t>
            </a:r>
            <a:r>
              <a:rPr lang="en-US" i="1" baseline="-25000" dirty="0" smtClean="0">
                <a:latin typeface="Times New Roman"/>
                <a:cs typeface="Times New Roman"/>
              </a:rPr>
              <a:t>N</a:t>
            </a:r>
            <a:endParaRPr lang="en-US" i="1" baseline="-25000" dirty="0">
              <a:latin typeface="Times New Roman"/>
              <a:cs typeface="Times New Roman"/>
            </a:endParaRPr>
          </a:p>
        </p:txBody>
      </p:sp>
      <p:sp>
        <p:nvSpPr>
          <p:cNvPr id="76" name="TextBox 48"/>
          <p:cNvSpPr txBox="1"/>
          <p:nvPr/>
        </p:nvSpPr>
        <p:spPr>
          <a:xfrm>
            <a:off x="971600" y="1560231"/>
            <a:ext cx="894949" cy="311155"/>
          </a:xfrm>
          <a:prstGeom prst="rect">
            <a:avLst/>
          </a:prstGeom>
          <a:noFill/>
        </p:spPr>
        <p:txBody>
          <a:bodyPr wrap="square" rtlCol="0">
            <a:spAutoFit/>
          </a:bodyPr>
          <a:lstStyle/>
          <a:p>
            <a:r>
              <a:rPr lang="en-US" b="1" dirty="0" smtClean="0">
                <a:latin typeface="Times New Roman"/>
                <a:cs typeface="Times New Roman"/>
              </a:rPr>
              <a:t>Time:</a:t>
            </a:r>
            <a:endParaRPr lang="en-US" b="1" dirty="0">
              <a:latin typeface="Times New Roman"/>
              <a:cs typeface="Times New Roman"/>
            </a:endParaRPr>
          </a:p>
        </p:txBody>
      </p:sp>
      <p:sp>
        <p:nvSpPr>
          <p:cNvPr id="77" name="TextBox 49"/>
          <p:cNvSpPr txBox="1"/>
          <p:nvPr/>
        </p:nvSpPr>
        <p:spPr>
          <a:xfrm>
            <a:off x="1269641" y="4197036"/>
            <a:ext cx="910759" cy="311155"/>
          </a:xfrm>
          <a:prstGeom prst="rect">
            <a:avLst/>
          </a:prstGeom>
          <a:noFill/>
        </p:spPr>
        <p:txBody>
          <a:bodyPr wrap="square" rtlCol="0">
            <a:spAutoFit/>
          </a:bodyPr>
          <a:lstStyle/>
          <a:p>
            <a:r>
              <a:rPr lang="en-US" b="1" i="1" dirty="0" smtClean="0">
                <a:latin typeface="Times New Roman"/>
                <a:cs typeface="Times New Roman"/>
              </a:rPr>
              <a:t>User:</a:t>
            </a:r>
            <a:endParaRPr lang="en-US" b="1" i="1" dirty="0">
              <a:latin typeface="Times New Roman"/>
              <a:cs typeface="Times New Roman"/>
            </a:endParaRPr>
          </a:p>
        </p:txBody>
      </p:sp>
      <p:grpSp>
        <p:nvGrpSpPr>
          <p:cNvPr id="4" name="组 3"/>
          <p:cNvGrpSpPr/>
          <p:nvPr/>
        </p:nvGrpSpPr>
        <p:grpSpPr>
          <a:xfrm>
            <a:off x="3910871" y="1394206"/>
            <a:ext cx="4333537" cy="2615348"/>
            <a:chOff x="3910871" y="1394206"/>
            <a:chExt cx="4333537" cy="2615348"/>
          </a:xfrm>
        </p:grpSpPr>
        <p:sp>
          <p:nvSpPr>
            <p:cNvPr id="41" name="Rounded Rectangle 9"/>
            <p:cNvSpPr/>
            <p:nvPr/>
          </p:nvSpPr>
          <p:spPr>
            <a:xfrm>
              <a:off x="5528994" y="2545988"/>
              <a:ext cx="1416736" cy="1463566"/>
            </a:xfrm>
            <a:prstGeom prst="roundRect">
              <a:avLst/>
            </a:prstGeom>
            <a:noFill/>
            <a:ln w="9525" cmpd="sng">
              <a:solidFill>
                <a:srgbClr val="66006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宋体" charset="-122"/>
              </a:endParaRPr>
            </a:p>
          </p:txBody>
        </p:sp>
        <p:sp>
          <p:nvSpPr>
            <p:cNvPr id="75" name="Rounded Rectangle 47"/>
            <p:cNvSpPr/>
            <p:nvPr/>
          </p:nvSpPr>
          <p:spPr>
            <a:xfrm flipH="1">
              <a:off x="3910871" y="1761363"/>
              <a:ext cx="1353235" cy="1336272"/>
            </a:xfrm>
            <a:prstGeom prst="roundRect">
              <a:avLst/>
            </a:prstGeom>
            <a:noFill/>
            <a:ln w="9525" cmpd="sng">
              <a:solidFill>
                <a:srgbClr val="66006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宋体" charset="-122"/>
              </a:endParaRPr>
            </a:p>
          </p:txBody>
        </p:sp>
        <p:sp>
          <p:nvSpPr>
            <p:cNvPr id="78" name="TextBox 50"/>
            <p:cNvSpPr txBox="1"/>
            <p:nvPr/>
          </p:nvSpPr>
          <p:spPr>
            <a:xfrm>
              <a:off x="7193621" y="2651257"/>
              <a:ext cx="1050787" cy="311155"/>
            </a:xfrm>
            <a:prstGeom prst="rect">
              <a:avLst/>
            </a:prstGeom>
            <a:noFill/>
          </p:spPr>
          <p:txBody>
            <a:bodyPr wrap="square" rtlCol="0">
              <a:spAutoFit/>
            </a:bodyPr>
            <a:lstStyle/>
            <a:p>
              <a:r>
                <a:rPr lang="en-US" b="1" dirty="0" smtClean="0"/>
                <a:t>Hashtag</a:t>
              </a:r>
              <a:endParaRPr lang="en-US" b="1" dirty="0"/>
            </a:p>
          </p:txBody>
        </p:sp>
        <p:cxnSp>
          <p:nvCxnSpPr>
            <p:cNvPr id="79" name="Curved Connector 52"/>
            <p:cNvCxnSpPr>
              <a:stCxn id="75" idx="1"/>
              <a:endCxn id="78" idx="0"/>
            </p:cNvCxnSpPr>
            <p:nvPr/>
          </p:nvCxnSpPr>
          <p:spPr>
            <a:xfrm>
              <a:off x="5264106" y="2429499"/>
              <a:ext cx="2454910" cy="221758"/>
            </a:xfrm>
            <a:prstGeom prst="curvedConnector2">
              <a:avLst/>
            </a:prstGeom>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80" name="Curved Connector 55"/>
            <p:cNvCxnSpPr>
              <a:endCxn id="78" idx="2"/>
            </p:cNvCxnSpPr>
            <p:nvPr/>
          </p:nvCxnSpPr>
          <p:spPr>
            <a:xfrm flipV="1">
              <a:off x="6692744" y="2962413"/>
              <a:ext cx="1026272" cy="415055"/>
            </a:xfrm>
            <a:prstGeom prst="curvedConnector2">
              <a:avLst/>
            </a:prstGeom>
            <a:ln>
              <a:solidFill>
                <a:srgbClr val="800000"/>
              </a:solidFill>
            </a:ln>
          </p:spPr>
          <p:style>
            <a:lnRef idx="2">
              <a:schemeClr val="accent1"/>
            </a:lnRef>
            <a:fillRef idx="0">
              <a:schemeClr val="accent1"/>
            </a:fillRef>
            <a:effectRef idx="1">
              <a:schemeClr val="accent1"/>
            </a:effectRef>
            <a:fontRef idx="minor">
              <a:schemeClr val="tx1"/>
            </a:fontRef>
          </p:style>
        </p:cxnSp>
        <p:sp>
          <p:nvSpPr>
            <p:cNvPr id="81" name="TextBox 57"/>
            <p:cNvSpPr txBox="1"/>
            <p:nvPr/>
          </p:nvSpPr>
          <p:spPr>
            <a:xfrm>
              <a:off x="4444478" y="1394206"/>
              <a:ext cx="1264946" cy="256669"/>
            </a:xfrm>
            <a:prstGeom prst="rect">
              <a:avLst/>
            </a:prstGeom>
            <a:noFill/>
          </p:spPr>
          <p:txBody>
            <a:bodyPr wrap="square" rtlCol="0">
              <a:spAutoFit/>
            </a:bodyPr>
            <a:lstStyle/>
            <a:p>
              <a:r>
                <a:rPr lang="en-US" i="1" dirty="0" smtClean="0">
                  <a:latin typeface="Times New Roman"/>
                  <a:cs typeface="Times New Roman"/>
                </a:rPr>
                <a:t>#kdd2013</a:t>
              </a:r>
              <a:endParaRPr lang="en-US" i="1" baseline="-25000" dirty="0">
                <a:latin typeface="Times New Roman"/>
                <a:cs typeface="Times New Roman"/>
              </a:endParaRPr>
            </a:p>
          </p:txBody>
        </p:sp>
        <p:sp>
          <p:nvSpPr>
            <p:cNvPr id="82" name="TextBox 58"/>
            <p:cNvSpPr txBox="1"/>
            <p:nvPr/>
          </p:nvSpPr>
          <p:spPr>
            <a:xfrm>
              <a:off x="6961541" y="3594031"/>
              <a:ext cx="1264946" cy="311155"/>
            </a:xfrm>
            <a:prstGeom prst="rect">
              <a:avLst/>
            </a:prstGeom>
            <a:noFill/>
          </p:spPr>
          <p:txBody>
            <a:bodyPr wrap="square" rtlCol="0">
              <a:spAutoFit/>
            </a:bodyPr>
            <a:lstStyle/>
            <a:p>
              <a:r>
                <a:rPr lang="en-US" i="1" dirty="0" smtClean="0">
                  <a:latin typeface="Times New Roman"/>
                  <a:cs typeface="Times New Roman"/>
                </a:rPr>
                <a:t>#jobs</a:t>
              </a:r>
              <a:endParaRPr lang="en-US" i="1" baseline="-25000" dirty="0">
                <a:latin typeface="Times New Roman"/>
                <a:cs typeface="Times New Roman"/>
              </a:endParaRPr>
            </a:p>
          </p:txBody>
        </p:sp>
      </p:grpSp>
    </p:spTree>
    <p:extLst>
      <p:ext uri="{BB962C8B-B14F-4D97-AF65-F5344CB8AC3E}">
        <p14:creationId xmlns:p14="http://schemas.microsoft.com/office/powerpoint/2010/main" val="30701334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4"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13811</TotalTime>
  <Words>4151</Words>
  <Application>Microsoft Macintosh PowerPoint</Application>
  <PresentationFormat>全屏显示(4:3)</PresentationFormat>
  <Paragraphs>372</Paragraphs>
  <Slides>22</Slides>
  <Notes>19</Notes>
  <HiddenSlides>0</HiddenSlides>
  <MMClips>0</MMClips>
  <ScaleCrop>false</ScaleCrop>
  <HeadingPairs>
    <vt:vector size="6" baseType="variant">
      <vt:variant>
        <vt:lpstr>主题</vt:lpstr>
      </vt:variant>
      <vt:variant>
        <vt:i4>1</vt:i4>
      </vt:variant>
      <vt:variant>
        <vt:lpstr>嵌入的 OLE 服务器</vt:lpstr>
      </vt:variant>
      <vt:variant>
        <vt:i4>1</vt:i4>
      </vt:variant>
      <vt:variant>
        <vt:lpstr>幻灯片标题</vt:lpstr>
      </vt:variant>
      <vt:variant>
        <vt:i4>22</vt:i4>
      </vt:variant>
    </vt:vector>
  </HeadingPairs>
  <TitlesOfParts>
    <vt:vector size="24" baseType="lpstr">
      <vt:lpstr>Office 主题</vt:lpstr>
      <vt:lpstr>公式</vt:lpstr>
      <vt:lpstr>One Theme in All Views: Modeling Consensus Topics in Multiple Contexts</vt:lpstr>
      <vt:lpstr>User-Generated Content (UGC)</vt:lpstr>
      <vt:lpstr>Topic Modeling for Data Exploration</vt:lpstr>
      <vt:lpstr>Challenges of Topic Modeling on User-Generated Content  </vt:lpstr>
      <vt:lpstr>Rich Context Information</vt:lpstr>
      <vt:lpstr>Why Context Helps?</vt:lpstr>
      <vt:lpstr>Existing Ways to Utilize Contexts</vt:lpstr>
      <vt:lpstr>Coin-Flipping: Competition among Contexts</vt:lpstr>
      <vt:lpstr>Type of Context, Context, View</vt:lpstr>
      <vt:lpstr>Competition  Collaboration</vt:lpstr>
      <vt:lpstr>How? A Co-regularization Framework</vt:lpstr>
      <vt:lpstr>The General Co-regularization Framework</vt:lpstr>
      <vt:lpstr>Learning Procedure: Variational EM</vt:lpstr>
      <vt:lpstr>Experiments</vt:lpstr>
      <vt:lpstr>Topic Coherence (Twitter)</vt:lpstr>
      <vt:lpstr>User Clustering (Twitter)</vt:lpstr>
      <vt:lpstr>Topic Coherence (DBLP)</vt:lpstr>
      <vt:lpstr>Author Clustering (DBLP)</vt:lpstr>
      <vt:lpstr>Summary</vt:lpstr>
      <vt:lpstr> Thanks! </vt:lpstr>
      <vt:lpstr>Multi-contextual LDA</vt:lpstr>
      <vt:lpstr>Parameter Sensitivity</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Exploiting Multiple Contexts for Topic Modeling on User Generated Content</dc:title>
  <dc:subject/>
  <dc:creator>JIan</dc:creator>
  <cp:keywords/>
  <dc:description/>
  <cp:lastModifiedBy>Jian Tang</cp:lastModifiedBy>
  <cp:revision>698</cp:revision>
  <dcterms:created xsi:type="dcterms:W3CDTF">2012-02-21T19:16:50Z</dcterms:created>
  <dcterms:modified xsi:type="dcterms:W3CDTF">2013-08-12T16:18:25Z</dcterms:modified>
  <cp:category/>
</cp:coreProperties>
</file>