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8" r:id="rId3"/>
    <p:sldId id="259" r:id="rId4"/>
    <p:sldId id="316" r:id="rId5"/>
    <p:sldId id="317" r:id="rId6"/>
    <p:sldId id="318" r:id="rId7"/>
    <p:sldId id="321" r:id="rId8"/>
    <p:sldId id="323" r:id="rId9"/>
    <p:sldId id="324" r:id="rId10"/>
    <p:sldId id="326" r:id="rId11"/>
    <p:sldId id="327" r:id="rId12"/>
    <p:sldId id="328" r:id="rId13"/>
    <p:sldId id="335" r:id="rId14"/>
    <p:sldId id="360" r:id="rId15"/>
    <p:sldId id="336" r:id="rId16"/>
    <p:sldId id="337" r:id="rId17"/>
    <p:sldId id="338" r:id="rId18"/>
    <p:sldId id="339" r:id="rId19"/>
    <p:sldId id="340" r:id="rId20"/>
    <p:sldId id="329" r:id="rId21"/>
    <p:sldId id="330" r:id="rId22"/>
    <p:sldId id="350" r:id="rId23"/>
    <p:sldId id="362" r:id="rId24"/>
    <p:sldId id="363" r:id="rId25"/>
    <p:sldId id="333" r:id="rId26"/>
    <p:sldId id="341" r:id="rId27"/>
    <p:sldId id="342" r:id="rId28"/>
    <p:sldId id="345" r:id="rId29"/>
    <p:sldId id="346" r:id="rId30"/>
    <p:sldId id="364" r:id="rId31"/>
    <p:sldId id="365" r:id="rId32"/>
    <p:sldId id="366" r:id="rId33"/>
    <p:sldId id="349" r:id="rId34"/>
    <p:sldId id="361" r:id="rId35"/>
    <p:sldId id="359" r:id="rId36"/>
    <p:sldId id="356" r:id="rId37"/>
    <p:sldId id="357" r:id="rId38"/>
    <p:sldId id="358" r:id="rId39"/>
    <p:sldId id="295"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snapToGrid="0">
      <p:cViewPr varScale="1">
        <p:scale>
          <a:sx n="66" d="100"/>
          <a:sy n="66" d="100"/>
        </p:scale>
        <p:origin x="4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EB6F20-D025-4475-9FE2-38E8D243EA20}" type="datetimeFigureOut">
              <a:rPr lang="zh-CN" altLang="en-US" smtClean="0"/>
              <a:t>2016/9/27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06E2F-33B0-4746-A716-DC5EE4139F6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F06E2F-33B0-4746-A716-DC5EE4139F63}"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p:cNvSpPr>
          <p:nvPr>
            <p:ph type="sldNum" sz="quarter"/>
          </p:nvPr>
        </p:nvSpPr>
        <p:spPr>
          <a:xfrm>
            <a:off x="3825875" y="9369425"/>
            <a:ext cx="2927350" cy="495300"/>
          </a:xfrm>
          <a:prstGeom prst="rect">
            <a:avLst/>
          </a:prstGeom>
          <a:noFill/>
          <a:ln w="9525">
            <a:noFill/>
            <a:miter/>
          </a:ln>
        </p:spPr>
        <p:txBody>
          <a:bodyPr anchor="b"/>
          <a:lstStyle/>
          <a:p>
            <a:pPr lvl="0" algn="r" defTabSz="922655" eaLnBrk="1" hangingPunct="1">
              <a:spcBef>
                <a:spcPct val="0"/>
              </a:spcBef>
            </a:pPr>
            <a:fld id="{9A0DB2DC-4C9A-4742-B13C-FB6460FD3503}" type="slidenum">
              <a:rPr lang="en-US" altLang="zh-TW" dirty="0"/>
              <a:t>39</a:t>
            </a:fld>
            <a:endParaRPr lang="en-US" altLang="zh-TW" dirty="0"/>
          </a:p>
        </p:txBody>
      </p:sp>
      <p:sp>
        <p:nvSpPr>
          <p:cNvPr id="38915" name="Rectangle 2"/>
          <p:cNvSpPr>
            <a:spLocks noGrp="1" noRot="1" noChangeAspect="1" noTextEdit="1"/>
          </p:cNvSpPr>
          <p:nvPr>
            <p:ph type="sldImg"/>
          </p:nvPr>
        </p:nvSpPr>
        <p:spPr/>
        <p:txBody>
          <a:bodyPr/>
          <a:lstStyle/>
          <a:p>
            <a:endParaRPr lang="zh-CN" altLang="en-US"/>
          </a:p>
        </p:txBody>
      </p:sp>
      <p:sp>
        <p:nvSpPr>
          <p:cNvPr id="38916" name="Rectangle 3"/>
          <p:cNvSpPr>
            <a:spLocks noGrp="1"/>
          </p:cNvSpPr>
          <p:nvPr>
            <p:ph type="body" idx="1"/>
          </p:nvPr>
        </p:nvSpPr>
        <p:spPr>
          <a:xfrm>
            <a:off x="674688" y="4686300"/>
            <a:ext cx="5405437" cy="4441825"/>
          </a:xfrm>
          <a:ln w="9525">
            <a:miter/>
          </a:ln>
        </p:spPr>
        <p:txBody>
          <a:bodyPr wrap="square" lIns="91440" tIns="45720" rIns="91440" bIns="45720" anchor="t"/>
          <a:lstStyle/>
          <a:p>
            <a:pPr lvl="0" eaLnBrk="1" hangingPunct="1"/>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D511724-1BE6-4314-AC39-1B15F2C84C80}" type="datetimeFigureOut">
              <a:rPr lang="zh-CN" altLang="en-US" smtClean="0"/>
              <a:t>2016/9/27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D45C58-ACBC-4805-A7D8-747343F7F06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D511724-1BE6-4314-AC39-1B15F2C84C80}" type="datetimeFigureOut">
              <a:rPr lang="zh-CN" altLang="en-US" smtClean="0"/>
              <a:t>2016/9/27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D45C58-ACBC-4805-A7D8-747343F7F06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D511724-1BE6-4314-AC39-1B15F2C84C80}" type="datetimeFigureOut">
              <a:rPr lang="zh-CN" altLang="en-US" smtClean="0"/>
              <a:t>2016/9/27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D45C58-ACBC-4805-A7D8-747343F7F06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050" name="Line 7"/>
          <p:cNvSpPr/>
          <p:nvPr userDrawn="1"/>
        </p:nvSpPr>
        <p:spPr>
          <a:xfrm>
            <a:off x="914400" y="3429000"/>
            <a:ext cx="10261600" cy="0"/>
          </a:xfrm>
          <a:prstGeom prst="line">
            <a:avLst/>
          </a:prstGeom>
          <a:ln w="9525" cap="flat" cmpd="sng">
            <a:solidFill>
              <a:schemeClr val="tx1"/>
            </a:solidFill>
            <a:prstDash val="solid"/>
            <a:headEnd type="none" w="med" len="med"/>
            <a:tailEnd type="none" w="med" len="med"/>
          </a:ln>
        </p:spPr>
        <p:txBody>
          <a:bodyPr/>
          <a:lstStyle/>
          <a:p>
            <a:endParaRPr lang="zh-CN" altLang="en-US"/>
          </a:p>
        </p:txBody>
      </p:sp>
      <p:sp>
        <p:nvSpPr>
          <p:cNvPr id="382978" name="Rectangle 2"/>
          <p:cNvSpPr>
            <a:spLocks noGrp="1" noChangeArrowheads="1"/>
          </p:cNvSpPr>
          <p:nvPr>
            <p:ph type="ctrTitle" hasCustomPrompt="1"/>
          </p:nvPr>
        </p:nvSpPr>
        <p:spPr>
          <a:xfrm>
            <a:off x="914400" y="2130425"/>
            <a:ext cx="10363200" cy="1470025"/>
          </a:xfrm>
        </p:spPr>
        <p:txBody>
          <a:bodyPr/>
          <a:lstStyle>
            <a:lvl1pPr>
              <a:defRPr/>
            </a:lvl1pPr>
          </a:lstStyle>
          <a:p>
            <a:pPr lvl="0"/>
            <a:r>
              <a:rPr lang="en-US" altLang="zh-CN" noProof="0"/>
              <a:t>Click to edit Master title style</a:t>
            </a:r>
          </a:p>
        </p:txBody>
      </p:sp>
      <p:sp>
        <p:nvSpPr>
          <p:cNvPr id="382979" name="Rectangle 3"/>
          <p:cNvSpPr>
            <a:spLocks noGrp="1" noChangeArrowheads="1"/>
          </p:cNvSpPr>
          <p:nvPr>
            <p:ph type="subTitle" idx="1" hasCustomPrompt="1"/>
          </p:nvPr>
        </p:nvSpPr>
        <p:spPr>
          <a:xfrm>
            <a:off x="1828800" y="3886200"/>
            <a:ext cx="8534400" cy="1752600"/>
          </a:xfrm>
        </p:spPr>
        <p:txBody>
          <a:bodyPr/>
          <a:lstStyle>
            <a:lvl1pPr marL="0" indent="0" algn="ctr">
              <a:buFontTx/>
              <a:buNone/>
              <a:defRPr/>
            </a:lvl1pPr>
          </a:lstStyle>
          <a:p>
            <a:pPr lvl="0"/>
            <a:r>
              <a:rPr lang="en-US" altLang="zh-CN" noProof="0"/>
              <a:t>Click to edit Master subtitle style</a:t>
            </a:r>
          </a:p>
        </p:txBody>
      </p:sp>
      <p:sp>
        <p:nvSpPr>
          <p:cNvPr id="9" name="Rectangle 4"/>
          <p:cNvSpPr>
            <a:spLocks noGrp="1" noChangeArrowheads="1"/>
          </p:cNvSpPr>
          <p:nvPr>
            <p:ph type="dt" sz="half" idx="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indent="0" algn="l" defTabSz="914400" rtl="0" fontAlgn="base" latinLnBrk="0">
              <a:spcBef>
                <a:spcPct val="0"/>
              </a:spcBef>
              <a:spcAft>
                <a:spcPct val="0"/>
              </a:spcAft>
              <a:buClrTx/>
              <a:buSzTx/>
              <a:buFontTx/>
              <a:buNone/>
              <a:defRPr/>
            </a:pPr>
            <a:endParaRPr kumimoji="0" lang="en-US" altLang="zh-CN" b="0" i="0" kern="1200" cap="none" spc="0" normalizeH="0" baseline="0" noProof="0">
              <a:solidFill>
                <a:schemeClr val="tx1"/>
              </a:solidFill>
              <a:latin typeface="Arial" pitchFamily="34" charset="0"/>
              <a:ea typeface="宋体" pitchFamily="2" charset="-122"/>
              <a:cs typeface="+mn-cs"/>
            </a:endParaRPr>
          </a:p>
        </p:txBody>
      </p:sp>
      <p:sp>
        <p:nvSpPr>
          <p:cNvPr id="10" name="Rectangle 5"/>
          <p:cNvSpPr>
            <a:spLocks noGrp="1" noChangeArrowheads="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indent="0" defTabSz="914400" rtl="0" fontAlgn="base" latinLnBrk="0">
              <a:spcBef>
                <a:spcPct val="0"/>
              </a:spcBef>
              <a:spcAft>
                <a:spcPct val="0"/>
              </a:spcAft>
              <a:buClrTx/>
              <a:buSzTx/>
              <a:buFontTx/>
              <a:buNone/>
              <a:defRPr/>
            </a:pPr>
            <a:r>
              <a:rPr kumimoji="0" lang="zh-CN" altLang="en-US" b="0" i="0" kern="1200" cap="none" spc="0" normalizeH="0" baseline="0" noProof="0">
                <a:solidFill>
                  <a:schemeClr val="tx1"/>
                </a:solidFill>
                <a:latin typeface="Arial" pitchFamily="34" charset="0"/>
                <a:ea typeface="宋体" pitchFamily="2" charset="-122"/>
                <a:cs typeface="+mn-cs"/>
              </a:rPr>
              <a:t>CSC3100 Software Engineering</a:t>
            </a:r>
            <a:endParaRPr kumimoji="0" lang="en-US" altLang="zh-CN" b="0" i="0" kern="1200" cap="none" spc="0" normalizeH="0" baseline="0" noProof="0">
              <a:solidFill>
                <a:schemeClr val="tx1"/>
              </a:solidFill>
              <a:latin typeface="Arial" pitchFamily="34" charset="0"/>
              <a:ea typeface="宋体" pitchFamily="2" charset="-122"/>
              <a:cs typeface="+mn-cs"/>
            </a:endParaRPr>
          </a:p>
        </p:txBody>
      </p:sp>
      <p:sp>
        <p:nvSpPr>
          <p:cNvPr id="11" name="Rectangle 6"/>
          <p:cNvSpPr>
            <a:spLocks noGrp="1" noChangeArrowheads="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indent="0" defTabSz="914400" rtl="0" fontAlgn="base" latinLnBrk="0">
              <a:spcBef>
                <a:spcPct val="0"/>
              </a:spcBef>
              <a:spcAft>
                <a:spcPct val="0"/>
              </a:spcAft>
              <a:buClrTx/>
              <a:buSzTx/>
              <a:buFontTx/>
              <a:buNone/>
              <a:defRPr/>
            </a:pPr>
            <a:fld id="{71015F31-ED85-43B9-AA10-252475749BB3}" type="slidenum">
              <a:rPr kumimoji="0" lang="zh-CN" altLang="en-US" b="0" i="0" kern="1200" cap="none" spc="0" normalizeH="0" baseline="0" noProof="0">
                <a:solidFill>
                  <a:schemeClr val="tx1"/>
                </a:solidFill>
                <a:latin typeface="Arial" pitchFamily="34" charset="0"/>
                <a:ea typeface="宋体" pitchFamily="2" charset="-122"/>
                <a:cs typeface="+mn-cs"/>
              </a:rPr>
              <a:t>‹#›</a:t>
            </a:fld>
            <a:endParaRPr kumimoji="0" lang="en-US" altLang="zh-CN" b="0" i="0" kern="1200" cap="none" spc="0" normalizeH="0" baseline="0" noProof="0">
              <a:solidFill>
                <a:schemeClr val="tx1"/>
              </a:solidFill>
              <a:latin typeface="Arial" pitchFamily="34" charset="0"/>
              <a:ea typeface="宋体"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D511724-1BE6-4314-AC39-1B15F2C84C80}" type="datetimeFigureOut">
              <a:rPr lang="zh-CN" altLang="en-US" smtClean="0"/>
              <a:t>2016/9/27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D45C58-ACBC-4805-A7D8-747343F7F06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D511724-1BE6-4314-AC39-1B15F2C84C80}" type="datetimeFigureOut">
              <a:rPr lang="zh-CN" altLang="en-US" smtClean="0"/>
              <a:t>2016/9/27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D45C58-ACBC-4805-A7D8-747343F7F06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D511724-1BE6-4314-AC39-1B15F2C84C80}" type="datetimeFigureOut">
              <a:rPr lang="zh-CN" altLang="en-US" smtClean="0"/>
              <a:t>2016/9/27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D45C58-ACBC-4805-A7D8-747343F7F06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D511724-1BE6-4314-AC39-1B15F2C84C80}" type="datetimeFigureOut">
              <a:rPr lang="zh-CN" altLang="en-US" smtClean="0"/>
              <a:t>2016/9/27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5D45C58-ACBC-4805-A7D8-747343F7F06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D511724-1BE6-4314-AC39-1B15F2C84C80}" type="datetimeFigureOut">
              <a:rPr lang="zh-CN" altLang="en-US" smtClean="0"/>
              <a:t>2016/9/27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5D45C58-ACBC-4805-A7D8-747343F7F06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D511724-1BE6-4314-AC39-1B15F2C84C80}" type="datetimeFigureOut">
              <a:rPr lang="zh-CN" altLang="en-US" smtClean="0"/>
              <a:t>2016/9/27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5D45C58-ACBC-4805-A7D8-747343F7F06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D511724-1BE6-4314-AC39-1B15F2C84C80}" type="datetimeFigureOut">
              <a:rPr lang="zh-CN" altLang="en-US" smtClean="0"/>
              <a:t>2016/9/27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D45C58-ACBC-4805-A7D8-747343F7F06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D511724-1BE6-4314-AC39-1B15F2C84C80}" type="datetimeFigureOut">
              <a:rPr lang="zh-CN" altLang="en-US" smtClean="0"/>
              <a:t>2016/9/27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D45C58-ACBC-4805-A7D8-747343F7F06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11724-1BE6-4314-AC39-1B15F2C84C80}" type="datetimeFigureOut">
              <a:rPr lang="zh-CN" altLang="en-US" smtClean="0"/>
              <a:t>2016/9/27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45C58-ACBC-4805-A7D8-747343F7F06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p:txBody>
          <a:bodyPr/>
          <a:lstStyle/>
          <a:p>
            <a:endParaRPr lang="zh-CN" altLang="en-US"/>
          </a:p>
        </p:txBody>
      </p:sp>
      <p:grpSp>
        <p:nvGrpSpPr>
          <p:cNvPr id="2" name="组合 1"/>
          <p:cNvGrpSpPr/>
          <p:nvPr/>
        </p:nvGrpSpPr>
        <p:grpSpPr>
          <a:xfrm>
            <a:off x="8147582" y="281194"/>
            <a:ext cx="8229147" cy="5482090"/>
            <a:chOff x="8147582" y="281194"/>
            <a:chExt cx="8229147" cy="5482090"/>
          </a:xfrm>
        </p:grpSpPr>
        <p:sp>
          <p:nvSpPr>
            <p:cNvPr id="9" name="图文框 8"/>
            <p:cNvSpPr/>
            <p:nvPr/>
          </p:nvSpPr>
          <p:spPr>
            <a:xfrm rot="19177476">
              <a:off x="8147582" y="281194"/>
              <a:ext cx="5780875" cy="5347153"/>
            </a:xfrm>
            <a:custGeom>
              <a:avLst/>
              <a:gdLst>
                <a:gd name="connsiteX0" fmla="*/ 0 w 5780875"/>
                <a:gd name="connsiteY0" fmla="*/ 0 h 5347153"/>
                <a:gd name="connsiteX1" fmla="*/ 5780875 w 5780875"/>
                <a:gd name="connsiteY1" fmla="*/ 0 h 5347153"/>
                <a:gd name="connsiteX2" fmla="*/ 5780875 w 5780875"/>
                <a:gd name="connsiteY2" fmla="*/ 5347153 h 5347153"/>
                <a:gd name="connsiteX3" fmla="*/ 0 w 5780875"/>
                <a:gd name="connsiteY3" fmla="*/ 5347153 h 5347153"/>
                <a:gd name="connsiteX4" fmla="*/ 0 w 5780875"/>
                <a:gd name="connsiteY4" fmla="*/ 0 h 5347153"/>
                <a:gd name="connsiteX5" fmla="*/ 699354 w 5780875"/>
                <a:gd name="connsiteY5" fmla="*/ 699354 h 5347153"/>
                <a:gd name="connsiteX6" fmla="*/ 699354 w 5780875"/>
                <a:gd name="connsiteY6" fmla="*/ 4647799 h 5347153"/>
                <a:gd name="connsiteX7" fmla="*/ 5081521 w 5780875"/>
                <a:gd name="connsiteY7" fmla="*/ 4647799 h 5347153"/>
                <a:gd name="connsiteX8" fmla="*/ 5081521 w 5780875"/>
                <a:gd name="connsiteY8" fmla="*/ 699354 h 5347153"/>
                <a:gd name="connsiteX9" fmla="*/ 699354 w 5780875"/>
                <a:gd name="connsiteY9" fmla="*/ 699354 h 5347153"/>
                <a:gd name="connsiteX0-1" fmla="*/ 0 w 5780875"/>
                <a:gd name="connsiteY0-2" fmla="*/ 0 h 5347153"/>
                <a:gd name="connsiteX1-3" fmla="*/ 5780875 w 5780875"/>
                <a:gd name="connsiteY1-4" fmla="*/ 0 h 5347153"/>
                <a:gd name="connsiteX2-5" fmla="*/ 5780875 w 5780875"/>
                <a:gd name="connsiteY2-6" fmla="*/ 5347153 h 5347153"/>
                <a:gd name="connsiteX3-7" fmla="*/ 0 w 5780875"/>
                <a:gd name="connsiteY3-8" fmla="*/ 5347153 h 5347153"/>
                <a:gd name="connsiteX4-9" fmla="*/ 0 w 5780875"/>
                <a:gd name="connsiteY4-10" fmla="*/ 0 h 5347153"/>
                <a:gd name="connsiteX5-11" fmla="*/ 699354 w 5780875"/>
                <a:gd name="connsiteY5-12" fmla="*/ 699354 h 5347153"/>
                <a:gd name="connsiteX6-13" fmla="*/ 699354 w 5780875"/>
                <a:gd name="connsiteY6-14" fmla="*/ 4647799 h 5347153"/>
                <a:gd name="connsiteX7-15" fmla="*/ 5082762 w 5780875"/>
                <a:gd name="connsiteY7-16" fmla="*/ 4663144 h 5347153"/>
                <a:gd name="connsiteX8-17" fmla="*/ 5081521 w 5780875"/>
                <a:gd name="connsiteY8-18" fmla="*/ 699354 h 5347153"/>
                <a:gd name="connsiteX9-19" fmla="*/ 699354 w 5780875"/>
                <a:gd name="connsiteY9-20" fmla="*/ 699354 h 5347153"/>
                <a:gd name="connsiteX0-21" fmla="*/ 0 w 5780875"/>
                <a:gd name="connsiteY0-22" fmla="*/ 0 h 5347153"/>
                <a:gd name="connsiteX1-23" fmla="*/ 5780875 w 5780875"/>
                <a:gd name="connsiteY1-24" fmla="*/ 0 h 5347153"/>
                <a:gd name="connsiteX2-25" fmla="*/ 5780875 w 5780875"/>
                <a:gd name="connsiteY2-26" fmla="*/ 5347153 h 5347153"/>
                <a:gd name="connsiteX3-27" fmla="*/ 0 w 5780875"/>
                <a:gd name="connsiteY3-28" fmla="*/ 5347153 h 5347153"/>
                <a:gd name="connsiteX4-29" fmla="*/ 0 w 5780875"/>
                <a:gd name="connsiteY4-30" fmla="*/ 0 h 5347153"/>
                <a:gd name="connsiteX5-31" fmla="*/ 699354 w 5780875"/>
                <a:gd name="connsiteY5-32" fmla="*/ 699354 h 5347153"/>
                <a:gd name="connsiteX6-33" fmla="*/ 699354 w 5780875"/>
                <a:gd name="connsiteY6-34" fmla="*/ 4647799 h 5347153"/>
                <a:gd name="connsiteX7-35" fmla="*/ 5082762 w 5780875"/>
                <a:gd name="connsiteY7-36" fmla="*/ 4663144 h 5347153"/>
                <a:gd name="connsiteX8-37" fmla="*/ 5081521 w 5780875"/>
                <a:gd name="connsiteY8-38" fmla="*/ 699354 h 5347153"/>
                <a:gd name="connsiteX9-39" fmla="*/ 699354 w 5780875"/>
                <a:gd name="connsiteY9-40" fmla="*/ 699354 h 5347153"/>
                <a:gd name="connsiteX0-41" fmla="*/ 0 w 5780875"/>
                <a:gd name="connsiteY0-42" fmla="*/ 0 h 5347153"/>
                <a:gd name="connsiteX1-43" fmla="*/ 5780875 w 5780875"/>
                <a:gd name="connsiteY1-44" fmla="*/ 0 h 5347153"/>
                <a:gd name="connsiteX2-45" fmla="*/ 5780875 w 5780875"/>
                <a:gd name="connsiteY2-46" fmla="*/ 5347153 h 5347153"/>
                <a:gd name="connsiteX3-47" fmla="*/ 0 w 5780875"/>
                <a:gd name="connsiteY3-48" fmla="*/ 5347153 h 5347153"/>
                <a:gd name="connsiteX4-49" fmla="*/ 0 w 5780875"/>
                <a:gd name="connsiteY4-50" fmla="*/ 0 h 5347153"/>
                <a:gd name="connsiteX5-51" fmla="*/ 699354 w 5780875"/>
                <a:gd name="connsiteY5-52" fmla="*/ 699354 h 5347153"/>
                <a:gd name="connsiteX6-53" fmla="*/ 699354 w 5780875"/>
                <a:gd name="connsiteY6-54" fmla="*/ 4647799 h 5347153"/>
                <a:gd name="connsiteX7-55" fmla="*/ 5082762 w 5780875"/>
                <a:gd name="connsiteY7-56" fmla="*/ 4663144 h 5347153"/>
                <a:gd name="connsiteX8-57" fmla="*/ 5081521 w 5780875"/>
                <a:gd name="connsiteY8-58" fmla="*/ 699354 h 5347153"/>
                <a:gd name="connsiteX9-59" fmla="*/ 699354 w 5780875"/>
                <a:gd name="connsiteY9-60" fmla="*/ 699354 h 5347153"/>
                <a:gd name="connsiteX0-61" fmla="*/ 0 w 5780875"/>
                <a:gd name="connsiteY0-62" fmla="*/ 0 h 5347153"/>
                <a:gd name="connsiteX1-63" fmla="*/ 5780875 w 5780875"/>
                <a:gd name="connsiteY1-64" fmla="*/ 0 h 5347153"/>
                <a:gd name="connsiteX2-65" fmla="*/ 5780875 w 5780875"/>
                <a:gd name="connsiteY2-66" fmla="*/ 5347153 h 5347153"/>
                <a:gd name="connsiteX3-67" fmla="*/ 0 w 5780875"/>
                <a:gd name="connsiteY3-68" fmla="*/ 5347153 h 5347153"/>
                <a:gd name="connsiteX4-69" fmla="*/ 0 w 5780875"/>
                <a:gd name="connsiteY4-70" fmla="*/ 0 h 5347153"/>
                <a:gd name="connsiteX5-71" fmla="*/ 699354 w 5780875"/>
                <a:gd name="connsiteY5-72" fmla="*/ 699354 h 5347153"/>
                <a:gd name="connsiteX6-73" fmla="*/ 699354 w 5780875"/>
                <a:gd name="connsiteY6-74" fmla="*/ 4647799 h 5347153"/>
                <a:gd name="connsiteX7-75" fmla="*/ 5082762 w 5780875"/>
                <a:gd name="connsiteY7-76" fmla="*/ 4663144 h 5347153"/>
                <a:gd name="connsiteX8-77" fmla="*/ 5081521 w 5780875"/>
                <a:gd name="connsiteY8-78" fmla="*/ 699354 h 5347153"/>
                <a:gd name="connsiteX9-79" fmla="*/ 699354 w 5780875"/>
                <a:gd name="connsiteY9-80" fmla="*/ 699354 h 5347153"/>
              </a:gdLst>
              <a:ahLst/>
              <a:cxnLst>
                <a:cxn ang="0">
                  <a:pos x="connsiteX0-61" y="connsiteY0-62"/>
                </a:cxn>
                <a:cxn ang="0">
                  <a:pos x="connsiteX1-63" y="connsiteY1-64"/>
                </a:cxn>
                <a:cxn ang="0">
                  <a:pos x="connsiteX2-65" y="connsiteY2-66"/>
                </a:cxn>
                <a:cxn ang="0">
                  <a:pos x="connsiteX3-67" y="connsiteY3-68"/>
                </a:cxn>
                <a:cxn ang="0">
                  <a:pos x="connsiteX4-69" y="connsiteY4-70"/>
                </a:cxn>
                <a:cxn ang="0">
                  <a:pos x="connsiteX5-71" y="connsiteY5-72"/>
                </a:cxn>
                <a:cxn ang="0">
                  <a:pos x="connsiteX6-73" y="connsiteY6-74"/>
                </a:cxn>
                <a:cxn ang="0">
                  <a:pos x="connsiteX7-75" y="connsiteY7-76"/>
                </a:cxn>
                <a:cxn ang="0">
                  <a:pos x="connsiteX8-77" y="connsiteY8-78"/>
                </a:cxn>
                <a:cxn ang="0">
                  <a:pos x="connsiteX9-79" y="connsiteY9-80"/>
                </a:cxn>
              </a:cxnLst>
              <a:rect l="l" t="t" r="r" b="b"/>
              <a:pathLst>
                <a:path w="5780875" h="5347153">
                  <a:moveTo>
                    <a:pt x="0" y="0"/>
                  </a:moveTo>
                  <a:lnTo>
                    <a:pt x="5780875" y="0"/>
                  </a:lnTo>
                  <a:lnTo>
                    <a:pt x="5780875" y="5347153"/>
                  </a:lnTo>
                  <a:lnTo>
                    <a:pt x="0" y="5347153"/>
                  </a:lnTo>
                  <a:lnTo>
                    <a:pt x="0" y="0"/>
                  </a:lnTo>
                  <a:close/>
                  <a:moveTo>
                    <a:pt x="699354" y="699354"/>
                  </a:moveTo>
                  <a:lnTo>
                    <a:pt x="699354" y="4647799"/>
                  </a:lnTo>
                  <a:lnTo>
                    <a:pt x="5082762" y="4663144"/>
                  </a:lnTo>
                  <a:cubicBezTo>
                    <a:pt x="5073209" y="3419845"/>
                    <a:pt x="5081935" y="2020617"/>
                    <a:pt x="5081521" y="699354"/>
                  </a:cubicBezTo>
                  <a:lnTo>
                    <a:pt x="699354" y="699354"/>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造字工房悦黑体验版常规体" pitchFamily="50" charset="-122"/>
              </a:endParaRPr>
            </a:p>
          </p:txBody>
        </p:sp>
        <p:sp>
          <p:nvSpPr>
            <p:cNvPr id="10" name="图文框 9"/>
            <p:cNvSpPr/>
            <p:nvPr/>
          </p:nvSpPr>
          <p:spPr>
            <a:xfrm rot="19177476">
              <a:off x="10595854" y="416131"/>
              <a:ext cx="5780875" cy="5347153"/>
            </a:xfrm>
            <a:prstGeom prst="frame">
              <a:avLst>
                <a:gd name="adj1" fmla="val 13079"/>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造字工房悦黑体验版常规体" pitchFamily="50" charset="-122"/>
              </a:endParaRPr>
            </a:p>
          </p:txBody>
        </p:sp>
      </p:grpSp>
      <p:pic>
        <p:nvPicPr>
          <p:cNvPr id="13" name="图片 12"/>
          <p:cNvPicPr>
            <a:picLocks noChangeAspect="1"/>
          </p:cNvPicPr>
          <p:nvPr/>
        </p:nvPicPr>
        <p:blipFill>
          <a:blip r:embed="rId2"/>
          <a:stretch>
            <a:fillRect/>
          </a:stretch>
        </p:blipFill>
        <p:spPr>
          <a:xfrm rot="19060277" flipH="1">
            <a:off x="9448212" y="722002"/>
            <a:ext cx="208342" cy="865707"/>
          </a:xfrm>
          <a:prstGeom prst="rect">
            <a:avLst/>
          </a:prstGeom>
        </p:spPr>
      </p:pic>
      <p:pic>
        <p:nvPicPr>
          <p:cNvPr id="14" name="图片 13"/>
          <p:cNvPicPr>
            <a:picLocks noChangeAspect="1"/>
          </p:cNvPicPr>
          <p:nvPr/>
        </p:nvPicPr>
        <p:blipFill>
          <a:blip r:embed="rId2"/>
          <a:stretch>
            <a:fillRect/>
          </a:stretch>
        </p:blipFill>
        <p:spPr>
          <a:xfrm rot="19178286" flipH="1">
            <a:off x="8658737" y="4439137"/>
            <a:ext cx="739314" cy="179359"/>
          </a:xfrm>
          <a:prstGeom prst="rect">
            <a:avLst/>
          </a:prstGeom>
        </p:spPr>
      </p:pic>
      <p:pic>
        <p:nvPicPr>
          <p:cNvPr id="15" name="图片 14"/>
          <p:cNvPicPr>
            <a:picLocks noChangeAspect="1"/>
          </p:cNvPicPr>
          <p:nvPr/>
        </p:nvPicPr>
        <p:blipFill>
          <a:blip r:embed="rId2"/>
          <a:stretch>
            <a:fillRect/>
          </a:stretch>
        </p:blipFill>
        <p:spPr>
          <a:xfrm rot="19060277" flipH="1">
            <a:off x="11040838" y="1586099"/>
            <a:ext cx="208342" cy="865707"/>
          </a:xfrm>
          <a:prstGeom prst="rect">
            <a:avLst/>
          </a:prstGeom>
        </p:spPr>
      </p:pic>
      <p:pic>
        <p:nvPicPr>
          <p:cNvPr id="16" name="图片 15"/>
          <p:cNvPicPr>
            <a:picLocks noChangeAspect="1"/>
          </p:cNvPicPr>
          <p:nvPr/>
        </p:nvPicPr>
        <p:blipFill>
          <a:blip r:embed="rId2"/>
          <a:stretch>
            <a:fillRect/>
          </a:stretch>
        </p:blipFill>
        <p:spPr>
          <a:xfrm rot="19178286" flipH="1">
            <a:off x="10659067" y="4068966"/>
            <a:ext cx="918493" cy="216527"/>
          </a:xfrm>
          <a:prstGeom prst="rect">
            <a:avLst/>
          </a:prstGeom>
        </p:spPr>
      </p:pic>
      <p:sp>
        <p:nvSpPr>
          <p:cNvPr id="19" name="文本框 18"/>
          <p:cNvSpPr txBox="1"/>
          <p:nvPr/>
        </p:nvSpPr>
        <p:spPr>
          <a:xfrm>
            <a:off x="2719293" y="2603729"/>
            <a:ext cx="5608955" cy="541655"/>
          </a:xfrm>
          <a:prstGeom prst="rect">
            <a:avLst/>
          </a:prstGeom>
          <a:noFill/>
        </p:spPr>
        <p:txBody>
          <a:bodyPr wrap="square" rtlCol="0">
            <a:spAutoFit/>
          </a:bodyPr>
          <a:lstStyle/>
          <a:p>
            <a:r>
              <a:rPr lang="en-US" altLang="zh-CN" sz="2800" b="1" dirty="0">
                <a:solidFill>
                  <a:srgbClr val="2B2E30"/>
                </a:solidFill>
                <a:latin typeface="Segoe UI Light" pitchFamily="34" charset="0"/>
                <a:ea typeface="造字工房悦黑体验版常规体" pitchFamily="50" charset="-122"/>
                <a:cs typeface="Segoe UI Light" pitchFamily="34" charset="0"/>
                <a:sym typeface="+mn-ea"/>
              </a:rPr>
              <a:t>Deep Learning Tutorial</a:t>
            </a:r>
          </a:p>
        </p:txBody>
      </p:sp>
      <p:cxnSp>
        <p:nvCxnSpPr>
          <p:cNvPr id="24" name="直接连接符 23"/>
          <p:cNvCxnSpPr/>
          <p:nvPr/>
        </p:nvCxnSpPr>
        <p:spPr>
          <a:xfrm flipH="1">
            <a:off x="2298044" y="3123634"/>
            <a:ext cx="1656184" cy="0"/>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5084989" y="3148805"/>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3954228" y="3069151"/>
            <a:ext cx="121200"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30" name="椭圆 29"/>
          <p:cNvSpPr/>
          <p:nvPr/>
        </p:nvSpPr>
        <p:spPr>
          <a:xfrm>
            <a:off x="4963789" y="3091649"/>
            <a:ext cx="121200"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33" name="矩形 32"/>
          <p:cNvSpPr/>
          <p:nvPr/>
        </p:nvSpPr>
        <p:spPr>
          <a:xfrm>
            <a:off x="1256786" y="4523039"/>
            <a:ext cx="856993" cy="824703"/>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34" name="矩形 33"/>
          <p:cNvSpPr/>
          <p:nvPr/>
        </p:nvSpPr>
        <p:spPr>
          <a:xfrm>
            <a:off x="2328572" y="4513225"/>
            <a:ext cx="4026507" cy="824703"/>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pic>
        <p:nvPicPr>
          <p:cNvPr id="35" name="图片 34"/>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438698" y="4700180"/>
            <a:ext cx="470420" cy="470420"/>
          </a:xfrm>
          <a:prstGeom prst="rect">
            <a:avLst/>
          </a:prstGeom>
        </p:spPr>
      </p:pic>
      <p:sp>
        <p:nvSpPr>
          <p:cNvPr id="3" name="文本框 2"/>
          <p:cNvSpPr txBox="1"/>
          <p:nvPr/>
        </p:nvSpPr>
        <p:spPr>
          <a:xfrm>
            <a:off x="2457942" y="4600318"/>
            <a:ext cx="4397693" cy="540385"/>
          </a:xfrm>
          <a:prstGeom prst="rect">
            <a:avLst/>
          </a:prstGeom>
          <a:noFill/>
        </p:spPr>
        <p:txBody>
          <a:bodyPr wrap="square" rtlCol="0">
            <a:spAutoFit/>
          </a:bodyPr>
          <a:lstStyle/>
          <a:p>
            <a:r>
              <a:rPr lang="en-US" altLang="zh-CN" sz="2800" dirty="0">
                <a:solidFill>
                  <a:schemeClr val="bg1"/>
                </a:solidFill>
                <a:latin typeface="微软雅黑 Light" pitchFamily="34" charset="-122"/>
                <a:ea typeface="微软雅黑 Light" pitchFamily="34" charset="-122"/>
              </a:rPr>
              <a:t>Wang Yue 2016.09.27</a:t>
            </a:r>
          </a:p>
        </p:txBody>
      </p:sp>
      <p:sp>
        <p:nvSpPr>
          <p:cNvPr id="27" name="文本框 26"/>
          <p:cNvSpPr txBox="1"/>
          <p:nvPr/>
        </p:nvSpPr>
        <p:spPr>
          <a:xfrm>
            <a:off x="615804" y="550727"/>
            <a:ext cx="8301034" cy="734060"/>
          </a:xfrm>
          <a:prstGeom prst="rect">
            <a:avLst/>
          </a:prstGeom>
          <a:noFill/>
        </p:spPr>
        <p:txBody>
          <a:bodyPr wrap="square" rtlCol="0">
            <a:spAutoFit/>
          </a:bodyPr>
          <a:lstStyle/>
          <a:p>
            <a:r>
              <a:rPr lang="en-US" altLang="zh-CN" sz="4000" b="1" dirty="0">
                <a:solidFill>
                  <a:srgbClr val="2B2E30"/>
                </a:solidFill>
                <a:latin typeface="Segoe UI Light" pitchFamily="34" charset="0"/>
                <a:ea typeface="造字工房悦黑体验版常规体" pitchFamily="50" charset="-122"/>
                <a:cs typeface="Segoe UI Light" pitchFamily="34" charset="0"/>
              </a:rPr>
              <a:t>Recurrent Neural Network</a:t>
            </a:r>
          </a:p>
        </p:txBody>
      </p:sp>
    </p:spTree>
  </p:cSld>
  <p:clrMapOvr>
    <a:masterClrMapping/>
  </p:clrMapOvr>
  <p:transition spd="slow" advTm="14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ox(in)">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60648"/>
            <a:ext cx="1271464"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2</a:t>
            </a:r>
            <a:endParaRPr lang="zh-CN" altLang="en-US" dirty="0">
              <a:ea typeface="造字工房悦黑体验版常规体" pitchFamily="50" charset="-122"/>
            </a:endParaRPr>
          </a:p>
        </p:txBody>
      </p:sp>
      <p:sp>
        <p:nvSpPr>
          <p:cNvPr id="25" name="矩形 24"/>
          <p:cNvSpPr/>
          <p:nvPr/>
        </p:nvSpPr>
        <p:spPr>
          <a:xfrm>
            <a:off x="1343472" y="260648"/>
            <a:ext cx="72008"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6" name="矩形 25"/>
          <p:cNvSpPr/>
          <p:nvPr/>
        </p:nvSpPr>
        <p:spPr>
          <a:xfrm>
            <a:off x="1480796" y="464299"/>
            <a:ext cx="63624" cy="22440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1" name="文本框 70"/>
          <p:cNvSpPr txBox="1"/>
          <p:nvPr/>
        </p:nvSpPr>
        <p:spPr>
          <a:xfrm>
            <a:off x="1556843" y="277827"/>
            <a:ext cx="3240240" cy="461665"/>
          </a:xfrm>
          <a:prstGeom prst="rect">
            <a:avLst/>
          </a:prstGeom>
          <a:noFill/>
        </p:spPr>
        <p:txBody>
          <a:bodyPr wrap="square" rtlCol="0">
            <a:spAutoFit/>
          </a:bodyPr>
          <a:lstStyle/>
          <a:p>
            <a:r>
              <a:rPr lang="en-US" altLang="zh-CN" sz="2400" b="1" dirty="0">
                <a:latin typeface="Times New Roman" charset="0"/>
                <a:ea typeface="造字工房悦黑体验版常规体" pitchFamily="50" charset="-122"/>
                <a:sym typeface="+mn-ea"/>
              </a:rPr>
              <a:t>RNN</a:t>
            </a:r>
            <a:endParaRPr lang="zh-CN" altLang="en-US" sz="2400" b="1" dirty="0">
              <a:latin typeface="造字工房悦黑体验版常规体" pitchFamily="50" charset="-122"/>
              <a:ea typeface="造字工房悦黑体验版常规体" pitchFamily="50" charset="-122"/>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2520" y="742575"/>
            <a:ext cx="8306959" cy="5372850"/>
          </a:xfrm>
          <a:prstGeom prst="rect">
            <a:avLst/>
          </a:prstGeom>
        </p:spPr>
      </p:pic>
    </p:spTree>
    <p:extLst>
      <p:ext uri="{BB962C8B-B14F-4D97-AF65-F5344CB8AC3E}">
        <p14:creationId xmlns:p14="http://schemas.microsoft.com/office/powerpoint/2010/main" val="1576520774"/>
      </p:ext>
    </p:extLst>
  </p:cSld>
  <p:clrMapOvr>
    <a:masterClrMapping/>
  </p:clrMapOvr>
  <p:transition advTm="5078"/>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60648"/>
            <a:ext cx="1271464"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2</a:t>
            </a:r>
            <a:endParaRPr lang="zh-CN" altLang="en-US" dirty="0">
              <a:ea typeface="造字工房悦黑体验版常规体" pitchFamily="50" charset="-122"/>
            </a:endParaRPr>
          </a:p>
        </p:txBody>
      </p:sp>
      <p:sp>
        <p:nvSpPr>
          <p:cNvPr id="25" name="矩形 24"/>
          <p:cNvSpPr/>
          <p:nvPr/>
        </p:nvSpPr>
        <p:spPr>
          <a:xfrm>
            <a:off x="1343472" y="260648"/>
            <a:ext cx="72008"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6" name="矩形 25"/>
          <p:cNvSpPr/>
          <p:nvPr/>
        </p:nvSpPr>
        <p:spPr>
          <a:xfrm>
            <a:off x="1480796" y="464299"/>
            <a:ext cx="63624" cy="22440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1" name="文本框 70"/>
          <p:cNvSpPr txBox="1"/>
          <p:nvPr/>
        </p:nvSpPr>
        <p:spPr>
          <a:xfrm>
            <a:off x="1556843" y="277827"/>
            <a:ext cx="3240240" cy="461665"/>
          </a:xfrm>
          <a:prstGeom prst="rect">
            <a:avLst/>
          </a:prstGeom>
          <a:noFill/>
        </p:spPr>
        <p:txBody>
          <a:bodyPr wrap="square" rtlCol="0">
            <a:spAutoFit/>
          </a:bodyPr>
          <a:lstStyle/>
          <a:p>
            <a:r>
              <a:rPr lang="en-US" altLang="zh-CN" sz="2400" b="1" dirty="0">
                <a:latin typeface="Times New Roman" charset="0"/>
                <a:ea typeface="造字工房悦黑体验版常规体" pitchFamily="50" charset="-122"/>
                <a:sym typeface="+mn-ea"/>
              </a:rPr>
              <a:t>RNN</a:t>
            </a:r>
            <a:endParaRPr lang="zh-CN" altLang="en-US" sz="2400" b="1" dirty="0">
              <a:latin typeface="造字工房悦黑体验版常规体" pitchFamily="50" charset="-122"/>
              <a:ea typeface="造字工房悦黑体验版常规体" pitchFamily="50" charset="-122"/>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8784" y="1404655"/>
            <a:ext cx="7754432" cy="4048690"/>
          </a:xfrm>
          <a:prstGeom prst="rect">
            <a:avLst/>
          </a:prstGeom>
        </p:spPr>
      </p:pic>
    </p:spTree>
    <p:extLst>
      <p:ext uri="{BB962C8B-B14F-4D97-AF65-F5344CB8AC3E}">
        <p14:creationId xmlns:p14="http://schemas.microsoft.com/office/powerpoint/2010/main" val="652356876"/>
      </p:ext>
    </p:extLst>
  </p:cSld>
  <p:clrMapOvr>
    <a:masterClrMapping/>
  </p:clrMapOvr>
  <p:transition advTm="5078"/>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60648"/>
            <a:ext cx="1271464"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2</a:t>
            </a:r>
            <a:endParaRPr lang="zh-CN" altLang="en-US" dirty="0">
              <a:ea typeface="造字工房悦黑体验版常规体" pitchFamily="50" charset="-122"/>
            </a:endParaRPr>
          </a:p>
        </p:txBody>
      </p:sp>
      <p:sp>
        <p:nvSpPr>
          <p:cNvPr id="25" name="矩形 24"/>
          <p:cNvSpPr/>
          <p:nvPr/>
        </p:nvSpPr>
        <p:spPr>
          <a:xfrm>
            <a:off x="1343472" y="260648"/>
            <a:ext cx="72008"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6" name="矩形 25"/>
          <p:cNvSpPr/>
          <p:nvPr/>
        </p:nvSpPr>
        <p:spPr>
          <a:xfrm>
            <a:off x="1480796" y="464299"/>
            <a:ext cx="63624" cy="22440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1" name="文本框 70"/>
          <p:cNvSpPr txBox="1"/>
          <p:nvPr/>
        </p:nvSpPr>
        <p:spPr>
          <a:xfrm>
            <a:off x="1556843" y="277827"/>
            <a:ext cx="3240240" cy="461665"/>
          </a:xfrm>
          <a:prstGeom prst="rect">
            <a:avLst/>
          </a:prstGeom>
          <a:noFill/>
        </p:spPr>
        <p:txBody>
          <a:bodyPr wrap="square" rtlCol="0">
            <a:spAutoFit/>
          </a:bodyPr>
          <a:lstStyle/>
          <a:p>
            <a:r>
              <a:rPr lang="en-US" altLang="zh-CN" sz="2400" b="1" dirty="0">
                <a:latin typeface="Times New Roman" charset="0"/>
                <a:ea typeface="造字工房悦黑体验版常规体" pitchFamily="50" charset="-122"/>
                <a:sym typeface="+mn-ea"/>
              </a:rPr>
              <a:t>RNN</a:t>
            </a:r>
            <a:endParaRPr lang="zh-CN" altLang="en-US" sz="2400" b="1" dirty="0">
              <a:latin typeface="造字工房悦黑体验版常规体" pitchFamily="50" charset="-122"/>
              <a:ea typeface="造字工房悦黑体验版常规体" pitchFamily="50" charset="-122"/>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625" y="718759"/>
            <a:ext cx="8230749" cy="5420481"/>
          </a:xfrm>
          <a:prstGeom prst="rect">
            <a:avLst/>
          </a:prstGeom>
        </p:spPr>
      </p:pic>
    </p:spTree>
    <p:extLst>
      <p:ext uri="{BB962C8B-B14F-4D97-AF65-F5344CB8AC3E}">
        <p14:creationId xmlns:p14="http://schemas.microsoft.com/office/powerpoint/2010/main" val="2388201677"/>
      </p:ext>
    </p:extLst>
  </p:cSld>
  <p:clrMapOvr>
    <a:masterClrMapping/>
  </p:clrMapOvr>
  <p:transition advTm="5078"/>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60648"/>
            <a:ext cx="1271464"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2</a:t>
            </a:r>
            <a:endParaRPr lang="zh-CN" altLang="en-US" dirty="0">
              <a:ea typeface="造字工房悦黑体验版常规体" pitchFamily="50" charset="-122"/>
            </a:endParaRPr>
          </a:p>
        </p:txBody>
      </p:sp>
      <p:sp>
        <p:nvSpPr>
          <p:cNvPr id="25" name="矩形 24"/>
          <p:cNvSpPr/>
          <p:nvPr/>
        </p:nvSpPr>
        <p:spPr>
          <a:xfrm>
            <a:off x="1343472" y="260648"/>
            <a:ext cx="72008"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6" name="矩形 25"/>
          <p:cNvSpPr/>
          <p:nvPr/>
        </p:nvSpPr>
        <p:spPr>
          <a:xfrm>
            <a:off x="1480796" y="464299"/>
            <a:ext cx="63624" cy="22440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1" name="文本框 70"/>
          <p:cNvSpPr txBox="1"/>
          <p:nvPr/>
        </p:nvSpPr>
        <p:spPr>
          <a:xfrm>
            <a:off x="1556843" y="277827"/>
            <a:ext cx="3240240" cy="461665"/>
          </a:xfrm>
          <a:prstGeom prst="rect">
            <a:avLst/>
          </a:prstGeom>
          <a:noFill/>
        </p:spPr>
        <p:txBody>
          <a:bodyPr wrap="square" rtlCol="0">
            <a:spAutoFit/>
          </a:bodyPr>
          <a:lstStyle/>
          <a:p>
            <a:r>
              <a:rPr lang="en-US" altLang="zh-CN" sz="2400" b="1" dirty="0">
                <a:latin typeface="Times New Roman" charset="0"/>
                <a:ea typeface="造字工房悦黑体验版常规体" pitchFamily="50" charset="-122"/>
                <a:sym typeface="+mn-ea"/>
              </a:rPr>
              <a:t>RNN</a:t>
            </a:r>
            <a:endParaRPr lang="zh-CN" altLang="en-US" sz="2400" b="1" dirty="0">
              <a:latin typeface="造字工房悦黑体验版常规体" pitchFamily="50" charset="-122"/>
              <a:ea typeface="造字工房悦黑体验版常规体" pitchFamily="50" charset="-122"/>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915" y="1549765"/>
            <a:ext cx="6700828" cy="123023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83" y="4392590"/>
            <a:ext cx="7699717" cy="174367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3723" y="1419137"/>
            <a:ext cx="4172532" cy="2381582"/>
          </a:xfrm>
          <a:prstGeom prst="rect">
            <a:avLst/>
          </a:prstGeom>
        </p:spPr>
      </p:pic>
    </p:spTree>
    <p:extLst>
      <p:ext uri="{BB962C8B-B14F-4D97-AF65-F5344CB8AC3E}">
        <p14:creationId xmlns:p14="http://schemas.microsoft.com/office/powerpoint/2010/main" val="2331504302"/>
      </p:ext>
    </p:extLst>
  </p:cSld>
  <p:clrMapOvr>
    <a:masterClrMapping/>
  </p:clrMapOvr>
  <p:transition advTm="5078"/>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60648"/>
            <a:ext cx="1271464"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2</a:t>
            </a:r>
            <a:endParaRPr lang="zh-CN" altLang="en-US" dirty="0">
              <a:ea typeface="造字工房悦黑体验版常规体" pitchFamily="50" charset="-122"/>
            </a:endParaRPr>
          </a:p>
        </p:txBody>
      </p:sp>
      <p:sp>
        <p:nvSpPr>
          <p:cNvPr id="25" name="矩形 24"/>
          <p:cNvSpPr/>
          <p:nvPr/>
        </p:nvSpPr>
        <p:spPr>
          <a:xfrm>
            <a:off x="1343472" y="260648"/>
            <a:ext cx="72008"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6" name="矩形 25"/>
          <p:cNvSpPr/>
          <p:nvPr/>
        </p:nvSpPr>
        <p:spPr>
          <a:xfrm>
            <a:off x="1480796" y="464299"/>
            <a:ext cx="63624" cy="22440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1" name="文本框 70"/>
          <p:cNvSpPr txBox="1"/>
          <p:nvPr/>
        </p:nvSpPr>
        <p:spPr>
          <a:xfrm>
            <a:off x="1556843" y="277827"/>
            <a:ext cx="3240240" cy="461665"/>
          </a:xfrm>
          <a:prstGeom prst="rect">
            <a:avLst/>
          </a:prstGeom>
          <a:noFill/>
        </p:spPr>
        <p:txBody>
          <a:bodyPr wrap="square" rtlCol="0">
            <a:spAutoFit/>
          </a:bodyPr>
          <a:lstStyle/>
          <a:p>
            <a:r>
              <a:rPr lang="en-US" altLang="zh-CN" sz="2400" b="1" dirty="0">
                <a:latin typeface="Times New Roman" charset="0"/>
                <a:ea typeface="造字工房悦黑体验版常规体" pitchFamily="50" charset="-122"/>
                <a:sym typeface="+mn-ea"/>
              </a:rPr>
              <a:t>RNN</a:t>
            </a:r>
            <a:endParaRPr lang="zh-CN" altLang="en-US" sz="2400" b="1" dirty="0">
              <a:latin typeface="造字工房悦黑体验版常规体" pitchFamily="50" charset="-122"/>
              <a:ea typeface="造字工房悦黑体验版常规体" pitchFamily="50" charset="-122"/>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2994" y="647312"/>
            <a:ext cx="8326012" cy="5563376"/>
          </a:xfrm>
          <a:prstGeom prst="rect">
            <a:avLst/>
          </a:prstGeom>
        </p:spPr>
      </p:pic>
    </p:spTree>
    <p:extLst>
      <p:ext uri="{BB962C8B-B14F-4D97-AF65-F5344CB8AC3E}">
        <p14:creationId xmlns:p14="http://schemas.microsoft.com/office/powerpoint/2010/main" val="2800524560"/>
      </p:ext>
    </p:extLst>
  </p:cSld>
  <p:clrMapOvr>
    <a:masterClrMapping/>
  </p:clrMapOvr>
  <p:transition advTm="5078"/>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60648"/>
            <a:ext cx="1271464"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2</a:t>
            </a:r>
            <a:endParaRPr lang="zh-CN" altLang="en-US" dirty="0">
              <a:ea typeface="造字工房悦黑体验版常规体" pitchFamily="50" charset="-122"/>
            </a:endParaRPr>
          </a:p>
        </p:txBody>
      </p:sp>
      <p:sp>
        <p:nvSpPr>
          <p:cNvPr id="25" name="矩形 24"/>
          <p:cNvSpPr/>
          <p:nvPr/>
        </p:nvSpPr>
        <p:spPr>
          <a:xfrm>
            <a:off x="1343472" y="260648"/>
            <a:ext cx="72008"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6" name="矩形 25"/>
          <p:cNvSpPr/>
          <p:nvPr/>
        </p:nvSpPr>
        <p:spPr>
          <a:xfrm>
            <a:off x="1480796" y="464299"/>
            <a:ext cx="63624" cy="22440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1" name="文本框 70"/>
          <p:cNvSpPr txBox="1"/>
          <p:nvPr/>
        </p:nvSpPr>
        <p:spPr>
          <a:xfrm>
            <a:off x="1556843" y="277827"/>
            <a:ext cx="3240240" cy="461665"/>
          </a:xfrm>
          <a:prstGeom prst="rect">
            <a:avLst/>
          </a:prstGeom>
          <a:noFill/>
        </p:spPr>
        <p:txBody>
          <a:bodyPr wrap="square" rtlCol="0">
            <a:spAutoFit/>
          </a:bodyPr>
          <a:lstStyle/>
          <a:p>
            <a:r>
              <a:rPr lang="en-US" altLang="zh-CN" sz="2400" b="1" dirty="0">
                <a:latin typeface="Times New Roman" charset="0"/>
                <a:ea typeface="造字工房悦黑体验版常规体" pitchFamily="50" charset="-122"/>
                <a:sym typeface="+mn-ea"/>
              </a:rPr>
              <a:t>RNN</a:t>
            </a:r>
            <a:endParaRPr lang="zh-CN" altLang="en-US" sz="2400" b="1" dirty="0">
              <a:latin typeface="造字工房悦黑体验版常规体" pitchFamily="50" charset="-122"/>
              <a:ea typeface="造字工房悦黑体验版常规体" pitchFamily="50" charset="-122"/>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4968" y="799733"/>
            <a:ext cx="7802064" cy="5258534"/>
          </a:xfrm>
          <a:prstGeom prst="rect">
            <a:avLst/>
          </a:prstGeom>
        </p:spPr>
      </p:pic>
    </p:spTree>
    <p:extLst>
      <p:ext uri="{BB962C8B-B14F-4D97-AF65-F5344CB8AC3E}">
        <p14:creationId xmlns:p14="http://schemas.microsoft.com/office/powerpoint/2010/main" val="3250019142"/>
      </p:ext>
    </p:extLst>
  </p:cSld>
  <p:clrMapOvr>
    <a:masterClrMapping/>
  </p:clrMapOvr>
  <p:transition advTm="5078"/>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60648"/>
            <a:ext cx="1271464"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2</a:t>
            </a:r>
            <a:endParaRPr lang="zh-CN" altLang="en-US" dirty="0">
              <a:ea typeface="造字工房悦黑体验版常规体" pitchFamily="50" charset="-122"/>
            </a:endParaRPr>
          </a:p>
        </p:txBody>
      </p:sp>
      <p:sp>
        <p:nvSpPr>
          <p:cNvPr id="25" name="矩形 24"/>
          <p:cNvSpPr/>
          <p:nvPr/>
        </p:nvSpPr>
        <p:spPr>
          <a:xfrm>
            <a:off x="1343472" y="260648"/>
            <a:ext cx="72008"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6" name="矩形 25"/>
          <p:cNvSpPr/>
          <p:nvPr/>
        </p:nvSpPr>
        <p:spPr>
          <a:xfrm>
            <a:off x="1480796" y="464299"/>
            <a:ext cx="63624" cy="22440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1" name="文本框 70"/>
          <p:cNvSpPr txBox="1"/>
          <p:nvPr/>
        </p:nvSpPr>
        <p:spPr>
          <a:xfrm>
            <a:off x="1556843" y="277827"/>
            <a:ext cx="3240240" cy="461665"/>
          </a:xfrm>
          <a:prstGeom prst="rect">
            <a:avLst/>
          </a:prstGeom>
          <a:noFill/>
        </p:spPr>
        <p:txBody>
          <a:bodyPr wrap="square" rtlCol="0">
            <a:spAutoFit/>
          </a:bodyPr>
          <a:lstStyle/>
          <a:p>
            <a:r>
              <a:rPr lang="en-US" altLang="zh-CN" sz="2400" b="1" dirty="0">
                <a:latin typeface="Times New Roman" charset="0"/>
                <a:ea typeface="造字工房悦黑体验版常规体" pitchFamily="50" charset="-122"/>
                <a:sym typeface="+mn-ea"/>
              </a:rPr>
              <a:t>RNN</a:t>
            </a:r>
            <a:endParaRPr lang="zh-CN" altLang="en-US" sz="2400" b="1" dirty="0">
              <a:latin typeface="造字工房悦黑体验版常规体" pitchFamily="50" charset="-122"/>
              <a:ea typeface="造字工房悦黑体验版常规体" pitchFamily="50" charset="-122"/>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889" y="737812"/>
            <a:ext cx="7316221" cy="5382376"/>
          </a:xfrm>
          <a:prstGeom prst="rect">
            <a:avLst/>
          </a:prstGeom>
        </p:spPr>
      </p:pic>
    </p:spTree>
    <p:extLst>
      <p:ext uri="{BB962C8B-B14F-4D97-AF65-F5344CB8AC3E}">
        <p14:creationId xmlns:p14="http://schemas.microsoft.com/office/powerpoint/2010/main" val="2140411221"/>
      </p:ext>
    </p:extLst>
  </p:cSld>
  <p:clrMapOvr>
    <a:masterClrMapping/>
  </p:clrMapOvr>
  <p:transition advTm="5078"/>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60648"/>
            <a:ext cx="1271464"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2</a:t>
            </a:r>
            <a:endParaRPr lang="zh-CN" altLang="en-US" dirty="0">
              <a:ea typeface="造字工房悦黑体验版常规体" pitchFamily="50" charset="-122"/>
            </a:endParaRPr>
          </a:p>
        </p:txBody>
      </p:sp>
      <p:sp>
        <p:nvSpPr>
          <p:cNvPr id="25" name="矩形 24"/>
          <p:cNvSpPr/>
          <p:nvPr/>
        </p:nvSpPr>
        <p:spPr>
          <a:xfrm>
            <a:off x="1343472" y="260648"/>
            <a:ext cx="72008"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6" name="矩形 25"/>
          <p:cNvSpPr/>
          <p:nvPr/>
        </p:nvSpPr>
        <p:spPr>
          <a:xfrm>
            <a:off x="1480796" y="464299"/>
            <a:ext cx="63624" cy="22440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1" name="文本框 70"/>
          <p:cNvSpPr txBox="1"/>
          <p:nvPr/>
        </p:nvSpPr>
        <p:spPr>
          <a:xfrm>
            <a:off x="1556843" y="277827"/>
            <a:ext cx="3240240" cy="461665"/>
          </a:xfrm>
          <a:prstGeom prst="rect">
            <a:avLst/>
          </a:prstGeom>
          <a:noFill/>
        </p:spPr>
        <p:txBody>
          <a:bodyPr wrap="square" rtlCol="0">
            <a:spAutoFit/>
          </a:bodyPr>
          <a:lstStyle/>
          <a:p>
            <a:r>
              <a:rPr lang="en-US" altLang="zh-CN" sz="2400" b="1" dirty="0">
                <a:latin typeface="Times New Roman" charset="0"/>
                <a:ea typeface="造字工房悦黑体验版常规体" pitchFamily="50" charset="-122"/>
                <a:sym typeface="+mn-ea"/>
              </a:rPr>
              <a:t>RNN</a:t>
            </a:r>
            <a:endParaRPr lang="zh-CN" altLang="en-US" sz="2400" b="1" dirty="0">
              <a:latin typeface="造字工房悦黑体验版常规体" pitchFamily="50" charset="-122"/>
              <a:ea typeface="造字工房悦黑体验版常规体" pitchFamily="50" charset="-122"/>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4547" y="766391"/>
            <a:ext cx="7382905" cy="5325218"/>
          </a:xfrm>
          <a:prstGeom prst="rect">
            <a:avLst/>
          </a:prstGeom>
        </p:spPr>
      </p:pic>
    </p:spTree>
    <p:extLst>
      <p:ext uri="{BB962C8B-B14F-4D97-AF65-F5344CB8AC3E}">
        <p14:creationId xmlns:p14="http://schemas.microsoft.com/office/powerpoint/2010/main" val="2270540875"/>
      </p:ext>
    </p:extLst>
  </p:cSld>
  <p:clrMapOvr>
    <a:masterClrMapping/>
  </p:clrMapOvr>
  <p:transition advTm="5078"/>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60648"/>
            <a:ext cx="1271464"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2</a:t>
            </a:r>
            <a:endParaRPr lang="zh-CN" altLang="en-US" dirty="0">
              <a:ea typeface="造字工房悦黑体验版常规体" pitchFamily="50" charset="-122"/>
            </a:endParaRPr>
          </a:p>
        </p:txBody>
      </p:sp>
      <p:sp>
        <p:nvSpPr>
          <p:cNvPr id="25" name="矩形 24"/>
          <p:cNvSpPr/>
          <p:nvPr/>
        </p:nvSpPr>
        <p:spPr>
          <a:xfrm>
            <a:off x="1343472" y="260648"/>
            <a:ext cx="72008"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6" name="矩形 25"/>
          <p:cNvSpPr/>
          <p:nvPr/>
        </p:nvSpPr>
        <p:spPr>
          <a:xfrm>
            <a:off x="1480796" y="464299"/>
            <a:ext cx="63624" cy="22440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1" name="文本框 70"/>
          <p:cNvSpPr txBox="1"/>
          <p:nvPr/>
        </p:nvSpPr>
        <p:spPr>
          <a:xfrm>
            <a:off x="1556843" y="277827"/>
            <a:ext cx="3240240" cy="461665"/>
          </a:xfrm>
          <a:prstGeom prst="rect">
            <a:avLst/>
          </a:prstGeom>
          <a:noFill/>
        </p:spPr>
        <p:txBody>
          <a:bodyPr wrap="square" rtlCol="0">
            <a:spAutoFit/>
          </a:bodyPr>
          <a:lstStyle/>
          <a:p>
            <a:r>
              <a:rPr lang="en-US" altLang="zh-CN" sz="2400" b="1" dirty="0">
                <a:latin typeface="Times New Roman" charset="0"/>
                <a:ea typeface="造字工房悦黑体验版常规体" pitchFamily="50" charset="-122"/>
                <a:sym typeface="+mn-ea"/>
              </a:rPr>
              <a:t>RNN</a:t>
            </a:r>
            <a:endParaRPr lang="zh-CN" altLang="en-US" sz="2400" b="1" dirty="0">
              <a:latin typeface="造字工房悦黑体验版常规体" pitchFamily="50" charset="-122"/>
              <a:ea typeface="造字工房悦黑体验版常规体" pitchFamily="50" charset="-122"/>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2046" y="713996"/>
            <a:ext cx="8287907" cy="5430008"/>
          </a:xfrm>
          <a:prstGeom prst="rect">
            <a:avLst/>
          </a:prstGeom>
        </p:spPr>
      </p:pic>
    </p:spTree>
    <p:extLst>
      <p:ext uri="{BB962C8B-B14F-4D97-AF65-F5344CB8AC3E}">
        <p14:creationId xmlns:p14="http://schemas.microsoft.com/office/powerpoint/2010/main" val="2476427424"/>
      </p:ext>
    </p:extLst>
  </p:cSld>
  <p:clrMapOvr>
    <a:masterClrMapping/>
  </p:clrMapOvr>
  <p:transition advTm="5078"/>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60648"/>
            <a:ext cx="1271464"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2</a:t>
            </a:r>
            <a:endParaRPr lang="zh-CN" altLang="en-US" dirty="0">
              <a:ea typeface="造字工房悦黑体验版常规体" pitchFamily="50" charset="-122"/>
            </a:endParaRPr>
          </a:p>
        </p:txBody>
      </p:sp>
      <p:sp>
        <p:nvSpPr>
          <p:cNvPr id="25" name="矩形 24"/>
          <p:cNvSpPr/>
          <p:nvPr/>
        </p:nvSpPr>
        <p:spPr>
          <a:xfrm>
            <a:off x="1343472" y="260648"/>
            <a:ext cx="72008"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6" name="矩形 25"/>
          <p:cNvSpPr/>
          <p:nvPr/>
        </p:nvSpPr>
        <p:spPr>
          <a:xfrm>
            <a:off x="1480796" y="464299"/>
            <a:ext cx="63624" cy="22440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1" name="文本框 70"/>
          <p:cNvSpPr txBox="1"/>
          <p:nvPr/>
        </p:nvSpPr>
        <p:spPr>
          <a:xfrm>
            <a:off x="1556843" y="277827"/>
            <a:ext cx="3240240" cy="461665"/>
          </a:xfrm>
          <a:prstGeom prst="rect">
            <a:avLst/>
          </a:prstGeom>
          <a:noFill/>
        </p:spPr>
        <p:txBody>
          <a:bodyPr wrap="square" rtlCol="0">
            <a:spAutoFit/>
          </a:bodyPr>
          <a:lstStyle/>
          <a:p>
            <a:r>
              <a:rPr lang="en-US" altLang="zh-CN" sz="2400" b="1" dirty="0">
                <a:latin typeface="Times New Roman" charset="0"/>
                <a:ea typeface="造字工房悦黑体验版常规体" pitchFamily="50" charset="-122"/>
                <a:sym typeface="+mn-ea"/>
              </a:rPr>
              <a:t>RNN</a:t>
            </a:r>
            <a:endParaRPr lang="zh-CN" altLang="en-US" sz="2400" b="1" dirty="0">
              <a:latin typeface="造字工房悦黑体验版常规体" pitchFamily="50" charset="-122"/>
              <a:ea typeface="造字工房悦黑体验版常规体" pitchFamily="50" charset="-122"/>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7757" y="747338"/>
            <a:ext cx="8316486" cy="5363323"/>
          </a:xfrm>
          <a:prstGeom prst="rect">
            <a:avLst/>
          </a:prstGeom>
        </p:spPr>
      </p:pic>
    </p:spTree>
    <p:extLst>
      <p:ext uri="{BB962C8B-B14F-4D97-AF65-F5344CB8AC3E}">
        <p14:creationId xmlns:p14="http://schemas.microsoft.com/office/powerpoint/2010/main" val="3865855422"/>
      </p:ext>
    </p:extLst>
  </p:cSld>
  <p:clrMapOvr>
    <a:masterClrMapping/>
  </p:clrMapOvr>
  <p:transition advTm="5078"/>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7164450" y="4270541"/>
            <a:ext cx="3888432" cy="79208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bg1"/>
                </a:solidFill>
                <a:latin typeface="造字工房悦黑体验版常规体" pitchFamily="50" charset="-122"/>
                <a:ea typeface="造字工房悦黑体验版常规体" pitchFamily="50" charset="-122"/>
              </a:rPr>
              <a:t>      </a:t>
            </a:r>
            <a:r>
              <a:rPr lang="en-US" altLang="zh-CN" sz="2400" dirty="0">
                <a:solidFill>
                  <a:schemeClr val="bg1"/>
                </a:solidFill>
                <a:latin typeface="Times New Roman" charset="0"/>
                <a:ea typeface="造字工房悦黑体验版常规体" pitchFamily="50" charset="-122"/>
              </a:rPr>
              <a:t>LSTM</a:t>
            </a:r>
            <a:endParaRPr lang="en-US" altLang="zh-CN" sz="2400" dirty="0">
              <a:solidFill>
                <a:schemeClr val="bg1"/>
              </a:solidFill>
              <a:latin typeface="造字工房悦黑体验版常规体" pitchFamily="50" charset="-122"/>
              <a:ea typeface="造字工房悦黑体验版常规体" pitchFamily="50" charset="-122"/>
            </a:endParaRPr>
          </a:p>
        </p:txBody>
      </p:sp>
      <p:sp>
        <p:nvSpPr>
          <p:cNvPr id="4" name="矩形 3"/>
          <p:cNvSpPr/>
          <p:nvPr/>
        </p:nvSpPr>
        <p:spPr>
          <a:xfrm>
            <a:off x="0" y="260648"/>
            <a:ext cx="1271464"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5" name="矩形 4"/>
          <p:cNvSpPr/>
          <p:nvPr/>
        </p:nvSpPr>
        <p:spPr>
          <a:xfrm>
            <a:off x="1343472" y="260648"/>
            <a:ext cx="72008"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6" name="矩形 5"/>
          <p:cNvSpPr/>
          <p:nvPr/>
        </p:nvSpPr>
        <p:spPr>
          <a:xfrm>
            <a:off x="1480796" y="464299"/>
            <a:ext cx="63624" cy="22440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 name="文本框 6"/>
          <p:cNvSpPr txBox="1"/>
          <p:nvPr/>
        </p:nvSpPr>
        <p:spPr>
          <a:xfrm>
            <a:off x="1544420" y="304192"/>
            <a:ext cx="2751380" cy="523220"/>
          </a:xfrm>
          <a:prstGeom prst="rect">
            <a:avLst/>
          </a:prstGeom>
          <a:noFill/>
        </p:spPr>
        <p:txBody>
          <a:bodyPr wrap="square" rtlCol="0">
            <a:spAutoFit/>
          </a:bodyPr>
          <a:lstStyle/>
          <a:p>
            <a:r>
              <a:rPr lang="en-US" altLang="zh-CN" sz="2800" b="1" dirty="0">
                <a:latin typeface="Segoe UI Light" pitchFamily="34" charset="0"/>
                <a:ea typeface="造字工房悦黑体验版常规体" pitchFamily="50" charset="-122"/>
                <a:cs typeface="Segoe UI Light" pitchFamily="34" charset="0"/>
              </a:rPr>
              <a:t>Outline</a:t>
            </a:r>
            <a:endParaRPr lang="zh-CN" altLang="en-US" sz="2800" b="1" dirty="0">
              <a:latin typeface="Segoe UI Light" pitchFamily="34" charset="0"/>
              <a:ea typeface="造字工房悦黑体验版常规体" pitchFamily="50" charset="-122"/>
              <a:cs typeface="Segoe UI Light" pitchFamily="34" charset="0"/>
            </a:endParaRPr>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424" y="1609386"/>
            <a:ext cx="6007508" cy="4350940"/>
          </a:xfrm>
          <a:prstGeom prst="rect">
            <a:avLst/>
          </a:prstGeom>
        </p:spPr>
      </p:pic>
      <p:sp>
        <p:nvSpPr>
          <p:cNvPr id="17" name="矩形 16"/>
          <p:cNvSpPr/>
          <p:nvPr/>
        </p:nvSpPr>
        <p:spPr>
          <a:xfrm>
            <a:off x="7156501" y="1607605"/>
            <a:ext cx="3888432" cy="79208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18" name="矩形 17"/>
          <p:cNvSpPr/>
          <p:nvPr/>
        </p:nvSpPr>
        <p:spPr>
          <a:xfrm>
            <a:off x="7159286" y="2492896"/>
            <a:ext cx="3888432" cy="79208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9" name="矩形 8"/>
          <p:cNvSpPr/>
          <p:nvPr/>
        </p:nvSpPr>
        <p:spPr>
          <a:xfrm>
            <a:off x="7164450" y="3398494"/>
            <a:ext cx="3888432" cy="79208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 name="矩形 1"/>
          <p:cNvSpPr/>
          <p:nvPr/>
        </p:nvSpPr>
        <p:spPr>
          <a:xfrm>
            <a:off x="7151337" y="1607605"/>
            <a:ext cx="86900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tx1"/>
                </a:solidFill>
                <a:ea typeface="造字工房悦黑体验版常规体" pitchFamily="50" charset="-122"/>
              </a:rPr>
              <a:t>1</a:t>
            </a:r>
            <a:endParaRPr lang="zh-CN" altLang="en-US" sz="4000" b="1" dirty="0">
              <a:solidFill>
                <a:schemeClr val="tx1"/>
              </a:solidFill>
              <a:ea typeface="造字工房悦黑体验版常规体" pitchFamily="50" charset="-122"/>
            </a:endParaRPr>
          </a:p>
        </p:txBody>
      </p:sp>
      <p:sp>
        <p:nvSpPr>
          <p:cNvPr id="13" name="矩形 12"/>
          <p:cNvSpPr/>
          <p:nvPr/>
        </p:nvSpPr>
        <p:spPr>
          <a:xfrm>
            <a:off x="7156501" y="2492896"/>
            <a:ext cx="86900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tx1"/>
                </a:solidFill>
                <a:ea typeface="造字工房悦黑体验版常规体" pitchFamily="50" charset="-122"/>
              </a:rPr>
              <a:t>2</a:t>
            </a:r>
            <a:endParaRPr lang="zh-CN" altLang="en-US" sz="4000" b="1" dirty="0">
              <a:solidFill>
                <a:schemeClr val="tx1"/>
              </a:solidFill>
              <a:ea typeface="造字工房悦黑体验版常规体" pitchFamily="50" charset="-122"/>
            </a:endParaRPr>
          </a:p>
        </p:txBody>
      </p:sp>
      <p:sp>
        <p:nvSpPr>
          <p:cNvPr id="14" name="矩形 13"/>
          <p:cNvSpPr/>
          <p:nvPr/>
        </p:nvSpPr>
        <p:spPr>
          <a:xfrm>
            <a:off x="7159286" y="3398445"/>
            <a:ext cx="86900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tx1"/>
                </a:solidFill>
                <a:ea typeface="造字工房悦黑体验版常规体" pitchFamily="50" charset="-122"/>
              </a:rPr>
              <a:t>3</a:t>
            </a:r>
            <a:endParaRPr lang="zh-CN" altLang="en-US" sz="4000" b="1" dirty="0">
              <a:solidFill>
                <a:schemeClr val="tx1"/>
              </a:solidFill>
              <a:ea typeface="造字工房悦黑体验版常规体" pitchFamily="50" charset="-122"/>
            </a:endParaRPr>
          </a:p>
        </p:txBody>
      </p:sp>
      <p:sp>
        <p:nvSpPr>
          <p:cNvPr id="15" name="矩形 14"/>
          <p:cNvSpPr/>
          <p:nvPr/>
        </p:nvSpPr>
        <p:spPr>
          <a:xfrm>
            <a:off x="7159286" y="4270541"/>
            <a:ext cx="86900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tx1"/>
                </a:solidFill>
                <a:ea typeface="造字工房悦黑体验版常规体" pitchFamily="50" charset="-122"/>
              </a:rPr>
              <a:t>4</a:t>
            </a:r>
            <a:endParaRPr lang="zh-CN" altLang="en-US" sz="4000" b="1" dirty="0">
              <a:solidFill>
                <a:schemeClr val="tx1"/>
              </a:solidFill>
              <a:ea typeface="造字工房悦黑体验版常规体" pitchFamily="50" charset="-122"/>
            </a:endParaRPr>
          </a:p>
        </p:txBody>
      </p:sp>
      <p:sp>
        <p:nvSpPr>
          <p:cNvPr id="22" name="文本框 21"/>
          <p:cNvSpPr txBox="1"/>
          <p:nvPr/>
        </p:nvSpPr>
        <p:spPr>
          <a:xfrm>
            <a:off x="8020339" y="1823629"/>
            <a:ext cx="3384376" cy="457200"/>
          </a:xfrm>
          <a:prstGeom prst="rect">
            <a:avLst/>
          </a:prstGeom>
          <a:noFill/>
        </p:spPr>
        <p:txBody>
          <a:bodyPr wrap="square" rtlCol="0">
            <a:spAutoFit/>
          </a:bodyPr>
          <a:lstStyle/>
          <a:p>
            <a:r>
              <a:rPr lang="en-US" altLang="zh-CN" sz="2400" dirty="0">
                <a:solidFill>
                  <a:schemeClr val="bg1"/>
                </a:solidFill>
                <a:latin typeface="Times New Roman" charset="0"/>
                <a:ea typeface="造字工房悦黑体验版常规体" pitchFamily="50" charset="-122"/>
              </a:rPr>
              <a:t>Overview</a:t>
            </a:r>
          </a:p>
        </p:txBody>
      </p:sp>
      <p:sp>
        <p:nvSpPr>
          <p:cNvPr id="23" name="文本框 22"/>
          <p:cNvSpPr txBox="1"/>
          <p:nvPr/>
        </p:nvSpPr>
        <p:spPr>
          <a:xfrm>
            <a:off x="8057308" y="2679303"/>
            <a:ext cx="4134692" cy="461665"/>
          </a:xfrm>
          <a:prstGeom prst="rect">
            <a:avLst/>
          </a:prstGeom>
          <a:noFill/>
        </p:spPr>
        <p:txBody>
          <a:bodyPr wrap="square" rtlCol="0">
            <a:spAutoFit/>
          </a:bodyPr>
          <a:lstStyle/>
          <a:p>
            <a:r>
              <a:rPr lang="en-US" altLang="zh-CN" sz="2400" dirty="0">
                <a:solidFill>
                  <a:schemeClr val="bg1"/>
                </a:solidFill>
                <a:latin typeface="Times New Roman" charset="0"/>
                <a:ea typeface="造字工房悦黑体验版常规体" pitchFamily="50" charset="-122"/>
              </a:rPr>
              <a:t>RNN</a:t>
            </a:r>
          </a:p>
        </p:txBody>
      </p:sp>
      <p:sp>
        <p:nvSpPr>
          <p:cNvPr id="24" name="文本框 23"/>
          <p:cNvSpPr txBox="1"/>
          <p:nvPr/>
        </p:nvSpPr>
        <p:spPr>
          <a:xfrm>
            <a:off x="8057308" y="3543399"/>
            <a:ext cx="3384376" cy="457200"/>
          </a:xfrm>
          <a:prstGeom prst="rect">
            <a:avLst/>
          </a:prstGeom>
          <a:noFill/>
        </p:spPr>
        <p:txBody>
          <a:bodyPr wrap="square" rtlCol="0">
            <a:spAutoFit/>
          </a:bodyPr>
          <a:lstStyle/>
          <a:p>
            <a:r>
              <a:rPr lang="en-US" altLang="zh-CN" sz="2400" dirty="0">
                <a:solidFill>
                  <a:schemeClr val="bg1"/>
                </a:solidFill>
                <a:latin typeface="Times New Roman" charset="0"/>
                <a:ea typeface="造字工房悦黑体验版常规体" pitchFamily="50" charset="-122"/>
              </a:rPr>
              <a:t>An example of RNN</a:t>
            </a:r>
            <a:endParaRPr lang="en-US" altLang="zh-CN" sz="2400" dirty="0">
              <a:solidFill>
                <a:schemeClr val="bg1"/>
              </a:solidFill>
              <a:latin typeface="造字工房悦黑体验版常规体" pitchFamily="50" charset="-122"/>
              <a:ea typeface="造字工房悦黑体验版常规体" pitchFamily="50" charset="-122"/>
            </a:endParaRPr>
          </a:p>
        </p:txBody>
      </p:sp>
    </p:spTree>
  </p:cSld>
  <p:clrMapOvr>
    <a:masterClrMapping/>
  </p:clrMapOvr>
  <p:transition spd="slow" advTm="14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animBg="1"/>
      <p:bldP spid="18" grpId="0" animBg="1"/>
      <p:bldP spid="9" grpId="0" animBg="1"/>
      <p:bldP spid="2" grpId="0" animBg="1"/>
      <p:bldP spid="13" grpId="0" animBg="1"/>
      <p:bldP spid="14" grpId="0" animBg="1"/>
      <p:bldP spid="15" grpId="0" animBg="1"/>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60648"/>
            <a:ext cx="1271464"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2</a:t>
            </a:r>
            <a:endParaRPr lang="zh-CN" altLang="en-US" dirty="0">
              <a:ea typeface="造字工房悦黑体验版常规体" pitchFamily="50" charset="-122"/>
            </a:endParaRPr>
          </a:p>
        </p:txBody>
      </p:sp>
      <p:sp>
        <p:nvSpPr>
          <p:cNvPr id="25" name="矩形 24"/>
          <p:cNvSpPr/>
          <p:nvPr/>
        </p:nvSpPr>
        <p:spPr>
          <a:xfrm>
            <a:off x="1343472" y="260648"/>
            <a:ext cx="72008"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6" name="矩形 25"/>
          <p:cNvSpPr/>
          <p:nvPr/>
        </p:nvSpPr>
        <p:spPr>
          <a:xfrm>
            <a:off x="1480796" y="464299"/>
            <a:ext cx="63624" cy="22440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1" name="文本框 70"/>
          <p:cNvSpPr txBox="1"/>
          <p:nvPr/>
        </p:nvSpPr>
        <p:spPr>
          <a:xfrm>
            <a:off x="1556843" y="277827"/>
            <a:ext cx="3240240" cy="461665"/>
          </a:xfrm>
          <a:prstGeom prst="rect">
            <a:avLst/>
          </a:prstGeom>
          <a:noFill/>
        </p:spPr>
        <p:txBody>
          <a:bodyPr wrap="square" rtlCol="0">
            <a:spAutoFit/>
          </a:bodyPr>
          <a:lstStyle/>
          <a:p>
            <a:r>
              <a:rPr lang="en-US" altLang="zh-CN" sz="2400" b="1" dirty="0">
                <a:latin typeface="Times New Roman" charset="0"/>
                <a:ea typeface="造字工房悦黑体验版常规体" pitchFamily="50" charset="-122"/>
                <a:sym typeface="+mn-ea"/>
              </a:rPr>
              <a:t>RNN</a:t>
            </a:r>
            <a:endParaRPr lang="zh-CN" altLang="en-US" sz="2400" b="1" dirty="0">
              <a:latin typeface="造字工房悦黑体验版常规体" pitchFamily="50" charset="-122"/>
              <a:ea typeface="造字工房悦黑体验版常规体" pitchFamily="50" charset="-122"/>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468" y="723522"/>
            <a:ext cx="7621064" cy="5410955"/>
          </a:xfrm>
          <a:prstGeom prst="rect">
            <a:avLst/>
          </a:prstGeom>
        </p:spPr>
      </p:pic>
    </p:spTree>
    <p:extLst>
      <p:ext uri="{BB962C8B-B14F-4D97-AF65-F5344CB8AC3E}">
        <p14:creationId xmlns:p14="http://schemas.microsoft.com/office/powerpoint/2010/main" val="1424129232"/>
      </p:ext>
    </p:extLst>
  </p:cSld>
  <p:clrMapOvr>
    <a:masterClrMapping/>
  </p:clrMapOvr>
  <p:transition advTm="5078"/>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60648"/>
            <a:ext cx="1271464"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2</a:t>
            </a:r>
            <a:endParaRPr lang="zh-CN" altLang="en-US" dirty="0">
              <a:ea typeface="造字工房悦黑体验版常规体" pitchFamily="50" charset="-122"/>
            </a:endParaRPr>
          </a:p>
        </p:txBody>
      </p:sp>
      <p:sp>
        <p:nvSpPr>
          <p:cNvPr id="25" name="矩形 24"/>
          <p:cNvSpPr/>
          <p:nvPr/>
        </p:nvSpPr>
        <p:spPr>
          <a:xfrm>
            <a:off x="1343472" y="260648"/>
            <a:ext cx="72008"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6" name="矩形 25"/>
          <p:cNvSpPr/>
          <p:nvPr/>
        </p:nvSpPr>
        <p:spPr>
          <a:xfrm>
            <a:off x="1480796" y="464299"/>
            <a:ext cx="63624" cy="22440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1" name="文本框 70"/>
          <p:cNvSpPr txBox="1"/>
          <p:nvPr/>
        </p:nvSpPr>
        <p:spPr>
          <a:xfrm>
            <a:off x="1556843" y="277827"/>
            <a:ext cx="3240240" cy="461665"/>
          </a:xfrm>
          <a:prstGeom prst="rect">
            <a:avLst/>
          </a:prstGeom>
          <a:noFill/>
        </p:spPr>
        <p:txBody>
          <a:bodyPr wrap="square" rtlCol="0">
            <a:spAutoFit/>
          </a:bodyPr>
          <a:lstStyle/>
          <a:p>
            <a:r>
              <a:rPr lang="en-US" altLang="zh-CN" sz="2400" b="1" dirty="0">
                <a:latin typeface="Times New Roman" charset="0"/>
                <a:ea typeface="造字工房悦黑体验版常规体" pitchFamily="50" charset="-122"/>
                <a:sym typeface="+mn-ea"/>
              </a:rPr>
              <a:t>RNN</a:t>
            </a:r>
            <a:endParaRPr lang="zh-CN" altLang="en-US" sz="2400" b="1" dirty="0">
              <a:latin typeface="造字工房悦黑体验版常规体" pitchFamily="50" charset="-122"/>
              <a:ea typeface="造字工房悦黑体验版常规体" pitchFamily="50" charset="-122"/>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9178" y="1218891"/>
            <a:ext cx="8373644" cy="4420217"/>
          </a:xfrm>
          <a:prstGeom prst="rect">
            <a:avLst/>
          </a:prstGeom>
        </p:spPr>
      </p:pic>
    </p:spTree>
    <p:extLst>
      <p:ext uri="{BB962C8B-B14F-4D97-AF65-F5344CB8AC3E}">
        <p14:creationId xmlns:p14="http://schemas.microsoft.com/office/powerpoint/2010/main" val="4260190735"/>
      </p:ext>
    </p:extLst>
  </p:cSld>
  <p:clrMapOvr>
    <a:masterClrMapping/>
  </p:clrMapOvr>
  <p:transition advTm="5078"/>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60648"/>
            <a:ext cx="1271464"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3</a:t>
            </a:r>
            <a:endParaRPr lang="zh-CN" altLang="en-US" dirty="0">
              <a:ea typeface="造字工房悦黑体验版常规体" pitchFamily="50" charset="-122"/>
            </a:endParaRPr>
          </a:p>
        </p:txBody>
      </p:sp>
      <p:sp>
        <p:nvSpPr>
          <p:cNvPr id="25" name="矩形 24"/>
          <p:cNvSpPr/>
          <p:nvPr/>
        </p:nvSpPr>
        <p:spPr>
          <a:xfrm>
            <a:off x="1343472" y="260648"/>
            <a:ext cx="72008"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6" name="矩形 25"/>
          <p:cNvSpPr/>
          <p:nvPr/>
        </p:nvSpPr>
        <p:spPr>
          <a:xfrm>
            <a:off x="1480796" y="464299"/>
            <a:ext cx="63624" cy="22440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1" name="文本框 70"/>
          <p:cNvSpPr txBox="1"/>
          <p:nvPr/>
        </p:nvSpPr>
        <p:spPr>
          <a:xfrm>
            <a:off x="1556843" y="277827"/>
            <a:ext cx="3240240" cy="461665"/>
          </a:xfrm>
          <a:prstGeom prst="rect">
            <a:avLst/>
          </a:prstGeom>
          <a:noFill/>
        </p:spPr>
        <p:txBody>
          <a:bodyPr wrap="square" rtlCol="0">
            <a:spAutoFit/>
          </a:bodyPr>
          <a:lstStyle/>
          <a:p>
            <a:r>
              <a:rPr lang="en-US" altLang="zh-CN" sz="2400" b="1" dirty="0">
                <a:latin typeface="Times New Roman" charset="0"/>
                <a:ea typeface="造字工房悦黑体验版常规体" pitchFamily="50" charset="-122"/>
                <a:sym typeface="+mn-ea"/>
              </a:rPr>
              <a:t>An example of RNN</a:t>
            </a:r>
            <a:endParaRPr lang="zh-CN" altLang="en-US" sz="2400" b="1" dirty="0">
              <a:latin typeface="造字工房悦黑体验版常规体" pitchFamily="50" charset="-122"/>
              <a:ea typeface="造字工房悦黑体验版常规体" pitchFamily="50" charset="-122"/>
            </a:endParaRPr>
          </a:p>
        </p:txBody>
      </p:sp>
      <p:sp>
        <p:nvSpPr>
          <p:cNvPr id="5" name="TextBox 4"/>
          <p:cNvSpPr txBox="1"/>
          <p:nvPr/>
        </p:nvSpPr>
        <p:spPr>
          <a:xfrm>
            <a:off x="2278965" y="1336431"/>
            <a:ext cx="6724358" cy="1938992"/>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LANGUAGE MODELING</a:t>
            </a:r>
          </a:p>
          <a:p>
            <a:endParaRPr lang="en-US" altLang="zh-CN"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Our goal is to build a Language Model using a Recurrent Neural Network. Let’s say we have sentence of m words. A language model allows us to predict the probability of observing the sentence (in a given dataset) as:</a:t>
            </a:r>
            <a:endParaRPr lang="zh-CN" altLang="en-US" sz="2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3742" y="3465379"/>
            <a:ext cx="5172483" cy="1050350"/>
          </a:xfrm>
          <a:prstGeom prst="rect">
            <a:avLst/>
          </a:prstGeom>
        </p:spPr>
      </p:pic>
      <p:sp>
        <p:nvSpPr>
          <p:cNvPr id="7" name="TextBox 6"/>
          <p:cNvSpPr txBox="1"/>
          <p:nvPr/>
        </p:nvSpPr>
        <p:spPr>
          <a:xfrm>
            <a:off x="2278965" y="5022167"/>
            <a:ext cx="5317588"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“He went to buy some chocolate”</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8978738"/>
      </p:ext>
    </p:extLst>
  </p:cSld>
  <p:clrMapOvr>
    <a:masterClrMapping/>
  </p:clrMapOvr>
  <p:transition advTm="5078"/>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60648"/>
            <a:ext cx="1271464"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3</a:t>
            </a:r>
            <a:endParaRPr lang="zh-CN" altLang="en-US" dirty="0">
              <a:ea typeface="造字工房悦黑体验版常规体" pitchFamily="50" charset="-122"/>
            </a:endParaRPr>
          </a:p>
        </p:txBody>
      </p:sp>
      <p:sp>
        <p:nvSpPr>
          <p:cNvPr id="25" name="矩形 24"/>
          <p:cNvSpPr/>
          <p:nvPr/>
        </p:nvSpPr>
        <p:spPr>
          <a:xfrm>
            <a:off x="1343472" y="260648"/>
            <a:ext cx="72008"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6" name="矩形 25"/>
          <p:cNvSpPr/>
          <p:nvPr/>
        </p:nvSpPr>
        <p:spPr>
          <a:xfrm>
            <a:off x="1480796" y="464299"/>
            <a:ext cx="63624" cy="22440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1" name="文本框 70"/>
          <p:cNvSpPr txBox="1"/>
          <p:nvPr/>
        </p:nvSpPr>
        <p:spPr>
          <a:xfrm>
            <a:off x="1556843" y="277827"/>
            <a:ext cx="3240240" cy="461665"/>
          </a:xfrm>
          <a:prstGeom prst="rect">
            <a:avLst/>
          </a:prstGeom>
          <a:noFill/>
        </p:spPr>
        <p:txBody>
          <a:bodyPr wrap="square" rtlCol="0">
            <a:spAutoFit/>
          </a:bodyPr>
          <a:lstStyle/>
          <a:p>
            <a:r>
              <a:rPr lang="en-US" altLang="zh-CN" sz="2400" b="1" dirty="0">
                <a:latin typeface="Times New Roman" charset="0"/>
                <a:ea typeface="造字工房悦黑体验版常规体" pitchFamily="50" charset="-122"/>
                <a:sym typeface="+mn-ea"/>
              </a:rPr>
              <a:t>An example of RNN</a:t>
            </a:r>
            <a:endParaRPr lang="zh-CN" altLang="en-US" sz="2400" b="1" dirty="0">
              <a:latin typeface="造字工房悦黑体验版常规体" pitchFamily="50" charset="-122"/>
              <a:ea typeface="造字工房悦黑体验版常规体" pitchFamily="50" charset="-122"/>
            </a:endParaRPr>
          </a:p>
        </p:txBody>
      </p:sp>
      <p:sp>
        <p:nvSpPr>
          <p:cNvPr id="5" name="TextBox 4"/>
          <p:cNvSpPr txBox="1"/>
          <p:nvPr/>
        </p:nvSpPr>
        <p:spPr>
          <a:xfrm>
            <a:off x="1544420" y="1519311"/>
            <a:ext cx="8274829" cy="3600986"/>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Two usages</a:t>
            </a:r>
          </a:p>
          <a:p>
            <a:endParaRPr lang="en-US" altLang="zh-CN"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First, such a model can be used as a scoring mechanism. For example, a Machine Translation system typically generates multiple candidates for an input sentence. You could use a language model to pick the most probable sentence.</a:t>
            </a:r>
          </a:p>
          <a:p>
            <a:endParaRPr lang="en-US" altLang="zh-CN"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Because we can predict the probability of a word given the preceding words, we are able to generate new text by using it as a generative model. Given an existing sequence of words we sample a next word from the predicted probabilities, and repeat the process until we have a full sentence.</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0198896"/>
      </p:ext>
    </p:extLst>
  </p:cSld>
  <p:clrMapOvr>
    <a:masterClrMapping/>
  </p:clrMapOvr>
  <p:transition advTm="5078"/>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60648"/>
            <a:ext cx="1271464"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3</a:t>
            </a:r>
            <a:endParaRPr lang="zh-CN" altLang="en-US" dirty="0">
              <a:ea typeface="造字工房悦黑体验版常规体" pitchFamily="50" charset="-122"/>
            </a:endParaRPr>
          </a:p>
        </p:txBody>
      </p:sp>
      <p:sp>
        <p:nvSpPr>
          <p:cNvPr id="25" name="矩形 24"/>
          <p:cNvSpPr/>
          <p:nvPr/>
        </p:nvSpPr>
        <p:spPr>
          <a:xfrm>
            <a:off x="1343472" y="260648"/>
            <a:ext cx="72008"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6" name="矩形 25"/>
          <p:cNvSpPr/>
          <p:nvPr/>
        </p:nvSpPr>
        <p:spPr>
          <a:xfrm>
            <a:off x="1480796" y="464299"/>
            <a:ext cx="63624" cy="22440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1" name="文本框 70"/>
          <p:cNvSpPr txBox="1"/>
          <p:nvPr/>
        </p:nvSpPr>
        <p:spPr>
          <a:xfrm>
            <a:off x="1556843" y="277827"/>
            <a:ext cx="3240240" cy="461665"/>
          </a:xfrm>
          <a:prstGeom prst="rect">
            <a:avLst/>
          </a:prstGeom>
          <a:noFill/>
        </p:spPr>
        <p:txBody>
          <a:bodyPr wrap="square" rtlCol="0">
            <a:spAutoFit/>
          </a:bodyPr>
          <a:lstStyle/>
          <a:p>
            <a:r>
              <a:rPr lang="en-US" altLang="zh-CN" sz="2400" b="1" dirty="0">
                <a:latin typeface="Times New Roman" charset="0"/>
                <a:ea typeface="造字工房悦黑体验版常规体" pitchFamily="50" charset="-122"/>
                <a:sym typeface="+mn-ea"/>
              </a:rPr>
              <a:t>An example of RNN</a:t>
            </a:r>
            <a:endParaRPr lang="zh-CN" altLang="en-US" sz="2400" b="1" dirty="0">
              <a:latin typeface="造字工房悦黑体验版常规体" pitchFamily="50" charset="-122"/>
              <a:ea typeface="造字工房悦黑体验版常规体" pitchFamily="50" charset="-122"/>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502" y="1092876"/>
            <a:ext cx="6356397" cy="321165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502" y="4508654"/>
            <a:ext cx="2812237" cy="92727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9032" y="4508654"/>
            <a:ext cx="1519311" cy="2062918"/>
          </a:xfrm>
          <a:prstGeom prst="rect">
            <a:avLst/>
          </a:prstGeom>
        </p:spPr>
      </p:pic>
      <p:sp>
        <p:nvSpPr>
          <p:cNvPr id="7" name="TextBox 6"/>
          <p:cNvSpPr txBox="1"/>
          <p:nvPr/>
        </p:nvSpPr>
        <p:spPr>
          <a:xfrm>
            <a:off x="7765365" y="1556893"/>
            <a:ext cx="4103078" cy="2246769"/>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We pick a vocabulary size C = 8000 and a hidden layer size H = 100</a:t>
            </a:r>
          </a:p>
          <a:p>
            <a:endParaRPr lang="en-US" altLang="zh-CN"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Each word x as a one-hot vector of the vocabulary’s size. For example, the word with index 36 would be the vector of all 0’s and a 1 at position 36.</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8417942"/>
      </p:ext>
    </p:extLst>
  </p:cSld>
  <p:clrMapOvr>
    <a:masterClrMapping/>
  </p:clrMapOvr>
  <p:transition advTm="5078"/>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60648"/>
            <a:ext cx="1271464"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4</a:t>
            </a:r>
            <a:endParaRPr lang="zh-CN" altLang="en-US" dirty="0">
              <a:ea typeface="造字工房悦黑体验版常规体" pitchFamily="50" charset="-122"/>
            </a:endParaRPr>
          </a:p>
        </p:txBody>
      </p:sp>
      <p:sp>
        <p:nvSpPr>
          <p:cNvPr id="25" name="矩形 24"/>
          <p:cNvSpPr/>
          <p:nvPr/>
        </p:nvSpPr>
        <p:spPr>
          <a:xfrm>
            <a:off x="1343472" y="260648"/>
            <a:ext cx="72008"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6" name="矩形 25"/>
          <p:cNvSpPr/>
          <p:nvPr/>
        </p:nvSpPr>
        <p:spPr>
          <a:xfrm>
            <a:off x="1480796" y="464299"/>
            <a:ext cx="63624" cy="22440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1" name="文本框 70"/>
          <p:cNvSpPr txBox="1"/>
          <p:nvPr/>
        </p:nvSpPr>
        <p:spPr>
          <a:xfrm>
            <a:off x="1556843" y="277827"/>
            <a:ext cx="3240240" cy="461665"/>
          </a:xfrm>
          <a:prstGeom prst="rect">
            <a:avLst/>
          </a:prstGeom>
          <a:noFill/>
        </p:spPr>
        <p:txBody>
          <a:bodyPr wrap="square" rtlCol="0">
            <a:spAutoFit/>
          </a:bodyPr>
          <a:lstStyle/>
          <a:p>
            <a:r>
              <a:rPr lang="en-US" altLang="zh-CN" sz="2400" b="1" dirty="0">
                <a:latin typeface="Times New Roman" charset="0"/>
                <a:ea typeface="造字工房悦黑体验版常规体" pitchFamily="50" charset="-122"/>
                <a:sym typeface="+mn-ea"/>
              </a:rPr>
              <a:t>LSTM</a:t>
            </a:r>
            <a:endParaRPr lang="zh-CN" altLang="en-US" sz="2400" b="1" dirty="0">
              <a:latin typeface="造字工房悦黑体验版常规体" pitchFamily="50" charset="-122"/>
              <a:ea typeface="造字工房悦黑体验版常规体" pitchFamily="50" charset="-122"/>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152" y="1028365"/>
            <a:ext cx="7487695" cy="4801270"/>
          </a:xfrm>
          <a:prstGeom prst="rect">
            <a:avLst/>
          </a:prstGeom>
        </p:spPr>
      </p:pic>
    </p:spTree>
    <p:extLst>
      <p:ext uri="{BB962C8B-B14F-4D97-AF65-F5344CB8AC3E}">
        <p14:creationId xmlns:p14="http://schemas.microsoft.com/office/powerpoint/2010/main" val="3316902421"/>
      </p:ext>
    </p:extLst>
  </p:cSld>
  <p:clrMapOvr>
    <a:masterClrMapping/>
  </p:clrMapOvr>
  <p:transition advTm="5078"/>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60648"/>
            <a:ext cx="1271464"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4</a:t>
            </a:r>
            <a:endParaRPr lang="zh-CN" altLang="en-US" dirty="0">
              <a:ea typeface="造字工房悦黑体验版常规体" pitchFamily="50" charset="-122"/>
            </a:endParaRPr>
          </a:p>
        </p:txBody>
      </p:sp>
      <p:sp>
        <p:nvSpPr>
          <p:cNvPr id="25" name="矩形 24"/>
          <p:cNvSpPr/>
          <p:nvPr/>
        </p:nvSpPr>
        <p:spPr>
          <a:xfrm>
            <a:off x="1343472" y="260648"/>
            <a:ext cx="72008"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6" name="矩形 25"/>
          <p:cNvSpPr/>
          <p:nvPr/>
        </p:nvSpPr>
        <p:spPr>
          <a:xfrm>
            <a:off x="1480796" y="464299"/>
            <a:ext cx="63624" cy="22440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1" name="文本框 70"/>
          <p:cNvSpPr txBox="1"/>
          <p:nvPr/>
        </p:nvSpPr>
        <p:spPr>
          <a:xfrm>
            <a:off x="1556843" y="277827"/>
            <a:ext cx="3240240" cy="461665"/>
          </a:xfrm>
          <a:prstGeom prst="rect">
            <a:avLst/>
          </a:prstGeom>
          <a:noFill/>
        </p:spPr>
        <p:txBody>
          <a:bodyPr wrap="square" rtlCol="0">
            <a:spAutoFit/>
          </a:bodyPr>
          <a:lstStyle/>
          <a:p>
            <a:r>
              <a:rPr lang="en-US" altLang="zh-CN" sz="2400" b="1" dirty="0">
                <a:latin typeface="Times New Roman" charset="0"/>
                <a:ea typeface="造字工房悦黑体验版常规体" pitchFamily="50" charset="-122"/>
                <a:sym typeface="+mn-ea"/>
              </a:rPr>
              <a:t>LSTM</a:t>
            </a:r>
            <a:endParaRPr lang="zh-CN" altLang="en-US" sz="2400" b="1" dirty="0">
              <a:latin typeface="造字工房悦黑体验版常规体" pitchFamily="50" charset="-122"/>
              <a:ea typeface="造字工房悦黑体验版常规体" pitchFamily="50" charset="-122"/>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0731" y="1033128"/>
            <a:ext cx="7430537" cy="4791744"/>
          </a:xfrm>
          <a:prstGeom prst="rect">
            <a:avLst/>
          </a:prstGeom>
        </p:spPr>
      </p:pic>
    </p:spTree>
    <p:extLst>
      <p:ext uri="{BB962C8B-B14F-4D97-AF65-F5344CB8AC3E}">
        <p14:creationId xmlns:p14="http://schemas.microsoft.com/office/powerpoint/2010/main" val="2150522352"/>
      </p:ext>
    </p:extLst>
  </p:cSld>
  <p:clrMapOvr>
    <a:masterClrMapping/>
  </p:clrMapOvr>
  <p:transition advTm="5078"/>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60648"/>
            <a:ext cx="1271464"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4</a:t>
            </a:r>
            <a:endParaRPr lang="zh-CN" altLang="en-US" dirty="0">
              <a:ea typeface="造字工房悦黑体验版常规体" pitchFamily="50" charset="-122"/>
            </a:endParaRPr>
          </a:p>
        </p:txBody>
      </p:sp>
      <p:sp>
        <p:nvSpPr>
          <p:cNvPr id="25" name="矩形 24"/>
          <p:cNvSpPr/>
          <p:nvPr/>
        </p:nvSpPr>
        <p:spPr>
          <a:xfrm>
            <a:off x="1343472" y="260648"/>
            <a:ext cx="72008"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6" name="矩形 25"/>
          <p:cNvSpPr/>
          <p:nvPr/>
        </p:nvSpPr>
        <p:spPr>
          <a:xfrm>
            <a:off x="1480796" y="464299"/>
            <a:ext cx="63624" cy="22440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1" name="文本框 70"/>
          <p:cNvSpPr txBox="1"/>
          <p:nvPr/>
        </p:nvSpPr>
        <p:spPr>
          <a:xfrm>
            <a:off x="1556843" y="277827"/>
            <a:ext cx="3240240" cy="461665"/>
          </a:xfrm>
          <a:prstGeom prst="rect">
            <a:avLst/>
          </a:prstGeom>
          <a:noFill/>
        </p:spPr>
        <p:txBody>
          <a:bodyPr wrap="square" rtlCol="0">
            <a:spAutoFit/>
          </a:bodyPr>
          <a:lstStyle/>
          <a:p>
            <a:r>
              <a:rPr lang="en-US" altLang="zh-CN" sz="2400" b="1" dirty="0">
                <a:latin typeface="Times New Roman" charset="0"/>
                <a:ea typeface="造字工房悦黑体验版常规体" pitchFamily="50" charset="-122"/>
                <a:sym typeface="+mn-ea"/>
              </a:rPr>
              <a:t>LSTM</a:t>
            </a:r>
            <a:endParaRPr lang="zh-CN" altLang="en-US" sz="2400" b="1" dirty="0">
              <a:latin typeface="造字工房悦黑体验版常规体" pitchFamily="50" charset="-122"/>
              <a:ea typeface="造字工房悦黑体验版常规体" pitchFamily="50" charset="-122"/>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100" y="1056944"/>
            <a:ext cx="7525800" cy="4744112"/>
          </a:xfrm>
          <a:prstGeom prst="rect">
            <a:avLst/>
          </a:prstGeom>
        </p:spPr>
      </p:pic>
    </p:spTree>
    <p:extLst>
      <p:ext uri="{BB962C8B-B14F-4D97-AF65-F5344CB8AC3E}">
        <p14:creationId xmlns:p14="http://schemas.microsoft.com/office/powerpoint/2010/main" val="1767017000"/>
      </p:ext>
    </p:extLst>
  </p:cSld>
  <p:clrMapOvr>
    <a:masterClrMapping/>
  </p:clrMapOvr>
  <p:transition advTm="5078"/>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60648"/>
            <a:ext cx="1271464"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4</a:t>
            </a:r>
            <a:endParaRPr lang="zh-CN" altLang="en-US" dirty="0">
              <a:ea typeface="造字工房悦黑体验版常规体" pitchFamily="50" charset="-122"/>
            </a:endParaRPr>
          </a:p>
        </p:txBody>
      </p:sp>
      <p:sp>
        <p:nvSpPr>
          <p:cNvPr id="25" name="矩形 24"/>
          <p:cNvSpPr/>
          <p:nvPr/>
        </p:nvSpPr>
        <p:spPr>
          <a:xfrm>
            <a:off x="1343472" y="260648"/>
            <a:ext cx="72008"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6" name="矩形 25"/>
          <p:cNvSpPr/>
          <p:nvPr/>
        </p:nvSpPr>
        <p:spPr>
          <a:xfrm>
            <a:off x="1480796" y="464299"/>
            <a:ext cx="63624" cy="22440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1" name="文本框 70"/>
          <p:cNvSpPr txBox="1"/>
          <p:nvPr/>
        </p:nvSpPr>
        <p:spPr>
          <a:xfrm>
            <a:off x="1556843" y="277827"/>
            <a:ext cx="3240240" cy="461665"/>
          </a:xfrm>
          <a:prstGeom prst="rect">
            <a:avLst/>
          </a:prstGeom>
          <a:noFill/>
        </p:spPr>
        <p:txBody>
          <a:bodyPr wrap="square" rtlCol="0">
            <a:spAutoFit/>
          </a:bodyPr>
          <a:lstStyle/>
          <a:p>
            <a:r>
              <a:rPr lang="en-US" altLang="zh-CN" sz="2400" b="1" dirty="0">
                <a:latin typeface="Times New Roman" charset="0"/>
                <a:ea typeface="造字工房悦黑体验版常规体" pitchFamily="50" charset="-122"/>
                <a:sym typeface="+mn-ea"/>
              </a:rPr>
              <a:t>LSTM</a:t>
            </a:r>
            <a:endParaRPr lang="zh-CN" altLang="en-US" sz="2400" b="1" dirty="0">
              <a:latin typeface="造字工房悦黑体验版常规体" pitchFamily="50" charset="-122"/>
              <a:ea typeface="造字工房悦黑体验版常规体" pitchFamily="50" charset="-122"/>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652" y="1037891"/>
            <a:ext cx="7306695" cy="4782217"/>
          </a:xfrm>
          <a:prstGeom prst="rect">
            <a:avLst/>
          </a:prstGeom>
        </p:spPr>
      </p:pic>
    </p:spTree>
    <p:extLst>
      <p:ext uri="{BB962C8B-B14F-4D97-AF65-F5344CB8AC3E}">
        <p14:creationId xmlns:p14="http://schemas.microsoft.com/office/powerpoint/2010/main" val="3864711769"/>
      </p:ext>
    </p:extLst>
  </p:cSld>
  <p:clrMapOvr>
    <a:masterClrMapping/>
  </p:clrMapOvr>
  <p:transition advTm="5078"/>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60648"/>
            <a:ext cx="1271464"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4</a:t>
            </a:r>
            <a:endParaRPr lang="zh-CN" altLang="en-US" dirty="0">
              <a:ea typeface="造字工房悦黑体验版常规体" pitchFamily="50" charset="-122"/>
            </a:endParaRPr>
          </a:p>
        </p:txBody>
      </p:sp>
      <p:sp>
        <p:nvSpPr>
          <p:cNvPr id="25" name="矩形 24"/>
          <p:cNvSpPr/>
          <p:nvPr/>
        </p:nvSpPr>
        <p:spPr>
          <a:xfrm>
            <a:off x="1343472" y="260648"/>
            <a:ext cx="72008"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6" name="矩形 25"/>
          <p:cNvSpPr/>
          <p:nvPr/>
        </p:nvSpPr>
        <p:spPr>
          <a:xfrm>
            <a:off x="1480796" y="464299"/>
            <a:ext cx="63624" cy="22440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1" name="文本框 70"/>
          <p:cNvSpPr txBox="1"/>
          <p:nvPr/>
        </p:nvSpPr>
        <p:spPr>
          <a:xfrm>
            <a:off x="1556843" y="277827"/>
            <a:ext cx="3240240" cy="461665"/>
          </a:xfrm>
          <a:prstGeom prst="rect">
            <a:avLst/>
          </a:prstGeom>
          <a:noFill/>
        </p:spPr>
        <p:txBody>
          <a:bodyPr wrap="square" rtlCol="0">
            <a:spAutoFit/>
          </a:bodyPr>
          <a:lstStyle/>
          <a:p>
            <a:r>
              <a:rPr lang="en-US" altLang="zh-CN" sz="2400" b="1" dirty="0">
                <a:latin typeface="Times New Roman" charset="0"/>
                <a:ea typeface="造字工房悦黑体验版常规体" pitchFamily="50" charset="-122"/>
                <a:sym typeface="+mn-ea"/>
              </a:rPr>
              <a:t>LSTM</a:t>
            </a:r>
            <a:endParaRPr lang="zh-CN" altLang="en-US" sz="2400" b="1" dirty="0">
              <a:latin typeface="造字工房悦黑体验版常规体" pitchFamily="50" charset="-122"/>
              <a:ea typeface="造字工房悦黑体验版常规体" pitchFamily="50" charset="-122"/>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4047" y="1095049"/>
            <a:ext cx="7563906" cy="4667901"/>
          </a:xfrm>
          <a:prstGeom prst="rect">
            <a:avLst/>
          </a:prstGeom>
        </p:spPr>
      </p:pic>
    </p:spTree>
    <p:extLst>
      <p:ext uri="{BB962C8B-B14F-4D97-AF65-F5344CB8AC3E}">
        <p14:creationId xmlns:p14="http://schemas.microsoft.com/office/powerpoint/2010/main" val="2115911560"/>
      </p:ext>
    </p:extLst>
  </p:cSld>
  <p:clrMapOvr>
    <a:masterClrMapping/>
  </p:clrMapOvr>
  <p:transition advTm="5078"/>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60648"/>
            <a:ext cx="1271464"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1</a:t>
            </a:r>
            <a:endParaRPr lang="zh-CN" altLang="en-US" dirty="0">
              <a:ea typeface="造字工房悦黑体验版常规体" pitchFamily="50" charset="-122"/>
            </a:endParaRPr>
          </a:p>
        </p:txBody>
      </p:sp>
      <p:sp>
        <p:nvSpPr>
          <p:cNvPr id="25" name="矩形 24"/>
          <p:cNvSpPr/>
          <p:nvPr/>
        </p:nvSpPr>
        <p:spPr>
          <a:xfrm>
            <a:off x="1343472" y="260648"/>
            <a:ext cx="72008"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6" name="矩形 25"/>
          <p:cNvSpPr/>
          <p:nvPr/>
        </p:nvSpPr>
        <p:spPr>
          <a:xfrm>
            <a:off x="1480796" y="464299"/>
            <a:ext cx="63624" cy="22440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1" name="文本框 70"/>
          <p:cNvSpPr txBox="1"/>
          <p:nvPr/>
        </p:nvSpPr>
        <p:spPr>
          <a:xfrm>
            <a:off x="1556843" y="277827"/>
            <a:ext cx="2751380" cy="457200"/>
          </a:xfrm>
          <a:prstGeom prst="rect">
            <a:avLst/>
          </a:prstGeom>
          <a:noFill/>
        </p:spPr>
        <p:txBody>
          <a:bodyPr wrap="square" rtlCol="0">
            <a:spAutoFit/>
          </a:bodyPr>
          <a:lstStyle/>
          <a:p>
            <a:r>
              <a:rPr lang="en-US" altLang="zh-CN" sz="2400" b="1" dirty="0">
                <a:solidFill>
                  <a:schemeClr val="tx1"/>
                </a:solidFill>
                <a:latin typeface="Times New Roman" charset="0"/>
                <a:ea typeface="造字工房悦黑体验版常规体" pitchFamily="50" charset="-122"/>
                <a:sym typeface="+mn-ea"/>
              </a:rPr>
              <a:t>Overview</a:t>
            </a:r>
            <a:endParaRPr lang="zh-CN" altLang="en-US" sz="2400" b="1" dirty="0">
              <a:latin typeface="造字工房悦黑体验版常规体" pitchFamily="50" charset="-122"/>
              <a:ea typeface="造字工房悦黑体验版常规体" pitchFamily="50" charset="-122"/>
            </a:endParaRPr>
          </a:p>
        </p:txBody>
      </p:sp>
      <p:sp>
        <p:nvSpPr>
          <p:cNvPr id="2" name="TextBox 1"/>
          <p:cNvSpPr txBox="1"/>
          <p:nvPr/>
        </p:nvSpPr>
        <p:spPr>
          <a:xfrm>
            <a:off x="1343472" y="1406769"/>
            <a:ext cx="9556634" cy="1815882"/>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Humans don’t start their thinking from scratch every second. As you read this essay, you understand each word based on your understanding of previous words. You don’t throw everything away and start thinking from scratch again. </a:t>
            </a:r>
            <a:endParaRPr lang="zh-CN" alt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724737" y="4817180"/>
            <a:ext cx="3849176" cy="523220"/>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Sequential data</a:t>
            </a:r>
            <a:endParaRPr lang="zh-CN" altLang="en-US" sz="2800" dirty="0">
              <a:latin typeface="Times New Roman" panose="02020603050405020304" pitchFamily="18" charset="0"/>
              <a:cs typeface="Times New Roman" panose="02020603050405020304" pitchFamily="18" charset="0"/>
            </a:endParaRPr>
          </a:p>
        </p:txBody>
      </p:sp>
      <p:sp>
        <p:nvSpPr>
          <p:cNvPr id="4" name="Arrow: Down 3"/>
          <p:cNvSpPr/>
          <p:nvPr/>
        </p:nvSpPr>
        <p:spPr>
          <a:xfrm>
            <a:off x="5544457" y="3579687"/>
            <a:ext cx="436076" cy="9923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advTm="10429"/>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60648"/>
            <a:ext cx="1271464"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4</a:t>
            </a:r>
            <a:endParaRPr lang="zh-CN" altLang="en-US" dirty="0">
              <a:ea typeface="造字工房悦黑体验版常规体" pitchFamily="50" charset="-122"/>
            </a:endParaRPr>
          </a:p>
        </p:txBody>
      </p:sp>
      <p:sp>
        <p:nvSpPr>
          <p:cNvPr id="25" name="矩形 24"/>
          <p:cNvSpPr/>
          <p:nvPr/>
        </p:nvSpPr>
        <p:spPr>
          <a:xfrm>
            <a:off x="1343472" y="260648"/>
            <a:ext cx="72008"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6" name="矩形 25"/>
          <p:cNvSpPr/>
          <p:nvPr/>
        </p:nvSpPr>
        <p:spPr>
          <a:xfrm>
            <a:off x="1480796" y="464299"/>
            <a:ext cx="63624" cy="22440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1" name="文本框 70"/>
          <p:cNvSpPr txBox="1"/>
          <p:nvPr/>
        </p:nvSpPr>
        <p:spPr>
          <a:xfrm>
            <a:off x="1556843" y="277827"/>
            <a:ext cx="3240240" cy="461665"/>
          </a:xfrm>
          <a:prstGeom prst="rect">
            <a:avLst/>
          </a:prstGeom>
          <a:noFill/>
        </p:spPr>
        <p:txBody>
          <a:bodyPr wrap="square" rtlCol="0">
            <a:spAutoFit/>
          </a:bodyPr>
          <a:lstStyle/>
          <a:p>
            <a:r>
              <a:rPr lang="en-US" altLang="zh-CN" sz="2400" b="1" dirty="0">
                <a:latin typeface="Times New Roman" charset="0"/>
                <a:ea typeface="造字工房悦黑体验版常规体" pitchFamily="50" charset="-122"/>
                <a:sym typeface="+mn-ea"/>
              </a:rPr>
              <a:t>LSTM</a:t>
            </a:r>
            <a:endParaRPr lang="zh-CN" altLang="en-US" sz="2400" b="1" dirty="0">
              <a:latin typeface="造字工房悦黑体验版常规体" pitchFamily="50" charset="-122"/>
              <a:ea typeface="造字工房悦黑体验版常规体" pitchFamily="50" charset="-122"/>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213" y="1047436"/>
            <a:ext cx="6028683" cy="5096189"/>
          </a:xfrm>
          <a:prstGeom prst="rect">
            <a:avLst/>
          </a:prstGeom>
        </p:spPr>
      </p:pic>
    </p:spTree>
    <p:extLst>
      <p:ext uri="{BB962C8B-B14F-4D97-AF65-F5344CB8AC3E}">
        <p14:creationId xmlns:p14="http://schemas.microsoft.com/office/powerpoint/2010/main" val="2683097757"/>
      </p:ext>
    </p:extLst>
  </p:cSld>
  <p:clrMapOvr>
    <a:masterClrMapping/>
  </p:clrMapOvr>
  <p:transition advTm="5078"/>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60648"/>
            <a:ext cx="1271464"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4</a:t>
            </a:r>
            <a:endParaRPr lang="zh-CN" altLang="en-US" dirty="0">
              <a:ea typeface="造字工房悦黑体验版常规体" pitchFamily="50" charset="-122"/>
            </a:endParaRPr>
          </a:p>
        </p:txBody>
      </p:sp>
      <p:sp>
        <p:nvSpPr>
          <p:cNvPr id="25" name="矩形 24"/>
          <p:cNvSpPr/>
          <p:nvPr/>
        </p:nvSpPr>
        <p:spPr>
          <a:xfrm>
            <a:off x="1343472" y="260648"/>
            <a:ext cx="72008"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6" name="矩形 25"/>
          <p:cNvSpPr/>
          <p:nvPr/>
        </p:nvSpPr>
        <p:spPr>
          <a:xfrm>
            <a:off x="1480796" y="464299"/>
            <a:ext cx="63624" cy="22440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1" name="文本框 70"/>
          <p:cNvSpPr txBox="1"/>
          <p:nvPr/>
        </p:nvSpPr>
        <p:spPr>
          <a:xfrm>
            <a:off x="1556843" y="277827"/>
            <a:ext cx="3240240" cy="461665"/>
          </a:xfrm>
          <a:prstGeom prst="rect">
            <a:avLst/>
          </a:prstGeom>
          <a:noFill/>
        </p:spPr>
        <p:txBody>
          <a:bodyPr wrap="square" rtlCol="0">
            <a:spAutoFit/>
          </a:bodyPr>
          <a:lstStyle/>
          <a:p>
            <a:r>
              <a:rPr lang="en-US" altLang="zh-CN" sz="2400" b="1" dirty="0">
                <a:latin typeface="Times New Roman" charset="0"/>
                <a:ea typeface="造字工房悦黑体验版常规体" pitchFamily="50" charset="-122"/>
                <a:sym typeface="+mn-ea"/>
              </a:rPr>
              <a:t>LSTM</a:t>
            </a:r>
            <a:endParaRPr lang="zh-CN" altLang="en-US" sz="2400" b="1" dirty="0">
              <a:latin typeface="造字工房悦黑体验版常规体" pitchFamily="50" charset="-122"/>
              <a:ea typeface="造字工房悦黑体验版常规体" pitchFamily="50" charset="-122"/>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4547" y="1061707"/>
            <a:ext cx="7382905" cy="4734586"/>
          </a:xfrm>
          <a:prstGeom prst="rect">
            <a:avLst/>
          </a:prstGeom>
        </p:spPr>
      </p:pic>
    </p:spTree>
    <p:extLst>
      <p:ext uri="{BB962C8B-B14F-4D97-AF65-F5344CB8AC3E}">
        <p14:creationId xmlns:p14="http://schemas.microsoft.com/office/powerpoint/2010/main" val="1409091473"/>
      </p:ext>
    </p:extLst>
  </p:cSld>
  <p:clrMapOvr>
    <a:masterClrMapping/>
  </p:clrMapOvr>
  <p:transition advTm="5078"/>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60648"/>
            <a:ext cx="1271464"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4</a:t>
            </a:r>
            <a:endParaRPr lang="zh-CN" altLang="en-US" dirty="0">
              <a:ea typeface="造字工房悦黑体验版常规体" pitchFamily="50" charset="-122"/>
            </a:endParaRPr>
          </a:p>
        </p:txBody>
      </p:sp>
      <p:sp>
        <p:nvSpPr>
          <p:cNvPr id="25" name="矩形 24"/>
          <p:cNvSpPr/>
          <p:nvPr/>
        </p:nvSpPr>
        <p:spPr>
          <a:xfrm>
            <a:off x="1343472" y="260648"/>
            <a:ext cx="72008"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6" name="矩形 25"/>
          <p:cNvSpPr/>
          <p:nvPr/>
        </p:nvSpPr>
        <p:spPr>
          <a:xfrm>
            <a:off x="1480796" y="464299"/>
            <a:ext cx="63624" cy="22440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1" name="文本框 70"/>
          <p:cNvSpPr txBox="1"/>
          <p:nvPr/>
        </p:nvSpPr>
        <p:spPr>
          <a:xfrm>
            <a:off x="1556843" y="277827"/>
            <a:ext cx="3240240" cy="461665"/>
          </a:xfrm>
          <a:prstGeom prst="rect">
            <a:avLst/>
          </a:prstGeom>
          <a:noFill/>
        </p:spPr>
        <p:txBody>
          <a:bodyPr wrap="square" rtlCol="0">
            <a:spAutoFit/>
          </a:bodyPr>
          <a:lstStyle/>
          <a:p>
            <a:r>
              <a:rPr lang="en-US" altLang="zh-CN" sz="2400" b="1" dirty="0">
                <a:latin typeface="Times New Roman" charset="0"/>
                <a:ea typeface="造字工房悦黑体验版常规体" pitchFamily="50" charset="-122"/>
                <a:sym typeface="+mn-ea"/>
              </a:rPr>
              <a:t>LSTM</a:t>
            </a:r>
            <a:endParaRPr lang="zh-CN" altLang="en-US" sz="2400" b="1" dirty="0">
              <a:latin typeface="造字工房悦黑体验版常规体" pitchFamily="50" charset="-122"/>
              <a:ea typeface="造字工房悦黑体验版常规体" pitchFamily="50" charset="-122"/>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144" y="1227293"/>
            <a:ext cx="7867658" cy="4520364"/>
          </a:xfrm>
          <a:prstGeom prst="rect">
            <a:avLst/>
          </a:prstGeom>
        </p:spPr>
      </p:pic>
    </p:spTree>
    <p:extLst>
      <p:ext uri="{BB962C8B-B14F-4D97-AF65-F5344CB8AC3E}">
        <p14:creationId xmlns:p14="http://schemas.microsoft.com/office/powerpoint/2010/main" val="3951174830"/>
      </p:ext>
    </p:extLst>
  </p:cSld>
  <p:clrMapOvr>
    <a:masterClrMapping/>
  </p:clrMapOvr>
  <p:transition advTm="5078"/>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60648"/>
            <a:ext cx="1271464"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4</a:t>
            </a:r>
            <a:endParaRPr lang="zh-CN" altLang="en-US" dirty="0">
              <a:ea typeface="造字工房悦黑体验版常规体" pitchFamily="50" charset="-122"/>
            </a:endParaRPr>
          </a:p>
        </p:txBody>
      </p:sp>
      <p:sp>
        <p:nvSpPr>
          <p:cNvPr id="25" name="矩形 24"/>
          <p:cNvSpPr/>
          <p:nvPr/>
        </p:nvSpPr>
        <p:spPr>
          <a:xfrm>
            <a:off x="1343472" y="260648"/>
            <a:ext cx="72008"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6" name="矩形 25"/>
          <p:cNvSpPr/>
          <p:nvPr/>
        </p:nvSpPr>
        <p:spPr>
          <a:xfrm>
            <a:off x="1480796" y="464299"/>
            <a:ext cx="63624" cy="22440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1" name="文本框 70"/>
          <p:cNvSpPr txBox="1"/>
          <p:nvPr/>
        </p:nvSpPr>
        <p:spPr>
          <a:xfrm>
            <a:off x="1556843" y="277827"/>
            <a:ext cx="3240240" cy="461665"/>
          </a:xfrm>
          <a:prstGeom prst="rect">
            <a:avLst/>
          </a:prstGeom>
          <a:noFill/>
        </p:spPr>
        <p:txBody>
          <a:bodyPr wrap="square" rtlCol="0">
            <a:spAutoFit/>
          </a:bodyPr>
          <a:lstStyle/>
          <a:p>
            <a:r>
              <a:rPr lang="en-US" altLang="zh-CN" sz="2400" b="1" dirty="0">
                <a:latin typeface="Times New Roman" charset="0"/>
                <a:ea typeface="造字工房悦黑体验版常规体" pitchFamily="50" charset="-122"/>
                <a:sym typeface="+mn-ea"/>
              </a:rPr>
              <a:t>LSTM</a:t>
            </a:r>
            <a:endParaRPr lang="zh-CN" altLang="en-US" sz="2400" b="1" dirty="0">
              <a:latin typeface="造字工房悦黑体验版常规体" pitchFamily="50" charset="-122"/>
              <a:ea typeface="造字工房悦黑体验版常规体" pitchFamily="50" charset="-122"/>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258" y="1090286"/>
            <a:ext cx="7411484" cy="4677428"/>
          </a:xfrm>
          <a:prstGeom prst="rect">
            <a:avLst/>
          </a:prstGeom>
        </p:spPr>
      </p:pic>
    </p:spTree>
    <p:extLst>
      <p:ext uri="{BB962C8B-B14F-4D97-AF65-F5344CB8AC3E}">
        <p14:creationId xmlns:p14="http://schemas.microsoft.com/office/powerpoint/2010/main" val="316503184"/>
      </p:ext>
    </p:extLst>
  </p:cSld>
  <p:clrMapOvr>
    <a:masterClrMapping/>
  </p:clrMapOvr>
  <p:transition advTm="5078"/>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60648"/>
            <a:ext cx="1271464"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4</a:t>
            </a:r>
            <a:endParaRPr lang="zh-CN" altLang="en-US" dirty="0">
              <a:ea typeface="造字工房悦黑体验版常规体" pitchFamily="50" charset="-122"/>
            </a:endParaRPr>
          </a:p>
        </p:txBody>
      </p:sp>
      <p:sp>
        <p:nvSpPr>
          <p:cNvPr id="25" name="矩形 24"/>
          <p:cNvSpPr/>
          <p:nvPr/>
        </p:nvSpPr>
        <p:spPr>
          <a:xfrm>
            <a:off x="1343472" y="260648"/>
            <a:ext cx="72008"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6" name="矩形 25"/>
          <p:cNvSpPr/>
          <p:nvPr/>
        </p:nvSpPr>
        <p:spPr>
          <a:xfrm>
            <a:off x="1480796" y="464299"/>
            <a:ext cx="63624" cy="22440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1" name="文本框 70"/>
          <p:cNvSpPr txBox="1"/>
          <p:nvPr/>
        </p:nvSpPr>
        <p:spPr>
          <a:xfrm>
            <a:off x="1556843" y="277827"/>
            <a:ext cx="3240240" cy="461665"/>
          </a:xfrm>
          <a:prstGeom prst="rect">
            <a:avLst/>
          </a:prstGeom>
          <a:noFill/>
        </p:spPr>
        <p:txBody>
          <a:bodyPr wrap="square" rtlCol="0">
            <a:spAutoFit/>
          </a:bodyPr>
          <a:lstStyle/>
          <a:p>
            <a:r>
              <a:rPr lang="en-US" altLang="zh-CN" sz="2400" b="1" dirty="0">
                <a:latin typeface="Times New Roman" charset="0"/>
                <a:ea typeface="造字工房悦黑体验版常规体" pitchFamily="50" charset="-122"/>
                <a:sym typeface="+mn-ea"/>
              </a:rPr>
              <a:t>LSTM</a:t>
            </a:r>
            <a:endParaRPr lang="zh-CN" altLang="en-US" sz="2400" b="1" dirty="0">
              <a:latin typeface="造字工房悦黑体验版常规体" pitchFamily="50" charset="-122"/>
              <a:ea typeface="造字工房悦黑体验版常规体" pitchFamily="50" charset="-122"/>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009" y="1132650"/>
            <a:ext cx="10666830" cy="4876265"/>
          </a:xfrm>
          <a:prstGeom prst="rect">
            <a:avLst/>
          </a:prstGeom>
        </p:spPr>
      </p:pic>
    </p:spTree>
    <p:extLst>
      <p:ext uri="{BB962C8B-B14F-4D97-AF65-F5344CB8AC3E}">
        <p14:creationId xmlns:p14="http://schemas.microsoft.com/office/powerpoint/2010/main" val="2460062312"/>
      </p:ext>
    </p:extLst>
  </p:cSld>
  <p:clrMapOvr>
    <a:masterClrMapping/>
  </p:clrMapOvr>
  <p:transition advTm="5078"/>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60648"/>
            <a:ext cx="1271464"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4</a:t>
            </a:r>
            <a:endParaRPr lang="zh-CN" altLang="en-US" dirty="0">
              <a:ea typeface="造字工房悦黑体验版常规体" pitchFamily="50" charset="-122"/>
            </a:endParaRPr>
          </a:p>
        </p:txBody>
      </p:sp>
      <p:sp>
        <p:nvSpPr>
          <p:cNvPr id="25" name="矩形 24"/>
          <p:cNvSpPr/>
          <p:nvPr/>
        </p:nvSpPr>
        <p:spPr>
          <a:xfrm>
            <a:off x="1343472" y="260648"/>
            <a:ext cx="72008"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6" name="矩形 25"/>
          <p:cNvSpPr/>
          <p:nvPr/>
        </p:nvSpPr>
        <p:spPr>
          <a:xfrm>
            <a:off x="1480796" y="464299"/>
            <a:ext cx="63624" cy="22440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1" name="文本框 70"/>
          <p:cNvSpPr txBox="1"/>
          <p:nvPr/>
        </p:nvSpPr>
        <p:spPr>
          <a:xfrm>
            <a:off x="1556843" y="277827"/>
            <a:ext cx="3240240" cy="461665"/>
          </a:xfrm>
          <a:prstGeom prst="rect">
            <a:avLst/>
          </a:prstGeom>
          <a:noFill/>
        </p:spPr>
        <p:txBody>
          <a:bodyPr wrap="square" rtlCol="0">
            <a:spAutoFit/>
          </a:bodyPr>
          <a:lstStyle/>
          <a:p>
            <a:r>
              <a:rPr lang="en-US" altLang="zh-CN" sz="2400" b="1" dirty="0">
                <a:latin typeface="Times New Roman" charset="0"/>
                <a:ea typeface="造字工房悦黑体验版常规体" pitchFamily="50" charset="-122"/>
                <a:sym typeface="+mn-ea"/>
              </a:rPr>
              <a:t>LSTM</a:t>
            </a:r>
            <a:endParaRPr lang="zh-CN" altLang="en-US" sz="2400" b="1" dirty="0">
              <a:latin typeface="造字工房悦黑体验版常规体" pitchFamily="50" charset="-122"/>
              <a:ea typeface="造字工房悦黑体验版常规体" pitchFamily="50" charset="-122"/>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290" y="2739228"/>
            <a:ext cx="9512212" cy="333527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516" y="1157857"/>
            <a:ext cx="7544853" cy="1581371"/>
          </a:xfrm>
          <a:prstGeom prst="rect">
            <a:avLst/>
          </a:prstGeom>
        </p:spPr>
      </p:pic>
    </p:spTree>
    <p:extLst>
      <p:ext uri="{BB962C8B-B14F-4D97-AF65-F5344CB8AC3E}">
        <p14:creationId xmlns:p14="http://schemas.microsoft.com/office/powerpoint/2010/main" val="1237121279"/>
      </p:ext>
    </p:extLst>
  </p:cSld>
  <p:clrMapOvr>
    <a:masterClrMapping/>
  </p:clrMapOvr>
  <p:transition advTm="5078"/>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60648"/>
            <a:ext cx="1271464"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4</a:t>
            </a:r>
            <a:endParaRPr lang="zh-CN" altLang="en-US" dirty="0">
              <a:ea typeface="造字工房悦黑体验版常规体" pitchFamily="50" charset="-122"/>
            </a:endParaRPr>
          </a:p>
        </p:txBody>
      </p:sp>
      <p:sp>
        <p:nvSpPr>
          <p:cNvPr id="25" name="矩形 24"/>
          <p:cNvSpPr/>
          <p:nvPr/>
        </p:nvSpPr>
        <p:spPr>
          <a:xfrm>
            <a:off x="1343472" y="260648"/>
            <a:ext cx="72008"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6" name="矩形 25"/>
          <p:cNvSpPr/>
          <p:nvPr/>
        </p:nvSpPr>
        <p:spPr>
          <a:xfrm>
            <a:off x="1480796" y="464299"/>
            <a:ext cx="63624" cy="22440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1" name="文本框 70"/>
          <p:cNvSpPr txBox="1"/>
          <p:nvPr/>
        </p:nvSpPr>
        <p:spPr>
          <a:xfrm>
            <a:off x="1556843" y="277827"/>
            <a:ext cx="3240240" cy="461665"/>
          </a:xfrm>
          <a:prstGeom prst="rect">
            <a:avLst/>
          </a:prstGeom>
          <a:noFill/>
        </p:spPr>
        <p:txBody>
          <a:bodyPr wrap="square" rtlCol="0">
            <a:spAutoFit/>
          </a:bodyPr>
          <a:lstStyle/>
          <a:p>
            <a:r>
              <a:rPr lang="en-US" altLang="zh-CN" sz="2400" b="1" dirty="0">
                <a:latin typeface="Times New Roman" charset="0"/>
                <a:ea typeface="造字工房悦黑体验版常规体" pitchFamily="50" charset="-122"/>
                <a:sym typeface="+mn-ea"/>
              </a:rPr>
              <a:t>LSTM</a:t>
            </a:r>
            <a:endParaRPr lang="zh-CN" altLang="en-US" sz="2400" b="1" dirty="0">
              <a:latin typeface="造字工房悦黑体验版常规体" pitchFamily="50" charset="-122"/>
              <a:ea typeface="造字工房悦黑体验版常规体" pitchFamily="50" charset="-122"/>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116" y="3040583"/>
            <a:ext cx="10424578" cy="328764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0586" y="1322696"/>
            <a:ext cx="7525800" cy="1514686"/>
          </a:xfrm>
          <a:prstGeom prst="rect">
            <a:avLst/>
          </a:prstGeom>
        </p:spPr>
      </p:pic>
    </p:spTree>
    <p:extLst>
      <p:ext uri="{BB962C8B-B14F-4D97-AF65-F5344CB8AC3E}">
        <p14:creationId xmlns:p14="http://schemas.microsoft.com/office/powerpoint/2010/main" val="3503148559"/>
      </p:ext>
    </p:extLst>
  </p:cSld>
  <p:clrMapOvr>
    <a:masterClrMapping/>
  </p:clrMapOvr>
  <p:transition advTm="5078"/>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60648"/>
            <a:ext cx="1271464"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4</a:t>
            </a:r>
            <a:endParaRPr lang="zh-CN" altLang="en-US" dirty="0">
              <a:ea typeface="造字工房悦黑体验版常规体" pitchFamily="50" charset="-122"/>
            </a:endParaRPr>
          </a:p>
        </p:txBody>
      </p:sp>
      <p:sp>
        <p:nvSpPr>
          <p:cNvPr id="25" name="矩形 24"/>
          <p:cNvSpPr/>
          <p:nvPr/>
        </p:nvSpPr>
        <p:spPr>
          <a:xfrm>
            <a:off x="1343472" y="260648"/>
            <a:ext cx="72008"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6" name="矩形 25"/>
          <p:cNvSpPr/>
          <p:nvPr/>
        </p:nvSpPr>
        <p:spPr>
          <a:xfrm>
            <a:off x="1480796" y="464299"/>
            <a:ext cx="63624" cy="22440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1" name="文本框 70"/>
          <p:cNvSpPr txBox="1"/>
          <p:nvPr/>
        </p:nvSpPr>
        <p:spPr>
          <a:xfrm>
            <a:off x="1556843" y="277827"/>
            <a:ext cx="3240240" cy="461665"/>
          </a:xfrm>
          <a:prstGeom prst="rect">
            <a:avLst/>
          </a:prstGeom>
          <a:noFill/>
        </p:spPr>
        <p:txBody>
          <a:bodyPr wrap="square" rtlCol="0">
            <a:spAutoFit/>
          </a:bodyPr>
          <a:lstStyle/>
          <a:p>
            <a:r>
              <a:rPr lang="en-US" altLang="zh-CN" sz="2400" b="1" dirty="0">
                <a:latin typeface="Times New Roman" charset="0"/>
                <a:ea typeface="造字工房悦黑体验版常规体" pitchFamily="50" charset="-122"/>
                <a:sym typeface="+mn-ea"/>
              </a:rPr>
              <a:t>LSTM</a:t>
            </a:r>
            <a:endParaRPr lang="zh-CN" altLang="en-US" sz="2400" b="1" dirty="0">
              <a:latin typeface="造字工房悦黑体验版常规体" pitchFamily="50" charset="-122"/>
              <a:ea typeface="造字工房悦黑体验版常规体" pitchFamily="50" charset="-122"/>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151" y="2926241"/>
            <a:ext cx="9458105" cy="307968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3500" y="1260089"/>
            <a:ext cx="7525800" cy="1829055"/>
          </a:xfrm>
          <a:prstGeom prst="rect">
            <a:avLst/>
          </a:prstGeom>
        </p:spPr>
      </p:pic>
    </p:spTree>
    <p:extLst>
      <p:ext uri="{BB962C8B-B14F-4D97-AF65-F5344CB8AC3E}">
        <p14:creationId xmlns:p14="http://schemas.microsoft.com/office/powerpoint/2010/main" val="762981457"/>
      </p:ext>
    </p:extLst>
  </p:cSld>
  <p:clrMapOvr>
    <a:masterClrMapping/>
  </p:clrMapOvr>
  <p:transition advTm="5078"/>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60648"/>
            <a:ext cx="1271464"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4</a:t>
            </a:r>
            <a:endParaRPr lang="zh-CN" altLang="en-US" dirty="0">
              <a:ea typeface="造字工房悦黑体验版常规体" pitchFamily="50" charset="-122"/>
            </a:endParaRPr>
          </a:p>
        </p:txBody>
      </p:sp>
      <p:sp>
        <p:nvSpPr>
          <p:cNvPr id="25" name="矩形 24"/>
          <p:cNvSpPr/>
          <p:nvPr/>
        </p:nvSpPr>
        <p:spPr>
          <a:xfrm>
            <a:off x="1343472" y="260648"/>
            <a:ext cx="72008"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6" name="矩形 25"/>
          <p:cNvSpPr/>
          <p:nvPr/>
        </p:nvSpPr>
        <p:spPr>
          <a:xfrm>
            <a:off x="1480796" y="464299"/>
            <a:ext cx="63624" cy="22440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1" name="文本框 70"/>
          <p:cNvSpPr txBox="1"/>
          <p:nvPr/>
        </p:nvSpPr>
        <p:spPr>
          <a:xfrm>
            <a:off x="1556843" y="277827"/>
            <a:ext cx="3240240" cy="461665"/>
          </a:xfrm>
          <a:prstGeom prst="rect">
            <a:avLst/>
          </a:prstGeom>
          <a:noFill/>
        </p:spPr>
        <p:txBody>
          <a:bodyPr wrap="square" rtlCol="0">
            <a:spAutoFit/>
          </a:bodyPr>
          <a:lstStyle/>
          <a:p>
            <a:r>
              <a:rPr lang="en-US" altLang="zh-CN" sz="2400" b="1" dirty="0">
                <a:latin typeface="Times New Roman" charset="0"/>
                <a:ea typeface="造字工房悦黑体验版常规体" pitchFamily="50" charset="-122"/>
                <a:sym typeface="+mn-ea"/>
              </a:rPr>
              <a:t>LSTM</a:t>
            </a:r>
            <a:endParaRPr lang="zh-CN" altLang="en-US" sz="2400" b="1" dirty="0">
              <a:latin typeface="造字工房悦黑体验版常规体" pitchFamily="50" charset="-122"/>
              <a:ea typeface="造字工房悦黑体验版常规体" pitchFamily="50" charset="-122"/>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464" y="3060383"/>
            <a:ext cx="9508845" cy="324342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6544" y="1097959"/>
            <a:ext cx="7544853" cy="1962424"/>
          </a:xfrm>
          <a:prstGeom prst="rect">
            <a:avLst/>
          </a:prstGeom>
        </p:spPr>
      </p:pic>
    </p:spTree>
    <p:extLst>
      <p:ext uri="{BB962C8B-B14F-4D97-AF65-F5344CB8AC3E}">
        <p14:creationId xmlns:p14="http://schemas.microsoft.com/office/powerpoint/2010/main" val="1577062830"/>
      </p:ext>
    </p:extLst>
  </p:cSld>
  <p:clrMapOvr>
    <a:masterClrMapping/>
  </p:clrMapOvr>
  <p:transition advTm="5078"/>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ChangeArrowheads="1"/>
          </p:cNvSpPr>
          <p:nvPr>
            <p:ph type="ctrTitle" hasCustomPrompt="1"/>
          </p:nvPr>
        </p:nvSpPr>
        <p:spPr>
          <a:xfrm>
            <a:off x="1812925" y="1722438"/>
            <a:ext cx="8458200" cy="1933575"/>
          </a:xfrm>
        </p:spPr>
        <p:txBody>
          <a:bodyPr vert="horz" wrap="square" lIns="91440" tIns="45720" rIns="91440" bIns="45720" numCol="1" anchor="ctr" anchorCtr="0" compatLnSpc="1"/>
          <a:lstStyle/>
          <a:p>
            <a:pPr marL="0" marR="0" lvl="0" algn="ctr" defTabSz="914400" rtl="0" eaLnBrk="1" fontAlgn="base" latinLnBrk="0" hangingPunct="1">
              <a:buClrTx/>
              <a:buSzTx/>
              <a:buFontTx/>
              <a:buNone/>
              <a:defRPr/>
            </a:pPr>
            <a:r>
              <a:rPr lang="en-US" altLang="zh-TW" sz="3200" dirty="0">
                <a:solidFill>
                  <a:schemeClr val="bg2"/>
                </a:solidFill>
                <a:effectLst>
                  <a:outerShdw blurRad="38100" dist="38100" dir="2700000" algn="tl">
                    <a:srgbClr val="C0C0C0"/>
                  </a:outerShdw>
                </a:effectLst>
                <a:ea typeface="新細明體" pitchFamily="18" charset="-120"/>
                <a:sym typeface="+mn-ea"/>
              </a:rPr>
              <a:t>Recurrent Neural Network</a:t>
            </a:r>
            <a:endParaRPr kumimoji="0" lang="en-US" altLang="zh-TW" sz="2400" b="0" i="0" u="none" strike="noStrike" kern="1200" cap="none" spc="0" normalizeH="0" baseline="0" noProof="0" dirty="0">
              <a:ln>
                <a:noFill/>
              </a:ln>
              <a:solidFill>
                <a:schemeClr val="bg2"/>
              </a:solidFill>
              <a:effectLst/>
              <a:uLnTx/>
              <a:uFillTx/>
              <a:latin typeface="+mj-lt"/>
              <a:ea typeface="+mj-ea"/>
              <a:cs typeface="+mj-cs"/>
            </a:endParaRPr>
          </a:p>
        </p:txBody>
      </p:sp>
      <p:sp>
        <p:nvSpPr>
          <p:cNvPr id="796675" name="Rectangle 3"/>
          <p:cNvSpPr>
            <a:spLocks noChangeArrowheads="1"/>
          </p:cNvSpPr>
          <p:nvPr/>
        </p:nvSpPr>
        <p:spPr bwMode="auto">
          <a:xfrm>
            <a:off x="2133600" y="3629660"/>
            <a:ext cx="8549640" cy="409575"/>
          </a:xfrm>
          <a:prstGeom prst="rect">
            <a:avLst/>
          </a:prstGeom>
          <a:noFill/>
          <a:ln w="9525">
            <a:noFill/>
            <a:miter lim="800000"/>
          </a:ln>
          <a:effectLst/>
        </p:spPr>
        <p:txBody>
          <a:bodyPr anchor="b"/>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bg2"/>
                </a:solidFill>
                <a:effectLst>
                  <a:outerShdw blurRad="38100" dist="38100" dir="2700000" algn="tl">
                    <a:srgbClr val="C0C0C0"/>
                  </a:outerShdw>
                </a:effectLst>
                <a:uLnTx/>
                <a:uFillTx/>
                <a:latin typeface="Arial" pitchFamily="34" charset="0"/>
                <a:ea typeface="新細明體" panose="02020500000000000000" pitchFamily="18" charset="-120"/>
                <a:cs typeface="+mn-cs"/>
              </a:rPr>
              <a:t>Yue Wang, </a:t>
            </a:r>
            <a:r>
              <a:rPr kumimoji="0" lang="en-US" altLang="zh-CN" sz="2400" b="0" i="0" u="none" strike="noStrike" kern="1200" cap="none" spc="0" normalizeH="0" baseline="0" noProof="0" dirty="0" err="1">
                <a:ln>
                  <a:noFill/>
                </a:ln>
                <a:solidFill>
                  <a:schemeClr val="bg2"/>
                </a:solidFill>
                <a:effectLst>
                  <a:outerShdw blurRad="38100" dist="38100" dir="2700000" algn="tl">
                    <a:srgbClr val="C0C0C0"/>
                  </a:outerShdw>
                </a:effectLst>
                <a:uLnTx/>
                <a:uFillTx/>
                <a:latin typeface="Arial" pitchFamily="34" charset="0"/>
                <a:ea typeface="新細明體" panose="02020500000000000000" pitchFamily="18" charset="-120"/>
                <a:cs typeface="+mn-cs"/>
              </a:rPr>
              <a:t>1155085636, CSE, CUHK</a:t>
            </a:r>
            <a:endParaRPr kumimoji="0" lang="en-US" altLang="zh-TW" sz="5400" b="0" i="0" u="none" strike="noStrike" kern="1200" cap="none" spc="0" normalizeH="0" baseline="0" noProof="0" dirty="0">
              <a:ln>
                <a:noFill/>
              </a:ln>
              <a:solidFill>
                <a:schemeClr val="tx1"/>
              </a:solidFill>
              <a:effectLst/>
              <a:uLnTx/>
              <a:uFillTx/>
              <a:latin typeface="Arial" pitchFamily="34" charset="0"/>
              <a:ea typeface="宋体" pitchFamily="2" charset="-122"/>
              <a:cs typeface="+mn-cs"/>
            </a:endParaRPr>
          </a:p>
        </p:txBody>
      </p:sp>
      <p:sp>
        <p:nvSpPr>
          <p:cNvPr id="796676" name="Rectangle 4"/>
          <p:cNvSpPr>
            <a:spLocks noChangeArrowheads="1"/>
          </p:cNvSpPr>
          <p:nvPr/>
        </p:nvSpPr>
        <p:spPr bwMode="auto">
          <a:xfrm>
            <a:off x="4159250" y="4191000"/>
            <a:ext cx="3765550" cy="914400"/>
          </a:xfrm>
          <a:prstGeom prst="rect">
            <a:avLst/>
          </a:prstGeom>
          <a:noFill/>
          <a:ln w="9525">
            <a:noFill/>
            <a:miter lim="800000"/>
          </a:ln>
          <a:effectLst/>
        </p:spPr>
        <p:txBody>
          <a:bodyPr>
            <a:spAutoFit/>
          </a:bodyPr>
          <a:lstStyle/>
          <a:p>
            <a:pPr marL="0" marR="0" lvl="0" indent="0" algn="l" defTabSz="914400" rtl="0" eaLnBrk="0" fontAlgn="base" latinLnBrk="0" hangingPunct="0">
              <a:spcBef>
                <a:spcPct val="0"/>
              </a:spcBef>
              <a:spcAft>
                <a:spcPct val="0"/>
              </a:spcAft>
              <a:buClrTx/>
              <a:buSzTx/>
              <a:buFontTx/>
              <a:buNone/>
              <a:defRPr/>
            </a:pPr>
            <a:r>
              <a:rPr kumimoji="0" lang="en-US" altLang="zh-CN" sz="54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charset="0"/>
                <a:ea typeface="宋体" pitchFamily="2" charset="-122"/>
                <a:cs typeface="+mn-cs"/>
              </a:rPr>
              <a:t>Thank you!</a:t>
            </a:r>
            <a:endParaRPr kumimoji="0" lang="zh-CN" altLang="en-US" sz="54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charset="0"/>
              <a:ea typeface="宋体" pitchFamily="2" charset="-122"/>
              <a:cs typeface="+mn-cs"/>
            </a:endParaRPr>
          </a:p>
        </p:txBody>
      </p:sp>
    </p:spTree>
  </p:cSld>
  <p:clrMapOvr>
    <a:masterClrMapping/>
  </p:clrMapOvr>
  <p:transition advTm="7125"/>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60648"/>
            <a:ext cx="1271464"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1</a:t>
            </a:r>
            <a:endParaRPr lang="zh-CN" altLang="en-US" dirty="0">
              <a:ea typeface="造字工房悦黑体验版常规体" pitchFamily="50" charset="-122"/>
            </a:endParaRPr>
          </a:p>
        </p:txBody>
      </p:sp>
      <p:sp>
        <p:nvSpPr>
          <p:cNvPr id="25" name="矩形 24"/>
          <p:cNvSpPr/>
          <p:nvPr/>
        </p:nvSpPr>
        <p:spPr>
          <a:xfrm>
            <a:off x="1343472" y="260648"/>
            <a:ext cx="72008"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6" name="矩形 25"/>
          <p:cNvSpPr/>
          <p:nvPr/>
        </p:nvSpPr>
        <p:spPr>
          <a:xfrm>
            <a:off x="1480796" y="464299"/>
            <a:ext cx="63624" cy="22440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1" name="文本框 70"/>
          <p:cNvSpPr txBox="1"/>
          <p:nvPr/>
        </p:nvSpPr>
        <p:spPr>
          <a:xfrm>
            <a:off x="1556843" y="277827"/>
            <a:ext cx="2751380" cy="457200"/>
          </a:xfrm>
          <a:prstGeom prst="rect">
            <a:avLst/>
          </a:prstGeom>
          <a:noFill/>
        </p:spPr>
        <p:txBody>
          <a:bodyPr wrap="square" rtlCol="0">
            <a:spAutoFit/>
          </a:bodyPr>
          <a:lstStyle/>
          <a:p>
            <a:r>
              <a:rPr lang="en-US" altLang="zh-CN" sz="2400" b="1" dirty="0">
                <a:solidFill>
                  <a:schemeClr val="tx1"/>
                </a:solidFill>
                <a:latin typeface="Times New Roman" charset="0"/>
                <a:ea typeface="造字工房悦黑体验版常规体" pitchFamily="50" charset="-122"/>
                <a:sym typeface="+mn-ea"/>
              </a:rPr>
              <a:t>Overview</a:t>
            </a:r>
            <a:endParaRPr lang="zh-CN" altLang="en-US" sz="2400" b="1" dirty="0">
              <a:latin typeface="造字工房悦黑体验版常规体" pitchFamily="50" charset="-122"/>
              <a:ea typeface="造字工房悦黑体验版常规体" pitchFamily="50" charset="-122"/>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1720" y="1263640"/>
            <a:ext cx="8202170" cy="4696480"/>
          </a:xfrm>
          <a:prstGeom prst="rect">
            <a:avLst/>
          </a:prstGeom>
        </p:spPr>
      </p:pic>
    </p:spTree>
    <p:extLst>
      <p:ext uri="{BB962C8B-B14F-4D97-AF65-F5344CB8AC3E}">
        <p14:creationId xmlns:p14="http://schemas.microsoft.com/office/powerpoint/2010/main" val="3725505993"/>
      </p:ext>
    </p:extLst>
  </p:cSld>
  <p:clrMapOvr>
    <a:masterClrMapping/>
  </p:clrMapOvr>
  <p:transition advTm="7848"/>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60648"/>
            <a:ext cx="1271464"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1</a:t>
            </a:r>
            <a:endParaRPr lang="zh-CN" altLang="en-US" dirty="0">
              <a:ea typeface="造字工房悦黑体验版常规体" pitchFamily="50" charset="-122"/>
            </a:endParaRPr>
          </a:p>
        </p:txBody>
      </p:sp>
      <p:sp>
        <p:nvSpPr>
          <p:cNvPr id="25" name="矩形 24"/>
          <p:cNvSpPr/>
          <p:nvPr/>
        </p:nvSpPr>
        <p:spPr>
          <a:xfrm>
            <a:off x="1343472" y="260648"/>
            <a:ext cx="72008"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6" name="矩形 25"/>
          <p:cNvSpPr/>
          <p:nvPr/>
        </p:nvSpPr>
        <p:spPr>
          <a:xfrm>
            <a:off x="1480796" y="464299"/>
            <a:ext cx="63624" cy="22440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1" name="文本框 70"/>
          <p:cNvSpPr txBox="1"/>
          <p:nvPr/>
        </p:nvSpPr>
        <p:spPr>
          <a:xfrm>
            <a:off x="1556843" y="277827"/>
            <a:ext cx="2751380" cy="457200"/>
          </a:xfrm>
          <a:prstGeom prst="rect">
            <a:avLst/>
          </a:prstGeom>
          <a:noFill/>
        </p:spPr>
        <p:txBody>
          <a:bodyPr wrap="square" rtlCol="0">
            <a:spAutoFit/>
          </a:bodyPr>
          <a:lstStyle/>
          <a:p>
            <a:r>
              <a:rPr lang="en-US" altLang="zh-CN" sz="2400" b="1" dirty="0">
                <a:solidFill>
                  <a:schemeClr val="tx1"/>
                </a:solidFill>
                <a:latin typeface="Times New Roman" charset="0"/>
                <a:ea typeface="造字工房悦黑体验版常规体" pitchFamily="50" charset="-122"/>
                <a:sym typeface="+mn-ea"/>
              </a:rPr>
              <a:t>Overview</a:t>
            </a:r>
            <a:endParaRPr lang="zh-CN" altLang="en-US" sz="2400" b="1" dirty="0">
              <a:latin typeface="造字工房悦黑体验版常规体" pitchFamily="50" charset="-122"/>
              <a:ea typeface="造字工房悦黑体验版常规体" pitchFamily="50" charset="-122"/>
            </a:endParaRPr>
          </a:p>
        </p:txBody>
      </p:sp>
      <p:sp>
        <p:nvSpPr>
          <p:cNvPr id="2" name="TextBox 1"/>
          <p:cNvSpPr txBox="1"/>
          <p:nvPr/>
        </p:nvSpPr>
        <p:spPr>
          <a:xfrm>
            <a:off x="1367066" y="1081664"/>
            <a:ext cx="8386533" cy="1323439"/>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Traditional neural networks can’t do this, and it seems like a major shortcoming. For example, imagine you want to classify what kind of event is happening at every point in a movie. It’s unclear how a traditional neural network could use its reasoning about previous events in the film to inform later ones.</a:t>
            </a:r>
            <a:endParaRPr lang="zh-CN" altLang="en-US"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5301" y="2405103"/>
            <a:ext cx="5630061" cy="3753374"/>
          </a:xfrm>
          <a:prstGeom prst="rect">
            <a:avLst/>
          </a:prstGeom>
        </p:spPr>
      </p:pic>
      <p:sp>
        <p:nvSpPr>
          <p:cNvPr id="5" name="TextBox 4"/>
          <p:cNvSpPr txBox="1"/>
          <p:nvPr/>
        </p:nvSpPr>
        <p:spPr>
          <a:xfrm>
            <a:off x="4034970" y="6158477"/>
            <a:ext cx="4005943"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Traditional neural network</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1933753"/>
      </p:ext>
    </p:extLst>
  </p:cSld>
  <p:clrMapOvr>
    <a:masterClrMapping/>
  </p:clrMapOvr>
  <p:transition advTm="2551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60648"/>
            <a:ext cx="1271464"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1</a:t>
            </a:r>
            <a:endParaRPr lang="zh-CN" altLang="en-US" dirty="0">
              <a:ea typeface="造字工房悦黑体验版常规体" pitchFamily="50" charset="-122"/>
            </a:endParaRPr>
          </a:p>
        </p:txBody>
      </p:sp>
      <p:sp>
        <p:nvSpPr>
          <p:cNvPr id="25" name="矩形 24"/>
          <p:cNvSpPr/>
          <p:nvPr/>
        </p:nvSpPr>
        <p:spPr>
          <a:xfrm>
            <a:off x="1343472" y="260648"/>
            <a:ext cx="72008"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6" name="矩形 25"/>
          <p:cNvSpPr/>
          <p:nvPr/>
        </p:nvSpPr>
        <p:spPr>
          <a:xfrm>
            <a:off x="1480796" y="464299"/>
            <a:ext cx="63624" cy="22440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1" name="文本框 70"/>
          <p:cNvSpPr txBox="1"/>
          <p:nvPr/>
        </p:nvSpPr>
        <p:spPr>
          <a:xfrm>
            <a:off x="1556843" y="277827"/>
            <a:ext cx="2751380" cy="457200"/>
          </a:xfrm>
          <a:prstGeom prst="rect">
            <a:avLst/>
          </a:prstGeom>
          <a:noFill/>
        </p:spPr>
        <p:txBody>
          <a:bodyPr wrap="square" rtlCol="0">
            <a:spAutoFit/>
          </a:bodyPr>
          <a:lstStyle/>
          <a:p>
            <a:r>
              <a:rPr lang="en-US" altLang="zh-CN" sz="2400" b="1" dirty="0">
                <a:solidFill>
                  <a:schemeClr val="tx1"/>
                </a:solidFill>
                <a:latin typeface="Times New Roman" charset="0"/>
                <a:ea typeface="造字工房悦黑体验版常规体" pitchFamily="50" charset="-122"/>
                <a:sym typeface="+mn-ea"/>
              </a:rPr>
              <a:t>Overview</a:t>
            </a:r>
            <a:endParaRPr lang="zh-CN" altLang="en-US" sz="2400" b="1" dirty="0">
              <a:latin typeface="造字工房悦黑体验版常规体" pitchFamily="50" charset="-122"/>
              <a:ea typeface="造字工房悦黑体验版常规体" pitchFamily="50" charset="-122"/>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5230" y="1408969"/>
            <a:ext cx="8385677" cy="4425774"/>
          </a:xfrm>
          <a:prstGeom prst="rect">
            <a:avLst/>
          </a:prstGeom>
        </p:spPr>
      </p:pic>
    </p:spTree>
    <p:extLst>
      <p:ext uri="{BB962C8B-B14F-4D97-AF65-F5344CB8AC3E}">
        <p14:creationId xmlns:p14="http://schemas.microsoft.com/office/powerpoint/2010/main" val="1838749417"/>
      </p:ext>
    </p:extLst>
  </p:cSld>
  <p:clrMapOvr>
    <a:masterClrMapping/>
  </p:clrMapOvr>
  <p:transition advTm="58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60648"/>
            <a:ext cx="1271464"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1</a:t>
            </a:r>
            <a:endParaRPr lang="zh-CN" altLang="en-US" dirty="0">
              <a:ea typeface="造字工房悦黑体验版常规体" pitchFamily="50" charset="-122"/>
            </a:endParaRPr>
          </a:p>
        </p:txBody>
      </p:sp>
      <p:sp>
        <p:nvSpPr>
          <p:cNvPr id="25" name="矩形 24"/>
          <p:cNvSpPr/>
          <p:nvPr/>
        </p:nvSpPr>
        <p:spPr>
          <a:xfrm>
            <a:off x="1343472" y="260648"/>
            <a:ext cx="72008"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6" name="矩形 25"/>
          <p:cNvSpPr/>
          <p:nvPr/>
        </p:nvSpPr>
        <p:spPr>
          <a:xfrm>
            <a:off x="1480796" y="464299"/>
            <a:ext cx="63624" cy="22440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1" name="文本框 70"/>
          <p:cNvSpPr txBox="1"/>
          <p:nvPr/>
        </p:nvSpPr>
        <p:spPr>
          <a:xfrm>
            <a:off x="1556843" y="277827"/>
            <a:ext cx="2751380" cy="457200"/>
          </a:xfrm>
          <a:prstGeom prst="rect">
            <a:avLst/>
          </a:prstGeom>
          <a:noFill/>
        </p:spPr>
        <p:txBody>
          <a:bodyPr wrap="square" rtlCol="0">
            <a:spAutoFit/>
          </a:bodyPr>
          <a:lstStyle/>
          <a:p>
            <a:r>
              <a:rPr lang="en-US" altLang="zh-CN" sz="2400" b="1" dirty="0">
                <a:solidFill>
                  <a:schemeClr val="tx1"/>
                </a:solidFill>
                <a:latin typeface="Times New Roman" charset="0"/>
                <a:ea typeface="造字工房悦黑体验版常规体" pitchFamily="50" charset="-122"/>
                <a:sym typeface="+mn-ea"/>
              </a:rPr>
              <a:t>Overview</a:t>
            </a:r>
            <a:endParaRPr lang="zh-CN" altLang="en-US" sz="2400" b="1" dirty="0">
              <a:latin typeface="造字工房悦黑体验版常规体" pitchFamily="50" charset="-122"/>
              <a:ea typeface="造字工房悦黑体验版常规体" pitchFamily="50" charset="-122"/>
            </a:endParaRPr>
          </a:p>
        </p:txBody>
      </p:sp>
      <p:sp>
        <p:nvSpPr>
          <p:cNvPr id="2" name="TextBox 1"/>
          <p:cNvSpPr txBox="1"/>
          <p:nvPr/>
        </p:nvSpPr>
        <p:spPr>
          <a:xfrm>
            <a:off x="1898468" y="1529415"/>
            <a:ext cx="7318103" cy="1015663"/>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A recurrent neural network can be thought of as multiple copies of the same network, each passing a message to a successor. Consider what happens if we unroll the loop:</a:t>
            </a:r>
            <a:endParaRPr lang="zh-CN" altLang="en-US" sz="2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183" y="3063695"/>
            <a:ext cx="6906104" cy="2596876"/>
          </a:xfrm>
          <a:prstGeom prst="rect">
            <a:avLst/>
          </a:prstGeom>
        </p:spPr>
      </p:pic>
    </p:spTree>
    <p:extLst>
      <p:ext uri="{BB962C8B-B14F-4D97-AF65-F5344CB8AC3E}">
        <p14:creationId xmlns:p14="http://schemas.microsoft.com/office/powerpoint/2010/main" val="1888160042"/>
      </p:ext>
    </p:extLst>
  </p:cSld>
  <p:clrMapOvr>
    <a:masterClrMapping/>
  </p:clrMapOvr>
  <p:transition advTm="5078"/>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60648"/>
            <a:ext cx="1271464"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2</a:t>
            </a:r>
            <a:endParaRPr lang="zh-CN" altLang="en-US" dirty="0">
              <a:ea typeface="造字工房悦黑体验版常规体" pitchFamily="50" charset="-122"/>
            </a:endParaRPr>
          </a:p>
        </p:txBody>
      </p:sp>
      <p:sp>
        <p:nvSpPr>
          <p:cNvPr id="25" name="矩形 24"/>
          <p:cNvSpPr/>
          <p:nvPr/>
        </p:nvSpPr>
        <p:spPr>
          <a:xfrm>
            <a:off x="1343472" y="260648"/>
            <a:ext cx="72008"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6" name="矩形 25"/>
          <p:cNvSpPr/>
          <p:nvPr/>
        </p:nvSpPr>
        <p:spPr>
          <a:xfrm>
            <a:off x="1480796" y="464299"/>
            <a:ext cx="63624" cy="22440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1" name="文本框 70"/>
          <p:cNvSpPr txBox="1"/>
          <p:nvPr/>
        </p:nvSpPr>
        <p:spPr>
          <a:xfrm>
            <a:off x="1556843" y="277827"/>
            <a:ext cx="3240240" cy="461665"/>
          </a:xfrm>
          <a:prstGeom prst="rect">
            <a:avLst/>
          </a:prstGeom>
          <a:noFill/>
        </p:spPr>
        <p:txBody>
          <a:bodyPr wrap="square" rtlCol="0">
            <a:spAutoFit/>
          </a:bodyPr>
          <a:lstStyle/>
          <a:p>
            <a:r>
              <a:rPr lang="en-US" altLang="zh-CN" sz="2400" b="1" dirty="0">
                <a:latin typeface="Times New Roman" charset="0"/>
                <a:ea typeface="造字工房悦黑体验版常规体" pitchFamily="50" charset="-122"/>
                <a:sym typeface="+mn-ea"/>
              </a:rPr>
              <a:t>RNN</a:t>
            </a:r>
            <a:endParaRPr lang="zh-CN" altLang="en-US" sz="2400" b="1" dirty="0">
              <a:latin typeface="造字工房悦黑体验版常规体" pitchFamily="50" charset="-122"/>
              <a:ea typeface="造字工房悦黑体验版常规体" pitchFamily="50" charset="-122"/>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2971" y="1048226"/>
            <a:ext cx="7633398" cy="5282532"/>
          </a:xfrm>
          <a:prstGeom prst="rect">
            <a:avLst/>
          </a:prstGeom>
        </p:spPr>
      </p:pic>
    </p:spTree>
    <p:extLst>
      <p:ext uri="{BB962C8B-B14F-4D97-AF65-F5344CB8AC3E}">
        <p14:creationId xmlns:p14="http://schemas.microsoft.com/office/powerpoint/2010/main" val="1856824657"/>
      </p:ext>
    </p:extLst>
  </p:cSld>
  <p:clrMapOvr>
    <a:masterClrMapping/>
  </p:clrMapOvr>
  <p:transition advTm="5078"/>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60648"/>
            <a:ext cx="1271464"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2</a:t>
            </a:r>
            <a:endParaRPr lang="zh-CN" altLang="en-US" dirty="0">
              <a:ea typeface="造字工房悦黑体验版常规体" pitchFamily="50" charset="-122"/>
            </a:endParaRPr>
          </a:p>
        </p:txBody>
      </p:sp>
      <p:sp>
        <p:nvSpPr>
          <p:cNvPr id="25" name="矩形 24"/>
          <p:cNvSpPr/>
          <p:nvPr/>
        </p:nvSpPr>
        <p:spPr>
          <a:xfrm>
            <a:off x="1343472" y="260648"/>
            <a:ext cx="72008"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6" name="矩形 25"/>
          <p:cNvSpPr/>
          <p:nvPr/>
        </p:nvSpPr>
        <p:spPr>
          <a:xfrm>
            <a:off x="1480796" y="464299"/>
            <a:ext cx="63624" cy="22440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1" name="文本框 70"/>
          <p:cNvSpPr txBox="1"/>
          <p:nvPr/>
        </p:nvSpPr>
        <p:spPr>
          <a:xfrm>
            <a:off x="1556843" y="277827"/>
            <a:ext cx="3240240" cy="461665"/>
          </a:xfrm>
          <a:prstGeom prst="rect">
            <a:avLst/>
          </a:prstGeom>
          <a:noFill/>
        </p:spPr>
        <p:txBody>
          <a:bodyPr wrap="square" rtlCol="0">
            <a:spAutoFit/>
          </a:bodyPr>
          <a:lstStyle/>
          <a:p>
            <a:r>
              <a:rPr lang="en-US" altLang="zh-CN" sz="2400" b="1" dirty="0">
                <a:latin typeface="Times New Roman" charset="0"/>
                <a:ea typeface="造字工房悦黑体验版常规体" pitchFamily="50" charset="-122"/>
                <a:sym typeface="+mn-ea"/>
              </a:rPr>
              <a:t>RNN</a:t>
            </a:r>
            <a:endParaRPr lang="zh-CN" altLang="en-US" sz="2400" b="1" dirty="0">
              <a:latin typeface="造字工房悦黑体验版常规体" pitchFamily="50" charset="-122"/>
              <a:ea typeface="造字工房悦黑体验版常规体" pitchFamily="50" charset="-122"/>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745" y="1057576"/>
            <a:ext cx="8268854" cy="5439534"/>
          </a:xfrm>
          <a:prstGeom prst="rect">
            <a:avLst/>
          </a:prstGeom>
        </p:spPr>
      </p:pic>
    </p:spTree>
    <p:extLst>
      <p:ext uri="{BB962C8B-B14F-4D97-AF65-F5344CB8AC3E}">
        <p14:creationId xmlns:p14="http://schemas.microsoft.com/office/powerpoint/2010/main" val="75406662"/>
      </p:ext>
    </p:extLst>
  </p:cSld>
  <p:clrMapOvr>
    <a:masterClrMapping/>
  </p:clrMapOvr>
  <p:transition advTm="5078"/>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465</Words>
  <Application>Microsoft Office PowerPoint</Application>
  <PresentationFormat>Widescreen</PresentationFormat>
  <Paragraphs>106</Paragraphs>
  <Slides>39</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新細明體</vt:lpstr>
      <vt:lpstr>宋体</vt:lpstr>
      <vt:lpstr>微软雅黑 Light</vt:lpstr>
      <vt:lpstr>造字工房悦黑体验版常规体</vt:lpstr>
      <vt:lpstr>Arial</vt:lpstr>
      <vt:lpstr>Calibri</vt:lpstr>
      <vt:lpstr>Calibri Light</vt:lpstr>
      <vt:lpstr>Segoe UI Light</vt:lpstr>
      <vt:lpstr>Times New Roman</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Recurrent Neural Network</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ayueei</cp:lastModifiedBy>
  <cp:revision>76</cp:revision>
  <dcterms:created xsi:type="dcterms:W3CDTF">2015-02-01T15:52:00Z</dcterms:created>
  <dcterms:modified xsi:type="dcterms:W3CDTF">2016-09-27T04:06:16Z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2052-10.1.0.5604</vt:lpwstr>
  </property>
</Properties>
</file>