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3" r:id="rId3"/>
    <p:sldId id="312" r:id="rId4"/>
    <p:sldId id="267" r:id="rId5"/>
    <p:sldId id="279" r:id="rId6"/>
    <p:sldId id="270" r:id="rId7"/>
    <p:sldId id="281" r:id="rId8"/>
    <p:sldId id="309" r:id="rId9"/>
    <p:sldId id="308" r:id="rId10"/>
    <p:sldId id="313" r:id="rId11"/>
    <p:sldId id="268" r:id="rId12"/>
    <p:sldId id="283" r:id="rId13"/>
    <p:sldId id="269" r:id="rId14"/>
    <p:sldId id="260" r:id="rId15"/>
    <p:sldId id="292" r:id="rId16"/>
    <p:sldId id="314" r:id="rId17"/>
    <p:sldId id="273" r:id="rId18"/>
    <p:sldId id="274" r:id="rId19"/>
    <p:sldId id="293" r:id="rId20"/>
    <p:sldId id="294" r:id="rId21"/>
    <p:sldId id="275" r:id="rId22"/>
    <p:sldId id="297" r:id="rId23"/>
    <p:sldId id="276" r:id="rId24"/>
    <p:sldId id="298" r:id="rId25"/>
    <p:sldId id="295" r:id="rId26"/>
    <p:sldId id="299" r:id="rId27"/>
    <p:sldId id="300" r:id="rId28"/>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41" autoAdjust="0"/>
  </p:normalViewPr>
  <p:slideViewPr>
    <p:cSldViewPr>
      <p:cViewPr>
        <p:scale>
          <a:sx n="100" d="100"/>
          <a:sy n="100" d="100"/>
        </p:scale>
        <p:origin x="-130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3F1EF933-9DC7-47F2-A51B-B16FFB87F8B3}" type="datetimeFigureOut">
              <a:rPr lang="en-US" smtClean="0"/>
              <a:t>11/17/2015</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F74B9290-3980-4EEB-8318-DA732E1B502D}" type="slidenum">
              <a:rPr lang="en-US" smtClean="0"/>
              <a:t>‹#›</a:t>
            </a:fld>
            <a:endParaRPr lang="en-US"/>
          </a:p>
        </p:txBody>
      </p:sp>
    </p:spTree>
    <p:extLst>
      <p:ext uri="{BB962C8B-B14F-4D97-AF65-F5344CB8AC3E}">
        <p14:creationId xmlns:p14="http://schemas.microsoft.com/office/powerpoint/2010/main" val="8204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B9290-3980-4EEB-8318-DA732E1B502D}" type="slidenum">
              <a:rPr lang="en-US" smtClean="0"/>
              <a:t>1</a:t>
            </a:fld>
            <a:endParaRPr lang="en-US"/>
          </a:p>
        </p:txBody>
      </p:sp>
    </p:spTree>
    <p:extLst>
      <p:ext uri="{BB962C8B-B14F-4D97-AF65-F5344CB8AC3E}">
        <p14:creationId xmlns:p14="http://schemas.microsoft.com/office/powerpoint/2010/main" val="1855005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10</a:t>
            </a:fld>
            <a:endParaRPr lang="en-US"/>
          </a:p>
        </p:txBody>
      </p:sp>
    </p:spTree>
    <p:extLst>
      <p:ext uri="{BB962C8B-B14F-4D97-AF65-F5344CB8AC3E}">
        <p14:creationId xmlns:p14="http://schemas.microsoft.com/office/powerpoint/2010/main" val="643914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Recurrent Neural Networks (RNNs) map an input sequence of vectors x1; : : : ; </a:t>
            </a:r>
            <a:r>
              <a:rPr lang="en-US" dirty="0" err="1" smtClean="0"/>
              <a:t>xT</a:t>
            </a:r>
            <a:r>
              <a:rPr lang="en-US" dirty="0" smtClean="0"/>
              <a:t> , to an</a:t>
            </a:r>
            <a:r>
              <a:rPr lang="en-US" baseline="0" dirty="0" smtClean="0"/>
              <a:t> </a:t>
            </a:r>
            <a:r>
              <a:rPr lang="en-US" dirty="0" smtClean="0"/>
              <a:t>output sequence of vectors y1; : : : ; </a:t>
            </a:r>
            <a:r>
              <a:rPr lang="en-US" dirty="0" err="1" smtClean="0"/>
              <a:t>yT</a:t>
            </a:r>
            <a:r>
              <a:rPr lang="en-US" dirty="0" smtClean="0"/>
              <a:t> .</a:t>
            </a:r>
          </a:p>
          <a:p>
            <a:r>
              <a:rPr lang="en-US" sz="1200" b="0" i="0" u="none" strike="noStrike" kern="1200" baseline="0" dirty="0" smtClean="0">
                <a:solidFill>
                  <a:schemeClr val="tx1"/>
                </a:solidFill>
                <a:latin typeface="+mn-lt"/>
                <a:ea typeface="+mn-ea"/>
                <a:cs typeface="+mn-cs"/>
              </a:rPr>
              <a:t>This is achieved by computing a sequence of ‘hidden’ states h1; : : : ; </a:t>
            </a:r>
            <a:r>
              <a:rPr lang="en-US" sz="1200" b="0" i="0" u="none" strike="noStrike" kern="1200" baseline="0" dirty="0" err="1" smtClean="0">
                <a:solidFill>
                  <a:schemeClr val="tx1"/>
                </a:solidFill>
                <a:latin typeface="+mn-lt"/>
                <a:ea typeface="+mn-ea"/>
                <a:cs typeface="+mn-cs"/>
              </a:rPr>
              <a:t>hT</a:t>
            </a:r>
            <a:r>
              <a:rPr lang="en-US" sz="1200" b="0" i="0" u="none" strike="noStrike" kern="1200" baseline="0" dirty="0" smtClean="0">
                <a:solidFill>
                  <a:schemeClr val="tx1"/>
                </a:solidFill>
                <a:latin typeface="+mn-lt"/>
                <a:ea typeface="+mn-ea"/>
                <a:cs typeface="+mn-cs"/>
              </a:rPr>
              <a:t> which can be viewed as successive encodings of</a:t>
            </a:r>
          </a:p>
          <a:p>
            <a:r>
              <a:rPr lang="en-US" sz="1200" b="0" i="0" u="none" strike="noStrike" kern="1200" baseline="0" dirty="0" smtClean="0">
                <a:solidFill>
                  <a:schemeClr val="tx1"/>
                </a:solidFill>
                <a:latin typeface="+mn-lt"/>
                <a:ea typeface="+mn-ea"/>
                <a:cs typeface="+mn-cs"/>
              </a:rPr>
              <a:t>relevant information from past observations that will be useful for future predictions.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where both </a:t>
            </a:r>
            <a:r>
              <a:rPr lang="en-US" sz="1200" b="0" i="0" u="none" strike="noStrike" kern="1200" baseline="0" dirty="0" err="1" smtClean="0">
                <a:solidFill>
                  <a:schemeClr val="tx1"/>
                </a:solidFill>
                <a:latin typeface="+mn-lt"/>
                <a:ea typeface="+mn-ea"/>
                <a:cs typeface="+mn-cs"/>
              </a:rPr>
              <a:t>tanh</a:t>
            </a:r>
            <a:r>
              <a:rPr lang="en-US" sz="1200" b="0" i="0" u="none" strike="noStrike" kern="1200" baseline="0" dirty="0" smtClean="0">
                <a:solidFill>
                  <a:schemeClr val="tx1"/>
                </a:solidFill>
                <a:latin typeface="+mn-lt"/>
                <a:ea typeface="+mn-ea"/>
                <a:cs typeface="+mn-cs"/>
              </a:rPr>
              <a:t> and the sigmoid function  () are applied to each dimension of the input. The</a:t>
            </a:r>
          </a:p>
          <a:p>
            <a:r>
              <a:rPr lang="en-US" sz="1200" b="0" i="0" u="none" strike="noStrike" kern="1200" baseline="0" dirty="0" smtClean="0">
                <a:solidFill>
                  <a:schemeClr val="tx1"/>
                </a:solidFill>
                <a:latin typeface="+mn-lt"/>
                <a:ea typeface="+mn-ea"/>
                <a:cs typeface="+mn-cs"/>
              </a:rPr>
              <a:t>model is parameterized by an input weight </a:t>
            </a:r>
            <a:r>
              <a:rPr lang="en-US" sz="1200" b="0" i="0" u="none" strike="noStrike" kern="1200" baseline="0" dirty="0" err="1" smtClean="0">
                <a:solidFill>
                  <a:schemeClr val="tx1"/>
                </a:solidFill>
                <a:latin typeface="+mn-lt"/>
                <a:ea typeface="+mn-ea"/>
                <a:cs typeface="+mn-cs"/>
              </a:rPr>
              <a:t>matrixWhx</a:t>
            </a:r>
            <a:r>
              <a:rPr lang="en-US" sz="1200" b="0" i="0" u="none" strike="noStrike" kern="1200" baseline="0" dirty="0" smtClean="0">
                <a:solidFill>
                  <a:schemeClr val="tx1"/>
                </a:solidFill>
                <a:latin typeface="+mn-lt"/>
                <a:ea typeface="+mn-ea"/>
                <a:cs typeface="+mn-cs"/>
              </a:rPr>
              <a:t>, recurrent weight </a:t>
            </a:r>
            <a:r>
              <a:rPr lang="en-US" sz="1200" b="0" i="0" u="none" strike="noStrike" kern="1200" baseline="0" dirty="0" err="1" smtClean="0">
                <a:solidFill>
                  <a:schemeClr val="tx1"/>
                </a:solidFill>
                <a:latin typeface="+mn-lt"/>
                <a:ea typeface="+mn-ea"/>
                <a:cs typeface="+mn-cs"/>
              </a:rPr>
              <a:t>matrixWhh</a:t>
            </a:r>
            <a:r>
              <a:rPr lang="en-US" sz="1200" b="0" i="0" u="none" strike="noStrike" kern="1200" baseline="0" dirty="0" smtClean="0">
                <a:solidFill>
                  <a:schemeClr val="tx1"/>
                </a:solidFill>
                <a:latin typeface="+mn-lt"/>
                <a:ea typeface="+mn-ea"/>
                <a:cs typeface="+mn-cs"/>
              </a:rPr>
              <a:t>, initial state</a:t>
            </a:r>
          </a:p>
          <a:p>
            <a:r>
              <a:rPr lang="en-US" sz="1200" b="0" i="0" u="none" strike="noStrike" kern="1200" baseline="0" dirty="0" smtClean="0">
                <a:solidFill>
                  <a:schemeClr val="tx1"/>
                </a:solidFill>
                <a:latin typeface="+mn-lt"/>
                <a:ea typeface="+mn-ea"/>
                <a:cs typeface="+mn-cs"/>
              </a:rPr>
              <a:t>h0, and readout weight </a:t>
            </a:r>
            <a:r>
              <a:rPr lang="en-US" sz="1200" b="0" i="0" u="none" strike="noStrike" kern="1200" baseline="0" dirty="0" err="1" smtClean="0">
                <a:solidFill>
                  <a:schemeClr val="tx1"/>
                </a:solidFill>
                <a:latin typeface="+mn-lt"/>
                <a:ea typeface="+mn-ea"/>
                <a:cs typeface="+mn-cs"/>
              </a:rPr>
              <a:t>matrixWyh</a:t>
            </a:r>
            <a:r>
              <a:rPr lang="en-US" sz="1200" b="0" i="0" u="none" strike="noStrike" kern="1200" baseline="0" dirty="0" smtClean="0">
                <a:solidFill>
                  <a:schemeClr val="tx1"/>
                </a:solidFill>
                <a:latin typeface="+mn-lt"/>
                <a:ea typeface="+mn-ea"/>
                <a:cs typeface="+mn-cs"/>
              </a:rPr>
              <a:t>. Biases for latent and readout units are given by </a:t>
            </a:r>
            <a:r>
              <a:rPr lang="en-US" sz="1200" b="0" i="0" u="none" strike="noStrike" kern="1200" baseline="0" dirty="0" err="1" smtClean="0">
                <a:solidFill>
                  <a:schemeClr val="tx1"/>
                </a:solidFill>
                <a:latin typeface="+mn-lt"/>
                <a:ea typeface="+mn-ea"/>
                <a:cs typeface="+mn-cs"/>
              </a:rPr>
              <a:t>bh</a:t>
            </a:r>
            <a:r>
              <a:rPr lang="en-US" sz="1200" b="0" i="0" u="none" strike="noStrike" kern="1200" baseline="0" dirty="0" smtClean="0">
                <a:solidFill>
                  <a:schemeClr val="tx1"/>
                </a:solidFill>
                <a:latin typeface="+mn-lt"/>
                <a:ea typeface="+mn-ea"/>
                <a:cs typeface="+mn-cs"/>
              </a:rPr>
              <a:t> and by.</a:t>
            </a:r>
            <a:endParaRPr lang="en-US" dirty="0"/>
          </a:p>
        </p:txBody>
      </p:sp>
      <p:sp>
        <p:nvSpPr>
          <p:cNvPr id="4" name="Slide Number Placeholder 3"/>
          <p:cNvSpPr>
            <a:spLocks noGrp="1"/>
          </p:cNvSpPr>
          <p:nvPr>
            <p:ph type="sldNum" sz="quarter" idx="10"/>
          </p:nvPr>
        </p:nvSpPr>
        <p:spPr/>
        <p:txBody>
          <a:bodyPr/>
          <a:lstStyle/>
          <a:p>
            <a:fld id="{F74B9290-3980-4EEB-8318-DA732E1B502D}" type="slidenum">
              <a:rPr lang="en-US" smtClean="0"/>
              <a:t>11</a:t>
            </a:fld>
            <a:endParaRPr lang="en-US"/>
          </a:p>
        </p:txBody>
      </p:sp>
    </p:spTree>
    <p:extLst>
      <p:ext uri="{BB962C8B-B14F-4D97-AF65-F5344CB8AC3E}">
        <p14:creationId xmlns:p14="http://schemas.microsoft.com/office/powerpoint/2010/main" val="103293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more complex variant of RNNs that often prove more powerful</a:t>
            </a:r>
          </a:p>
          <a:p>
            <a:endParaRPr lang="en-US" dirty="0" smtClean="0"/>
          </a:p>
          <a:p>
            <a:r>
              <a:rPr lang="en-US" sz="1200" b="0" i="0" u="none" strike="noStrike" kern="1200" baseline="0" dirty="0" smtClean="0">
                <a:solidFill>
                  <a:schemeClr val="tx1"/>
                </a:solidFill>
                <a:latin typeface="+mn-lt"/>
                <a:ea typeface="+mn-ea"/>
                <a:cs typeface="+mn-cs"/>
              </a:rPr>
              <a:t>In the variant of LSTMs we use, latent units retain their values until explicitly</a:t>
            </a:r>
          </a:p>
          <a:p>
            <a:r>
              <a:rPr lang="en-US" sz="1200" b="0" i="0" u="none" strike="noStrike" kern="1200" baseline="0" dirty="0" smtClean="0">
                <a:solidFill>
                  <a:schemeClr val="tx1"/>
                </a:solidFill>
                <a:latin typeface="+mn-lt"/>
                <a:ea typeface="+mn-ea"/>
                <a:cs typeface="+mn-cs"/>
              </a:rPr>
              <a:t>cleared by the action of a ‘forget gate’. They thus more naturally retain information for many time</a:t>
            </a:r>
          </a:p>
          <a:p>
            <a:r>
              <a:rPr lang="en-US" sz="1200" b="0" i="0" u="none" strike="noStrike" kern="1200" baseline="0" dirty="0" smtClean="0">
                <a:solidFill>
                  <a:schemeClr val="tx1"/>
                </a:solidFill>
                <a:latin typeface="+mn-lt"/>
                <a:ea typeface="+mn-ea"/>
                <a:cs typeface="+mn-cs"/>
              </a:rPr>
              <a:t>steps, which is believed to make them easier to train. Additionally, hidden units are updated using</a:t>
            </a:r>
          </a:p>
          <a:p>
            <a:r>
              <a:rPr lang="en-US" sz="1200" b="0" i="0" u="none" strike="noStrike" kern="1200" baseline="0" dirty="0" smtClean="0">
                <a:solidFill>
                  <a:schemeClr val="tx1"/>
                </a:solidFill>
                <a:latin typeface="+mn-lt"/>
                <a:ea typeface="+mn-ea"/>
                <a:cs typeface="+mn-cs"/>
              </a:rPr>
              <a:t>multiplicative interactions, and they can thus perform more complicated transformations for the</a:t>
            </a:r>
          </a:p>
          <a:p>
            <a:r>
              <a:rPr lang="en-US" sz="1200" b="0" i="0" u="none" strike="noStrike" kern="1200" baseline="0" dirty="0" smtClean="0">
                <a:solidFill>
                  <a:schemeClr val="tx1"/>
                </a:solidFill>
                <a:latin typeface="+mn-lt"/>
                <a:ea typeface="+mn-ea"/>
                <a:cs typeface="+mn-cs"/>
              </a:rPr>
              <a:t>same number of latent units. The update equations for an LSTM are significantly more complicated</a:t>
            </a:r>
          </a:p>
          <a:p>
            <a:r>
              <a:rPr lang="en-US" sz="1200" b="0" i="0" u="none" strike="noStrike" kern="1200" baseline="0" dirty="0" smtClean="0">
                <a:solidFill>
                  <a:schemeClr val="tx1"/>
                </a:solidFill>
                <a:latin typeface="+mn-lt"/>
                <a:ea typeface="+mn-ea"/>
                <a:cs typeface="+mn-cs"/>
              </a:rPr>
              <a:t>than for an RNN</a:t>
            </a:r>
            <a:endParaRPr lang="en-US" dirty="0"/>
          </a:p>
        </p:txBody>
      </p:sp>
      <p:sp>
        <p:nvSpPr>
          <p:cNvPr id="4" name="Slide Number Placeholder 3"/>
          <p:cNvSpPr>
            <a:spLocks noGrp="1"/>
          </p:cNvSpPr>
          <p:nvPr>
            <p:ph type="sldNum" sz="quarter" idx="10"/>
          </p:nvPr>
        </p:nvSpPr>
        <p:spPr/>
        <p:txBody>
          <a:bodyPr/>
          <a:lstStyle/>
          <a:p>
            <a:fld id="{F74B9290-3980-4EEB-8318-DA732E1B502D}" type="slidenum">
              <a:rPr lang="en-US" smtClean="0"/>
              <a:t>12</a:t>
            </a:fld>
            <a:endParaRPr lang="en-US"/>
          </a:p>
        </p:txBody>
      </p:sp>
    </p:spTree>
    <p:extLst>
      <p:ext uri="{BB962C8B-B14F-4D97-AF65-F5344CB8AC3E}">
        <p14:creationId xmlns:p14="http://schemas.microsoft.com/office/powerpoint/2010/main" val="3559403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13</a:t>
            </a:fld>
            <a:endParaRPr lang="en-US"/>
          </a:p>
        </p:txBody>
      </p:sp>
    </p:spTree>
    <p:extLst>
      <p:ext uri="{BB962C8B-B14F-4D97-AF65-F5344CB8AC3E}">
        <p14:creationId xmlns:p14="http://schemas.microsoft.com/office/powerpoint/2010/main" val="2012435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Bayesian Knowledge Tracing (BKT) is the most popular approach for building temporal models of</a:t>
            </a:r>
          </a:p>
          <a:p>
            <a:r>
              <a:rPr lang="en-US" sz="1200" b="0" i="0" u="none" strike="noStrike" kern="1200" baseline="0" dirty="0" smtClean="0">
                <a:solidFill>
                  <a:schemeClr val="tx1"/>
                </a:solidFill>
                <a:latin typeface="+mn-lt"/>
                <a:ea typeface="+mn-ea"/>
                <a:cs typeface="+mn-cs"/>
              </a:rPr>
              <a:t>student learning.</a:t>
            </a:r>
          </a:p>
          <a:p>
            <a:r>
              <a:rPr lang="en-US" sz="1200" b="0" i="0" u="none" strike="noStrike" kern="1200" baseline="0" dirty="0" smtClean="0">
                <a:solidFill>
                  <a:schemeClr val="tx1"/>
                </a:solidFill>
                <a:latin typeface="+mn-lt"/>
                <a:ea typeface="+mn-ea"/>
                <a:cs typeface="+mn-cs"/>
              </a:rPr>
              <a:t>BKT models a learner’s latent knowledge state as a set of binary variables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Bayesian Knowledge Tracing (BKT) is a user modeling method extensively used in the area of Intelligent Tutoring Systems</a:t>
            </a:r>
            <a:endParaRPr lang="en-US" dirty="0" smtClean="0"/>
          </a:p>
          <a:p>
            <a:endParaRPr lang="en-US" dirty="0" smtClean="0"/>
          </a:p>
          <a:p>
            <a:r>
              <a:rPr lang="en-US" dirty="0" smtClean="0"/>
              <a:t>Assumes a two-state learning model {learned, unlearned}</a:t>
            </a:r>
          </a:p>
          <a:p>
            <a:r>
              <a:rPr lang="en-US" dirty="0" smtClean="0"/>
              <a:t>Unlearned </a:t>
            </a:r>
            <a:r>
              <a:rPr lang="en-US" dirty="0" smtClean="0">
                <a:sym typeface="Wingdings" panose="05000000000000000000" pitchFamily="2" charset="2"/>
              </a:rPr>
              <a:t> learned | practice through reading the text/ at each opportunity to apply the rule in practice</a:t>
            </a:r>
          </a:p>
          <a:p>
            <a:r>
              <a:rPr lang="en-US" dirty="0" smtClean="0">
                <a:sym typeface="Wingdings" panose="05000000000000000000" pitchFamily="2" charset="2"/>
              </a:rPr>
              <a:t>No forgetting: Learned  unlearned (NO)</a:t>
            </a:r>
          </a:p>
          <a:p>
            <a:r>
              <a:rPr lang="en-US" dirty="0" smtClean="0">
                <a:sym typeface="Wingdings" panose="05000000000000000000" pitchFamily="2" charset="2"/>
              </a:rPr>
              <a:t>If learned , may make a mistake</a:t>
            </a:r>
          </a:p>
          <a:p>
            <a:r>
              <a:rPr lang="en-US" dirty="0" smtClean="0">
                <a:sym typeface="Wingdings" panose="05000000000000000000" pitchFamily="2" charset="2"/>
              </a:rPr>
              <a:t>If unlearned, maybe guess correctly</a:t>
            </a:r>
            <a:endParaRPr lang="en-US" dirty="0" smtClean="0"/>
          </a:p>
          <a:p>
            <a:r>
              <a:rPr lang="en-US" dirty="0" smtClean="0"/>
              <a:t> </a:t>
            </a:r>
          </a:p>
          <a:p>
            <a:r>
              <a:rPr lang="en-US" dirty="0" smtClean="0"/>
              <a:t>[2008]</a:t>
            </a:r>
          </a:p>
          <a:p>
            <a:r>
              <a:rPr lang="en-US" dirty="0" smtClean="0"/>
              <a:t>Using four parameters per skill, fit using student performance</a:t>
            </a:r>
            <a:r>
              <a:rPr lang="en-US" baseline="0" dirty="0" smtClean="0"/>
              <a:t> data, to relate performance to learning</a:t>
            </a:r>
          </a:p>
          <a:p>
            <a:r>
              <a:rPr lang="en-US" baseline="0" dirty="0" smtClean="0"/>
              <a:t>Statistically,  equivalent to the two-node dynamic Bayesian network</a:t>
            </a:r>
          </a:p>
          <a:p>
            <a:r>
              <a:rPr lang="en-US" dirty="0" smtClean="0"/>
              <a:t>At the beginning of using the tutor, each</a:t>
            </a:r>
            <a:r>
              <a:rPr lang="en-US" baseline="0" dirty="0" smtClean="0"/>
              <a:t> s</a:t>
            </a:r>
            <a:r>
              <a:rPr lang="en-US" dirty="0" smtClean="0"/>
              <a:t>tudent has an initial probability (L0) of knowing each skill,</a:t>
            </a:r>
            <a:r>
              <a:rPr lang="en-US" sz="1200" b="0" i="0" u="none" strike="noStrike" kern="1200" baseline="0" dirty="0" smtClean="0">
                <a:solidFill>
                  <a:schemeClr val="tx1"/>
                </a:solidFill>
                <a:latin typeface="+mn-lt"/>
                <a:ea typeface="+mn-ea"/>
                <a:cs typeface="+mn-cs"/>
              </a:rPr>
              <a:t> and at each opportunity</a:t>
            </a:r>
          </a:p>
          <a:p>
            <a:r>
              <a:rPr lang="en-US" sz="1200" b="0" i="0" u="none" strike="noStrike" kern="1200" baseline="0" dirty="0" smtClean="0">
                <a:solidFill>
                  <a:schemeClr val="tx1"/>
                </a:solidFill>
                <a:latin typeface="+mn-lt"/>
                <a:ea typeface="+mn-ea"/>
                <a:cs typeface="+mn-cs"/>
              </a:rPr>
              <a:t>to practice a skill the student does not know, the student has a certain probability (</a:t>
            </a:r>
            <a:r>
              <a:rPr lang="en-US" sz="1200" b="1" i="0"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of learning the skill, regardless of whether their answer is correct.</a:t>
            </a:r>
          </a:p>
          <a:p>
            <a:endParaRPr lang="en-US" sz="1200" b="0" i="0" u="none" strike="noStrike" kern="1200" baseline="0" dirty="0" smtClean="0">
              <a:solidFill>
                <a:schemeClr val="tx1"/>
              </a:solidFill>
              <a:latin typeface="+mn-lt"/>
              <a:ea typeface="+mn-ea"/>
              <a:cs typeface="+mn-cs"/>
            </a:endParaRPr>
          </a:p>
          <a:p>
            <a:r>
              <a:rPr lang="en-US" dirty="0" smtClean="0"/>
              <a:t>The system’s estimate that a student knows a skill is continually updated, every</a:t>
            </a:r>
          </a:p>
          <a:p>
            <a:r>
              <a:rPr lang="en-US" dirty="0" smtClean="0"/>
              <a:t>time the student gives a first response (correct, incorrect, or a help request) to a problem</a:t>
            </a:r>
          </a:p>
          <a:p>
            <a:r>
              <a:rPr lang="en-US" dirty="0" smtClean="0"/>
              <a:t>step. First, the system re-calculates the probability that the student knew the skill</a:t>
            </a:r>
          </a:p>
          <a:p>
            <a:r>
              <a:rPr lang="en-US" dirty="0" smtClean="0"/>
              <a:t>before the response, using the evidence from the response (help requests are treated as</a:t>
            </a:r>
          </a:p>
          <a:p>
            <a:r>
              <a:rPr lang="en-US" dirty="0" smtClean="0"/>
              <a:t>evidence that the student does not know the skill), using the first two equations of</a:t>
            </a:r>
          </a:p>
          <a:p>
            <a:endParaRPr lang="en-US" dirty="0"/>
          </a:p>
        </p:txBody>
      </p:sp>
      <p:sp>
        <p:nvSpPr>
          <p:cNvPr id="4" name="Slide Number Placeholder 3"/>
          <p:cNvSpPr>
            <a:spLocks noGrp="1"/>
          </p:cNvSpPr>
          <p:nvPr>
            <p:ph type="sldNum" sz="quarter" idx="10"/>
          </p:nvPr>
        </p:nvSpPr>
        <p:spPr/>
        <p:txBody>
          <a:bodyPr/>
          <a:lstStyle/>
          <a:p>
            <a:fld id="{F74B9290-3980-4EEB-8318-DA732E1B502D}" type="slidenum">
              <a:rPr lang="en-US" smtClean="0"/>
              <a:t>14</a:t>
            </a:fld>
            <a:endParaRPr lang="en-US"/>
          </a:p>
        </p:txBody>
      </p:sp>
    </p:spTree>
    <p:extLst>
      <p:ext uri="{BB962C8B-B14F-4D97-AF65-F5344CB8AC3E}">
        <p14:creationId xmlns:p14="http://schemas.microsoft.com/office/powerpoint/2010/main" val="289199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15</a:t>
            </a:fld>
            <a:endParaRPr lang="en-US"/>
          </a:p>
        </p:txBody>
      </p:sp>
    </p:spTree>
    <p:extLst>
      <p:ext uri="{BB962C8B-B14F-4D97-AF65-F5344CB8AC3E}">
        <p14:creationId xmlns:p14="http://schemas.microsoft.com/office/powerpoint/2010/main" val="285608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16</a:t>
            </a:fld>
            <a:endParaRPr lang="en-US"/>
          </a:p>
        </p:txBody>
      </p:sp>
    </p:spTree>
    <p:extLst>
      <p:ext uri="{BB962C8B-B14F-4D97-AF65-F5344CB8AC3E}">
        <p14:creationId xmlns:p14="http://schemas.microsoft.com/office/powerpoint/2010/main" val="894745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17</a:t>
            </a:fld>
            <a:endParaRPr lang="en-US"/>
          </a:p>
        </p:txBody>
      </p:sp>
    </p:spTree>
    <p:extLst>
      <p:ext uri="{BB962C8B-B14F-4D97-AF65-F5344CB8AC3E}">
        <p14:creationId xmlns:p14="http://schemas.microsoft.com/office/powerpoint/2010/main" val="153006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18</a:t>
            </a:fld>
            <a:endParaRPr lang="en-US"/>
          </a:p>
        </p:txBody>
      </p:sp>
    </p:spTree>
    <p:extLst>
      <p:ext uri="{BB962C8B-B14F-4D97-AF65-F5344CB8AC3E}">
        <p14:creationId xmlns:p14="http://schemas.microsoft.com/office/powerpoint/2010/main" val="1090203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training objective is the negative log likelihood of the observed sequence of student responses</a:t>
            </a:r>
          </a:p>
          <a:p>
            <a:r>
              <a:rPr lang="en-US" dirty="0" smtClean="0"/>
              <a:t>under the model.</a:t>
            </a:r>
            <a:endParaRPr lang="en-US" dirty="0"/>
          </a:p>
        </p:txBody>
      </p:sp>
      <p:sp>
        <p:nvSpPr>
          <p:cNvPr id="4" name="Slide Number Placeholder 3"/>
          <p:cNvSpPr>
            <a:spLocks noGrp="1"/>
          </p:cNvSpPr>
          <p:nvPr>
            <p:ph type="sldNum" sz="quarter" idx="10"/>
          </p:nvPr>
        </p:nvSpPr>
        <p:spPr/>
        <p:txBody>
          <a:bodyPr/>
          <a:lstStyle/>
          <a:p>
            <a:fld id="{F74B9290-3980-4EEB-8318-DA732E1B502D}" type="slidenum">
              <a:rPr lang="en-US" smtClean="0"/>
              <a:t>19</a:t>
            </a:fld>
            <a:endParaRPr lang="en-US"/>
          </a:p>
        </p:txBody>
      </p:sp>
    </p:spTree>
    <p:extLst>
      <p:ext uri="{BB962C8B-B14F-4D97-AF65-F5344CB8AC3E}">
        <p14:creationId xmlns:p14="http://schemas.microsoft.com/office/powerpoint/2010/main" val="316004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B9290-3980-4EEB-8318-DA732E1B502D}" type="slidenum">
              <a:rPr lang="en-US" smtClean="0"/>
              <a:t>2</a:t>
            </a:fld>
            <a:endParaRPr lang="en-US"/>
          </a:p>
        </p:txBody>
      </p:sp>
    </p:spTree>
    <p:extLst>
      <p:ext uri="{BB962C8B-B14F-4D97-AF65-F5344CB8AC3E}">
        <p14:creationId xmlns:p14="http://schemas.microsoft.com/office/powerpoint/2010/main" val="3652616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20</a:t>
            </a:fld>
            <a:endParaRPr lang="en-US"/>
          </a:p>
        </p:txBody>
      </p:sp>
    </p:spTree>
    <p:extLst>
      <p:ext uri="{BB962C8B-B14F-4D97-AF65-F5344CB8AC3E}">
        <p14:creationId xmlns:p14="http://schemas.microsoft.com/office/powerpoint/2010/main" val="3870970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21</a:t>
            </a:fld>
            <a:endParaRPr lang="en-US"/>
          </a:p>
        </p:txBody>
      </p:sp>
    </p:spTree>
    <p:extLst>
      <p:ext uri="{BB962C8B-B14F-4D97-AF65-F5344CB8AC3E}">
        <p14:creationId xmlns:p14="http://schemas.microsoft.com/office/powerpoint/2010/main" val="2342684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22</a:t>
            </a:fld>
            <a:endParaRPr lang="en-US"/>
          </a:p>
        </p:txBody>
      </p:sp>
    </p:spTree>
    <p:extLst>
      <p:ext uri="{BB962C8B-B14F-4D97-AF65-F5344CB8AC3E}">
        <p14:creationId xmlns:p14="http://schemas.microsoft.com/office/powerpoint/2010/main" val="451112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23</a:t>
            </a:fld>
            <a:endParaRPr lang="en-US"/>
          </a:p>
        </p:txBody>
      </p:sp>
    </p:spTree>
    <p:extLst>
      <p:ext uri="{BB962C8B-B14F-4D97-AF65-F5344CB8AC3E}">
        <p14:creationId xmlns:p14="http://schemas.microsoft.com/office/powerpoint/2010/main" val="320186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24</a:t>
            </a:fld>
            <a:endParaRPr lang="en-US"/>
          </a:p>
        </p:txBody>
      </p:sp>
    </p:spTree>
    <p:extLst>
      <p:ext uri="{BB962C8B-B14F-4D97-AF65-F5344CB8AC3E}">
        <p14:creationId xmlns:p14="http://schemas.microsoft.com/office/powerpoint/2010/main" val="100793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25</a:t>
            </a:fld>
            <a:endParaRPr lang="en-US"/>
          </a:p>
        </p:txBody>
      </p:sp>
    </p:spTree>
    <p:extLst>
      <p:ext uri="{BB962C8B-B14F-4D97-AF65-F5344CB8AC3E}">
        <p14:creationId xmlns:p14="http://schemas.microsoft.com/office/powerpoint/2010/main" val="2212140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26</a:t>
            </a:fld>
            <a:endParaRPr lang="en-US"/>
          </a:p>
        </p:txBody>
      </p:sp>
    </p:spTree>
    <p:extLst>
      <p:ext uri="{BB962C8B-B14F-4D97-AF65-F5344CB8AC3E}">
        <p14:creationId xmlns:p14="http://schemas.microsoft.com/office/powerpoint/2010/main" val="1645620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27</a:t>
            </a:fld>
            <a:endParaRPr lang="en-US"/>
          </a:p>
        </p:txBody>
      </p:sp>
    </p:spTree>
    <p:extLst>
      <p:ext uri="{BB962C8B-B14F-4D97-AF65-F5344CB8AC3E}">
        <p14:creationId xmlns:p14="http://schemas.microsoft.com/office/powerpoint/2010/main" val="113133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3</a:t>
            </a:fld>
            <a:endParaRPr lang="en-US"/>
          </a:p>
        </p:txBody>
      </p:sp>
    </p:spTree>
    <p:extLst>
      <p:ext uri="{BB962C8B-B14F-4D97-AF65-F5344CB8AC3E}">
        <p14:creationId xmlns:p14="http://schemas.microsoft.com/office/powerpoint/2010/main" val="91876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that we can accurately predict how students will perform on future interactions</a:t>
            </a:r>
          </a:p>
          <a:p>
            <a:endParaRPr lang="en-US" dirty="0" smtClean="0"/>
          </a:p>
          <a:p>
            <a:r>
              <a:rPr lang="en-US" dirty="0" smtClean="0"/>
              <a:t>attempt to monitor the student’s changing knowledge state during practice</a:t>
            </a:r>
          </a:p>
          <a:p>
            <a:endParaRPr lang="en-US" dirty="0"/>
          </a:p>
        </p:txBody>
      </p:sp>
      <p:sp>
        <p:nvSpPr>
          <p:cNvPr id="4" name="Slide Number Placeholder 3"/>
          <p:cNvSpPr>
            <a:spLocks noGrp="1"/>
          </p:cNvSpPr>
          <p:nvPr>
            <p:ph type="sldNum" sz="quarter" idx="10"/>
          </p:nvPr>
        </p:nvSpPr>
        <p:spPr/>
        <p:txBody>
          <a:bodyPr/>
          <a:lstStyle/>
          <a:p>
            <a:fld id="{F74B9290-3980-4EEB-8318-DA732E1B502D}" type="slidenum">
              <a:rPr lang="en-US" smtClean="0"/>
              <a:t>4</a:t>
            </a:fld>
            <a:endParaRPr lang="en-US"/>
          </a:p>
        </p:txBody>
      </p:sp>
    </p:spTree>
    <p:extLst>
      <p:ext uri="{BB962C8B-B14F-4D97-AF65-F5344CB8AC3E}">
        <p14:creationId xmlns:p14="http://schemas.microsoft.com/office/powerpoint/2010/main" val="158714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knowledge tracing problem is inherently difficult.</a:t>
            </a:r>
          </a:p>
          <a:p>
            <a:r>
              <a:rPr lang="en-US" dirty="0" smtClean="0"/>
              <a:t> as human learning is grounded in the complexity of both the human brain and human knowledge.</a:t>
            </a:r>
            <a:endParaRPr lang="en-US" dirty="0"/>
          </a:p>
        </p:txBody>
      </p:sp>
      <p:sp>
        <p:nvSpPr>
          <p:cNvPr id="4" name="Slide Number Placeholder 3"/>
          <p:cNvSpPr>
            <a:spLocks noGrp="1"/>
          </p:cNvSpPr>
          <p:nvPr>
            <p:ph type="sldNum" sz="quarter" idx="10"/>
          </p:nvPr>
        </p:nvSpPr>
        <p:spPr/>
        <p:txBody>
          <a:bodyPr/>
          <a:lstStyle/>
          <a:p>
            <a:fld id="{F74B9290-3980-4EEB-8318-DA732E1B502D}" type="slidenum">
              <a:rPr lang="en-US" smtClean="0"/>
              <a:t>5</a:t>
            </a:fld>
            <a:endParaRPr lang="en-US"/>
          </a:p>
        </p:txBody>
      </p:sp>
    </p:spTree>
    <p:extLst>
      <p:ext uri="{BB962C8B-B14F-4D97-AF65-F5344CB8AC3E}">
        <p14:creationId xmlns:p14="http://schemas.microsoft.com/office/powerpoint/2010/main" val="4682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ASSISTment</a:t>
            </a:r>
            <a:r>
              <a:rPr lang="en-US" dirty="0" smtClean="0"/>
              <a:t>: an online tutor that simultaneously teaches and assesses students in grade school mathematics.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example of an </a:t>
            </a:r>
            <a:r>
              <a:rPr lang="en-US" dirty="0" err="1" smtClean="0"/>
              <a:t>ASSISTments</a:t>
            </a:r>
            <a:r>
              <a:rPr lang="en-US" dirty="0" smtClean="0"/>
              <a:t> item where the student answers incorrectly and is given tutorial help.</a:t>
            </a:r>
          </a:p>
          <a:p>
            <a:r>
              <a:rPr lang="en-US" dirty="0" smtClean="0"/>
              <a:t>Tutorial help will be given if the student answers the question wrong or asks for help. </a:t>
            </a:r>
          </a:p>
          <a:p>
            <a:r>
              <a:rPr lang="en-US" dirty="0" smtClean="0"/>
              <a:t>The tutorial help assists the student in learning the required knowledge by breaking each problem into sub questions called scaffolding or giving the student hints on how to solve the question.</a:t>
            </a:r>
          </a:p>
          <a:p>
            <a:r>
              <a:rPr lang="en-US" dirty="0" smtClean="0"/>
              <a:t>A question is only marked as correct if the student answers it correctly on the first attempt without requesting help.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4B9290-3980-4EEB-8318-DA732E1B502D}" type="slidenum">
              <a:rPr lang="en-US" smtClean="0"/>
              <a:t>6</a:t>
            </a:fld>
            <a:endParaRPr lang="en-US"/>
          </a:p>
        </p:txBody>
      </p:sp>
    </p:spTree>
    <p:extLst>
      <p:ext uri="{BB962C8B-B14F-4D97-AF65-F5344CB8AC3E}">
        <p14:creationId xmlns:p14="http://schemas.microsoft.com/office/powerpoint/2010/main" val="1764887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7</a:t>
            </a:fld>
            <a:endParaRPr lang="en-US"/>
          </a:p>
        </p:txBody>
      </p:sp>
    </p:spTree>
    <p:extLst>
      <p:ext uri="{BB962C8B-B14F-4D97-AF65-F5344CB8AC3E}">
        <p14:creationId xmlns:p14="http://schemas.microsoft.com/office/powerpoint/2010/main" val="364941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 all students are given every problem, and some problems have only 1 or 2 students who completed each item.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students improve over the course of the school year, students must master some skills before moving on to others, and incorrect responses to some items lead to incorrect assumptions in other items. So, contestants must pay attention to temporal relationships as well as conceptual relationships among items.</a:t>
            </a:r>
          </a:p>
          <a:p>
            <a:endParaRPr lang="en-US"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last step can be considered the "answer", and the others are "intermediate" steps.</a:t>
            </a:r>
          </a:p>
          <a:p>
            <a:endParaRPr lang="en-US" dirty="0"/>
          </a:p>
        </p:txBody>
      </p:sp>
      <p:sp>
        <p:nvSpPr>
          <p:cNvPr id="4" name="Slide Number Placeholder 3"/>
          <p:cNvSpPr>
            <a:spLocks noGrp="1"/>
          </p:cNvSpPr>
          <p:nvPr>
            <p:ph type="sldNum" sz="quarter" idx="10"/>
          </p:nvPr>
        </p:nvSpPr>
        <p:spPr/>
        <p:txBody>
          <a:bodyPr/>
          <a:lstStyle/>
          <a:p>
            <a:fld id="{F74B9290-3980-4EEB-8318-DA732E1B502D}" type="slidenum">
              <a:rPr lang="en-US" smtClean="0"/>
              <a:t>8</a:t>
            </a:fld>
            <a:endParaRPr lang="en-US"/>
          </a:p>
        </p:txBody>
      </p:sp>
    </p:spTree>
    <p:extLst>
      <p:ext uri="{BB962C8B-B14F-4D97-AF65-F5344CB8AC3E}">
        <p14:creationId xmlns:p14="http://schemas.microsoft.com/office/powerpoint/2010/main" val="378210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B9290-3980-4EEB-8318-DA732E1B502D}" type="slidenum">
              <a:rPr lang="en-US" smtClean="0"/>
              <a:t>9</a:t>
            </a:fld>
            <a:endParaRPr lang="en-US"/>
          </a:p>
        </p:txBody>
      </p:sp>
    </p:spTree>
    <p:extLst>
      <p:ext uri="{BB962C8B-B14F-4D97-AF65-F5344CB8AC3E}">
        <p14:creationId xmlns:p14="http://schemas.microsoft.com/office/powerpoint/2010/main" val="192846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000CAEA-D144-40C7-A5B3-54DA61A808AB}" type="datetime1">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B41C0-21A0-4300-B6C8-4C24BD2EA3E7}"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D3C4E3-5EC7-48DF-AC88-F5981F8CF97C}" type="datetime1">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B41C0-21A0-4300-B6C8-4C24BD2EA3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A37E96-A16D-4E53-A7B9-70C78F1C0430}" type="datetime1">
              <a:rPr lang="en-US" smtClean="0"/>
              <a:t>11/17/2015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C8B41C0-21A0-4300-B6C8-4C24BD2EA3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B41C0-21A0-4300-B6C8-4C24BD2EA3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707AA7-66ED-456C-A857-0F8AE28904EA}" type="datetime1">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B41C0-21A0-4300-B6C8-4C24BD2EA3E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DED139-4B1B-4F92-97A6-F8D91CE2CE2F}" type="datetime1">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B41C0-21A0-4300-B6C8-4C24BD2EA3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DDC41A-0769-4C01-9224-38D8C84F2EB3}" type="datetime1">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8B41C0-21A0-4300-B6C8-4C24BD2EA3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89B2F5-4E04-43D6-A536-96791D432983}" type="datetime1">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530E0-DF86-4367-93CC-D4D1B45A0617}" type="datetime1">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8B41C0-21A0-4300-B6C8-4C24BD2EA3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9F4D1F-0087-412B-8540-EFCFBE464DE3}" type="datetime1">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B41C0-21A0-4300-B6C8-4C24BD2EA3E7}"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1FC24E8-8C36-4D2E-8F65-A5F1966CB51F}" type="datetime1">
              <a:rPr lang="en-US" smtClean="0"/>
              <a:t>11/17/2015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C8B41C0-21A0-4300-B6C8-4C24BD2EA3E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31C9229-B65F-472C-993F-C5A503E3902B}" type="datetime1">
              <a:rPr lang="en-US" smtClean="0"/>
              <a:t>11/17/2015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C8B41C0-21A0-4300-B6C8-4C24BD2EA3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3.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Deep Knowledge Tracing</a:t>
            </a:r>
            <a:endParaRPr lang="en-US" dirty="0"/>
          </a:p>
        </p:txBody>
      </p:sp>
      <p:sp>
        <p:nvSpPr>
          <p:cNvPr id="3" name="Subtitle 2"/>
          <p:cNvSpPr>
            <a:spLocks noGrp="1"/>
          </p:cNvSpPr>
          <p:nvPr>
            <p:ph type="subTitle" idx="1"/>
          </p:nvPr>
        </p:nvSpPr>
        <p:spPr/>
        <p:txBody>
          <a:bodyPr>
            <a:normAutofit/>
          </a:bodyPr>
          <a:lstStyle/>
          <a:p>
            <a:r>
              <a:rPr lang="en-US" b="1" dirty="0" smtClean="0">
                <a:solidFill>
                  <a:schemeClr val="tx1"/>
                </a:solidFill>
              </a:rPr>
              <a:t>Chris </a:t>
            </a:r>
            <a:r>
              <a:rPr lang="en-US" b="1" dirty="0" err="1" smtClean="0">
                <a:solidFill>
                  <a:schemeClr val="tx1"/>
                </a:solidFill>
              </a:rPr>
              <a:t>Piech</a:t>
            </a:r>
            <a:r>
              <a:rPr lang="en-US" baseline="30000" dirty="0" smtClean="0">
                <a:solidFill>
                  <a:schemeClr val="tx1"/>
                </a:solidFill>
              </a:rPr>
              <a:t>∗</a:t>
            </a:r>
            <a:r>
              <a:rPr lang="en-US" dirty="0" smtClean="0">
                <a:solidFill>
                  <a:schemeClr val="tx1"/>
                </a:solidFill>
              </a:rPr>
              <a:t> , Jonathan Spencer</a:t>
            </a:r>
            <a:r>
              <a:rPr lang="en-US" baseline="30000" dirty="0">
                <a:solidFill>
                  <a:schemeClr val="tx1"/>
                </a:solidFill>
              </a:rPr>
              <a:t>∗</a:t>
            </a:r>
            <a:r>
              <a:rPr lang="en-US" dirty="0" smtClean="0">
                <a:solidFill>
                  <a:schemeClr val="tx1"/>
                </a:solidFill>
              </a:rPr>
              <a:t> , Jonathan Huang</a:t>
            </a:r>
            <a:r>
              <a:rPr lang="en-US" baseline="30000" dirty="0">
                <a:solidFill>
                  <a:schemeClr val="tx1"/>
                </a:solidFill>
              </a:rPr>
              <a:t>∗‡</a:t>
            </a:r>
            <a:r>
              <a:rPr lang="en-US" dirty="0" smtClean="0">
                <a:solidFill>
                  <a:schemeClr val="tx1"/>
                </a:solidFill>
              </a:rPr>
              <a:t>, Surya </a:t>
            </a:r>
            <a:r>
              <a:rPr lang="en-US" dirty="0" err="1" smtClean="0">
                <a:solidFill>
                  <a:schemeClr val="tx1"/>
                </a:solidFill>
              </a:rPr>
              <a:t>Ganguli</a:t>
            </a:r>
            <a:r>
              <a:rPr lang="en-US" baseline="30000" dirty="0">
                <a:solidFill>
                  <a:schemeClr val="tx1"/>
                </a:solidFill>
              </a:rPr>
              <a:t>∗</a:t>
            </a:r>
            <a:r>
              <a:rPr lang="en-US" dirty="0" smtClean="0">
                <a:solidFill>
                  <a:schemeClr val="tx1"/>
                </a:solidFill>
              </a:rPr>
              <a:t> , Mehran </a:t>
            </a:r>
            <a:r>
              <a:rPr lang="en-US" dirty="0" err="1" smtClean="0">
                <a:solidFill>
                  <a:schemeClr val="tx1"/>
                </a:solidFill>
              </a:rPr>
              <a:t>Sahami</a:t>
            </a:r>
            <a:r>
              <a:rPr lang="en-US" baseline="30000" dirty="0">
                <a:solidFill>
                  <a:schemeClr val="tx1"/>
                </a:solidFill>
              </a:rPr>
              <a:t>∗</a:t>
            </a:r>
            <a:r>
              <a:rPr lang="en-US" dirty="0" smtClean="0">
                <a:solidFill>
                  <a:schemeClr val="tx1"/>
                </a:solidFill>
              </a:rPr>
              <a:t> , Leonidas </a:t>
            </a:r>
            <a:r>
              <a:rPr lang="en-US" dirty="0" err="1" smtClean="0">
                <a:solidFill>
                  <a:schemeClr val="tx1"/>
                </a:solidFill>
              </a:rPr>
              <a:t>Guibas</a:t>
            </a:r>
            <a:r>
              <a:rPr lang="en-US" baseline="30000" dirty="0">
                <a:solidFill>
                  <a:schemeClr val="tx1"/>
                </a:solidFill>
              </a:rPr>
              <a:t>∗</a:t>
            </a:r>
            <a:r>
              <a:rPr lang="en-US" dirty="0" smtClean="0">
                <a:solidFill>
                  <a:schemeClr val="tx1"/>
                </a:solidFill>
              </a:rPr>
              <a:t> , </a:t>
            </a:r>
            <a:r>
              <a:rPr lang="en-US" dirty="0" err="1" smtClean="0">
                <a:solidFill>
                  <a:schemeClr val="tx1"/>
                </a:solidFill>
              </a:rPr>
              <a:t>Jascha</a:t>
            </a:r>
            <a:r>
              <a:rPr lang="en-US" dirty="0" smtClean="0">
                <a:solidFill>
                  <a:schemeClr val="tx1"/>
                </a:solidFill>
              </a:rPr>
              <a:t> </a:t>
            </a:r>
            <a:r>
              <a:rPr lang="en-US" dirty="0" err="1" smtClean="0">
                <a:solidFill>
                  <a:schemeClr val="tx1"/>
                </a:solidFill>
              </a:rPr>
              <a:t>Sohl</a:t>
            </a:r>
            <a:r>
              <a:rPr lang="en-US" dirty="0" smtClean="0">
                <a:solidFill>
                  <a:schemeClr val="tx1"/>
                </a:solidFill>
              </a:rPr>
              <a:t>-Dickstein</a:t>
            </a:r>
            <a:r>
              <a:rPr lang="en-US" baseline="30000" dirty="0">
                <a:solidFill>
                  <a:schemeClr val="tx1"/>
                </a:solidFill>
              </a:rPr>
              <a:t>∗†</a:t>
            </a:r>
            <a:r>
              <a:rPr lang="en-US" dirty="0" smtClean="0">
                <a:solidFill>
                  <a:schemeClr val="tx1"/>
                </a:solidFill>
              </a:rPr>
              <a:t> </a:t>
            </a:r>
          </a:p>
          <a:p>
            <a:endParaRPr lang="en-US" baseline="30000" dirty="0">
              <a:solidFill>
                <a:schemeClr val="tx1"/>
              </a:solidFill>
            </a:endParaRPr>
          </a:p>
          <a:p>
            <a:r>
              <a:rPr lang="en-US" baseline="30000" dirty="0" smtClean="0">
                <a:solidFill>
                  <a:schemeClr val="tx1"/>
                </a:solidFill>
              </a:rPr>
              <a:t>∗</a:t>
            </a:r>
            <a:r>
              <a:rPr lang="en-US" dirty="0" smtClean="0">
                <a:solidFill>
                  <a:schemeClr val="tx1"/>
                </a:solidFill>
              </a:rPr>
              <a:t>Stanford University,  †Khan Academy,  ‡Google</a:t>
            </a:r>
            <a:endParaRPr lang="en-US" dirty="0">
              <a:solidFill>
                <a:schemeClr val="tx1"/>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0"/>
            <a:ext cx="2895600" cy="1944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6982EF9A-6280-4439-8B85-68D493EC1C93}"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1</a:t>
            </a:fld>
            <a:endParaRPr lang="en-US"/>
          </a:p>
        </p:txBody>
      </p:sp>
    </p:spTree>
    <p:extLst>
      <p:ext uri="{BB962C8B-B14F-4D97-AF65-F5344CB8AC3E}">
        <p14:creationId xmlns:p14="http://schemas.microsoft.com/office/powerpoint/2010/main" val="4128125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3399FF"/>
                </a:solidFill>
              </a:rPr>
              <a:t>Recurrent Neural Networks(RNN)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10</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524000"/>
            <a:ext cx="9144000" cy="2204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4762500"/>
            <a:ext cx="9144000" cy="397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064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99FF"/>
                </a:solidFill>
              </a:rPr>
              <a:t>Recurrent Neural Networks(RNN)</a:t>
            </a:r>
            <a:endParaRPr lang="en-US" dirty="0"/>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11</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524000"/>
            <a:ext cx="90201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334000"/>
            <a:ext cx="6096000" cy="106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4239061" y="3124200"/>
                <a:ext cx="6377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5">
                                  <a:lumMod val="75000"/>
                                </a:schemeClr>
                              </a:solidFill>
                              <a:latin typeface="Cambria Math"/>
                            </a:rPr>
                          </m:ctrlPr>
                        </m:sSubPr>
                        <m:e>
                          <m:r>
                            <a:rPr lang="en-US" b="0" i="1" smtClean="0">
                              <a:solidFill>
                                <a:schemeClr val="accent5">
                                  <a:lumMod val="75000"/>
                                </a:schemeClr>
                              </a:solidFill>
                              <a:latin typeface="Cambria Math"/>
                            </a:rPr>
                            <m:t>𝑊</m:t>
                          </m:r>
                        </m:e>
                        <m:sub>
                          <m:r>
                            <a:rPr lang="en-US" b="0" i="1" smtClean="0">
                              <a:solidFill>
                                <a:schemeClr val="accent5">
                                  <a:lumMod val="75000"/>
                                </a:schemeClr>
                              </a:solidFill>
                              <a:latin typeface="Cambria Math"/>
                            </a:rPr>
                            <m:t>h𝑥</m:t>
                          </m:r>
                        </m:sub>
                      </m:sSub>
                    </m:oMath>
                  </m:oMathPara>
                </a14:m>
                <a:endParaRPr lang="en-US" dirty="0">
                  <a:solidFill>
                    <a:schemeClr val="accent5">
                      <a:lumMod val="75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39061" y="3124200"/>
                <a:ext cx="637739"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72747" y="2486025"/>
                <a:ext cx="6423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4">
                                  <a:lumMod val="75000"/>
                                </a:schemeClr>
                              </a:solidFill>
                              <a:latin typeface="Cambria Math"/>
                            </a:rPr>
                          </m:ctrlPr>
                        </m:sSubPr>
                        <m:e>
                          <m:r>
                            <a:rPr lang="en-US" b="0" i="1" smtClean="0">
                              <a:solidFill>
                                <a:schemeClr val="accent4">
                                  <a:lumMod val="75000"/>
                                </a:schemeClr>
                              </a:solidFill>
                              <a:latin typeface="Cambria Math"/>
                            </a:rPr>
                            <m:t>𝑊</m:t>
                          </m:r>
                        </m:e>
                        <m:sub>
                          <m:r>
                            <a:rPr lang="en-US" b="0" i="1" smtClean="0">
                              <a:solidFill>
                                <a:schemeClr val="accent4">
                                  <a:lumMod val="75000"/>
                                </a:schemeClr>
                              </a:solidFill>
                              <a:latin typeface="Cambria Math"/>
                            </a:rPr>
                            <m:t>hh</m:t>
                          </m:r>
                        </m:sub>
                      </m:sSub>
                    </m:oMath>
                  </m:oMathPara>
                </a14:m>
                <a:endParaRPr lang="en-US" dirty="0">
                  <a:solidFill>
                    <a:schemeClr val="accent4">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72747" y="2486025"/>
                <a:ext cx="642355"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34445" y="2199539"/>
                <a:ext cx="645561"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a:rPr>
                          </m:ctrlPr>
                        </m:sSubPr>
                        <m:e>
                          <m:r>
                            <a:rPr lang="en-US" b="0" i="1" smtClean="0">
                              <a:solidFill>
                                <a:schemeClr val="accent6">
                                  <a:lumMod val="75000"/>
                                </a:schemeClr>
                              </a:solidFill>
                              <a:latin typeface="Cambria Math"/>
                            </a:rPr>
                            <m:t>𝑊</m:t>
                          </m:r>
                        </m:e>
                        <m:sub>
                          <m:r>
                            <a:rPr lang="en-US" b="0" i="1" smtClean="0">
                              <a:solidFill>
                                <a:schemeClr val="accent6">
                                  <a:lumMod val="75000"/>
                                </a:schemeClr>
                              </a:solidFill>
                              <a:latin typeface="Cambria Math"/>
                            </a:rPr>
                            <m:t>𝑦h</m:t>
                          </m:r>
                        </m:sub>
                      </m:sSub>
                    </m:oMath>
                  </m:oMathPara>
                </a14:m>
                <a:endParaRPr lang="en-US" dirty="0">
                  <a:solidFill>
                    <a:schemeClr val="accent6">
                      <a:lumMod val="75000"/>
                    </a:schemeClr>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234445" y="2199539"/>
                <a:ext cx="645561" cy="391261"/>
              </a:xfrm>
              <a:prstGeom prst="rect">
                <a:avLst/>
              </a:prstGeom>
              <a:blipFill rotWithShape="1">
                <a:blip r:embed="rId7"/>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933514" y="3134461"/>
                <a:ext cx="6377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5">
                                  <a:lumMod val="75000"/>
                                </a:schemeClr>
                              </a:solidFill>
                              <a:latin typeface="Cambria Math"/>
                            </a:rPr>
                          </m:ctrlPr>
                        </m:sSubPr>
                        <m:e>
                          <m:r>
                            <a:rPr lang="en-US" b="0" i="1" smtClean="0">
                              <a:solidFill>
                                <a:schemeClr val="accent5">
                                  <a:lumMod val="75000"/>
                                </a:schemeClr>
                              </a:solidFill>
                              <a:latin typeface="Cambria Math"/>
                            </a:rPr>
                            <m:t>𝑊</m:t>
                          </m:r>
                        </m:e>
                        <m:sub>
                          <m:r>
                            <a:rPr lang="en-US" b="0" i="1" smtClean="0">
                              <a:solidFill>
                                <a:schemeClr val="accent5">
                                  <a:lumMod val="75000"/>
                                </a:schemeClr>
                              </a:solidFill>
                              <a:latin typeface="Cambria Math"/>
                            </a:rPr>
                            <m:t>h𝑥</m:t>
                          </m:r>
                        </m:sub>
                      </m:sSub>
                    </m:oMath>
                  </m:oMathPara>
                </a14:m>
                <a:endParaRPr lang="en-US" dirty="0">
                  <a:solidFill>
                    <a:schemeClr val="accent5">
                      <a:lumMod val="75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933514" y="3134461"/>
                <a:ext cx="637739"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267200" y="2496286"/>
                <a:ext cx="6423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4">
                                  <a:lumMod val="75000"/>
                                </a:schemeClr>
                              </a:solidFill>
                              <a:latin typeface="Cambria Math"/>
                            </a:rPr>
                          </m:ctrlPr>
                        </m:sSubPr>
                        <m:e>
                          <m:r>
                            <a:rPr lang="en-US" b="0" i="1" smtClean="0">
                              <a:solidFill>
                                <a:schemeClr val="accent4">
                                  <a:lumMod val="75000"/>
                                </a:schemeClr>
                              </a:solidFill>
                              <a:latin typeface="Cambria Math"/>
                            </a:rPr>
                            <m:t>𝑊</m:t>
                          </m:r>
                        </m:e>
                        <m:sub>
                          <m:r>
                            <a:rPr lang="en-US" b="0" i="1" smtClean="0">
                              <a:solidFill>
                                <a:schemeClr val="accent4">
                                  <a:lumMod val="75000"/>
                                </a:schemeClr>
                              </a:solidFill>
                              <a:latin typeface="Cambria Math"/>
                            </a:rPr>
                            <m:t>hh</m:t>
                          </m:r>
                        </m:sub>
                      </m:sSub>
                    </m:oMath>
                  </m:oMathPara>
                </a14:m>
                <a:endParaRPr lang="en-US" dirty="0">
                  <a:solidFill>
                    <a:schemeClr val="accent4">
                      <a:lumMod val="75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267200" y="2496286"/>
                <a:ext cx="642355"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928898" y="2209800"/>
                <a:ext cx="645561"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a:rPr>
                          </m:ctrlPr>
                        </m:sSubPr>
                        <m:e>
                          <m:r>
                            <a:rPr lang="en-US" b="0" i="1" smtClean="0">
                              <a:solidFill>
                                <a:schemeClr val="accent6">
                                  <a:lumMod val="75000"/>
                                </a:schemeClr>
                              </a:solidFill>
                              <a:latin typeface="Cambria Math"/>
                            </a:rPr>
                            <m:t>𝑊</m:t>
                          </m:r>
                        </m:e>
                        <m:sub>
                          <m:r>
                            <a:rPr lang="en-US" b="0" i="1" smtClean="0">
                              <a:solidFill>
                                <a:schemeClr val="accent6">
                                  <a:lumMod val="75000"/>
                                </a:schemeClr>
                              </a:solidFill>
                              <a:latin typeface="Cambria Math"/>
                            </a:rPr>
                            <m:t>𝑦h</m:t>
                          </m:r>
                        </m:sub>
                      </m:sSub>
                    </m:oMath>
                  </m:oMathPara>
                </a14:m>
                <a:endParaRPr lang="en-US" dirty="0">
                  <a:solidFill>
                    <a:schemeClr val="accent6">
                      <a:lumMod val="7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928898" y="2209800"/>
                <a:ext cx="645561" cy="391261"/>
              </a:xfrm>
              <a:prstGeom prst="rect">
                <a:avLst/>
              </a:prstGeom>
              <a:blipFill rotWithShape="1">
                <a:blip r:embed="rId10"/>
                <a:stretch>
                  <a:fillRect b="-6250"/>
                </a:stretch>
              </a:blipFill>
            </p:spPr>
            <p:txBody>
              <a:bodyPr/>
              <a:lstStyle/>
              <a:p>
                <a:r>
                  <a:rPr lang="en-US">
                    <a:noFill/>
                  </a:rPr>
                  <a:t> </a:t>
                </a:r>
              </a:p>
            </p:txBody>
          </p:sp>
        </mc:Fallback>
      </mc:AlternateContent>
    </p:spTree>
    <p:extLst>
      <p:ext uri="{BB962C8B-B14F-4D97-AF65-F5344CB8AC3E}">
        <p14:creationId xmlns:p14="http://schemas.microsoft.com/office/powerpoint/2010/main" val="1666289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3399FF"/>
                </a:solidFill>
              </a:rPr>
              <a:t>Long Short Term Memory (LSTM)</a:t>
            </a:r>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12</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15" y="2209800"/>
            <a:ext cx="496778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4" y="2752725"/>
            <a:ext cx="343852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rved Left Arrow 8">
            <a:hlinkClick r:id="rId5" action="ppaction://hlinksldjump"/>
          </p:cNvPr>
          <p:cNvSpPr/>
          <p:nvPr/>
        </p:nvSpPr>
        <p:spPr>
          <a:xfrm>
            <a:off x="8686800" y="6132620"/>
            <a:ext cx="304800" cy="381000"/>
          </a:xfrm>
          <a:prstGeom prst="curvedLeftArrow">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0401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p:txBody>
          <a:bodyPr/>
          <a:lstStyle/>
          <a:p>
            <a:r>
              <a:rPr lang="en-US" b="1" i="1" dirty="0" smtClean="0">
                <a:solidFill>
                  <a:srgbClr val="3399FF"/>
                </a:solidFill>
              </a:rPr>
              <a:t>Bayesian </a:t>
            </a:r>
            <a:r>
              <a:rPr lang="en-US" b="1" i="1" dirty="0">
                <a:solidFill>
                  <a:srgbClr val="3399FF"/>
                </a:solidFill>
              </a:rPr>
              <a:t>Knowledge </a:t>
            </a:r>
            <a:r>
              <a:rPr lang="en-US" b="1" i="1" dirty="0" smtClean="0">
                <a:solidFill>
                  <a:srgbClr val="3399FF"/>
                </a:solidFill>
              </a:rPr>
              <a:t>Tracing (BKT)</a:t>
            </a:r>
          </a:p>
          <a:p>
            <a:endParaRPr lang="en-US" dirty="0" smtClean="0"/>
          </a:p>
          <a:p>
            <a:r>
              <a:rPr lang="en-US" dirty="0" smtClean="0"/>
              <a:t>Learning Factors Analysis (</a:t>
            </a:r>
            <a:r>
              <a:rPr lang="en-US" b="1" dirty="0" smtClean="0"/>
              <a:t>LFA</a:t>
            </a:r>
            <a:r>
              <a:rPr lang="en-US" dirty="0" smtClean="0"/>
              <a:t>)</a:t>
            </a:r>
          </a:p>
          <a:p>
            <a:endParaRPr lang="en-US" dirty="0" smtClean="0"/>
          </a:p>
          <a:p>
            <a:r>
              <a:rPr lang="en-US" dirty="0" smtClean="0"/>
              <a:t>Performance Factors Analysis (</a:t>
            </a:r>
            <a:r>
              <a:rPr lang="en-US" b="1" dirty="0" smtClean="0"/>
              <a:t>PFA</a:t>
            </a:r>
            <a:r>
              <a:rPr lang="en-US" dirty="0" smtClean="0"/>
              <a:t>)</a:t>
            </a:r>
          </a:p>
          <a:p>
            <a:endParaRPr lang="en-US" dirty="0" smtClean="0"/>
          </a:p>
          <a:p>
            <a:r>
              <a:rPr lang="en-US" b="1" i="1" dirty="0" err="1" smtClean="0">
                <a:solidFill>
                  <a:srgbClr val="3399FF"/>
                </a:solidFill>
              </a:rPr>
              <a:t>SPARse</a:t>
            </a:r>
            <a:r>
              <a:rPr lang="en-US" b="1" i="1" dirty="0" smtClean="0">
                <a:solidFill>
                  <a:srgbClr val="3399FF"/>
                </a:solidFill>
              </a:rPr>
              <a:t> Factor Analysis (SPARFA)</a:t>
            </a:r>
          </a:p>
          <a:p>
            <a:endParaRPr lang="en-US" dirty="0"/>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13</a:t>
            </a:fld>
            <a:endParaRPr lang="en-US"/>
          </a:p>
        </p:txBody>
      </p:sp>
    </p:spTree>
    <p:extLst>
      <p:ext uri="{BB962C8B-B14F-4D97-AF65-F5344CB8AC3E}">
        <p14:creationId xmlns:p14="http://schemas.microsoft.com/office/powerpoint/2010/main" val="3170904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Bayesian Knowledge Tracing (</a:t>
            </a:r>
            <a:r>
              <a:rPr lang="en-US" b="1" u="sng" dirty="0" smtClean="0"/>
              <a:t>BKT</a:t>
            </a:r>
            <a:r>
              <a:rPr lang="en-US" dirty="0" smtClean="0"/>
              <a:t>)  (1995)</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81354"/>
            <a:ext cx="6400800" cy="322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B479600B-5D41-4E23-A410-68802FFD746A}" type="datetime1">
              <a:rPr lang="en-US" smtClean="0"/>
              <a:t>11/17/2015</a:t>
            </a:fld>
            <a:endParaRPr lang="en-US" dirty="0"/>
          </a:p>
        </p:txBody>
      </p:sp>
      <p:sp>
        <p:nvSpPr>
          <p:cNvPr id="5" name="Slide Number Placeholder 4"/>
          <p:cNvSpPr>
            <a:spLocks noGrp="1"/>
          </p:cNvSpPr>
          <p:nvPr>
            <p:ph type="sldNum" sz="quarter" idx="12"/>
          </p:nvPr>
        </p:nvSpPr>
        <p:spPr/>
        <p:txBody>
          <a:bodyPr/>
          <a:lstStyle/>
          <a:p>
            <a:fld id="{1C8B41C0-21A0-4300-B6C8-4C24BD2EA3E7}" type="slidenum">
              <a:rPr lang="en-US" smtClean="0"/>
              <a:t>14</a:t>
            </a:fld>
            <a:endParaRPr lang="en-US"/>
          </a:p>
        </p:txBody>
      </p:sp>
      <p:sp>
        <p:nvSpPr>
          <p:cNvPr id="7" name="TextBox 6"/>
          <p:cNvSpPr txBox="1"/>
          <p:nvPr/>
        </p:nvSpPr>
        <p:spPr>
          <a:xfrm>
            <a:off x="6942756" y="2667000"/>
            <a:ext cx="2201244" cy="646331"/>
          </a:xfrm>
          <a:prstGeom prst="rect">
            <a:avLst/>
          </a:prstGeom>
          <a:noFill/>
        </p:spPr>
        <p:txBody>
          <a:bodyPr wrap="none" rtlCol="0">
            <a:spAutoFit/>
          </a:bodyPr>
          <a:lstStyle/>
          <a:p>
            <a:r>
              <a:rPr lang="en-US" b="1" dirty="0" smtClean="0"/>
              <a:t>State:</a:t>
            </a:r>
          </a:p>
          <a:p>
            <a:r>
              <a:rPr lang="en-US" b="1" dirty="0" smtClean="0"/>
              <a:t>{unlearned, learned}</a:t>
            </a:r>
            <a:endParaRPr lang="en-US" b="1" dirty="0"/>
          </a:p>
        </p:txBody>
      </p:sp>
      <p:sp>
        <p:nvSpPr>
          <p:cNvPr id="9" name="TextBox 8"/>
          <p:cNvSpPr txBox="1"/>
          <p:nvPr/>
        </p:nvSpPr>
        <p:spPr>
          <a:xfrm>
            <a:off x="7010400" y="4078069"/>
            <a:ext cx="2028119" cy="646331"/>
          </a:xfrm>
          <a:prstGeom prst="rect">
            <a:avLst/>
          </a:prstGeom>
          <a:noFill/>
        </p:spPr>
        <p:txBody>
          <a:bodyPr wrap="none" rtlCol="0">
            <a:spAutoFit/>
          </a:bodyPr>
          <a:lstStyle/>
          <a:p>
            <a:r>
              <a:rPr lang="en-US" b="1" dirty="0" smtClean="0"/>
              <a:t>Observation:</a:t>
            </a:r>
          </a:p>
          <a:p>
            <a:r>
              <a:rPr lang="en-US" b="1" dirty="0" smtClean="0"/>
              <a:t>{incorrect, correct}</a:t>
            </a:r>
            <a:endParaRPr lang="en-US" b="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922739"/>
            <a:ext cx="1981200" cy="134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939445"/>
            <a:ext cx="4090960" cy="134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7435" y="4940259"/>
            <a:ext cx="2614640" cy="134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304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 and Drawbacks</a:t>
            </a:r>
            <a:endParaRPr lang="en-US" dirty="0"/>
          </a:p>
        </p:txBody>
      </p:sp>
      <p:sp>
        <p:nvSpPr>
          <p:cNvPr id="3" name="Content Placeholder 2"/>
          <p:cNvSpPr>
            <a:spLocks noGrp="1"/>
          </p:cNvSpPr>
          <p:nvPr>
            <p:ph idx="1"/>
          </p:nvPr>
        </p:nvSpPr>
        <p:spPr/>
        <p:txBody>
          <a:bodyPr>
            <a:normAutofit fontScale="77500" lnSpcReduction="20000"/>
          </a:bodyPr>
          <a:lstStyle/>
          <a:p>
            <a:r>
              <a:rPr lang="en-US" b="1" i="1" dirty="0" smtClean="0"/>
              <a:t>Extensions</a:t>
            </a:r>
            <a:r>
              <a:rPr lang="en-US" dirty="0" smtClean="0"/>
              <a:t>:</a:t>
            </a:r>
          </a:p>
          <a:p>
            <a:pPr marL="971550" lvl="1" indent="-514350">
              <a:buFont typeface="+mj-lt"/>
              <a:buAutoNum type="arabicPeriod"/>
            </a:pPr>
            <a:r>
              <a:rPr lang="en-US" dirty="0"/>
              <a:t>C</a:t>
            </a:r>
            <a:r>
              <a:rPr lang="en-US" dirty="0" smtClean="0"/>
              <a:t>ontextualization </a:t>
            </a:r>
            <a:r>
              <a:rPr lang="en-US" dirty="0"/>
              <a:t>of guessing and slipping </a:t>
            </a:r>
            <a:r>
              <a:rPr lang="en-US" dirty="0" smtClean="0"/>
              <a:t>estimates</a:t>
            </a:r>
          </a:p>
          <a:p>
            <a:pPr marL="971550" lvl="1" indent="-514350">
              <a:buFont typeface="+mj-lt"/>
              <a:buAutoNum type="arabicPeriod"/>
            </a:pPr>
            <a:r>
              <a:rPr lang="en-US" dirty="0" smtClean="0"/>
              <a:t>Estimating </a:t>
            </a:r>
            <a:r>
              <a:rPr lang="en-US" dirty="0"/>
              <a:t>prior knowledge for </a:t>
            </a:r>
            <a:r>
              <a:rPr lang="en-US" dirty="0" smtClean="0"/>
              <a:t>individual Learners</a:t>
            </a:r>
          </a:p>
          <a:p>
            <a:pPr marL="971550" lvl="1" indent="-514350">
              <a:buFont typeface="+mj-lt"/>
              <a:buAutoNum type="arabicPeriod"/>
            </a:pPr>
            <a:r>
              <a:rPr lang="en-US" dirty="0" smtClean="0"/>
              <a:t>Estimating </a:t>
            </a:r>
            <a:r>
              <a:rPr lang="en-US" dirty="0"/>
              <a:t>problem </a:t>
            </a:r>
            <a:r>
              <a:rPr lang="en-US" dirty="0" smtClean="0"/>
              <a:t>difficulty</a:t>
            </a:r>
          </a:p>
          <a:p>
            <a:pPr marL="971550" lvl="1" indent="-514350">
              <a:buFont typeface="+mj-lt"/>
              <a:buAutoNum type="arabicPeriod"/>
            </a:pPr>
            <a:endParaRPr lang="en-US" dirty="0" smtClean="0"/>
          </a:p>
          <a:p>
            <a:r>
              <a:rPr lang="en-US" b="1" i="1" dirty="0" smtClean="0"/>
              <a:t>Drawbacks</a:t>
            </a:r>
            <a:r>
              <a:rPr lang="en-US" dirty="0" smtClean="0"/>
              <a:t>:</a:t>
            </a:r>
          </a:p>
          <a:p>
            <a:pPr marL="971550" lvl="1" indent="-514350">
              <a:buFont typeface="+mj-lt"/>
              <a:buAutoNum type="arabicPeriod"/>
            </a:pPr>
            <a:r>
              <a:rPr lang="en-US" dirty="0" smtClean="0"/>
              <a:t>The</a:t>
            </a:r>
            <a:r>
              <a:rPr lang="en-US" dirty="0"/>
              <a:t> </a:t>
            </a:r>
            <a:r>
              <a:rPr lang="en-US" b="1" dirty="0" smtClean="0">
                <a:solidFill>
                  <a:srgbClr val="3399FF"/>
                </a:solidFill>
              </a:rPr>
              <a:t>binary </a:t>
            </a:r>
            <a:r>
              <a:rPr lang="en-US" b="1" dirty="0">
                <a:solidFill>
                  <a:srgbClr val="3399FF"/>
                </a:solidFill>
              </a:rPr>
              <a:t>representation of student understanding </a:t>
            </a:r>
            <a:r>
              <a:rPr lang="en-US" dirty="0"/>
              <a:t>may be unrealistic. </a:t>
            </a:r>
          </a:p>
          <a:p>
            <a:pPr marL="971550" lvl="1" indent="-514350">
              <a:buFont typeface="+mj-lt"/>
              <a:buAutoNum type="arabicPeriod"/>
            </a:pPr>
            <a:r>
              <a:rPr lang="en-US" dirty="0" smtClean="0"/>
              <a:t>The </a:t>
            </a:r>
            <a:r>
              <a:rPr lang="en-US" b="1" dirty="0">
                <a:solidFill>
                  <a:srgbClr val="3399FF"/>
                </a:solidFill>
              </a:rPr>
              <a:t>meaning of </a:t>
            </a:r>
            <a:r>
              <a:rPr lang="en-US" b="1" dirty="0" smtClean="0">
                <a:solidFill>
                  <a:srgbClr val="3399FF"/>
                </a:solidFill>
              </a:rPr>
              <a:t>the hidden </a:t>
            </a:r>
            <a:r>
              <a:rPr lang="en-US" b="1" dirty="0">
                <a:solidFill>
                  <a:srgbClr val="3399FF"/>
                </a:solidFill>
              </a:rPr>
              <a:t>variables </a:t>
            </a:r>
            <a:r>
              <a:rPr lang="en-US" dirty="0"/>
              <a:t>and their mappings onto exercises can be ambiguous, rarely meeting the </a:t>
            </a:r>
            <a:r>
              <a:rPr lang="en-US" dirty="0" smtClean="0"/>
              <a:t>model’s </a:t>
            </a:r>
            <a:r>
              <a:rPr lang="en-US" dirty="0"/>
              <a:t>expectation of a single concept per </a:t>
            </a:r>
            <a:r>
              <a:rPr lang="en-US" dirty="0" smtClean="0"/>
              <a:t>exercise.</a:t>
            </a:r>
          </a:p>
          <a:p>
            <a:pPr marL="971550" lvl="1" indent="-514350">
              <a:buFont typeface="+mj-lt"/>
              <a:buAutoNum type="arabicPeriod"/>
            </a:pPr>
            <a:r>
              <a:rPr lang="en-US" dirty="0"/>
              <a:t>T</a:t>
            </a:r>
            <a:r>
              <a:rPr lang="en-US" dirty="0" smtClean="0"/>
              <a:t>he </a:t>
            </a:r>
            <a:r>
              <a:rPr lang="en-US" b="1" dirty="0">
                <a:solidFill>
                  <a:srgbClr val="3399FF"/>
                </a:solidFill>
              </a:rPr>
              <a:t>binary response data </a:t>
            </a:r>
            <a:r>
              <a:rPr lang="en-US" dirty="0"/>
              <a:t>used to </a:t>
            </a:r>
            <a:r>
              <a:rPr lang="en-US" dirty="0" smtClean="0"/>
              <a:t>model transitions </a:t>
            </a:r>
            <a:r>
              <a:rPr lang="en-US" dirty="0"/>
              <a:t>imposes a limit on the kinds of exercises that can be modeled.</a:t>
            </a:r>
            <a:endParaRPr lang="en-US" dirty="0" smtClean="0"/>
          </a:p>
          <a:p>
            <a:endParaRPr lang="en-US" dirty="0"/>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15</a:t>
            </a:fld>
            <a:endParaRPr lang="en-US"/>
          </a:p>
        </p:txBody>
      </p:sp>
    </p:spTree>
    <p:extLst>
      <p:ext uri="{BB962C8B-B14F-4D97-AF65-F5344CB8AC3E}">
        <p14:creationId xmlns:p14="http://schemas.microsoft.com/office/powerpoint/2010/main" val="1883242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SPARse</a:t>
            </a:r>
            <a:r>
              <a:rPr lang="en-US" dirty="0"/>
              <a:t> Factor Analysis (SPARFA) (JMLR 2014)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77413" y="5638800"/>
                <a:ext cx="7543800" cy="838200"/>
              </a:xfrm>
            </p:spPr>
            <p:txBody>
              <a:bodyPr>
                <a:normAutofit fontScale="85000" lnSpcReduction="20000"/>
              </a:bodyPr>
              <a:lstStyle/>
              <a:p>
                <a:r>
                  <a:rPr lang="en-US" dirty="0" smtClean="0"/>
                  <a:t>The </a:t>
                </a:r>
                <a:r>
                  <a:rPr lang="en-US" dirty="0"/>
                  <a:t>probabilities that the learners answer the questions </a:t>
                </a:r>
                <a:r>
                  <a:rPr lang="en-US" dirty="0" smtClean="0"/>
                  <a:t>correctly: </a:t>
                </a:r>
                <a14:m>
                  <m:oMath xmlns:m="http://schemas.openxmlformats.org/officeDocument/2006/math">
                    <m:r>
                      <a:rPr lang="en-US" i="1" dirty="0" smtClean="0">
                        <a:latin typeface="Cambria Math"/>
                      </a:rPr>
                      <m:t>𝑊𝐶</m:t>
                    </m:r>
                    <m:r>
                      <a:rPr lang="en-US" i="1" dirty="0" smtClean="0">
                        <a:latin typeface="Cambria Math"/>
                      </a:rPr>
                      <m:t> + </m:t>
                    </m:r>
                    <m:r>
                      <a:rPr lang="en-US" i="1" dirty="0">
                        <a:latin typeface="Cambria Math"/>
                      </a:rPr>
                      <m:t>𝑀</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77413" y="5638800"/>
                <a:ext cx="7543800" cy="838200"/>
              </a:xfrm>
              <a:blipFill rotWithShape="1">
                <a:blip r:embed="rId3"/>
                <a:stretch>
                  <a:fillRect t="-8696" b="-144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16</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749253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6019800" y="3505200"/>
            <a:ext cx="685800" cy="381000"/>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ounded Rectangle 8"/>
          <p:cNvSpPr/>
          <p:nvPr/>
        </p:nvSpPr>
        <p:spPr>
          <a:xfrm>
            <a:off x="7315200" y="2895600"/>
            <a:ext cx="533400" cy="381000"/>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ounded Rectangle 9"/>
          <p:cNvSpPr/>
          <p:nvPr/>
        </p:nvSpPr>
        <p:spPr>
          <a:xfrm>
            <a:off x="5181600" y="2971800"/>
            <a:ext cx="304800" cy="304800"/>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21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SPARse</a:t>
            </a:r>
            <a:r>
              <a:rPr lang="en-US" dirty="0"/>
              <a:t> Factor Analysis (SPARFA</a:t>
            </a:r>
            <a:r>
              <a:rPr lang="en-US" dirty="0" smtClean="0"/>
              <a:t>) (JMLR 2014)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Three observations:</a:t>
                </a:r>
              </a:p>
              <a:p>
                <a:pPr marL="971550" lvl="1" indent="-514350">
                  <a:buFont typeface="+mj-lt"/>
                  <a:buAutoNum type="arabicPeriod"/>
                </a:pPr>
                <a:r>
                  <a:rPr lang="en-US" dirty="0"/>
                  <a:t>T</a:t>
                </a:r>
                <a:r>
                  <a:rPr lang="en-US" dirty="0" smtClean="0"/>
                  <a:t>ypical </a:t>
                </a:r>
                <a:r>
                  <a:rPr lang="en-US" dirty="0"/>
                  <a:t>educational domains </a:t>
                </a:r>
                <a:r>
                  <a:rPr lang="en-US" dirty="0" smtClean="0"/>
                  <a:t>of interest </a:t>
                </a:r>
                <a:r>
                  <a:rPr lang="en-US" dirty="0"/>
                  <a:t>involve only a small number of key </a:t>
                </a:r>
                <a:r>
                  <a:rPr lang="en-US" dirty="0" smtClean="0"/>
                  <a:t>concept.</a:t>
                </a:r>
              </a:p>
              <a:p>
                <a:pPr marL="971550" lvl="1" indent="-514350">
                  <a:buFont typeface="+mj-lt"/>
                  <a:buAutoNum type="arabicPeriod"/>
                </a:pPr>
                <a:r>
                  <a:rPr lang="en-US" dirty="0" smtClean="0"/>
                  <a:t>Each </a:t>
                </a:r>
                <a:r>
                  <a:rPr lang="en-US" dirty="0"/>
                  <a:t>question involves only a small </a:t>
                </a:r>
                <a:r>
                  <a:rPr lang="en-US" dirty="0" smtClean="0"/>
                  <a:t>subset of </a:t>
                </a:r>
                <a:r>
                  <a:rPr lang="en-US" dirty="0"/>
                  <a:t>the abstract concepts</a:t>
                </a:r>
                <a:r>
                  <a:rPr lang="en-US" dirty="0" smtClean="0"/>
                  <a:t>.</a:t>
                </a:r>
              </a:p>
              <a:p>
                <a:pPr marL="971550" lvl="1" indent="-514350">
                  <a:buFont typeface="+mj-lt"/>
                  <a:buAutoNum type="arabicPeriod"/>
                </a:pPr>
                <a:r>
                  <a:rPr lang="en-US" dirty="0" smtClean="0"/>
                  <a:t>The </a:t>
                </a:r>
                <a:r>
                  <a:rPr lang="en-US" dirty="0"/>
                  <a:t>entries of </a:t>
                </a:r>
                <a14:m>
                  <m:oMath xmlns:m="http://schemas.openxmlformats.org/officeDocument/2006/math">
                    <m:r>
                      <a:rPr lang="en-US" i="1" dirty="0" smtClean="0">
                        <a:latin typeface="Cambria Math"/>
                      </a:rPr>
                      <m:t>𝑊</m:t>
                    </m:r>
                  </m:oMath>
                </a14:m>
                <a:r>
                  <a:rPr lang="en-US" dirty="0"/>
                  <a:t> should be </a:t>
                </a:r>
                <a:r>
                  <a:rPr lang="en-US" dirty="0" smtClean="0"/>
                  <a:t>non-negative.</a:t>
                </a:r>
                <a:endParaRPr lang="en-US" dirty="0"/>
              </a:p>
              <a:p>
                <a:r>
                  <a:rPr lang="en-US" dirty="0" smtClean="0"/>
                  <a:t>Drawback:</a:t>
                </a:r>
              </a:p>
              <a:p>
                <a:pPr marL="971550" lvl="1" indent="-514350">
                  <a:buFont typeface="+mj-lt"/>
                  <a:buAutoNum type="arabicPeriod"/>
                </a:pPr>
                <a:r>
                  <a:rPr lang="en-US" dirty="0"/>
                  <a:t>T</a:t>
                </a:r>
                <a:r>
                  <a:rPr lang="en-US" dirty="0" smtClean="0"/>
                  <a:t>hey </a:t>
                </a:r>
                <a:r>
                  <a:rPr lang="en-US" dirty="0"/>
                  <a:t>are both more restricted in functional form </a:t>
                </a:r>
                <a:r>
                  <a:rPr lang="en-US" dirty="0" smtClean="0"/>
                  <a:t>and more </a:t>
                </a:r>
                <a:r>
                  <a:rPr lang="en-US" dirty="0"/>
                  <a:t>expensive (due </a:t>
                </a:r>
                <a:r>
                  <a:rPr lang="en-US" dirty="0" smtClean="0"/>
                  <a:t>to inference </a:t>
                </a:r>
                <a:r>
                  <a:rPr lang="en-US" dirty="0"/>
                  <a:t>of latent variables) than the method we present here.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713" r="-200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17</a:t>
            </a:fld>
            <a:endParaRPr lang="en-US"/>
          </a:p>
        </p:txBody>
      </p:sp>
    </p:spTree>
    <p:extLst>
      <p:ext uri="{BB962C8B-B14F-4D97-AF65-F5344CB8AC3E}">
        <p14:creationId xmlns:p14="http://schemas.microsoft.com/office/powerpoint/2010/main" val="3944364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RNN Model</a:t>
            </a:r>
            <a:endParaRPr lang="en-US" dirty="0"/>
          </a:p>
        </p:txBody>
      </p:sp>
      <p:sp>
        <p:nvSpPr>
          <p:cNvPr id="3" name="Content Placeholder 2"/>
          <p:cNvSpPr>
            <a:spLocks noGrp="1"/>
          </p:cNvSpPr>
          <p:nvPr>
            <p:ph idx="1"/>
          </p:nvPr>
        </p:nvSpPr>
        <p:spPr/>
        <p:txBody>
          <a:bodyPr/>
          <a:lstStyle/>
          <a:p>
            <a:r>
              <a:rPr lang="en-US" dirty="0" smtClean="0"/>
              <a:t>In contrast to hidden Markov models as </a:t>
            </a:r>
            <a:r>
              <a:rPr lang="en-US" dirty="0"/>
              <a:t>they appear in education, which are also dynamic, </a:t>
            </a:r>
            <a:r>
              <a:rPr lang="en-US" b="1" i="1" u="sng" dirty="0">
                <a:solidFill>
                  <a:srgbClr val="3399FF"/>
                </a:solidFill>
              </a:rPr>
              <a:t>RNNs have a high dimensional, </a:t>
            </a:r>
            <a:r>
              <a:rPr lang="en-US" b="1" i="1" u="sng" dirty="0" smtClean="0">
                <a:solidFill>
                  <a:srgbClr val="3399FF"/>
                </a:solidFill>
              </a:rPr>
              <a:t>continuous, representation </a:t>
            </a:r>
            <a:r>
              <a:rPr lang="en-US" b="1" i="1" u="sng" dirty="0">
                <a:solidFill>
                  <a:srgbClr val="3399FF"/>
                </a:solidFill>
              </a:rPr>
              <a:t>of </a:t>
            </a:r>
            <a:r>
              <a:rPr lang="en-US" b="1" i="1" u="sng" dirty="0" smtClean="0">
                <a:solidFill>
                  <a:srgbClr val="3399FF"/>
                </a:solidFill>
              </a:rPr>
              <a:t>latent state</a:t>
            </a:r>
            <a:r>
              <a:rPr lang="en-US" dirty="0" smtClean="0"/>
              <a:t>.</a:t>
            </a:r>
          </a:p>
          <a:p>
            <a:r>
              <a:rPr lang="en-US" dirty="0"/>
              <a:t>A notable advantage of the richer representation of RNNs is their </a:t>
            </a:r>
            <a:r>
              <a:rPr lang="en-US" dirty="0" smtClean="0"/>
              <a:t>ability to </a:t>
            </a:r>
            <a:r>
              <a:rPr lang="en-US" dirty="0"/>
              <a:t>use information from an input in a prediction at a much later point in time</a:t>
            </a:r>
            <a:r>
              <a:rPr lang="en-US" dirty="0" smtClean="0"/>
              <a:t>.</a:t>
            </a:r>
          </a:p>
          <a:p>
            <a:endParaRPr lang="en-US" dirty="0"/>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dirty="0"/>
          </a:p>
        </p:txBody>
      </p:sp>
      <p:sp>
        <p:nvSpPr>
          <p:cNvPr id="5" name="Slide Number Placeholder 4"/>
          <p:cNvSpPr>
            <a:spLocks noGrp="1"/>
          </p:cNvSpPr>
          <p:nvPr>
            <p:ph type="sldNum" sz="quarter" idx="12"/>
          </p:nvPr>
        </p:nvSpPr>
        <p:spPr/>
        <p:txBody>
          <a:bodyPr/>
          <a:lstStyle/>
          <a:p>
            <a:fld id="{1C8B41C0-21A0-4300-B6C8-4C24BD2EA3E7}" type="slidenum">
              <a:rPr lang="en-US" smtClean="0"/>
              <a:t>18</a:t>
            </a:fld>
            <a:endParaRPr lang="en-US"/>
          </a:p>
        </p:txBody>
      </p:sp>
    </p:spTree>
    <p:extLst>
      <p:ext uri="{BB962C8B-B14F-4D97-AF65-F5344CB8AC3E}">
        <p14:creationId xmlns:p14="http://schemas.microsoft.com/office/powerpoint/2010/main" val="3947050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447800"/>
                <a:ext cx="8534400" cy="4930409"/>
              </a:xfrm>
            </p:spPr>
            <p:txBody>
              <a:bodyPr>
                <a:normAutofit fontScale="85000" lnSpcReduction="10000"/>
              </a:bodyPr>
              <a:lstStyle/>
              <a:p>
                <a:r>
                  <a:rPr lang="en-US" dirty="0" smtClean="0"/>
                  <a:t>For datasets with a small number </a:t>
                </a:r>
                <a14:m>
                  <m:oMath xmlns:m="http://schemas.openxmlformats.org/officeDocument/2006/math">
                    <m:r>
                      <a:rPr lang="en-US" i="1" dirty="0" smtClean="0">
                        <a:latin typeface="Cambria Math"/>
                      </a:rPr>
                      <m:t>𝑀</m:t>
                    </m:r>
                  </m:oMath>
                </a14:m>
                <a:r>
                  <a:rPr lang="en-US" dirty="0"/>
                  <a:t> of unique </a:t>
                </a:r>
                <a:r>
                  <a:rPr lang="en-US" dirty="0" smtClean="0"/>
                  <a:t>exercises</a:t>
                </a:r>
              </a:p>
              <a:p>
                <a:r>
                  <a:rPr lang="en-US" b="1" i="1" dirty="0" smtClean="0">
                    <a:solidFill>
                      <a:srgbClr val="3399FF"/>
                    </a:solidFill>
                  </a:rPr>
                  <a:t>Input</a:t>
                </a:r>
                <a:r>
                  <a:rPr lang="en-US" dirty="0">
                    <a:solidFill>
                      <a:srgbClr val="3399FF"/>
                    </a:solidFill>
                  </a:rPr>
                  <a:t>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𝑡</m:t>
                        </m:r>
                      </m:sub>
                    </m:sSub>
                    <m:r>
                      <a:rPr lang="en-US" b="0" i="1" smtClean="0">
                        <a:latin typeface="Cambria Math"/>
                      </a:rPr>
                      <m:t>={</m:t>
                    </m:r>
                    <m:sSub>
                      <m:sSubPr>
                        <m:ctrlPr>
                          <a:rPr lang="en-US" b="0" i="1" smtClean="0">
                            <a:latin typeface="Cambria Math"/>
                          </a:rPr>
                        </m:ctrlPr>
                      </m:sSubPr>
                      <m:e>
                        <m:r>
                          <a:rPr lang="en-US" b="0" i="1" smtClean="0">
                            <a:latin typeface="Cambria Math"/>
                          </a:rPr>
                          <m:t>𝑞</m:t>
                        </m:r>
                      </m:e>
                      <m:sub>
                        <m:r>
                          <a:rPr lang="en-US" b="0" i="1" smtClean="0">
                            <a:latin typeface="Cambria Math"/>
                          </a:rPr>
                          <m:t>𝑡</m:t>
                        </m:r>
                      </m:sub>
                    </m:sSub>
                    <m:r>
                      <a:rPr lang="en-US" b="0" i="1" smtClean="0">
                        <a:latin typeface="Cambria Math"/>
                      </a:rPr>
                      <m:t>,</m:t>
                    </m:r>
                    <m:sSub>
                      <m:sSubPr>
                        <m:ctrlPr>
                          <a:rPr lang="en-US" b="0" i="1" smtClean="0">
                            <a:latin typeface="Cambria Math"/>
                          </a:rPr>
                        </m:ctrlPr>
                      </m:sSubPr>
                      <m:e>
                        <m:r>
                          <a:rPr lang="en-US" b="0" i="1" smtClean="0">
                            <a:latin typeface="Cambria Math"/>
                          </a:rPr>
                          <m:t>𝑎</m:t>
                        </m:r>
                      </m:e>
                      <m:sub>
                        <m:r>
                          <a:rPr lang="en-US" b="0" i="1" smtClean="0">
                            <a:latin typeface="Cambria Math"/>
                          </a:rPr>
                          <m:t>𝑡</m:t>
                        </m:r>
                      </m:sub>
                    </m:sSub>
                    <m:r>
                      <a:rPr lang="en-US" b="0" i="1" smtClean="0">
                        <a:latin typeface="Cambria Math"/>
                      </a:rPr>
                      <m:t>}</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{0,1}</m:t>
                        </m:r>
                      </m:e>
                      <m:sup>
                        <m:r>
                          <a:rPr lang="en-US" b="0" i="1" smtClean="0">
                            <a:latin typeface="Cambria Math"/>
                            <a:ea typeface="Cambria Math"/>
                          </a:rPr>
                          <m:t>2</m:t>
                        </m:r>
                        <m:r>
                          <a:rPr lang="en-US" b="0" i="1" smtClean="0">
                            <a:latin typeface="Cambria Math"/>
                            <a:ea typeface="Cambria Math"/>
                          </a:rPr>
                          <m:t>𝑀</m:t>
                        </m:r>
                      </m:sup>
                    </m:sSup>
                  </m:oMath>
                </a14:m>
                <a:r>
                  <a:rPr lang="en-US" dirty="0" smtClean="0"/>
                  <a:t> </a:t>
                </a:r>
              </a:p>
              <a:p>
                <a:pPr lvl="1"/>
                <a:r>
                  <a:rPr lang="en-US" dirty="0" smtClean="0"/>
                  <a:t> </a:t>
                </a:r>
                <a:r>
                  <a:rPr lang="en-US" dirty="0"/>
                  <a:t>one-hot </a:t>
                </a:r>
                <a:r>
                  <a:rPr lang="en-US" dirty="0" smtClean="0"/>
                  <a:t>encoding (</a:t>
                </a:r>
                <a14:m>
                  <m:oMath xmlns:m="http://schemas.openxmlformats.org/officeDocument/2006/math">
                    <m:sSub>
                      <m:sSubPr>
                        <m:ctrlPr>
                          <a:rPr lang="en-US" i="1">
                            <a:latin typeface="Cambria Math"/>
                          </a:rPr>
                        </m:ctrlPr>
                      </m:sSubPr>
                      <m:e>
                        <m:r>
                          <a:rPr lang="en-US" i="1">
                            <a:latin typeface="Cambria Math"/>
                          </a:rPr>
                          <m:t>𝑞</m:t>
                        </m:r>
                      </m:e>
                      <m:sub>
                        <m:r>
                          <a:rPr lang="en-US" i="1">
                            <a:latin typeface="Cambria Math"/>
                          </a:rPr>
                          <m:t>𝑡</m:t>
                        </m:r>
                      </m:sub>
                    </m:sSub>
                  </m:oMath>
                </a14:m>
                <a:r>
                  <a:rPr lang="en-US" dirty="0" smtClean="0"/>
                  <a:t> </a:t>
                </a:r>
                <a:r>
                  <a:rPr lang="en-US" dirty="0"/>
                  <a:t>which exercise </a:t>
                </a:r>
                <a:r>
                  <a:rPr lang="en-US" dirty="0" smtClean="0"/>
                  <a:t>was answered </a:t>
                </a:r>
                <a:r>
                  <a:rPr lang="en-US" dirty="0"/>
                  <a:t>and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sub>
                    </m:sSub>
                  </m:oMath>
                </a14:m>
                <a:r>
                  <a:rPr lang="en-US" dirty="0" smtClean="0"/>
                  <a:t> </a:t>
                </a:r>
                <a:r>
                  <a:rPr lang="en-US" dirty="0"/>
                  <a:t>if the exercise was answered correctly</a:t>
                </a:r>
                <a:r>
                  <a:rPr lang="en-US" dirty="0" smtClean="0"/>
                  <a:t>)</a:t>
                </a:r>
              </a:p>
              <a:p>
                <a:r>
                  <a:rPr lang="en-US" b="1" i="1" dirty="0">
                    <a:solidFill>
                      <a:srgbClr val="3399FF"/>
                    </a:solidFill>
                  </a:rPr>
                  <a:t>Output</a:t>
                </a:r>
                <a:r>
                  <a:rPr lang="en-US" dirty="0"/>
                  <a:t> </a:t>
                </a:r>
                <a14:m>
                  <m:oMath xmlns:m="http://schemas.openxmlformats.org/officeDocument/2006/math">
                    <m:sSub>
                      <m:sSubPr>
                        <m:ctrlPr>
                          <a:rPr lang="en-US" i="1" dirty="0" smtClean="0">
                            <a:latin typeface="Cambria Math"/>
                          </a:rPr>
                        </m:ctrlPr>
                      </m:sSubPr>
                      <m:e>
                        <m:r>
                          <a:rPr lang="en-US" b="0" i="1" dirty="0" smtClean="0">
                            <a:latin typeface="Cambria Math"/>
                          </a:rPr>
                          <m:t>𝑦</m:t>
                        </m:r>
                      </m:e>
                      <m:sub>
                        <m:r>
                          <a:rPr lang="en-US" b="0" i="1" dirty="0" smtClean="0">
                            <a:latin typeface="Cambria Math"/>
                          </a:rPr>
                          <m:t>𝑡</m:t>
                        </m:r>
                      </m:sub>
                    </m:sSub>
                    <m:r>
                      <a:rPr lang="en-US" i="1">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(0,1)</m:t>
                        </m:r>
                      </m:e>
                      <m:sup>
                        <m:r>
                          <a:rPr lang="en-US" b="0" i="1" smtClean="0">
                            <a:latin typeface="Cambria Math"/>
                            <a:ea typeface="Cambria Math"/>
                          </a:rPr>
                          <m:t>𝑀</m:t>
                        </m:r>
                      </m:sup>
                    </m:sSup>
                  </m:oMath>
                </a14:m>
                <a:r>
                  <a:rPr lang="en-US" dirty="0" smtClean="0"/>
                  <a:t> </a:t>
                </a:r>
              </a:p>
              <a:p>
                <a:pPr lvl="1"/>
                <a:r>
                  <a:rPr lang="en-US" dirty="0" smtClean="0"/>
                  <a:t>where </a:t>
                </a:r>
                <a:r>
                  <a:rPr lang="en-US" dirty="0"/>
                  <a:t>each entry </a:t>
                </a:r>
                <a:r>
                  <a:rPr lang="en-US" dirty="0" smtClean="0"/>
                  <a:t>represents the </a:t>
                </a:r>
                <a:r>
                  <a:rPr lang="en-US" dirty="0"/>
                  <a:t>predicted probability that the student would answer that particular problem </a:t>
                </a:r>
                <a:r>
                  <a:rPr lang="en-US" dirty="0" smtClean="0"/>
                  <a:t>correctly</a:t>
                </a:r>
              </a:p>
              <a:p>
                <a:pPr lvl="1"/>
                <a:r>
                  <a:rPr lang="en-US" dirty="0"/>
                  <a:t>The prediction of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r>
                          <a:rPr lang="en-US" b="0" i="1" smtClean="0">
                            <a:latin typeface="Cambria Math"/>
                          </a:rPr>
                          <m:t>+1</m:t>
                        </m:r>
                      </m:sub>
                    </m:sSub>
                  </m:oMath>
                </a14:m>
                <a:r>
                  <a:rPr lang="en-US" dirty="0" smtClean="0"/>
                  <a:t> </a:t>
                </a:r>
                <a:r>
                  <a:rPr lang="en-US" dirty="0"/>
                  <a:t>can then be read from the entry in </a:t>
                </a:r>
                <a14:m>
                  <m:oMath xmlns:m="http://schemas.openxmlformats.org/officeDocument/2006/math">
                    <m:sSub>
                      <m:sSubPr>
                        <m:ctrlPr>
                          <a:rPr lang="en-US" i="1" dirty="0">
                            <a:latin typeface="Cambria Math"/>
                          </a:rPr>
                        </m:ctrlPr>
                      </m:sSubPr>
                      <m:e>
                        <m:r>
                          <a:rPr lang="en-US" i="1" dirty="0">
                            <a:latin typeface="Cambria Math"/>
                          </a:rPr>
                          <m:t>𝑦</m:t>
                        </m:r>
                      </m:e>
                      <m:sub>
                        <m:r>
                          <a:rPr lang="en-US" i="1" dirty="0">
                            <a:latin typeface="Cambria Math"/>
                          </a:rPr>
                          <m:t>𝑡</m:t>
                        </m:r>
                      </m:sub>
                    </m:sSub>
                  </m:oMath>
                </a14:m>
                <a:r>
                  <a:rPr lang="en-US" dirty="0" smtClean="0"/>
                  <a:t> </a:t>
                </a:r>
                <a:r>
                  <a:rPr lang="en-US" dirty="0"/>
                  <a:t>corresponding to </a:t>
                </a:r>
                <a14:m>
                  <m:oMath xmlns:m="http://schemas.openxmlformats.org/officeDocument/2006/math">
                    <m:sSub>
                      <m:sSubPr>
                        <m:ctrlPr>
                          <a:rPr lang="en-US" i="1">
                            <a:latin typeface="Cambria Math"/>
                          </a:rPr>
                        </m:ctrlPr>
                      </m:sSubPr>
                      <m:e>
                        <m:r>
                          <a:rPr lang="en-US" i="1">
                            <a:latin typeface="Cambria Math"/>
                          </a:rPr>
                          <m:t>𝑞</m:t>
                        </m:r>
                      </m:e>
                      <m:sub>
                        <m:r>
                          <a:rPr lang="en-US" i="1">
                            <a:latin typeface="Cambria Math"/>
                          </a:rPr>
                          <m:t>𝑡</m:t>
                        </m:r>
                        <m:r>
                          <a:rPr lang="en-US" b="0" i="1" smtClean="0">
                            <a:latin typeface="Cambria Math"/>
                          </a:rPr>
                          <m:t>+1</m:t>
                        </m:r>
                      </m:sub>
                    </m:sSub>
                  </m:oMath>
                </a14:m>
                <a:r>
                  <a:rPr lang="en-US" dirty="0" smtClean="0"/>
                  <a:t>.</a:t>
                </a:r>
              </a:p>
              <a:p>
                <a:r>
                  <a:rPr lang="en-US" b="1" dirty="0" smtClean="0">
                    <a:solidFill>
                      <a:srgbClr val="3399FF"/>
                    </a:solidFill>
                  </a:rPr>
                  <a:t>Loss</a:t>
                </a:r>
                <a:r>
                  <a:rPr lang="en-US" dirty="0" smtClean="0"/>
                  <a:t>:</a:t>
                </a:r>
              </a:p>
              <a:p>
                <a:endParaRPr lang="en-US" dirty="0" smtClean="0"/>
              </a:p>
              <a:p>
                <a:r>
                  <a:rPr lang="en-US" dirty="0"/>
                  <a:t>To prevent </a:t>
                </a:r>
                <a:r>
                  <a:rPr lang="en-US" dirty="0" smtClean="0"/>
                  <a:t>overfitting, during </a:t>
                </a:r>
                <a:r>
                  <a:rPr lang="en-US" dirty="0"/>
                  <a:t>training, </a:t>
                </a:r>
                <a:r>
                  <a:rPr lang="en-US" b="1" i="1" u="sng" dirty="0">
                    <a:solidFill>
                      <a:srgbClr val="3399FF"/>
                    </a:solidFill>
                  </a:rPr>
                  <a:t>dropout</a:t>
                </a:r>
                <a:r>
                  <a:rPr lang="en-US" dirty="0">
                    <a:solidFill>
                      <a:srgbClr val="3399FF"/>
                    </a:solidFill>
                  </a:rPr>
                  <a:t> </a:t>
                </a:r>
                <a:r>
                  <a:rPr lang="en-US" dirty="0"/>
                  <a:t>was applied to </a:t>
                </a:r>
                <a14:m>
                  <m:oMath xmlns:m="http://schemas.openxmlformats.org/officeDocument/2006/math">
                    <m:sSub>
                      <m:sSubPr>
                        <m:ctrlPr>
                          <a:rPr lang="en-US" i="1" smtClean="0">
                            <a:latin typeface="Cambria Math"/>
                          </a:rPr>
                        </m:ctrlPr>
                      </m:sSubPr>
                      <m:e>
                        <m:r>
                          <a:rPr lang="en-US" b="0" i="1" smtClean="0">
                            <a:latin typeface="Cambria Math"/>
                          </a:rPr>
                          <m:t>h</m:t>
                        </m:r>
                      </m:e>
                      <m:sub>
                        <m:r>
                          <a:rPr lang="en-US" b="0" i="1" smtClean="0">
                            <a:latin typeface="Cambria Math"/>
                          </a:rPr>
                          <m:t>𝑡</m:t>
                        </m:r>
                      </m:sub>
                    </m:sSub>
                  </m:oMath>
                </a14:m>
                <a:r>
                  <a:rPr lang="en-US" dirty="0" smtClean="0"/>
                  <a:t> when computing </a:t>
                </a:r>
                <a14:m>
                  <m:oMath xmlns:m="http://schemas.openxmlformats.org/officeDocument/2006/math">
                    <m:sSub>
                      <m:sSubPr>
                        <m:ctrlPr>
                          <a:rPr lang="en-US" i="1">
                            <a:latin typeface="Cambria Math"/>
                          </a:rPr>
                        </m:ctrlPr>
                      </m:sSubPr>
                      <m:e>
                        <m:r>
                          <a:rPr lang="en-US" b="0" i="1" smtClean="0">
                            <a:latin typeface="Cambria Math"/>
                          </a:rPr>
                          <m:t>𝑦</m:t>
                        </m:r>
                      </m:e>
                      <m:sub>
                        <m:r>
                          <a:rPr lang="en-US" i="1">
                            <a:latin typeface="Cambria Math"/>
                          </a:rPr>
                          <m:t>𝑡</m:t>
                        </m:r>
                      </m:sub>
                    </m:sSub>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447800"/>
                <a:ext cx="8534400" cy="4930409"/>
              </a:xfrm>
              <a:blipFill rotWithShape="1">
                <a:blip r:embed="rId3"/>
                <a:stretch>
                  <a:fillRect t="-990" r="-571" b="-321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19</a:t>
            </a:fld>
            <a:endParaRPr lang="en-US"/>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876800"/>
            <a:ext cx="3352800" cy="756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674019" y="5181600"/>
            <a:ext cx="184731" cy="369332"/>
          </a:xfrm>
          <a:prstGeom prst="rect">
            <a:avLst/>
          </a:prstGeom>
          <a:solidFill>
            <a:schemeClr val="bg1"/>
          </a:solidFill>
        </p:spPr>
        <p:txBody>
          <a:bodyPr wrap="none" rtlCol="0">
            <a:spAutoFit/>
          </a:bodyPr>
          <a:lstStyle/>
          <a:p>
            <a:endParaRPr lang="en-US" i="1" dirty="0"/>
          </a:p>
        </p:txBody>
      </p:sp>
      <p:sp>
        <p:nvSpPr>
          <p:cNvPr id="9" name="TextBox 8"/>
          <p:cNvSpPr txBox="1"/>
          <p:nvPr/>
        </p:nvSpPr>
        <p:spPr>
          <a:xfrm>
            <a:off x="4628014" y="5029200"/>
            <a:ext cx="248786"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44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228600" y="1775191"/>
            <a:ext cx="8763000" cy="4701809"/>
          </a:xfrm>
        </p:spPr>
        <p:txBody>
          <a:bodyPr>
            <a:normAutofit fontScale="92500" lnSpcReduction="20000"/>
          </a:bodyPr>
          <a:lstStyle/>
          <a:p>
            <a:pPr marL="633222" indent="-514350">
              <a:buFont typeface="+mj-lt"/>
              <a:buAutoNum type="arabicPeriod"/>
            </a:pPr>
            <a:r>
              <a:rPr lang="en-US" dirty="0" smtClean="0"/>
              <a:t>A </a:t>
            </a:r>
            <a:r>
              <a:rPr lang="en-US" dirty="0"/>
              <a:t>novel application of </a:t>
            </a:r>
            <a:r>
              <a:rPr lang="en-US" b="1" u="sng" dirty="0">
                <a:solidFill>
                  <a:srgbClr val="3399FF"/>
                </a:solidFill>
                <a:hlinkClick r:id="rId3" action="ppaction://hlinksldjump"/>
              </a:rPr>
              <a:t>recurrent neural </a:t>
            </a:r>
            <a:r>
              <a:rPr lang="en-US" b="1" u="sng" dirty="0" smtClean="0">
                <a:solidFill>
                  <a:srgbClr val="3399FF"/>
                </a:solidFill>
                <a:hlinkClick r:id="rId3" action="ppaction://hlinksldjump"/>
              </a:rPr>
              <a:t>networks (RNN)</a:t>
            </a:r>
            <a:r>
              <a:rPr lang="en-US" b="1" u="sng" dirty="0">
                <a:solidFill>
                  <a:srgbClr val="3399FF"/>
                </a:solidFill>
              </a:rPr>
              <a:t> </a:t>
            </a:r>
            <a:r>
              <a:rPr lang="en-US" dirty="0" smtClean="0"/>
              <a:t>to </a:t>
            </a:r>
            <a:r>
              <a:rPr lang="en-US" b="1" u="sng" dirty="0">
                <a:solidFill>
                  <a:srgbClr val="3399FF"/>
                </a:solidFill>
                <a:hlinkClick r:id="rId4" action="ppaction://hlinksldjump"/>
              </a:rPr>
              <a:t>tracing student knowledge</a:t>
            </a:r>
            <a:r>
              <a:rPr lang="en-US" dirty="0" smtClean="0"/>
              <a:t>.</a:t>
            </a:r>
            <a:r>
              <a:rPr lang="en-US" b="1" i="1" dirty="0"/>
              <a:t> (Model Introduction) </a:t>
            </a:r>
            <a:endParaRPr lang="en-US" dirty="0" smtClean="0"/>
          </a:p>
          <a:p>
            <a:pPr marL="633222" indent="-514350">
              <a:buFont typeface="+mj-lt"/>
              <a:buAutoNum type="arabicPeriod"/>
            </a:pPr>
            <a:endParaRPr lang="en-US" dirty="0" smtClean="0"/>
          </a:p>
          <a:p>
            <a:pPr marL="633222" indent="-514350">
              <a:buFont typeface="+mj-lt"/>
              <a:buAutoNum type="arabicPeriod"/>
            </a:pPr>
            <a:r>
              <a:rPr lang="en-US" dirty="0" smtClean="0"/>
              <a:t>Demonstration </a:t>
            </a:r>
            <a:r>
              <a:rPr lang="en-US" dirty="0"/>
              <a:t>that </a:t>
            </a:r>
            <a:r>
              <a:rPr lang="en-US" dirty="0" smtClean="0"/>
              <a:t>our </a:t>
            </a:r>
            <a:r>
              <a:rPr lang="en-US" dirty="0"/>
              <a:t>model </a:t>
            </a:r>
            <a:r>
              <a:rPr lang="en-US" b="1" u="sng" dirty="0">
                <a:solidFill>
                  <a:srgbClr val="3399FF"/>
                </a:solidFill>
                <a:hlinkClick r:id="rId5" action="ppaction://hlinksldjump"/>
              </a:rPr>
              <a:t>does not need expert annotations</a:t>
            </a:r>
            <a:r>
              <a:rPr lang="en-US" dirty="0" smtClean="0"/>
              <a:t>.</a:t>
            </a:r>
            <a:r>
              <a:rPr lang="en-US" b="1" i="1" dirty="0"/>
              <a:t> (Previous Work) </a:t>
            </a:r>
            <a:endParaRPr lang="en-US" dirty="0"/>
          </a:p>
          <a:p>
            <a:pPr marL="633222" indent="-514350">
              <a:buFont typeface="+mj-lt"/>
              <a:buAutoNum type="arabicPeriod"/>
            </a:pPr>
            <a:endParaRPr lang="en-US" dirty="0" smtClean="0"/>
          </a:p>
          <a:p>
            <a:pPr marL="633222" indent="-514350">
              <a:buFont typeface="+mj-lt"/>
              <a:buAutoNum type="arabicPeriod"/>
            </a:pPr>
            <a:r>
              <a:rPr lang="en-US" dirty="0" smtClean="0"/>
              <a:t>A </a:t>
            </a:r>
            <a:r>
              <a:rPr lang="en-US" b="1" u="sng" dirty="0">
                <a:solidFill>
                  <a:srgbClr val="3399FF"/>
                </a:solidFill>
                <a:hlinkClick r:id="rId6" action="ppaction://hlinksldjump"/>
              </a:rPr>
              <a:t>25% gain </a:t>
            </a:r>
            <a:r>
              <a:rPr lang="en-US" dirty="0"/>
              <a:t>in AUC over the best previous </a:t>
            </a:r>
            <a:r>
              <a:rPr lang="en-US" dirty="0" smtClean="0"/>
              <a:t>result.</a:t>
            </a:r>
            <a:r>
              <a:rPr lang="en-US" b="1" i="1" dirty="0"/>
              <a:t> (</a:t>
            </a:r>
            <a:r>
              <a:rPr lang="en-US" b="1" i="1" dirty="0" smtClean="0"/>
              <a:t>Experimental </a:t>
            </a:r>
            <a:r>
              <a:rPr lang="en-US" b="1" i="1" dirty="0"/>
              <a:t>results) </a:t>
            </a:r>
            <a:endParaRPr lang="en-US" dirty="0" smtClean="0"/>
          </a:p>
          <a:p>
            <a:pPr marL="633222" indent="-514350">
              <a:buFont typeface="+mj-lt"/>
              <a:buAutoNum type="arabicPeriod"/>
            </a:pPr>
            <a:endParaRPr lang="en-US" dirty="0"/>
          </a:p>
          <a:p>
            <a:pPr marL="633222" indent="-514350">
              <a:buFont typeface="+mj-lt"/>
              <a:buAutoNum type="arabicPeriod"/>
            </a:pPr>
            <a:r>
              <a:rPr lang="en-US" dirty="0" smtClean="0"/>
              <a:t>Power a number of </a:t>
            </a:r>
            <a:r>
              <a:rPr lang="en-US" b="1" u="sng" dirty="0" smtClean="0">
                <a:solidFill>
                  <a:srgbClr val="3399FF"/>
                </a:solidFill>
                <a:hlinkClick r:id="rId7" action="ppaction://hlinksldjump"/>
              </a:rPr>
              <a:t>other applications</a:t>
            </a:r>
            <a:r>
              <a:rPr lang="en-US" dirty="0" smtClean="0"/>
              <a:t>.</a:t>
            </a:r>
            <a:r>
              <a:rPr lang="en-US" b="1" i="1" dirty="0"/>
              <a:t> </a:t>
            </a:r>
            <a:r>
              <a:rPr lang="en-US" b="1" i="1" dirty="0" smtClean="0"/>
              <a:t>(</a:t>
            </a:r>
            <a:r>
              <a:rPr lang="en-US" b="1" i="1" dirty="0"/>
              <a:t>Other</a:t>
            </a:r>
            <a:r>
              <a:rPr lang="en-US" dirty="0"/>
              <a:t> </a:t>
            </a:r>
            <a:r>
              <a:rPr lang="en-US" b="1" i="1" dirty="0" smtClean="0"/>
              <a:t>Applications</a:t>
            </a:r>
            <a:r>
              <a:rPr lang="en-US" b="1" i="1" dirty="0" smtClean="0"/>
              <a:t>) </a:t>
            </a:r>
            <a:endParaRPr lang="en-US" dirty="0"/>
          </a:p>
        </p:txBody>
      </p:sp>
      <p:sp>
        <p:nvSpPr>
          <p:cNvPr id="4" name="Date Placeholder 3"/>
          <p:cNvSpPr>
            <a:spLocks noGrp="1"/>
          </p:cNvSpPr>
          <p:nvPr>
            <p:ph type="dt" sz="half" idx="10"/>
          </p:nvPr>
        </p:nvSpPr>
        <p:spPr/>
        <p:txBody>
          <a:bodyPr/>
          <a:lstStyle/>
          <a:p>
            <a:fld id="{D2A7C9DF-7F5D-4353-8B99-E1F3706C3AFA}"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2</a:t>
            </a:fld>
            <a:endParaRPr lang="en-US"/>
          </a:p>
        </p:txBody>
      </p:sp>
    </p:spTree>
    <p:extLst>
      <p:ext uri="{BB962C8B-B14F-4D97-AF65-F5344CB8AC3E}">
        <p14:creationId xmlns:p14="http://schemas.microsoft.com/office/powerpoint/2010/main" val="3985635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RNN Model</a:t>
            </a:r>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20</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400800" cy="504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urved Left Arrow 7">
            <a:hlinkClick r:id="rId4" action="ppaction://hlinksldjump"/>
          </p:cNvPr>
          <p:cNvSpPr/>
          <p:nvPr/>
        </p:nvSpPr>
        <p:spPr>
          <a:xfrm>
            <a:off x="8686800" y="6132620"/>
            <a:ext cx="304800" cy="381000"/>
          </a:xfrm>
          <a:prstGeom prst="curvedLeftArrow">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0919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752600"/>
                <a:ext cx="8763000" cy="2133600"/>
              </a:xfrm>
            </p:spPr>
            <p:txBody>
              <a:bodyPr>
                <a:normAutofit fontScale="62500" lnSpcReduction="20000"/>
              </a:bodyPr>
              <a:lstStyle/>
              <a:p>
                <a:r>
                  <a:rPr lang="en-US" dirty="0" smtClean="0"/>
                  <a:t>Dataset</a:t>
                </a:r>
              </a:p>
              <a:p>
                <a:pPr marL="633222" indent="-514350">
                  <a:buFont typeface="+mj-lt"/>
                  <a:buAutoNum type="arabicPeriod"/>
                </a:pPr>
                <a:r>
                  <a:rPr lang="en-US" b="1" i="1" u="sng" dirty="0" smtClean="0">
                    <a:solidFill>
                      <a:srgbClr val="3399FF"/>
                    </a:solidFill>
                  </a:rPr>
                  <a:t>Simulated Data</a:t>
                </a:r>
                <a:r>
                  <a:rPr lang="en-US" dirty="0" smtClean="0"/>
                  <a:t>:  generate </a:t>
                </a:r>
                <a:r>
                  <a:rPr lang="en-US" b="1" dirty="0" smtClean="0"/>
                  <a:t>2000</a:t>
                </a:r>
                <a:r>
                  <a:rPr lang="en-US" dirty="0" smtClean="0"/>
                  <a:t> students </a:t>
                </a:r>
                <a:r>
                  <a:rPr lang="en-US" dirty="0"/>
                  <a:t>who answer </a:t>
                </a:r>
                <a:r>
                  <a:rPr lang="en-US" b="1" dirty="0"/>
                  <a:t>50</a:t>
                </a:r>
                <a:r>
                  <a:rPr lang="en-US" dirty="0"/>
                  <a:t> exercises drawn from k </a:t>
                </a:r>
                <a14:m>
                  <m:oMath xmlns:m="http://schemas.openxmlformats.org/officeDocument/2006/math">
                    <m:r>
                      <a:rPr lang="en-US" i="1" smtClean="0">
                        <a:latin typeface="Cambria Math"/>
                        <a:ea typeface="Cambria Math"/>
                      </a:rPr>
                      <m:t>∈</m:t>
                    </m:r>
                  </m:oMath>
                </a14:m>
                <a:r>
                  <a:rPr lang="en-US" dirty="0" smtClean="0"/>
                  <a:t> </a:t>
                </a:r>
                <a:r>
                  <a:rPr lang="en-US" dirty="0"/>
                  <a:t>1 </a:t>
                </a:r>
                <a:r>
                  <a:rPr lang="en-US" dirty="0" smtClean="0"/>
                  <a:t>… </a:t>
                </a:r>
                <a:r>
                  <a:rPr lang="en-US" b="1" dirty="0"/>
                  <a:t>5</a:t>
                </a:r>
                <a:r>
                  <a:rPr lang="en-US" dirty="0"/>
                  <a:t> concepts</a:t>
                </a:r>
                <a:r>
                  <a:rPr lang="en-US" dirty="0" smtClean="0"/>
                  <a:t>. Each </a:t>
                </a:r>
                <a:r>
                  <a:rPr lang="en-US" dirty="0"/>
                  <a:t>student has a </a:t>
                </a:r>
                <a:r>
                  <a:rPr lang="en-US" dirty="0" smtClean="0"/>
                  <a:t>latent knowledge </a:t>
                </a:r>
                <a:r>
                  <a:rPr lang="en-US" dirty="0"/>
                  <a:t>state for each concept, and each exercise has both a </a:t>
                </a:r>
                <a:r>
                  <a:rPr lang="en-US" b="1" dirty="0"/>
                  <a:t>single</a:t>
                </a:r>
                <a:r>
                  <a:rPr lang="en-US" dirty="0"/>
                  <a:t> concept and a </a:t>
                </a:r>
                <a:r>
                  <a:rPr lang="en-US" dirty="0" smtClean="0"/>
                  <a:t>difficulty.</a:t>
                </a:r>
                <a:endParaRPr lang="en-US" dirty="0"/>
              </a:p>
              <a:p>
                <a:pPr marL="633222" indent="-514350">
                  <a:buFont typeface="+mj-lt"/>
                  <a:buAutoNum type="arabicPeriod"/>
                </a:pPr>
                <a:r>
                  <a:rPr lang="en-US" b="1" i="1" u="sng" dirty="0" smtClean="0">
                    <a:solidFill>
                      <a:srgbClr val="3399FF"/>
                    </a:solidFill>
                  </a:rPr>
                  <a:t>Khan </a:t>
                </a:r>
                <a:r>
                  <a:rPr lang="en-US" b="1" i="1" u="sng" dirty="0">
                    <a:solidFill>
                      <a:srgbClr val="3399FF"/>
                    </a:solidFill>
                  </a:rPr>
                  <a:t>Academy Data</a:t>
                </a:r>
                <a:r>
                  <a:rPr lang="en-US" dirty="0" smtClean="0"/>
                  <a:t>:  </a:t>
                </a:r>
                <a:r>
                  <a:rPr lang="en-US" b="1" dirty="0" smtClean="0"/>
                  <a:t>1.4 </a:t>
                </a:r>
                <a:r>
                  <a:rPr lang="en-US" b="1" dirty="0"/>
                  <a:t>million </a:t>
                </a:r>
                <a:r>
                  <a:rPr lang="en-US" dirty="0" smtClean="0"/>
                  <a:t>exercises completed </a:t>
                </a:r>
                <a:r>
                  <a:rPr lang="en-US" dirty="0"/>
                  <a:t>by </a:t>
                </a:r>
                <a:r>
                  <a:rPr lang="en-US" b="1" dirty="0"/>
                  <a:t>47,495</a:t>
                </a:r>
                <a:r>
                  <a:rPr lang="en-US" dirty="0"/>
                  <a:t> students across </a:t>
                </a:r>
                <a:r>
                  <a:rPr lang="en-US" b="1" dirty="0"/>
                  <a:t>69</a:t>
                </a:r>
                <a:r>
                  <a:rPr lang="en-US" dirty="0"/>
                  <a:t> different exercise </a:t>
                </a:r>
                <a:r>
                  <a:rPr lang="en-US" dirty="0" smtClean="0"/>
                  <a:t>types.</a:t>
                </a:r>
              </a:p>
              <a:p>
                <a:pPr marL="633222" indent="-514350">
                  <a:buFont typeface="+mj-lt"/>
                  <a:buAutoNum type="arabicPeriod"/>
                </a:pPr>
                <a:r>
                  <a:rPr lang="en-US" b="1" i="1" u="sng" dirty="0" err="1" smtClean="0">
                    <a:solidFill>
                      <a:srgbClr val="3399FF"/>
                    </a:solidFill>
                  </a:rPr>
                  <a:t>ASSISTments</a:t>
                </a:r>
                <a:r>
                  <a:rPr lang="en-US" b="1" i="1" u="sng" dirty="0" smtClean="0">
                    <a:solidFill>
                      <a:srgbClr val="3399FF"/>
                    </a:solidFill>
                  </a:rPr>
                  <a:t> </a:t>
                </a:r>
                <a:r>
                  <a:rPr lang="en-US" b="1" i="1" u="sng" dirty="0">
                    <a:solidFill>
                      <a:srgbClr val="3399FF"/>
                    </a:solidFill>
                  </a:rPr>
                  <a:t>Dataset</a:t>
                </a:r>
                <a:r>
                  <a:rPr lang="en-US" dirty="0"/>
                  <a:t>: </a:t>
                </a:r>
                <a:r>
                  <a:rPr lang="en-US" dirty="0" smtClean="0"/>
                  <a:t> the </a:t>
                </a:r>
                <a:r>
                  <a:rPr lang="en-US" dirty="0"/>
                  <a:t>largest publicly available knowledge tracing dataset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752600"/>
                <a:ext cx="8763000" cy="2133600"/>
              </a:xfrm>
              <a:blipFill rotWithShape="1">
                <a:blip r:embed="rId3"/>
                <a:stretch>
                  <a:fillRect t="-2000" r="-626" b="-314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21</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57" y="3886198"/>
            <a:ext cx="8143043" cy="252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315200" y="5410200"/>
            <a:ext cx="1295400" cy="304800"/>
          </a:xfrm>
          <a:prstGeom prst="rect">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loud Callout 6"/>
              <p:cNvSpPr/>
              <p:nvPr/>
            </p:nvSpPr>
            <p:spPr>
              <a:xfrm>
                <a:off x="5638800" y="152400"/>
                <a:ext cx="3271422" cy="1142998"/>
              </a:xfrm>
              <a:prstGeom prst="cloudCallout">
                <a:avLst>
                  <a:gd name="adj1" fmla="val 19718"/>
                  <a:gd name="adj2" fmla="val 424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0.86−0.69</m:t>
                          </m:r>
                        </m:num>
                        <m:den>
                          <m:r>
                            <a:rPr lang="en-US" b="0" i="1" smtClean="0">
                              <a:latin typeface="Cambria Math"/>
                            </a:rPr>
                            <m:t>0.69</m:t>
                          </m:r>
                        </m:den>
                      </m:f>
                      <m:r>
                        <a:rPr lang="en-US" b="0" i="1" smtClean="0">
                          <a:latin typeface="Cambria Math"/>
                        </a:rPr>
                        <m:t>=25%</m:t>
                      </m:r>
                    </m:oMath>
                  </m:oMathPara>
                </a14:m>
                <a:endParaRPr lang="en-US" dirty="0"/>
              </a:p>
            </p:txBody>
          </p:sp>
        </mc:Choice>
        <mc:Fallback xmlns="">
          <p:sp>
            <p:nvSpPr>
              <p:cNvPr id="7" name="Cloud Callout 6"/>
              <p:cNvSpPr>
                <a:spLocks noRot="1" noChangeAspect="1" noMove="1" noResize="1" noEditPoints="1" noAdjustHandles="1" noChangeArrowheads="1" noChangeShapeType="1" noTextEdit="1"/>
              </p:cNvSpPr>
              <p:nvPr/>
            </p:nvSpPr>
            <p:spPr>
              <a:xfrm>
                <a:off x="5638800" y="152400"/>
                <a:ext cx="3271422" cy="1142998"/>
              </a:xfrm>
              <a:prstGeom prst="cloudCallout">
                <a:avLst>
                  <a:gd name="adj1" fmla="val 19718"/>
                  <a:gd name="adj2" fmla="val 424490"/>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6147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results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22</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643187"/>
            <a:ext cx="8896350" cy="475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Left Arrow 6">
            <a:hlinkClick r:id="rId4" action="ppaction://hlinksldjump"/>
          </p:cNvPr>
          <p:cNvSpPr/>
          <p:nvPr/>
        </p:nvSpPr>
        <p:spPr>
          <a:xfrm>
            <a:off x="8686800" y="6132620"/>
            <a:ext cx="304800" cy="381000"/>
          </a:xfrm>
          <a:prstGeom prst="curvedLeftArrow">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8227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Applications(1</a:t>
            </a:r>
            <a:r>
              <a:rPr lang="en-US" dirty="0" smtClean="0"/>
              <a:t>): Improving Curricula</a:t>
            </a:r>
            <a:endParaRPr lang="en-US" dirty="0"/>
          </a:p>
        </p:txBody>
      </p:sp>
      <p:sp>
        <p:nvSpPr>
          <p:cNvPr id="3" name="Content Placeholder 2"/>
          <p:cNvSpPr>
            <a:spLocks noGrp="1"/>
          </p:cNvSpPr>
          <p:nvPr>
            <p:ph idx="1"/>
          </p:nvPr>
        </p:nvSpPr>
        <p:spPr>
          <a:xfrm>
            <a:off x="457200" y="1775191"/>
            <a:ext cx="8229600" cy="3025409"/>
          </a:xfrm>
        </p:spPr>
        <p:txBody>
          <a:bodyPr>
            <a:normAutofit fontScale="92500" lnSpcReduction="10000"/>
          </a:bodyPr>
          <a:lstStyle/>
          <a:p>
            <a:r>
              <a:rPr lang="en-US" dirty="0"/>
              <a:t>C</a:t>
            </a:r>
            <a:r>
              <a:rPr lang="en-US" dirty="0" smtClean="0"/>
              <a:t>hoosing </a:t>
            </a:r>
            <a:r>
              <a:rPr lang="en-US" dirty="0"/>
              <a:t>the </a:t>
            </a:r>
            <a:r>
              <a:rPr lang="en-US" b="1" i="1" u="sng" dirty="0">
                <a:solidFill>
                  <a:srgbClr val="3399FF"/>
                </a:solidFill>
              </a:rPr>
              <a:t>best sequence of learning </a:t>
            </a:r>
            <a:r>
              <a:rPr lang="en-US" b="1" i="1" u="sng" dirty="0" smtClean="0">
                <a:solidFill>
                  <a:srgbClr val="3399FF"/>
                </a:solidFill>
              </a:rPr>
              <a:t>items </a:t>
            </a:r>
            <a:r>
              <a:rPr lang="en-US" dirty="0" smtClean="0"/>
              <a:t>to </a:t>
            </a:r>
            <a:r>
              <a:rPr lang="en-US" dirty="0"/>
              <a:t>present to a </a:t>
            </a:r>
            <a:r>
              <a:rPr lang="en-US" dirty="0" smtClean="0"/>
              <a:t>student.</a:t>
            </a:r>
          </a:p>
          <a:p>
            <a:r>
              <a:rPr lang="en-US" dirty="0"/>
              <a:t>Given a student with </a:t>
            </a:r>
            <a:r>
              <a:rPr lang="en-US" b="1" dirty="0">
                <a:solidFill>
                  <a:srgbClr val="3399FF"/>
                </a:solidFill>
              </a:rPr>
              <a:t>an estimated hidden knowledge state</a:t>
            </a:r>
            <a:r>
              <a:rPr lang="en-US" dirty="0"/>
              <a:t>, we can </a:t>
            </a:r>
            <a:r>
              <a:rPr lang="en-US" dirty="0" smtClean="0"/>
              <a:t>query our </a:t>
            </a:r>
            <a:r>
              <a:rPr lang="en-US" dirty="0"/>
              <a:t>RNN to calculate what their expected knowledge state would be if we were to </a:t>
            </a:r>
            <a:r>
              <a:rPr lang="en-US" b="1" dirty="0">
                <a:solidFill>
                  <a:srgbClr val="3399FF"/>
                </a:solidFill>
              </a:rPr>
              <a:t>assign them </a:t>
            </a:r>
            <a:r>
              <a:rPr lang="en-US" b="1" dirty="0" smtClean="0">
                <a:solidFill>
                  <a:srgbClr val="3399FF"/>
                </a:solidFill>
              </a:rPr>
              <a:t>a particular </a:t>
            </a:r>
            <a:r>
              <a:rPr lang="en-US" b="1" dirty="0">
                <a:solidFill>
                  <a:srgbClr val="3399FF"/>
                </a:solidFill>
              </a:rPr>
              <a:t>exercise</a:t>
            </a:r>
            <a:r>
              <a:rPr lang="en-US" dirty="0" smtClean="0"/>
              <a:t>.</a:t>
            </a:r>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23</a:t>
            </a:fld>
            <a:endParaRPr lang="en-US"/>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6027"/>
          <a:stretch/>
        </p:blipFill>
        <p:spPr bwMode="auto">
          <a:xfrm>
            <a:off x="76200" y="4800600"/>
            <a:ext cx="8963842"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299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Results: </a:t>
            </a:r>
            <a:endParaRPr lang="en-US" dirty="0"/>
          </a:p>
        </p:txBody>
      </p:sp>
      <p:sp>
        <p:nvSpPr>
          <p:cNvPr id="3" name="Content Placeholder 2"/>
          <p:cNvSpPr>
            <a:spLocks noGrp="1"/>
          </p:cNvSpPr>
          <p:nvPr>
            <p:ph idx="1"/>
          </p:nvPr>
        </p:nvSpPr>
        <p:spPr>
          <a:xfrm>
            <a:off x="457200" y="1600201"/>
            <a:ext cx="8229600" cy="1752600"/>
          </a:xfrm>
        </p:spPr>
        <p:txBody>
          <a:bodyPr>
            <a:normAutofit fontScale="70000" lnSpcReduction="20000"/>
          </a:bodyPr>
          <a:lstStyle/>
          <a:p>
            <a:r>
              <a:rPr lang="en-US" b="1" i="1" dirty="0" err="1">
                <a:solidFill>
                  <a:srgbClr val="3399FF"/>
                </a:solidFill>
              </a:rPr>
              <a:t>Expectimax</a:t>
            </a:r>
            <a:r>
              <a:rPr lang="en-US" dirty="0"/>
              <a:t>  V.S. </a:t>
            </a:r>
            <a:r>
              <a:rPr lang="en-US" b="1" i="1" dirty="0">
                <a:solidFill>
                  <a:srgbClr val="3399FF"/>
                </a:solidFill>
              </a:rPr>
              <a:t>mixing</a:t>
            </a:r>
            <a:r>
              <a:rPr lang="en-US" dirty="0">
                <a:solidFill>
                  <a:srgbClr val="3399FF"/>
                </a:solidFill>
              </a:rPr>
              <a:t> </a:t>
            </a:r>
            <a:r>
              <a:rPr lang="en-US" dirty="0"/>
              <a:t>(exercises from different topics are intermixed) </a:t>
            </a:r>
            <a:r>
              <a:rPr lang="zh-CN" altLang="en-US" dirty="0" smtClean="0"/>
              <a:t>、</a:t>
            </a:r>
            <a:r>
              <a:rPr lang="en-US" b="1" i="1" dirty="0" smtClean="0">
                <a:solidFill>
                  <a:srgbClr val="3399FF"/>
                </a:solidFill>
              </a:rPr>
              <a:t>blocking</a:t>
            </a:r>
            <a:r>
              <a:rPr lang="en-US" dirty="0" smtClean="0"/>
              <a:t> </a:t>
            </a:r>
            <a:r>
              <a:rPr lang="en-US" dirty="0"/>
              <a:t>(students answer series of exercises of the same Type). </a:t>
            </a:r>
            <a:endParaRPr lang="en-US" dirty="0" smtClean="0"/>
          </a:p>
          <a:p>
            <a:r>
              <a:rPr lang="en-US" dirty="0" smtClean="0"/>
              <a:t>Tested </a:t>
            </a:r>
            <a:r>
              <a:rPr lang="en-US" dirty="0"/>
              <a:t>different curricula for selecting exercises on a subset of </a:t>
            </a:r>
            <a:r>
              <a:rPr lang="en-US" b="1" dirty="0">
                <a:solidFill>
                  <a:srgbClr val="3399FF"/>
                </a:solidFill>
              </a:rPr>
              <a:t>five concepts </a:t>
            </a:r>
            <a:r>
              <a:rPr lang="en-US" dirty="0"/>
              <a:t>over the span of </a:t>
            </a:r>
            <a:r>
              <a:rPr lang="en-US" b="1" dirty="0" smtClean="0">
                <a:solidFill>
                  <a:srgbClr val="3399FF"/>
                </a:solidFill>
              </a:rPr>
              <a:t>30 exercises </a:t>
            </a:r>
            <a:r>
              <a:rPr lang="en-US" dirty="0"/>
              <a:t>from the </a:t>
            </a:r>
            <a:r>
              <a:rPr lang="en-US" dirty="0" err="1" smtClean="0"/>
              <a:t>ASSISTment</a:t>
            </a:r>
            <a:r>
              <a:rPr lang="en-US" dirty="0" smtClean="0"/>
              <a:t> dataset.</a:t>
            </a:r>
            <a:endParaRPr lang="en-US" dirty="0"/>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24</a:t>
            </a:fld>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124200"/>
            <a:ext cx="395596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681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Applications(2</a:t>
            </a:r>
            <a:r>
              <a:rPr lang="en-US" dirty="0" smtClean="0"/>
              <a:t>): </a:t>
            </a:r>
            <a:br>
              <a:rPr lang="en-US" dirty="0" smtClean="0"/>
            </a:br>
            <a:r>
              <a:rPr lang="en-US" dirty="0" smtClean="0"/>
              <a:t>Discovering Exercise Relationships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75191"/>
                <a:ext cx="8458200" cy="4854209"/>
              </a:xfrm>
            </p:spPr>
            <p:txBody>
              <a:bodyPr>
                <a:normAutofit fontScale="92500" lnSpcReduction="20000"/>
              </a:bodyPr>
              <a:lstStyle/>
              <a:p>
                <a:r>
                  <a:rPr lang="en-US" dirty="0" smtClean="0"/>
                  <a:t>The </a:t>
                </a:r>
                <a:r>
                  <a:rPr lang="en-US" dirty="0"/>
                  <a:t>task of </a:t>
                </a:r>
                <a:r>
                  <a:rPr lang="en-US" b="1" i="1" u="sng" dirty="0">
                    <a:solidFill>
                      <a:srgbClr val="3399FF"/>
                    </a:solidFill>
                  </a:rPr>
                  <a:t>discovering latent structure or concepts in </a:t>
                </a:r>
                <a:r>
                  <a:rPr lang="en-US" b="1" i="1" u="sng" dirty="0" smtClean="0">
                    <a:solidFill>
                      <a:srgbClr val="3399FF"/>
                    </a:solidFill>
                  </a:rPr>
                  <a:t>the data</a:t>
                </a:r>
                <a:r>
                  <a:rPr lang="en-US" dirty="0" smtClean="0"/>
                  <a:t>.</a:t>
                </a:r>
              </a:p>
              <a:p>
                <a:r>
                  <a:rPr lang="en-US" dirty="0" smtClean="0"/>
                  <a:t>By assigning</a:t>
                </a:r>
                <a:r>
                  <a:rPr lang="en-US" dirty="0"/>
                  <a:t> </a:t>
                </a:r>
                <a:r>
                  <a:rPr lang="en-US" dirty="0" smtClean="0"/>
                  <a:t>an </a:t>
                </a:r>
                <a:r>
                  <a:rPr lang="en-US" dirty="0"/>
                  <a:t>influence </a:t>
                </a:r>
                <a14:m>
                  <m:oMath xmlns:m="http://schemas.openxmlformats.org/officeDocument/2006/math">
                    <m:sSub>
                      <m:sSubPr>
                        <m:ctrlPr>
                          <a:rPr lang="en-US" i="1" dirty="0" smtClean="0">
                            <a:latin typeface="Cambria Math"/>
                          </a:rPr>
                        </m:ctrlPr>
                      </m:sSubPr>
                      <m:e>
                        <m:r>
                          <a:rPr lang="en-US" b="0" i="1" dirty="0" smtClean="0">
                            <a:latin typeface="Cambria Math"/>
                          </a:rPr>
                          <m:t>𝐽</m:t>
                        </m:r>
                      </m:e>
                      <m:sub>
                        <m:r>
                          <a:rPr lang="en-US" b="0" i="1" dirty="0" smtClean="0">
                            <a:latin typeface="Cambria Math"/>
                          </a:rPr>
                          <m:t>𝑖𝑗</m:t>
                        </m:r>
                      </m:sub>
                    </m:sSub>
                  </m:oMath>
                </a14:m>
                <a:r>
                  <a:rPr lang="en-US" dirty="0"/>
                  <a:t> to every directed pair of exercises </a:t>
                </a:r>
                <a14:m>
                  <m:oMath xmlns:m="http://schemas.openxmlformats.org/officeDocument/2006/math">
                    <m:r>
                      <a:rPr lang="en-US" i="1" dirty="0" smtClean="0">
                        <a:latin typeface="Cambria Math"/>
                      </a:rPr>
                      <m:t>𝑖</m:t>
                    </m:r>
                  </m:oMath>
                </a14:m>
                <a:r>
                  <a:rPr lang="en-US" dirty="0" smtClean="0"/>
                  <a:t> </a:t>
                </a:r>
                <a:r>
                  <a:rPr lang="en-US" dirty="0"/>
                  <a:t>and </a:t>
                </a:r>
                <a14:m>
                  <m:oMath xmlns:m="http://schemas.openxmlformats.org/officeDocument/2006/math">
                    <m:r>
                      <a:rPr lang="en-US" i="1" dirty="0" smtClean="0">
                        <a:latin typeface="Cambria Math"/>
                      </a:rPr>
                      <m:t>𝑗</m:t>
                    </m:r>
                  </m:oMath>
                </a14:m>
                <a:endParaRPr lang="en-US" dirty="0" smtClean="0"/>
              </a:p>
              <a:p>
                <a:pPr marL="118872" indent="0">
                  <a:buNone/>
                </a:pPr>
                <a14:m>
                  <m:oMathPara xmlns:m="http://schemas.openxmlformats.org/officeDocument/2006/math">
                    <m:oMathParaPr>
                      <m:jc m:val="center"/>
                    </m:oMathParaPr>
                    <m:oMath xmlns:m="http://schemas.openxmlformats.org/officeDocument/2006/math">
                      <m:sSub>
                        <m:sSubPr>
                          <m:ctrlPr>
                            <a:rPr lang="en-US" i="1" smtClean="0">
                              <a:latin typeface="Cambria Math"/>
                            </a:rPr>
                          </m:ctrlPr>
                        </m:sSubPr>
                        <m:e>
                          <m:r>
                            <a:rPr lang="en-US" b="0" i="1" smtClean="0">
                              <a:latin typeface="Cambria Math"/>
                            </a:rPr>
                            <m:t>𝐽</m:t>
                          </m:r>
                        </m:e>
                        <m:sub>
                          <m:r>
                            <a:rPr lang="en-US" b="0" i="1" smtClean="0">
                              <a:latin typeface="Cambria Math"/>
                            </a:rPr>
                            <m:t>𝑖𝑗</m:t>
                          </m:r>
                        </m:sub>
                      </m:sSub>
                      <m:r>
                        <a:rPr lang="en-US" b="0" i="1" smtClean="0">
                          <a:latin typeface="Cambria Math"/>
                        </a:rPr>
                        <m:t>=</m:t>
                      </m:r>
                      <m:f>
                        <m:fPr>
                          <m:ctrlPr>
                            <a:rPr lang="en-US" b="0" i="1" smtClean="0">
                              <a:latin typeface="Cambria Math"/>
                            </a:rPr>
                          </m:ctrlPr>
                        </m:fPr>
                        <m:num>
                          <m:r>
                            <a:rPr lang="en-US" b="0" i="1" smtClean="0">
                              <a:latin typeface="Cambria Math"/>
                            </a:rPr>
                            <m:t>𝑦</m:t>
                          </m:r>
                          <m:r>
                            <a:rPr lang="en-US" b="0" i="1" smtClean="0">
                              <a:latin typeface="Cambria Math"/>
                            </a:rPr>
                            <m:t>(</m:t>
                          </m:r>
                          <m:r>
                            <a:rPr lang="en-US" b="0" i="1" smtClean="0">
                              <a:latin typeface="Cambria Math"/>
                            </a:rPr>
                            <m:t>𝑗</m:t>
                          </m:r>
                          <m:r>
                            <a:rPr lang="en-US" b="0" i="1" smtClean="0">
                              <a:latin typeface="Cambria Math"/>
                            </a:rPr>
                            <m:t>|</m:t>
                          </m:r>
                          <m:r>
                            <a:rPr lang="en-US" b="0" i="1" smtClean="0">
                              <a:latin typeface="Cambria Math"/>
                            </a:rPr>
                            <m:t>𝑖</m:t>
                          </m:r>
                          <m:r>
                            <a:rPr lang="en-US" b="0" i="1" smtClean="0">
                              <a:latin typeface="Cambria Math"/>
                            </a:rPr>
                            <m:t>)</m:t>
                          </m:r>
                        </m:num>
                        <m:den>
                          <m:nary>
                            <m:naryPr>
                              <m:chr m:val="∑"/>
                              <m:supHide m:val="on"/>
                              <m:ctrlPr>
                                <a:rPr lang="en-US" b="0" i="1" smtClean="0">
                                  <a:latin typeface="Cambria Math"/>
                                </a:rPr>
                              </m:ctrlPr>
                            </m:naryPr>
                            <m:sub>
                              <m:r>
                                <m:rPr>
                                  <m:brk m:alnAt="7"/>
                                </m:rPr>
                                <a:rPr lang="en-US" b="0" i="1" smtClean="0">
                                  <a:latin typeface="Cambria Math"/>
                                </a:rPr>
                                <m:t>𝑘</m:t>
                              </m:r>
                            </m:sub>
                            <m:sup/>
                            <m:e>
                              <m:r>
                                <a:rPr lang="en-US" b="0" i="1" smtClean="0">
                                  <a:latin typeface="Cambria Math"/>
                                </a:rPr>
                                <m:t>𝑦</m:t>
                              </m:r>
                              <m:r>
                                <a:rPr lang="en-US" b="0" i="1" smtClean="0">
                                  <a:latin typeface="Cambria Math"/>
                                </a:rPr>
                                <m:t>(</m:t>
                              </m:r>
                              <m:r>
                                <a:rPr lang="en-US" b="0" i="1" smtClean="0">
                                  <a:latin typeface="Cambria Math"/>
                                </a:rPr>
                                <m:t>𝑗</m:t>
                              </m:r>
                              <m:r>
                                <a:rPr lang="en-US" b="0" i="1" smtClean="0">
                                  <a:latin typeface="Cambria Math"/>
                                </a:rPr>
                                <m:t>|</m:t>
                              </m:r>
                              <m:r>
                                <a:rPr lang="en-US" b="0" i="1" smtClean="0">
                                  <a:latin typeface="Cambria Math"/>
                                </a:rPr>
                                <m:t>𝑘</m:t>
                              </m:r>
                              <m:r>
                                <a:rPr lang="en-US" b="0" i="1" smtClean="0">
                                  <a:latin typeface="Cambria Math"/>
                                </a:rPr>
                                <m:t>)</m:t>
                              </m:r>
                            </m:e>
                          </m:nary>
                        </m:den>
                      </m:f>
                    </m:oMath>
                  </m:oMathPara>
                </a14:m>
                <a:endParaRPr lang="en-US" dirty="0" smtClean="0"/>
              </a:p>
              <a:p>
                <a14:m>
                  <m:oMath xmlns:m="http://schemas.openxmlformats.org/officeDocument/2006/math">
                    <m:r>
                      <a:rPr lang="en-US" i="1" dirty="0" smtClean="0">
                        <a:latin typeface="Cambria Math"/>
                      </a:rPr>
                      <m:t>𝑦</m:t>
                    </m:r>
                    <m:r>
                      <a:rPr lang="en-US" i="1" dirty="0" smtClean="0">
                        <a:latin typeface="Cambria Math"/>
                      </a:rPr>
                      <m:t> (</m:t>
                    </m:r>
                    <m:r>
                      <a:rPr lang="en-US" i="1" dirty="0" err="1">
                        <a:latin typeface="Cambria Math"/>
                      </a:rPr>
                      <m:t>𝑗</m:t>
                    </m:r>
                    <m:r>
                      <a:rPr lang="en-US" b="0" i="1" dirty="0" smtClean="0">
                        <a:latin typeface="Cambria Math"/>
                      </a:rPr>
                      <m:t>|</m:t>
                    </m:r>
                    <m:r>
                      <a:rPr lang="en-US" i="1" dirty="0" err="1">
                        <a:latin typeface="Cambria Math"/>
                      </a:rPr>
                      <m:t>𝑖</m:t>
                    </m:r>
                    <m:r>
                      <a:rPr lang="en-US" i="1" dirty="0">
                        <a:latin typeface="Cambria Math"/>
                      </a:rPr>
                      <m:t>) </m:t>
                    </m:r>
                  </m:oMath>
                </a14:m>
                <a:r>
                  <a:rPr lang="en-US" dirty="0"/>
                  <a:t>is the correctness probability assigned by the RNN to exercise </a:t>
                </a:r>
                <a14:m>
                  <m:oMath xmlns:m="http://schemas.openxmlformats.org/officeDocument/2006/math">
                    <m:r>
                      <a:rPr lang="en-US" i="1" dirty="0" smtClean="0">
                        <a:latin typeface="Cambria Math"/>
                      </a:rPr>
                      <m:t>𝑗</m:t>
                    </m:r>
                  </m:oMath>
                </a14:m>
                <a:r>
                  <a:rPr lang="en-US" dirty="0"/>
                  <a:t> when exercise </a:t>
                </a:r>
                <a14:m>
                  <m:oMath xmlns:m="http://schemas.openxmlformats.org/officeDocument/2006/math">
                    <m:r>
                      <a:rPr lang="en-US" i="1" dirty="0" smtClean="0">
                        <a:latin typeface="Cambria Math"/>
                      </a:rPr>
                      <m:t>𝑖</m:t>
                    </m:r>
                  </m:oMath>
                </a14:m>
                <a:r>
                  <a:rPr lang="en-US" dirty="0"/>
                  <a:t> </a:t>
                </a:r>
                <a:r>
                  <a:rPr lang="en-US" dirty="0" smtClean="0"/>
                  <a:t>is answered </a:t>
                </a:r>
                <a:r>
                  <a:rPr lang="en-US" dirty="0"/>
                  <a:t>correctly in the first time step</a:t>
                </a:r>
                <a:r>
                  <a:rPr lang="en-US" dirty="0" smtClean="0"/>
                  <a:t>.</a:t>
                </a:r>
              </a:p>
              <a:p>
                <a:r>
                  <a:rPr lang="en-US" dirty="0"/>
                  <a:t>T</a:t>
                </a:r>
                <a:r>
                  <a:rPr lang="en-US" dirty="0" smtClean="0"/>
                  <a:t>his </a:t>
                </a:r>
                <a:r>
                  <a:rPr lang="en-US" dirty="0"/>
                  <a:t>characterization of </a:t>
                </a:r>
                <a:r>
                  <a:rPr lang="en-US" dirty="0" smtClean="0"/>
                  <a:t>the dependencies </a:t>
                </a:r>
                <a:r>
                  <a:rPr lang="en-US" dirty="0"/>
                  <a:t>captured by the RNN recovers </a:t>
                </a:r>
                <a:r>
                  <a:rPr lang="en-US" b="1" dirty="0">
                    <a:solidFill>
                      <a:srgbClr val="3399FF"/>
                    </a:solidFill>
                  </a:rPr>
                  <a:t>the pre-requisites associated with exercises</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75191"/>
                <a:ext cx="8458200" cy="4854209"/>
              </a:xfrm>
              <a:blipFill rotWithShape="1">
                <a:blip r:embed="rId3"/>
                <a:stretch>
                  <a:fillRect t="-2258" r="-1801" b="-288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25</a:t>
            </a:fld>
            <a:endParaRPr lang="en-US"/>
          </a:p>
        </p:txBody>
      </p:sp>
    </p:spTree>
    <p:extLst>
      <p:ext uri="{BB962C8B-B14F-4D97-AF65-F5344CB8AC3E}">
        <p14:creationId xmlns:p14="http://schemas.microsoft.com/office/powerpoint/2010/main" val="2739184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 </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26</a:t>
            </a:fld>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391400" cy="50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Left Arrow 6">
            <a:hlinkClick r:id="rId4" action="ppaction://hlinksldjump"/>
          </p:cNvPr>
          <p:cNvSpPr/>
          <p:nvPr/>
        </p:nvSpPr>
        <p:spPr>
          <a:xfrm>
            <a:off x="8686800" y="6132620"/>
            <a:ext cx="304800" cy="381000"/>
          </a:xfrm>
          <a:prstGeom prst="curvedLeftArrow">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2186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Future Work</a:t>
            </a:r>
            <a:endParaRPr lang="en-US" dirty="0"/>
          </a:p>
        </p:txBody>
      </p:sp>
      <p:sp>
        <p:nvSpPr>
          <p:cNvPr id="3" name="Content Placeholder 2"/>
          <p:cNvSpPr>
            <a:spLocks noGrp="1"/>
          </p:cNvSpPr>
          <p:nvPr>
            <p:ph idx="1"/>
          </p:nvPr>
        </p:nvSpPr>
        <p:spPr/>
        <p:txBody>
          <a:bodyPr/>
          <a:lstStyle/>
          <a:p>
            <a:r>
              <a:rPr lang="en-US" altLang="zh-CN" dirty="0" smtClean="0"/>
              <a:t>I</a:t>
            </a:r>
            <a:r>
              <a:rPr lang="en-US" dirty="0" smtClean="0"/>
              <a:t>ncorporate </a:t>
            </a:r>
            <a:r>
              <a:rPr lang="en-US" dirty="0"/>
              <a:t>other features as inputs (such as time taken</a:t>
            </a:r>
            <a:r>
              <a:rPr lang="en-US" dirty="0" smtClean="0"/>
              <a:t>)</a:t>
            </a:r>
          </a:p>
          <a:p>
            <a:r>
              <a:rPr lang="en-US" dirty="0" smtClean="0"/>
              <a:t>Explore other educational </a:t>
            </a:r>
            <a:r>
              <a:rPr lang="en-US" dirty="0"/>
              <a:t>impacts (such as hint generation, dropout prediction</a:t>
            </a:r>
            <a:r>
              <a:rPr lang="en-US" dirty="0" smtClean="0"/>
              <a:t>)</a:t>
            </a:r>
          </a:p>
          <a:p>
            <a:r>
              <a:rPr lang="en-US" dirty="0" smtClean="0"/>
              <a:t>Validate </a:t>
            </a:r>
            <a:r>
              <a:rPr lang="en-US" dirty="0"/>
              <a:t>hypotheses </a:t>
            </a:r>
            <a:r>
              <a:rPr lang="en-US" dirty="0" smtClean="0"/>
              <a:t>posed in </a:t>
            </a:r>
            <a:r>
              <a:rPr lang="en-US" dirty="0"/>
              <a:t>education literature (such as spaced repetition, modeling how students </a:t>
            </a:r>
            <a:r>
              <a:rPr lang="en-US" dirty="0" smtClean="0"/>
              <a:t>forget)</a:t>
            </a:r>
          </a:p>
          <a:p>
            <a:r>
              <a:rPr lang="en-US" dirty="0" smtClean="0"/>
              <a:t>To </a:t>
            </a:r>
            <a:r>
              <a:rPr lang="en-US" dirty="0"/>
              <a:t>track knowledge over </a:t>
            </a:r>
            <a:r>
              <a:rPr lang="en-US"/>
              <a:t>more </a:t>
            </a:r>
            <a:r>
              <a:rPr lang="en-US" smtClean="0"/>
              <a:t>complex learning </a:t>
            </a:r>
            <a:r>
              <a:rPr lang="en-US" dirty="0"/>
              <a:t>activities</a:t>
            </a:r>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27</a:t>
            </a:fld>
            <a:endParaRPr lang="en-US"/>
          </a:p>
        </p:txBody>
      </p:sp>
    </p:spTree>
    <p:extLst>
      <p:ext uri="{BB962C8B-B14F-4D97-AF65-F5344CB8AC3E}">
        <p14:creationId xmlns:p14="http://schemas.microsoft.com/office/powerpoint/2010/main" val="3824909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3848"/>
            <a:ext cx="8077200" cy="1673352"/>
          </a:xfrm>
        </p:spPr>
        <p:txBody>
          <a:bodyPr/>
          <a:lstStyle/>
          <a:p>
            <a:pPr algn="ctr"/>
            <a:r>
              <a:rPr lang="en-US" dirty="0" smtClean="0"/>
              <a:t>Thanks!</a:t>
            </a:r>
            <a:endParaRPr lang="en-US" dirty="0"/>
          </a:p>
        </p:txBody>
      </p:sp>
      <p:sp>
        <p:nvSpPr>
          <p:cNvPr id="4" name="Date Placeholder 3"/>
          <p:cNvSpPr>
            <a:spLocks noGrp="1"/>
          </p:cNvSpPr>
          <p:nvPr>
            <p:ph type="dt" sz="half" idx="10"/>
          </p:nvPr>
        </p:nvSpPr>
        <p:spPr/>
        <p:txBody>
          <a:bodyPr/>
          <a:lstStyle/>
          <a:p>
            <a:fld id="{2000CAEA-D144-40C7-A5B3-54DA61A808AB}"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3</a:t>
            </a:fld>
            <a:endParaRPr lang="en-US"/>
          </a:p>
        </p:txBody>
      </p:sp>
    </p:spTree>
    <p:extLst>
      <p:ext uri="{BB962C8B-B14F-4D97-AF65-F5344CB8AC3E}">
        <p14:creationId xmlns:p14="http://schemas.microsoft.com/office/powerpoint/2010/main" val="383266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Tracing</a:t>
            </a:r>
            <a:endParaRPr lang="en-US" dirty="0"/>
          </a:p>
        </p:txBody>
      </p:sp>
      <p:sp>
        <p:nvSpPr>
          <p:cNvPr id="3" name="Content Placeholder 2"/>
          <p:cNvSpPr>
            <a:spLocks noGrp="1"/>
          </p:cNvSpPr>
          <p:nvPr>
            <p:ph idx="1"/>
          </p:nvPr>
        </p:nvSpPr>
        <p:spPr>
          <a:xfrm>
            <a:off x="304800" y="1676401"/>
            <a:ext cx="8534400" cy="914399"/>
          </a:xfrm>
        </p:spPr>
        <p:txBody>
          <a:bodyPr>
            <a:normAutofit fontScale="77500" lnSpcReduction="20000"/>
          </a:bodyPr>
          <a:lstStyle/>
          <a:p>
            <a:r>
              <a:rPr lang="en-US" b="1" i="1" dirty="0" smtClean="0"/>
              <a:t>Def</a:t>
            </a:r>
            <a:r>
              <a:rPr lang="en-US" dirty="0" smtClean="0"/>
              <a:t>:  The task of </a:t>
            </a:r>
            <a:r>
              <a:rPr lang="en-US" b="1" u="sng" dirty="0" smtClean="0">
                <a:solidFill>
                  <a:srgbClr val="3399FF"/>
                </a:solidFill>
              </a:rPr>
              <a:t>modeling student knowledge</a:t>
            </a:r>
            <a:r>
              <a:rPr lang="en-US" b="1" dirty="0" smtClean="0">
                <a:solidFill>
                  <a:srgbClr val="3399FF"/>
                </a:solidFill>
              </a:rPr>
              <a:t> </a:t>
            </a:r>
            <a:r>
              <a:rPr lang="en-US" dirty="0" smtClean="0"/>
              <a:t>over time. </a:t>
            </a:r>
          </a:p>
          <a:p>
            <a:r>
              <a:rPr lang="en-US" dirty="0" smtClean="0"/>
              <a:t>Usually by observing the correctness of doing exercises.</a:t>
            </a:r>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4</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743200"/>
            <a:ext cx="8963842"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Content Placeholder 2"/>
              <p:cNvSpPr txBox="1">
                <a:spLocks/>
              </p:cNvSpPr>
              <p:nvPr/>
            </p:nvSpPr>
            <p:spPr>
              <a:xfrm>
                <a:off x="76200" y="5572124"/>
                <a:ext cx="8839200" cy="1133475"/>
              </a:xfrm>
              <a:prstGeom prst="rect">
                <a:avLst/>
              </a:prstGeom>
            </p:spPr>
            <p:txBody>
              <a:bodyPr vert="horz" lIns="54864" tIns="91440" rtlCol="0">
                <a:normAutofit fontScale="70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smtClean="0"/>
                  <a:t>Interactions: </a:t>
                </a:r>
                <a14:m>
                  <m:oMath xmlns:m="http://schemas.openxmlformats.org/officeDocument/2006/math">
                    <m:sSub>
                      <m:sSubPr>
                        <m:ctrlPr>
                          <a:rPr lang="en-US" sz="2600" i="1" smtClean="0">
                            <a:latin typeface="Cambria Math"/>
                          </a:rPr>
                        </m:ctrlPr>
                      </m:sSubPr>
                      <m:e>
                        <m:r>
                          <a:rPr lang="en-US" sz="2600" b="0" i="1" smtClean="0">
                            <a:latin typeface="Cambria Math"/>
                          </a:rPr>
                          <m:t>𝑥</m:t>
                        </m:r>
                      </m:e>
                      <m:sub>
                        <m:r>
                          <a:rPr lang="en-US" sz="2600" b="0" i="1" smtClean="0">
                            <a:latin typeface="Cambria Math"/>
                          </a:rPr>
                          <m:t>𝑡</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𝑞</m:t>
                        </m:r>
                      </m:e>
                      <m:sub>
                        <m:r>
                          <a:rPr lang="en-US" sz="2600" b="0" i="1" smtClean="0">
                            <a:latin typeface="Cambria Math"/>
                          </a:rPr>
                          <m:t>𝑡</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𝑎</m:t>
                        </m:r>
                      </m:e>
                      <m:sub>
                        <m:r>
                          <a:rPr lang="en-US" sz="2600" b="0" i="1" smtClean="0">
                            <a:latin typeface="Cambria Math"/>
                          </a:rPr>
                          <m:t>𝑡</m:t>
                        </m:r>
                      </m:sub>
                    </m:sSub>
                    <m:r>
                      <a:rPr lang="en-US" sz="2600" b="0" i="1" smtClean="0">
                        <a:latin typeface="Cambria Math"/>
                      </a:rPr>
                      <m:t>)</m:t>
                    </m:r>
                  </m:oMath>
                </a14:m>
                <a:r>
                  <a:rPr lang="en-US" sz="2600" dirty="0" smtClean="0"/>
                  <a:t>  </a:t>
                </a:r>
                <a14:m>
                  <m:oMath xmlns:m="http://schemas.openxmlformats.org/officeDocument/2006/math">
                    <m:sSub>
                      <m:sSubPr>
                        <m:ctrlPr>
                          <a:rPr lang="en-US" sz="2200" i="1" smtClean="0">
                            <a:latin typeface="Cambria Math"/>
                          </a:rPr>
                        </m:ctrlPr>
                      </m:sSubPr>
                      <m:e>
                        <m:r>
                          <a:rPr lang="en-US" sz="2200" b="0" i="1" smtClean="0">
                            <a:latin typeface="Cambria Math"/>
                          </a:rPr>
                          <m:t>𝑞</m:t>
                        </m:r>
                      </m:e>
                      <m:sub>
                        <m:r>
                          <a:rPr lang="en-US" sz="2200" b="0" i="1" smtClean="0">
                            <a:latin typeface="Cambria Math"/>
                          </a:rPr>
                          <m:t>𝑡</m:t>
                        </m:r>
                      </m:sub>
                    </m:sSub>
                    <m:r>
                      <a:rPr lang="en-US" sz="2200" b="0" i="1" smtClean="0">
                        <a:latin typeface="Cambria Math"/>
                      </a:rPr>
                      <m:t>:</m:t>
                    </m:r>
                  </m:oMath>
                </a14:m>
                <a:r>
                  <a:rPr lang="en-US" sz="2200" dirty="0" smtClean="0"/>
                  <a:t> </a:t>
                </a:r>
                <a:r>
                  <a:rPr lang="en-US" sz="2200" dirty="0"/>
                  <a:t>the exercise being </a:t>
                </a:r>
                <a:r>
                  <a:rPr lang="en-US" sz="2200" dirty="0" smtClean="0"/>
                  <a:t>answered;  </a:t>
                </a:r>
                <a14:m>
                  <m:oMath xmlns:m="http://schemas.openxmlformats.org/officeDocument/2006/math">
                    <m:sSub>
                      <m:sSubPr>
                        <m:ctrlPr>
                          <a:rPr lang="en-US" sz="2200" i="1" smtClean="0">
                            <a:latin typeface="Cambria Math"/>
                          </a:rPr>
                        </m:ctrlPr>
                      </m:sSubPr>
                      <m:e>
                        <m:r>
                          <a:rPr lang="en-US" sz="2200" b="0" i="1" smtClean="0">
                            <a:latin typeface="Cambria Math"/>
                          </a:rPr>
                          <m:t>𝑎</m:t>
                        </m:r>
                      </m:e>
                      <m:sub>
                        <m:r>
                          <a:rPr lang="en-US" sz="2200" b="0" i="1" smtClean="0">
                            <a:latin typeface="Cambria Math"/>
                          </a:rPr>
                          <m:t>𝑡</m:t>
                        </m:r>
                      </m:sub>
                    </m:sSub>
                    <m:r>
                      <a:rPr lang="en-US" sz="2200" b="0" i="1" smtClean="0">
                        <a:latin typeface="Cambria Math"/>
                      </a:rPr>
                      <m:t>:</m:t>
                    </m:r>
                  </m:oMath>
                </a14:m>
                <a:r>
                  <a:rPr lang="en-US" sz="2200" dirty="0" smtClean="0"/>
                  <a:t> being answered </a:t>
                </a:r>
                <a:r>
                  <a:rPr lang="en-US" sz="2200" dirty="0"/>
                  <a:t>correctly </a:t>
                </a:r>
                <a:r>
                  <a:rPr lang="en-US" sz="2200" dirty="0" smtClean="0"/>
                  <a:t>or not.</a:t>
                </a:r>
              </a:p>
              <a:p>
                <a:r>
                  <a:rPr lang="en-US" dirty="0" smtClean="0"/>
                  <a:t>In </a:t>
                </a:r>
                <a:r>
                  <a:rPr lang="en-US" dirty="0"/>
                  <a:t>most previous work, exercise tags denote the </a:t>
                </a:r>
                <a:r>
                  <a:rPr lang="en-US" b="1" u="sng" dirty="0">
                    <a:solidFill>
                      <a:srgbClr val="3399FF"/>
                    </a:solidFill>
                  </a:rPr>
                  <a:t>single “concept”</a:t>
                </a:r>
                <a:r>
                  <a:rPr lang="en-US" dirty="0"/>
                  <a:t> that human experts assign to </a:t>
                </a:r>
                <a:r>
                  <a:rPr lang="en-US" dirty="0" smtClean="0"/>
                  <a:t>an exercise</a:t>
                </a:r>
                <a:r>
                  <a:rPr lang="en-US" dirty="0"/>
                  <a:t>. </a:t>
                </a:r>
                <a:endParaRPr lang="en-US" dirty="0" smtClean="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76200" y="5572124"/>
                <a:ext cx="8839200" cy="1133475"/>
              </a:xfrm>
              <a:prstGeom prst="rect">
                <a:avLst/>
              </a:prstGeom>
              <a:blipFill rotWithShape="1">
                <a:blip r:embed="rId4"/>
                <a:stretch>
                  <a:fillRect t="-4301"/>
                </a:stretch>
              </a:blipFill>
            </p:spPr>
            <p:txBody>
              <a:bodyPr/>
              <a:lstStyle/>
              <a:p>
                <a:r>
                  <a:rPr lang="en-US">
                    <a:noFill/>
                  </a:rPr>
                  <a:t> </a:t>
                </a:r>
              </a:p>
            </p:txBody>
          </p:sp>
        </mc:Fallback>
      </mc:AlternateContent>
      <p:sp>
        <p:nvSpPr>
          <p:cNvPr id="8" name="TextBox 7"/>
          <p:cNvSpPr txBox="1"/>
          <p:nvPr/>
        </p:nvSpPr>
        <p:spPr>
          <a:xfrm>
            <a:off x="0" y="4186237"/>
            <a:ext cx="1564852" cy="369332"/>
          </a:xfrm>
          <a:prstGeom prst="rect">
            <a:avLst/>
          </a:prstGeom>
          <a:noFill/>
        </p:spPr>
        <p:txBody>
          <a:bodyPr wrap="none" rtlCol="0">
            <a:spAutoFit/>
          </a:bodyPr>
          <a:lstStyle/>
          <a:p>
            <a:r>
              <a:rPr lang="en-US" b="1" i="1" u="sng" dirty="0" smtClean="0">
                <a:solidFill>
                  <a:srgbClr val="FF0000"/>
                </a:solidFill>
              </a:rPr>
              <a:t>Concept/skills</a:t>
            </a:r>
            <a:endParaRPr lang="en-US" b="1" i="1" u="sng" dirty="0">
              <a:solidFill>
                <a:srgbClr val="FF0000"/>
              </a:solidFill>
            </a:endParaRPr>
          </a:p>
        </p:txBody>
      </p:sp>
      <p:sp>
        <p:nvSpPr>
          <p:cNvPr id="11" name="TextBox 10"/>
          <p:cNvSpPr txBox="1"/>
          <p:nvPr/>
        </p:nvSpPr>
        <p:spPr>
          <a:xfrm>
            <a:off x="3886200" y="2395537"/>
            <a:ext cx="1078950" cy="369332"/>
          </a:xfrm>
          <a:prstGeom prst="rect">
            <a:avLst/>
          </a:prstGeom>
          <a:noFill/>
        </p:spPr>
        <p:txBody>
          <a:bodyPr wrap="none" rtlCol="0">
            <a:spAutoFit/>
          </a:bodyPr>
          <a:lstStyle/>
          <a:p>
            <a:r>
              <a:rPr lang="en-US" b="1" i="1" u="sng" dirty="0" smtClean="0">
                <a:solidFill>
                  <a:srgbClr val="FF0000"/>
                </a:solidFill>
              </a:rPr>
              <a:t>Exercises</a:t>
            </a:r>
            <a:endParaRPr lang="en-US" b="1" i="1" u="sng" dirty="0">
              <a:solidFill>
                <a:srgbClr val="FF0000"/>
              </a:solidFill>
            </a:endParaRPr>
          </a:p>
        </p:txBody>
      </p:sp>
    </p:spTree>
    <p:extLst>
      <p:ext uri="{BB962C8B-B14F-4D97-AF65-F5344CB8AC3E}">
        <p14:creationId xmlns:p14="http://schemas.microsoft.com/office/powerpoint/2010/main" val="84973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228600" y="1775191"/>
            <a:ext cx="8763000" cy="4854209"/>
          </a:xfrm>
        </p:spPr>
        <p:txBody>
          <a:bodyPr>
            <a:normAutofit fontScale="77500" lnSpcReduction="20000"/>
          </a:bodyPr>
          <a:lstStyle/>
          <a:p>
            <a:r>
              <a:rPr lang="en-US" dirty="0" smtClean="0"/>
              <a:t>Develop computer-assisted education by </a:t>
            </a:r>
            <a:r>
              <a:rPr lang="en-US" dirty="0"/>
              <a:t>building models of large scale </a:t>
            </a:r>
            <a:r>
              <a:rPr lang="en-US" dirty="0" smtClean="0"/>
              <a:t>student trace </a:t>
            </a:r>
            <a:r>
              <a:rPr lang="en-US" dirty="0"/>
              <a:t>data on </a:t>
            </a:r>
            <a:r>
              <a:rPr lang="en-US" dirty="0" smtClean="0"/>
              <a:t>MOOCs.</a:t>
            </a:r>
          </a:p>
          <a:p>
            <a:endParaRPr lang="en-US" dirty="0" smtClean="0"/>
          </a:p>
          <a:p>
            <a:r>
              <a:rPr lang="en-US" dirty="0" smtClean="0"/>
              <a:t>Resources can </a:t>
            </a:r>
            <a:r>
              <a:rPr lang="en-US" dirty="0"/>
              <a:t>be suggested to students based on their individual </a:t>
            </a:r>
            <a:r>
              <a:rPr lang="en-US" dirty="0" smtClean="0"/>
              <a:t>needs.</a:t>
            </a:r>
          </a:p>
          <a:p>
            <a:endParaRPr lang="en-US" dirty="0" smtClean="0"/>
          </a:p>
          <a:p>
            <a:r>
              <a:rPr lang="en-US" dirty="0" smtClean="0"/>
              <a:t>Content which </a:t>
            </a:r>
            <a:r>
              <a:rPr lang="en-US" dirty="0"/>
              <a:t>is </a:t>
            </a:r>
            <a:r>
              <a:rPr lang="en-US" dirty="0" smtClean="0"/>
              <a:t>predicted to </a:t>
            </a:r>
            <a:r>
              <a:rPr lang="en-US" dirty="0"/>
              <a:t>be too easy or too hard can be skipped or delayed</a:t>
            </a:r>
            <a:r>
              <a:rPr lang="en-US" dirty="0" smtClean="0"/>
              <a:t>.</a:t>
            </a:r>
          </a:p>
          <a:p>
            <a:endParaRPr lang="en-US" dirty="0"/>
          </a:p>
          <a:p>
            <a:r>
              <a:rPr lang="en-US" dirty="0" smtClean="0"/>
              <a:t>Formal </a:t>
            </a:r>
            <a:r>
              <a:rPr lang="en-US" dirty="0"/>
              <a:t>testing is no longer necessary if </a:t>
            </a:r>
            <a:r>
              <a:rPr lang="en-US" dirty="0" smtClean="0"/>
              <a:t>a student’s </a:t>
            </a:r>
            <a:r>
              <a:rPr lang="en-US" dirty="0"/>
              <a:t>ability undergoes continuous assessment</a:t>
            </a:r>
            <a:endParaRPr lang="en-US" dirty="0" smtClean="0"/>
          </a:p>
          <a:p>
            <a:endParaRPr lang="en-US" dirty="0" smtClean="0"/>
          </a:p>
          <a:p>
            <a:r>
              <a:rPr lang="en-US" dirty="0"/>
              <a:t>The knowledge tracing problem is inherently </a:t>
            </a:r>
            <a:r>
              <a:rPr lang="en-US" dirty="0" smtClean="0"/>
              <a:t>difficult. Most </a:t>
            </a:r>
            <a:r>
              <a:rPr lang="en-US" dirty="0"/>
              <a:t>previous work in education relies on first order Markov </a:t>
            </a:r>
            <a:r>
              <a:rPr lang="en-US" dirty="0" smtClean="0"/>
              <a:t>models with </a:t>
            </a:r>
            <a:r>
              <a:rPr lang="en-US" dirty="0"/>
              <a:t>restricted functional forms.</a:t>
            </a:r>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5</a:t>
            </a:fld>
            <a:endParaRPr lang="en-US"/>
          </a:p>
        </p:txBody>
      </p:sp>
    </p:spTree>
    <p:extLst>
      <p:ext uri="{BB962C8B-B14F-4D97-AF65-F5344CB8AC3E}">
        <p14:creationId xmlns:p14="http://schemas.microsoft.com/office/powerpoint/2010/main" val="2486812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(1) : </a:t>
            </a:r>
            <a:r>
              <a:rPr lang="en-US" dirty="0" err="1"/>
              <a:t>ASSISTment</a:t>
            </a:r>
            <a:endParaRPr lang="en-US" dirty="0"/>
          </a:p>
        </p:txBody>
      </p:sp>
      <p:sp>
        <p:nvSpPr>
          <p:cNvPr id="3" name="Content Placeholder 2"/>
          <p:cNvSpPr>
            <a:spLocks noGrp="1"/>
          </p:cNvSpPr>
          <p:nvPr>
            <p:ph idx="1"/>
          </p:nvPr>
        </p:nvSpPr>
        <p:spPr>
          <a:xfrm>
            <a:off x="304800" y="1524001"/>
            <a:ext cx="8458200" cy="914400"/>
          </a:xfrm>
        </p:spPr>
        <p:txBody>
          <a:bodyPr>
            <a:normAutofit fontScale="92500" lnSpcReduction="20000"/>
          </a:bodyPr>
          <a:lstStyle/>
          <a:p>
            <a:r>
              <a:rPr lang="en-US" dirty="0"/>
              <a:t>A</a:t>
            </a:r>
            <a:r>
              <a:rPr lang="en-US" dirty="0" smtClean="0"/>
              <a:t>n </a:t>
            </a:r>
            <a:r>
              <a:rPr lang="en-US" dirty="0"/>
              <a:t>online tutor that simultaneously teaches and assesses students in grade school mathematics.</a:t>
            </a:r>
          </a:p>
          <a:p>
            <a:endParaRPr lang="en-US" dirty="0"/>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6</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34413"/>
            <a:ext cx="4584435" cy="310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362200"/>
            <a:ext cx="4119562" cy="422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874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 (1)</a:t>
            </a:r>
          </a:p>
        </p:txBody>
      </p:sp>
      <p:sp>
        <p:nvSpPr>
          <p:cNvPr id="3" name="Content Placeholder 2"/>
          <p:cNvSpPr>
            <a:spLocks noGrp="1"/>
          </p:cNvSpPr>
          <p:nvPr>
            <p:ph idx="1"/>
          </p:nvPr>
        </p:nvSpPr>
        <p:spPr>
          <a:xfrm>
            <a:off x="457200" y="1676400"/>
            <a:ext cx="8229600" cy="2834909"/>
          </a:xfrm>
        </p:spPr>
        <p:txBody>
          <a:bodyPr>
            <a:normAutofit fontScale="92500" lnSpcReduction="10000"/>
          </a:bodyPr>
          <a:lstStyle/>
          <a:p>
            <a:r>
              <a:rPr lang="en-US" dirty="0" smtClean="0"/>
              <a:t>The </a:t>
            </a:r>
            <a:r>
              <a:rPr lang="en-US" dirty="0"/>
              <a:t>items in the problem set all have the exact same skill </a:t>
            </a:r>
            <a:r>
              <a:rPr lang="en-US" dirty="0" smtClean="0"/>
              <a:t>tagging</a:t>
            </a:r>
          </a:p>
          <a:p>
            <a:r>
              <a:rPr lang="en-US" dirty="0"/>
              <a:t>0</a:t>
            </a:r>
            <a:r>
              <a:rPr lang="en-US" dirty="0" smtClean="0"/>
              <a:t> </a:t>
            </a:r>
            <a:r>
              <a:rPr lang="en-US" dirty="0"/>
              <a:t>corresponds to </a:t>
            </a:r>
            <a:r>
              <a:rPr lang="en-US" dirty="0" smtClean="0"/>
              <a:t>incorrect, 1 </a:t>
            </a:r>
            <a:r>
              <a:rPr lang="en-US" dirty="0"/>
              <a:t>is a </a:t>
            </a:r>
            <a:r>
              <a:rPr lang="en-US" dirty="0" smtClean="0"/>
              <a:t>correct</a:t>
            </a:r>
            <a:endParaRPr lang="en-US" dirty="0"/>
          </a:p>
          <a:p>
            <a:r>
              <a:rPr lang="en-US" dirty="0"/>
              <a:t>E</a:t>
            </a:r>
            <a:r>
              <a:rPr lang="en-US" dirty="0" smtClean="0"/>
              <a:t>ach </a:t>
            </a:r>
            <a:r>
              <a:rPr lang="en-US" dirty="0"/>
              <a:t>student </a:t>
            </a:r>
            <a:r>
              <a:rPr lang="en-US" dirty="0" smtClean="0"/>
              <a:t>completed </a:t>
            </a:r>
            <a:r>
              <a:rPr lang="en-US" dirty="0"/>
              <a:t>an average of 3 of the 42 problem sets in this dataset</a:t>
            </a:r>
          </a:p>
          <a:p>
            <a:r>
              <a:rPr lang="en-US" dirty="0" smtClean="0"/>
              <a:t>Each </a:t>
            </a:r>
            <a:r>
              <a:rPr lang="en-US" dirty="0"/>
              <a:t>problem set has on average of 312 students</a:t>
            </a:r>
          </a:p>
          <a:p>
            <a:endParaRPr lang="en-US" dirty="0"/>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7</a:t>
            </a:fld>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5153025"/>
            <a:ext cx="42195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760" t="10900"/>
          <a:stretch/>
        </p:blipFill>
        <p:spPr bwMode="auto">
          <a:xfrm>
            <a:off x="0" y="4610100"/>
            <a:ext cx="41910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4267200" y="5617368"/>
            <a:ext cx="457200" cy="166687"/>
          </a:xfrm>
          <a:prstGeom prst="rightArrow">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02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Dataset(2) KDD Cup 2010</a:t>
            </a:r>
          </a:p>
        </p:txBody>
      </p:sp>
      <p:sp>
        <p:nvSpPr>
          <p:cNvPr id="3" name="Content Placeholder 2"/>
          <p:cNvSpPr>
            <a:spLocks noGrp="1"/>
          </p:cNvSpPr>
          <p:nvPr>
            <p:ph idx="1"/>
          </p:nvPr>
        </p:nvSpPr>
        <p:spPr/>
        <p:txBody>
          <a:bodyPr>
            <a:normAutofit fontScale="92500" lnSpcReduction="10000"/>
          </a:bodyPr>
          <a:lstStyle/>
          <a:p>
            <a:r>
              <a:rPr lang="en-US" dirty="0" smtClean="0"/>
              <a:t>Task</a:t>
            </a:r>
            <a:r>
              <a:rPr lang="en-US" dirty="0"/>
              <a:t>: </a:t>
            </a:r>
            <a:r>
              <a:rPr lang="en-US" dirty="0" smtClean="0"/>
              <a:t>Predicting the value (between </a:t>
            </a:r>
            <a:r>
              <a:rPr lang="en-US" dirty="0"/>
              <a:t>0 and </a:t>
            </a:r>
            <a:r>
              <a:rPr lang="en-US" dirty="0" smtClean="0"/>
              <a:t>1) </a:t>
            </a:r>
            <a:r>
              <a:rPr lang="en-US" dirty="0"/>
              <a:t>that indicates the probability of a correct first attempt for this student-step</a:t>
            </a:r>
            <a:r>
              <a:rPr lang="en-US" dirty="0" smtClean="0"/>
              <a:t>.</a:t>
            </a:r>
            <a:endParaRPr lang="en-US" dirty="0"/>
          </a:p>
          <a:p>
            <a:pPr lvl="1"/>
            <a:r>
              <a:rPr lang="en-US" dirty="0"/>
              <a:t>The data matrix is </a:t>
            </a:r>
            <a:r>
              <a:rPr lang="en-US" dirty="0" smtClean="0"/>
              <a:t>sparse.</a:t>
            </a:r>
          </a:p>
          <a:p>
            <a:pPr lvl="1"/>
            <a:r>
              <a:rPr lang="en-US" dirty="0" smtClean="0"/>
              <a:t>There is a strong temporal dimension to the data.</a:t>
            </a:r>
          </a:p>
          <a:p>
            <a:pPr lvl="1"/>
            <a:r>
              <a:rPr lang="en-US" dirty="0" smtClean="0"/>
              <a:t>The </a:t>
            </a:r>
            <a:r>
              <a:rPr lang="en-US" dirty="0"/>
              <a:t>whole collection of steps comprises the solution. </a:t>
            </a:r>
            <a:endParaRPr lang="en-US" dirty="0" smtClean="0"/>
          </a:p>
          <a:p>
            <a:r>
              <a:rPr lang="en-US" b="1" dirty="0" smtClean="0">
                <a:solidFill>
                  <a:srgbClr val="3399FF"/>
                </a:solidFill>
              </a:rPr>
              <a:t>Every </a:t>
            </a:r>
            <a:r>
              <a:rPr lang="en-US" b="1" dirty="0">
                <a:solidFill>
                  <a:srgbClr val="3399FF"/>
                </a:solidFill>
              </a:rPr>
              <a:t>knowledge </a:t>
            </a:r>
            <a:r>
              <a:rPr lang="en-US" b="1" dirty="0" smtClean="0">
                <a:solidFill>
                  <a:srgbClr val="3399FF"/>
                </a:solidFill>
              </a:rPr>
              <a:t>skill/concept </a:t>
            </a:r>
            <a:r>
              <a:rPr lang="en-US" dirty="0" smtClean="0"/>
              <a:t>is </a:t>
            </a:r>
            <a:r>
              <a:rPr lang="en-US" dirty="0"/>
              <a:t>associated with </a:t>
            </a:r>
            <a:r>
              <a:rPr lang="en-US" b="1" dirty="0">
                <a:solidFill>
                  <a:srgbClr val="3399FF"/>
                </a:solidFill>
              </a:rPr>
              <a:t>one or more </a:t>
            </a:r>
            <a:r>
              <a:rPr lang="en-US" b="1" dirty="0" smtClean="0">
                <a:solidFill>
                  <a:srgbClr val="3399FF"/>
                </a:solidFill>
              </a:rPr>
              <a:t>exercises</a:t>
            </a:r>
            <a:r>
              <a:rPr lang="en-US" dirty="0" smtClean="0"/>
              <a:t>. </a:t>
            </a:r>
            <a:endParaRPr lang="en-US" dirty="0" smtClean="0"/>
          </a:p>
          <a:p>
            <a:r>
              <a:rPr lang="en-US" b="1" dirty="0" smtClean="0">
                <a:solidFill>
                  <a:srgbClr val="3399FF"/>
                </a:solidFill>
              </a:rPr>
              <a:t>A </a:t>
            </a:r>
            <a:r>
              <a:rPr lang="en-US" b="1" dirty="0">
                <a:solidFill>
                  <a:srgbClr val="3399FF"/>
                </a:solidFill>
              </a:rPr>
              <a:t>single </a:t>
            </a:r>
            <a:r>
              <a:rPr lang="en-US" b="1" dirty="0" smtClean="0">
                <a:solidFill>
                  <a:srgbClr val="3399FF"/>
                </a:solidFill>
              </a:rPr>
              <a:t>exercise </a:t>
            </a:r>
            <a:r>
              <a:rPr lang="en-US" dirty="0"/>
              <a:t>can be associated with</a:t>
            </a:r>
            <a:r>
              <a:rPr lang="en-US" b="1" dirty="0" smtClean="0">
                <a:solidFill>
                  <a:srgbClr val="3399FF"/>
                </a:solidFill>
              </a:rPr>
              <a:t> one </a:t>
            </a:r>
            <a:r>
              <a:rPr lang="en-US" b="1" dirty="0">
                <a:solidFill>
                  <a:srgbClr val="3399FF"/>
                </a:solidFill>
              </a:rPr>
              <a:t>or more knowledge </a:t>
            </a:r>
            <a:r>
              <a:rPr lang="en-US" b="1" dirty="0" smtClean="0">
                <a:solidFill>
                  <a:srgbClr val="3399FF"/>
                </a:solidFill>
              </a:rPr>
              <a:t>skill/concept.</a:t>
            </a:r>
            <a:endParaRPr lang="en-US" dirty="0"/>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8</a:t>
            </a:fld>
            <a:endParaRPr lang="en-US"/>
          </a:p>
        </p:txBody>
      </p:sp>
    </p:spTree>
    <p:extLst>
      <p:ext uri="{BB962C8B-B14F-4D97-AF65-F5344CB8AC3E}">
        <p14:creationId xmlns:p14="http://schemas.microsoft.com/office/powerpoint/2010/main" val="2954117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Dataset(2) KDD Cup 2010</a:t>
            </a:r>
            <a:endParaRPr lang="en-US" b="0"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66668F22-9982-4466-B2BA-13323D52B7C5}" type="datetime1">
              <a:rPr lang="en-US" smtClean="0"/>
              <a:t>11/17/2015</a:t>
            </a:fld>
            <a:endParaRPr lang="en-US"/>
          </a:p>
        </p:txBody>
      </p:sp>
      <p:sp>
        <p:nvSpPr>
          <p:cNvPr id="5" name="Slide Number Placeholder 4"/>
          <p:cNvSpPr>
            <a:spLocks noGrp="1"/>
          </p:cNvSpPr>
          <p:nvPr>
            <p:ph type="sldNum" sz="quarter" idx="12"/>
          </p:nvPr>
        </p:nvSpPr>
        <p:spPr/>
        <p:txBody>
          <a:bodyPr/>
          <a:lstStyle/>
          <a:p>
            <a:fld id="{1C8B41C0-21A0-4300-B6C8-4C24BD2EA3E7}" type="slidenum">
              <a:rPr lang="en-US" smtClean="0"/>
              <a:t>9</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638800"/>
            <a:ext cx="8001000" cy="8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0"/>
            <a:ext cx="5237863" cy="3060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0545" y="2743200"/>
            <a:ext cx="4613455" cy="3021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rved Left Arrow 9">
            <a:hlinkClick r:id="rId6" action="ppaction://hlinksldjump"/>
          </p:cNvPr>
          <p:cNvSpPr/>
          <p:nvPr/>
        </p:nvSpPr>
        <p:spPr>
          <a:xfrm>
            <a:off x="8686800" y="6132620"/>
            <a:ext cx="304800" cy="381000"/>
          </a:xfrm>
          <a:prstGeom prst="curvedLeftArrow">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52251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8184</TotalTime>
  <Words>2009</Words>
  <Application>Microsoft Office PowerPoint</Application>
  <PresentationFormat>On-screen Show (4:3)</PresentationFormat>
  <Paragraphs>266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Module</vt:lpstr>
      <vt:lpstr> Deep Knowledge Tracing</vt:lpstr>
      <vt:lpstr>Contributions</vt:lpstr>
      <vt:lpstr>Thanks!</vt:lpstr>
      <vt:lpstr>Knowledge Tracing</vt:lpstr>
      <vt:lpstr>Motivation</vt:lpstr>
      <vt:lpstr>Dataset (1) : ASSISTment</vt:lpstr>
      <vt:lpstr>Dataset (1)</vt:lpstr>
      <vt:lpstr>Dataset(2) KDD Cup 2010</vt:lpstr>
      <vt:lpstr>Dataset(2) KDD Cup 2010</vt:lpstr>
      <vt:lpstr>Recurrent Neural Networks(RNN)</vt:lpstr>
      <vt:lpstr>Recurrent Neural Networks(RNN)</vt:lpstr>
      <vt:lpstr>Long Short Term Memory (LSTM)</vt:lpstr>
      <vt:lpstr>Previous Work</vt:lpstr>
      <vt:lpstr>Standard Bayesian Knowledge Tracing (BKT)  (1995)</vt:lpstr>
      <vt:lpstr>Extensions and Drawbacks</vt:lpstr>
      <vt:lpstr>SPARse Factor Analysis (SPARFA) (JMLR 2014)</vt:lpstr>
      <vt:lpstr>SPARse Factor Analysis (SPARFA) (JMLR 2014)</vt:lpstr>
      <vt:lpstr>RNN Model</vt:lpstr>
      <vt:lpstr>RNN Model</vt:lpstr>
      <vt:lpstr>RNN Model</vt:lpstr>
      <vt:lpstr>Experiment results</vt:lpstr>
      <vt:lpstr>Experiment results</vt:lpstr>
      <vt:lpstr>Other Applications(1): Improving Curricula</vt:lpstr>
      <vt:lpstr>Experimental Results: </vt:lpstr>
      <vt:lpstr>Other Applications(2):  Discovering Exercise Relationships</vt:lpstr>
      <vt:lpstr>Experimental Results: </vt:lpstr>
      <vt:lpstr>Future Work</vt:lpstr>
    </vt:vector>
  </TitlesOfParts>
  <Company>CUHK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jnzhang</dc:creator>
  <cp:lastModifiedBy>jnzhang</cp:lastModifiedBy>
  <cp:revision>60</cp:revision>
  <cp:lastPrinted>2015-11-16T13:25:00Z</cp:lastPrinted>
  <dcterms:created xsi:type="dcterms:W3CDTF">2015-11-11T11:42:14Z</dcterms:created>
  <dcterms:modified xsi:type="dcterms:W3CDTF">2015-11-17T04:51:45Z</dcterms:modified>
</cp:coreProperties>
</file>