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77" r:id="rId3"/>
    <p:sldId id="278" r:id="rId4"/>
    <p:sldId id="275" r:id="rId5"/>
    <p:sldId id="256" r:id="rId6"/>
    <p:sldId id="257" r:id="rId7"/>
    <p:sldId id="264" r:id="rId8"/>
    <p:sldId id="258" r:id="rId9"/>
    <p:sldId id="266" r:id="rId10"/>
    <p:sldId id="263" r:id="rId11"/>
    <p:sldId id="267" r:id="rId12"/>
    <p:sldId id="259" r:id="rId13"/>
    <p:sldId id="260" r:id="rId14"/>
    <p:sldId id="261" r:id="rId15"/>
    <p:sldId id="262" r:id="rId16"/>
    <p:sldId id="268" r:id="rId17"/>
    <p:sldId id="265" r:id="rId18"/>
    <p:sldId id="269" r:id="rId19"/>
    <p:sldId id="276" r:id="rId20"/>
    <p:sldId id="272" r:id="rId21"/>
    <p:sldId id="273" r:id="rId22"/>
    <p:sldId id="271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6747" autoAdjust="0"/>
  </p:normalViewPr>
  <p:slideViewPr>
    <p:cSldViewPr snapToGrid="0">
      <p:cViewPr varScale="1">
        <p:scale>
          <a:sx n="74" d="100"/>
          <a:sy n="74" d="100"/>
        </p:scale>
        <p:origin x="135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1088B-3E4C-4C44-BB9C-6C629D096BD4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CB5D2-8F29-48FC-AA4E-D6B9526CF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Opaque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o'pek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black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Convoluted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kɑnvəlutɪd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dɪ'pɑrtʃɚ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difference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Scarce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skɛrs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lacking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obfuscated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ɑbfʌsket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vague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Headroom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hɛdrum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ɔrəkl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kən'faʊnd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 they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ə'kɪn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similar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53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Opaque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o'pek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black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Convoluted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kɑnvəlutɪd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dɪ'pɑrtʃɚ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difference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Scarce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skɛrs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lacking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obfuscated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ɑbfʌsket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 vague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Headroom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hɛdrum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ɔrəkl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kən'faʊnd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 they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ə'kɪn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similar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406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Opaque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o'pek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as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black box.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Convoluted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kɑnvəlutɪd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Departure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dɪ'pɑrtʃɚ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difference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Scarce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skɛrs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lacking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obfuscated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ɑbfʌsket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confused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vague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veɡ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Headroom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[‘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hɛdrum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],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上升空间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distance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Oracle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['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ɔrəkl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Confound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kən'faʊnd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mix they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together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Akin</a:t>
            </a:r>
            <a:r>
              <a:rPr lang="en-US" sz="1200" b="1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ə'kɪn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 similar</a:t>
            </a:r>
            <a:endParaRPr lang="en-US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72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66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435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CB5D2-8F29-48FC-AA4E-D6B9526CF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853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79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1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161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4C8FA-1A88-4343-9F32-AAD722D9916F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505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E9DC6-E4A7-4107-9C20-7E7D64D9D65E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582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3A304-334C-46CE-BA1C-1B8762675DED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34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DC3EB-875F-43BB-9BAC-D520ED935098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45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77089-5A31-4D71-89D3-E3A701F36932}" type="datetime1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32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5B26-CB45-4CBB-8AFB-6DDDF71B300F}" type="datetime1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1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9B0C7-AC46-422E-B409-5FB78C1BB58F}" type="datetime1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858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72AA5-544F-4A24-8E0A-54A488F5A1E4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63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93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4DCE-45D5-4EB7-A9A1-C20A427885C2}" type="datetime1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440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D4E2E-54B3-45E7-8FFF-D5BA8A5383FF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8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46433-E9B6-4ACA-83BA-4252DBC7F807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1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25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41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0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12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73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18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1F89B-3BD9-45EA-B8AB-620340780EFE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BE479-DC13-436C-9824-FF31CF71F1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815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3A46C-FF66-4301-9D1E-B392897DC52B}" type="datetime1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3D368-3F2B-47C0-A081-500C2E6C50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614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knowitall.cs.washington.edu/paralex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jeopardy.com/games/j6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3D368-3F2B-47C0-A081-500C2E6C5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1266" y="1751517"/>
            <a:ext cx="1074189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</a:rPr>
              <a:t>How do we measure forty-five minutes using two identical wires, each of which takes an hour to burn. We have matchsticks with us. The wires burn </a:t>
            </a:r>
            <a:r>
              <a:rPr lang="en-US" sz="2800" dirty="0">
                <a:solidFill>
                  <a:srgbClr val="FF0000"/>
                </a:solidFill>
              </a:rPr>
              <a:t>non-uniformly</a:t>
            </a:r>
            <a:r>
              <a:rPr lang="en-US" sz="2800" dirty="0">
                <a:solidFill>
                  <a:prstClr val="black"/>
                </a:solidFill>
              </a:rPr>
              <a:t>. So, for example, the two halves of a wire might burn in 10 minute and 50 minutes </a:t>
            </a:r>
            <a:r>
              <a:rPr lang="en-US" sz="2800" dirty="0" smtClean="0">
                <a:solidFill>
                  <a:prstClr val="black"/>
                </a:solidFill>
              </a:rPr>
              <a:t>respectively.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67708"/>
            <a:ext cx="10515600" cy="73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How </a:t>
            </a:r>
            <a:r>
              <a:rPr lang="en-US" sz="4000" dirty="0">
                <a:solidFill>
                  <a:prstClr val="black"/>
                </a:solidFill>
              </a:rPr>
              <a:t>to </a:t>
            </a:r>
            <a:r>
              <a:rPr lang="en-US" sz="4000" dirty="0" smtClean="0">
                <a:solidFill>
                  <a:prstClr val="black"/>
                </a:solidFill>
              </a:rPr>
              <a:t>measure </a:t>
            </a:r>
            <a:r>
              <a:rPr lang="en-US" sz="4000" dirty="0">
                <a:solidFill>
                  <a:prstClr val="black"/>
                </a:solidFill>
              </a:rPr>
              <a:t>45 minutes using two identical wires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245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ramework in this paper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0007"/>
            <a:ext cx="5001323" cy="40296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Active Question Answering (AQA): frame QA as a reinforcement learning task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Question Reformulation: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the original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reformulated questions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2"/>
                </a:pPr>
                <a:r>
                  <a:rPr lang="en-US" dirty="0" smtClean="0"/>
                  <a:t>QA Environment (a black box)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 </a:t>
                </a:r>
                <a:r>
                  <a:rPr lang="en-US" altLang="zh-TW" dirty="0" smtClean="0"/>
                  <a:t>+ related snippets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answers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3"/>
                </a:pPr>
                <a:r>
                  <a:rPr lang="en-US" dirty="0" smtClean="0"/>
                  <a:t>Answer Selection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the best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blipFill>
                <a:blip r:embed="rId3"/>
                <a:stretch>
                  <a:fillRect l="-855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223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Reformulation Model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4" y="514722"/>
            <a:ext cx="1950720" cy="1571723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Attention-based encoder-decoder model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22573"/>
            <a:ext cx="6120384" cy="36232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96312" y="6045779"/>
            <a:ext cx="2139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Britz</a:t>
            </a:r>
            <a:r>
              <a:rPr lang="en-US" dirty="0" smtClean="0"/>
              <a:t> et al. (2017)]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132600" y="2868133"/>
            <a:ext cx="47726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Key Problem:</a:t>
            </a:r>
          </a:p>
          <a:p>
            <a:r>
              <a:rPr lang="en-US" sz="1600" dirty="0" smtClean="0"/>
              <a:t>While parallel corpora are available for many language pairs (e.g. English-French), </a:t>
            </a:r>
            <a:r>
              <a:rPr lang="en-US" sz="1600" dirty="0" smtClean="0">
                <a:solidFill>
                  <a:srgbClr val="FF0000"/>
                </a:solidFill>
              </a:rPr>
              <a:t>English-English</a:t>
            </a:r>
            <a:r>
              <a:rPr lang="en-US" sz="1600" dirty="0" smtClean="0"/>
              <a:t> corpora are </a:t>
            </a:r>
            <a:r>
              <a:rPr lang="en-US" sz="1600" dirty="0" smtClean="0">
                <a:solidFill>
                  <a:srgbClr val="FF0000"/>
                </a:solidFill>
              </a:rPr>
              <a:t>scarce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32600" y="4234176"/>
            <a:ext cx="47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Solution:</a:t>
            </a:r>
          </a:p>
          <a:p>
            <a:r>
              <a:rPr lang="en-US" sz="1600" dirty="0" smtClean="0"/>
              <a:t>Zero-shot translation + a few training steps on desired language pair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288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Reformulation Model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Zero-shot translation [Johnson et al. 2016]</a:t>
            </a:r>
          </a:p>
          <a:p>
            <a:pPr lvl="1"/>
            <a:r>
              <a:rPr lang="en-US" dirty="0" smtClean="0"/>
              <a:t>Train the model on English-&gt;Spanish, English-&gt;French, French-&gt;English </a:t>
            </a:r>
          </a:p>
          <a:p>
            <a:pPr marL="457200" lvl="1" indent="0">
              <a:buNone/>
            </a:pPr>
            <a:r>
              <a:rPr lang="en-US" dirty="0" smtClean="0"/>
              <a:t>   and Spanish-&gt;English</a:t>
            </a:r>
          </a:p>
          <a:p>
            <a:pPr lvl="2"/>
            <a:r>
              <a:rPr lang="en-US" dirty="0" smtClean="0"/>
              <a:t>Add two special tokens to the data indicating the source and target languages.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Then we can use the model to English-&gt;English translation.</a:t>
            </a:r>
          </a:p>
          <a:p>
            <a:pPr lvl="1"/>
            <a:r>
              <a:rPr lang="en-US" dirty="0" smtClean="0"/>
              <a:t>However, the quality is </a:t>
            </a:r>
            <a:r>
              <a:rPr lang="en-US" dirty="0" smtClean="0">
                <a:solidFill>
                  <a:srgbClr val="FF0000"/>
                </a:solidFill>
              </a:rPr>
              <a:t>poor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After a </a:t>
            </a:r>
            <a:r>
              <a:rPr lang="en-US" dirty="0"/>
              <a:t>few training steps </a:t>
            </a:r>
            <a:r>
              <a:rPr lang="en-US" dirty="0" smtClean="0"/>
              <a:t>on English-&gt;English pair, the quality is </a:t>
            </a:r>
            <a:r>
              <a:rPr lang="en-US" dirty="0" smtClean="0">
                <a:solidFill>
                  <a:srgbClr val="FF0000"/>
                </a:solidFill>
              </a:rPr>
              <a:t>much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better</a:t>
            </a:r>
            <a:r>
              <a:rPr lang="en-US" dirty="0" smtClean="0"/>
              <a:t>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4" y="514722"/>
            <a:ext cx="1950720" cy="15717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9698" y="3551281"/>
            <a:ext cx="7072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&lt;</a:t>
            </a:r>
            <a:r>
              <a:rPr lang="en-US" dirty="0" err="1" smtClean="0"/>
              <a:t>FromEnglish</a:t>
            </a:r>
            <a:r>
              <a:rPr lang="en-US" dirty="0" smtClean="0"/>
              <a:t>&gt; &lt;</a:t>
            </a:r>
            <a:r>
              <a:rPr lang="en-US" dirty="0" err="1" smtClean="0"/>
              <a:t>ToSpanish</a:t>
            </a:r>
            <a:r>
              <a:rPr lang="en-US" dirty="0" smtClean="0"/>
              <a:t>&gt; Hello, how are you? -&gt; </a:t>
            </a:r>
            <a:r>
              <a:rPr lang="en-US" dirty="0" err="1" smtClean="0"/>
              <a:t>Hola</a:t>
            </a:r>
            <a:r>
              <a:rPr lang="en-US" dirty="0" smtClean="0"/>
              <a:t>, ¿</a:t>
            </a:r>
            <a:r>
              <a:rPr lang="en-US" dirty="0" err="1" smtClean="0"/>
              <a:t>cómo</a:t>
            </a:r>
            <a:r>
              <a:rPr lang="en-US" dirty="0" smtClean="0"/>
              <a:t> </a:t>
            </a:r>
            <a:r>
              <a:rPr lang="en-US" dirty="0" err="1" smtClean="0"/>
              <a:t>estás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37176" y="5385449"/>
            <a:ext cx="418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>
                <a:hlinkClick r:id="rId3"/>
              </a:rPr>
              <a:t>Paralex</a:t>
            </a:r>
            <a:r>
              <a:rPr lang="en-US" dirty="0" smtClean="0"/>
              <a:t> database of </a:t>
            </a:r>
            <a:r>
              <a:rPr lang="en-US" dirty="0" err="1" smtClean="0"/>
              <a:t>qustion</a:t>
            </a:r>
            <a:r>
              <a:rPr lang="en-US" dirty="0" smtClean="0"/>
              <a:t> paraphrases)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92808" y="5987944"/>
            <a:ext cx="9125712" cy="4001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Zero-shot &lt; monolingual &lt; zero-shot + a few training steps on desired pairs &lt; bridging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1229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Reformulation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904360"/>
              </a:xfrm>
            </p:spPr>
            <p:txBody>
              <a:bodyPr>
                <a:normAutofit/>
              </a:bodyPr>
              <a:lstStyle/>
              <a:p>
                <a:r>
                  <a:rPr lang="en-US" i="1" dirty="0" smtClean="0"/>
                  <a:t>Fine-tuned the pre-trained seq2seq model by Reinforcement Learning</a:t>
                </a:r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policy</a:t>
                </a:r>
                <a:r>
                  <a:rPr lang="en-US" dirty="0" smtClean="0"/>
                  <a:t> is the probability of generating reformulated question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from the original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: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reward</a:t>
                </a:r>
                <a:r>
                  <a:rPr lang="en-US" dirty="0" smtClean="0"/>
                  <a:t> is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token-level F1 </a:t>
                </a:r>
                <a:r>
                  <a:rPr lang="en-US" dirty="0" smtClean="0"/>
                  <a:t>score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𝑔𝑜𝑙𝑑</m:t>
                        </m:r>
                      </m:sup>
                    </m:sSup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 smtClean="0"/>
                  <a:t> is given by the QA Environment based on the reformulated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and the </a:t>
                </a:r>
                <a:r>
                  <a:rPr lang="en-US" altLang="zh-TW" dirty="0" smtClean="0"/>
                  <a:t>snippets</a:t>
                </a:r>
                <a:r>
                  <a:rPr lang="en-US" dirty="0" smtClean="0"/>
                  <a:t> related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The goal is to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maximize</a:t>
                </a:r>
                <a:r>
                  <a:rPr lang="en-US" dirty="0" smtClean="0"/>
                  <a:t> the expected reward of the answer returned under the policy:</a:t>
                </a:r>
              </a:p>
              <a:p>
                <a:pPr marL="457200" lvl="1" indent="0">
                  <a:buNone/>
                </a:pPr>
                <a:r>
                  <a:rPr lang="en-US" dirty="0" smtClean="0"/>
                  <a:t>                              </a:t>
                </a:r>
              </a:p>
            </p:txBody>
          </p:sp>
        </mc:Choice>
        <mc:Fallback xmlns="">
          <p:sp>
            <p:nvSpPr>
              <p:cNvPr id="7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904360"/>
              </a:xfrm>
              <a:blipFill>
                <a:blip r:embed="rId2"/>
                <a:stretch>
                  <a:fillRect l="-1043" t="-1988" r="-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387" y="3118980"/>
            <a:ext cx="8421275" cy="10955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966" y="5963003"/>
            <a:ext cx="2534004" cy="40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37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Reformulation Model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4360"/>
          </a:xfrm>
        </p:spPr>
        <p:txBody>
          <a:bodyPr>
            <a:normAutofit/>
          </a:bodyPr>
          <a:lstStyle/>
          <a:p>
            <a:r>
              <a:rPr lang="en-US" i="1" dirty="0" smtClean="0"/>
              <a:t>Fine-tuned the pre-trained seq2seq model by Reinforcement Learning</a:t>
            </a:r>
          </a:p>
          <a:p>
            <a:pPr lvl="1"/>
            <a:r>
              <a:rPr lang="en-US" altLang="zh-TW" dirty="0" smtClean="0"/>
              <a:t>The expected reward </a:t>
            </a:r>
            <a:r>
              <a:rPr lang="en-US" altLang="zh-TW" dirty="0" smtClean="0">
                <a:solidFill>
                  <a:srgbClr val="FF0000"/>
                </a:solidFill>
              </a:rPr>
              <a:t>cannot</a:t>
            </a:r>
            <a:r>
              <a:rPr lang="en-US" altLang="zh-TW" dirty="0" smtClean="0"/>
              <a:t> be computed in </a:t>
            </a:r>
            <a:r>
              <a:rPr lang="en-US" altLang="zh-TW" dirty="0" smtClean="0">
                <a:solidFill>
                  <a:srgbClr val="FF0000"/>
                </a:solidFill>
              </a:rPr>
              <a:t>closed</a:t>
            </a:r>
            <a:r>
              <a:rPr lang="en-US" altLang="zh-TW" dirty="0" smtClean="0"/>
              <a:t> form, but can compute an unbiased </a:t>
            </a:r>
            <a:r>
              <a:rPr lang="en-US" altLang="zh-TW" dirty="0" smtClean="0">
                <a:solidFill>
                  <a:srgbClr val="FF0000"/>
                </a:solidFill>
              </a:rPr>
              <a:t>estimate</a:t>
            </a:r>
            <a:r>
              <a:rPr lang="en-US" altLang="zh-TW" dirty="0" smtClean="0"/>
              <a:t> with Monte Carlo sampling</a:t>
            </a:r>
            <a:r>
              <a:rPr lang="en-US" dirty="0" smtClean="0"/>
              <a:t>: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The final objective:                             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3015671"/>
            <a:ext cx="7841055" cy="854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52" y="4279354"/>
            <a:ext cx="7536977" cy="454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20" y="5423365"/>
            <a:ext cx="2039664" cy="308321"/>
          </a:xfrm>
          <a:prstGeom prst="rect">
            <a:avLst/>
          </a:prstGeom>
        </p:spPr>
      </p:pic>
      <p:cxnSp>
        <p:nvCxnSpPr>
          <p:cNvPr id="10" name="Straight Arrow Connector 9"/>
          <p:cNvCxnSpPr>
            <a:endCxn id="8" idx="0"/>
          </p:cNvCxnSpPr>
          <p:nvPr/>
        </p:nvCxnSpPr>
        <p:spPr>
          <a:xfrm flipH="1">
            <a:off x="2587752" y="4626864"/>
            <a:ext cx="2514600" cy="7965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76480" y="5720940"/>
            <a:ext cx="258345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Baseline reward: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lower the variance and stabilize the training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608" y="5063234"/>
            <a:ext cx="5677774" cy="824913"/>
          </a:xfrm>
          <a:prstGeom prst="rect">
            <a:avLst/>
          </a:prstGeom>
        </p:spPr>
      </p:pic>
      <p:cxnSp>
        <p:nvCxnSpPr>
          <p:cNvPr id="15" name="Straight Arrow Connector 14"/>
          <p:cNvCxnSpPr>
            <a:stCxn id="5" idx="2"/>
            <a:endCxn id="13" idx="0"/>
          </p:cNvCxnSpPr>
          <p:nvPr/>
        </p:nvCxnSpPr>
        <p:spPr>
          <a:xfrm>
            <a:off x="6356241" y="4733389"/>
            <a:ext cx="1785254" cy="3298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02607" y="5888147"/>
            <a:ext cx="2838887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Entropy regularization:</a:t>
            </a:r>
          </a:p>
          <a:p>
            <a:r>
              <a:rPr lang="en-US" dirty="0"/>
              <a:t>t</a:t>
            </a:r>
            <a:r>
              <a:rPr lang="en-US" dirty="0" smtClean="0"/>
              <a:t>o make more exploration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38880" y="5266681"/>
            <a:ext cx="316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4898" y="5654451"/>
            <a:ext cx="1169267" cy="113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ramework in this paper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0007"/>
            <a:ext cx="5001323" cy="40296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Active Question Answering (AQA): frame QA as a reinforcement learning task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Question Reformulation: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the original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reformulated questions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2"/>
                </a:pPr>
                <a:r>
                  <a:rPr lang="en-US" dirty="0" smtClean="0"/>
                  <a:t>QA Environment (a black box)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 </a:t>
                </a:r>
                <a:r>
                  <a:rPr lang="en-US" altLang="zh-TW" dirty="0" smtClean="0"/>
                  <a:t>+ related snippets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answers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3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Answer Selection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the best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blipFill>
                <a:blip r:embed="rId3"/>
                <a:stretch>
                  <a:fillRect l="-855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317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Selection Model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688939"/>
            <a:ext cx="6553200" cy="2752725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1D CNN + Max-pooling + fully connected + binary classification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221992" y="5366921"/>
            <a:ext cx="3154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[</a:t>
            </a:r>
            <a:r>
              <a:rPr lang="en-US" dirty="0" err="1" smtClean="0"/>
              <a:t>Yoom</a:t>
            </a:r>
            <a:r>
              <a:rPr lang="en-US" dirty="0" smtClean="0"/>
              <a:t> Kim, 2014]  </a:t>
            </a:r>
          </a:p>
          <a:p>
            <a:r>
              <a:rPr lang="en-US" dirty="0" smtClean="0"/>
              <a:t>(Similar but not the same)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525512" y="3282696"/>
                <a:ext cx="3499726" cy="120032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Input: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) triples</a:t>
                </a:r>
              </a:p>
              <a:p>
                <a:pPr marL="342900" indent="-342900">
                  <a:buAutoNum type="arabicPeriod"/>
                </a:pPr>
                <a:endParaRPr lang="en-US" dirty="0" smtClean="0"/>
              </a:p>
              <a:p>
                <a:pPr marL="342900" indent="-342900">
                  <a:buAutoNum type="arabicPeriod"/>
                </a:pPr>
                <a:r>
                  <a:rPr lang="en-US" dirty="0" smtClean="0"/>
                  <a:t>Output: the probability the triple performs above average</a:t>
                </a:r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5512" y="3282696"/>
                <a:ext cx="3499726" cy="1200329"/>
              </a:xfrm>
              <a:prstGeom prst="rect">
                <a:avLst/>
              </a:prstGeom>
              <a:blipFill>
                <a:blip r:embed="rId4"/>
                <a:stretch>
                  <a:fillRect l="-1389" t="-2525" b="-656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7024572" y="4796634"/>
            <a:ext cx="4696056" cy="1477328"/>
          </a:xfrm>
          <a:prstGeom prst="rect">
            <a:avLst/>
          </a:prstGeom>
          <a:noFill/>
          <a:ln w="63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Training: Binary Classification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Dataset Building: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triples, whose answer’s F1 score is above the others’ average F1 score, are labeled as positive.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13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Experiments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Dataset: </a:t>
            </a:r>
            <a:r>
              <a:rPr lang="en-US" i="1" dirty="0" err="1" smtClean="0"/>
              <a:t>SearchQA</a:t>
            </a:r>
            <a:endParaRPr lang="en-US" i="1" dirty="0" smtClean="0"/>
          </a:p>
          <a:p>
            <a:pPr lvl="1"/>
            <a:r>
              <a:rPr lang="en-US" i="1" dirty="0" smtClean="0"/>
              <a:t>Preprocessed Jeopardy! question + answer + searched snippets related to the question from Google’s top search results</a:t>
            </a:r>
            <a:endParaRPr lang="en-US" i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2999"/>
              </p:ext>
            </p:extLst>
          </p:nvPr>
        </p:nvGraphicFramePr>
        <p:xfrm>
          <a:off x="2032000" y="3259614"/>
          <a:ext cx="8128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47621063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9801887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Number of 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6347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Training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99,820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1870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13,393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030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27,248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824977"/>
                  </a:ext>
                </a:extLst>
              </a:tr>
            </a:tbl>
          </a:graphicData>
        </a:graphic>
      </p:graphicFrame>
      <p:sp>
        <p:nvSpPr>
          <p:cNvPr id="16" name="Left Brace 15"/>
          <p:cNvSpPr/>
          <p:nvPr/>
        </p:nvSpPr>
        <p:spPr>
          <a:xfrm>
            <a:off x="4546600" y="5092589"/>
            <a:ext cx="182880" cy="1353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899412" y="5599968"/>
            <a:ext cx="3172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training set is used thrice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4974336" y="4928616"/>
            <a:ext cx="2816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Initial training of </a:t>
            </a:r>
            <a:r>
              <a:rPr lang="en-US" sz="1600" dirty="0" err="1" smtClean="0"/>
              <a:t>BiDAF</a:t>
            </a:r>
            <a:r>
              <a:rPr lang="en-US" sz="1600" dirty="0" smtClean="0"/>
              <a:t> model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974336" y="5549912"/>
            <a:ext cx="320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RL-based tuning of the </a:t>
            </a:r>
            <a:r>
              <a:rPr lang="en-US" sz="1600" dirty="0" err="1" smtClean="0"/>
              <a:t>reformulator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974336" y="6221264"/>
            <a:ext cx="32095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Training of answer selector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3898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ramework </a:t>
            </a:r>
            <a:r>
              <a:rPr lang="en-US" altLang="zh-CN" dirty="0" smtClean="0"/>
              <a:t>Training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0007"/>
            <a:ext cx="5001323" cy="40296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Active Question Answering (AQA): frame QA as a reinforcement learning task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2411166"/>
            <a:ext cx="57058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Pre-train</a:t>
            </a:r>
            <a:r>
              <a:rPr lang="en-US" dirty="0" smtClean="0"/>
              <a:t> the </a:t>
            </a:r>
            <a:r>
              <a:rPr lang="en-US" dirty="0" err="1"/>
              <a:t>r</a:t>
            </a:r>
            <a:r>
              <a:rPr lang="en-US" dirty="0" err="1" smtClean="0"/>
              <a:t>eformulator</a:t>
            </a:r>
            <a:r>
              <a:rPr lang="en-US" dirty="0" smtClean="0"/>
              <a:t>: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Zero-shot + </a:t>
            </a:r>
            <a:r>
              <a:rPr lang="en-US" dirty="0"/>
              <a:t>a few training steps on desired pairs 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Dataset: multilingual U.N. Parallel Corpus; </a:t>
            </a:r>
            <a:r>
              <a:rPr lang="en-US" dirty="0" err="1" smtClean="0"/>
              <a:t>Paralex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 smtClean="0"/>
              <a:t>Pre-train the QA environment (</a:t>
            </a:r>
            <a:r>
              <a:rPr lang="en-US" dirty="0" err="1" smtClean="0"/>
              <a:t>BiDAF</a:t>
            </a:r>
            <a:r>
              <a:rPr lang="en-US" dirty="0" smtClean="0"/>
              <a:t>)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Dataset: </a:t>
            </a:r>
            <a:r>
              <a:rPr lang="en-US" dirty="0" err="1"/>
              <a:t>SearchQA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2. RL-based tuning of the </a:t>
            </a:r>
            <a:r>
              <a:rPr lang="en-US" dirty="0" err="1"/>
              <a:t>r</a:t>
            </a:r>
            <a:r>
              <a:rPr lang="en-US" dirty="0" err="1" smtClean="0"/>
              <a:t>eformulator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Reinforcement learning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Dataset: </a:t>
            </a:r>
            <a:r>
              <a:rPr lang="en-US" dirty="0" err="1" smtClean="0"/>
              <a:t>SearchQA</a:t>
            </a:r>
            <a:endParaRPr 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3. Answer </a:t>
            </a:r>
            <a:r>
              <a:rPr lang="en-US" dirty="0"/>
              <a:t>s</a:t>
            </a:r>
            <a:r>
              <a:rPr lang="en-US" dirty="0" smtClean="0"/>
              <a:t>elector training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Binary classification</a:t>
            </a:r>
            <a:endParaRPr lang="en-US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Dataset: </a:t>
            </a:r>
            <a:r>
              <a:rPr lang="en-US" dirty="0" err="1" smtClean="0"/>
              <a:t>SearchQA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28829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Experiments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Quantitative, N=20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336" y="2277166"/>
            <a:ext cx="8768714" cy="25569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9184" y="4976634"/>
            <a:ext cx="5394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ASR</a:t>
            </a:r>
            <a:r>
              <a:rPr lang="en-US" sz="1600" dirty="0" smtClean="0"/>
              <a:t>: Attention Sum Reader</a:t>
            </a:r>
          </a:p>
          <a:p>
            <a:r>
              <a:rPr lang="en-US" b="1" dirty="0" smtClean="0"/>
              <a:t>MI-</a:t>
            </a:r>
            <a:r>
              <a:rPr lang="en-US" b="1" dirty="0" err="1" smtClean="0"/>
              <a:t>SubQuery</a:t>
            </a:r>
            <a:r>
              <a:rPr lang="en-US" sz="1600" dirty="0" smtClean="0"/>
              <a:t>: a rule-based question </a:t>
            </a:r>
            <a:r>
              <a:rPr lang="en-US" sz="1600" dirty="0" err="1" smtClean="0"/>
              <a:t>refomulator</a:t>
            </a:r>
            <a:endParaRPr lang="en-US" sz="1600" dirty="0" smtClean="0"/>
          </a:p>
          <a:p>
            <a:r>
              <a:rPr lang="en-US" b="1" dirty="0" smtClean="0"/>
              <a:t>Base-NMT</a:t>
            </a:r>
            <a:r>
              <a:rPr lang="en-US" sz="1600" dirty="0" smtClean="0"/>
              <a:t>: attention-based seq2seq model </a:t>
            </a:r>
            <a:r>
              <a:rPr lang="en-US" sz="1600" dirty="0" smtClean="0">
                <a:solidFill>
                  <a:srgbClr val="FF0000"/>
                </a:solidFill>
              </a:rPr>
              <a:t>without</a:t>
            </a:r>
            <a:r>
              <a:rPr lang="en-US" sz="1600" dirty="0" smtClean="0"/>
              <a:t> RL tuning</a:t>
            </a:r>
          </a:p>
          <a:p>
            <a:r>
              <a:rPr lang="en-US" b="1" dirty="0" smtClean="0"/>
              <a:t>AQA</a:t>
            </a:r>
            <a:r>
              <a:rPr lang="en-US" sz="1600" dirty="0" smtClean="0"/>
              <a:t>: the proposed active question answering framework</a:t>
            </a:r>
            <a:endParaRPr lang="en-US" sz="1600" dirty="0"/>
          </a:p>
        </p:txBody>
      </p:sp>
      <p:grpSp>
        <p:nvGrpSpPr>
          <p:cNvPr id="8" name="Group 7"/>
          <p:cNvGrpSpPr/>
          <p:nvPr/>
        </p:nvGrpSpPr>
        <p:grpSpPr>
          <a:xfrm>
            <a:off x="5712574" y="4976634"/>
            <a:ext cx="6092952" cy="1200329"/>
            <a:chOff x="5712574" y="4976634"/>
            <a:chExt cx="6092952" cy="1200329"/>
          </a:xfrm>
        </p:grpSpPr>
        <p:sp>
          <p:nvSpPr>
            <p:cNvPr id="6" name="TextBox 5"/>
            <p:cNvSpPr txBox="1"/>
            <p:nvPr/>
          </p:nvSpPr>
          <p:spPr>
            <a:xfrm>
              <a:off x="5712574" y="4976634"/>
              <a:ext cx="58704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TopHyp</a:t>
              </a:r>
              <a:r>
                <a:rPr lang="en-US" sz="1600" dirty="0" smtClean="0"/>
                <a:t>: only use the top hypothesis (reformulation)</a:t>
              </a:r>
            </a:p>
            <a:p>
              <a:r>
                <a:rPr lang="en-US" b="1" dirty="0" smtClean="0"/>
                <a:t>Voting</a:t>
              </a:r>
              <a:r>
                <a:rPr lang="en-US" sz="1600" dirty="0" smtClean="0"/>
                <a:t>: use the </a:t>
              </a:r>
              <a:r>
                <a:rPr lang="en-US" sz="1600" dirty="0" err="1" smtClean="0"/>
                <a:t>BiDAF</a:t>
              </a:r>
              <a:r>
                <a:rPr lang="en-US" sz="1600" dirty="0" smtClean="0"/>
                <a:t> score to do answer selection</a:t>
              </a:r>
            </a:p>
            <a:p>
              <a:r>
                <a:rPr lang="en-US" b="1" dirty="0" err="1" smtClean="0"/>
                <a:t>MaxConf</a:t>
              </a:r>
              <a:r>
                <a:rPr lang="en-US" sz="1600" dirty="0" smtClean="0"/>
                <a:t>:  select the answer with the single highest </a:t>
              </a:r>
              <a:r>
                <a:rPr lang="en-US" sz="1600" dirty="0" err="1" smtClean="0"/>
                <a:t>BiDAF</a:t>
              </a:r>
              <a:r>
                <a:rPr lang="en-US" sz="1600" dirty="0" smtClean="0"/>
                <a:t> score</a:t>
              </a:r>
            </a:p>
            <a:p>
              <a:r>
                <a:rPr lang="en-US" b="1" dirty="0" smtClean="0"/>
                <a:t>CNN</a:t>
              </a:r>
              <a:r>
                <a:rPr lang="en-US" sz="1600" dirty="0" smtClean="0"/>
                <a:t>: use the proposed learned answer selector</a:t>
              </a:r>
              <a:endParaRPr lang="en-US" sz="1600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14106" y="5345341"/>
              <a:ext cx="1691420" cy="231457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22776" y="6319469"/>
            <a:ext cx="1865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EM</a:t>
            </a:r>
            <a:r>
              <a:rPr lang="en-US" sz="1600" dirty="0" smtClean="0"/>
              <a:t>: exact match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5319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3D368-3F2B-47C0-A081-500C2E6C5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1266" y="1751517"/>
            <a:ext cx="1074189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prstClr val="black"/>
                </a:solidFill>
              </a:rPr>
              <a:t>Solution: </a:t>
            </a:r>
            <a:endParaRPr lang="en-US" sz="28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838200" y="267708"/>
            <a:ext cx="10515600" cy="73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defRPr/>
            </a:pPr>
            <a:r>
              <a:rPr lang="en-US" sz="4000" dirty="0" smtClean="0">
                <a:solidFill>
                  <a:prstClr val="black"/>
                </a:solidFill>
              </a:rPr>
              <a:t>How </a:t>
            </a:r>
            <a:r>
              <a:rPr lang="en-US" sz="4000" dirty="0">
                <a:solidFill>
                  <a:prstClr val="black"/>
                </a:solidFill>
              </a:rPr>
              <a:t>to </a:t>
            </a:r>
            <a:r>
              <a:rPr lang="en-US" sz="4000" dirty="0" smtClean="0">
                <a:solidFill>
                  <a:prstClr val="black"/>
                </a:solidFill>
              </a:rPr>
              <a:t>measure </a:t>
            </a:r>
            <a:r>
              <a:rPr lang="en-US" sz="4000" dirty="0">
                <a:solidFill>
                  <a:prstClr val="black"/>
                </a:solidFill>
              </a:rPr>
              <a:t>45 minutes using two identical wires</a:t>
            </a:r>
            <a:r>
              <a:rPr lang="en-US" sz="4000" dirty="0" smtClean="0">
                <a:solidFill>
                  <a:prstClr val="black"/>
                </a:solidFill>
              </a:rPr>
              <a:t>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3687" y="2520958"/>
            <a:ext cx="91665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Light up </a:t>
            </a:r>
            <a:r>
              <a:rPr lang="en-US" sz="2800" dirty="0">
                <a:solidFill>
                  <a:srgbClr val="FF0000"/>
                </a:solidFill>
              </a:rPr>
              <a:t>three of the four </a:t>
            </a:r>
            <a:r>
              <a:rPr lang="en-US" sz="2800" dirty="0"/>
              <a:t>ends of the two wires. Once one wire is completely burnt, light up the fourth end. At 45 minutes, both wires are burnt completely.</a:t>
            </a:r>
          </a:p>
        </p:txBody>
      </p:sp>
    </p:spTree>
    <p:extLst>
      <p:ext uri="{BB962C8B-B14F-4D97-AF65-F5344CB8AC3E}">
        <p14:creationId xmlns:p14="http://schemas.microsoft.com/office/powerpoint/2010/main" val="7662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Experiments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Question Qualitative</a:t>
            </a:r>
            <a:endParaRPr lang="en-US" i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263397"/>
            <a:ext cx="5790628" cy="4048503"/>
          </a:xfrm>
          <a:prstGeom prst="rect">
            <a:avLst/>
          </a:prstGeom>
        </p:spPr>
      </p:pic>
      <p:sp>
        <p:nvSpPr>
          <p:cNvPr id="10" name="Left Brace 9"/>
          <p:cNvSpPr/>
          <p:nvPr/>
        </p:nvSpPr>
        <p:spPr>
          <a:xfrm>
            <a:off x="7882128" y="3017520"/>
            <a:ext cx="210312" cy="208483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931152" y="3872008"/>
            <a:ext cx="950976" cy="3758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AQA-QR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02168" y="2871216"/>
            <a:ext cx="290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repeated terms (higher TF)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8202168" y="3447743"/>
            <a:ext cx="29077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longer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8202740" y="4024270"/>
            <a:ext cx="3839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More informative context terms than </a:t>
            </a:r>
            <a:r>
              <a:rPr lang="en-US" sz="1600" dirty="0" err="1" smtClean="0"/>
              <a:t>SearchQA</a:t>
            </a:r>
            <a:r>
              <a:rPr lang="en-US" sz="1600" dirty="0" smtClean="0"/>
              <a:t> (lower DF)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8202168" y="4885173"/>
            <a:ext cx="290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Similar question clarity (QC) with </a:t>
            </a:r>
            <a:r>
              <a:rPr lang="en-US" sz="1600" dirty="0" err="1" smtClean="0"/>
              <a:t>SearchQA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5423083" y="2263397"/>
            <a:ext cx="1274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Term Frequency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420802" y="4211288"/>
            <a:ext cx="155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Document Frequency</a:t>
            </a:r>
            <a:endParaRPr lang="en-US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374315" y="4226819"/>
            <a:ext cx="15568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Question Clarity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3473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QA Experiments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302" y="253902"/>
            <a:ext cx="1950720" cy="1571723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Reformulation Examples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488" y="2231135"/>
            <a:ext cx="8776131" cy="420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1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M. </a:t>
            </a:r>
            <a:r>
              <a:rPr lang="en-US" sz="1800" dirty="0" err="1"/>
              <a:t>Seo</a:t>
            </a:r>
            <a:r>
              <a:rPr lang="en-US" sz="1800" dirty="0"/>
              <a:t>, A. </a:t>
            </a:r>
            <a:r>
              <a:rPr lang="en-US" sz="1800" dirty="0" err="1"/>
              <a:t>Kembhavi</a:t>
            </a:r>
            <a:r>
              <a:rPr lang="en-US" sz="1800" dirty="0"/>
              <a:t>, A. </a:t>
            </a:r>
            <a:r>
              <a:rPr lang="en-US" sz="1800" dirty="0" err="1"/>
              <a:t>Farhadi</a:t>
            </a:r>
            <a:r>
              <a:rPr lang="en-US" sz="1800" dirty="0"/>
              <a:t>, and H. </a:t>
            </a:r>
            <a:r>
              <a:rPr lang="en-US" sz="1800" dirty="0" err="1"/>
              <a:t>Hajishirzi</a:t>
            </a:r>
            <a:r>
              <a:rPr lang="en-US" sz="1800" dirty="0"/>
              <a:t>. </a:t>
            </a:r>
            <a:r>
              <a:rPr lang="en-US" sz="1800" i="1" dirty="0"/>
              <a:t>Bidirectional Attention Flow for </a:t>
            </a:r>
            <a:r>
              <a:rPr lang="en-US" sz="1800" i="1" dirty="0" smtClean="0"/>
              <a:t>Machine Comprehension</a:t>
            </a:r>
            <a:r>
              <a:rPr lang="en-US" sz="1800" dirty="0"/>
              <a:t>. In Proceedings of ICLR, </a:t>
            </a:r>
            <a:r>
              <a:rPr lang="en-US" sz="1800" dirty="0" smtClean="0"/>
              <a:t>2017.</a:t>
            </a:r>
          </a:p>
          <a:p>
            <a:endParaRPr lang="en-US" sz="1800" dirty="0" smtClean="0"/>
          </a:p>
          <a:p>
            <a:r>
              <a:rPr lang="en-US" sz="1800" dirty="0"/>
              <a:t>D. </a:t>
            </a:r>
            <a:r>
              <a:rPr lang="en-US" sz="1800" dirty="0" err="1"/>
              <a:t>Britz</a:t>
            </a:r>
            <a:r>
              <a:rPr lang="en-US" sz="1800" dirty="0"/>
              <a:t>, A. Goldie, M. Luong, and Q. Le. </a:t>
            </a:r>
            <a:r>
              <a:rPr lang="en-US" sz="1800" i="1" dirty="0"/>
              <a:t>Massive exploration of neural machine </a:t>
            </a:r>
            <a:r>
              <a:rPr lang="en-US" sz="1800" i="1" dirty="0" smtClean="0"/>
              <a:t>translation architectures</a:t>
            </a:r>
            <a:r>
              <a:rPr lang="en-US" sz="1800" i="1" dirty="0"/>
              <a:t>.</a:t>
            </a:r>
            <a:r>
              <a:rPr lang="en-US" sz="1800" dirty="0"/>
              <a:t> http://arxiv.org/abs/1703.03906, 2017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M. Johnson, M. Schuster, Q.V. Le, M. </a:t>
            </a:r>
            <a:r>
              <a:rPr lang="en-US" sz="1800" dirty="0" err="1"/>
              <a:t>Krikun</a:t>
            </a:r>
            <a:r>
              <a:rPr lang="en-US" sz="1800" dirty="0"/>
              <a:t>, Y. Wu, Z. Chen, N. </a:t>
            </a:r>
            <a:r>
              <a:rPr lang="en-US" sz="1800" dirty="0" err="1"/>
              <a:t>Thorat</a:t>
            </a:r>
            <a:r>
              <a:rPr lang="en-US" sz="1800" dirty="0"/>
              <a:t>, F. </a:t>
            </a:r>
            <a:r>
              <a:rPr lang="en-US" sz="1800" dirty="0" err="1"/>
              <a:t>Viégas</a:t>
            </a:r>
            <a:r>
              <a:rPr lang="en-US" sz="1800" dirty="0"/>
              <a:t>, M. </a:t>
            </a:r>
            <a:r>
              <a:rPr lang="en-US" sz="1800" dirty="0" smtClean="0"/>
              <a:t>Wattenberg, G</a:t>
            </a:r>
            <a:r>
              <a:rPr lang="en-US" sz="1800" dirty="0"/>
              <a:t>. </a:t>
            </a:r>
            <a:r>
              <a:rPr lang="en-US" sz="1800" dirty="0" err="1"/>
              <a:t>Corrado</a:t>
            </a:r>
            <a:r>
              <a:rPr lang="en-US" sz="1800" dirty="0"/>
              <a:t>, M. Hughes, and J. Dean. </a:t>
            </a:r>
            <a:r>
              <a:rPr lang="en-US" sz="1800" i="1" dirty="0"/>
              <a:t>Google’s Multilingual Neural Machine Translation </a:t>
            </a:r>
            <a:r>
              <a:rPr lang="en-US" sz="1800" i="1" dirty="0" smtClean="0"/>
              <a:t>System: Enabling </a:t>
            </a:r>
            <a:r>
              <a:rPr lang="en-US" sz="1800" i="1" dirty="0"/>
              <a:t>Zero-Shot Translation. </a:t>
            </a:r>
            <a:r>
              <a:rPr lang="en-US" sz="1800" dirty="0"/>
              <a:t>http://arxiv.org/abs/1611.04558, 2016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err="1" smtClean="0"/>
              <a:t>Yoom</a:t>
            </a:r>
            <a:r>
              <a:rPr lang="en-US" sz="1800" dirty="0" smtClean="0"/>
              <a:t> Kim. </a:t>
            </a:r>
            <a:r>
              <a:rPr lang="en-US" sz="1800" i="1" dirty="0"/>
              <a:t>Convolutional Neural Networks for Sentence Classification.</a:t>
            </a:r>
            <a:r>
              <a:rPr lang="en-US" sz="1800" dirty="0" smtClean="0"/>
              <a:t>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http</a:t>
            </a:r>
            <a:r>
              <a:rPr lang="en-US" sz="1800" dirty="0"/>
              <a:t>://arxiv.org/abs/1703.03906, 2017.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7934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33D368-3F2B-47C0-A081-500C2E6C50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9750" y="1004542"/>
            <a:ext cx="1074189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We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frame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Question Answering (QA) as a Reinforcement Learning task.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We assume that the environment is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opaque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; the agent has no access to its parameters, activations or gradients.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These questions are hard to answer by design because they use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convoluted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NimbusRomNo9L-Regu"/>
              </a:rPr>
              <a:t>language.</a:t>
            </a: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The major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departure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from the standard MT setting is that our  model reformulates utterances in the same language.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While the parallel corpora are available for many language pairs , English-English corpora are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scarce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.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Clues are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obfuscated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queries such as 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T</a:t>
            </a:r>
            <a:r>
              <a:rPr lang="en-US" sz="1600" dirty="0" smtClean="0">
                <a:solidFill>
                  <a:prstClr val="black"/>
                </a:solidFill>
                <a:latin typeface="NimbusRomNo9L-Regu"/>
              </a:rPr>
              <a:t>his 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‘Father of Our Country’ didn’t really chop down a cherry tree.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Here we find that the different sources of rewrites provide comparable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headroom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: the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oracle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Exact Match is near 50, while the oracle F1 is close to 58.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We analyze the top hypothesis instead of the final output of the full AQA agent to avoid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confounding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effects from the answer selection step.</a:t>
            </a:r>
          </a:p>
          <a:p>
            <a:pPr marL="285750" marR="0" indent="-285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600" dirty="0">
              <a:solidFill>
                <a:prstClr val="black"/>
              </a:solidFill>
              <a:latin typeface="NimbusRomNo9L-Regu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NimbusRomNo9L-Regu"/>
              </a:rPr>
              <a:t>At the same time it learns to modify surface forms in ways </a:t>
            </a:r>
            <a:r>
              <a:rPr lang="en-US" sz="1600" dirty="0">
                <a:solidFill>
                  <a:srgbClr val="FF0000"/>
                </a:solidFill>
                <a:latin typeface="NimbusRomNo9L-Regu"/>
              </a:rPr>
              <a:t>akin</a:t>
            </a:r>
            <a:r>
              <a:rPr lang="en-US" sz="1600" dirty="0">
                <a:solidFill>
                  <a:prstClr val="black"/>
                </a:solidFill>
                <a:latin typeface="NimbusRomNo9L-Regu"/>
              </a:rPr>
              <a:t> to stemming and morphological analysis.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63296" y="191390"/>
            <a:ext cx="10515600" cy="7368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Ten Words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20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Ask the Right Questions: Active Question Reformulation with Reinforcement Learning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Christian Buck et al.    Google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503920" y="4325112"/>
            <a:ext cx="1764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Wang </a:t>
            </a:r>
            <a:r>
              <a:rPr lang="en-US" dirty="0" smtClean="0"/>
              <a:t>CHEN</a:t>
            </a:r>
          </a:p>
          <a:p>
            <a:r>
              <a:rPr lang="en-US" dirty="0" smtClean="0"/>
              <a:t>13/02/2018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18176" y="4140446"/>
            <a:ext cx="175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ICLR 2018, Oral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6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hlinkClick r:id="rId2"/>
              </a:rPr>
              <a:t>Jeopardy!</a:t>
            </a:r>
            <a:r>
              <a:rPr lang="en-US" i="1" dirty="0" smtClean="0"/>
              <a:t> Questions </a:t>
            </a:r>
            <a:r>
              <a:rPr lang="en-US" i="1" dirty="0" smtClean="0"/>
              <a:t>Answering from related context</a:t>
            </a:r>
            <a:r>
              <a:rPr lang="en-US" dirty="0" smtClean="0"/>
              <a:t>:</a:t>
            </a:r>
            <a:r>
              <a:rPr lang="en-US" i="1" dirty="0" smtClean="0"/>
              <a:t> 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871" y="2284450"/>
            <a:ext cx="5463763" cy="410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40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Description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How to get the context related to the Jeopardy! question? </a:t>
            </a:r>
            <a:endParaRPr lang="en-US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53957"/>
            <a:ext cx="5346572" cy="41090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09944" y="3246120"/>
            <a:ext cx="4443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Search by google, and use the </a:t>
            </a:r>
            <a:r>
              <a:rPr lang="en-US" altLang="zh-TW" dirty="0" smtClean="0"/>
              <a:t>snippets on the first page (top 10) as the related </a:t>
            </a:r>
            <a:r>
              <a:rPr lang="en-US" altLang="zh-TW" dirty="0" smtClean="0"/>
              <a:t>snippets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dirty="0" smtClean="0"/>
              <a:t>Concatenate all snippets as the context </a:t>
            </a:r>
            <a:endParaRPr lang="en-US" dirty="0" smtClean="0"/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Finally get (query, context, answer)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98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ramework in this paper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0007"/>
            <a:ext cx="5001323" cy="40296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Active Question Answering (AQA): frame QA as a reinforcement learning task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Question Reformulation: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the original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reformulated questions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2"/>
                </a:pPr>
                <a:r>
                  <a:rPr lang="en-US" dirty="0" smtClean="0"/>
                  <a:t>QA Environment (a black box)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 </a:t>
                </a:r>
                <a:r>
                  <a:rPr lang="en-US" altLang="zh-TW" dirty="0" smtClean="0"/>
                  <a:t>+ related snippets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answers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3"/>
                </a:pPr>
                <a:r>
                  <a:rPr lang="en-US" dirty="0" smtClean="0"/>
                  <a:t>Answer Selection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the best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blipFill>
                <a:blip r:embed="rId3"/>
                <a:stretch>
                  <a:fillRect l="-855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7049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F</a:t>
            </a:r>
            <a:r>
              <a:rPr lang="en-US" dirty="0" smtClean="0"/>
              <a:t>ramework in this paper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20007"/>
            <a:ext cx="5001323" cy="4029637"/>
          </a:xfrm>
          <a:prstGeom prst="rect">
            <a:avLst/>
          </a:prstGeom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smtClean="0"/>
              <a:t>Active Question Answering (AQA): frame QA as a reinforcement learning task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dirty="0" smtClean="0"/>
                  <a:t>Question Reformulation: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the original question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reformulated questions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2"/>
                </a:pPr>
                <a:r>
                  <a:rPr lang="en-US" dirty="0" smtClean="0">
                    <a:solidFill>
                      <a:srgbClr val="FF0000"/>
                    </a:solidFill>
                  </a:rPr>
                  <a:t>QA Environment (a black box)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 </a:t>
                </a:r>
                <a:r>
                  <a:rPr lang="en-US" altLang="zh-TW" dirty="0" smtClean="0"/>
                  <a:t>+ related snippets</a:t>
                </a:r>
                <a:endParaRPr lang="en-US" dirty="0" smtClean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answers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marL="342900" indent="-342900">
                  <a:buAutoNum type="arabicPeriod" startAt="3"/>
                </a:pPr>
                <a:r>
                  <a:rPr lang="en-US" dirty="0" smtClean="0"/>
                  <a:t>Answer Selection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Input: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, …,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}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Output: the best answer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2889504"/>
                <a:ext cx="5705856" cy="3139321"/>
              </a:xfrm>
              <a:prstGeom prst="rect">
                <a:avLst/>
              </a:prstGeom>
              <a:blipFill>
                <a:blip r:embed="rId3"/>
                <a:stretch>
                  <a:fillRect l="-855" t="-97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8210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QA Environment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i="1" dirty="0" err="1" smtClean="0"/>
              <a:t>BiDirectional</a:t>
            </a:r>
            <a:r>
              <a:rPr lang="en-US" i="1" dirty="0" smtClean="0"/>
              <a:t> Attention Flow (</a:t>
            </a:r>
            <a:r>
              <a:rPr lang="en-US" i="1" dirty="0" err="1" smtClean="0"/>
              <a:t>BiDAF</a:t>
            </a:r>
            <a:r>
              <a:rPr lang="en-US" i="1" dirty="0" smtClean="0"/>
              <a:t>) [</a:t>
            </a:r>
            <a:r>
              <a:rPr lang="en-US" i="1" dirty="0" err="1" smtClean="0"/>
              <a:t>Seo</a:t>
            </a:r>
            <a:r>
              <a:rPr lang="en-US" i="1" dirty="0" smtClean="0"/>
              <a:t> et al., 2017]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30" y="2240280"/>
            <a:ext cx="6432277" cy="42519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207" y="2480558"/>
            <a:ext cx="4219683" cy="33027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7820" y="3364992"/>
            <a:ext cx="1124712" cy="2194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675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2316</TotalTime>
  <Words>1239</Words>
  <Application>Microsoft Office PowerPoint</Application>
  <PresentationFormat>Widescreen</PresentationFormat>
  <Paragraphs>239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等线</vt:lpstr>
      <vt:lpstr>等线 Light</vt:lpstr>
      <vt:lpstr>NimbusRomNo9L-Regu</vt:lpstr>
      <vt:lpstr>新細明體</vt:lpstr>
      <vt:lpstr>Arial</vt:lpstr>
      <vt:lpstr>Calibri</vt:lpstr>
      <vt:lpstr>Calibri Light</vt:lpstr>
      <vt:lpstr>Cambria Math</vt:lpstr>
      <vt:lpstr>Office Theme</vt:lpstr>
      <vt:lpstr>1_Office Theme</vt:lpstr>
      <vt:lpstr>PowerPoint Presentation</vt:lpstr>
      <vt:lpstr>PowerPoint Presentation</vt:lpstr>
      <vt:lpstr>PowerPoint Presentation</vt:lpstr>
      <vt:lpstr>Ask the Right Questions: Active Question Reformulation with Reinforcement Learning</vt:lpstr>
      <vt:lpstr>Problem Description</vt:lpstr>
      <vt:lpstr>Problem Description</vt:lpstr>
      <vt:lpstr>The Framework in this paper</vt:lpstr>
      <vt:lpstr>The Framework in this paper</vt:lpstr>
      <vt:lpstr>The QA Environment</vt:lpstr>
      <vt:lpstr>The Framework in this paper</vt:lpstr>
      <vt:lpstr>Question Reformulation Model</vt:lpstr>
      <vt:lpstr>Question Reformulation Model</vt:lpstr>
      <vt:lpstr>Question Reformulation Model</vt:lpstr>
      <vt:lpstr>Question Reformulation Model</vt:lpstr>
      <vt:lpstr>The Framework in this paper</vt:lpstr>
      <vt:lpstr>Answer Selection Model</vt:lpstr>
      <vt:lpstr>QA Experiments</vt:lpstr>
      <vt:lpstr>The Framework Training</vt:lpstr>
      <vt:lpstr>QA Experiments</vt:lpstr>
      <vt:lpstr>QA Experiments</vt:lpstr>
      <vt:lpstr>QA Experiments</vt:lpstr>
      <vt:lpstr>References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Ask the Right Questions: Active Question Reformulation with Reinforcement Learning</dc:title>
  <dc:creator>CSE</dc:creator>
  <cp:lastModifiedBy>CSE</cp:lastModifiedBy>
  <cp:revision>109</cp:revision>
  <dcterms:created xsi:type="dcterms:W3CDTF">2018-02-12T07:48:28Z</dcterms:created>
  <dcterms:modified xsi:type="dcterms:W3CDTF">2018-03-06T05:59:57Z</dcterms:modified>
</cp:coreProperties>
</file>