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9"/>
  </p:notesMasterIdLst>
  <p:sldIdLst>
    <p:sldId id="256" r:id="rId2"/>
    <p:sldId id="257" r:id="rId3"/>
    <p:sldId id="282" r:id="rId4"/>
    <p:sldId id="283" r:id="rId5"/>
    <p:sldId id="284" r:id="rId6"/>
    <p:sldId id="285" r:id="rId7"/>
    <p:sldId id="286" r:id="rId8"/>
    <p:sldId id="287" r:id="rId9"/>
    <p:sldId id="289" r:id="rId10"/>
    <p:sldId id="288" r:id="rId11"/>
    <p:sldId id="290" r:id="rId12"/>
    <p:sldId id="291" r:id="rId13"/>
    <p:sldId id="292" r:id="rId14"/>
    <p:sldId id="293" r:id="rId15"/>
    <p:sldId id="295" r:id="rId16"/>
    <p:sldId id="294" r:id="rId17"/>
    <p:sldId id="296" r:id="rId18"/>
    <p:sldId id="298" r:id="rId19"/>
    <p:sldId id="297" r:id="rId20"/>
    <p:sldId id="299" r:id="rId21"/>
    <p:sldId id="300" r:id="rId22"/>
    <p:sldId id="301" r:id="rId23"/>
    <p:sldId id="302" r:id="rId24"/>
    <p:sldId id="305" r:id="rId25"/>
    <p:sldId id="304" r:id="rId26"/>
    <p:sldId id="303" r:id="rId27"/>
    <p:sldId id="306" r:id="rId28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9" autoAdjust="0"/>
    <p:restoredTop sz="94576" autoAdjust="0"/>
  </p:normalViewPr>
  <p:slideViewPr>
    <p:cSldViewPr>
      <p:cViewPr varScale="1">
        <p:scale>
          <a:sx n="106" d="100"/>
          <a:sy n="106" d="100"/>
        </p:scale>
        <p:origin x="112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3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33A9B3-7504-44E0-B211-2C8204B129C4}" type="datetimeFigureOut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740E6-F777-442C-9754-10CDFFB29A4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7029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標題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副標題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grpSp>
        <p:nvGrpSpPr>
          <p:cNvPr id="2" name="群組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手繪多邊形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手繪多邊形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手繪多邊形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直線接點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日期版面配置區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9F636701-2AB9-412C-B5E9-F93053A37FF0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19" name="頁尾版面配置區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78C8C42-2A3A-453E-818D-89DC2756CC19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DE17E0-D448-4589-AA4B-D74B2A54313E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14B4938-A367-4B03-9B0D-CBE6FAD72B0B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標題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1C70171-2C32-4A27-BA04-ABA5CC107661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7" name="＞形箭號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＞形箭號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04AA9F2-7F17-4F21-A7D5-114F3F55C503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8" name="標題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對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E5FD2AA-8C9C-4D18-8A9E-5C9A527E0456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A540C64-9EAF-4BEF-B7C7-9E0EB37EF1FE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74AA84-5C3F-4888-88AE-FA4E5ED24A0A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A97B027A-A26D-40E5-B24A-8E9DD1885E56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5913CC4-1BE1-4F00-9D5B-09995E17FED2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B9AB5A-906E-43C5-A61D-00F8F7E1EEDB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8" name="手繪多邊形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手繪多邊形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直角三角形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直線接點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＞形箭號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＞形箭號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手繪多邊形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手繪多邊形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直角三角形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直線接點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標題版面配置區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文字版面配置區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日期版面配置區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2C15C3CD-D96D-463A-B48C-C6B261CF68E0}" type="datetime1">
              <a:rPr lang="zh-TW" altLang="en-US" smtClean="0"/>
              <a:t>2015/3/31</a:t>
            </a:fld>
            <a:endParaRPr lang="zh-TW" altLang="en-US"/>
          </a:p>
        </p:txBody>
      </p:sp>
      <p:sp>
        <p:nvSpPr>
          <p:cNvPr id="22" name="頁尾版面配置區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zh-TW" altLang="en-US"/>
          </a:p>
        </p:txBody>
      </p:sp>
      <p:sp>
        <p:nvSpPr>
          <p:cNvPr id="18" name="投影片編號版面配置區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B9AB5A-906E-43C5-A61D-00F8F7E1EED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683568" y="836712"/>
            <a:ext cx="7772400" cy="1828800"/>
          </a:xfrm>
        </p:spPr>
        <p:txBody>
          <a:bodyPr>
            <a:normAutofit/>
          </a:bodyPr>
          <a:lstStyle/>
          <a:p>
            <a:pPr algn="ctr"/>
            <a:r>
              <a:rPr lang="en-US" altLang="zh-TW" sz="3200" dirty="0" smtClean="0"/>
              <a:t>A Cost-Effective Recommender System for Taxi Drivers</a:t>
            </a:r>
            <a:endParaRPr lang="zh-TW" altLang="en-US" sz="3200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Meng</a:t>
            </a:r>
            <a:r>
              <a:rPr lang="en-US" dirty="0" smtClean="0"/>
              <a:t> </a:t>
            </a:r>
            <a:r>
              <a:rPr lang="en-US" dirty="0" err="1" smtClean="0"/>
              <a:t>Qu</a:t>
            </a:r>
            <a:r>
              <a:rPr lang="en-US" dirty="0" smtClean="0"/>
              <a:t>, </a:t>
            </a:r>
            <a:r>
              <a:rPr lang="en-US" dirty="0" err="1" smtClean="0"/>
              <a:t>Hengshu</a:t>
            </a:r>
            <a:r>
              <a:rPr lang="en-US" dirty="0" smtClean="0"/>
              <a:t> Zhu, </a:t>
            </a:r>
            <a:r>
              <a:rPr lang="en-US" dirty="0" err="1" smtClean="0"/>
              <a:t>Junming</a:t>
            </a:r>
            <a:r>
              <a:rPr lang="en-US" dirty="0" smtClean="0"/>
              <a:t> Liu, </a:t>
            </a:r>
            <a:r>
              <a:rPr lang="en-US" dirty="0" err="1" smtClean="0"/>
              <a:t>Guannan</a:t>
            </a:r>
            <a:r>
              <a:rPr lang="en-US" dirty="0" smtClean="0"/>
              <a:t> Liu, </a:t>
            </a:r>
            <a:r>
              <a:rPr lang="en-US" dirty="0" err="1" smtClean="0"/>
              <a:t>Hui</a:t>
            </a:r>
            <a:r>
              <a:rPr lang="en-US" dirty="0" smtClean="0"/>
              <a:t> </a:t>
            </a:r>
            <a:r>
              <a:rPr lang="en-US" dirty="0" err="1" smtClean="0"/>
              <a:t>Xiong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0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Brute-Force </a:t>
            </a:r>
            <a:r>
              <a:rPr lang="en-US" altLang="zh-TW" dirty="0" smtClean="0"/>
              <a:t>Recommendation Strategy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0" dirty="0"/>
              <a:t>MNP Route Recommendation</a:t>
            </a:r>
            <a:endParaRPr lang="zh-TW" alt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36" y="1916832"/>
            <a:ext cx="61150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233"/>
          <a:stretch/>
        </p:blipFill>
        <p:spPr bwMode="auto">
          <a:xfrm>
            <a:off x="3996804" y="4288557"/>
            <a:ext cx="4176464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18939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Route net</a:t>
            </a:r>
            <a:endParaRPr lang="zh-TW" altLang="en-US" dirty="0"/>
          </a:p>
        </p:txBody>
      </p:sp>
      <p:sp>
        <p:nvSpPr>
          <p:cNvPr id="7" name="橢圓 6"/>
          <p:cNvSpPr/>
          <p:nvPr/>
        </p:nvSpPr>
        <p:spPr>
          <a:xfrm>
            <a:off x="611560" y="1556792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r>
              <a:rPr lang="en-US" altLang="zh-TW" baseline="-25000" dirty="0" smtClean="0"/>
              <a:t>1</a:t>
            </a:r>
            <a:endParaRPr lang="zh-TW" altLang="en-US" baseline="-25000" dirty="0"/>
          </a:p>
        </p:txBody>
      </p:sp>
      <p:sp>
        <p:nvSpPr>
          <p:cNvPr id="8" name="橢圓 7"/>
          <p:cNvSpPr/>
          <p:nvPr/>
        </p:nvSpPr>
        <p:spPr>
          <a:xfrm>
            <a:off x="2239752" y="242852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r>
              <a:rPr lang="en-US" altLang="zh-TW" baseline="-25000" dirty="0"/>
              <a:t>2</a:t>
            </a:r>
            <a:endParaRPr lang="zh-TW" altLang="en-US" baseline="-25000" dirty="0"/>
          </a:p>
        </p:txBody>
      </p:sp>
      <p:sp>
        <p:nvSpPr>
          <p:cNvPr id="9" name="橢圓 8"/>
          <p:cNvSpPr/>
          <p:nvPr/>
        </p:nvSpPr>
        <p:spPr>
          <a:xfrm>
            <a:off x="935596" y="3431208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r>
              <a:rPr lang="en-US" altLang="zh-TW" baseline="-25000" dirty="0"/>
              <a:t>4</a:t>
            </a:r>
            <a:endParaRPr lang="zh-TW" altLang="en-US" baseline="-25000" dirty="0"/>
          </a:p>
        </p:txBody>
      </p:sp>
      <p:sp>
        <p:nvSpPr>
          <p:cNvPr id="10" name="橢圓 9"/>
          <p:cNvSpPr/>
          <p:nvPr/>
        </p:nvSpPr>
        <p:spPr>
          <a:xfrm>
            <a:off x="3750060" y="150105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r>
              <a:rPr lang="en-US" altLang="zh-TW" baseline="-25000" dirty="0"/>
              <a:t>3</a:t>
            </a:r>
            <a:endParaRPr lang="zh-TW" altLang="en-US" baseline="-25000" dirty="0"/>
          </a:p>
        </p:txBody>
      </p:sp>
      <p:sp>
        <p:nvSpPr>
          <p:cNvPr id="11" name="橢圓 10"/>
          <p:cNvSpPr/>
          <p:nvPr/>
        </p:nvSpPr>
        <p:spPr>
          <a:xfrm>
            <a:off x="3692588" y="4005064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r>
              <a:rPr lang="en-US" altLang="zh-TW" baseline="-25000" dirty="0"/>
              <a:t>5</a:t>
            </a:r>
            <a:endParaRPr lang="zh-TW" altLang="en-US" baseline="-25000" dirty="0"/>
          </a:p>
        </p:txBody>
      </p:sp>
      <p:sp>
        <p:nvSpPr>
          <p:cNvPr id="12" name="橢圓 11"/>
          <p:cNvSpPr/>
          <p:nvPr/>
        </p:nvSpPr>
        <p:spPr>
          <a:xfrm>
            <a:off x="1915716" y="4653136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r>
              <a:rPr lang="en-US" altLang="zh-TW" baseline="-25000" dirty="0"/>
              <a:t>7</a:t>
            </a:r>
            <a:endParaRPr lang="zh-TW" altLang="en-US" baseline="-25000" dirty="0"/>
          </a:p>
        </p:txBody>
      </p:sp>
      <p:sp>
        <p:nvSpPr>
          <p:cNvPr id="13" name="橢圓 12"/>
          <p:cNvSpPr/>
          <p:nvPr/>
        </p:nvSpPr>
        <p:spPr>
          <a:xfrm>
            <a:off x="5726720" y="3076600"/>
            <a:ext cx="648072" cy="64807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</a:t>
            </a:r>
            <a:r>
              <a:rPr lang="en-US" altLang="zh-TW" baseline="-25000" dirty="0"/>
              <a:t>6</a:t>
            </a:r>
            <a:endParaRPr lang="zh-TW" altLang="en-US" baseline="-25000" dirty="0"/>
          </a:p>
        </p:txBody>
      </p:sp>
      <p:cxnSp>
        <p:nvCxnSpPr>
          <p:cNvPr id="17" name="直線接點 16"/>
          <p:cNvCxnSpPr>
            <a:stCxn id="7" idx="6"/>
            <a:endCxn id="10" idx="2"/>
          </p:cNvCxnSpPr>
          <p:nvPr/>
        </p:nvCxnSpPr>
        <p:spPr>
          <a:xfrm flipV="1">
            <a:off x="1259632" y="1825092"/>
            <a:ext cx="2490428" cy="5573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>
            <a:stCxn id="8" idx="5"/>
          </p:cNvCxnSpPr>
          <p:nvPr/>
        </p:nvCxnSpPr>
        <p:spPr>
          <a:xfrm flipH="1">
            <a:off x="2411760" y="2981692"/>
            <a:ext cx="381156" cy="16714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>
            <a:stCxn id="12" idx="6"/>
            <a:endCxn id="11" idx="3"/>
          </p:cNvCxnSpPr>
          <p:nvPr/>
        </p:nvCxnSpPr>
        <p:spPr>
          <a:xfrm flipV="1">
            <a:off x="2563788" y="4558228"/>
            <a:ext cx="1223708" cy="41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接點 22"/>
          <p:cNvCxnSpPr>
            <a:stCxn id="7" idx="5"/>
            <a:endCxn id="9" idx="0"/>
          </p:cNvCxnSpPr>
          <p:nvPr/>
        </p:nvCxnSpPr>
        <p:spPr>
          <a:xfrm>
            <a:off x="1164724" y="2109956"/>
            <a:ext cx="94908" cy="13212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線接點 24"/>
          <p:cNvCxnSpPr>
            <a:stCxn id="7" idx="5"/>
            <a:endCxn id="8" idx="1"/>
          </p:cNvCxnSpPr>
          <p:nvPr/>
        </p:nvCxnSpPr>
        <p:spPr>
          <a:xfrm>
            <a:off x="1164724" y="2109956"/>
            <a:ext cx="1169936" cy="413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接點 26"/>
          <p:cNvCxnSpPr>
            <a:stCxn id="8" idx="6"/>
            <a:endCxn id="13" idx="1"/>
          </p:cNvCxnSpPr>
          <p:nvPr/>
        </p:nvCxnSpPr>
        <p:spPr>
          <a:xfrm>
            <a:off x="2887824" y="2752564"/>
            <a:ext cx="2933804" cy="4189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線接點 28"/>
          <p:cNvCxnSpPr>
            <a:stCxn id="10" idx="5"/>
            <a:endCxn id="13" idx="1"/>
          </p:cNvCxnSpPr>
          <p:nvPr/>
        </p:nvCxnSpPr>
        <p:spPr>
          <a:xfrm>
            <a:off x="4303224" y="2054220"/>
            <a:ext cx="1518404" cy="11172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直線接點 30"/>
          <p:cNvCxnSpPr>
            <a:stCxn id="13" idx="3"/>
          </p:cNvCxnSpPr>
          <p:nvPr/>
        </p:nvCxnSpPr>
        <p:spPr>
          <a:xfrm flipH="1">
            <a:off x="4354726" y="3629764"/>
            <a:ext cx="1466902" cy="5913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直線接點 3072"/>
          <p:cNvCxnSpPr>
            <a:stCxn id="9" idx="6"/>
            <a:endCxn id="11" idx="2"/>
          </p:cNvCxnSpPr>
          <p:nvPr/>
        </p:nvCxnSpPr>
        <p:spPr>
          <a:xfrm>
            <a:off x="1583668" y="3755244"/>
            <a:ext cx="2108920" cy="5738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6" name="直線接點 3075"/>
          <p:cNvCxnSpPr>
            <a:stCxn id="9" idx="7"/>
            <a:endCxn id="13" idx="2"/>
          </p:cNvCxnSpPr>
          <p:nvPr/>
        </p:nvCxnSpPr>
        <p:spPr>
          <a:xfrm flipV="1">
            <a:off x="1488760" y="3400636"/>
            <a:ext cx="4237960" cy="125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向下箭號 3077"/>
          <p:cNvSpPr/>
          <p:nvPr/>
        </p:nvSpPr>
        <p:spPr>
          <a:xfrm>
            <a:off x="875016" y="1285387"/>
            <a:ext cx="60579" cy="283106"/>
          </a:xfrm>
          <a:prstGeom prst="downArrow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96772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602627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Initial : M=3 , root = r</a:t>
            </a:r>
            <a:r>
              <a:rPr lang="en-US" altLang="zh-TW" baseline="-25000" dirty="0" smtClean="0"/>
              <a:t>1 </a:t>
            </a:r>
            <a:r>
              <a:rPr lang="en-US" altLang="zh-TW" dirty="0" smtClean="0"/>
              <a:t>, Q = {R</a:t>
            </a:r>
            <a:r>
              <a:rPr lang="en-US" altLang="zh-TW" baseline="-25000" dirty="0" smtClean="0"/>
              <a:t>0</a:t>
            </a:r>
            <a:r>
              <a:rPr lang="en-US" altLang="zh-TW" dirty="0" smtClean="0"/>
              <a:t>} , R</a:t>
            </a:r>
            <a:r>
              <a:rPr lang="en-US" altLang="zh-TW" baseline="-25000" dirty="0" smtClean="0"/>
              <a:t>0 </a:t>
            </a:r>
            <a:r>
              <a:rPr lang="en-US" altLang="zh-TW" dirty="0" smtClean="0"/>
              <a:t>= {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en-US" altLang="zh-TW" dirty="0" smtClean="0"/>
              <a:t>}</a:t>
            </a:r>
          </a:p>
          <a:p>
            <a:r>
              <a:rPr lang="en-US" altLang="zh-TW" dirty="0" smtClean="0"/>
              <a:t>Step 1: R = {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en-US" altLang="zh-TW" dirty="0" smtClean="0"/>
              <a:t>} , if |R| &lt; M</a:t>
            </a:r>
          </a:p>
          <a:p>
            <a:pPr marL="109728" indent="0">
              <a:buNone/>
            </a:pPr>
            <a:r>
              <a:rPr lang="en-US" altLang="zh-TW" dirty="0" smtClean="0"/>
              <a:t>	Add Q {r</a:t>
            </a:r>
            <a:r>
              <a:rPr lang="en-US" altLang="zh-TW" baseline="-25000" dirty="0" smtClean="0"/>
              <a:t>1 </a:t>
            </a:r>
            <a:r>
              <a:rPr lang="zh-TW" altLang="en-US" dirty="0" smtClean="0"/>
              <a:t>→</a:t>
            </a:r>
            <a:r>
              <a:rPr lang="en-US" altLang="zh-TW" dirty="0" smtClean="0"/>
              <a:t> r</a:t>
            </a:r>
            <a:r>
              <a:rPr lang="en-US" altLang="zh-TW" baseline="-25000" dirty="0" smtClean="0"/>
              <a:t>2 </a:t>
            </a:r>
            <a:r>
              <a:rPr lang="en-US" altLang="zh-TW" dirty="0" smtClean="0"/>
              <a:t>,</a:t>
            </a:r>
            <a:r>
              <a:rPr lang="en-US" altLang="zh-TW" dirty="0"/>
              <a:t> 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3 </a:t>
            </a:r>
            <a:r>
              <a:rPr lang="en-US" altLang="zh-TW" dirty="0"/>
              <a:t>,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4 </a:t>
            </a:r>
            <a:r>
              <a:rPr lang="en-US" altLang="zh-TW" dirty="0" smtClean="0"/>
              <a:t>}</a:t>
            </a:r>
            <a:endParaRPr lang="en-US" altLang="zh-TW" dirty="0"/>
          </a:p>
          <a:p>
            <a:r>
              <a:rPr lang="en-US" altLang="zh-TW" dirty="0"/>
              <a:t>Step </a:t>
            </a:r>
            <a:r>
              <a:rPr lang="en-US" altLang="zh-TW" dirty="0" smtClean="0"/>
              <a:t>2: </a:t>
            </a:r>
            <a:r>
              <a:rPr lang="en-US" altLang="zh-TW" dirty="0"/>
              <a:t>R = </a:t>
            </a:r>
            <a:r>
              <a:rPr lang="en-US" altLang="zh-TW" dirty="0" smtClean="0"/>
              <a:t>{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2 </a:t>
            </a:r>
            <a:r>
              <a:rPr lang="en-US" altLang="zh-TW" dirty="0" smtClean="0"/>
              <a:t>} </a:t>
            </a:r>
            <a:r>
              <a:rPr lang="en-US" altLang="zh-TW" dirty="0"/>
              <a:t>, if |R| &lt; </a:t>
            </a:r>
            <a:r>
              <a:rPr lang="en-US" altLang="zh-TW" dirty="0" smtClean="0"/>
              <a:t>M</a:t>
            </a:r>
          </a:p>
          <a:p>
            <a:pPr marL="109728" indent="0">
              <a:buNone/>
            </a:pPr>
            <a:r>
              <a:rPr lang="en-US" altLang="zh-TW" dirty="0" smtClean="0"/>
              <a:t>	Add </a:t>
            </a:r>
            <a:r>
              <a:rPr lang="en-US" altLang="zh-TW" dirty="0"/>
              <a:t>Q {r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2</a:t>
            </a:r>
            <a:r>
              <a:rPr lang="zh-TW" altLang="en-US" dirty="0" smtClean="0"/>
              <a:t> 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6</a:t>
            </a:r>
            <a:r>
              <a:rPr lang="en-US" altLang="zh-TW" dirty="0" smtClean="0"/>
              <a:t>,</a:t>
            </a:r>
            <a:r>
              <a:rPr lang="en-US" altLang="zh-TW" dirty="0"/>
              <a:t> 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2</a:t>
            </a:r>
            <a:r>
              <a:rPr lang="zh-TW" altLang="en-US" dirty="0"/>
              <a:t> 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7</a:t>
            </a:r>
            <a:r>
              <a:rPr lang="en-US" altLang="zh-TW" dirty="0" smtClean="0"/>
              <a:t>}</a:t>
            </a:r>
          </a:p>
          <a:p>
            <a:pPr marL="109728" indent="0">
              <a:buNone/>
            </a:pPr>
            <a:r>
              <a:rPr lang="en-US" altLang="zh-TW" dirty="0" smtClean="0"/>
              <a:t>Q state :{r</a:t>
            </a:r>
            <a:r>
              <a:rPr lang="en-US" altLang="zh-TW" baseline="-25000" dirty="0" smtClean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3 </a:t>
            </a:r>
            <a:r>
              <a:rPr lang="en-US" altLang="zh-TW" dirty="0"/>
              <a:t>, 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4</a:t>
            </a:r>
            <a:r>
              <a:rPr lang="en-US" altLang="zh-TW" dirty="0"/>
              <a:t> </a:t>
            </a:r>
            <a:r>
              <a:rPr lang="en-US" altLang="zh-TW" dirty="0" smtClean="0"/>
              <a:t>,</a:t>
            </a:r>
            <a:r>
              <a:rPr lang="zh-TW" altLang="en-US" dirty="0" smtClean="0"/>
              <a:t> </a:t>
            </a:r>
            <a:r>
              <a:rPr lang="zh-TW" altLang="en-US" baseline="-25000" dirty="0" smtClean="0"/>
              <a:t> 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2</a:t>
            </a:r>
            <a:r>
              <a:rPr lang="zh-TW" altLang="en-US" dirty="0"/>
              <a:t> 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6</a:t>
            </a:r>
            <a:r>
              <a:rPr lang="zh-TW" altLang="en-US" baseline="-25000" dirty="0" smtClean="0"/>
              <a:t> </a:t>
            </a:r>
            <a:r>
              <a:rPr lang="en-US" altLang="zh-TW" dirty="0" smtClean="0"/>
              <a:t>, 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2</a:t>
            </a:r>
            <a:r>
              <a:rPr lang="zh-TW" altLang="en-US" dirty="0"/>
              <a:t> →</a:t>
            </a:r>
            <a:r>
              <a:rPr lang="en-US" altLang="zh-TW" dirty="0"/>
              <a:t> r</a:t>
            </a:r>
            <a:r>
              <a:rPr lang="en-US" altLang="zh-TW" baseline="-25000" dirty="0"/>
              <a:t>7</a:t>
            </a:r>
            <a:r>
              <a:rPr lang="en-US" altLang="zh-TW" baseline="-25000" dirty="0" smtClean="0"/>
              <a:t> </a:t>
            </a:r>
            <a:r>
              <a:rPr lang="en-US" altLang="zh-TW" dirty="0" smtClean="0"/>
              <a:t>}</a:t>
            </a:r>
            <a:endParaRPr lang="en-US" altLang="zh-TW" dirty="0"/>
          </a:p>
          <a:p>
            <a:r>
              <a:rPr lang="en-US" altLang="zh-TW" dirty="0"/>
              <a:t>Until </a:t>
            </a:r>
            <a:r>
              <a:rPr lang="en-US" altLang="zh-TW" dirty="0" smtClean="0"/>
              <a:t>if |R| == M </a:t>
            </a:r>
          </a:p>
          <a:p>
            <a:pPr marL="109728" indent="0">
              <a:buNone/>
            </a:pPr>
            <a:r>
              <a:rPr lang="en-US" altLang="zh-TW" dirty="0" smtClean="0"/>
              <a:t>Output Candidate routes</a:t>
            </a:r>
            <a:r>
              <a:rPr lang="en-US" altLang="zh-TW" dirty="0"/>
              <a:t> :</a:t>
            </a:r>
            <a:endParaRPr lang="en-US" altLang="zh-TW" dirty="0" smtClean="0"/>
          </a:p>
          <a:p>
            <a:pPr marL="109728" indent="0">
              <a:buNone/>
            </a:pPr>
            <a:r>
              <a:rPr lang="en-US" altLang="zh-TW" dirty="0" smtClean="0"/>
              <a:t>{r</a:t>
            </a:r>
            <a:r>
              <a:rPr lang="en-US" altLang="zh-TW" baseline="-25000" dirty="0" smtClean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2</a:t>
            </a:r>
            <a:r>
              <a:rPr lang="zh-TW" altLang="en-US" dirty="0"/>
              <a:t> →</a:t>
            </a:r>
            <a:r>
              <a:rPr lang="en-US" altLang="zh-TW" dirty="0"/>
              <a:t> r</a:t>
            </a:r>
            <a:r>
              <a:rPr lang="en-US" altLang="zh-TW" baseline="-25000" dirty="0"/>
              <a:t>6</a:t>
            </a:r>
            <a:r>
              <a:rPr lang="zh-TW" altLang="en-US" baseline="-25000" dirty="0"/>
              <a:t> </a:t>
            </a:r>
            <a:r>
              <a:rPr lang="en-US" altLang="zh-TW" dirty="0"/>
              <a:t>, 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2</a:t>
            </a:r>
            <a:r>
              <a:rPr lang="zh-TW" altLang="en-US" dirty="0"/>
              <a:t> →</a:t>
            </a:r>
            <a:r>
              <a:rPr lang="en-US" altLang="zh-TW" dirty="0"/>
              <a:t> r</a:t>
            </a:r>
            <a:r>
              <a:rPr lang="en-US" altLang="zh-TW" baseline="-25000" dirty="0"/>
              <a:t>7 </a:t>
            </a:r>
            <a:r>
              <a:rPr lang="en-US" altLang="zh-TW" dirty="0" smtClean="0"/>
              <a:t>, 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3</a:t>
            </a:r>
            <a:r>
              <a:rPr lang="zh-TW" altLang="en-US" dirty="0" smtClean="0"/>
              <a:t> </a:t>
            </a:r>
            <a:r>
              <a:rPr lang="zh-TW" altLang="en-US" dirty="0"/>
              <a:t>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6</a:t>
            </a:r>
            <a:r>
              <a:rPr lang="en-US" altLang="zh-TW" dirty="0" smtClean="0"/>
              <a:t> ,</a:t>
            </a:r>
          </a:p>
          <a:p>
            <a:pPr marL="109728" indent="0">
              <a:buNone/>
            </a:pPr>
            <a:r>
              <a:rPr lang="en-US" altLang="zh-TW" dirty="0" smtClean="0"/>
              <a:t> 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 smtClean="0"/>
              <a:t>4</a:t>
            </a:r>
            <a:r>
              <a:rPr lang="zh-TW" altLang="en-US" dirty="0"/>
              <a:t> →</a:t>
            </a:r>
            <a:r>
              <a:rPr lang="en-US" altLang="zh-TW" dirty="0"/>
              <a:t> </a:t>
            </a:r>
            <a:r>
              <a:rPr lang="en-US" altLang="zh-TW" dirty="0" smtClean="0"/>
              <a:t>r</a:t>
            </a:r>
            <a:r>
              <a:rPr lang="en-US" altLang="zh-TW" baseline="-25000" dirty="0"/>
              <a:t>5</a:t>
            </a:r>
            <a:r>
              <a:rPr lang="en-US" altLang="zh-TW" dirty="0" smtClean="0"/>
              <a:t> , </a:t>
            </a:r>
            <a:r>
              <a:rPr lang="en-US" altLang="zh-TW" dirty="0"/>
              <a:t>r</a:t>
            </a:r>
            <a:r>
              <a:rPr lang="en-US" altLang="zh-TW" baseline="-25000" dirty="0"/>
              <a:t>1 </a:t>
            </a:r>
            <a:r>
              <a:rPr lang="zh-TW" altLang="en-US" dirty="0"/>
              <a:t>→</a:t>
            </a:r>
            <a:r>
              <a:rPr lang="en-US" altLang="zh-TW" dirty="0"/>
              <a:t> r</a:t>
            </a:r>
            <a:r>
              <a:rPr lang="en-US" altLang="zh-TW" baseline="-25000" dirty="0"/>
              <a:t>4</a:t>
            </a:r>
            <a:r>
              <a:rPr lang="zh-TW" altLang="en-US" dirty="0"/>
              <a:t> →</a:t>
            </a:r>
            <a:r>
              <a:rPr lang="en-US" altLang="zh-TW" dirty="0"/>
              <a:t> r</a:t>
            </a:r>
            <a:r>
              <a:rPr lang="en-US" altLang="zh-TW" baseline="-25000" dirty="0"/>
              <a:t>6</a:t>
            </a:r>
            <a:r>
              <a:rPr lang="en-US" altLang="zh-TW" dirty="0"/>
              <a:t> </a:t>
            </a:r>
            <a:r>
              <a:rPr lang="en-US" altLang="zh-TW" dirty="0" smtClean="0"/>
              <a:t>}</a:t>
            </a:r>
            <a:endParaRPr lang="en-US" altLang="zh-TW" dirty="0"/>
          </a:p>
          <a:p>
            <a:r>
              <a:rPr lang="en-US" altLang="zh-TW" dirty="0" smtClean="0"/>
              <a:t>The computation is too high.  O(MN</a:t>
            </a:r>
            <a:r>
              <a:rPr lang="en-US" altLang="zh-TW" baseline="30000" dirty="0" smtClean="0"/>
              <a:t>M-1</a:t>
            </a:r>
            <a:r>
              <a:rPr lang="en-US" altLang="zh-TW" dirty="0" smtClean="0"/>
              <a:t>)</a:t>
            </a:r>
          </a:p>
          <a:p>
            <a:pPr marL="109728" indent="0">
              <a:buNone/>
            </a:pPr>
            <a:endParaRPr lang="en-US" altLang="zh-TW" dirty="0"/>
          </a:p>
          <a:p>
            <a:pPr marL="109728" indent="0">
              <a:buNone/>
            </a:pPr>
            <a:endParaRPr lang="en-US" altLang="zh-TW" dirty="0"/>
          </a:p>
          <a:p>
            <a:pPr marL="109728" indent="0">
              <a:buNone/>
            </a:pPr>
            <a:endParaRPr lang="en-US" altLang="zh-TW" dirty="0"/>
          </a:p>
          <a:p>
            <a:pPr marL="109728" indent="0">
              <a:buNone/>
            </a:pPr>
            <a:endParaRPr lang="en-US" altLang="zh-TW" dirty="0" smtClean="0"/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4115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0" dirty="0"/>
              <a:t>Recursive </a:t>
            </a:r>
            <a:r>
              <a:rPr lang="en-US" altLang="zh-TW" b="0" dirty="0" smtClean="0"/>
              <a:t>Recommendation</a:t>
            </a:r>
            <a:endParaRPr lang="zh-TW" alt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412776"/>
            <a:ext cx="7056784" cy="4105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5542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8525650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644"/>
            <a:ext cx="7632848" cy="7328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8329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15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260648"/>
            <a:ext cx="5884341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3789040"/>
            <a:ext cx="5997781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2885975" y="2247196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Initial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443293" y="2996952"/>
            <a:ext cx="40810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rgbClr val="FF0000"/>
                </a:solidFill>
              </a:rPr>
              <a:t>加入</a:t>
            </a:r>
            <a:r>
              <a:rPr lang="zh-TW" altLang="en-US" dirty="0" smtClean="0">
                <a:solidFill>
                  <a:srgbClr val="FF0000"/>
                </a:solidFill>
              </a:rPr>
              <a:t>第</a:t>
            </a:r>
            <a:r>
              <a:rPr lang="en-US" altLang="zh-TW" dirty="0" err="1" smtClean="0">
                <a:solidFill>
                  <a:srgbClr val="FF0000"/>
                </a:solidFill>
              </a:rPr>
              <a:t>i</a:t>
            </a:r>
            <a:r>
              <a:rPr lang="zh-TW" altLang="en-US" dirty="0" smtClean="0">
                <a:solidFill>
                  <a:srgbClr val="FF0000"/>
                </a:solidFill>
              </a:rPr>
              <a:t>層的</a:t>
            </a:r>
            <a:r>
              <a:rPr lang="en-US" altLang="zh-TW" dirty="0" smtClean="0">
                <a:solidFill>
                  <a:srgbClr val="FF0000"/>
                </a:solidFill>
              </a:rPr>
              <a:t>node,</a:t>
            </a:r>
            <a:r>
              <a:rPr lang="zh-TW" altLang="en-US" dirty="0" smtClean="0">
                <a:solidFill>
                  <a:srgbClr val="FF0000"/>
                </a:solidFill>
              </a:rPr>
              <a:t>選出</a:t>
            </a:r>
            <a:r>
              <a:rPr lang="en-US" altLang="zh-TW" dirty="0" smtClean="0">
                <a:solidFill>
                  <a:srgbClr val="FF0000"/>
                </a:solidFill>
              </a:rPr>
              <a:t>max route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4947213" y="4149080"/>
            <a:ext cx="809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Initial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594364" y="4546858"/>
            <a:ext cx="1196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recursive</a:t>
            </a:r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7439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674635"/>
          </a:xfrm>
        </p:spPr>
        <p:txBody>
          <a:bodyPr/>
          <a:lstStyle/>
          <a:p>
            <a:r>
              <a:rPr lang="en-US" altLang="zh-TW" dirty="0" smtClean="0"/>
              <a:t>Example:</a:t>
            </a:r>
          </a:p>
          <a:p>
            <a:pPr marL="109728" indent="0">
              <a:buNone/>
            </a:pPr>
            <a:r>
              <a:rPr lang="en-US" altLang="zh-TW" dirty="0" smtClean="0"/>
              <a:t>G(A;3) = g(A) + (1-P(A)) * max { G(B;2),G(C;2),</a:t>
            </a:r>
          </a:p>
          <a:p>
            <a:pPr marL="109728" indent="0">
              <a:buNone/>
            </a:pPr>
            <a:r>
              <a:rPr lang="en-US" altLang="zh-TW" dirty="0"/>
              <a:t>	 </a:t>
            </a:r>
            <a:r>
              <a:rPr lang="en-US" altLang="zh-TW" dirty="0" smtClean="0"/>
              <a:t>      G(F;2),G(E;2)}</a:t>
            </a:r>
          </a:p>
          <a:p>
            <a:pPr marL="109728" indent="0">
              <a:buNone/>
            </a:pPr>
            <a:r>
              <a:rPr lang="en-US" altLang="zh-TW" dirty="0" smtClean="0"/>
              <a:t>G(B;2) = g(B) + (1-P(B)) * max {G(D;1),G(I;1)}</a:t>
            </a:r>
          </a:p>
          <a:p>
            <a:pPr marL="109728" indent="0">
              <a:buNone/>
            </a:pPr>
            <a:r>
              <a:rPr lang="en-US" altLang="zh-TW" dirty="0" smtClean="0"/>
              <a:t>G(C;2) = g(C) + (1-P(C)) * max {G(H;1</a:t>
            </a:r>
            <a:r>
              <a:rPr lang="en-US" altLang="zh-TW" dirty="0"/>
              <a:t>),</a:t>
            </a:r>
            <a:r>
              <a:rPr lang="en-US" altLang="zh-TW" dirty="0" smtClean="0"/>
              <a:t>G(G;1)}</a:t>
            </a:r>
          </a:p>
          <a:p>
            <a:pPr marL="109728" indent="0">
              <a:buNone/>
            </a:pPr>
            <a:r>
              <a:rPr lang="en-US" altLang="zh-TW" dirty="0"/>
              <a:t>G(F;2) = g(F) + (1-P(F)) * max {</a:t>
            </a:r>
            <a:r>
              <a:rPr lang="en-US" altLang="zh-TW" dirty="0" smtClean="0"/>
              <a:t>G(E;1)}</a:t>
            </a:r>
          </a:p>
          <a:p>
            <a:pPr marL="109728" indent="0">
              <a:buNone/>
            </a:pPr>
            <a:r>
              <a:rPr lang="en-US" altLang="zh-TW" dirty="0" smtClean="0"/>
              <a:t>G(E;2) = g(E) + (1-P(E)) * max {}</a:t>
            </a:r>
          </a:p>
          <a:p>
            <a:pPr marL="109728" indent="0">
              <a:buNone/>
            </a:pPr>
            <a:endParaRPr lang="en-US" altLang="zh-TW" dirty="0"/>
          </a:p>
          <a:p>
            <a:pPr marL="109728" indent="0">
              <a:buNone/>
            </a:pPr>
            <a:r>
              <a:rPr lang="en-US" altLang="zh-TW" dirty="0" smtClean="0"/>
              <a:t>G([□;1) = g(</a:t>
            </a:r>
            <a:r>
              <a:rPr lang="en-US" altLang="zh-TW" dirty="0"/>
              <a:t>□</a:t>
            </a:r>
            <a:r>
              <a:rPr lang="en-US" altLang="zh-TW" dirty="0" smtClean="0"/>
              <a:t>)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141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r>
              <a:rPr lang="en-US" altLang="zh-TW" dirty="0" smtClean="0"/>
              <a:t>Each grid represent direction vector</a:t>
            </a:r>
          </a:p>
          <a:p>
            <a:r>
              <a:rPr lang="en-US" altLang="zh-TW" dirty="0" smtClean="0"/>
              <a:t>(p1,p2,p3,p4……,p8), pi = f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/∑</a:t>
            </a:r>
            <a:r>
              <a:rPr lang="en-US" altLang="zh-TW" baseline="-25000" dirty="0"/>
              <a:t>(</a:t>
            </a:r>
            <a:r>
              <a:rPr lang="en-US" altLang="zh-TW" baseline="-25000" dirty="0" smtClean="0"/>
              <a:t>k=1~8)</a:t>
            </a:r>
            <a:r>
              <a:rPr lang="en-US" altLang="zh-TW" dirty="0" smtClean="0"/>
              <a:t>f</a:t>
            </a:r>
            <a:r>
              <a:rPr lang="en-US" altLang="zh-TW" baseline="-25000" dirty="0" smtClean="0"/>
              <a:t>k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Top-K Route Recommendation</a:t>
            </a:r>
            <a:endParaRPr lang="zh-TW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400" y="1268760"/>
            <a:ext cx="6067425" cy="338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6119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Problem Formulation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MNP and rMNP</a:t>
            </a:r>
          </a:p>
          <a:p>
            <a:r>
              <a:rPr lang="en-US" altLang="zh-TW" dirty="0" smtClean="0"/>
              <a:t>Experiment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18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569260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Collected in the San </a:t>
            </a:r>
            <a:r>
              <a:rPr lang="en-US" altLang="zh-TW" dirty="0" err="1" smtClean="0"/>
              <a:t>Franciso</a:t>
            </a:r>
            <a:r>
              <a:rPr lang="en-US" altLang="zh-TW" dirty="0" smtClean="0"/>
              <a:t> Bay Area in 30 day.(</a:t>
            </a:r>
            <a:r>
              <a:rPr lang="zh-TW" altLang="en-US" dirty="0" smtClean="0"/>
              <a:t>舊金山灣區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89897</a:t>
            </a:r>
            <a:r>
              <a:rPr lang="zh-TW" altLang="en-US" dirty="0" smtClean="0"/>
              <a:t> </a:t>
            </a:r>
            <a:r>
              <a:rPr lang="en-US" altLang="zh-TW" dirty="0" smtClean="0"/>
              <a:t>pick-up and drop-off </a:t>
            </a:r>
            <a:r>
              <a:rPr lang="en-US" altLang="zh-TW" dirty="0" err="1" smtClean="0"/>
              <a:t>activites</a:t>
            </a:r>
            <a:r>
              <a:rPr lang="en-US" altLang="zh-TW" dirty="0" smtClean="0"/>
              <a:t> in total</a:t>
            </a:r>
          </a:p>
          <a:p>
            <a:endParaRPr lang="en-US" altLang="zh-TW" dirty="0"/>
          </a:p>
          <a:p>
            <a:r>
              <a:rPr lang="en-US" altLang="zh-TW" dirty="0" smtClean="0"/>
              <a:t>Build Road Network Data with Google Map , GPS Traces and Google API</a:t>
            </a:r>
          </a:p>
          <a:p>
            <a:r>
              <a:rPr lang="en-US" altLang="zh-TW" dirty="0" smtClean="0"/>
              <a:t>The dataset contains 5391 roads.(Include ID,starting </a:t>
            </a:r>
            <a:r>
              <a:rPr lang="en-US" altLang="zh-TW" dirty="0" err="1" smtClean="0"/>
              <a:t>point,ending</a:t>
            </a:r>
            <a:r>
              <a:rPr lang="en-US" altLang="zh-TW" dirty="0" smtClean="0"/>
              <a:t> point and historical pick-up probability and net profit)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19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Data set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18648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Problem Formulation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MNP and rMNP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Experiment</a:t>
            </a:r>
          </a:p>
          <a:p>
            <a:r>
              <a:rPr lang="en-US" altLang="zh-TW" dirty="0" smtClean="0">
                <a:solidFill>
                  <a:schemeClr val="bg1">
                    <a:lumMod val="7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57850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20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4520"/>
            <a:ext cx="7477854" cy="3127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243944"/>
            <a:ext cx="7181038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75864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21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Top-K Recommendation</a:t>
            </a:r>
            <a:endParaRPr lang="zh-TW" alt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6370030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709516"/>
            <a:ext cx="6833270" cy="2527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0925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22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634082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For Inexperienced Taxi Driver</a:t>
            </a:r>
            <a:endParaRPr lang="zh-TW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2319561"/>
            <a:ext cx="5001646" cy="405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692" y="1052736"/>
            <a:ext cx="6134100" cy="126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56401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539552" y="244698"/>
            <a:ext cx="8229600" cy="724942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Profit Different</a:t>
            </a:r>
            <a:endParaRPr lang="zh-TW" altLang="en-US" sz="28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873572"/>
            <a:ext cx="6696744" cy="528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770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24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Running Time </a:t>
            </a:r>
            <a:endParaRPr lang="zh-TW" altLang="en-US" sz="2800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980728"/>
            <a:ext cx="6884062" cy="5018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56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Problem Formulation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MNP and rMNP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altLang="zh-TW" dirty="0" smtClean="0"/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25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6895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In this </a:t>
            </a:r>
            <a:r>
              <a:rPr lang="en-US" altLang="zh-TW" dirty="0" err="1" smtClean="0"/>
              <a:t>paper,Author</a:t>
            </a:r>
            <a:r>
              <a:rPr lang="en-US" altLang="zh-TW" dirty="0" smtClean="0"/>
              <a:t> proposed a cost-</a:t>
            </a:r>
            <a:r>
              <a:rPr lang="en-US" altLang="zh-TW" dirty="0" err="1" smtClean="0"/>
              <a:t>efftive</a:t>
            </a:r>
            <a:r>
              <a:rPr lang="en-US" altLang="zh-TW" dirty="0" smtClean="0"/>
              <a:t> recommender for driver to maximize profits by providing profitable routes.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They first provided a net profit objective function before driver finding passenger.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And efficiently </a:t>
            </a:r>
            <a:r>
              <a:rPr lang="en-US" altLang="zh-TW" dirty="0" err="1" smtClean="0"/>
              <a:t>gernerate</a:t>
            </a:r>
            <a:r>
              <a:rPr lang="en-US" altLang="zh-TW" dirty="0" smtClean="0"/>
              <a:t> candidate driving routes for different driver. </a:t>
            </a: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5590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27</a:t>
            </a:fld>
            <a:endParaRPr lang="zh-TW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	</a:t>
            </a:r>
            <a:endParaRPr lang="en-US" dirty="0"/>
          </a:p>
        </p:txBody>
      </p:sp>
      <p:sp>
        <p:nvSpPr>
          <p:cNvPr id="5" name="Content Placeholder 4"/>
          <p:cNvSpPr txBox="1">
            <a:spLocks noGrp="1"/>
          </p:cNvSpPr>
          <p:nvPr>
            <p:ph idx="1"/>
          </p:nvPr>
        </p:nvSpPr>
        <p:spPr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http://184pc128.csie.ntnu.edu.tw/presentation/14-11-06/A%20Cost-Effective%20Recommender%20System%20for%20Taxi%20Drivers%20_slide.pptx</a:t>
            </a:r>
          </a:p>
        </p:txBody>
      </p:sp>
    </p:spTree>
    <p:extLst>
      <p:ext uri="{BB962C8B-B14F-4D97-AF65-F5344CB8AC3E}">
        <p14:creationId xmlns:p14="http://schemas.microsoft.com/office/powerpoint/2010/main" val="182593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內容版面配置區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552" y="2437064"/>
            <a:ext cx="6172894" cy="3846245"/>
          </a:xfrm>
        </p:spPr>
      </p:pic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3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029450"/>
            <a:ext cx="2312638" cy="1622298"/>
          </a:xfrm>
          <a:prstGeom prst="rect">
            <a:avLst/>
          </a:prstGeom>
        </p:spPr>
      </p:pic>
      <p:sp>
        <p:nvSpPr>
          <p:cNvPr id="2" name="向左箭號 1"/>
          <p:cNvSpPr/>
          <p:nvPr/>
        </p:nvSpPr>
        <p:spPr>
          <a:xfrm>
            <a:off x="6171028" y="4077072"/>
            <a:ext cx="978408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539552" y="1484784"/>
            <a:ext cx="3600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Profits ?  </a:t>
            </a:r>
          </a:p>
          <a:p>
            <a:r>
              <a:rPr lang="en-US" altLang="zh-TW" dirty="0" smtClean="0"/>
              <a:t>Optima routes ?</a:t>
            </a:r>
          </a:p>
          <a:p>
            <a:r>
              <a:rPr lang="en-US" altLang="zh-TW" dirty="0" smtClean="0"/>
              <a:t>Effective time ? 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71800" y="1484784"/>
            <a:ext cx="52565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1.From start(A) to end(B) -&gt; fast.</a:t>
            </a:r>
          </a:p>
          <a:p>
            <a:r>
              <a:rPr lang="en-US" altLang="zh-TW" dirty="0" smtClean="0"/>
              <a:t>2.Give a sequence of pick-up point </a:t>
            </a:r>
          </a:p>
          <a:p>
            <a:r>
              <a:rPr lang="en-US" altLang="zh-TW" dirty="0" smtClean="0"/>
              <a:t>-&gt; find customs within shortest distance.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31276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683567" y="260648"/>
            <a:ext cx="8031289" cy="5750099"/>
          </a:xfrm>
        </p:spPr>
        <p:txBody>
          <a:bodyPr/>
          <a:lstStyle/>
          <a:p>
            <a:r>
              <a:rPr lang="en-US" altLang="zh-TW" dirty="0"/>
              <a:t>Goal : Maximize  profits when following recommender routes for finding a passengers.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556792"/>
            <a:ext cx="7344816" cy="4378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7069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/>
              <a:t>Problem Formulation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MNP and rMNP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5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33704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R = (r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-&gt;r</a:t>
            </a:r>
            <a:r>
              <a:rPr lang="en-US" altLang="zh-TW" baseline="-25000" dirty="0" smtClean="0"/>
              <a:t>2</a:t>
            </a:r>
            <a:r>
              <a:rPr lang="en-US" altLang="zh-TW" dirty="0" smtClean="0"/>
              <a:t>-&gt;……-&gt;r</a:t>
            </a:r>
            <a:r>
              <a:rPr lang="en-US" altLang="zh-TW" baseline="-25000" dirty="0" smtClean="0"/>
              <a:t>M</a:t>
            </a:r>
            <a:r>
              <a:rPr lang="en-US" altLang="zh-TW" dirty="0" smtClean="0"/>
              <a:t>), length = M</a:t>
            </a:r>
          </a:p>
          <a:p>
            <a:r>
              <a:rPr lang="en-US" altLang="zh-TW" dirty="0" smtClean="0"/>
              <a:t>R.s(start),R.e(end),r</a:t>
            </a:r>
            <a:r>
              <a:rPr lang="en-US" altLang="zh-TW" baseline="-25000" dirty="0" smtClean="0"/>
              <a:t>i</a:t>
            </a:r>
            <a:r>
              <a:rPr lang="en-US" altLang="zh-TW" dirty="0" smtClean="0"/>
              <a:t>.next[](neighboring point)</a:t>
            </a:r>
          </a:p>
          <a:p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6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dirty="0"/>
              <a:t>Problem </a:t>
            </a:r>
            <a:r>
              <a:rPr lang="en-US" altLang="zh-TW" dirty="0" smtClean="0"/>
              <a:t>Formulation</a:t>
            </a:r>
            <a:endParaRPr lang="zh-TW" altLang="en-US" dirty="0"/>
          </a:p>
        </p:txBody>
      </p:sp>
      <p:sp>
        <p:nvSpPr>
          <p:cNvPr id="5" name="橢圓 4"/>
          <p:cNvSpPr/>
          <p:nvPr/>
        </p:nvSpPr>
        <p:spPr>
          <a:xfrm>
            <a:off x="2498054" y="2636912"/>
            <a:ext cx="504056" cy="576064"/>
          </a:xfrm>
          <a:prstGeom prst="ellipse">
            <a:avLst/>
          </a:prstGeom>
          <a:solidFill>
            <a:schemeClr val="accent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s</a:t>
            </a:r>
            <a:endParaRPr lang="zh-TW" altLang="en-US" dirty="0"/>
          </a:p>
        </p:txBody>
      </p:sp>
      <p:sp>
        <p:nvSpPr>
          <p:cNvPr id="6" name="橢圓 5"/>
          <p:cNvSpPr/>
          <p:nvPr/>
        </p:nvSpPr>
        <p:spPr>
          <a:xfrm>
            <a:off x="2771800" y="2852936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r1</a:t>
            </a:r>
            <a:endParaRPr lang="zh-TW" altLang="en-US" dirty="0"/>
          </a:p>
        </p:txBody>
      </p:sp>
      <p:cxnSp>
        <p:nvCxnSpPr>
          <p:cNvPr id="8" name="直線單箭頭接點 7"/>
          <p:cNvCxnSpPr>
            <a:stCxn id="6" idx="6"/>
          </p:cNvCxnSpPr>
          <p:nvPr/>
        </p:nvCxnSpPr>
        <p:spPr>
          <a:xfrm>
            <a:off x="3419872" y="3212976"/>
            <a:ext cx="151216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/>
          <p:cNvSpPr/>
          <p:nvPr/>
        </p:nvSpPr>
        <p:spPr>
          <a:xfrm>
            <a:off x="4932040" y="2822278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r2</a:t>
            </a:r>
            <a:endParaRPr lang="zh-TW" altLang="en-US" dirty="0"/>
          </a:p>
        </p:txBody>
      </p:sp>
      <p:sp>
        <p:nvSpPr>
          <p:cNvPr id="10" name="橢圓 9"/>
          <p:cNvSpPr/>
          <p:nvPr/>
        </p:nvSpPr>
        <p:spPr>
          <a:xfrm>
            <a:off x="2829494" y="4221088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r3</a:t>
            </a:r>
            <a:endParaRPr lang="zh-TW" altLang="en-US" dirty="0"/>
          </a:p>
        </p:txBody>
      </p:sp>
      <p:cxnSp>
        <p:nvCxnSpPr>
          <p:cNvPr id="12" name="直線單箭頭接點 11"/>
          <p:cNvCxnSpPr>
            <a:stCxn id="9" idx="3"/>
            <a:endCxn id="10" idx="6"/>
          </p:cNvCxnSpPr>
          <p:nvPr/>
        </p:nvCxnSpPr>
        <p:spPr>
          <a:xfrm flipH="1">
            <a:off x="3477566" y="3436905"/>
            <a:ext cx="1549382" cy="11442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線單箭頭接點 14"/>
          <p:cNvCxnSpPr>
            <a:stCxn id="10" idx="0"/>
            <a:endCxn id="6" idx="4"/>
          </p:cNvCxnSpPr>
          <p:nvPr/>
        </p:nvCxnSpPr>
        <p:spPr>
          <a:xfrm flipH="1" flipV="1">
            <a:off x="3095836" y="3573016"/>
            <a:ext cx="57694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弧形接點 16"/>
          <p:cNvCxnSpPr>
            <a:stCxn id="9" idx="0"/>
          </p:cNvCxnSpPr>
          <p:nvPr/>
        </p:nvCxnSpPr>
        <p:spPr>
          <a:xfrm rot="16200000" flipH="1" flipV="1">
            <a:off x="4185554" y="1819811"/>
            <a:ext cx="68055" cy="2072988"/>
          </a:xfrm>
          <a:prstGeom prst="curvedConnector4">
            <a:avLst>
              <a:gd name="adj1" fmla="val -335905"/>
              <a:gd name="adj2" fmla="val 57816"/>
            </a:avLst>
          </a:prstGeom>
          <a:ln>
            <a:solidFill>
              <a:schemeClr val="accent6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乘號 18"/>
          <p:cNvSpPr/>
          <p:nvPr/>
        </p:nvSpPr>
        <p:spPr>
          <a:xfrm>
            <a:off x="3718756" y="2283728"/>
            <a:ext cx="914400" cy="914400"/>
          </a:xfrm>
          <a:prstGeom prst="mathMultiply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21" name="直線單箭頭接點 20"/>
          <p:cNvCxnSpPr>
            <a:stCxn id="10" idx="4"/>
            <a:endCxn id="22" idx="7"/>
          </p:cNvCxnSpPr>
          <p:nvPr/>
        </p:nvCxnSpPr>
        <p:spPr>
          <a:xfrm flipH="1">
            <a:off x="2532876" y="4941168"/>
            <a:ext cx="620654" cy="52282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橢圓 21"/>
          <p:cNvSpPr/>
          <p:nvPr/>
        </p:nvSpPr>
        <p:spPr>
          <a:xfrm>
            <a:off x="1979712" y="5358542"/>
            <a:ext cx="64807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/>
              <a:t>r4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1323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r>
              <a:rPr lang="en-US" altLang="zh-TW" dirty="0" smtClean="0"/>
              <a:t>Profit g(r) = e(r) – c(r)</a:t>
            </a:r>
          </a:p>
          <a:p>
            <a:endParaRPr lang="en-US" altLang="zh-TW" dirty="0" smtClean="0"/>
          </a:p>
          <a:p>
            <a:endParaRPr lang="en-US" altLang="zh-TW" dirty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7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en-US" altLang="zh-TW" sz="2400" dirty="0" smtClean="0"/>
              <a:t>‣ </a:t>
            </a:r>
            <a:r>
              <a:rPr lang="en-US" altLang="zh-TW" sz="2600" dirty="0" smtClean="0"/>
              <a:t>Calculation of Net profit</a:t>
            </a:r>
            <a:endParaRPr lang="zh-TW" altLang="en-US" sz="26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33656"/>
            <a:ext cx="4845662" cy="1291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944" y="2780928"/>
            <a:ext cx="7692687" cy="63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143" y="3645024"/>
            <a:ext cx="8056287" cy="1288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710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026563"/>
          </a:xfrm>
        </p:spPr>
        <p:txBody>
          <a:bodyPr/>
          <a:lstStyle/>
          <a:p>
            <a:r>
              <a:rPr lang="en-US" altLang="zh-TW" dirty="0" smtClean="0"/>
              <a:t>Assume N</a:t>
            </a:r>
            <a:r>
              <a:rPr lang="en-US" altLang="zh-TW" baseline="-25000" dirty="0" smtClean="0"/>
              <a:t>r</a:t>
            </a:r>
            <a:r>
              <a:rPr lang="en-US" altLang="zh-TW" dirty="0" smtClean="0"/>
              <a:t> = 2 , i = 1(start),M=3</a:t>
            </a:r>
          </a:p>
          <a:p>
            <a:pPr marL="109728" indent="0">
              <a:buNone/>
            </a:pPr>
            <a:r>
              <a:rPr lang="en-US" altLang="zh-TW" dirty="0" smtClean="0"/>
              <a:t>Protential earn</a:t>
            </a:r>
            <a:r>
              <a:rPr lang="zh-TW" altLang="en-US" dirty="0" smtClean="0"/>
              <a:t> </a:t>
            </a:r>
            <a:r>
              <a:rPr lang="en-US" altLang="zh-TW" dirty="0" smtClean="0"/>
              <a:t>: e(r) , Protential cost : c(r)</a:t>
            </a:r>
          </a:p>
          <a:p>
            <a:pPr marL="109728" indent="0">
              <a:buNone/>
            </a:pPr>
            <a:r>
              <a:rPr lang="en-US" altLang="zh-TW" dirty="0" smtClean="0"/>
              <a:t>If r = r</a:t>
            </a:r>
            <a:r>
              <a:rPr lang="en-US" altLang="zh-TW" baseline="-25000" dirty="0" smtClean="0"/>
              <a:t>1 , </a:t>
            </a:r>
            <a:endParaRPr lang="en-US" altLang="zh-TW" dirty="0" smtClean="0"/>
          </a:p>
          <a:p>
            <a:pPr marL="109728" indent="0">
              <a:buNone/>
            </a:pPr>
            <a:r>
              <a:rPr lang="en-US" altLang="zh-TW" dirty="0" smtClean="0"/>
              <a:t>e(r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 = [(Fee(1,1)+Fee(2,1))/</a:t>
            </a:r>
            <a:r>
              <a:rPr lang="en-US" altLang="zh-TW" dirty="0"/>
              <a:t>2]*P(r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</a:t>
            </a:r>
          </a:p>
          <a:p>
            <a:pPr marL="109728" indent="0">
              <a:buNone/>
            </a:pPr>
            <a:r>
              <a:rPr lang="en-US" altLang="zh-TW" dirty="0"/>
              <a:t>c(r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 = (</a:t>
            </a:r>
            <a:r>
              <a:rPr lang="en-US" altLang="zh-TW" dirty="0"/>
              <a:t>1-P(r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)) </a:t>
            </a:r>
            <a:r>
              <a:rPr lang="en-US" altLang="zh-TW" dirty="0"/>
              <a:t>*(L(r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)*</a:t>
            </a:r>
            <a:r>
              <a:rPr lang="en-US" altLang="zh-TW" dirty="0" err="1" smtClean="0"/>
              <a:t>Gas+T</a:t>
            </a:r>
            <a:r>
              <a:rPr lang="en-US" altLang="zh-TW" dirty="0" smtClean="0"/>
              <a:t>(r</a:t>
            </a:r>
            <a:r>
              <a:rPr lang="en-US" altLang="zh-TW" baseline="-25000" dirty="0" smtClean="0"/>
              <a:t>1</a:t>
            </a:r>
            <a:r>
              <a:rPr lang="en-US" altLang="zh-TW" dirty="0" smtClean="0"/>
              <a:t>).CompanyFee)</a:t>
            </a:r>
          </a:p>
          <a:p>
            <a:endParaRPr lang="en-US" altLang="zh-TW" dirty="0"/>
          </a:p>
          <a:p>
            <a:pPr marL="109728" indent="0">
              <a:buNone/>
            </a:pPr>
            <a:r>
              <a:rPr lang="en-US" altLang="zh-TW" dirty="0" smtClean="0"/>
              <a:t>G(R,r1,M) </a:t>
            </a:r>
            <a:r>
              <a:rPr lang="en-US" altLang="zh-TW" dirty="0"/>
              <a:t>= g(r</a:t>
            </a:r>
            <a:r>
              <a:rPr lang="en-US" altLang="zh-TW" baseline="-25000" dirty="0"/>
              <a:t>1</a:t>
            </a:r>
            <a:r>
              <a:rPr lang="en-US" altLang="zh-TW" dirty="0" smtClean="0"/>
              <a:t>)+[</a:t>
            </a:r>
            <a:r>
              <a:rPr lang="en-US" altLang="zh-TW" dirty="0" smtClean="0">
                <a:solidFill>
                  <a:srgbClr val="00B050"/>
                </a:solidFill>
              </a:rPr>
              <a:t>g(r</a:t>
            </a:r>
            <a:r>
              <a:rPr lang="en-US" altLang="zh-TW" baseline="-25000" dirty="0" smtClean="0">
                <a:solidFill>
                  <a:srgbClr val="00B050"/>
                </a:solidFill>
              </a:rPr>
              <a:t>2</a:t>
            </a:r>
            <a:r>
              <a:rPr lang="en-US" altLang="zh-TW" dirty="0" smtClean="0">
                <a:solidFill>
                  <a:srgbClr val="00B050"/>
                </a:solidFill>
              </a:rPr>
              <a:t>)*(1-P(</a:t>
            </a:r>
            <a:r>
              <a:rPr lang="en-US" altLang="zh-TW" dirty="0">
                <a:solidFill>
                  <a:srgbClr val="00B050"/>
                </a:solidFill>
              </a:rPr>
              <a:t>r</a:t>
            </a:r>
            <a:r>
              <a:rPr lang="en-US" altLang="zh-TW" baseline="-25000" dirty="0">
                <a:solidFill>
                  <a:srgbClr val="00B050"/>
                </a:solidFill>
              </a:rPr>
              <a:t>1</a:t>
            </a:r>
            <a:r>
              <a:rPr lang="en-US" altLang="zh-TW" dirty="0" smtClean="0">
                <a:solidFill>
                  <a:srgbClr val="00B050"/>
                </a:solidFill>
              </a:rPr>
              <a:t>))</a:t>
            </a:r>
            <a:r>
              <a:rPr lang="en-US" altLang="zh-TW" dirty="0" smtClean="0"/>
              <a:t>+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g(r</a:t>
            </a:r>
            <a:r>
              <a:rPr lang="en-US" altLang="zh-TW" baseline="-25000" dirty="0" smtClean="0">
                <a:solidFill>
                  <a:schemeClr val="bg2">
                    <a:lumMod val="50000"/>
                  </a:schemeClr>
                </a:solidFill>
              </a:rPr>
              <a:t>3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)*(1-P(r</a:t>
            </a:r>
            <a:r>
              <a:rPr lang="en-US" altLang="zh-TW" baseline="-25000" dirty="0">
                <a:solidFill>
                  <a:schemeClr val="bg2">
                    <a:lumMod val="50000"/>
                  </a:schemeClr>
                </a:solidFill>
              </a:rPr>
              <a:t>1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))*(1-P(r</a:t>
            </a:r>
            <a:r>
              <a:rPr lang="en-US" altLang="zh-TW" baseline="-25000" dirty="0" smtClean="0">
                <a:solidFill>
                  <a:schemeClr val="bg2">
                    <a:lumMod val="50000"/>
                  </a:schemeClr>
                </a:solidFill>
              </a:rPr>
              <a:t>2</a:t>
            </a:r>
            <a:r>
              <a:rPr lang="en-US" altLang="zh-TW" dirty="0" smtClean="0">
                <a:solidFill>
                  <a:schemeClr val="bg2">
                    <a:lumMod val="50000"/>
                  </a:schemeClr>
                </a:solidFill>
              </a:rPr>
              <a:t>))] , total profit</a:t>
            </a:r>
          </a:p>
          <a:p>
            <a:endParaRPr lang="en-US" altLang="zh-TW" dirty="0"/>
          </a:p>
          <a:p>
            <a:pPr marL="109728" indent="0">
              <a:buNone/>
            </a:pPr>
            <a:endParaRPr lang="zh-TW" altLang="en-US" dirty="0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8</a:t>
            </a:fld>
            <a:endParaRPr lang="zh-TW" altLang="en-US"/>
          </a:p>
        </p:txBody>
      </p:sp>
      <p:sp>
        <p:nvSpPr>
          <p:cNvPr id="4" name="標題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‣ </a:t>
            </a:r>
            <a:r>
              <a:rPr lang="en-US" altLang="zh-TW" sz="2600" dirty="0" smtClean="0"/>
              <a:t>example</a:t>
            </a:r>
            <a:endParaRPr lang="zh-TW" alt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30576"/>
            <a:ext cx="3312368" cy="1035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886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Introduction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Problem Formulation</a:t>
            </a:r>
          </a:p>
          <a:p>
            <a:r>
              <a:rPr lang="en-US" altLang="zh-TW" dirty="0" smtClean="0"/>
              <a:t>MNP and rMNP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Experiment</a:t>
            </a:r>
          </a:p>
          <a:p>
            <a:r>
              <a:rPr lang="en-US" altLang="zh-TW" dirty="0" smtClean="0">
                <a:solidFill>
                  <a:schemeClr val="bg1">
                    <a:lumMod val="65000"/>
                  </a:schemeClr>
                </a:solidFill>
              </a:rPr>
              <a:t>Conclusion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B9AB5A-906E-43C5-A61D-00F8F7E1EEDB}" type="slidenum">
              <a:rPr lang="zh-TW" altLang="en-US" smtClean="0"/>
              <a:t>9</a:t>
            </a:fld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2838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匯合">
  <a:themeElements>
    <a:clrScheme name="匯合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匯合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匯合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1496</TotalTime>
  <Words>465</Words>
  <Application>Microsoft Office PowerPoint</Application>
  <PresentationFormat>On-screen Show (4:3)</PresentationFormat>
  <Paragraphs>156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微軟正黑體</vt:lpstr>
      <vt:lpstr>新細明體</vt:lpstr>
      <vt:lpstr>Calibri</vt:lpstr>
      <vt:lpstr>Lucida Sans Unicode</vt:lpstr>
      <vt:lpstr>Verdana</vt:lpstr>
      <vt:lpstr>Wingdings 2</vt:lpstr>
      <vt:lpstr>Wingdings 3</vt:lpstr>
      <vt:lpstr>匯合</vt:lpstr>
      <vt:lpstr>A Cost-Effective Recommender System for Taxi Drivers</vt:lpstr>
      <vt:lpstr>Outline</vt:lpstr>
      <vt:lpstr>Introduction</vt:lpstr>
      <vt:lpstr>PowerPoint Presentation</vt:lpstr>
      <vt:lpstr>Outline</vt:lpstr>
      <vt:lpstr>Problem Formulation</vt:lpstr>
      <vt:lpstr>‣ Calculation of Net profit</vt:lpstr>
      <vt:lpstr>‣ example</vt:lpstr>
      <vt:lpstr>Outline</vt:lpstr>
      <vt:lpstr>MNP Route Recommendation</vt:lpstr>
      <vt:lpstr>Route net</vt:lpstr>
      <vt:lpstr>PowerPoint Presentation</vt:lpstr>
      <vt:lpstr>Recursive Recommendation</vt:lpstr>
      <vt:lpstr>PowerPoint Presentation</vt:lpstr>
      <vt:lpstr>PowerPoint Presentation</vt:lpstr>
      <vt:lpstr>PowerPoint Presentation</vt:lpstr>
      <vt:lpstr>Top-K Route Recommendation</vt:lpstr>
      <vt:lpstr>Outline</vt:lpstr>
      <vt:lpstr>Data set</vt:lpstr>
      <vt:lpstr>PowerPoint Presentation</vt:lpstr>
      <vt:lpstr>Top-K Recommendation</vt:lpstr>
      <vt:lpstr>For Inexperienced Taxi Driver</vt:lpstr>
      <vt:lpstr>Profit Different</vt:lpstr>
      <vt:lpstr>Running Time </vt:lpstr>
      <vt:lpstr>Outline</vt:lpstr>
      <vt:lpstr>Conclusion</vt:lpstr>
      <vt:lpstr>Reference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user</dc:creator>
  <cp:lastModifiedBy>cc</cp:lastModifiedBy>
  <cp:revision>304</cp:revision>
  <dcterms:created xsi:type="dcterms:W3CDTF">2013-09-02T04:01:49Z</dcterms:created>
  <dcterms:modified xsi:type="dcterms:W3CDTF">2015-03-31T12:23:16Z</dcterms:modified>
</cp:coreProperties>
</file>