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handoutMasterIdLst>
    <p:handoutMasterId r:id="rId26"/>
  </p:handoutMasterIdLst>
  <p:sldIdLst>
    <p:sldId id="358" r:id="rId2"/>
    <p:sldId id="379" r:id="rId3"/>
    <p:sldId id="479" r:id="rId4"/>
    <p:sldId id="492" r:id="rId5"/>
    <p:sldId id="480" r:id="rId6"/>
    <p:sldId id="482" r:id="rId7"/>
    <p:sldId id="481" r:id="rId8"/>
    <p:sldId id="483" r:id="rId9"/>
    <p:sldId id="484" r:id="rId10"/>
    <p:sldId id="501" r:id="rId11"/>
    <p:sldId id="504" r:id="rId12"/>
    <p:sldId id="494" r:id="rId13"/>
    <p:sldId id="495" r:id="rId14"/>
    <p:sldId id="493" r:id="rId15"/>
    <p:sldId id="485" r:id="rId16"/>
    <p:sldId id="488" r:id="rId17"/>
    <p:sldId id="496" r:id="rId18"/>
    <p:sldId id="497" r:id="rId19"/>
    <p:sldId id="498" r:id="rId20"/>
    <p:sldId id="489" r:id="rId21"/>
    <p:sldId id="502" r:id="rId22"/>
    <p:sldId id="490" r:id="rId23"/>
    <p:sldId id="409" r:id="rId24"/>
  </p:sldIdLst>
  <p:sldSz cx="9144000" cy="6858000" type="screen4x3"/>
  <p:notesSz cx="9296400" cy="688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o Cong" initials="gaocong" lastIdx="4" clrIdx="0"/>
  <p:cmAuthor id="1" name="SCE" initials="S" lastIdx="18" clrIdx="1"/>
  <p:cmAuthor id="2" name="gaocong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A2B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66966" autoAdjust="0"/>
  </p:normalViewPr>
  <p:slideViewPr>
    <p:cSldViewPr>
      <p:cViewPr>
        <p:scale>
          <a:sx n="61" d="100"/>
          <a:sy n="61" d="100"/>
        </p:scale>
        <p:origin x="-14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5CC3C1C-B72E-4F2B-A73C-935DCA29824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9E2C473-CA8D-4DE1-BF68-E15E5AB9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F3A378A-D3FA-4283-9C55-1F6646A4312E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E2E459F-54D7-4A4B-A507-FF67D7811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38A18-6292-4469-B30E-832A00EF7A0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20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3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B0FB6-5C6E-4A8D-81E3-E663DA6814FD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296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B0FB6-5C6E-4A8D-81E3-E663DA6814F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258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B0FB6-5C6E-4A8D-81E3-E663DA6814F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538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4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6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7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459F-54D7-4A4B-A507-FF67D78113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8925" y="1476375"/>
            <a:ext cx="8564563" cy="1447800"/>
          </a:xfrm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8025" y="3446463"/>
            <a:ext cx="7727950" cy="2143125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6513"/>
            <a:ext cx="2114550" cy="6288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213" y="36513"/>
            <a:ext cx="6192837" cy="62880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6513"/>
            <a:ext cx="7292975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2813"/>
            <a:ext cx="4152900" cy="54117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912813"/>
            <a:ext cx="4152900" cy="54117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2813"/>
            <a:ext cx="4152900" cy="541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2813"/>
            <a:ext cx="4152900" cy="541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36513"/>
            <a:ext cx="7292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GB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2813"/>
            <a:ext cx="84582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smtClean="0"/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53200"/>
            <a:ext cx="689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Helvetica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8163" y="6553200"/>
            <a:ext cx="604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53319" name="Line 7"/>
          <p:cNvSpPr>
            <a:spLocks noChangeShapeType="1"/>
          </p:cNvSpPr>
          <p:nvPr/>
        </p:nvSpPr>
        <p:spPr bwMode="auto">
          <a:xfrm>
            <a:off x="395288" y="803275"/>
            <a:ext cx="70580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6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ZapfDingbats" pitchFamily="82" charset="2"/>
        <a:buChar char="u"/>
        <a:defRPr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buChar char="s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60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NTU PPT2"/>
          <p:cNvPicPr>
            <a:picLocks noChangeAspect="1" noChangeArrowheads="1"/>
          </p:cNvPicPr>
          <p:nvPr/>
        </p:nvPicPr>
        <p:blipFill>
          <a:blip r:embed="rId3" cstate="print"/>
          <a:srcRect t="72205"/>
          <a:stretch>
            <a:fillRect/>
          </a:stretch>
        </p:blipFill>
        <p:spPr bwMode="auto">
          <a:xfrm>
            <a:off x="0" y="4953000"/>
            <a:ext cx="91455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ChangeArrowheads="1"/>
          </p:cNvSpPr>
          <p:nvPr/>
        </p:nvSpPr>
        <p:spPr bwMode="auto">
          <a:xfrm>
            <a:off x="729606" y="1701317"/>
            <a:ext cx="835292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Ranking based Geographical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Method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Point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Recommendation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7" name="副标题 2"/>
          <p:cNvSpPr>
            <a:spLocks noChangeArrowheads="1"/>
          </p:cNvSpPr>
          <p:nvPr/>
        </p:nvSpPr>
        <p:spPr bwMode="auto">
          <a:xfrm>
            <a:off x="755575" y="4797152"/>
            <a:ext cx="7488831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Nanyang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Technological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University, Singapore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²</a:t>
            </a:r>
            <a:r>
              <a:rPr lang="nn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Infocomm </a:t>
            </a:r>
            <a:r>
              <a:rPr lang="nn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(</a:t>
            </a:r>
            <a:r>
              <a:rPr lang="nn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I2R), </a:t>
            </a:r>
            <a:r>
              <a:rPr lang="nn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n-N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nn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Singapore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1008284" y="3458406"/>
            <a:ext cx="6983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Xutao Li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,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Gao Cong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Xiao-Li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Tuan-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Pham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Shonali Krishnaswamy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" y="24604"/>
            <a:ext cx="2758945" cy="104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987" y="0"/>
            <a:ext cx="2489601" cy="122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4"/>
    </mc:Choice>
    <mc:Fallback xmlns="">
      <p:transition spd="slow" advTm="126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6513"/>
            <a:ext cx="10605491" cy="762000"/>
          </a:xfrm>
        </p:spPr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our approach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2814"/>
            <a:ext cx="8458200" cy="4089474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our Rank-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8482" y="1885474"/>
            <a:ext cx="45725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Ranking Objective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088562"/>
            <a:ext cx="52064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 Geographical Factorization Method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3877" y="4264128"/>
            <a:ext cx="42555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based Fast Optimization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21650" y="2285584"/>
            <a:ext cx="3447" cy="7458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721650" y="3518300"/>
            <a:ext cx="3447" cy="7458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6698694" y="1735031"/>
            <a:ext cx="153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sparsity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58621" y="2116703"/>
            <a:ext cx="279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property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3" y="1634055"/>
            <a:ext cx="481572" cy="3221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3" y="2111734"/>
            <a:ext cx="481572" cy="3221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61718" y="3076825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information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3113805"/>
            <a:ext cx="481572" cy="3221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53" y="1747371"/>
            <a:ext cx="646535" cy="649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2" y="2906638"/>
            <a:ext cx="646535" cy="649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2" y="4207895"/>
            <a:ext cx="646535" cy="64942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303175" y="4396706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Speeding up the learning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21" y="4401007"/>
            <a:ext cx="481572" cy="322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495" y="5533527"/>
            <a:ext cx="79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introduce the three components one by one next!</a:t>
            </a:r>
            <a:endParaRPr lang="en-US" sz="28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6513"/>
            <a:ext cx="9453363" cy="762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Ranking Objective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3213" y="980728"/>
            <a:ext cx="849694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ZapfDingbats" pitchFamily="82" charset="2"/>
              <a:buChar char="u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Monotype Sorts" pitchFamily="2" charset="2"/>
              <a:buChar char="s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Assumption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check-in frequency is, the more the POI is preferred by a user;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unvisited POIs are less preferred 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visited 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ones.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70153" y="2060848"/>
            <a:ext cx="6058231" cy="8904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Ranking Idea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enables us to infer a preference </a:t>
            </a:r>
            <a:r>
              <a:rPr lang="en-US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list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POIs for each user, and our main idea is to learn a prediction model by fitting the list.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43819"/>
            <a:ext cx="721277" cy="724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064" y="40335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957064" y="43935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957064" y="36734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57064" y="47983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89112" y="33735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09192" y="33675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389112" y="3776676"/>
          <a:ext cx="1368081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330"/>
                <a:gridCol w="337917"/>
                <a:gridCol w="337917"/>
                <a:gridCol w="337917"/>
              </a:tblGrid>
              <a:tr h="35008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49152" y="33675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53543" y="33675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2957599" y="4299356"/>
            <a:ext cx="1607709" cy="1203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72" y="3134695"/>
            <a:ext cx="523875" cy="4476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57431" y="36530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 preference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check-ins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1480" y="3223492"/>
            <a:ext cx="455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we have:</a:t>
            </a:r>
          </a:p>
          <a:p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1480" y="4191566"/>
            <a:ext cx="455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we have:</a:t>
            </a:r>
          </a:p>
          <a:p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US" baseline="-25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have:</a:t>
            </a:r>
          </a:p>
          <a:p>
            <a:r>
              <a:rPr lang="en-US" sz="3600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576" y="5843176"/>
            <a:ext cx="770500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ranking way, the sparsity problem is alleviated because we exploit zero check-ins, but do not fit them directly. Moreover, ranking objective is more suitable for implicit feedback data.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H="1" flipV="1">
            <a:off x="1133696" y="3471069"/>
            <a:ext cx="255619" cy="2658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567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6513"/>
            <a:ext cx="8949307" cy="762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Ranking Objective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(2)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60" y="2010362"/>
            <a:ext cx="5760640" cy="607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474" y="1036388"/>
            <a:ext cx="813303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inconsistence between inferred preference and model produced preference: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7965" y="2779113"/>
            <a:ext cx="201622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Inferred preference 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check-in data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5256077" y="2546416"/>
            <a:ext cx="142224" cy="2326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38843" y="2749337"/>
            <a:ext cx="254304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preference produced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prediction model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61190" y="2458160"/>
            <a:ext cx="225851" cy="300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1474" y="3789040"/>
            <a:ext cx="813303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inconsistence into a loss via a smooth-weighting function, and then minimize the loss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89" y="4625688"/>
            <a:ext cx="3522196" cy="6948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630971"/>
            <a:ext cx="1358324" cy="6122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62372" y="5283319"/>
            <a:ext cx="236663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weighting function 1+1/2+…+1/r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52020" y="2403700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92180" y="2403700"/>
            <a:ext cx="1738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6662" y="5210319"/>
            <a:ext cx="1313995" cy="384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1"/>
            <a:endCxn id="25" idx="2"/>
          </p:cNvCxnSpPr>
          <p:nvPr/>
        </p:nvCxnSpPr>
        <p:spPr>
          <a:xfrm flipH="1" flipV="1">
            <a:off x="5683210" y="5243184"/>
            <a:ext cx="679162" cy="36330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6021679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the objective function, we need a prediction model to compute y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8163" y="6553200"/>
            <a:ext cx="604837" cy="228600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2771356"/>
            <a:ext cx="36724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user u, the number of POIs incorrectly ranked higher than POI 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55776" y="2502703"/>
            <a:ext cx="432135" cy="248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83768" y="2453914"/>
            <a:ext cx="1516748" cy="7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9" grpId="0" animBg="1"/>
      <p:bldP spid="26" grpId="0" animBg="1"/>
      <p:bldP spid="14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85" y="43249"/>
            <a:ext cx="9309347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Unified Geographical Factorization Method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85244"/>
            <a:ext cx="8136904" cy="43132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model for recommendation scores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(introducing more pairwise factorization terms to incorporate the contextual information):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54" y="2349020"/>
            <a:ext cx="4640350" cy="73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7" y="1970256"/>
            <a:ext cx="71042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recommendation setting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9972" y="2843644"/>
            <a:ext cx="10081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509" y="3275692"/>
            <a:ext cx="236663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user-preference score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481" y="3275692"/>
            <a:ext cx="303702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influence score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76036" y="2843644"/>
            <a:ext cx="0" cy="43204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4108" y="3113707"/>
            <a:ext cx="2808312" cy="19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742671" y="3113707"/>
            <a:ext cx="0" cy="1619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3648" y="4293096"/>
            <a:ext cx="710428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(2)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recommendation setting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726737"/>
            <a:ext cx="6010275" cy="135255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904159" y="5166484"/>
            <a:ext cx="94776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5994" y="5437839"/>
            <a:ext cx="236663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user-preference score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904159" y="6014606"/>
            <a:ext cx="2484276" cy="159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339752" y="5215623"/>
            <a:ext cx="1008112" cy="22221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851920" y="6049879"/>
            <a:ext cx="1245" cy="3789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11960" y="5166484"/>
            <a:ext cx="814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4499" y="4749497"/>
            <a:ext cx="27934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emporal popularity score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005255" y="5118829"/>
            <a:ext cx="669636" cy="5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4242" y="6024384"/>
            <a:ext cx="2464142" cy="619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586979" y="6030580"/>
            <a:ext cx="1245" cy="3789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73581" y="6428795"/>
            <a:ext cx="275480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influence score </a:t>
            </a:r>
            <a:endParaRPr lang="en-US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6453336"/>
            <a:ext cx="295232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influence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8163" y="6553200"/>
            <a:ext cx="604837" cy="228600"/>
          </a:xfrm>
        </p:spPr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994684" y="3684063"/>
            <a:ext cx="5404268" cy="591867"/>
            <a:chOff x="2095691" y="3699926"/>
            <a:chExt cx="5407100" cy="5525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5691" y="3719706"/>
              <a:ext cx="1408560" cy="51848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0163" y="3726649"/>
              <a:ext cx="1314632" cy="52585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4016" y="3699926"/>
              <a:ext cx="1628775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0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2" grpId="0" animBg="1"/>
      <p:bldP spid="27" grpId="0" animBg="1"/>
      <p:bldP spid="4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based Fast Optimization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2813"/>
            <a:ext cx="8458200" cy="2617855"/>
          </a:xfrm>
          <a:ln w="28575"/>
        </p:spPr>
        <p:txBody>
          <a:bodyPr/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optimize the objective function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we need to calculate the gradient: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43" y="1288272"/>
            <a:ext cx="5037820" cy="636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965" y="2778360"/>
            <a:ext cx="5356466" cy="5649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8411" y="2017729"/>
            <a:ext cx="833808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time-consuming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Reason: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user, 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compute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score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baseline="-25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POIs.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722965" y="1837601"/>
            <a:ext cx="864096" cy="2757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22965" y="1813951"/>
            <a:ext cx="172819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786861" y="27846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568567" y="3408654"/>
            <a:ext cx="597771" cy="966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4300699" y="2603196"/>
            <a:ext cx="329044" cy="298709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4" name="Group 93"/>
          <p:cNvGrpSpPr/>
          <p:nvPr/>
        </p:nvGrpSpPr>
        <p:grpSpPr>
          <a:xfrm>
            <a:off x="-78201" y="4024499"/>
            <a:ext cx="5530323" cy="2821066"/>
            <a:chOff x="497710" y="3848294"/>
            <a:chExt cx="5530323" cy="2821066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710361" y="4628567"/>
              <a:ext cx="4085775" cy="44145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 POI with replacement,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lowchart: Decision 58"/>
            <p:cNvSpPr/>
            <p:nvPr/>
          </p:nvSpPr>
          <p:spPr bwMode="auto">
            <a:xfrm>
              <a:off x="1185495" y="5373491"/>
              <a:ext cx="4842538" cy="796789"/>
            </a:xfrm>
            <a:prstGeom prst="flowChartDecis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3590581" y="4319599"/>
              <a:ext cx="0" cy="3089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3590581" y="5064523"/>
              <a:ext cx="0" cy="3089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7" name="Flowchart: Data 66"/>
            <p:cNvSpPr/>
            <p:nvPr/>
          </p:nvSpPr>
          <p:spPr bwMode="auto">
            <a:xfrm>
              <a:off x="1842568" y="3848294"/>
              <a:ext cx="3528392" cy="476800"/>
            </a:xfrm>
            <a:prstGeom prst="flowChartInputOutp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Given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pair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39882" y="5589967"/>
              <a:ext cx="35808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incorrectly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ranked higher than POI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i="1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0383" y="5655148"/>
              <a:ext cx="178997" cy="233474"/>
            </a:xfrm>
            <a:prstGeom prst="rect">
              <a:avLst/>
            </a:prstGeom>
          </p:spPr>
        </p:pic>
        <p:cxnSp>
          <p:nvCxnSpPr>
            <p:cNvPr id="76" name="Straight Connector 75"/>
            <p:cNvCxnSpPr>
              <a:stCxn id="59" idx="1"/>
            </p:cNvCxnSpPr>
            <p:nvPr/>
          </p:nvCxnSpPr>
          <p:spPr bwMode="auto">
            <a:xfrm flipH="1">
              <a:off x="899592" y="5771886"/>
              <a:ext cx="285903" cy="1557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899592" y="4864868"/>
              <a:ext cx="0" cy="9225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899592" y="4864868"/>
              <a:ext cx="810769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497710" y="514149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 flipH="1">
              <a:off x="3618573" y="6170280"/>
              <a:ext cx="1388" cy="45721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3651256" y="63000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581050" y="4536291"/>
            <a:ext cx="340489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a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distribution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parameter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thus can estimate: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955" y="6043467"/>
            <a:ext cx="1746949" cy="30140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571" y="5921708"/>
            <a:ext cx="471854" cy="5411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6849" y="5326167"/>
            <a:ext cx="550696" cy="25443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516" y="5267976"/>
            <a:ext cx="1414719" cy="42079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78423" y="3484768"/>
            <a:ext cx="575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estimate it based on sampling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V="1">
            <a:off x="7740352" y="4178983"/>
            <a:ext cx="0" cy="4713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090616" y="3848813"/>
                <a:ext cx="3011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𝑃𝑟𝑜𝑏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616" y="3848813"/>
                <a:ext cx="30111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6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91" grpId="0" animBg="1"/>
      <p:bldP spid="10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</a:t>
            </a:r>
            <a:r>
              <a:rPr lang="en-US" altLang="en-US" sz="36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uction </a:t>
            </a: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Related Work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Method: Rank-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  <a:endParaRPr lang="en-US" altLang="en-US" sz="36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"/>
    </mc:Choice>
    <mc:Fallback xmlns="">
      <p:transition spd="slow" advTm="53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datasets</a:t>
            </a:r>
          </a:p>
          <a:p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user, 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kern="1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most recent check-ins as test set, </a:t>
            </a:r>
            <a:r>
              <a:rPr lang="en-US" sz="1800" kern="1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sz="18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tuning set and the  </a:t>
            </a:r>
          </a:p>
          <a:p>
            <a:pPr marL="0" indent="0">
              <a:buNone/>
            </a:pPr>
            <a:r>
              <a:rPr lang="en-US" sz="18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remaining </a:t>
            </a:r>
            <a:r>
              <a:rPr lang="en-US" sz="1800" kern="1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n-US" sz="18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training set.</a:t>
            </a:r>
            <a:endParaRPr lang="en-US" sz="1800" kern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recommendation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recommendation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Precision@5, 10, 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Recall@5, 10, 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35582"/>
              </p:ext>
            </p:extLst>
          </p:nvPr>
        </p:nvGraphicFramePr>
        <p:xfrm>
          <a:off x="899592" y="1412776"/>
          <a:ext cx="7128790" cy="111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58"/>
                <a:gridCol w="1425758"/>
                <a:gridCol w="1425758"/>
                <a:gridCol w="1425758"/>
                <a:gridCol w="1425758"/>
              </a:tblGrid>
              <a:tr h="3510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sets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check-ins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users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POIs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7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194,108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2,321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5,596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10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Gowalla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456,988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10,162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24,250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CA, USA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(1)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39649"/>
            <a:ext cx="7313612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recommendation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388106"/>
            <a:ext cx="7546603" cy="3900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2871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outperforms state-of-the-art methods, e.g., GeoMF and GTBNMF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geographical influence into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leads to a significant improvement.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BPR-MF is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promising because it is a ranking based method and more suitable for handling sparse and implicit feedback data.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8163" y="6553200"/>
            <a:ext cx="604837" cy="228600"/>
          </a:xfrm>
        </p:spPr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763688" y="2060848"/>
            <a:ext cx="3960440" cy="1728192"/>
            <a:chOff x="1763688" y="2060848"/>
            <a:chExt cx="3960440" cy="1728192"/>
          </a:xfrm>
        </p:grpSpPr>
        <p:cxnSp>
          <p:nvCxnSpPr>
            <p:cNvPr id="8" name="直接箭头连接符 7"/>
            <p:cNvCxnSpPr/>
            <p:nvPr/>
          </p:nvCxnSpPr>
          <p:spPr bwMode="auto">
            <a:xfrm>
              <a:off x="2051720" y="2060848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直接箭头连接符 9"/>
            <p:cNvCxnSpPr/>
            <p:nvPr/>
          </p:nvCxnSpPr>
          <p:spPr bwMode="auto">
            <a:xfrm>
              <a:off x="1835696" y="2636912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直接箭头连接符 10"/>
            <p:cNvCxnSpPr/>
            <p:nvPr/>
          </p:nvCxnSpPr>
          <p:spPr bwMode="auto">
            <a:xfrm>
              <a:off x="1763688" y="2852936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直接箭头连接符 11"/>
            <p:cNvCxnSpPr/>
            <p:nvPr/>
          </p:nvCxnSpPr>
          <p:spPr bwMode="auto">
            <a:xfrm>
              <a:off x="5436096" y="3501008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 bwMode="auto">
            <a:xfrm>
              <a:off x="5508104" y="3229929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>
              <a:off x="5724128" y="3065670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组合 6"/>
          <p:cNvGrpSpPr/>
          <p:nvPr/>
        </p:nvGrpSpPr>
        <p:grpSpPr>
          <a:xfrm>
            <a:off x="1979712" y="2060848"/>
            <a:ext cx="3816424" cy="1436870"/>
            <a:chOff x="1979712" y="2060848"/>
            <a:chExt cx="3816424" cy="1436870"/>
          </a:xfrm>
        </p:grpSpPr>
        <p:cxnSp>
          <p:nvCxnSpPr>
            <p:cNvPr id="16" name="直接箭头连接符 15"/>
            <p:cNvCxnSpPr/>
            <p:nvPr/>
          </p:nvCxnSpPr>
          <p:spPr bwMode="auto">
            <a:xfrm>
              <a:off x="2123728" y="2060848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 bwMode="auto">
            <a:xfrm>
              <a:off x="1979712" y="2492896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>
              <a:off x="5652120" y="3209686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直接箭头连接符 18"/>
            <p:cNvCxnSpPr/>
            <p:nvPr/>
          </p:nvCxnSpPr>
          <p:spPr bwMode="auto">
            <a:xfrm>
              <a:off x="5796136" y="3068960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组合 8"/>
          <p:cNvGrpSpPr/>
          <p:nvPr/>
        </p:nvGrpSpPr>
        <p:grpSpPr>
          <a:xfrm>
            <a:off x="1619672" y="2766752"/>
            <a:ext cx="3672408" cy="874982"/>
            <a:chOff x="1619672" y="2766752"/>
            <a:chExt cx="3672408" cy="874982"/>
          </a:xfrm>
        </p:grpSpPr>
        <p:cxnSp>
          <p:nvCxnSpPr>
            <p:cNvPr id="25" name="直接箭头连接符 24"/>
            <p:cNvCxnSpPr/>
            <p:nvPr/>
          </p:nvCxnSpPr>
          <p:spPr bwMode="auto">
            <a:xfrm>
              <a:off x="5292080" y="3353702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直接箭头连接符 26"/>
            <p:cNvCxnSpPr/>
            <p:nvPr/>
          </p:nvCxnSpPr>
          <p:spPr bwMode="auto">
            <a:xfrm>
              <a:off x="1619672" y="2766752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95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(2)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4241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recommendation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(without geographical influence)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32275"/>
            <a:ext cx="7673293" cy="392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88" y="566124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outperforms state-of-the-art methods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incorporating the temporal influence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gains 10.6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improvements (Pre@5)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based tensor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PITF also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performance.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15635" y="6584578"/>
            <a:ext cx="604837" cy="228600"/>
          </a:xfrm>
        </p:spPr>
        <p:txBody>
          <a:bodyPr/>
          <a:lstStyle/>
          <a:p>
            <a:r>
              <a:rPr lang="en-US" altLang="zh-CN" dirty="0" smtClean="0"/>
              <a:t>18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835696" y="2348880"/>
            <a:ext cx="4104456" cy="1656184"/>
            <a:chOff x="1835696" y="2348880"/>
            <a:chExt cx="4104456" cy="1656184"/>
          </a:xfrm>
        </p:grpSpPr>
        <p:cxnSp>
          <p:nvCxnSpPr>
            <p:cNvPr id="11" name="直接箭头连接符 10"/>
            <p:cNvCxnSpPr/>
            <p:nvPr/>
          </p:nvCxnSpPr>
          <p:spPr bwMode="auto">
            <a:xfrm>
              <a:off x="2123728" y="2348880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直接箭头连接符 11"/>
            <p:cNvCxnSpPr/>
            <p:nvPr/>
          </p:nvCxnSpPr>
          <p:spPr bwMode="auto">
            <a:xfrm>
              <a:off x="1907704" y="2636912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 bwMode="auto">
            <a:xfrm>
              <a:off x="1835696" y="3068960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>
              <a:off x="5940152" y="3282063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直接箭头连接符 14"/>
            <p:cNvCxnSpPr/>
            <p:nvPr/>
          </p:nvCxnSpPr>
          <p:spPr bwMode="auto">
            <a:xfrm>
              <a:off x="5724128" y="3557519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直接箭头连接符 15"/>
            <p:cNvCxnSpPr/>
            <p:nvPr/>
          </p:nvCxnSpPr>
          <p:spPr bwMode="auto">
            <a:xfrm>
              <a:off x="5652120" y="3717032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" name="组合 3"/>
          <p:cNvGrpSpPr/>
          <p:nvPr/>
        </p:nvGrpSpPr>
        <p:grpSpPr>
          <a:xfrm>
            <a:off x="1979712" y="2348880"/>
            <a:ext cx="3888432" cy="1368152"/>
            <a:chOff x="1979712" y="2348880"/>
            <a:chExt cx="3888432" cy="1368152"/>
          </a:xfrm>
        </p:grpSpPr>
        <p:cxnSp>
          <p:nvCxnSpPr>
            <p:cNvPr id="17" name="直接箭头连接符 16"/>
            <p:cNvCxnSpPr/>
            <p:nvPr/>
          </p:nvCxnSpPr>
          <p:spPr bwMode="auto">
            <a:xfrm>
              <a:off x="2051720" y="2348880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直接箭头连接符 18"/>
            <p:cNvCxnSpPr/>
            <p:nvPr/>
          </p:nvCxnSpPr>
          <p:spPr bwMode="auto">
            <a:xfrm>
              <a:off x="1979712" y="2564904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接箭头连接符 19"/>
            <p:cNvCxnSpPr/>
            <p:nvPr/>
          </p:nvCxnSpPr>
          <p:spPr bwMode="auto">
            <a:xfrm>
              <a:off x="5868144" y="3284984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 bwMode="auto">
            <a:xfrm>
              <a:off x="5796136" y="3429000"/>
              <a:ext cx="0" cy="28803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2" name="直接箭头连接符 21"/>
          <p:cNvCxnSpPr/>
          <p:nvPr/>
        </p:nvCxnSpPr>
        <p:spPr bwMode="auto">
          <a:xfrm>
            <a:off x="5508104" y="3593259"/>
            <a:ext cx="0" cy="28803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>
            <a:off x="1619672" y="2780928"/>
            <a:ext cx="0" cy="28803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772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3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geographical influence)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24454"/>
            <a:ext cx="7488832" cy="3862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23" y="5768335"/>
            <a:ext cx="673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outperforms 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by more than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13.1%.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87643" y="6453336"/>
            <a:ext cx="604837" cy="228600"/>
          </a:xfrm>
        </p:spPr>
        <p:txBody>
          <a:bodyPr/>
          <a:lstStyle/>
          <a:p>
            <a:r>
              <a:rPr lang="en-US" altLang="zh-CN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5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uction </a:t>
            </a: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Related Work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Method: Rank-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Experimental Results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  <a:endParaRPr lang="en-US" altLang="en-US" sz="36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"/>
    </mc:Choice>
    <mc:Fallback xmlns="">
      <p:transition spd="slow" advTm="535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12813"/>
            <a:ext cx="8151440" cy="5411787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of learning rate with/without fast learning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42466"/>
            <a:ext cx="6143396" cy="3754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47495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fast learning scheme gains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speedup in orders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500 iterations take 6 hours or so, while the last 500 iterations take 13 hours or so.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 the beginning, we can easily obtain incorrectly ranked samples because the model is not well trained).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</a:t>
            </a:r>
            <a:r>
              <a:rPr lang="en-US" altLang="en-US" sz="36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uction </a:t>
            </a: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Related Work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Method: Rank-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2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"/>
    </mc:Choice>
    <mc:Fallback xmlns="">
      <p:transition spd="slow" advTm="535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2813"/>
            <a:ext cx="8458200" cy="5411787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ranking based geographical factorization method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not only can alleviate the data sparsity problem for POI recommendation, and but also easily incorporate different contextual information. 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show that the proposed Rank-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outperforms state-of-the-art methods significantly under both POI recommendation and time-aware POI recommendation settings.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2480350"/>
            <a:ext cx="6486525" cy="819150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5673406" y="3323500"/>
            <a:ext cx="303702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user-category preference score 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15"/>
          <p:cNvCxnSpPr/>
          <p:nvPr/>
        </p:nvCxnSpPr>
        <p:spPr>
          <a:xfrm>
            <a:off x="6615467" y="2996952"/>
            <a:ext cx="141787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8"/>
          <p:cNvCxnSpPr/>
          <p:nvPr/>
        </p:nvCxnSpPr>
        <p:spPr>
          <a:xfrm flipV="1">
            <a:off x="7304445" y="3034991"/>
            <a:ext cx="16101" cy="3588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3267797" y="2636912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1538"/>
            <a:ext cx="2664296" cy="10104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9892" y="3969361"/>
            <a:ext cx="1944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Q&amp;A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399" y="865118"/>
            <a:ext cx="2489601" cy="12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446" y="912813"/>
            <a:ext cx="8266033" cy="23001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location-based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(LBSNs) have emerged in recent years, e.g. </a:t>
            </a:r>
            <a:r>
              <a:rPr lang="en-US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Foursquare, Facebook Places, Gowalla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social networks, people can check-in and share their experience when they visit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of Interest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(POI)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AutoShape 4" descr="「Facebook plac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「Facebook place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05" y="1793700"/>
            <a:ext cx="2728309" cy="1781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08" y="1793700"/>
            <a:ext cx="1778046" cy="1667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342394"/>
            <a:ext cx="2727649" cy="2327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47" y="1988840"/>
            <a:ext cx="3808787" cy="998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949700" y="4615448"/>
            <a:ext cx="4608512" cy="1781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check-in records available,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becomes an important  topic.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people explore interesting unknown places in a city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 potential visitors for POI owners to increase their revenues.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6513"/>
            <a:ext cx="9309347" cy="762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settings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2813"/>
            <a:ext cx="8299648" cy="541178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1: POI recommendation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(given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recommending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2: Context-aware POI recommendation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(given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recommending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23464"/>
            <a:ext cx="6264696" cy="4560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403648" y="2249016"/>
            <a:ext cx="5976664" cy="17537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71600" y="4049216"/>
            <a:ext cx="6840760" cy="276416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631" y="2755520"/>
            <a:ext cx="19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1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4419" y="5246630"/>
            <a:ext cx="132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2 </a:t>
            </a:r>
            <a:endParaRPr lang="en-US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2813"/>
            <a:ext cx="8731696" cy="4748435"/>
          </a:xfrm>
        </p:spPr>
        <p:txBody>
          <a:bodyPr/>
          <a:lstStyle/>
          <a:p>
            <a:pPr algn="just"/>
            <a:r>
              <a:rPr 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Sparsity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check-in data is extremely sparse.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algn="just"/>
            <a:r>
              <a:rPr 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 Feedback Property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check-ins are a type of implicit feedback data.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Information Utility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how to incorporate different types of context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557069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coordinates of POIs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(key difference from traditional recommendation!)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stamps of check-ins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POIs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82775"/>
              </p:ext>
            </p:extLst>
          </p:nvPr>
        </p:nvGraphicFramePr>
        <p:xfrm>
          <a:off x="2154420" y="1457475"/>
          <a:ext cx="473566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00"/>
                <a:gridCol w="2357362"/>
              </a:tblGrid>
              <a:tr h="317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Density of Netflix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check-ins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3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1.2%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less than 0.05%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95788"/>
              </p:ext>
            </p:extLst>
          </p:nvPr>
        </p:nvGraphicFramePr>
        <p:xfrm>
          <a:off x="1007604" y="3455079"/>
          <a:ext cx="716479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398"/>
                <a:gridCol w="3582398"/>
              </a:tblGrid>
              <a:tr h="3237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Movie rating data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(Netflix)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Check-in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data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6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Users explicitly denote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“like”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“dislike”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giving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different scores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only have check-in frequencies and most of the frequencies are one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63503" y="218528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is extremely small compared to Netflix!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492" y="443349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to infer user’s preferences based on check-in data!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7" y="1511497"/>
            <a:ext cx="991800" cy="63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12" y="3645024"/>
            <a:ext cx="991800" cy="63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88" y="5946354"/>
            <a:ext cx="991800" cy="6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</a:t>
            </a:r>
            <a:r>
              <a:rPr lang="en-US" altLang="en-US" sz="36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uction 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Related Work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Method: Rank-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  <a:endParaRPr lang="en-US" altLang="en-US" sz="36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"/>
    </mc:Choice>
    <mc:Fallback xmlns="">
      <p:transition spd="slow" advTm="53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recommendation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2813"/>
            <a:ext cx="8458200" cy="518048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based CF methods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Ye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interpolation CF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SIGIR’ 2011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Levandoski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penalty CF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ICDE’ 2012.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factorization based CF methods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Noulas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MF worst than CF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PASSAT’ 2012. </a:t>
            </a: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Multi-center Gaussian with MF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AAAI’ 2012.</a:t>
            </a: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     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GTBNMF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SIGKDD’ 2013.</a:t>
            </a: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al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1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SIGKDD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78385"/>
              </p:ext>
            </p:extLst>
          </p:nvPr>
        </p:nvGraphicFramePr>
        <p:xfrm>
          <a:off x="2771800" y="2415946"/>
          <a:ext cx="1351668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7917"/>
                <a:gridCol w="337917"/>
                <a:gridCol w="337917"/>
                <a:gridCol w="337917"/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9752" y="27268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0868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3668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4469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20668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20609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80" y="3124051"/>
            <a:ext cx="758833" cy="507553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94505"/>
              </p:ext>
            </p:extLst>
          </p:nvPr>
        </p:nvGraphicFramePr>
        <p:xfrm>
          <a:off x="2771800" y="2420888"/>
          <a:ext cx="1351668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7917"/>
                <a:gridCol w="337917"/>
                <a:gridCol w="337917"/>
                <a:gridCol w="337917"/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83968" y="26821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Sim(u</a:t>
            </a:r>
            <a:r>
              <a:rPr lang="en-US" baseline="-25000" dirty="0" smtClean="0"/>
              <a:t>2</a:t>
            </a:r>
            <a:r>
              <a:rPr lang="en-US" dirty="0" smtClean="0"/>
              <a:t>, u</a:t>
            </a:r>
            <a:r>
              <a:rPr lang="en-US" baseline="-25000" dirty="0" smtClean="0"/>
              <a:t>4</a:t>
            </a:r>
            <a:r>
              <a:rPr lang="en-US" dirty="0" smtClean="0"/>
              <a:t>) =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9" y="3102352"/>
            <a:ext cx="855834" cy="5477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65633" y="1935687"/>
            <a:ext cx="488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data is too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parse, we cannot calculate reliable similarities for recommendation!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173356" y="2196920"/>
            <a:ext cx="432048" cy="22781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5666537" y="2636912"/>
            <a:ext cx="816831" cy="40808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588224" y="4327317"/>
            <a:ext cx="2304256" cy="8526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only non-zeros,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thus suffer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sparsity!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074952" y="5293781"/>
            <a:ext cx="3024336" cy="6857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both zeros and non-zeros, which is not reasonable.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0" grpId="0"/>
      <p:bldP spid="22" grpId="0"/>
      <p:bldP spid="48" grpId="0" animBg="1"/>
      <p:bldP spid="50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513"/>
            <a:ext cx="9237339" cy="762000"/>
          </a:xfrm>
        </p:spPr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Context-aware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recommendation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Yuan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UTE+SE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(CF based method)                      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SIGIR’ 2013</a:t>
            </a: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  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BPP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(Graph propagation based method)     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CIKM’ 2014</a:t>
            </a: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Gao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et al.    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LRT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(Matrix factorization based method)   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Recsys’2013</a:t>
            </a:r>
          </a:p>
          <a:p>
            <a:pPr marL="0" indent="0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57721" y="2839194"/>
            <a:ext cx="8136904" cy="7795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methods either do not appropriately address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sparsity, or cannot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generalized to handle other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context information.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</a:t>
            </a:r>
            <a:r>
              <a:rPr lang="en-US" altLang="en-US" sz="36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uction </a:t>
            </a: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Related Work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Proposed Method: Rank-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  <a:endParaRPr lang="en-US" altLang="en-US" sz="36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0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"/>
    </mc:Choice>
    <mc:Fallback xmlns="">
      <p:transition spd="slow" advTm="535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1_daisy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aisy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aisy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isy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isy-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isy-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isy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isy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isy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NTUPowerpointTemplate_Aug2010</Template>
  <TotalTime>31714</TotalTime>
  <Words>1434</Words>
  <Application>Microsoft Office PowerPoint</Application>
  <PresentationFormat>On-screen Show (4:3)</PresentationFormat>
  <Paragraphs>325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主题1</vt:lpstr>
      <vt:lpstr>PowerPoint Presentation</vt:lpstr>
      <vt:lpstr>Outline</vt:lpstr>
      <vt:lpstr>Motivation</vt:lpstr>
      <vt:lpstr>Problem settings</vt:lpstr>
      <vt:lpstr>Challenges</vt:lpstr>
      <vt:lpstr>Outline</vt:lpstr>
      <vt:lpstr>POI recommendation</vt:lpstr>
      <vt:lpstr>Context-aware POI recommendation</vt:lpstr>
      <vt:lpstr>Outline</vt:lpstr>
      <vt:lpstr>Overview of our approach</vt:lpstr>
      <vt:lpstr>Preference Ranking Objective Function (1)</vt:lpstr>
      <vt:lpstr>Preference Ranking Objective Function (2)</vt:lpstr>
      <vt:lpstr>A Unified Geographical Factorization Method</vt:lpstr>
      <vt:lpstr>Sampling based Fast Optimization</vt:lpstr>
      <vt:lpstr>Outline</vt:lpstr>
      <vt:lpstr>Experimental setup</vt:lpstr>
      <vt:lpstr>Experimental results (1) </vt:lpstr>
      <vt:lpstr>Experimental results (2)</vt:lpstr>
      <vt:lpstr>Experimental results (3) </vt:lpstr>
      <vt:lpstr>Experimental results (4) </vt:lpstr>
      <vt:lpstr>Outline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Categorization Information in Retrieving Questions</dc:title>
  <dc:creator>Gao CONG</dc:creator>
  <cp:lastModifiedBy>slzhao</cp:lastModifiedBy>
  <cp:revision>2313</cp:revision>
  <cp:lastPrinted>2014-07-14T08:46:47Z</cp:lastPrinted>
  <dcterms:modified xsi:type="dcterms:W3CDTF">2015-10-26T16:00:02Z</dcterms:modified>
</cp:coreProperties>
</file>