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4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4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7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7B5D-BF70-4A63-A61D-73BC1EA3E65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8CC28-68C0-4522-A926-F63781AD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and Distributed Block Coordinate Frank Wolfe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Yu-Xiang Wang</a:t>
            </a:r>
          </a:p>
          <a:p>
            <a:r>
              <a:rPr lang="en-US" dirty="0"/>
              <a:t>Joint work with</a:t>
            </a:r>
          </a:p>
          <a:p>
            <a:r>
              <a:rPr lang="en-US" dirty="0" err="1"/>
              <a:t>Veeru</a:t>
            </a:r>
            <a:r>
              <a:rPr lang="en-US" dirty="0"/>
              <a:t> </a:t>
            </a:r>
            <a:r>
              <a:rPr lang="en-US" dirty="0" err="1"/>
              <a:t>Sadhanala</a:t>
            </a:r>
            <a:r>
              <a:rPr lang="en-US" dirty="0"/>
              <a:t>, Willie </a:t>
            </a:r>
            <a:r>
              <a:rPr lang="en-US" dirty="0" err="1"/>
              <a:t>Neiswanger</a:t>
            </a:r>
            <a:r>
              <a:rPr lang="en-US" dirty="0"/>
              <a:t>, Wei Dai, </a:t>
            </a:r>
            <a:r>
              <a:rPr lang="en-US" dirty="0" err="1"/>
              <a:t>Suvrit</a:t>
            </a:r>
            <a:r>
              <a:rPr lang="en-US" dirty="0"/>
              <a:t> </a:t>
            </a:r>
            <a:r>
              <a:rPr lang="en-US" dirty="0" err="1"/>
              <a:t>Sra</a:t>
            </a:r>
            <a:r>
              <a:rPr lang="en-US" dirty="0"/>
              <a:t> (MIT LIDS) and Eric </a:t>
            </a:r>
            <a:r>
              <a:rPr lang="en-US" dirty="0" smtClean="0"/>
              <a:t>Xing</a:t>
            </a:r>
          </a:p>
          <a:p>
            <a:r>
              <a:rPr lang="en-US" dirty="0" smtClean="0"/>
              <a:t>CMU</a:t>
            </a:r>
            <a:endParaRPr lang="en-US" dirty="0"/>
          </a:p>
          <a:p>
            <a:r>
              <a:rPr lang="en-US" dirty="0"/>
              <a:t>ICML 2016</a:t>
            </a:r>
          </a:p>
        </p:txBody>
      </p:sp>
    </p:spTree>
    <p:extLst>
      <p:ext uri="{BB962C8B-B14F-4D97-AF65-F5344CB8AC3E}">
        <p14:creationId xmlns:p14="http://schemas.microsoft.com/office/powerpoint/2010/main" val="40418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1: Does it converge?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appropriately chosen </a:t>
                </a:r>
                <a:r>
                  <a:rPr lang="en-US" dirty="0" err="1" smtClean="0"/>
                  <a:t>stepsizes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DualityGap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5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2: Does it converge faster?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DualityGap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this is BCFW.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this reduces to batch FW.</a:t>
                </a:r>
              </a:p>
              <a:p>
                <a:r>
                  <a:rPr lang="en-US" dirty="0" smtClean="0"/>
                  <a:t>Boils down to the curvature constant.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3579" y="4934139"/>
                <a:ext cx="3731919" cy="1069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579" y="4934139"/>
                <a:ext cx="3731919" cy="10691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0693" y="6176963"/>
                <a:ext cx="61925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Hiding possible problem-specific constant that does not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693" y="6176963"/>
                <a:ext cx="619257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787" t="-4717" r="-39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2630" y="5260063"/>
                <a:ext cx="94115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30" y="5260063"/>
                <a:ext cx="941155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54137" y="5111366"/>
                <a:ext cx="83535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137" y="5111366"/>
                <a:ext cx="835357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coupling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1016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10169"/>
              </a:xfrm>
              <a:blipFill rotWithShape="0"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/>
          <p:cNvGrpSpPr/>
          <p:nvPr/>
        </p:nvGrpSpPr>
        <p:grpSpPr>
          <a:xfrm>
            <a:off x="606582" y="2462546"/>
            <a:ext cx="3019330" cy="2674224"/>
            <a:chOff x="606582" y="2462546"/>
            <a:chExt cx="3019330" cy="2674224"/>
          </a:xfrm>
        </p:grpSpPr>
        <p:grpSp>
          <p:nvGrpSpPr>
            <p:cNvPr id="35" name="Group 34"/>
            <p:cNvGrpSpPr/>
            <p:nvPr/>
          </p:nvGrpSpPr>
          <p:grpSpPr>
            <a:xfrm>
              <a:off x="606582" y="3090829"/>
              <a:ext cx="3019330" cy="1222220"/>
              <a:chOff x="1358020" y="3911097"/>
              <a:chExt cx="3019330" cy="122222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358020" y="3911097"/>
                <a:ext cx="3014804" cy="244444"/>
                <a:chOff x="1358020" y="3911097"/>
                <a:chExt cx="3014804" cy="244444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1.00</a:t>
                  </a:r>
                  <a:endParaRPr lang="en-US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362546" y="4155541"/>
                <a:ext cx="3014804" cy="244444"/>
                <a:chOff x="1358020" y="3911097"/>
                <a:chExt cx="3014804" cy="244444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0.00</a:t>
                  </a:r>
                  <a:endParaRPr lang="en-US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1.00</a:t>
                  </a:r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358020" y="4399985"/>
                <a:ext cx="3014804" cy="244444"/>
                <a:chOff x="1358020" y="3911097"/>
                <a:chExt cx="3014804" cy="244444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1.00</a:t>
                  </a:r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358020" y="4644429"/>
                <a:ext cx="3014804" cy="244444"/>
                <a:chOff x="1358020" y="3911097"/>
                <a:chExt cx="3014804" cy="244444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1.00</a:t>
                  </a:r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358020" y="4888873"/>
                <a:ext cx="3014804" cy="244444"/>
                <a:chOff x="1358020" y="3911097"/>
                <a:chExt cx="3014804" cy="244444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  <a:r>
                    <a:rPr lang="en-US" dirty="0" smtClean="0"/>
                    <a:t>.00</a:t>
                  </a:r>
                  <a:endParaRPr lang="en-US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1.00</a:t>
                  </a:r>
                  <a:endParaRPr 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386881" y="4572000"/>
                  <a:ext cx="1458733" cy="564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81" y="4572000"/>
                  <a:ext cx="1458733" cy="5647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1310738" y="2462546"/>
              <a:ext cx="1611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 No coupling</a:t>
              </a:r>
              <a:endParaRPr lang="en-US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586335" y="2425523"/>
            <a:ext cx="3019330" cy="2866802"/>
            <a:chOff x="4586335" y="2425523"/>
            <a:chExt cx="3019330" cy="2866802"/>
          </a:xfrm>
        </p:grpSpPr>
        <p:grpSp>
          <p:nvGrpSpPr>
            <p:cNvPr id="37" name="Group 36"/>
            <p:cNvGrpSpPr/>
            <p:nvPr/>
          </p:nvGrpSpPr>
          <p:grpSpPr>
            <a:xfrm>
              <a:off x="4586335" y="3072318"/>
              <a:ext cx="3019330" cy="1222220"/>
              <a:chOff x="1358020" y="3911097"/>
              <a:chExt cx="3019330" cy="122222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358020" y="3911097"/>
                <a:ext cx="3014804" cy="244444"/>
                <a:chOff x="1358020" y="3911097"/>
                <a:chExt cx="3014804" cy="244444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1.20</a:t>
                  </a:r>
                  <a:endParaRPr lang="en-US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1.00</a:t>
                  </a:r>
                  <a:endParaRPr lang="en-US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1.00</a:t>
                  </a:r>
                  <a:endParaRPr lang="en-US" dirty="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1362546" y="4155541"/>
                <a:ext cx="3014804" cy="244444"/>
                <a:chOff x="1358020" y="3911097"/>
                <a:chExt cx="3014804" cy="24444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1.20</a:t>
                  </a:r>
                  <a:endParaRPr lang="en-US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358020" y="4399985"/>
                <a:ext cx="3014804" cy="244444"/>
                <a:chOff x="1358020" y="3911097"/>
                <a:chExt cx="3014804" cy="244444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1.20</a:t>
                  </a: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1358020" y="4644429"/>
                <a:ext cx="3014804" cy="244444"/>
                <a:chOff x="1358020" y="3911097"/>
                <a:chExt cx="3014804" cy="244444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1.20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358020" y="4888873"/>
                <a:ext cx="3014804" cy="244444"/>
                <a:chOff x="1358020" y="3911097"/>
                <a:chExt cx="3014804" cy="244444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1.00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1.20</a:t>
                  </a:r>
                </a:p>
              </p:txBody>
            </p:sp>
          </p:grpSp>
        </p:grpSp>
        <p:sp>
          <p:nvSpPr>
            <p:cNvPr id="70" name="TextBox 69"/>
            <p:cNvSpPr txBox="1"/>
            <p:nvPr/>
          </p:nvSpPr>
          <p:spPr>
            <a:xfrm>
              <a:off x="5206334" y="2425523"/>
              <a:ext cx="1779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 High coupling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347398" y="4572000"/>
                  <a:ext cx="1497205" cy="720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7398" y="4572000"/>
                  <a:ext cx="1497205" cy="72032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/>
          <p:cNvGrpSpPr/>
          <p:nvPr/>
        </p:nvGrpSpPr>
        <p:grpSpPr>
          <a:xfrm>
            <a:off x="8334470" y="2369248"/>
            <a:ext cx="3019330" cy="2854469"/>
            <a:chOff x="8334470" y="2369248"/>
            <a:chExt cx="3019330" cy="2854469"/>
          </a:xfrm>
        </p:grpSpPr>
        <p:grpSp>
          <p:nvGrpSpPr>
            <p:cNvPr id="72" name="Group 71"/>
            <p:cNvGrpSpPr/>
            <p:nvPr/>
          </p:nvGrpSpPr>
          <p:grpSpPr>
            <a:xfrm>
              <a:off x="8334470" y="3185373"/>
              <a:ext cx="3019330" cy="1222220"/>
              <a:chOff x="1358020" y="3911097"/>
              <a:chExt cx="3019330" cy="122222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358020" y="3911097"/>
                <a:ext cx="3014804" cy="244444"/>
                <a:chOff x="1358020" y="3911097"/>
                <a:chExt cx="3014804" cy="244444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1.27</a:t>
                  </a:r>
                  <a:endParaRPr lang="en-US" dirty="0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0.29</a:t>
                  </a:r>
                  <a:endParaRPr lang="en-US" dirty="0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0.08</a:t>
                  </a:r>
                  <a:endParaRPr lang="en-US" dirty="0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0.30</a:t>
                  </a:r>
                  <a:endParaRPr lang="en-US" dirty="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0.32</a:t>
                  </a:r>
                  <a:endParaRPr lang="en-US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1362546" y="4155541"/>
                <a:ext cx="3014804" cy="244444"/>
                <a:chOff x="1358020" y="3911097"/>
                <a:chExt cx="3014804" cy="244444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0.29</a:t>
                  </a:r>
                  <a:endParaRPr lang="en-US" dirty="0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1.22</a:t>
                  </a:r>
                  <a:endParaRPr lang="en-US" dirty="0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0.60</a:t>
                  </a:r>
                  <a:endParaRPr lang="en-US" dirty="0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0.02</a:t>
                  </a:r>
                  <a:endParaRPr lang="en-US" dirty="0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0.14</a:t>
                  </a:r>
                  <a:endParaRPr lang="en-US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1358020" y="4399985"/>
                <a:ext cx="3014804" cy="244444"/>
                <a:chOff x="1358020" y="3911097"/>
                <a:chExt cx="3014804" cy="244444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0.08</a:t>
                  </a:r>
                  <a:endParaRPr lang="en-US" dirty="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0.60</a:t>
                  </a:r>
                  <a:endParaRPr lang="en-US" dirty="0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1.19</a:t>
                  </a:r>
                  <a:endParaRPr lang="en-US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0.41</a:t>
                  </a:r>
                  <a:endParaRPr lang="en-US" dirty="0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0.17</a:t>
                  </a:r>
                  <a:endParaRPr lang="en-US" dirty="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1358020" y="4644429"/>
                <a:ext cx="3014804" cy="244444"/>
                <a:chOff x="1358020" y="3911097"/>
                <a:chExt cx="3014804" cy="244444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0.30</a:t>
                  </a:r>
                  <a:endParaRPr lang="en-US" dirty="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0.02</a:t>
                  </a:r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0.41</a:t>
                  </a:r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1.10</a:t>
                  </a:r>
                  <a:endParaRPr lang="en-US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0.08</a:t>
                  </a:r>
                  <a:endParaRPr lang="en-US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1358020" y="4888873"/>
                <a:ext cx="3014804" cy="244444"/>
                <a:chOff x="1358020" y="3911097"/>
                <a:chExt cx="3014804" cy="244444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358020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0.32</a:t>
                  </a:r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1964602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0.14</a:t>
                  </a:r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571184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0.17</a:t>
                  </a:r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177766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0.08</a:t>
                  </a:r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3775295" y="3911097"/>
                  <a:ext cx="597529" cy="2444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1.33</a:t>
                  </a:r>
                  <a:endParaRPr lang="en-US" dirty="0"/>
                </a:p>
              </p:txBody>
            </p:sp>
          </p:grpSp>
        </p:grpSp>
        <p:sp>
          <p:nvSpPr>
            <p:cNvPr id="103" name="TextBox 102"/>
            <p:cNvSpPr txBox="1"/>
            <p:nvPr/>
          </p:nvSpPr>
          <p:spPr>
            <a:xfrm>
              <a:off x="8834019" y="2369248"/>
              <a:ext cx="2020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(c) Typical coupling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8442534" y="4854385"/>
                  <a:ext cx="28032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In between;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dirty="0" smtClean="0"/>
                    <a:t> if SDD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2534" y="4854385"/>
                  <a:ext cx="280320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7" t="-8197" r="-4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TextBox 107"/>
          <p:cNvSpPr txBox="1"/>
          <p:nvPr/>
        </p:nvSpPr>
        <p:spPr>
          <a:xfrm>
            <a:off x="1204111" y="6065822"/>
            <a:ext cx="621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Lower coupling </a:t>
            </a:r>
            <a:r>
              <a:rPr lang="en-US" dirty="0" smtClean="0"/>
              <a:t>implies </a:t>
            </a:r>
            <a:r>
              <a:rPr lang="en-US" dirty="0" smtClean="0">
                <a:solidFill>
                  <a:srgbClr val="FF0000"/>
                </a:solidFill>
              </a:rPr>
              <a:t>faster convergence </a:t>
            </a:r>
            <a:r>
              <a:rPr lang="en-US" dirty="0" smtClean="0"/>
              <a:t>with larger </a:t>
            </a:r>
            <a:r>
              <a:rPr lang="en-US" dirty="0" err="1" smtClean="0"/>
              <a:t>minibatch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5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Group fused lasso over an arbitrary graph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Multiclass SVM (a special model)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≤#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classes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0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Speed-up in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88945" cy="510169"/>
          </a:xfrm>
        </p:spPr>
        <p:txBody>
          <a:bodyPr/>
          <a:lstStyle/>
          <a:p>
            <a:r>
              <a:rPr lang="en-US" dirty="0" smtClean="0"/>
              <a:t>Speed-up over BCFW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74002" y="2652784"/>
            <a:ext cx="4529792" cy="3487627"/>
            <a:chOff x="974002" y="2652784"/>
            <a:chExt cx="4529792" cy="34876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4002" y="3016636"/>
              <a:ext cx="4529792" cy="31237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85061" y="2652784"/>
              <a:ext cx="2507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Speedup on OCR dataset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88090" y="2652784"/>
            <a:ext cx="4465710" cy="3465942"/>
            <a:chOff x="6888090" y="2674469"/>
            <a:chExt cx="4465710" cy="34659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8090" y="3013163"/>
              <a:ext cx="4465710" cy="31272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02997" y="2674469"/>
              <a:ext cx="3035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Speedup on Group fused lasso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79406" y="6272754"/>
            <a:ext cx="361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in terms of # of 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3: delayed updates?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266541"/>
              </a:xfrm>
            </p:spPr>
            <p:txBody>
              <a:bodyPr/>
              <a:lstStyle/>
              <a:p>
                <a:r>
                  <a:rPr lang="en-US" dirty="0" smtClean="0"/>
                  <a:t>Idea: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DualityGap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Delay as a random variable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Expected delay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 smtClean="0"/>
                  <a:t>.   Max-delay: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Theorem 6.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266541"/>
              </a:xfrm>
              <a:blipFill rotWithShape="0">
                <a:blip r:embed="rId2"/>
                <a:stretch>
                  <a:fillRect l="-1043" b="-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407059" y="4046898"/>
                <a:ext cx="9377881" cy="17744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US" sz="2400" dirty="0" smtClean="0"/>
                  <a:t> are coordinate-Lipschitz and diameter w.r.t subsets of blocks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𝜅𝜏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dirty="0" smtClean="0"/>
                  <a:t>.  Or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.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𝜅𝜏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059" y="4046898"/>
                <a:ext cx="9377881" cy="177448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74280" y="5975287"/>
                <a:ext cx="1482650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</m:ra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280" y="5975287"/>
                <a:ext cx="1482650" cy="5280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</a:t>
            </a:r>
            <a:r>
              <a:rPr lang="en-US" dirty="0" err="1" smtClean="0"/>
              <a:t>Async</a:t>
            </a:r>
            <a:r>
              <a:rPr lang="en-US" dirty="0" smtClean="0"/>
              <a:t> SGD and </a:t>
            </a:r>
            <a:r>
              <a:rPr lang="en-US" dirty="0" err="1" smtClean="0"/>
              <a:t>Async</a:t>
            </a:r>
            <a:r>
              <a:rPr lang="en-US" dirty="0" smtClean="0"/>
              <a:t> BCD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7296235"/>
                  </p:ext>
                </p:extLst>
              </p:nvPr>
            </p:nvGraphicFramePr>
            <p:xfrm>
              <a:off x="643928" y="1943320"/>
              <a:ext cx="10904144" cy="1115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6036"/>
                    <a:gridCol w="2726036"/>
                    <a:gridCol w="2726036"/>
                    <a:gridCol w="272603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Delay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AP-BCFW (This</a:t>
                          </a:r>
                          <a:r>
                            <a:rPr lang="en-US" baseline="0" dirty="0" smtClean="0"/>
                            <a:t> work)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AP-BCD (Liu et. al., 2013)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Hogwild</a:t>
                          </a:r>
                          <a:r>
                            <a:rPr lang="en-US" dirty="0" smtClean="0"/>
                            <a:t>!</a:t>
                          </a:r>
                          <a:r>
                            <a:rPr lang="en-US" baseline="0" dirty="0" smtClean="0"/>
                            <a:t> (</a:t>
                          </a:r>
                          <a:r>
                            <a:rPr lang="en-US" baseline="0" dirty="0" err="1" smtClean="0"/>
                            <a:t>Niu</a:t>
                          </a:r>
                          <a:r>
                            <a:rPr lang="en-US" baseline="0" dirty="0" smtClean="0"/>
                            <a:t> et. al., 2011)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Unbounded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Bounded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Often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𝜅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en-US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max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7296235"/>
                  </p:ext>
                </p:extLst>
              </p:nvPr>
            </p:nvGraphicFramePr>
            <p:xfrm>
              <a:off x="643928" y="1943320"/>
              <a:ext cx="10904144" cy="1115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6036"/>
                    <a:gridCol w="2726036"/>
                    <a:gridCol w="2726036"/>
                    <a:gridCol w="272603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Delay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AP-BCFW (This</a:t>
                          </a:r>
                          <a:r>
                            <a:rPr lang="en-US" baseline="0" dirty="0" smtClean="0"/>
                            <a:t> work)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AP-BCD (Liu et. al., 2013)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Hogwild</a:t>
                          </a:r>
                          <a:r>
                            <a:rPr lang="en-US" dirty="0" smtClean="0"/>
                            <a:t>!</a:t>
                          </a:r>
                          <a:r>
                            <a:rPr lang="en-US" baseline="0" dirty="0" smtClean="0"/>
                            <a:t> (</a:t>
                          </a:r>
                          <a:r>
                            <a:rPr lang="en-US" baseline="0" dirty="0" err="1" smtClean="0"/>
                            <a:t>Niu</a:t>
                          </a:r>
                          <a:r>
                            <a:rPr lang="en-US" baseline="0" dirty="0" smtClean="0"/>
                            <a:t> et. al., 2011)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Unbounded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47" t="-108197" r="-201119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426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Bounded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47" t="-204839" r="-201119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04839" r="-10067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671" t="-204839" r="-895" b="-241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94210" y="4599161"/>
                <a:ext cx="34799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Improved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recently for SGD.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But require second moment bound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210" y="4599161"/>
                <a:ext cx="347999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401" t="-4717" r="-70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92570" y="5459239"/>
            <a:ext cx="559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Suvrit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Sra</a:t>
            </a:r>
            <a:r>
              <a:rPr lang="en-US" dirty="0" smtClean="0">
                <a:solidFill>
                  <a:schemeClr val="accent1"/>
                </a:solidFill>
              </a:rPr>
              <a:t>, Adams Wei Yu, Mu Li, </a:t>
            </a:r>
            <a:r>
              <a:rPr lang="en-US" dirty="0" err="1" smtClean="0">
                <a:solidFill>
                  <a:schemeClr val="accent1"/>
                </a:solidFill>
              </a:rPr>
              <a:t>AdaDelay</a:t>
            </a:r>
            <a:r>
              <a:rPr lang="en-US" dirty="0" smtClean="0">
                <a:solidFill>
                  <a:schemeClr val="accent1"/>
                </a:solidFill>
              </a:rPr>
              <a:t>(AISTATS’16)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9153053" y="2589291"/>
            <a:ext cx="316872" cy="18831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5224" y="4472412"/>
            <a:ext cx="435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problem: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we get similar bound for AP-BCD?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 of getting sublinear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248434"/>
              </a:xfrm>
            </p:spPr>
            <p:txBody>
              <a:bodyPr/>
              <a:lstStyle/>
              <a:p>
                <a:r>
                  <a:rPr lang="en-US" dirty="0" smtClean="0"/>
                  <a:t>A delay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 smtClean="0"/>
                  <a:t> does not mean a block got updated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 smtClean="0"/>
                  <a:t> times.</a:t>
                </a:r>
              </a:p>
              <a:p>
                <a:r>
                  <a:rPr lang="en-US" dirty="0" smtClean="0"/>
                  <a:t>Load balancing:</a:t>
                </a:r>
              </a:p>
              <a:p>
                <a:pPr lvl="1"/>
                <a:r>
                  <a:rPr lang="en-US" dirty="0" smtClean="0"/>
                  <a:t>In the past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 smtClean="0"/>
                  <a:t> iterations</a:t>
                </a:r>
              </a:p>
              <a:p>
                <a:pPr lvl="1"/>
                <a:r>
                  <a:rPr lang="en-US" dirty="0" smtClean="0"/>
                  <a:t>Throw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 random balls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bins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expected max load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248434"/>
              </a:xfrm>
              <a:blipFill rotWithShape="0">
                <a:blip r:embed="rId2"/>
                <a:stretch>
                  <a:fillRect l="-1043" t="-433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77766" y="6074875"/>
            <a:ext cx="92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1"/>
                </a:solidFill>
              </a:rPr>
              <a:t>Mitzenmacher</a:t>
            </a:r>
            <a:r>
              <a:rPr lang="en-US" sz="1600" dirty="0" smtClean="0">
                <a:solidFill>
                  <a:schemeClr val="accent1"/>
                </a:solidFill>
              </a:rPr>
              <a:t>, Michael. “The power of two choices in randomized load balancing.” IEEE Transactions on Parallel and Distributed Systems 12.10 (2001): 1094-1104.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delay and straggler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Convergence with heavy-tailed delay (measured by number of iterations)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1103" y="2505075"/>
            <a:ext cx="4335157" cy="368458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Effect of a straggler worker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33958" y="2505075"/>
            <a:ext cx="4859672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implications and caveats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Heterogeneous workers</a:t>
            </a:r>
          </a:p>
          <a:p>
            <a:pPr lvl="1"/>
            <a:r>
              <a:rPr lang="en-US" dirty="0" smtClean="0"/>
              <a:t>No problem. Average performance.</a:t>
            </a:r>
          </a:p>
          <a:p>
            <a:pPr lvl="1"/>
            <a:endParaRPr lang="en-US" dirty="0"/>
          </a:p>
          <a:p>
            <a:r>
              <a:rPr lang="en-US" dirty="0" smtClean="0"/>
              <a:t>Heterogeneous blocks?</a:t>
            </a:r>
          </a:p>
          <a:p>
            <a:pPr lvl="1"/>
            <a:r>
              <a:rPr lang="en-US" dirty="0" smtClean="0"/>
              <a:t>This may break A1 (uniform over block)</a:t>
            </a:r>
          </a:p>
          <a:p>
            <a:pPr lvl="1"/>
            <a:r>
              <a:rPr lang="en-US" dirty="0" smtClean="0"/>
              <a:t>Need additional algorithmic tricks to enforce A1.</a:t>
            </a:r>
          </a:p>
          <a:p>
            <a:pPr lvl="1"/>
            <a:endParaRPr lang="en-US" dirty="0"/>
          </a:p>
          <a:p>
            <a:r>
              <a:rPr lang="en-US" dirty="0" smtClean="0"/>
              <a:t>Is it lock-free?</a:t>
            </a:r>
          </a:p>
          <a:p>
            <a:pPr lvl="1"/>
            <a:r>
              <a:rPr lang="en-US" dirty="0" smtClean="0"/>
              <a:t>Almost. Atomic operation over blocks (rather than over a “double” as in </a:t>
            </a:r>
            <a:r>
              <a:rPr lang="en-US" dirty="0" err="1" smtClean="0"/>
              <a:t>Hogwild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146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Frank-Wolfe and why Frank-Wolfe?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Frank and Wolfe (1956):</a:t>
                </a:r>
              </a:p>
              <a:p>
                <a:pPr lvl="1"/>
                <a:r>
                  <a:rPr lang="en-US" dirty="0"/>
                  <a:t>Can we use LP to iteratively solve QP?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Linear Oracle: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(⋅)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Recent renaissance in Big ML.</a:t>
                </a:r>
              </a:p>
              <a:p>
                <a:pPr lvl="1"/>
                <a:r>
                  <a:rPr lang="en-US" dirty="0"/>
                  <a:t>Projection free.</a:t>
                </a:r>
              </a:p>
              <a:p>
                <a:pPr lvl="1"/>
                <a:r>
                  <a:rPr lang="en-US" dirty="0"/>
                  <a:t>Affine invariant</a:t>
                </a:r>
              </a:p>
              <a:p>
                <a:pPr lvl="1"/>
                <a:r>
                  <a:rPr lang="en-US" dirty="0"/>
                  <a:t>Induce atomic structure ( sparse / low-rank)</a:t>
                </a:r>
              </a:p>
              <a:p>
                <a:pPr lvl="1"/>
                <a:r>
                  <a:rPr lang="en-US" dirty="0"/>
                  <a:t>Duality gap for free.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See, e.g., recent work from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Jaggi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Llacoste</a:t>
                </a:r>
                <a:r>
                  <a:rPr lang="en-US" dirty="0">
                    <a:solidFill>
                      <a:schemeClr val="accent1"/>
                    </a:solidFill>
                  </a:rPr>
                  <a:t>-Julien, Schmidt,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Takac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Grigas</a:t>
                </a:r>
                <a:r>
                  <a:rPr lang="en-US" dirty="0">
                    <a:solidFill>
                      <a:schemeClr val="accent1"/>
                    </a:solidFill>
                  </a:rPr>
                  <a:t>, Freund…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15" y="1338349"/>
            <a:ext cx="4333885" cy="39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Speed-up in real clock time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data experiments in OCR.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4531" y="2505075"/>
            <a:ext cx="4908301" cy="368458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more complex subroutine solve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18629" y="2505075"/>
            <a:ext cx="4890330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Minibatch</a:t>
            </a:r>
            <a:r>
              <a:rPr lang="en-US" dirty="0" smtClean="0"/>
              <a:t> BCFW converges.</a:t>
            </a:r>
          </a:p>
          <a:p>
            <a:endParaRPr lang="en-US" dirty="0"/>
          </a:p>
          <a:p>
            <a:r>
              <a:rPr lang="en-US" dirty="0" smtClean="0"/>
              <a:t>It converges </a:t>
            </a:r>
            <a:r>
              <a:rPr lang="en-US" dirty="0" smtClean="0">
                <a:solidFill>
                  <a:srgbClr val="FF0000"/>
                </a:solidFill>
              </a:rPr>
              <a:t>provably faster </a:t>
            </a:r>
            <a:r>
              <a:rPr lang="en-US" dirty="0" smtClean="0"/>
              <a:t>than BCFW for problems with </a:t>
            </a:r>
            <a:r>
              <a:rPr lang="en-US" dirty="0" smtClean="0">
                <a:solidFill>
                  <a:srgbClr val="FF0000"/>
                </a:solidFill>
              </a:rPr>
              <a:t>low coupling</a:t>
            </a:r>
            <a:r>
              <a:rPr lang="en-US" dirty="0" smtClean="0"/>
              <a:t> over blocks.</a:t>
            </a:r>
          </a:p>
          <a:p>
            <a:endParaRPr lang="en-US" dirty="0"/>
          </a:p>
          <a:p>
            <a:r>
              <a:rPr lang="en-US" dirty="0" smtClean="0"/>
              <a:t>It converges under </a:t>
            </a:r>
            <a:r>
              <a:rPr lang="en-US" dirty="0" smtClean="0">
                <a:solidFill>
                  <a:srgbClr val="FF0000"/>
                </a:solidFill>
              </a:rPr>
              <a:t>delayed updates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Depends only on </a:t>
            </a:r>
            <a:r>
              <a:rPr lang="en-US" dirty="0" smtClean="0">
                <a:solidFill>
                  <a:srgbClr val="FF0000"/>
                </a:solidFill>
              </a:rPr>
              <a:t>expected delay</a:t>
            </a:r>
            <a:r>
              <a:rPr lang="en-US" dirty="0" smtClean="0"/>
              <a:t>, sometimes </a:t>
            </a:r>
            <a:r>
              <a:rPr lang="en-US" dirty="0" err="1" smtClean="0">
                <a:solidFill>
                  <a:srgbClr val="FF0000"/>
                </a:solidFill>
              </a:rPr>
              <a:t>sublinearly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0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problems with heterogeneous blocks without “padding”.</a:t>
            </a:r>
          </a:p>
          <a:p>
            <a:endParaRPr lang="en-US" dirty="0"/>
          </a:p>
          <a:p>
            <a:r>
              <a:rPr lang="en-US" dirty="0" smtClean="0"/>
              <a:t>Can AP-BCD be improved to handle “delay” better?</a:t>
            </a:r>
          </a:p>
          <a:p>
            <a:pPr lvl="1"/>
            <a:r>
              <a:rPr lang="en-US" dirty="0" smtClean="0"/>
              <a:t>Projection free</a:t>
            </a:r>
          </a:p>
          <a:p>
            <a:pPr lvl="1"/>
            <a:r>
              <a:rPr lang="en-US" dirty="0" smtClean="0"/>
              <a:t>Affine invariant</a:t>
            </a:r>
          </a:p>
          <a:p>
            <a:pPr lvl="1"/>
            <a:r>
              <a:rPr lang="en-US" dirty="0" smtClean="0"/>
              <a:t>Induce atomic structure</a:t>
            </a:r>
          </a:p>
          <a:p>
            <a:pPr marL="914400" lvl="2" indent="0">
              <a:buNone/>
            </a:pPr>
            <a:r>
              <a:rPr lang="en-US" dirty="0" smtClean="0"/>
              <a:t>(sparse / low-rank)</a:t>
            </a:r>
            <a:endParaRPr lang="en-US" dirty="0"/>
          </a:p>
          <a:p>
            <a:pPr lvl="1"/>
            <a:r>
              <a:rPr lang="en-US" dirty="0" smtClean="0"/>
              <a:t>Duality gap for free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Robust to delay (?)</a:t>
            </a:r>
          </a:p>
        </p:txBody>
      </p:sp>
    </p:spTree>
    <p:extLst>
      <p:ext uri="{BB962C8B-B14F-4D97-AF65-F5344CB8AC3E}">
        <p14:creationId xmlns:p14="http://schemas.microsoft.com/office/powerpoint/2010/main" val="18823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Frank-Wolfe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do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b="0" dirty="0" smtClean="0"/>
              </a:p>
              <a:p>
                <a:pPr marL="914400" lvl="2" indent="0">
                  <a:buNone/>
                </a:pPr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end for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6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Coordinate </a:t>
            </a:r>
            <a:r>
              <a:rPr lang="en-US" dirty="0" smtClean="0"/>
              <a:t>Frank-Wolfe (BCFW)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Lacoste-Julien et. al. (2013)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×⋯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97872" y="3124950"/>
            <a:ext cx="7356764" cy="3428019"/>
            <a:chOff x="631767" y="3092335"/>
            <a:chExt cx="7356764" cy="3428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/>
                <p:cNvSpPr/>
                <p:nvPr/>
              </p:nvSpPr>
              <p:spPr>
                <a:xfrm>
                  <a:off x="631767" y="4131425"/>
                  <a:ext cx="2194560" cy="112221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(⋅)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: Rounded Corners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7" y="4131425"/>
                  <a:ext cx="2194560" cy="1122219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: Rounded Corners 4"/>
                <p:cNvSpPr/>
                <p:nvPr/>
              </p:nvSpPr>
              <p:spPr>
                <a:xfrm>
                  <a:off x="4239491" y="3092335"/>
                  <a:ext cx="3749040" cy="872836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: Rounded Corners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491" y="3092335"/>
                  <a:ext cx="3749040" cy="87283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: Rounded Corners 5"/>
                <p:cNvSpPr/>
                <p:nvPr/>
              </p:nvSpPr>
              <p:spPr>
                <a:xfrm>
                  <a:off x="4221480" y="4380808"/>
                  <a:ext cx="3749040" cy="872836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: Rounded Corners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480" y="4380808"/>
                  <a:ext cx="3749040" cy="87283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/>
                <p:cNvSpPr/>
                <p:nvPr/>
              </p:nvSpPr>
              <p:spPr>
                <a:xfrm>
                  <a:off x="4239491" y="5647518"/>
                  <a:ext cx="3749040" cy="872836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: Rounded Corners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491" y="5647518"/>
                  <a:ext cx="3749040" cy="87283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4" idx="3"/>
              <a:endCxn id="5" idx="1"/>
            </p:cNvCxnSpPr>
            <p:nvPr/>
          </p:nvCxnSpPr>
          <p:spPr>
            <a:xfrm flipV="1">
              <a:off x="2826327" y="3528753"/>
              <a:ext cx="1413164" cy="11637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3"/>
              <a:endCxn id="6" idx="1"/>
            </p:cNvCxnSpPr>
            <p:nvPr/>
          </p:nvCxnSpPr>
          <p:spPr>
            <a:xfrm>
              <a:off x="2826327" y="4692535"/>
              <a:ext cx="1395153" cy="1246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" idx="3"/>
              <a:endCxn id="7" idx="1"/>
            </p:cNvCxnSpPr>
            <p:nvPr/>
          </p:nvCxnSpPr>
          <p:spPr>
            <a:xfrm>
              <a:off x="2826327" y="4692535"/>
              <a:ext cx="1413164" cy="1391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2152" y="4537816"/>
                <a:ext cx="4089862" cy="1496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Algorithm:</a:t>
                </a:r>
              </a:p>
              <a:p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Randomly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. Do block coordinate update.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152" y="4537816"/>
                <a:ext cx="4089862" cy="1496885"/>
              </a:xfrm>
              <a:prstGeom prst="rect">
                <a:avLst/>
              </a:prstGeom>
              <a:blipFill>
                <a:blip r:embed="rId7"/>
                <a:stretch>
                  <a:fillRect l="-1192" t="-2033" b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9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parallelize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mini-batch version of BCFW</a:t>
                </a:r>
              </a:p>
              <a:p>
                <a:pPr lvl="1"/>
                <a:r>
                  <a:rPr lang="en-US" dirty="0"/>
                  <a:t>Randomly pick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Solve subroutine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Update the parameter vector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87628" y="2190939"/>
                <a:ext cx="957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=: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628" y="2190939"/>
                <a:ext cx="95731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599977" y="3354963"/>
            <a:ext cx="382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if we can solve this in parallel? Can we speed things up further?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31667" y="2960483"/>
            <a:ext cx="1068310" cy="470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converge / convergence rate?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Yes</a:t>
            </a:r>
          </a:p>
          <a:p>
            <a:endParaRPr lang="en-US" dirty="0"/>
          </a:p>
          <a:p>
            <a:r>
              <a:rPr lang="en-US" dirty="0" smtClean="0"/>
              <a:t>Does it converge faster than BCFW?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Sometimes. It depends on each problem at hand.</a:t>
            </a:r>
          </a:p>
          <a:p>
            <a:endParaRPr lang="en-US" dirty="0"/>
          </a:p>
          <a:p>
            <a:r>
              <a:rPr lang="en-US" dirty="0" smtClean="0"/>
              <a:t>Is it robust to delayed updates?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Yes, very much so</a:t>
            </a:r>
          </a:p>
        </p:txBody>
      </p:sp>
    </p:spTree>
    <p:extLst>
      <p:ext uri="{BB962C8B-B14F-4D97-AF65-F5344CB8AC3E}">
        <p14:creationId xmlns:p14="http://schemas.microsoft.com/office/powerpoint/2010/main" val="10893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“Cloud” Oracle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237" y="1263213"/>
            <a:ext cx="10515600" cy="2651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6127" y="4608214"/>
            <a:ext cx="3523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types of randomization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Various system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and distributed.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“Cloud” Oracle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237" y="1263213"/>
            <a:ext cx="10515600" cy="2651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5236" y="4028793"/>
                <a:ext cx="10234189" cy="1526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A1. Updates received are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i.i.d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uniform </a:t>
                </a:r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A2. Is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approximate</a:t>
                </a:r>
                <a:r>
                  <a:rPr lang="en-US" dirty="0" smtClean="0"/>
                  <a:t> solution to (2)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 expectation</a:t>
                </a:r>
                <a:r>
                  <a:rPr lang="en-US" dirty="0" smtClean="0"/>
                  <a:t>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36" y="4028793"/>
                <a:ext cx="10234189" cy="1526380"/>
              </a:xfrm>
              <a:prstGeom prst="rect">
                <a:avLst/>
              </a:prstGeom>
              <a:blipFill rotWithShape="0">
                <a:blip r:embed="rId3"/>
                <a:stretch>
                  <a:fillRect l="-536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6863" y="6092982"/>
            <a:ext cx="453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Much weaker than what’s required previously!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68713" y="5359651"/>
            <a:ext cx="316871" cy="733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Curvatures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Curvature, Set Curvature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Expected Set Curvature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0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696</Words>
  <Application>Microsoft Office PowerPoint</Application>
  <PresentationFormat>Widescreen</PresentationFormat>
  <Paragraphs>241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Parallel and Distributed Block Coordinate Frank Wolfe</vt:lpstr>
      <vt:lpstr>Frank-Wolfe and why Frank-Wolfe?</vt:lpstr>
      <vt:lpstr>Standard Frank-Wolfe Algorithm</vt:lpstr>
      <vt:lpstr>Block Coordinate Frank-Wolfe (BCFW)</vt:lpstr>
      <vt:lpstr>Can we parallelize it?</vt:lpstr>
      <vt:lpstr>Questions of interest</vt:lpstr>
      <vt:lpstr>“Cloud” Oracle model</vt:lpstr>
      <vt:lpstr>“Cloud” Oracle model</vt:lpstr>
      <vt:lpstr>Set Curvatures</vt:lpstr>
      <vt:lpstr>Question 1: Does it converge?</vt:lpstr>
      <vt:lpstr>Question 2: Does it converge faster?</vt:lpstr>
      <vt:lpstr>A coupling condition</vt:lpstr>
      <vt:lpstr>Concrete examples</vt:lpstr>
      <vt:lpstr>Speed-up in simulation</vt:lpstr>
      <vt:lpstr>Question 3: delayed updates?</vt:lpstr>
      <vt:lpstr>Compare to Async SGD and Async BCD</vt:lpstr>
      <vt:lpstr>Proof idea of getting sublinear rate</vt:lpstr>
      <vt:lpstr>Effect of delay and straggler</vt:lpstr>
      <vt:lpstr>System implications and caveats</vt:lpstr>
      <vt:lpstr>Speed-up in real clock time</vt:lpstr>
      <vt:lpstr>Summary</vt:lpstr>
      <vt:lpstr>Open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and Distributed Block Coordinate Frank Wolfe</dc:title>
  <dc:creator>SU, Yuxin</dc:creator>
  <cp:lastModifiedBy>SU, Yuxin</cp:lastModifiedBy>
  <cp:revision>43</cp:revision>
  <dcterms:created xsi:type="dcterms:W3CDTF">2017-04-02T04:51:43Z</dcterms:created>
  <dcterms:modified xsi:type="dcterms:W3CDTF">2017-04-03T05:24:20Z</dcterms:modified>
</cp:coreProperties>
</file>