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7" r:id="rId2"/>
    <p:sldId id="286" r:id="rId3"/>
    <p:sldId id="256" r:id="rId4"/>
    <p:sldId id="269" r:id="rId5"/>
    <p:sldId id="266" r:id="rId6"/>
    <p:sldId id="267" r:id="rId7"/>
    <p:sldId id="270" r:id="rId8"/>
    <p:sldId id="258" r:id="rId9"/>
    <p:sldId id="274" r:id="rId10"/>
    <p:sldId id="275" r:id="rId11"/>
    <p:sldId id="271" r:id="rId12"/>
    <p:sldId id="276" r:id="rId13"/>
    <p:sldId id="280" r:id="rId14"/>
    <p:sldId id="279" r:id="rId15"/>
    <p:sldId id="281" r:id="rId16"/>
    <p:sldId id="282" r:id="rId17"/>
    <p:sldId id="273" r:id="rId18"/>
    <p:sldId id="283" r:id="rId19"/>
    <p:sldId id="284" r:id="rId20"/>
    <p:sldId id="285" r:id="rId21"/>
    <p:sldId id="259" r:id="rId22"/>
    <p:sldId id="260" r:id="rId23"/>
    <p:sldId id="261" r:id="rId24"/>
    <p:sldId id="262" r:id="rId25"/>
    <p:sldId id="263" r:id="rId26"/>
    <p:sldId id="264" r:id="rId27"/>
    <p:sldId id="265" r:id="rId28"/>
    <p:sldId id="25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91" d="100"/>
          <a:sy n="91" d="100"/>
        </p:scale>
        <p:origin x="73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2888"/>
            <a:ext cx="7772400" cy="754062"/>
          </a:xfrm>
        </p:spPr>
        <p:txBody>
          <a:bodyPr anchor="b"/>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143000" y="246062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3B9514-18E7-4CB2-8CB4-6BFD671A5866}"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3B926-E58B-40DD-BC08-AA218CC80F84}" type="slidenum">
              <a:rPr lang="en-US" smtClean="0"/>
              <a:t>‹#›</a:t>
            </a:fld>
            <a:endParaRPr lang="en-US"/>
          </a:p>
        </p:txBody>
      </p:sp>
    </p:spTree>
    <p:extLst>
      <p:ext uri="{BB962C8B-B14F-4D97-AF65-F5344CB8AC3E}">
        <p14:creationId xmlns:p14="http://schemas.microsoft.com/office/powerpoint/2010/main" val="398177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B9514-18E7-4CB2-8CB4-6BFD671A5866}"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3B926-E58B-40DD-BC08-AA218CC80F84}" type="slidenum">
              <a:rPr lang="en-US" smtClean="0"/>
              <a:t>‹#›</a:t>
            </a:fld>
            <a:endParaRPr lang="en-US"/>
          </a:p>
        </p:txBody>
      </p:sp>
    </p:spTree>
    <p:extLst>
      <p:ext uri="{BB962C8B-B14F-4D97-AF65-F5344CB8AC3E}">
        <p14:creationId xmlns:p14="http://schemas.microsoft.com/office/powerpoint/2010/main" val="399615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B9514-18E7-4CB2-8CB4-6BFD671A5866}"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3B926-E58B-40DD-BC08-AA218CC80F84}" type="slidenum">
              <a:rPr lang="en-US" smtClean="0"/>
              <a:t>‹#›</a:t>
            </a:fld>
            <a:endParaRPr lang="en-US"/>
          </a:p>
        </p:txBody>
      </p:sp>
    </p:spTree>
    <p:extLst>
      <p:ext uri="{BB962C8B-B14F-4D97-AF65-F5344CB8AC3E}">
        <p14:creationId xmlns:p14="http://schemas.microsoft.com/office/powerpoint/2010/main" val="326719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7724"/>
          </a:xfrm>
          <a:solidFill>
            <a:schemeClr val="bg1">
              <a:lumMod val="95000"/>
            </a:schemeClr>
          </a:solidFill>
        </p:spPr>
        <p:txBody>
          <a:bodyPr>
            <a:normAutofit/>
          </a:bodyPr>
          <a:lstStyle>
            <a:lvl1pPr>
              <a:defRPr sz="3600">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223837" y="847725"/>
            <a:ext cx="8696325" cy="5333207"/>
          </a:xfrm>
        </p:spPr>
        <p:txBody>
          <a:bodyPr/>
          <a:lstStyle>
            <a:lvl1pPr>
              <a:lnSpc>
                <a:spcPct val="100000"/>
              </a:lnSpc>
              <a:spcAft>
                <a:spcPts val="1000"/>
              </a:spcAft>
              <a:buClr>
                <a:srgbClr val="0070C0"/>
              </a:buClr>
              <a:buSzPct val="90000"/>
              <a:defRPr sz="2400"/>
            </a:lvl1pPr>
            <a:lvl2pPr>
              <a:buClr>
                <a:srgbClr val="0070C0"/>
              </a:buClr>
              <a:buSzPct val="90000"/>
              <a:defRPr sz="2000"/>
            </a:lvl2pPr>
            <a:lvl3pPr>
              <a:buClr>
                <a:srgbClr val="0070C0"/>
              </a:buClr>
              <a:buSzPct val="90000"/>
              <a:defRPr/>
            </a:lvl3pPr>
            <a:lvl4pPr>
              <a:buClr>
                <a:srgbClr val="0070C0"/>
              </a:buClr>
              <a:buSzPct val="90000"/>
              <a:defRPr sz="2000"/>
            </a:lvl4pPr>
            <a:lvl5pPr>
              <a:buClr>
                <a:srgbClr val="0070C0"/>
              </a:buClr>
              <a:buSzPct val="90000"/>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92875"/>
            <a:ext cx="2057400" cy="365125"/>
          </a:xfrm>
        </p:spPr>
        <p:txBody>
          <a:bodyPr/>
          <a:lstStyle/>
          <a:p>
            <a:fld id="{CC3B9514-18E7-4CB2-8CB4-6BFD671A5866}" type="datetimeFigureOut">
              <a:rPr lang="en-US" smtClean="0"/>
              <a:t>10/15/2017</a:t>
            </a:fld>
            <a:endParaRPr lang="en-US"/>
          </a:p>
        </p:txBody>
      </p:sp>
      <p:sp>
        <p:nvSpPr>
          <p:cNvPr id="5" name="Footer Placeholder 4"/>
          <p:cNvSpPr>
            <a:spLocks noGrp="1"/>
          </p:cNvSpPr>
          <p:nvPr>
            <p:ph type="ftr" sz="quarter" idx="11"/>
          </p:nvPr>
        </p:nvSpPr>
        <p:spPr>
          <a:xfrm>
            <a:off x="3028950" y="6492874"/>
            <a:ext cx="3086100" cy="365125"/>
          </a:xfrm>
        </p:spPr>
        <p:txBody>
          <a:bodyPr/>
          <a:lstStyle/>
          <a:p>
            <a:endParaRPr lang="en-US" dirty="0"/>
          </a:p>
        </p:txBody>
      </p:sp>
      <p:sp>
        <p:nvSpPr>
          <p:cNvPr id="6" name="Slide Number Placeholder 5"/>
          <p:cNvSpPr>
            <a:spLocks noGrp="1"/>
          </p:cNvSpPr>
          <p:nvPr>
            <p:ph type="sldNum" sz="quarter" idx="12"/>
          </p:nvPr>
        </p:nvSpPr>
        <p:spPr>
          <a:xfrm>
            <a:off x="6457950" y="6492873"/>
            <a:ext cx="2057400" cy="365125"/>
          </a:xfrm>
        </p:spPr>
        <p:txBody>
          <a:bodyPr/>
          <a:lstStyle/>
          <a:p>
            <a:fld id="{0223B926-E58B-40DD-BC08-AA218CC80F84}" type="slidenum">
              <a:rPr lang="en-US" smtClean="0"/>
              <a:t>‹#›</a:t>
            </a:fld>
            <a:endParaRPr lang="en-US"/>
          </a:p>
        </p:txBody>
      </p:sp>
      <p:sp>
        <p:nvSpPr>
          <p:cNvPr id="11" name="Text Placeholder 10"/>
          <p:cNvSpPr>
            <a:spLocks noGrp="1"/>
          </p:cNvSpPr>
          <p:nvPr>
            <p:ph type="body" sz="quarter" idx="13"/>
          </p:nvPr>
        </p:nvSpPr>
        <p:spPr>
          <a:xfrm>
            <a:off x="223838" y="6181725"/>
            <a:ext cx="8696325" cy="311150"/>
          </a:xfrm>
        </p:spPr>
        <p:txBody>
          <a:bodyPr>
            <a:normAutofit/>
          </a:bodyPr>
          <a:lstStyle>
            <a:lvl1pPr marL="0" indent="0">
              <a:buNone/>
              <a:defRPr sz="1000"/>
            </a:lvl1pPr>
          </a:lstStyle>
          <a:p>
            <a:pPr lvl="0"/>
            <a:r>
              <a:rPr lang="en-US"/>
              <a:t>Edit Master text styles</a:t>
            </a:r>
          </a:p>
        </p:txBody>
      </p:sp>
    </p:spTree>
    <p:extLst>
      <p:ext uri="{BB962C8B-B14F-4D97-AF65-F5344CB8AC3E}">
        <p14:creationId xmlns:p14="http://schemas.microsoft.com/office/powerpoint/2010/main" val="97619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B9514-18E7-4CB2-8CB4-6BFD671A5866}" type="datetimeFigureOut">
              <a:rPr lang="en-US" smtClean="0"/>
              <a:t>10/15/2017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3B926-E58B-40DD-BC08-AA218CC80F84}" type="slidenum">
              <a:rPr lang="en-US" smtClean="0"/>
              <a:t>‹#›</a:t>
            </a:fld>
            <a:endParaRPr lang="en-US"/>
          </a:p>
        </p:txBody>
      </p:sp>
    </p:spTree>
    <p:extLst>
      <p:ext uri="{BB962C8B-B14F-4D97-AF65-F5344CB8AC3E}">
        <p14:creationId xmlns:p14="http://schemas.microsoft.com/office/powerpoint/2010/main" val="291677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7021" y="847725"/>
            <a:ext cx="4314979" cy="5041900"/>
          </a:xfrm>
        </p:spPr>
        <p:txBody>
          <a:bodyPr/>
          <a:lstStyle>
            <a:lvl1pPr>
              <a:lnSpc>
                <a:spcPct val="100000"/>
              </a:lnSpc>
              <a:spcAft>
                <a:spcPts val="1000"/>
              </a:spcAft>
              <a:buClr>
                <a:srgbClr val="0070C0"/>
              </a:buClr>
              <a:buSzPct val="90000"/>
              <a:defRPr sz="2400"/>
            </a:lvl1pPr>
            <a:lvl2pPr>
              <a:buClr>
                <a:srgbClr val="0070C0"/>
              </a:buClr>
              <a:buSzPct val="90000"/>
              <a:defRPr/>
            </a:lvl2pPr>
            <a:lvl3pPr>
              <a:buClr>
                <a:srgbClr val="0070C0"/>
              </a:buClr>
              <a:buSzPct val="90000"/>
              <a:defRPr/>
            </a:lvl3pPr>
            <a:lvl4pPr>
              <a:buClr>
                <a:srgbClr val="0070C0"/>
              </a:buClr>
              <a:buSzPct val="90000"/>
              <a:defRPr/>
            </a:lvl4pPr>
            <a:lvl5pPr>
              <a:buClr>
                <a:srgbClr val="0070C0"/>
              </a:buClr>
              <a:buSzPct val="90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860425"/>
            <a:ext cx="4315968" cy="5041900"/>
          </a:xfrm>
        </p:spPr>
        <p:txBody>
          <a:bodyPr/>
          <a:lstStyle>
            <a:lvl1pPr>
              <a:lnSpc>
                <a:spcPct val="100000"/>
              </a:lnSpc>
              <a:spcAft>
                <a:spcPts val="1000"/>
              </a:spcAft>
              <a:buClr>
                <a:srgbClr val="0070C0"/>
              </a:buClr>
              <a:buSzPct val="90000"/>
              <a:defRPr/>
            </a:lvl1pPr>
            <a:lvl2pPr>
              <a:buClr>
                <a:srgbClr val="0070C0"/>
              </a:buClr>
              <a:buSzPct val="90000"/>
              <a:defRPr/>
            </a:lvl2pPr>
            <a:lvl3pPr>
              <a:buClr>
                <a:srgbClr val="0070C0"/>
              </a:buClr>
              <a:buSzPct val="90000"/>
              <a:defRPr/>
            </a:lvl3pPr>
            <a:lvl4pPr>
              <a:buClr>
                <a:srgbClr val="0070C0"/>
              </a:buClr>
              <a:buSzPct val="90000"/>
              <a:defRPr/>
            </a:lvl4pPr>
            <a:lvl5pPr>
              <a:buClr>
                <a:srgbClr val="0070C0"/>
              </a:buClr>
              <a:buSzPct val="9000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3B9514-18E7-4CB2-8CB4-6BFD671A5866}"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3B926-E58B-40DD-BC08-AA218CC80F84}" type="slidenum">
              <a:rPr lang="en-US" smtClean="0"/>
              <a:t>‹#›</a:t>
            </a:fld>
            <a:endParaRPr lang="en-US"/>
          </a:p>
        </p:txBody>
      </p:sp>
      <p:sp>
        <p:nvSpPr>
          <p:cNvPr id="8" name="Title 1"/>
          <p:cNvSpPr>
            <a:spLocks noGrp="1"/>
          </p:cNvSpPr>
          <p:nvPr>
            <p:ph type="title"/>
          </p:nvPr>
        </p:nvSpPr>
        <p:spPr>
          <a:xfrm>
            <a:off x="0" y="1"/>
            <a:ext cx="9144000" cy="847724"/>
          </a:xfrm>
          <a:solidFill>
            <a:schemeClr val="bg1">
              <a:lumMod val="95000"/>
            </a:schemeClr>
          </a:solidFill>
        </p:spPr>
        <p:txBody>
          <a:bodyPr>
            <a:normAutofit/>
          </a:bodyPr>
          <a:lstStyle>
            <a:lvl1pPr>
              <a:defRPr sz="3600">
                <a:solidFill>
                  <a:srgbClr val="C00000"/>
                </a:solidFill>
              </a:defRPr>
            </a:lvl1pPr>
          </a:lstStyle>
          <a:p>
            <a:r>
              <a:rPr lang="en-US"/>
              <a:t>Click to edit Master title style</a:t>
            </a:r>
            <a:endParaRPr lang="en-US" dirty="0"/>
          </a:p>
        </p:txBody>
      </p:sp>
    </p:spTree>
    <p:extLst>
      <p:ext uri="{BB962C8B-B14F-4D97-AF65-F5344CB8AC3E}">
        <p14:creationId xmlns:p14="http://schemas.microsoft.com/office/powerpoint/2010/main" val="157699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935832"/>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8650" y="1759744"/>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935832"/>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7959" y="1759744"/>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3B9514-18E7-4CB2-8CB4-6BFD671A5866}" type="datetimeFigureOut">
              <a:rPr lang="en-US" smtClean="0"/>
              <a:t>10/15/2017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3B926-E58B-40DD-BC08-AA218CC80F84}" type="slidenum">
              <a:rPr lang="en-US" smtClean="0"/>
              <a:t>‹#›</a:t>
            </a:fld>
            <a:endParaRPr lang="en-US"/>
          </a:p>
        </p:txBody>
      </p:sp>
      <p:sp>
        <p:nvSpPr>
          <p:cNvPr id="10" name="Title 1"/>
          <p:cNvSpPr>
            <a:spLocks noGrp="1"/>
          </p:cNvSpPr>
          <p:nvPr>
            <p:ph type="title"/>
          </p:nvPr>
        </p:nvSpPr>
        <p:spPr>
          <a:xfrm>
            <a:off x="0" y="1"/>
            <a:ext cx="9144000" cy="847724"/>
          </a:xfrm>
          <a:solidFill>
            <a:schemeClr val="bg1">
              <a:lumMod val="95000"/>
            </a:schemeClr>
          </a:solidFill>
        </p:spPr>
        <p:txBody>
          <a:bodyPr>
            <a:normAutofit/>
          </a:bodyPr>
          <a:lstStyle>
            <a:lvl1pPr>
              <a:defRPr sz="3600">
                <a:solidFill>
                  <a:srgbClr val="C00000"/>
                </a:solidFill>
              </a:defRPr>
            </a:lvl1pPr>
          </a:lstStyle>
          <a:p>
            <a:r>
              <a:rPr lang="en-US"/>
              <a:t>Click to edit Master title style</a:t>
            </a:r>
            <a:endParaRPr lang="en-US" dirty="0"/>
          </a:p>
        </p:txBody>
      </p:sp>
    </p:spTree>
    <p:extLst>
      <p:ext uri="{BB962C8B-B14F-4D97-AF65-F5344CB8AC3E}">
        <p14:creationId xmlns:p14="http://schemas.microsoft.com/office/powerpoint/2010/main" val="425290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3B9514-18E7-4CB2-8CB4-6BFD671A5866}" type="datetimeFigureOut">
              <a:rPr lang="en-US" smtClean="0"/>
              <a:t>10/15/2017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3B926-E58B-40DD-BC08-AA218CC80F84}" type="slidenum">
              <a:rPr lang="en-US" smtClean="0"/>
              <a:t>‹#›</a:t>
            </a:fld>
            <a:endParaRPr lang="en-US"/>
          </a:p>
        </p:txBody>
      </p:sp>
    </p:spTree>
    <p:extLst>
      <p:ext uri="{BB962C8B-B14F-4D97-AF65-F5344CB8AC3E}">
        <p14:creationId xmlns:p14="http://schemas.microsoft.com/office/powerpoint/2010/main" val="65300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B9514-18E7-4CB2-8CB4-6BFD671A5866}" type="datetimeFigureOut">
              <a:rPr lang="en-US" smtClean="0"/>
              <a:t>10/15/2017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3B926-E58B-40DD-BC08-AA218CC80F84}" type="slidenum">
              <a:rPr lang="en-US" smtClean="0"/>
              <a:t>‹#›</a:t>
            </a:fld>
            <a:endParaRPr lang="en-US"/>
          </a:p>
        </p:txBody>
      </p:sp>
    </p:spTree>
    <p:extLst>
      <p:ext uri="{BB962C8B-B14F-4D97-AF65-F5344CB8AC3E}">
        <p14:creationId xmlns:p14="http://schemas.microsoft.com/office/powerpoint/2010/main" val="293751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B9514-18E7-4CB2-8CB4-6BFD671A5866}"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3B926-E58B-40DD-BC08-AA218CC80F84}" type="slidenum">
              <a:rPr lang="en-US" smtClean="0"/>
              <a:t>‹#›</a:t>
            </a:fld>
            <a:endParaRPr lang="en-US"/>
          </a:p>
        </p:txBody>
      </p:sp>
    </p:spTree>
    <p:extLst>
      <p:ext uri="{BB962C8B-B14F-4D97-AF65-F5344CB8AC3E}">
        <p14:creationId xmlns:p14="http://schemas.microsoft.com/office/powerpoint/2010/main" val="142307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B9514-18E7-4CB2-8CB4-6BFD671A5866}" type="datetimeFigureOut">
              <a:rPr lang="en-US" smtClean="0"/>
              <a:t>10/15/2017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3B926-E58B-40DD-BC08-AA218CC80F84}" type="slidenum">
              <a:rPr lang="en-US" smtClean="0"/>
              <a:t>‹#›</a:t>
            </a:fld>
            <a:endParaRPr lang="en-US"/>
          </a:p>
        </p:txBody>
      </p:sp>
    </p:spTree>
    <p:extLst>
      <p:ext uri="{BB962C8B-B14F-4D97-AF65-F5344CB8AC3E}">
        <p14:creationId xmlns:p14="http://schemas.microsoft.com/office/powerpoint/2010/main" val="387610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B9514-18E7-4CB2-8CB4-6BFD671A5866}" type="datetimeFigureOut">
              <a:rPr lang="en-US" smtClean="0"/>
              <a:t>10/15/2017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3B926-E58B-40DD-BC08-AA218CC80F84}" type="slidenum">
              <a:rPr lang="en-US" smtClean="0"/>
              <a:t>‹#›</a:t>
            </a:fld>
            <a:endParaRPr lang="en-US"/>
          </a:p>
        </p:txBody>
      </p:sp>
    </p:spTree>
    <p:extLst>
      <p:ext uri="{BB962C8B-B14F-4D97-AF65-F5344CB8AC3E}">
        <p14:creationId xmlns:p14="http://schemas.microsoft.com/office/powerpoint/2010/main" val="274096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rgbClr val="0070C0"/>
        </a:buClr>
        <a:buSzPct val="9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SzPct val="9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0C0"/>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0C0"/>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3.png"/><Relationship Id="rId19" Type="http://schemas.openxmlformats.org/officeDocument/2006/relationships/image" Target="../media/image23.png"/><Relationship Id="rId4" Type="http://schemas.openxmlformats.org/officeDocument/2006/relationships/image" Target="../media/image70.png"/><Relationship Id="rId9" Type="http://schemas.openxmlformats.org/officeDocument/2006/relationships/image" Target="../media/image12.pn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70.png"/><Relationship Id="rId3" Type="http://schemas.openxmlformats.org/officeDocument/2006/relationships/image" Target="../media/image70.png"/><Relationship Id="rId7" Type="http://schemas.openxmlformats.org/officeDocument/2006/relationships/image" Target="../media/image11.png"/><Relationship Id="rId12" Type="http://schemas.openxmlformats.org/officeDocument/2006/relationships/image" Target="../media/image16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5.png"/><Relationship Id="rId5" Type="http://schemas.openxmlformats.org/officeDocument/2006/relationships/image" Target="../media/image90.png"/><Relationship Id="rId10" Type="http://schemas.openxmlformats.org/officeDocument/2006/relationships/image" Target="../media/image140.png"/><Relationship Id="rId4" Type="http://schemas.openxmlformats.org/officeDocument/2006/relationships/image" Target="../media/image80.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5.png"/><Relationship Id="rId18" Type="http://schemas.openxmlformats.org/officeDocument/2006/relationships/image" Target="../media/image35.png"/><Relationship Id="rId3" Type="http://schemas.openxmlformats.org/officeDocument/2006/relationships/image" Target="../media/image25.png"/><Relationship Id="rId21" Type="http://schemas.openxmlformats.org/officeDocument/2006/relationships/image" Target="../media/image38.png"/><Relationship Id="rId7" Type="http://schemas.openxmlformats.org/officeDocument/2006/relationships/image" Target="../media/image90.png"/><Relationship Id="rId12" Type="http://schemas.openxmlformats.org/officeDocument/2006/relationships/image" Target="../media/image30.png"/><Relationship Id="rId17" Type="http://schemas.openxmlformats.org/officeDocument/2006/relationships/image" Target="../media/image34.png"/><Relationship Id="rId2" Type="http://schemas.openxmlformats.org/officeDocument/2006/relationships/image" Target="../media/image24.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3.png"/><Relationship Id="rId5" Type="http://schemas.openxmlformats.org/officeDocument/2006/relationships/image" Target="../media/image70.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9.png"/><Relationship Id="rId19"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11.png"/><Relationship Id="rId14" Type="http://schemas.openxmlformats.org/officeDocument/2006/relationships/image" Target="../media/image31.png"/><Relationship Id="rId22"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5F135-B286-4A72-B2FA-35A90A62BE7E}"/>
              </a:ext>
            </a:extLst>
          </p:cNvPr>
          <p:cNvSpPr>
            <a:spLocks noGrp="1"/>
          </p:cNvSpPr>
          <p:nvPr>
            <p:ph type="title"/>
          </p:nvPr>
        </p:nvSpPr>
        <p:spPr/>
        <p:txBody>
          <a:bodyPr/>
          <a:lstStyle/>
          <a:p>
            <a:r>
              <a:rPr lang="en-HK" dirty="0"/>
              <a:t>Ten Words</a:t>
            </a:r>
          </a:p>
        </p:txBody>
      </p:sp>
      <p:sp>
        <p:nvSpPr>
          <p:cNvPr id="5" name="Content Placeholder 4">
            <a:extLst>
              <a:ext uri="{FF2B5EF4-FFF2-40B4-BE49-F238E27FC236}">
                <a16:creationId xmlns:a16="http://schemas.microsoft.com/office/drawing/2014/main" id="{24D4500A-643F-4275-936C-007A2B5809A1}"/>
              </a:ext>
            </a:extLst>
          </p:cNvPr>
          <p:cNvSpPr>
            <a:spLocks noGrp="1"/>
          </p:cNvSpPr>
          <p:nvPr>
            <p:ph idx="1"/>
          </p:nvPr>
        </p:nvSpPr>
        <p:spPr/>
        <p:txBody>
          <a:bodyPr>
            <a:normAutofit fontScale="92500" lnSpcReduction="20000"/>
          </a:bodyPr>
          <a:lstStyle/>
          <a:p>
            <a:r>
              <a:rPr lang="en-HK" dirty="0"/>
              <a:t>… that promise adequate capacity to </a:t>
            </a:r>
            <a:r>
              <a:rPr lang="en-HK" dirty="0">
                <a:solidFill>
                  <a:srgbClr val="FF0000"/>
                </a:solidFill>
              </a:rPr>
              <a:t>digest</a:t>
            </a:r>
            <a:r>
              <a:rPr lang="en-HK" dirty="0"/>
              <a:t> massive datasets and offer powerful predictive analytics </a:t>
            </a:r>
            <a:r>
              <a:rPr lang="en-HK" dirty="0">
                <a:solidFill>
                  <a:srgbClr val="FF0000"/>
                </a:solidFill>
              </a:rPr>
              <a:t>thereupon</a:t>
            </a:r>
            <a:r>
              <a:rPr lang="en-HK" dirty="0"/>
              <a:t>.</a:t>
            </a:r>
          </a:p>
          <a:p>
            <a:r>
              <a:rPr lang="en-HK" dirty="0"/>
              <a:t>These principles and strategies span a </a:t>
            </a:r>
            <a:r>
              <a:rPr lang="en-HK" dirty="0">
                <a:solidFill>
                  <a:srgbClr val="FF0000"/>
                </a:solidFill>
              </a:rPr>
              <a:t>continuum</a:t>
            </a:r>
            <a:r>
              <a:rPr lang="en-HK" dirty="0"/>
              <a:t> from application, to engineering, and to theoretical research.</a:t>
            </a:r>
          </a:p>
          <a:p>
            <a:r>
              <a:rPr lang="en-HK" dirty="0"/>
              <a:t>By </a:t>
            </a:r>
            <a:r>
              <a:rPr lang="en-HK" dirty="0">
                <a:solidFill>
                  <a:srgbClr val="FF0000"/>
                </a:solidFill>
              </a:rPr>
              <a:t>exposing</a:t>
            </a:r>
            <a:r>
              <a:rPr lang="en-HK" dirty="0"/>
              <a:t> underlying statistical and algorithmic characteristics unique to ML programs but not typically seen in traditional computer programs and by </a:t>
            </a:r>
            <a:r>
              <a:rPr lang="en-HK" dirty="0">
                <a:solidFill>
                  <a:srgbClr val="FF0000"/>
                </a:solidFill>
              </a:rPr>
              <a:t>dissecting</a:t>
            </a:r>
            <a:r>
              <a:rPr lang="en-HK" dirty="0"/>
              <a:t> successful cases to reveal how we have </a:t>
            </a:r>
            <a:r>
              <a:rPr lang="en-HK" dirty="0">
                <a:solidFill>
                  <a:srgbClr val="FF0000"/>
                </a:solidFill>
              </a:rPr>
              <a:t>harnessed</a:t>
            </a:r>
            <a:r>
              <a:rPr lang="en-HK" dirty="0"/>
              <a:t> these principles to design and develop both high-performance distributed ML software.</a:t>
            </a:r>
          </a:p>
          <a:p>
            <a:r>
              <a:rPr lang="en-HK" dirty="0"/>
              <a:t>Machine Learning (ML) has become a primary mechanism for </a:t>
            </a:r>
            <a:r>
              <a:rPr lang="en-HK" dirty="0">
                <a:solidFill>
                  <a:srgbClr val="FF0000"/>
                </a:solidFill>
              </a:rPr>
              <a:t>distilling</a:t>
            </a:r>
            <a:r>
              <a:rPr lang="en-HK" dirty="0"/>
              <a:t> structured information and knowledge from raw data</a:t>
            </a:r>
          </a:p>
          <a:p>
            <a:r>
              <a:rPr lang="en-HK" dirty="0">
                <a:solidFill>
                  <a:srgbClr val="FF0000"/>
                </a:solidFill>
              </a:rPr>
              <a:t>Conventional</a:t>
            </a:r>
            <a:r>
              <a:rPr lang="en-HK" dirty="0"/>
              <a:t> ML research and development — which </a:t>
            </a:r>
            <a:r>
              <a:rPr lang="en-HK" dirty="0">
                <a:solidFill>
                  <a:srgbClr val="FF0000"/>
                </a:solidFill>
              </a:rPr>
              <a:t>excels</a:t>
            </a:r>
            <a:r>
              <a:rPr lang="en-HK" dirty="0"/>
              <a:t> in model, algorithm, and theory innovations — are now challenged by the growing </a:t>
            </a:r>
            <a:r>
              <a:rPr lang="en-HK" dirty="0">
                <a:solidFill>
                  <a:srgbClr val="FF0000"/>
                </a:solidFill>
              </a:rPr>
              <a:t>prevalence</a:t>
            </a:r>
            <a:r>
              <a:rPr lang="en-HK" dirty="0"/>
              <a:t> of Big Data collections such as hundreds of hours of video uploaded to video-sharing sites every minute…</a:t>
            </a:r>
          </a:p>
        </p:txBody>
      </p:sp>
      <p:sp>
        <p:nvSpPr>
          <p:cNvPr id="6" name="Text Placeholder 5">
            <a:extLst>
              <a:ext uri="{FF2B5EF4-FFF2-40B4-BE49-F238E27FC236}">
                <a16:creationId xmlns:a16="http://schemas.microsoft.com/office/drawing/2014/main" id="{E16ABEE7-B4D3-4022-BB35-0E1CA83B13C0}"/>
              </a:ext>
            </a:extLst>
          </p:cNvPr>
          <p:cNvSpPr>
            <a:spLocks noGrp="1"/>
          </p:cNvSpPr>
          <p:nvPr>
            <p:ph type="body" sz="quarter" idx="13"/>
          </p:nvPr>
        </p:nvSpPr>
        <p:spPr/>
        <p:txBody>
          <a:bodyPr/>
          <a:lstStyle/>
          <a:p>
            <a:endParaRPr lang="en-HK"/>
          </a:p>
        </p:txBody>
      </p:sp>
    </p:spTree>
    <p:extLst>
      <p:ext uri="{BB962C8B-B14F-4D97-AF65-F5344CB8AC3E}">
        <p14:creationId xmlns:p14="http://schemas.microsoft.com/office/powerpoint/2010/main" val="255539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B982-D7D9-4176-B43D-1D1747A6A4D4}"/>
              </a:ext>
            </a:extLst>
          </p:cNvPr>
          <p:cNvSpPr>
            <a:spLocks noGrp="1"/>
          </p:cNvSpPr>
          <p:nvPr>
            <p:ph type="title"/>
          </p:nvPr>
        </p:nvSpPr>
        <p:spPr/>
        <p:txBody>
          <a:bodyPr/>
          <a:lstStyle/>
          <a:p>
            <a:r>
              <a:rPr lang="en-US" dirty="0"/>
              <a:t>Contributions</a:t>
            </a:r>
          </a:p>
        </p:txBody>
      </p:sp>
      <p:sp>
        <p:nvSpPr>
          <p:cNvPr id="3" name="Content Placeholder 2">
            <a:extLst>
              <a:ext uri="{FF2B5EF4-FFF2-40B4-BE49-F238E27FC236}">
                <a16:creationId xmlns:a16="http://schemas.microsoft.com/office/drawing/2014/main" id="{A636AD64-E393-4616-A29C-DC7F33AD9B2A}"/>
              </a:ext>
            </a:extLst>
          </p:cNvPr>
          <p:cNvSpPr>
            <a:spLocks noGrp="1"/>
          </p:cNvSpPr>
          <p:nvPr>
            <p:ph idx="1"/>
          </p:nvPr>
        </p:nvSpPr>
        <p:spPr/>
        <p:txBody>
          <a:bodyPr/>
          <a:lstStyle/>
          <a:p>
            <a:r>
              <a:rPr lang="en-US" dirty="0"/>
              <a:t>The first positive answer to this question:</a:t>
            </a:r>
          </a:p>
          <a:p>
            <a:pPr marL="0" indent="0" algn="ctr">
              <a:buNone/>
            </a:pPr>
            <a:r>
              <a:rPr lang="en-US" dirty="0"/>
              <a:t>“</a:t>
            </a:r>
            <a:r>
              <a:rPr lang="en-US" dirty="0">
                <a:solidFill>
                  <a:srgbClr val="FF0000"/>
                </a:solidFill>
              </a:rPr>
              <a:t>Can decentralized algorithms be faster than its centralized counterpart?</a:t>
            </a:r>
            <a:r>
              <a:rPr lang="en-US" dirty="0"/>
              <a:t>”</a:t>
            </a:r>
          </a:p>
          <a:p>
            <a:pPr marL="0" indent="0" algn="ctr">
              <a:buNone/>
            </a:pPr>
            <a:endParaRPr lang="en-US" dirty="0"/>
          </a:p>
          <a:p>
            <a:pPr algn="just"/>
            <a:r>
              <a:rPr lang="en-US" dirty="0"/>
              <a:t>Theoretical Analysis</a:t>
            </a:r>
          </a:p>
          <a:p>
            <a:pPr algn="just"/>
            <a:r>
              <a:rPr lang="en-US" dirty="0"/>
              <a:t>Large-scale empirical experiments (112 GPUs </a:t>
            </a:r>
            <a:r>
              <a:rPr lang="en-US"/>
              <a:t>for ResNet20)</a:t>
            </a:r>
            <a:endParaRPr lang="en-US" dirty="0"/>
          </a:p>
        </p:txBody>
      </p:sp>
      <p:sp>
        <p:nvSpPr>
          <p:cNvPr id="4" name="Text Placeholder 3">
            <a:extLst>
              <a:ext uri="{FF2B5EF4-FFF2-40B4-BE49-F238E27FC236}">
                <a16:creationId xmlns:a16="http://schemas.microsoft.com/office/drawing/2014/main" id="{A9F3E01E-1EA8-44FA-80DE-02C893FB1BB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731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8FE2-2CD0-4974-981F-EBE4882F9A9A}"/>
              </a:ext>
            </a:extLst>
          </p:cNvPr>
          <p:cNvSpPr>
            <a:spLocks noGrp="1"/>
          </p:cNvSpPr>
          <p:nvPr>
            <p:ph type="title"/>
          </p:nvPr>
        </p:nvSpPr>
        <p:spPr/>
        <p:txBody>
          <a:bodyPr/>
          <a:lstStyle/>
          <a:p>
            <a:r>
              <a:rPr lang="en-US" dirty="0"/>
              <a:t>Problem Formulation</a:t>
            </a:r>
          </a:p>
        </p:txBody>
      </p:sp>
      <p:sp>
        <p:nvSpPr>
          <p:cNvPr id="3" name="Content Placeholder 2">
            <a:extLst>
              <a:ext uri="{FF2B5EF4-FFF2-40B4-BE49-F238E27FC236}">
                <a16:creationId xmlns:a16="http://schemas.microsoft.com/office/drawing/2014/main" id="{93891244-B8B5-47CD-802D-40C4EDE95891}"/>
              </a:ext>
            </a:extLst>
          </p:cNvPr>
          <p:cNvSpPr>
            <a:spLocks noGrp="1"/>
          </p:cNvSpPr>
          <p:nvPr>
            <p:ph idx="1"/>
          </p:nvPr>
        </p:nvSpPr>
        <p:spPr>
          <a:xfrm>
            <a:off x="223837" y="2989690"/>
            <a:ext cx="8696325" cy="3191242"/>
          </a:xfrm>
        </p:spPr>
        <p:txBody>
          <a:bodyPr/>
          <a:lstStyle/>
          <a:p>
            <a:r>
              <a:rPr lang="en-US" dirty="0"/>
              <a:t>Deep learning</a:t>
            </a:r>
          </a:p>
          <a:p>
            <a:r>
              <a:rPr lang="en-US" dirty="0"/>
              <a:t>Linear regression</a:t>
            </a:r>
          </a:p>
          <a:p>
            <a:r>
              <a:rPr lang="en-US" dirty="0"/>
              <a:t>Logistic regression</a:t>
            </a:r>
          </a:p>
        </p:txBody>
      </p:sp>
      <p:sp>
        <p:nvSpPr>
          <p:cNvPr id="4" name="Text Placeholder 3">
            <a:extLst>
              <a:ext uri="{FF2B5EF4-FFF2-40B4-BE49-F238E27FC236}">
                <a16:creationId xmlns:a16="http://schemas.microsoft.com/office/drawing/2014/main" id="{B256C3C7-AD25-4A56-BE71-F377182DC0D5}"/>
              </a:ext>
            </a:extLst>
          </p:cNvPr>
          <p:cNvSpPr>
            <a:spLocks noGrp="1"/>
          </p:cNvSpPr>
          <p:nvPr>
            <p:ph type="body" sz="quarter" idx="13"/>
          </p:nvPr>
        </p:nvSpPr>
        <p:spPr/>
        <p:txBody>
          <a:bodyPr/>
          <a:lstStyle/>
          <a:p>
            <a:endParaRPr lang="en-US"/>
          </a:p>
        </p:txBody>
      </p:sp>
      <p:grpSp>
        <p:nvGrpSpPr>
          <p:cNvPr id="5" name="Group 4">
            <a:extLst>
              <a:ext uri="{FF2B5EF4-FFF2-40B4-BE49-F238E27FC236}">
                <a16:creationId xmlns:a16="http://schemas.microsoft.com/office/drawing/2014/main" id="{BEB0CADB-A05E-4BD7-A62C-DC01E4FC4890}"/>
              </a:ext>
            </a:extLst>
          </p:cNvPr>
          <p:cNvGrpSpPr/>
          <p:nvPr/>
        </p:nvGrpSpPr>
        <p:grpSpPr>
          <a:xfrm>
            <a:off x="1009650" y="1375327"/>
            <a:ext cx="6934200" cy="1047750"/>
            <a:chOff x="600075" y="2305050"/>
            <a:chExt cx="6934200" cy="104775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BA6AFC4-9AF7-4311-8B37-5234C7C122A5}"/>
                    </a:ext>
                  </a:extLst>
                </p:cNvPr>
                <p:cNvSpPr/>
                <p:nvPr/>
              </p:nvSpPr>
              <p:spPr>
                <a:xfrm>
                  <a:off x="600075" y="2657475"/>
                  <a:ext cx="6934200" cy="69532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70C0"/>
                    </a:buClr>
                    <a:buSzPct val="90000"/>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limLow>
                              <m:limLowPr>
                                <m:ctrlPr>
                                  <a:rPr lang="en-US" sz="2000" b="0" i="1" smtClean="0">
                                    <a:latin typeface="Cambria Math" panose="02040503050406030204" pitchFamily="18" charset="0"/>
                                  </a:rPr>
                                </m:ctrlPr>
                              </m:limLowPr>
                              <m:e>
                                <m:r>
                                  <m:rPr>
                                    <m:sty m:val="p"/>
                                  </m:rPr>
                                  <a:rPr lang="en-US" sz="2000" b="0" i="0" smtClean="0">
                                    <a:latin typeface="Cambria Math" panose="02040503050406030204" pitchFamily="18" charset="0"/>
                                  </a:rPr>
                                  <m:t>min</m:t>
                                </m:r>
                              </m:e>
                              <m:lim>
                                <m:r>
                                  <a:rPr lang="en-US" sz="2000" b="0" i="1" smtClean="0">
                                    <a:latin typeface="Cambria Math" panose="02040503050406030204" pitchFamily="18" charset="0"/>
                                  </a:rPr>
                                  <m:t>𝑥</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ℝ</m:t>
                                    </m:r>
                                  </m:e>
                                  <m:sup>
                                    <m:r>
                                      <a:rPr lang="en-US" sz="2000" b="0" i="1" smtClean="0">
                                        <a:latin typeface="Cambria Math" panose="02040503050406030204" pitchFamily="18" charset="0"/>
                                      </a:rPr>
                                      <m:t>𝑁</m:t>
                                    </m:r>
                                  </m:sup>
                                </m:sSup>
                              </m:lim>
                            </m:limLow>
                          </m:fName>
                          <m:e>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𝔼</m:t>
                                </m:r>
                              </m:e>
                              <m:sub>
                                <m:r>
                                  <a:rPr lang="en-US" sz="2000" b="0" i="1" smtClean="0">
                                    <a:latin typeface="Cambria Math" panose="02040503050406030204" pitchFamily="18" charset="0"/>
                                  </a:rPr>
                                  <m:t>𝜉</m:t>
                                </m:r>
                                <m:r>
                                  <a:rPr lang="en-US" sz="2000" b="0" i="1" smtClean="0">
                                    <a:latin typeface="Cambria Math" panose="02040503050406030204" pitchFamily="18" charset="0"/>
                                  </a:rPr>
                                  <m:t>∼</m:t>
                                </m:r>
                                <m:r>
                                  <a:rPr lang="en-US" sz="2000" b="0" i="1" smtClean="0">
                                    <a:latin typeface="Cambria Math" panose="02040503050406030204" pitchFamily="18" charset="0"/>
                                  </a:rPr>
                                  <m:t>𝒟</m:t>
                                </m:r>
                              </m:sub>
                            </m:sSub>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𝜉</m:t>
                            </m:r>
                            <m:r>
                              <a:rPr lang="en-US" sz="2000" b="0" i="1" smtClean="0">
                                <a:latin typeface="Cambria Math" panose="02040503050406030204" pitchFamily="18" charset="0"/>
                              </a:rPr>
                              <m:t>)</m:t>
                            </m:r>
                          </m:e>
                        </m:func>
                      </m:oMath>
                    </m:oMathPara>
                  </a14:m>
                  <a:endParaRPr lang="en-US" sz="2000" dirty="0"/>
                </a:p>
              </p:txBody>
            </p:sp>
          </mc:Choice>
          <mc:Fallback xmlns="">
            <p:sp>
              <p:nvSpPr>
                <p:cNvPr id="6" name="Rectangle 5">
                  <a:extLst>
                    <a:ext uri="{FF2B5EF4-FFF2-40B4-BE49-F238E27FC236}">
                      <a16:creationId xmlns:a16="http://schemas.microsoft.com/office/drawing/2014/main" id="{1BA6AFC4-9AF7-4311-8B37-5234C7C122A5}"/>
                    </a:ext>
                  </a:extLst>
                </p:cNvPr>
                <p:cNvSpPr>
                  <a:spLocks noRot="1" noChangeAspect="1" noMove="1" noResize="1" noEditPoints="1" noAdjustHandles="1" noChangeArrowheads="1" noChangeShapeType="1" noTextEdit="1"/>
                </p:cNvSpPr>
                <p:nvPr/>
              </p:nvSpPr>
              <p:spPr>
                <a:xfrm>
                  <a:off x="600075" y="2657475"/>
                  <a:ext cx="6934200" cy="695325"/>
                </a:xfrm>
                <a:prstGeom prst="rect">
                  <a:avLst/>
                </a:prstGeom>
                <a:blipFill>
                  <a:blip r:embed="rId2"/>
                  <a:stretch>
                    <a:fillRect/>
                  </a:stretch>
                </a:blipFill>
              </p:spPr>
              <p:txBody>
                <a:bodyPr/>
                <a:lstStyle/>
                <a:p>
                  <a:r>
                    <a:rPr lang="en-US">
                      <a:noFill/>
                    </a:rPr>
                    <a:t> </a:t>
                  </a:r>
                </a:p>
              </p:txBody>
            </p:sp>
          </mc:Fallback>
        </mc:AlternateContent>
        <p:sp>
          <p:nvSpPr>
            <p:cNvPr id="7" name="Round Same Side Corner Rectangle 6">
              <a:extLst>
                <a:ext uri="{FF2B5EF4-FFF2-40B4-BE49-F238E27FC236}">
                  <a16:creationId xmlns:a16="http://schemas.microsoft.com/office/drawing/2014/main" id="{0B23F473-49DF-4644-8D50-989256CD6115}"/>
                </a:ext>
              </a:extLst>
            </p:cNvPr>
            <p:cNvSpPr/>
            <p:nvPr/>
          </p:nvSpPr>
          <p:spPr>
            <a:xfrm>
              <a:off x="600075" y="2305050"/>
              <a:ext cx="6934200" cy="3524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Stochastic Optimization Problem</a:t>
              </a:r>
            </a:p>
          </p:txBody>
        </p:sp>
      </p:grpSp>
    </p:spTree>
    <p:extLst>
      <p:ext uri="{BB962C8B-B14F-4D97-AF65-F5344CB8AC3E}">
        <p14:creationId xmlns:p14="http://schemas.microsoft.com/office/powerpoint/2010/main" val="278157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56D8-3135-463A-B436-7F39E29A5E8E}"/>
              </a:ext>
            </a:extLst>
          </p:cNvPr>
          <p:cNvSpPr>
            <a:spLocks noGrp="1"/>
          </p:cNvSpPr>
          <p:nvPr>
            <p:ph type="title"/>
          </p:nvPr>
        </p:nvSpPr>
        <p:spPr/>
        <p:txBody>
          <a:bodyPr/>
          <a:lstStyle/>
          <a:p>
            <a:r>
              <a:rPr lang="en-US" dirty="0"/>
              <a:t>Distributed Setting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96F1EB-94C9-43EB-B1CB-F5C608C061FA}"/>
                  </a:ext>
                </a:extLst>
              </p:cNvPr>
              <p:cNvSpPr>
                <a:spLocks noGrp="1"/>
              </p:cNvSpPr>
              <p:nvPr>
                <p:ph idx="1"/>
              </p:nvPr>
            </p:nvSpPr>
            <p:spPr>
              <a:xfrm>
                <a:off x="223837" y="4953663"/>
                <a:ext cx="8696325" cy="1227269"/>
              </a:xfrm>
            </p:spPr>
            <p:txBody>
              <a:bodyPr>
                <a:normAutofit fontScale="92500"/>
              </a:bodyPr>
              <a:lstStyle/>
              <a:p>
                <a:pPr marL="0"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𝑑</m:t>
                                  </m:r>
                                </m:sup>
                              </m:sSup>
                            </m:lim>
                          </m:limLow>
                        </m:fName>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𝑃</m:t>
                              </m:r>
                            </m:den>
                          </m:f>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𝑃</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𝑃</m:t>
                              </m:r>
                            </m:den>
                          </m:f>
                          <m:nary>
                            <m:naryPr>
                              <m:chr m:val="∑"/>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𝑃</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𝑖</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𝜉</m:t>
                              </m:r>
                              <m:r>
                                <a:rPr lang="en-US" b="0" i="1" smtClean="0">
                                  <a:latin typeface="Cambria Math" panose="02040503050406030204" pitchFamily="18" charset="0"/>
                                </a:rPr>
                                <m:t>)</m:t>
                              </m:r>
                            </m:e>
                          </m:nary>
                        </m:e>
                      </m:func>
                    </m:oMath>
                  </m:oMathPara>
                </a14:m>
                <a:endParaRPr lang="en-US" dirty="0"/>
              </a:p>
            </p:txBody>
          </p:sp>
        </mc:Choice>
        <mc:Fallback xmlns="">
          <p:sp>
            <p:nvSpPr>
              <p:cNvPr id="3" name="Content Placeholder 2">
                <a:extLst>
                  <a:ext uri="{FF2B5EF4-FFF2-40B4-BE49-F238E27FC236}">
                    <a16:creationId xmlns:a16="http://schemas.microsoft.com/office/drawing/2014/main" id="{6996F1EB-94C9-43EB-B1CB-F5C608C061FA}"/>
                  </a:ext>
                </a:extLst>
              </p:cNvPr>
              <p:cNvSpPr>
                <a:spLocks noGrp="1" noRot="1" noChangeAspect="1" noMove="1" noResize="1" noEditPoints="1" noAdjustHandles="1" noChangeArrowheads="1" noChangeShapeType="1" noTextEdit="1"/>
              </p:cNvSpPr>
              <p:nvPr>
                <p:ph idx="1"/>
              </p:nvPr>
            </p:nvSpPr>
            <p:spPr>
              <a:xfrm>
                <a:off x="223837" y="4953663"/>
                <a:ext cx="8696325" cy="1227269"/>
              </a:xfrm>
              <a:blipFill>
                <a:blip r:embed="rId2"/>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720AE187-241D-49E0-873B-1BC126E5B9A3}"/>
              </a:ext>
            </a:extLst>
          </p:cNvPr>
          <p:cNvGrpSpPr/>
          <p:nvPr/>
        </p:nvGrpSpPr>
        <p:grpSpPr>
          <a:xfrm>
            <a:off x="1054874" y="2244391"/>
            <a:ext cx="1439186" cy="818835"/>
            <a:chOff x="771277" y="2528515"/>
            <a:chExt cx="1439186" cy="818835"/>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A5486C9-7E61-4743-BB2F-5C964E607B84}"/>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𝜉</m:t>
                        </m:r>
                        <m:r>
                          <a:rPr lang="en-US" b="0" i="1" smtClean="0">
                            <a:latin typeface="Cambria Math" panose="02040503050406030204" pitchFamily="18" charset="0"/>
                          </a:rPr>
                          <m:t>)</m:t>
                        </m:r>
                      </m:oMath>
                    </m:oMathPara>
                  </a14:m>
                  <a:endParaRPr lang="en-US" dirty="0"/>
                </a:p>
              </p:txBody>
            </p:sp>
          </mc:Choice>
          <mc:Fallback xmlns="">
            <p:sp>
              <p:nvSpPr>
                <p:cNvPr id="6" name="Rectangle 5">
                  <a:extLst>
                    <a:ext uri="{FF2B5EF4-FFF2-40B4-BE49-F238E27FC236}">
                      <a16:creationId xmlns:a16="http://schemas.microsoft.com/office/drawing/2014/main" id="{7A5486C9-7E61-4743-BB2F-5C964E607B84}"/>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3"/>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327A167-4586-422E-B7FB-DFE75C4D7CFD}"/>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1</m:t>
                            </m:r>
                          </m:sub>
                        </m:sSub>
                      </m:oMath>
                    </m:oMathPara>
                  </a14:m>
                  <a:endParaRPr lang="en-US" dirty="0"/>
                </a:p>
              </p:txBody>
            </p:sp>
          </mc:Choice>
          <mc:Fallback xmlns="">
            <p:sp>
              <p:nvSpPr>
                <p:cNvPr id="7" name="Rectangle 6">
                  <a:extLst>
                    <a:ext uri="{FF2B5EF4-FFF2-40B4-BE49-F238E27FC236}">
                      <a16:creationId xmlns:a16="http://schemas.microsoft.com/office/drawing/2014/main" id="{BE0A3A46-7218-46D7-8CA8-0FFE61828DC0}"/>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4"/>
                  <a:stretch>
                    <a:fillRect/>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B7F096DB-2A4C-464F-870C-38592A8D187E}"/>
              </a:ext>
            </a:extLst>
          </p:cNvPr>
          <p:cNvGrpSpPr/>
          <p:nvPr/>
        </p:nvGrpSpPr>
        <p:grpSpPr>
          <a:xfrm>
            <a:off x="3444241" y="983221"/>
            <a:ext cx="1439186" cy="818835"/>
            <a:chOff x="771277" y="2528515"/>
            <a:chExt cx="1439186" cy="818835"/>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1F9EEF0-912B-40BE-80E8-750C53162EA7}"/>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𝜉</m:t>
                        </m:r>
                        <m:r>
                          <a:rPr lang="en-US" i="1">
                            <a:latin typeface="Cambria Math" panose="02040503050406030204" pitchFamily="18" charset="0"/>
                          </a:rPr>
                          <m:t>)</m:t>
                        </m:r>
                      </m:oMath>
                    </m:oMathPara>
                  </a14:m>
                  <a:endParaRPr lang="en-US" dirty="0"/>
                </a:p>
              </p:txBody>
            </p:sp>
          </mc:Choice>
          <mc:Fallback xmlns="">
            <p:sp>
              <p:nvSpPr>
                <p:cNvPr id="9" name="Rectangle 8">
                  <a:extLst>
                    <a:ext uri="{FF2B5EF4-FFF2-40B4-BE49-F238E27FC236}">
                      <a16:creationId xmlns:a16="http://schemas.microsoft.com/office/drawing/2014/main" id="{A1F9EEF0-912B-40BE-80E8-750C53162EA7}"/>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5"/>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44F8CD0-5AC1-44AD-A00C-C43AEBD14B7F}"/>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2</m:t>
                            </m:r>
                          </m:sub>
                        </m:sSub>
                      </m:oMath>
                    </m:oMathPara>
                  </a14:m>
                  <a:endParaRPr lang="en-US" dirty="0"/>
                </a:p>
              </p:txBody>
            </p:sp>
          </mc:Choice>
          <mc:Fallback xmlns="">
            <p:sp>
              <p:nvSpPr>
                <p:cNvPr id="11" name="Rectangle 10">
                  <a:extLst>
                    <a:ext uri="{FF2B5EF4-FFF2-40B4-BE49-F238E27FC236}">
                      <a16:creationId xmlns:a16="http://schemas.microsoft.com/office/drawing/2014/main" id="{8C645DF9-1501-4816-8418-EFC058B7DDAF}"/>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6"/>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A306569D-87A6-4FE8-BF11-D6E73568A0FB}"/>
              </a:ext>
            </a:extLst>
          </p:cNvPr>
          <p:cNvGrpSpPr/>
          <p:nvPr/>
        </p:nvGrpSpPr>
        <p:grpSpPr>
          <a:xfrm>
            <a:off x="1774467" y="3999331"/>
            <a:ext cx="1439186" cy="818835"/>
            <a:chOff x="771277" y="2528515"/>
            <a:chExt cx="1439186" cy="818835"/>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4F1F799-C507-4847-A651-C2C71C31E9C3}"/>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5</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𝜉</m:t>
                        </m:r>
                        <m:r>
                          <a:rPr lang="en-US" i="1">
                            <a:latin typeface="Cambria Math" panose="02040503050406030204" pitchFamily="18" charset="0"/>
                          </a:rPr>
                          <m:t>)</m:t>
                        </m:r>
                      </m:oMath>
                    </m:oMathPara>
                  </a14:m>
                  <a:endParaRPr lang="en-US" dirty="0"/>
                </a:p>
              </p:txBody>
            </p:sp>
          </mc:Choice>
          <mc:Fallback xmlns="">
            <p:sp>
              <p:nvSpPr>
                <p:cNvPr id="12" name="Rectangle 11">
                  <a:extLst>
                    <a:ext uri="{FF2B5EF4-FFF2-40B4-BE49-F238E27FC236}">
                      <a16:creationId xmlns:a16="http://schemas.microsoft.com/office/drawing/2014/main" id="{A4F1F799-C507-4847-A651-C2C71C31E9C3}"/>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7"/>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C1AC091-4C2A-4790-A546-31F276F068E4}"/>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5</m:t>
                            </m:r>
                          </m:sub>
                        </m:sSub>
                      </m:oMath>
                    </m:oMathPara>
                  </a14:m>
                  <a:endParaRPr lang="en-US" dirty="0"/>
                </a:p>
              </p:txBody>
            </p:sp>
          </mc:Choice>
          <mc:Fallback xmlns="">
            <p:sp>
              <p:nvSpPr>
                <p:cNvPr id="14" name="Rectangle 13">
                  <a:extLst>
                    <a:ext uri="{FF2B5EF4-FFF2-40B4-BE49-F238E27FC236}">
                      <a16:creationId xmlns:a16="http://schemas.microsoft.com/office/drawing/2014/main" id="{285BCC54-99A8-4011-B7F3-0EBB4911818A}"/>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8"/>
                  <a:stretch>
                    <a:fillRect/>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F4197BD4-B481-4860-B195-53979C67E12C}"/>
              </a:ext>
            </a:extLst>
          </p:cNvPr>
          <p:cNvGrpSpPr/>
          <p:nvPr/>
        </p:nvGrpSpPr>
        <p:grpSpPr>
          <a:xfrm>
            <a:off x="5750120" y="2244391"/>
            <a:ext cx="1439186" cy="818835"/>
            <a:chOff x="771277" y="2528515"/>
            <a:chExt cx="1439186" cy="818835"/>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F8FDFF7-B8D9-4A9B-A733-A350693B301A}"/>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3</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𝜉</m:t>
                        </m:r>
                        <m:r>
                          <a:rPr lang="en-US" i="1">
                            <a:latin typeface="Cambria Math" panose="02040503050406030204" pitchFamily="18" charset="0"/>
                          </a:rPr>
                          <m:t>)</m:t>
                        </m:r>
                      </m:oMath>
                    </m:oMathPara>
                  </a14:m>
                  <a:endParaRPr lang="en-US" dirty="0"/>
                </a:p>
              </p:txBody>
            </p:sp>
          </mc:Choice>
          <mc:Fallback xmlns="">
            <p:sp>
              <p:nvSpPr>
                <p:cNvPr id="15" name="Rectangle 14">
                  <a:extLst>
                    <a:ext uri="{FF2B5EF4-FFF2-40B4-BE49-F238E27FC236}">
                      <a16:creationId xmlns:a16="http://schemas.microsoft.com/office/drawing/2014/main" id="{0F8FDFF7-B8D9-4A9B-A733-A350693B301A}"/>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9"/>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0EFD361-551E-4402-9E1C-A799F5983017}"/>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3</m:t>
                            </m:r>
                          </m:sub>
                        </m:sSub>
                      </m:oMath>
                    </m:oMathPara>
                  </a14:m>
                  <a:endParaRPr lang="en-US" dirty="0"/>
                </a:p>
              </p:txBody>
            </p:sp>
          </mc:Choice>
          <mc:Fallback xmlns="">
            <p:sp>
              <p:nvSpPr>
                <p:cNvPr id="17" name="Rectangle 16">
                  <a:extLst>
                    <a:ext uri="{FF2B5EF4-FFF2-40B4-BE49-F238E27FC236}">
                      <a16:creationId xmlns:a16="http://schemas.microsoft.com/office/drawing/2014/main" id="{83395467-B130-45F4-B68E-86F99DFF397F}"/>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10"/>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1F8C8E84-9EDD-4836-A230-27884DD121C7}"/>
              </a:ext>
            </a:extLst>
          </p:cNvPr>
          <p:cNvGrpSpPr/>
          <p:nvPr/>
        </p:nvGrpSpPr>
        <p:grpSpPr>
          <a:xfrm>
            <a:off x="5030527" y="3991535"/>
            <a:ext cx="1439186" cy="818835"/>
            <a:chOff x="771277" y="2528515"/>
            <a:chExt cx="1439186" cy="818835"/>
          </a:xfrm>
        </p:grpSpPr>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A9D03A7-E8B1-4AB4-B903-009E1CADE661}"/>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4</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𝜉</m:t>
                        </m:r>
                        <m:r>
                          <a:rPr lang="en-US" i="1">
                            <a:latin typeface="Cambria Math" panose="02040503050406030204" pitchFamily="18" charset="0"/>
                          </a:rPr>
                          <m:t>)</m:t>
                        </m:r>
                      </m:oMath>
                    </m:oMathPara>
                  </a14:m>
                  <a:endParaRPr lang="en-US" dirty="0"/>
                </a:p>
              </p:txBody>
            </p:sp>
          </mc:Choice>
          <mc:Fallback xmlns="">
            <p:sp>
              <p:nvSpPr>
                <p:cNvPr id="18" name="Rectangle 17">
                  <a:extLst>
                    <a:ext uri="{FF2B5EF4-FFF2-40B4-BE49-F238E27FC236}">
                      <a16:creationId xmlns:a16="http://schemas.microsoft.com/office/drawing/2014/main" id="{7A9D03A7-E8B1-4AB4-B903-009E1CADE661}"/>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11"/>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43F85E6-5C24-4B05-8B0A-FEB6C8A2666C}"/>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4</m:t>
                            </m:r>
                          </m:sub>
                        </m:sSub>
                      </m:oMath>
                    </m:oMathPara>
                  </a14:m>
                  <a:endParaRPr lang="en-US" dirty="0"/>
                </a:p>
              </p:txBody>
            </p:sp>
          </mc:Choice>
          <mc:Fallback xmlns="">
            <p:sp>
              <p:nvSpPr>
                <p:cNvPr id="20" name="Rectangle 19">
                  <a:extLst>
                    <a:ext uri="{FF2B5EF4-FFF2-40B4-BE49-F238E27FC236}">
                      <a16:creationId xmlns:a16="http://schemas.microsoft.com/office/drawing/2014/main" id="{BC5BAC10-8C15-44DF-9DA2-19E816E4940D}"/>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12"/>
                  <a:stretch>
                    <a:fillRect/>
                  </a:stretch>
                </a:blipFill>
              </p:spPr>
              <p:txBody>
                <a:bodyPr/>
                <a:lstStyle/>
                <a:p>
                  <a:r>
                    <a:rPr lang="en-US">
                      <a:noFill/>
                    </a:rPr>
                    <a:t> </a:t>
                  </a:r>
                </a:p>
              </p:txBody>
            </p:sp>
          </mc:Fallback>
        </mc:AlternateContent>
      </p:grpSp>
      <p:cxnSp>
        <p:nvCxnSpPr>
          <p:cNvPr id="20" name="Straight Arrow Connector 19">
            <a:extLst>
              <a:ext uri="{FF2B5EF4-FFF2-40B4-BE49-F238E27FC236}">
                <a16:creationId xmlns:a16="http://schemas.microsoft.com/office/drawing/2014/main" id="{4265F492-CB64-4752-B671-1B6B15FB078D}"/>
              </a:ext>
            </a:extLst>
          </p:cNvPr>
          <p:cNvCxnSpPr>
            <a:stCxn id="6" idx="0"/>
            <a:endCxn id="9" idx="1"/>
          </p:cNvCxnSpPr>
          <p:nvPr/>
        </p:nvCxnSpPr>
        <p:spPr>
          <a:xfrm flipV="1">
            <a:off x="1774467" y="1178028"/>
            <a:ext cx="1669774" cy="1066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82DFD4-1DFD-41AC-893D-85E56030C6CE}"/>
              </a:ext>
            </a:extLst>
          </p:cNvPr>
          <p:cNvCxnSpPr>
            <a:stCxn id="9" idx="3"/>
            <a:endCxn id="15" idx="0"/>
          </p:cNvCxnSpPr>
          <p:nvPr/>
        </p:nvCxnSpPr>
        <p:spPr>
          <a:xfrm>
            <a:off x="4883427" y="1178028"/>
            <a:ext cx="1586286" cy="1066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60DAB5D-8452-4389-9EE0-566D075D6FA6}"/>
              </a:ext>
            </a:extLst>
          </p:cNvPr>
          <p:cNvCxnSpPr>
            <a:stCxn id="12" idx="3"/>
            <a:endCxn id="18" idx="1"/>
          </p:cNvCxnSpPr>
          <p:nvPr/>
        </p:nvCxnSpPr>
        <p:spPr>
          <a:xfrm flipV="1">
            <a:off x="3213653" y="4186342"/>
            <a:ext cx="1816874" cy="77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9A5D8DC-4BBC-4404-B1CC-A17C4DF7276D}"/>
              </a:ext>
            </a:extLst>
          </p:cNvPr>
          <p:cNvCxnSpPr>
            <a:stCxn id="7" idx="2"/>
            <a:endCxn id="12" idx="0"/>
          </p:cNvCxnSpPr>
          <p:nvPr/>
        </p:nvCxnSpPr>
        <p:spPr>
          <a:xfrm>
            <a:off x="1774467" y="3063226"/>
            <a:ext cx="719593" cy="9361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426C38C-0DA2-4A14-8B8D-27B70D5EF4A8}"/>
              </a:ext>
            </a:extLst>
          </p:cNvPr>
          <p:cNvCxnSpPr>
            <a:stCxn id="16" idx="2"/>
            <a:endCxn id="18" idx="0"/>
          </p:cNvCxnSpPr>
          <p:nvPr/>
        </p:nvCxnSpPr>
        <p:spPr>
          <a:xfrm flipH="1">
            <a:off x="5750120" y="3063226"/>
            <a:ext cx="719593" cy="9283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DF4E74-06C5-4DD7-A216-8CAB7909F7A0}"/>
              </a:ext>
            </a:extLst>
          </p:cNvPr>
          <p:cNvCxnSpPr>
            <a:stCxn id="15" idx="1"/>
            <a:endCxn id="6" idx="3"/>
          </p:cNvCxnSpPr>
          <p:nvPr/>
        </p:nvCxnSpPr>
        <p:spPr>
          <a:xfrm flipH="1">
            <a:off x="2494060" y="2439198"/>
            <a:ext cx="32560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93DF87D-A888-4720-96FA-B2EF223EE6D6}"/>
                  </a:ext>
                </a:extLst>
              </p:cNvPr>
              <p:cNvSpPr txBox="1"/>
              <p:nvPr/>
            </p:nvSpPr>
            <p:spPr>
              <a:xfrm>
                <a:off x="245047" y="2439198"/>
                <a:ext cx="7529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26" name="TextBox 25">
                <a:extLst>
                  <a:ext uri="{FF2B5EF4-FFF2-40B4-BE49-F238E27FC236}">
                    <a16:creationId xmlns:a16="http://schemas.microsoft.com/office/drawing/2014/main" id="{C93DF87D-A888-4720-96FA-B2EF223EE6D6}"/>
                  </a:ext>
                </a:extLst>
              </p:cNvPr>
              <p:cNvSpPr txBox="1">
                <a:spLocks noRot="1" noChangeAspect="1" noMove="1" noResize="1" noEditPoints="1" noAdjustHandles="1" noChangeArrowheads="1" noChangeShapeType="1" noTextEdit="1"/>
              </p:cNvSpPr>
              <p:nvPr/>
            </p:nvSpPr>
            <p:spPr>
              <a:xfrm>
                <a:off x="245047" y="2439198"/>
                <a:ext cx="752962" cy="369332"/>
              </a:xfrm>
              <a:prstGeom prst="rect">
                <a:avLst/>
              </a:prstGeom>
              <a:blipFill>
                <a:blip r:embed="rId1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79B028F-D4E7-43D5-8F78-6C762887DB68}"/>
                  </a:ext>
                </a:extLst>
              </p:cNvPr>
              <p:cNvSpPr txBox="1"/>
              <p:nvPr/>
            </p:nvSpPr>
            <p:spPr>
              <a:xfrm>
                <a:off x="3745609" y="1845293"/>
                <a:ext cx="7582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27" name="TextBox 26">
                <a:extLst>
                  <a:ext uri="{FF2B5EF4-FFF2-40B4-BE49-F238E27FC236}">
                    <a16:creationId xmlns:a16="http://schemas.microsoft.com/office/drawing/2014/main" id="{179B028F-D4E7-43D5-8F78-6C762887DB68}"/>
                  </a:ext>
                </a:extLst>
              </p:cNvPr>
              <p:cNvSpPr txBox="1">
                <a:spLocks noRot="1" noChangeAspect="1" noMove="1" noResize="1" noEditPoints="1" noAdjustHandles="1" noChangeArrowheads="1" noChangeShapeType="1" noTextEdit="1"/>
              </p:cNvSpPr>
              <p:nvPr/>
            </p:nvSpPr>
            <p:spPr>
              <a:xfrm>
                <a:off x="3745609" y="1845293"/>
                <a:ext cx="758285" cy="369332"/>
              </a:xfrm>
              <a:prstGeom prst="rect">
                <a:avLst/>
              </a:prstGeom>
              <a:blipFill>
                <a:blip r:embed="rId1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6735C14-A0C4-4653-ACFC-232B74B56C7A}"/>
                  </a:ext>
                </a:extLst>
              </p:cNvPr>
              <p:cNvSpPr txBox="1"/>
              <p:nvPr/>
            </p:nvSpPr>
            <p:spPr>
              <a:xfrm>
                <a:off x="7303037" y="2439198"/>
                <a:ext cx="7582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28" name="TextBox 27">
                <a:extLst>
                  <a:ext uri="{FF2B5EF4-FFF2-40B4-BE49-F238E27FC236}">
                    <a16:creationId xmlns:a16="http://schemas.microsoft.com/office/drawing/2014/main" id="{F6735C14-A0C4-4653-ACFC-232B74B56C7A}"/>
                  </a:ext>
                </a:extLst>
              </p:cNvPr>
              <p:cNvSpPr txBox="1">
                <a:spLocks noRot="1" noChangeAspect="1" noMove="1" noResize="1" noEditPoints="1" noAdjustHandles="1" noChangeArrowheads="1" noChangeShapeType="1" noTextEdit="1"/>
              </p:cNvSpPr>
              <p:nvPr/>
            </p:nvSpPr>
            <p:spPr>
              <a:xfrm>
                <a:off x="7303037" y="2439198"/>
                <a:ext cx="758285" cy="369332"/>
              </a:xfrm>
              <a:prstGeom prst="rect">
                <a:avLst/>
              </a:prstGeom>
              <a:blipFill>
                <a:blip r:embed="rId1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5F65AE4-D467-4551-9DAE-7087CEF7232F}"/>
                  </a:ext>
                </a:extLst>
              </p:cNvPr>
              <p:cNvSpPr txBox="1"/>
              <p:nvPr/>
            </p:nvSpPr>
            <p:spPr>
              <a:xfrm>
                <a:off x="6647172" y="4172328"/>
                <a:ext cx="7492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4</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29" name="TextBox 28">
                <a:extLst>
                  <a:ext uri="{FF2B5EF4-FFF2-40B4-BE49-F238E27FC236}">
                    <a16:creationId xmlns:a16="http://schemas.microsoft.com/office/drawing/2014/main" id="{F5F65AE4-D467-4551-9DAE-7087CEF7232F}"/>
                  </a:ext>
                </a:extLst>
              </p:cNvPr>
              <p:cNvSpPr txBox="1">
                <a:spLocks noRot="1" noChangeAspect="1" noMove="1" noResize="1" noEditPoints="1" noAdjustHandles="1" noChangeArrowheads="1" noChangeShapeType="1" noTextEdit="1"/>
              </p:cNvSpPr>
              <p:nvPr/>
            </p:nvSpPr>
            <p:spPr>
              <a:xfrm>
                <a:off x="6647172" y="4172328"/>
                <a:ext cx="749244" cy="369332"/>
              </a:xfrm>
              <a:prstGeom prst="rect">
                <a:avLst/>
              </a:prstGeom>
              <a:blipFill>
                <a:blip r:embed="rId1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5EC46C3-3DD6-49E9-B87E-DC9B55503BFF}"/>
                  </a:ext>
                </a:extLst>
              </p:cNvPr>
              <p:cNvSpPr txBox="1"/>
              <p:nvPr/>
            </p:nvSpPr>
            <p:spPr>
              <a:xfrm>
                <a:off x="845372" y="4174372"/>
                <a:ext cx="7582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5</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m:oMathPara>
                </a14:m>
                <a:endParaRPr lang="en-US" dirty="0"/>
              </a:p>
            </p:txBody>
          </p:sp>
        </mc:Choice>
        <mc:Fallback xmlns="">
          <p:sp>
            <p:nvSpPr>
              <p:cNvPr id="30" name="TextBox 29">
                <a:extLst>
                  <a:ext uri="{FF2B5EF4-FFF2-40B4-BE49-F238E27FC236}">
                    <a16:creationId xmlns:a16="http://schemas.microsoft.com/office/drawing/2014/main" id="{55EC46C3-3DD6-49E9-B87E-DC9B55503BFF}"/>
                  </a:ext>
                </a:extLst>
              </p:cNvPr>
              <p:cNvSpPr txBox="1">
                <a:spLocks noRot="1" noChangeAspect="1" noMove="1" noResize="1" noEditPoints="1" noAdjustHandles="1" noChangeArrowheads="1" noChangeShapeType="1" noTextEdit="1"/>
              </p:cNvSpPr>
              <p:nvPr/>
            </p:nvSpPr>
            <p:spPr>
              <a:xfrm>
                <a:off x="845372" y="4174372"/>
                <a:ext cx="758285" cy="369332"/>
              </a:xfrm>
              <a:prstGeom prst="rect">
                <a:avLst/>
              </a:prstGeom>
              <a:blipFill>
                <a:blip r:embed="rId1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5E947A8-F1ED-47D1-8FA8-053F26B7121E}"/>
                  </a:ext>
                </a:extLst>
              </p:cNvPr>
              <p:cNvSpPr txBox="1"/>
              <p:nvPr/>
            </p:nvSpPr>
            <p:spPr>
              <a:xfrm>
                <a:off x="1675218" y="6279382"/>
                <a:ext cx="21419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𝑃</m:t>
                          </m:r>
                        </m:sub>
                      </m:sSub>
                    </m:oMath>
                  </m:oMathPara>
                </a14:m>
                <a:endParaRPr lang="en-US" dirty="0"/>
              </a:p>
            </p:txBody>
          </p:sp>
        </mc:Choice>
        <mc:Fallback xmlns="">
          <p:sp>
            <p:nvSpPr>
              <p:cNvPr id="31" name="TextBox 30">
                <a:extLst>
                  <a:ext uri="{FF2B5EF4-FFF2-40B4-BE49-F238E27FC236}">
                    <a16:creationId xmlns:a16="http://schemas.microsoft.com/office/drawing/2014/main" id="{C5E947A8-F1ED-47D1-8FA8-053F26B7121E}"/>
                  </a:ext>
                </a:extLst>
              </p:cNvPr>
              <p:cNvSpPr txBox="1">
                <a:spLocks noRot="1" noChangeAspect="1" noMove="1" noResize="1" noEditPoints="1" noAdjustHandles="1" noChangeArrowheads="1" noChangeShapeType="1" noTextEdit="1"/>
              </p:cNvSpPr>
              <p:nvPr/>
            </p:nvSpPr>
            <p:spPr>
              <a:xfrm>
                <a:off x="1675218" y="6279382"/>
                <a:ext cx="2141952" cy="3693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6A3CF67-FB2A-4CCF-8821-9435C10890B6}"/>
                  </a:ext>
                </a:extLst>
              </p:cNvPr>
              <p:cNvSpPr txBox="1"/>
              <p:nvPr/>
            </p:nvSpPr>
            <p:spPr>
              <a:xfrm>
                <a:off x="5047354" y="6268904"/>
                <a:ext cx="3277662" cy="369332"/>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𝑖</m:t>
                        </m:r>
                      </m:sub>
                    </m:sSub>
                  </m:oMath>
                </a14:m>
                <a:r>
                  <a:rPr lang="en-US" dirty="0"/>
                  <a:t> is a proper partition from </a:t>
                </a:r>
                <a14:m>
                  <m:oMath xmlns:m="http://schemas.openxmlformats.org/officeDocument/2006/math">
                    <m:r>
                      <a:rPr lang="en-US" b="0" i="1" smtClean="0">
                        <a:latin typeface="Cambria Math" panose="02040503050406030204" pitchFamily="18" charset="0"/>
                      </a:rPr>
                      <m:t>𝒟</m:t>
                    </m:r>
                  </m:oMath>
                </a14:m>
                <a:endParaRPr lang="en-US" dirty="0"/>
              </a:p>
            </p:txBody>
          </p:sp>
        </mc:Choice>
        <mc:Fallback xmlns="">
          <p:sp>
            <p:nvSpPr>
              <p:cNvPr id="32" name="TextBox 31">
                <a:extLst>
                  <a:ext uri="{FF2B5EF4-FFF2-40B4-BE49-F238E27FC236}">
                    <a16:creationId xmlns:a16="http://schemas.microsoft.com/office/drawing/2014/main" id="{76A3CF67-FB2A-4CCF-8821-9435C10890B6}"/>
                  </a:ext>
                </a:extLst>
              </p:cNvPr>
              <p:cNvSpPr txBox="1">
                <a:spLocks noRot="1" noChangeAspect="1" noMove="1" noResize="1" noEditPoints="1" noAdjustHandles="1" noChangeArrowheads="1" noChangeShapeType="1" noTextEdit="1"/>
              </p:cNvSpPr>
              <p:nvPr/>
            </p:nvSpPr>
            <p:spPr>
              <a:xfrm>
                <a:off x="5047354" y="6268904"/>
                <a:ext cx="3277662" cy="369332"/>
              </a:xfrm>
              <a:prstGeom prst="rect">
                <a:avLst/>
              </a:prstGeom>
              <a:blipFill>
                <a:blip r:embed="rId19"/>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30476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6A0D-1C00-4CE9-9C26-C32711F9121C}"/>
              </a:ext>
            </a:extLst>
          </p:cNvPr>
          <p:cNvSpPr>
            <a:spLocks noGrp="1"/>
          </p:cNvSpPr>
          <p:nvPr>
            <p:ph type="title"/>
          </p:nvPr>
        </p:nvSpPr>
        <p:spPr/>
        <p:txBody>
          <a:bodyPr>
            <a:normAutofit/>
          </a:bodyPr>
          <a:lstStyle/>
          <a:p>
            <a:r>
              <a:rPr lang="en-US" dirty="0"/>
              <a:t>Runtime: Decentralized Setting</a:t>
            </a:r>
          </a:p>
        </p:txBody>
      </p:sp>
      <p:sp>
        <p:nvSpPr>
          <p:cNvPr id="4" name="Text Placeholder 3">
            <a:extLst>
              <a:ext uri="{FF2B5EF4-FFF2-40B4-BE49-F238E27FC236}">
                <a16:creationId xmlns:a16="http://schemas.microsoft.com/office/drawing/2014/main" id="{B2FE9AFA-12AE-479A-8436-8D47040115FB}"/>
              </a:ext>
            </a:extLst>
          </p:cNvPr>
          <p:cNvSpPr>
            <a:spLocks noGrp="1"/>
          </p:cNvSpPr>
          <p:nvPr>
            <p:ph type="body" sz="quarter" idx="13"/>
          </p:nvPr>
        </p:nvSpPr>
        <p:spPr/>
        <p:txBody>
          <a:bodyPr/>
          <a:lstStyle/>
          <a:p>
            <a:endParaRPr lang="en-US"/>
          </a:p>
        </p:txBody>
      </p:sp>
      <p:grpSp>
        <p:nvGrpSpPr>
          <p:cNvPr id="8" name="Group 7">
            <a:extLst>
              <a:ext uri="{FF2B5EF4-FFF2-40B4-BE49-F238E27FC236}">
                <a16:creationId xmlns:a16="http://schemas.microsoft.com/office/drawing/2014/main" id="{C3F0BBDA-56E1-4B8E-BE23-AD122114BB7F}"/>
              </a:ext>
            </a:extLst>
          </p:cNvPr>
          <p:cNvGrpSpPr/>
          <p:nvPr/>
        </p:nvGrpSpPr>
        <p:grpSpPr>
          <a:xfrm>
            <a:off x="991263" y="2409271"/>
            <a:ext cx="1439186" cy="818835"/>
            <a:chOff x="771277" y="2528515"/>
            <a:chExt cx="1439186" cy="818835"/>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D039EFB-B259-41C7-B3B1-030A5CDC718D}"/>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up>
                        </m:sSubSup>
                      </m:oMath>
                    </m:oMathPara>
                  </a14:m>
                  <a:endParaRPr lang="en-US" dirty="0"/>
                </a:p>
              </p:txBody>
            </p:sp>
          </mc:Choice>
          <mc:Fallback xmlns="">
            <p:sp>
              <p:nvSpPr>
                <p:cNvPr id="6" name="Rectangle 5">
                  <a:extLst>
                    <a:ext uri="{FF2B5EF4-FFF2-40B4-BE49-F238E27FC236}">
                      <a16:creationId xmlns:a16="http://schemas.microsoft.com/office/drawing/2014/main" id="{BD039EFB-B259-41C7-B3B1-030A5CDC718D}"/>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2"/>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E0A3A46-7218-46D7-8CA8-0FFE61828DC0}"/>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1</m:t>
                            </m:r>
                          </m:sub>
                        </m:sSub>
                      </m:oMath>
                    </m:oMathPara>
                  </a14:m>
                  <a:endParaRPr lang="en-US" dirty="0"/>
                </a:p>
              </p:txBody>
            </p:sp>
          </mc:Choice>
          <mc:Fallback xmlns="">
            <p:sp>
              <p:nvSpPr>
                <p:cNvPr id="7" name="Rectangle 6">
                  <a:extLst>
                    <a:ext uri="{FF2B5EF4-FFF2-40B4-BE49-F238E27FC236}">
                      <a16:creationId xmlns:a16="http://schemas.microsoft.com/office/drawing/2014/main" id="{BE0A3A46-7218-46D7-8CA8-0FFE61828DC0}"/>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3"/>
                  <a:stretch>
                    <a:fillRect/>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8DA5CCB8-494B-41C0-9BFA-CC7C1DCD62A7}"/>
              </a:ext>
            </a:extLst>
          </p:cNvPr>
          <p:cNvGrpSpPr/>
          <p:nvPr/>
        </p:nvGrpSpPr>
        <p:grpSpPr>
          <a:xfrm>
            <a:off x="3380630" y="1148101"/>
            <a:ext cx="1439186" cy="818835"/>
            <a:chOff x="771277" y="2528515"/>
            <a:chExt cx="1439186" cy="818835"/>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DC6F5C6-1D02-412D-A6CE-CE6DB028D917}"/>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up>
                        </m:sSubSup>
                      </m:oMath>
                    </m:oMathPara>
                  </a14:m>
                  <a:endParaRPr lang="en-US" dirty="0"/>
                </a:p>
              </p:txBody>
            </p:sp>
          </mc:Choice>
          <mc:Fallback xmlns="">
            <p:sp>
              <p:nvSpPr>
                <p:cNvPr id="10" name="Rectangle 9">
                  <a:extLst>
                    <a:ext uri="{FF2B5EF4-FFF2-40B4-BE49-F238E27FC236}">
                      <a16:creationId xmlns:a16="http://schemas.microsoft.com/office/drawing/2014/main" id="{CDC6F5C6-1D02-412D-A6CE-CE6DB028D917}"/>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4"/>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C645DF9-1501-4816-8418-EFC058B7DDAF}"/>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2</m:t>
                            </m:r>
                          </m:sub>
                        </m:sSub>
                      </m:oMath>
                    </m:oMathPara>
                  </a14:m>
                  <a:endParaRPr lang="en-US" dirty="0"/>
                </a:p>
              </p:txBody>
            </p:sp>
          </mc:Choice>
          <mc:Fallback xmlns="">
            <p:sp>
              <p:nvSpPr>
                <p:cNvPr id="11" name="Rectangle 10">
                  <a:extLst>
                    <a:ext uri="{FF2B5EF4-FFF2-40B4-BE49-F238E27FC236}">
                      <a16:creationId xmlns:a16="http://schemas.microsoft.com/office/drawing/2014/main" id="{8C645DF9-1501-4816-8418-EFC058B7DDAF}"/>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5"/>
                  <a:stretch>
                    <a:fillRect/>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576BEA40-40CE-4E53-87B7-41AAC08635A6}"/>
              </a:ext>
            </a:extLst>
          </p:cNvPr>
          <p:cNvGrpSpPr/>
          <p:nvPr/>
        </p:nvGrpSpPr>
        <p:grpSpPr>
          <a:xfrm>
            <a:off x="1710856" y="4164211"/>
            <a:ext cx="1439186" cy="818835"/>
            <a:chOff x="771277" y="2528515"/>
            <a:chExt cx="1439186" cy="818835"/>
          </a:xfrm>
        </p:grpSpPr>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B24BAA2-0517-4FE4-A4CD-256D476ECAA8}"/>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5</m:t>
                            </m:r>
                          </m:sub>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up>
                        </m:sSubSup>
                      </m:oMath>
                    </m:oMathPara>
                  </a14:m>
                  <a:endParaRPr lang="en-US" dirty="0"/>
                </a:p>
              </p:txBody>
            </p:sp>
          </mc:Choice>
          <mc:Fallback xmlns="">
            <p:sp>
              <p:nvSpPr>
                <p:cNvPr id="13" name="Rectangle 12">
                  <a:extLst>
                    <a:ext uri="{FF2B5EF4-FFF2-40B4-BE49-F238E27FC236}">
                      <a16:creationId xmlns:a16="http://schemas.microsoft.com/office/drawing/2014/main" id="{5B24BAA2-0517-4FE4-A4CD-256D476ECAA8}"/>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6"/>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85BCC54-99A8-4011-B7F3-0EBB4911818A}"/>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5</m:t>
                            </m:r>
                          </m:sub>
                        </m:sSub>
                      </m:oMath>
                    </m:oMathPara>
                  </a14:m>
                  <a:endParaRPr lang="en-US" dirty="0"/>
                </a:p>
              </p:txBody>
            </p:sp>
          </mc:Choice>
          <mc:Fallback xmlns="">
            <p:sp>
              <p:nvSpPr>
                <p:cNvPr id="14" name="Rectangle 13">
                  <a:extLst>
                    <a:ext uri="{FF2B5EF4-FFF2-40B4-BE49-F238E27FC236}">
                      <a16:creationId xmlns:a16="http://schemas.microsoft.com/office/drawing/2014/main" id="{285BCC54-99A8-4011-B7F3-0EBB4911818A}"/>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7"/>
                  <a:stretch>
                    <a:fillRect/>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06984A59-9FCA-4E4D-98EC-B507D43875F1}"/>
              </a:ext>
            </a:extLst>
          </p:cNvPr>
          <p:cNvGrpSpPr/>
          <p:nvPr/>
        </p:nvGrpSpPr>
        <p:grpSpPr>
          <a:xfrm>
            <a:off x="5686509" y="2409271"/>
            <a:ext cx="1439186" cy="818835"/>
            <a:chOff x="771277" y="2528515"/>
            <a:chExt cx="1439186" cy="818835"/>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5ACAF40-E722-447A-B7D4-DA3D4E04D58C}"/>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3</m:t>
                            </m:r>
                          </m:sub>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up>
                        </m:sSubSup>
                      </m:oMath>
                    </m:oMathPara>
                  </a14:m>
                  <a:endParaRPr lang="en-US" dirty="0"/>
                </a:p>
              </p:txBody>
            </p:sp>
          </mc:Choice>
          <mc:Fallback xmlns="">
            <p:sp>
              <p:nvSpPr>
                <p:cNvPr id="16" name="Rectangle 15">
                  <a:extLst>
                    <a:ext uri="{FF2B5EF4-FFF2-40B4-BE49-F238E27FC236}">
                      <a16:creationId xmlns:a16="http://schemas.microsoft.com/office/drawing/2014/main" id="{B5ACAF40-E722-447A-B7D4-DA3D4E04D58C}"/>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8"/>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83395467-B130-45F4-B68E-86F99DFF397F}"/>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3</m:t>
                            </m:r>
                          </m:sub>
                        </m:sSub>
                      </m:oMath>
                    </m:oMathPara>
                  </a14:m>
                  <a:endParaRPr lang="en-US" dirty="0"/>
                </a:p>
              </p:txBody>
            </p:sp>
          </mc:Choice>
          <mc:Fallback xmlns="">
            <p:sp>
              <p:nvSpPr>
                <p:cNvPr id="17" name="Rectangle 16">
                  <a:extLst>
                    <a:ext uri="{FF2B5EF4-FFF2-40B4-BE49-F238E27FC236}">
                      <a16:creationId xmlns:a16="http://schemas.microsoft.com/office/drawing/2014/main" id="{83395467-B130-45F4-B68E-86F99DFF397F}"/>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9"/>
                  <a:stretch>
                    <a:fillRect/>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187DEAB8-DE33-45AA-9134-89A419E3D5D7}"/>
              </a:ext>
            </a:extLst>
          </p:cNvPr>
          <p:cNvGrpSpPr/>
          <p:nvPr/>
        </p:nvGrpSpPr>
        <p:grpSpPr>
          <a:xfrm>
            <a:off x="4966916" y="4156415"/>
            <a:ext cx="1439186" cy="818835"/>
            <a:chOff x="771277" y="2528515"/>
            <a:chExt cx="1439186" cy="818835"/>
          </a:xfrm>
        </p:grpSpPr>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3C7891DE-7664-4843-A824-5F1B2BC7913C}"/>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4</m:t>
                            </m:r>
                          </m:sub>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up>
                        </m:sSubSup>
                      </m:oMath>
                    </m:oMathPara>
                  </a14:m>
                  <a:endParaRPr lang="en-US" dirty="0"/>
                </a:p>
              </p:txBody>
            </p:sp>
          </mc:Choice>
          <mc:Fallback xmlns="">
            <p:sp>
              <p:nvSpPr>
                <p:cNvPr id="19" name="Rectangle 18">
                  <a:extLst>
                    <a:ext uri="{FF2B5EF4-FFF2-40B4-BE49-F238E27FC236}">
                      <a16:creationId xmlns:a16="http://schemas.microsoft.com/office/drawing/2014/main" id="{3C7891DE-7664-4843-A824-5F1B2BC7913C}"/>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10"/>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C5BAC10-8C15-44DF-9DA2-19E816E4940D}"/>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4</m:t>
                            </m:r>
                          </m:sub>
                        </m:sSub>
                      </m:oMath>
                    </m:oMathPara>
                  </a14:m>
                  <a:endParaRPr lang="en-US" dirty="0"/>
                </a:p>
              </p:txBody>
            </p:sp>
          </mc:Choice>
          <mc:Fallback xmlns="">
            <p:sp>
              <p:nvSpPr>
                <p:cNvPr id="20" name="Rectangle 19">
                  <a:extLst>
                    <a:ext uri="{FF2B5EF4-FFF2-40B4-BE49-F238E27FC236}">
                      <a16:creationId xmlns:a16="http://schemas.microsoft.com/office/drawing/2014/main" id="{BC5BAC10-8C15-44DF-9DA2-19E816E4940D}"/>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11"/>
                  <a:stretch>
                    <a:fillRect/>
                  </a:stretch>
                </a:blipFill>
              </p:spPr>
              <p:txBody>
                <a:bodyPr/>
                <a:lstStyle/>
                <a:p>
                  <a:r>
                    <a:rPr lang="en-US">
                      <a:noFill/>
                    </a:rPr>
                    <a:t> </a:t>
                  </a:r>
                </a:p>
              </p:txBody>
            </p:sp>
          </mc:Fallback>
        </mc:AlternateContent>
      </p:grpSp>
      <p:cxnSp>
        <p:nvCxnSpPr>
          <p:cNvPr id="29" name="Straight Arrow Connector 28">
            <a:extLst>
              <a:ext uri="{FF2B5EF4-FFF2-40B4-BE49-F238E27FC236}">
                <a16:creationId xmlns:a16="http://schemas.microsoft.com/office/drawing/2014/main" id="{4031C0C5-00D4-4FF2-937B-FA0B8769C497}"/>
              </a:ext>
            </a:extLst>
          </p:cNvPr>
          <p:cNvCxnSpPr>
            <a:stCxn id="6" idx="0"/>
            <a:endCxn id="10" idx="1"/>
          </p:cNvCxnSpPr>
          <p:nvPr/>
        </p:nvCxnSpPr>
        <p:spPr>
          <a:xfrm flipV="1">
            <a:off x="1710856" y="1342908"/>
            <a:ext cx="1669774" cy="1066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10DA877-B159-4BFE-A8C7-DDCE32B63A6D}"/>
              </a:ext>
            </a:extLst>
          </p:cNvPr>
          <p:cNvCxnSpPr>
            <a:stCxn id="10" idx="3"/>
            <a:endCxn id="16" idx="0"/>
          </p:cNvCxnSpPr>
          <p:nvPr/>
        </p:nvCxnSpPr>
        <p:spPr>
          <a:xfrm>
            <a:off x="4819816" y="1342908"/>
            <a:ext cx="1586286" cy="1066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F7F96F0-BEEB-4552-9883-5B8F16AD96A3}"/>
              </a:ext>
            </a:extLst>
          </p:cNvPr>
          <p:cNvCxnSpPr>
            <a:stCxn id="13" idx="3"/>
            <a:endCxn id="19" idx="1"/>
          </p:cNvCxnSpPr>
          <p:nvPr/>
        </p:nvCxnSpPr>
        <p:spPr>
          <a:xfrm flipV="1">
            <a:off x="3150042" y="4351222"/>
            <a:ext cx="1816874" cy="77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E5F2952-AA0A-43C0-82BA-0AD0CFB2CB97}"/>
              </a:ext>
            </a:extLst>
          </p:cNvPr>
          <p:cNvCxnSpPr>
            <a:stCxn id="7" idx="2"/>
            <a:endCxn id="13" idx="0"/>
          </p:cNvCxnSpPr>
          <p:nvPr/>
        </p:nvCxnSpPr>
        <p:spPr>
          <a:xfrm>
            <a:off x="1710856" y="3228106"/>
            <a:ext cx="719593" cy="9361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5748F27-3CEB-4FD5-A565-A09192ABBEBD}"/>
              </a:ext>
            </a:extLst>
          </p:cNvPr>
          <p:cNvCxnSpPr>
            <a:stCxn id="17" idx="2"/>
            <a:endCxn id="19" idx="0"/>
          </p:cNvCxnSpPr>
          <p:nvPr/>
        </p:nvCxnSpPr>
        <p:spPr>
          <a:xfrm flipH="1">
            <a:off x="5686509" y="3228106"/>
            <a:ext cx="719593" cy="9283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55E28DB-A780-490D-A3AA-6C20ED387AAF}"/>
              </a:ext>
            </a:extLst>
          </p:cNvPr>
          <p:cNvCxnSpPr>
            <a:stCxn id="16" idx="1"/>
            <a:endCxn id="6" idx="3"/>
          </p:cNvCxnSpPr>
          <p:nvPr/>
        </p:nvCxnSpPr>
        <p:spPr>
          <a:xfrm flipH="1">
            <a:off x="2430449" y="2604078"/>
            <a:ext cx="32560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B3314F30-E7A2-4CDD-A1E5-E010A00007EC}"/>
              </a:ext>
            </a:extLst>
          </p:cNvPr>
          <p:cNvGrpSpPr/>
          <p:nvPr/>
        </p:nvGrpSpPr>
        <p:grpSpPr>
          <a:xfrm>
            <a:off x="818653" y="5141771"/>
            <a:ext cx="3037730" cy="1047750"/>
            <a:chOff x="600075" y="2305050"/>
            <a:chExt cx="6934200" cy="1047750"/>
          </a:xfrm>
        </p:grpSpPr>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E9F5472E-1A19-4F11-BDEA-3ECE345E6673}"/>
                    </a:ext>
                  </a:extLst>
                </p:cNvPr>
                <p:cNvSpPr/>
                <p:nvPr/>
              </p:nvSpPr>
              <p:spPr>
                <a:xfrm>
                  <a:off x="600075" y="2657475"/>
                  <a:ext cx="6934200" cy="69532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70C0"/>
                    </a:buClr>
                    <a:buSzPct val="90000"/>
                  </a:pPr>
                  <a14:m>
                    <m:oMathPara xmlns:m="http://schemas.openxmlformats.org/officeDocument/2006/math">
                      <m:oMathParaPr>
                        <m:jc m:val="centerGroup"/>
                      </m:oMathParaPr>
                      <m:oMath xmlns:m="http://schemas.openxmlformats.org/officeDocument/2006/math">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𝑇</m:t>
                                </m:r>
                              </m:e>
                            </m:d>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𝑇</m:t>
                                </m:r>
                              </m:e>
                            </m:d>
                          </m:sup>
                        </m:sSubSup>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𝑃</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𝑇</m:t>
                                </m:r>
                              </m:e>
                            </m:d>
                          </m:sup>
                        </m:sSub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𝑇</m:t>
                                </m:r>
                              </m:e>
                            </m:d>
                          </m:sup>
                        </m:sSup>
                      </m:oMath>
                    </m:oMathPara>
                  </a14:m>
                  <a:endParaRPr lang="en-US" sz="2000" dirty="0"/>
                </a:p>
              </p:txBody>
            </p:sp>
          </mc:Choice>
          <mc:Fallback xmlns="">
            <p:sp>
              <p:nvSpPr>
                <p:cNvPr id="42" name="Rectangle 41">
                  <a:extLst>
                    <a:ext uri="{FF2B5EF4-FFF2-40B4-BE49-F238E27FC236}">
                      <a16:creationId xmlns:a16="http://schemas.microsoft.com/office/drawing/2014/main" id="{E9F5472E-1A19-4F11-BDEA-3ECE345E6673}"/>
                    </a:ext>
                  </a:extLst>
                </p:cNvPr>
                <p:cNvSpPr>
                  <a:spLocks noRot="1" noChangeAspect="1" noMove="1" noResize="1" noEditPoints="1" noAdjustHandles="1" noChangeArrowheads="1" noChangeShapeType="1" noTextEdit="1"/>
                </p:cNvSpPr>
                <p:nvPr/>
              </p:nvSpPr>
              <p:spPr>
                <a:xfrm>
                  <a:off x="600075" y="2657475"/>
                  <a:ext cx="6934200" cy="695325"/>
                </a:xfrm>
                <a:prstGeom prst="rect">
                  <a:avLst/>
                </a:prstGeom>
                <a:blipFill>
                  <a:blip r:embed="rId12"/>
                  <a:stretch>
                    <a:fillRect/>
                  </a:stretch>
                </a:blipFill>
              </p:spPr>
              <p:txBody>
                <a:bodyPr/>
                <a:lstStyle/>
                <a:p>
                  <a:r>
                    <a:rPr lang="en-US">
                      <a:noFill/>
                    </a:rPr>
                    <a:t> </a:t>
                  </a:r>
                </a:p>
              </p:txBody>
            </p:sp>
          </mc:Fallback>
        </mc:AlternateContent>
        <p:sp>
          <p:nvSpPr>
            <p:cNvPr id="43" name="Round Same Side Corner Rectangle 6">
              <a:extLst>
                <a:ext uri="{FF2B5EF4-FFF2-40B4-BE49-F238E27FC236}">
                  <a16:creationId xmlns:a16="http://schemas.microsoft.com/office/drawing/2014/main" id="{CB8BF905-EEA6-4D61-8B08-F2ED8D039D5A}"/>
                </a:ext>
              </a:extLst>
            </p:cNvPr>
            <p:cNvSpPr/>
            <p:nvPr/>
          </p:nvSpPr>
          <p:spPr>
            <a:xfrm>
              <a:off x="600075" y="2305050"/>
              <a:ext cx="6934200" cy="3524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expect:</a:t>
              </a:r>
            </a:p>
          </p:txBody>
        </p:sp>
      </p:grpSp>
      <p:grpSp>
        <p:nvGrpSpPr>
          <p:cNvPr id="44" name="Group 43">
            <a:extLst>
              <a:ext uri="{FF2B5EF4-FFF2-40B4-BE49-F238E27FC236}">
                <a16:creationId xmlns:a16="http://schemas.microsoft.com/office/drawing/2014/main" id="{E4D4C688-DC53-4840-8345-4D62973D066B}"/>
              </a:ext>
            </a:extLst>
          </p:cNvPr>
          <p:cNvGrpSpPr/>
          <p:nvPr/>
        </p:nvGrpSpPr>
        <p:grpSpPr>
          <a:xfrm>
            <a:off x="5221356" y="5084724"/>
            <a:ext cx="3501223" cy="1234761"/>
            <a:chOff x="600075" y="2305050"/>
            <a:chExt cx="6934200" cy="1234761"/>
          </a:xfrm>
        </p:grpSpPr>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40E16085-8553-4B34-8A23-B2A2C90336D2}"/>
                    </a:ext>
                  </a:extLst>
                </p:cNvPr>
                <p:cNvSpPr/>
                <p:nvPr/>
              </p:nvSpPr>
              <p:spPr>
                <a:xfrm>
                  <a:off x="600075" y="2657475"/>
                  <a:ext cx="6934200" cy="882336"/>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70C0"/>
                    </a:buClr>
                    <a:buSzPct val="90000"/>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𝑃</m:t>
                            </m:r>
                          </m:den>
                        </m:f>
                        <m:nary>
                          <m:naryPr>
                            <m:chr m:val="∑"/>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𝑃</m:t>
                            </m:r>
                          </m:sup>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𝑇</m:t>
                                    </m:r>
                                  </m:e>
                                </m:d>
                              </m:sup>
                            </m:sSubSup>
                          </m:e>
                        </m:nary>
                      </m:oMath>
                    </m:oMathPara>
                  </a14:m>
                  <a:endParaRPr lang="en-US" sz="2000" dirty="0"/>
                </a:p>
              </p:txBody>
            </p:sp>
          </mc:Choice>
          <mc:Fallback xmlns="">
            <p:sp>
              <p:nvSpPr>
                <p:cNvPr id="45" name="Rectangle 44">
                  <a:extLst>
                    <a:ext uri="{FF2B5EF4-FFF2-40B4-BE49-F238E27FC236}">
                      <a16:creationId xmlns:a16="http://schemas.microsoft.com/office/drawing/2014/main" id="{40E16085-8553-4B34-8A23-B2A2C90336D2}"/>
                    </a:ext>
                  </a:extLst>
                </p:cNvPr>
                <p:cNvSpPr>
                  <a:spLocks noRot="1" noChangeAspect="1" noMove="1" noResize="1" noEditPoints="1" noAdjustHandles="1" noChangeArrowheads="1" noChangeShapeType="1" noTextEdit="1"/>
                </p:cNvSpPr>
                <p:nvPr/>
              </p:nvSpPr>
              <p:spPr>
                <a:xfrm>
                  <a:off x="600075" y="2657475"/>
                  <a:ext cx="6934200" cy="882336"/>
                </a:xfrm>
                <a:prstGeom prst="rect">
                  <a:avLst/>
                </a:prstGeom>
                <a:blipFill>
                  <a:blip r:embed="rId13"/>
                  <a:stretch>
                    <a:fillRect/>
                  </a:stretch>
                </a:blipFill>
              </p:spPr>
              <p:txBody>
                <a:bodyPr/>
                <a:lstStyle/>
                <a:p>
                  <a:r>
                    <a:rPr lang="en-US">
                      <a:noFill/>
                    </a:rPr>
                    <a:t> </a:t>
                  </a:r>
                </a:p>
              </p:txBody>
            </p:sp>
          </mc:Fallback>
        </mc:AlternateContent>
        <p:sp>
          <p:nvSpPr>
            <p:cNvPr id="46" name="Round Same Side Corner Rectangle 6">
              <a:extLst>
                <a:ext uri="{FF2B5EF4-FFF2-40B4-BE49-F238E27FC236}">
                  <a16:creationId xmlns:a16="http://schemas.microsoft.com/office/drawing/2014/main" id="{37BEC9FD-48BC-4502-9E2B-255E8D0F64C5}"/>
                </a:ext>
              </a:extLst>
            </p:cNvPr>
            <p:cNvSpPr/>
            <p:nvPr/>
          </p:nvSpPr>
          <p:spPr>
            <a:xfrm>
              <a:off x="600075" y="2305050"/>
              <a:ext cx="6934200" cy="3524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Or the average is optimal</a:t>
              </a:r>
            </a:p>
          </p:txBody>
        </p:sp>
      </p:grpSp>
    </p:spTree>
    <p:extLst>
      <p:ext uri="{BB962C8B-B14F-4D97-AF65-F5344CB8AC3E}">
        <p14:creationId xmlns:p14="http://schemas.microsoft.com/office/powerpoint/2010/main" val="2062301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A9456D8-3135-463A-B436-7F39E29A5E8E}"/>
                  </a:ext>
                </a:extLst>
              </p:cNvPr>
              <p:cNvSpPr>
                <a:spLocks noGrp="1"/>
              </p:cNvSpPr>
              <p:nvPr>
                <p:ph type="title"/>
              </p:nvPr>
            </p:nvSpPr>
            <p:spPr/>
            <p:txBody>
              <a:bodyPr/>
              <a:lstStyle/>
              <a:p>
                <a:r>
                  <a:rPr lang="en-US" dirty="0"/>
                  <a:t>Algorithm: at Iteration </a:t>
                </a:r>
                <a14:m>
                  <m:oMath xmlns:m="http://schemas.openxmlformats.org/officeDocument/2006/math">
                    <m:r>
                      <a:rPr lang="en-US" b="0" i="1" smtClean="0">
                        <a:latin typeface="Cambria Math" panose="02040503050406030204" pitchFamily="18" charset="0"/>
                      </a:rPr>
                      <m:t>𝑡</m:t>
                    </m:r>
                  </m:oMath>
                </a14:m>
                <a:endParaRPr lang="en-US" dirty="0"/>
              </a:p>
            </p:txBody>
          </p:sp>
        </mc:Choice>
        <mc:Fallback xmlns="">
          <p:sp>
            <p:nvSpPr>
              <p:cNvPr id="2" name="Title 1">
                <a:extLst>
                  <a:ext uri="{FF2B5EF4-FFF2-40B4-BE49-F238E27FC236}">
                    <a16:creationId xmlns:a16="http://schemas.microsoft.com/office/drawing/2014/main" id="{6A9456D8-3135-463A-B436-7F39E29A5E8E}"/>
                  </a:ext>
                </a:extLst>
              </p:cNvPr>
              <p:cNvSpPr>
                <a:spLocks noGrp="1" noRot="1" noChangeAspect="1" noMove="1" noResize="1" noEditPoints="1" noAdjustHandles="1" noChangeArrowheads="1" noChangeShapeType="1" noTextEdit="1"/>
              </p:cNvSpPr>
              <p:nvPr>
                <p:ph type="title"/>
              </p:nvPr>
            </p:nvSpPr>
            <p:spPr>
              <a:blipFill>
                <a:blip r:embed="rId2"/>
                <a:stretch>
                  <a:fillRect l="-2000" t="-2158" b="-12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96F1EB-94C9-43EB-B1CB-F5C608C061FA}"/>
                  </a:ext>
                </a:extLst>
              </p:cNvPr>
              <p:cNvSpPr>
                <a:spLocks noGrp="1"/>
              </p:cNvSpPr>
              <p:nvPr>
                <p:ph idx="1"/>
              </p:nvPr>
            </p:nvSpPr>
            <p:spPr>
              <a:xfrm>
                <a:off x="223837" y="4953663"/>
                <a:ext cx="8696325" cy="1227269"/>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+1</m:t>
                              </m:r>
                            </m:e>
                          </m:d>
                        </m:sup>
                      </m:sSubSup>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𝑁</m:t>
                              </m:r>
                              <m:d>
                                <m:dPr>
                                  <m:ctrlPr>
                                    <a:rPr lang="en-US" i="1">
                                      <a:latin typeface="Cambria Math" panose="02040503050406030204" pitchFamily="18" charset="0"/>
                                    </a:rPr>
                                  </m:ctrlPr>
                                </m:dPr>
                                <m:e>
                                  <m:r>
                                    <a:rPr lang="en-US" i="1">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𝑖</m:t>
                              </m:r>
                            </m:e>
                          </m:d>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𝑗</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Sub>
                        </m:e>
                      </m:nary>
                      <m:r>
                        <a:rPr lang="en-US" b="0" i="1" smtClean="0">
                          <a:latin typeface="Cambria Math" panose="02040503050406030204" pitchFamily="18" charset="0"/>
                        </a:rPr>
                        <m:t>−</m:t>
                      </m:r>
                      <m:r>
                        <a:rPr lang="en-US" b="0" i="1" smtClean="0">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𝜉</m:t>
                              </m:r>
                            </m:e>
                            <m:sub>
                              <m:r>
                                <a:rPr lang="en-US" b="0" i="1" smtClean="0">
                                  <a:latin typeface="Cambria Math" panose="02040503050406030204" pitchFamily="18" charset="0"/>
                                </a:rPr>
                                <m:t>𝑖</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e>
                      </m:d>
                    </m:oMath>
                  </m:oMathPara>
                </a14:m>
                <a:endParaRPr lang="en-US" dirty="0"/>
              </a:p>
            </p:txBody>
          </p:sp>
        </mc:Choice>
        <mc:Fallback xmlns="">
          <p:sp>
            <p:nvSpPr>
              <p:cNvPr id="3" name="Content Placeholder 2">
                <a:extLst>
                  <a:ext uri="{FF2B5EF4-FFF2-40B4-BE49-F238E27FC236}">
                    <a16:creationId xmlns:a16="http://schemas.microsoft.com/office/drawing/2014/main" id="{6996F1EB-94C9-43EB-B1CB-F5C608C061FA}"/>
                  </a:ext>
                </a:extLst>
              </p:cNvPr>
              <p:cNvSpPr>
                <a:spLocks noGrp="1" noRot="1" noChangeAspect="1" noMove="1" noResize="1" noEditPoints="1" noAdjustHandles="1" noChangeArrowheads="1" noChangeShapeType="1" noTextEdit="1"/>
              </p:cNvSpPr>
              <p:nvPr>
                <p:ph idx="1"/>
              </p:nvPr>
            </p:nvSpPr>
            <p:spPr>
              <a:xfrm>
                <a:off x="223837" y="4953663"/>
                <a:ext cx="8696325" cy="1227269"/>
              </a:xfrm>
              <a:blipFill>
                <a:blip r:embed="rId3"/>
                <a:stretch>
                  <a:fillRect/>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720AE187-241D-49E0-873B-1BC126E5B9A3}"/>
              </a:ext>
            </a:extLst>
          </p:cNvPr>
          <p:cNvGrpSpPr/>
          <p:nvPr/>
        </p:nvGrpSpPr>
        <p:grpSpPr>
          <a:xfrm>
            <a:off x="1412683" y="2244391"/>
            <a:ext cx="1439186" cy="818835"/>
            <a:chOff x="771277" y="2528515"/>
            <a:chExt cx="1439186" cy="818835"/>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A5486C9-7E61-4743-BB2F-5C964E607B84}"/>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oMath>
                    </m:oMathPara>
                  </a14:m>
                  <a:endParaRPr lang="en-US" dirty="0"/>
                </a:p>
              </p:txBody>
            </p:sp>
          </mc:Choice>
          <mc:Fallback xmlns="">
            <p:sp>
              <p:nvSpPr>
                <p:cNvPr id="6" name="Rectangle 5">
                  <a:extLst>
                    <a:ext uri="{FF2B5EF4-FFF2-40B4-BE49-F238E27FC236}">
                      <a16:creationId xmlns:a16="http://schemas.microsoft.com/office/drawing/2014/main" id="{7A5486C9-7E61-4743-BB2F-5C964E607B84}"/>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4"/>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A327A167-4586-422E-B7FB-DFE75C4D7CFD}"/>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1</m:t>
                            </m:r>
                          </m:sub>
                        </m:sSub>
                      </m:oMath>
                    </m:oMathPara>
                  </a14:m>
                  <a:endParaRPr lang="en-US" dirty="0"/>
                </a:p>
              </p:txBody>
            </p:sp>
          </mc:Choice>
          <mc:Fallback xmlns="">
            <p:sp>
              <p:nvSpPr>
                <p:cNvPr id="7" name="Rectangle 6">
                  <a:extLst>
                    <a:ext uri="{FF2B5EF4-FFF2-40B4-BE49-F238E27FC236}">
                      <a16:creationId xmlns:a16="http://schemas.microsoft.com/office/drawing/2014/main" id="{BE0A3A46-7218-46D7-8CA8-0FFE61828DC0}"/>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5"/>
                  <a:stretch>
                    <a:fillRect/>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B7F096DB-2A4C-464F-870C-38592A8D187E}"/>
              </a:ext>
            </a:extLst>
          </p:cNvPr>
          <p:cNvGrpSpPr/>
          <p:nvPr/>
        </p:nvGrpSpPr>
        <p:grpSpPr>
          <a:xfrm>
            <a:off x="3802050" y="983221"/>
            <a:ext cx="1439186" cy="818835"/>
            <a:chOff x="771277" y="2528515"/>
            <a:chExt cx="1439186" cy="818835"/>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1F9EEF0-912B-40BE-80E8-750C53162EA7}"/>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2</m:t>
                            </m:r>
                          </m:sub>
                          <m:sup>
                            <m:d>
                              <m:dPr>
                                <m:ctrlPr>
                                  <a:rPr lang="en-US" i="1">
                                    <a:latin typeface="Cambria Math" panose="02040503050406030204" pitchFamily="18" charset="0"/>
                                  </a:rPr>
                                </m:ctrlPr>
                              </m:dPr>
                              <m:e>
                                <m:r>
                                  <a:rPr lang="en-US" i="1">
                                    <a:latin typeface="Cambria Math" panose="02040503050406030204" pitchFamily="18" charset="0"/>
                                  </a:rPr>
                                  <m:t>𝑡</m:t>
                                </m:r>
                              </m:e>
                            </m:d>
                          </m:sup>
                        </m:sSubSup>
                      </m:oMath>
                    </m:oMathPara>
                  </a14:m>
                  <a:endParaRPr lang="en-US" dirty="0"/>
                </a:p>
              </p:txBody>
            </p:sp>
          </mc:Choice>
          <mc:Fallback xmlns="">
            <p:sp>
              <p:nvSpPr>
                <p:cNvPr id="9" name="Rectangle 8">
                  <a:extLst>
                    <a:ext uri="{FF2B5EF4-FFF2-40B4-BE49-F238E27FC236}">
                      <a16:creationId xmlns:a16="http://schemas.microsoft.com/office/drawing/2014/main" id="{A1F9EEF0-912B-40BE-80E8-750C53162EA7}"/>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6"/>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44F8CD0-5AC1-44AD-A00C-C43AEBD14B7F}"/>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2</m:t>
                            </m:r>
                          </m:sub>
                        </m:sSub>
                      </m:oMath>
                    </m:oMathPara>
                  </a14:m>
                  <a:endParaRPr lang="en-US" dirty="0"/>
                </a:p>
              </p:txBody>
            </p:sp>
          </mc:Choice>
          <mc:Fallback xmlns="">
            <p:sp>
              <p:nvSpPr>
                <p:cNvPr id="11" name="Rectangle 10">
                  <a:extLst>
                    <a:ext uri="{FF2B5EF4-FFF2-40B4-BE49-F238E27FC236}">
                      <a16:creationId xmlns:a16="http://schemas.microsoft.com/office/drawing/2014/main" id="{8C645DF9-1501-4816-8418-EFC058B7DDAF}"/>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7"/>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A306569D-87A6-4FE8-BF11-D6E73568A0FB}"/>
              </a:ext>
            </a:extLst>
          </p:cNvPr>
          <p:cNvGrpSpPr/>
          <p:nvPr/>
        </p:nvGrpSpPr>
        <p:grpSpPr>
          <a:xfrm>
            <a:off x="2132276" y="3999331"/>
            <a:ext cx="1439186" cy="818835"/>
            <a:chOff x="771277" y="2528515"/>
            <a:chExt cx="1439186" cy="818835"/>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4F1F799-C507-4847-A651-C2C71C31E9C3}"/>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5</m:t>
                            </m:r>
                          </m:sub>
                          <m:sup>
                            <m:d>
                              <m:dPr>
                                <m:ctrlPr>
                                  <a:rPr lang="en-US" i="1">
                                    <a:latin typeface="Cambria Math" panose="02040503050406030204" pitchFamily="18" charset="0"/>
                                  </a:rPr>
                                </m:ctrlPr>
                              </m:dPr>
                              <m:e>
                                <m:r>
                                  <a:rPr lang="en-US" i="1">
                                    <a:latin typeface="Cambria Math" panose="02040503050406030204" pitchFamily="18" charset="0"/>
                                  </a:rPr>
                                  <m:t>𝑡</m:t>
                                </m:r>
                              </m:e>
                            </m:d>
                          </m:sup>
                        </m:sSubSup>
                      </m:oMath>
                    </m:oMathPara>
                  </a14:m>
                  <a:endParaRPr lang="en-US" dirty="0"/>
                </a:p>
              </p:txBody>
            </p:sp>
          </mc:Choice>
          <mc:Fallback xmlns="">
            <p:sp>
              <p:nvSpPr>
                <p:cNvPr id="12" name="Rectangle 11">
                  <a:extLst>
                    <a:ext uri="{FF2B5EF4-FFF2-40B4-BE49-F238E27FC236}">
                      <a16:creationId xmlns:a16="http://schemas.microsoft.com/office/drawing/2014/main" id="{A4F1F799-C507-4847-A651-C2C71C31E9C3}"/>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8"/>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C1AC091-4C2A-4790-A546-31F276F068E4}"/>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5</m:t>
                            </m:r>
                          </m:sub>
                        </m:sSub>
                      </m:oMath>
                    </m:oMathPara>
                  </a14:m>
                  <a:endParaRPr lang="en-US" dirty="0"/>
                </a:p>
              </p:txBody>
            </p:sp>
          </mc:Choice>
          <mc:Fallback xmlns="">
            <p:sp>
              <p:nvSpPr>
                <p:cNvPr id="14" name="Rectangle 13">
                  <a:extLst>
                    <a:ext uri="{FF2B5EF4-FFF2-40B4-BE49-F238E27FC236}">
                      <a16:creationId xmlns:a16="http://schemas.microsoft.com/office/drawing/2014/main" id="{285BCC54-99A8-4011-B7F3-0EBB4911818A}"/>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9"/>
                  <a:stretch>
                    <a:fillRect/>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F4197BD4-B481-4860-B195-53979C67E12C}"/>
              </a:ext>
            </a:extLst>
          </p:cNvPr>
          <p:cNvGrpSpPr/>
          <p:nvPr/>
        </p:nvGrpSpPr>
        <p:grpSpPr>
          <a:xfrm>
            <a:off x="6107929" y="2244391"/>
            <a:ext cx="1439186" cy="818835"/>
            <a:chOff x="771277" y="2528515"/>
            <a:chExt cx="1439186" cy="818835"/>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0F8FDFF7-B8D9-4A9B-A733-A350693B301A}"/>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3</m:t>
                            </m:r>
                          </m:sub>
                          <m:sup>
                            <m:d>
                              <m:dPr>
                                <m:ctrlPr>
                                  <a:rPr lang="en-US" i="1">
                                    <a:latin typeface="Cambria Math" panose="02040503050406030204" pitchFamily="18" charset="0"/>
                                  </a:rPr>
                                </m:ctrlPr>
                              </m:dPr>
                              <m:e>
                                <m:r>
                                  <a:rPr lang="en-US" i="1">
                                    <a:latin typeface="Cambria Math" panose="02040503050406030204" pitchFamily="18" charset="0"/>
                                  </a:rPr>
                                  <m:t>𝑡</m:t>
                                </m:r>
                              </m:e>
                            </m:d>
                          </m:sup>
                        </m:sSubSup>
                      </m:oMath>
                    </m:oMathPara>
                  </a14:m>
                  <a:endParaRPr lang="en-US" dirty="0"/>
                </a:p>
              </p:txBody>
            </p:sp>
          </mc:Choice>
          <mc:Fallback xmlns="">
            <p:sp>
              <p:nvSpPr>
                <p:cNvPr id="15" name="Rectangle 14">
                  <a:extLst>
                    <a:ext uri="{FF2B5EF4-FFF2-40B4-BE49-F238E27FC236}">
                      <a16:creationId xmlns:a16="http://schemas.microsoft.com/office/drawing/2014/main" id="{0F8FDFF7-B8D9-4A9B-A733-A350693B301A}"/>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10"/>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0EFD361-551E-4402-9E1C-A799F5983017}"/>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3</m:t>
                            </m:r>
                          </m:sub>
                        </m:sSub>
                      </m:oMath>
                    </m:oMathPara>
                  </a14:m>
                  <a:endParaRPr lang="en-US" dirty="0"/>
                </a:p>
              </p:txBody>
            </p:sp>
          </mc:Choice>
          <mc:Fallback xmlns="">
            <p:sp>
              <p:nvSpPr>
                <p:cNvPr id="17" name="Rectangle 16">
                  <a:extLst>
                    <a:ext uri="{FF2B5EF4-FFF2-40B4-BE49-F238E27FC236}">
                      <a16:creationId xmlns:a16="http://schemas.microsoft.com/office/drawing/2014/main" id="{83395467-B130-45F4-B68E-86F99DFF397F}"/>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11"/>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1F8C8E84-9EDD-4836-A230-27884DD121C7}"/>
              </a:ext>
            </a:extLst>
          </p:cNvPr>
          <p:cNvGrpSpPr/>
          <p:nvPr/>
        </p:nvGrpSpPr>
        <p:grpSpPr>
          <a:xfrm>
            <a:off x="5388336" y="3991535"/>
            <a:ext cx="1439186" cy="818835"/>
            <a:chOff x="771277" y="2528515"/>
            <a:chExt cx="1439186" cy="818835"/>
          </a:xfrm>
        </p:grpSpPr>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A9D03A7-E8B1-4AB4-B903-009E1CADE661}"/>
                    </a:ext>
                  </a:extLst>
                </p:cNvPr>
                <p:cNvSpPr/>
                <p:nvPr/>
              </p:nvSpPr>
              <p:spPr>
                <a:xfrm>
                  <a:off x="771277" y="2528515"/>
                  <a:ext cx="1439186" cy="3896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4</m:t>
                            </m:r>
                          </m:sub>
                          <m:sup>
                            <m:d>
                              <m:dPr>
                                <m:ctrlPr>
                                  <a:rPr lang="en-US" i="1">
                                    <a:latin typeface="Cambria Math" panose="02040503050406030204" pitchFamily="18" charset="0"/>
                                  </a:rPr>
                                </m:ctrlPr>
                              </m:dPr>
                              <m:e>
                                <m:r>
                                  <a:rPr lang="en-US" i="1">
                                    <a:latin typeface="Cambria Math" panose="02040503050406030204" pitchFamily="18" charset="0"/>
                                  </a:rPr>
                                  <m:t>𝑡</m:t>
                                </m:r>
                              </m:e>
                            </m:d>
                          </m:sup>
                        </m:sSubSup>
                      </m:oMath>
                    </m:oMathPara>
                  </a14:m>
                  <a:endParaRPr lang="en-US" dirty="0"/>
                </a:p>
              </p:txBody>
            </p:sp>
          </mc:Choice>
          <mc:Fallback xmlns="">
            <p:sp>
              <p:nvSpPr>
                <p:cNvPr id="18" name="Rectangle 17">
                  <a:extLst>
                    <a:ext uri="{FF2B5EF4-FFF2-40B4-BE49-F238E27FC236}">
                      <a16:creationId xmlns:a16="http://schemas.microsoft.com/office/drawing/2014/main" id="{7A9D03A7-E8B1-4AB4-B903-009E1CADE661}"/>
                    </a:ext>
                  </a:extLst>
                </p:cNvPr>
                <p:cNvSpPr>
                  <a:spLocks noRot="1" noChangeAspect="1" noMove="1" noResize="1" noEditPoints="1" noAdjustHandles="1" noChangeArrowheads="1" noChangeShapeType="1" noTextEdit="1"/>
                </p:cNvSpPr>
                <p:nvPr/>
              </p:nvSpPr>
              <p:spPr>
                <a:xfrm>
                  <a:off x="771277" y="2528515"/>
                  <a:ext cx="1439186" cy="389614"/>
                </a:xfrm>
                <a:prstGeom prst="rect">
                  <a:avLst/>
                </a:prstGeom>
                <a:blipFill>
                  <a:blip r:embed="rId12"/>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43F85E6-5C24-4B05-8B0A-FEB6C8A2666C}"/>
                    </a:ext>
                  </a:extLst>
                </p:cNvPr>
                <p:cNvSpPr/>
                <p:nvPr/>
              </p:nvSpPr>
              <p:spPr>
                <a:xfrm>
                  <a:off x="771277" y="2918775"/>
                  <a:ext cx="1439186" cy="428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𝒟</m:t>
                            </m:r>
                          </m:e>
                          <m:sub>
                            <m:r>
                              <a:rPr lang="en-US" b="0" i="1" smtClean="0">
                                <a:latin typeface="Cambria Math" panose="02040503050406030204" pitchFamily="18" charset="0"/>
                              </a:rPr>
                              <m:t>4</m:t>
                            </m:r>
                          </m:sub>
                        </m:sSub>
                      </m:oMath>
                    </m:oMathPara>
                  </a14:m>
                  <a:endParaRPr lang="en-US" dirty="0"/>
                </a:p>
              </p:txBody>
            </p:sp>
          </mc:Choice>
          <mc:Fallback xmlns="">
            <p:sp>
              <p:nvSpPr>
                <p:cNvPr id="20" name="Rectangle 19">
                  <a:extLst>
                    <a:ext uri="{FF2B5EF4-FFF2-40B4-BE49-F238E27FC236}">
                      <a16:creationId xmlns:a16="http://schemas.microsoft.com/office/drawing/2014/main" id="{BC5BAC10-8C15-44DF-9DA2-19E816E4940D}"/>
                    </a:ext>
                  </a:extLst>
                </p:cNvPr>
                <p:cNvSpPr>
                  <a:spLocks noRot="1" noChangeAspect="1" noMove="1" noResize="1" noEditPoints="1" noAdjustHandles="1" noChangeArrowheads="1" noChangeShapeType="1" noTextEdit="1"/>
                </p:cNvSpPr>
                <p:nvPr/>
              </p:nvSpPr>
              <p:spPr>
                <a:xfrm>
                  <a:off x="771277" y="2918775"/>
                  <a:ext cx="1439186" cy="428575"/>
                </a:xfrm>
                <a:prstGeom prst="rect">
                  <a:avLst/>
                </a:prstGeom>
                <a:blipFill>
                  <a:blip r:embed="rId13"/>
                  <a:stretch>
                    <a:fillRect/>
                  </a:stretch>
                </a:blipFill>
              </p:spPr>
              <p:txBody>
                <a:bodyPr/>
                <a:lstStyle/>
                <a:p>
                  <a:r>
                    <a:rPr lang="en-US">
                      <a:noFill/>
                    </a:rPr>
                    <a:t> </a:t>
                  </a:r>
                </a:p>
              </p:txBody>
            </p:sp>
          </mc:Fallback>
        </mc:AlternateContent>
      </p:grpSp>
      <p:cxnSp>
        <p:nvCxnSpPr>
          <p:cNvPr id="20" name="Straight Arrow Connector 19">
            <a:extLst>
              <a:ext uri="{FF2B5EF4-FFF2-40B4-BE49-F238E27FC236}">
                <a16:creationId xmlns:a16="http://schemas.microsoft.com/office/drawing/2014/main" id="{4265F492-CB64-4752-B671-1B6B15FB078D}"/>
              </a:ext>
            </a:extLst>
          </p:cNvPr>
          <p:cNvCxnSpPr>
            <a:cxnSpLocks/>
            <a:stCxn id="6" idx="0"/>
            <a:endCxn id="9" idx="1"/>
          </p:cNvCxnSpPr>
          <p:nvPr/>
        </p:nvCxnSpPr>
        <p:spPr>
          <a:xfrm flipV="1">
            <a:off x="2132276" y="1178028"/>
            <a:ext cx="1669774" cy="1066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182DFD4-1DFD-41AC-893D-85E56030C6CE}"/>
              </a:ext>
            </a:extLst>
          </p:cNvPr>
          <p:cNvCxnSpPr>
            <a:stCxn id="9" idx="3"/>
            <a:endCxn id="15" idx="0"/>
          </p:cNvCxnSpPr>
          <p:nvPr/>
        </p:nvCxnSpPr>
        <p:spPr>
          <a:xfrm>
            <a:off x="5241236" y="1178028"/>
            <a:ext cx="1586286" cy="10663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60DAB5D-8452-4389-9EE0-566D075D6FA6}"/>
              </a:ext>
            </a:extLst>
          </p:cNvPr>
          <p:cNvCxnSpPr>
            <a:stCxn id="12" idx="3"/>
            <a:endCxn id="18" idx="1"/>
          </p:cNvCxnSpPr>
          <p:nvPr/>
        </p:nvCxnSpPr>
        <p:spPr>
          <a:xfrm flipV="1">
            <a:off x="3571462" y="4186342"/>
            <a:ext cx="1816874" cy="77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9A5D8DC-4BBC-4404-B1CC-A17C4DF7276D}"/>
              </a:ext>
            </a:extLst>
          </p:cNvPr>
          <p:cNvCxnSpPr>
            <a:stCxn id="7" idx="2"/>
            <a:endCxn id="12" idx="0"/>
          </p:cNvCxnSpPr>
          <p:nvPr/>
        </p:nvCxnSpPr>
        <p:spPr>
          <a:xfrm>
            <a:off x="2132276" y="3063226"/>
            <a:ext cx="719593" cy="93610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426C38C-0DA2-4A14-8B8D-27B70D5EF4A8}"/>
              </a:ext>
            </a:extLst>
          </p:cNvPr>
          <p:cNvCxnSpPr>
            <a:stCxn id="16" idx="2"/>
            <a:endCxn id="18" idx="0"/>
          </p:cNvCxnSpPr>
          <p:nvPr/>
        </p:nvCxnSpPr>
        <p:spPr>
          <a:xfrm flipH="1">
            <a:off x="6107929" y="3063226"/>
            <a:ext cx="719593" cy="9283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DF4E74-06C5-4DD7-A216-8CAB7909F7A0}"/>
              </a:ext>
            </a:extLst>
          </p:cNvPr>
          <p:cNvCxnSpPr>
            <a:cxnSpLocks/>
            <a:stCxn id="15" idx="1"/>
            <a:endCxn id="6" idx="3"/>
          </p:cNvCxnSpPr>
          <p:nvPr/>
        </p:nvCxnSpPr>
        <p:spPr>
          <a:xfrm flipH="1">
            <a:off x="2851869" y="2439198"/>
            <a:ext cx="325606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93DF87D-A888-4720-96FA-B2EF223EE6D6}"/>
                  </a:ext>
                </a:extLst>
              </p:cNvPr>
              <p:cNvSpPr txBox="1"/>
              <p:nvPr/>
            </p:nvSpPr>
            <p:spPr>
              <a:xfrm>
                <a:off x="-47780" y="2407078"/>
                <a:ext cx="1532920" cy="5068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𝜉</m:t>
                              </m:r>
                            </m:e>
                            <m:sub>
                              <m:r>
                                <a:rPr lang="en-US" b="0" i="1" smtClean="0">
                                  <a:latin typeface="Cambria Math" panose="02040503050406030204" pitchFamily="18" charset="0"/>
                                </a:rPr>
                                <m:t>1</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e>
                      </m:d>
                    </m:oMath>
                  </m:oMathPara>
                </a14:m>
                <a:endParaRPr lang="en-US" dirty="0"/>
              </a:p>
            </p:txBody>
          </p:sp>
        </mc:Choice>
        <mc:Fallback xmlns="">
          <p:sp>
            <p:nvSpPr>
              <p:cNvPr id="26" name="TextBox 25">
                <a:extLst>
                  <a:ext uri="{FF2B5EF4-FFF2-40B4-BE49-F238E27FC236}">
                    <a16:creationId xmlns:a16="http://schemas.microsoft.com/office/drawing/2014/main" id="{C93DF87D-A888-4720-96FA-B2EF223EE6D6}"/>
                  </a:ext>
                </a:extLst>
              </p:cNvPr>
              <p:cNvSpPr txBox="1">
                <a:spLocks noRot="1" noChangeAspect="1" noMove="1" noResize="1" noEditPoints="1" noAdjustHandles="1" noChangeArrowheads="1" noChangeShapeType="1" noTextEdit="1"/>
              </p:cNvSpPr>
              <p:nvPr/>
            </p:nvSpPr>
            <p:spPr>
              <a:xfrm>
                <a:off x="-47780" y="2407078"/>
                <a:ext cx="1532920" cy="50687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431E7AB-9B2C-4099-946F-D7D73747D4E1}"/>
                  </a:ext>
                </a:extLst>
              </p:cNvPr>
              <p:cNvSpPr txBox="1"/>
              <p:nvPr/>
            </p:nvSpPr>
            <p:spPr>
              <a:xfrm>
                <a:off x="3817170" y="1833878"/>
                <a:ext cx="1538242" cy="5068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2</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𝜉</m:t>
                              </m:r>
                            </m:e>
                            <m:sub>
                              <m:r>
                                <a:rPr lang="en-US" b="0" i="1" smtClean="0">
                                  <a:latin typeface="Cambria Math" panose="02040503050406030204" pitchFamily="18" charset="0"/>
                                </a:rPr>
                                <m:t>2</m:t>
                              </m:r>
                            </m:sub>
                            <m:sup>
                              <m:d>
                                <m:dPr>
                                  <m:ctrlPr>
                                    <a:rPr lang="en-US" i="1">
                                      <a:latin typeface="Cambria Math" panose="02040503050406030204" pitchFamily="18" charset="0"/>
                                    </a:rPr>
                                  </m:ctrlPr>
                                </m:dPr>
                                <m:e>
                                  <m:r>
                                    <a:rPr lang="en-US" i="1">
                                      <a:latin typeface="Cambria Math" panose="02040503050406030204" pitchFamily="18" charset="0"/>
                                    </a:rPr>
                                    <m:t>𝑡</m:t>
                                  </m:r>
                                </m:e>
                              </m:d>
                            </m:sup>
                          </m:sSubSup>
                        </m:e>
                      </m:d>
                    </m:oMath>
                  </m:oMathPara>
                </a14:m>
                <a:endParaRPr lang="en-US" dirty="0"/>
              </a:p>
            </p:txBody>
          </p:sp>
        </mc:Choice>
        <mc:Fallback xmlns="">
          <p:sp>
            <p:nvSpPr>
              <p:cNvPr id="33" name="TextBox 32">
                <a:extLst>
                  <a:ext uri="{FF2B5EF4-FFF2-40B4-BE49-F238E27FC236}">
                    <a16:creationId xmlns:a16="http://schemas.microsoft.com/office/drawing/2014/main" id="{6431E7AB-9B2C-4099-946F-D7D73747D4E1}"/>
                  </a:ext>
                </a:extLst>
              </p:cNvPr>
              <p:cNvSpPr txBox="1">
                <a:spLocks noRot="1" noChangeAspect="1" noMove="1" noResize="1" noEditPoints="1" noAdjustHandles="1" noChangeArrowheads="1" noChangeShapeType="1" noTextEdit="1"/>
              </p:cNvSpPr>
              <p:nvPr/>
            </p:nvSpPr>
            <p:spPr>
              <a:xfrm>
                <a:off x="3817170" y="1833878"/>
                <a:ext cx="1538242" cy="50687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8BBF8DA-E646-4BE3-A29C-FBF7F5F6DB3D}"/>
                  </a:ext>
                </a:extLst>
              </p:cNvPr>
              <p:cNvSpPr txBox="1"/>
              <p:nvPr/>
            </p:nvSpPr>
            <p:spPr>
              <a:xfrm>
                <a:off x="7547115" y="2368418"/>
                <a:ext cx="1538242" cy="5068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3</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3</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𝜉</m:t>
                              </m:r>
                            </m:e>
                            <m:sub>
                              <m:r>
                                <a:rPr lang="en-US" b="0" i="1" smtClean="0">
                                  <a:latin typeface="Cambria Math" panose="02040503050406030204" pitchFamily="18" charset="0"/>
                                </a:rPr>
                                <m:t>3</m:t>
                              </m:r>
                            </m:sub>
                            <m:sup>
                              <m:d>
                                <m:dPr>
                                  <m:ctrlPr>
                                    <a:rPr lang="en-US" i="1">
                                      <a:latin typeface="Cambria Math" panose="02040503050406030204" pitchFamily="18" charset="0"/>
                                    </a:rPr>
                                  </m:ctrlPr>
                                </m:dPr>
                                <m:e>
                                  <m:r>
                                    <a:rPr lang="en-US" i="1">
                                      <a:latin typeface="Cambria Math" panose="02040503050406030204" pitchFamily="18" charset="0"/>
                                    </a:rPr>
                                    <m:t>𝑡</m:t>
                                  </m:r>
                                </m:e>
                              </m:d>
                            </m:sup>
                          </m:sSubSup>
                        </m:e>
                      </m:d>
                    </m:oMath>
                  </m:oMathPara>
                </a14:m>
                <a:endParaRPr lang="en-US" dirty="0"/>
              </a:p>
            </p:txBody>
          </p:sp>
        </mc:Choice>
        <mc:Fallback xmlns="">
          <p:sp>
            <p:nvSpPr>
              <p:cNvPr id="34" name="TextBox 33">
                <a:extLst>
                  <a:ext uri="{FF2B5EF4-FFF2-40B4-BE49-F238E27FC236}">
                    <a16:creationId xmlns:a16="http://schemas.microsoft.com/office/drawing/2014/main" id="{88BBF8DA-E646-4BE3-A29C-FBF7F5F6DB3D}"/>
                  </a:ext>
                </a:extLst>
              </p:cNvPr>
              <p:cNvSpPr txBox="1">
                <a:spLocks noRot="1" noChangeAspect="1" noMove="1" noResize="1" noEditPoints="1" noAdjustHandles="1" noChangeArrowheads="1" noChangeShapeType="1" noTextEdit="1"/>
              </p:cNvSpPr>
              <p:nvPr/>
            </p:nvSpPr>
            <p:spPr>
              <a:xfrm>
                <a:off x="7547115" y="2368418"/>
                <a:ext cx="1538242" cy="50687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E23B3DF-C944-4C4F-A903-B8DA5CBAAE47}"/>
                  </a:ext>
                </a:extLst>
              </p:cNvPr>
              <p:cNvSpPr txBox="1"/>
              <p:nvPr/>
            </p:nvSpPr>
            <p:spPr>
              <a:xfrm>
                <a:off x="6924725" y="4097008"/>
                <a:ext cx="1528367" cy="5068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4</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4</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𝜉</m:t>
                              </m:r>
                            </m:e>
                            <m:sub>
                              <m:r>
                                <a:rPr lang="en-US" b="0" i="1" smtClean="0">
                                  <a:latin typeface="Cambria Math" panose="02040503050406030204" pitchFamily="18" charset="0"/>
                                </a:rPr>
                                <m:t>4</m:t>
                              </m:r>
                            </m:sub>
                            <m:sup>
                              <m:d>
                                <m:dPr>
                                  <m:ctrlPr>
                                    <a:rPr lang="en-US" i="1">
                                      <a:latin typeface="Cambria Math" panose="02040503050406030204" pitchFamily="18" charset="0"/>
                                    </a:rPr>
                                  </m:ctrlPr>
                                </m:dPr>
                                <m:e>
                                  <m:r>
                                    <a:rPr lang="en-US" i="1">
                                      <a:latin typeface="Cambria Math" panose="02040503050406030204" pitchFamily="18" charset="0"/>
                                    </a:rPr>
                                    <m:t>𝑡</m:t>
                                  </m:r>
                                </m:e>
                              </m:d>
                            </m:sup>
                          </m:sSubSup>
                        </m:e>
                      </m:d>
                    </m:oMath>
                  </m:oMathPara>
                </a14:m>
                <a:endParaRPr lang="en-US" dirty="0"/>
              </a:p>
            </p:txBody>
          </p:sp>
        </mc:Choice>
        <mc:Fallback xmlns="">
          <p:sp>
            <p:nvSpPr>
              <p:cNvPr id="35" name="TextBox 34">
                <a:extLst>
                  <a:ext uri="{FF2B5EF4-FFF2-40B4-BE49-F238E27FC236}">
                    <a16:creationId xmlns:a16="http://schemas.microsoft.com/office/drawing/2014/main" id="{2E23B3DF-C944-4C4F-A903-B8DA5CBAAE47}"/>
                  </a:ext>
                </a:extLst>
              </p:cNvPr>
              <p:cNvSpPr txBox="1">
                <a:spLocks noRot="1" noChangeAspect="1" noMove="1" noResize="1" noEditPoints="1" noAdjustHandles="1" noChangeArrowheads="1" noChangeShapeType="1" noTextEdit="1"/>
              </p:cNvSpPr>
              <p:nvPr/>
            </p:nvSpPr>
            <p:spPr>
              <a:xfrm>
                <a:off x="6924725" y="4097008"/>
                <a:ext cx="1528367" cy="50687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4644DBA-9D5F-4D1F-B5AD-95B214B644C1}"/>
                  </a:ext>
                </a:extLst>
              </p:cNvPr>
              <p:cNvSpPr txBox="1"/>
              <p:nvPr/>
            </p:nvSpPr>
            <p:spPr>
              <a:xfrm>
                <a:off x="582280" y="4144655"/>
                <a:ext cx="1538242" cy="5068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5</m:t>
                          </m:r>
                        </m:sub>
                      </m:sSub>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5</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𝜉</m:t>
                              </m:r>
                            </m:e>
                            <m:sub>
                              <m:r>
                                <a:rPr lang="en-US" b="0" i="1" smtClean="0">
                                  <a:latin typeface="Cambria Math" panose="02040503050406030204" pitchFamily="18" charset="0"/>
                                </a:rPr>
                                <m:t>5</m:t>
                              </m:r>
                            </m:sub>
                            <m:sup>
                              <m:d>
                                <m:dPr>
                                  <m:ctrlPr>
                                    <a:rPr lang="en-US" i="1">
                                      <a:latin typeface="Cambria Math" panose="02040503050406030204" pitchFamily="18" charset="0"/>
                                    </a:rPr>
                                  </m:ctrlPr>
                                </m:dPr>
                                <m:e>
                                  <m:r>
                                    <a:rPr lang="en-US" i="1">
                                      <a:latin typeface="Cambria Math" panose="02040503050406030204" pitchFamily="18" charset="0"/>
                                    </a:rPr>
                                    <m:t>𝑡</m:t>
                                  </m:r>
                                </m:e>
                              </m:d>
                            </m:sup>
                          </m:sSubSup>
                        </m:e>
                      </m:d>
                    </m:oMath>
                  </m:oMathPara>
                </a14:m>
                <a:endParaRPr lang="en-US" dirty="0"/>
              </a:p>
            </p:txBody>
          </p:sp>
        </mc:Choice>
        <mc:Fallback xmlns="">
          <p:sp>
            <p:nvSpPr>
              <p:cNvPr id="36" name="TextBox 35">
                <a:extLst>
                  <a:ext uri="{FF2B5EF4-FFF2-40B4-BE49-F238E27FC236}">
                    <a16:creationId xmlns:a16="http://schemas.microsoft.com/office/drawing/2014/main" id="{C4644DBA-9D5F-4D1F-B5AD-95B214B644C1}"/>
                  </a:ext>
                </a:extLst>
              </p:cNvPr>
              <p:cNvSpPr txBox="1">
                <a:spLocks noRot="1" noChangeAspect="1" noMove="1" noResize="1" noEditPoints="1" noAdjustHandles="1" noChangeArrowheads="1" noChangeShapeType="1" noTextEdit="1"/>
              </p:cNvSpPr>
              <p:nvPr/>
            </p:nvSpPr>
            <p:spPr>
              <a:xfrm>
                <a:off x="582280" y="4144655"/>
                <a:ext cx="1538242" cy="506870"/>
              </a:xfrm>
              <a:prstGeom prst="rect">
                <a:avLst/>
              </a:prstGeom>
              <a:blipFill>
                <a:blip r:embed="rId18"/>
                <a:stretch>
                  <a:fillRect/>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F4D0DD70-005E-4A97-96CC-29F7DE61D7DA}"/>
              </a:ext>
            </a:extLst>
          </p:cNvPr>
          <p:cNvGrpSpPr/>
          <p:nvPr/>
        </p:nvGrpSpPr>
        <p:grpSpPr>
          <a:xfrm>
            <a:off x="0" y="991018"/>
            <a:ext cx="4882101" cy="2827949"/>
            <a:chOff x="0" y="991018"/>
            <a:chExt cx="4882101" cy="2827949"/>
          </a:xfrm>
        </p:grpSpPr>
        <p:sp>
          <p:nvSpPr>
            <p:cNvPr id="37" name="Rectangle: Rounded Corners 36">
              <a:extLst>
                <a:ext uri="{FF2B5EF4-FFF2-40B4-BE49-F238E27FC236}">
                  <a16:creationId xmlns:a16="http://schemas.microsoft.com/office/drawing/2014/main" id="{9F5A17C4-265A-46A7-8B5E-A449F94AF901}"/>
                </a:ext>
              </a:extLst>
            </p:cNvPr>
            <p:cNvSpPr/>
            <p:nvPr/>
          </p:nvSpPr>
          <p:spPr>
            <a:xfrm>
              <a:off x="0" y="2011479"/>
              <a:ext cx="3236181" cy="1447137"/>
            </a:xfrm>
            <a:prstGeom prst="roundRect">
              <a:avLst/>
            </a:prstGeom>
            <a:noFill/>
            <a:ln>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0B5EC567-7624-41BF-BC57-3529401FCB70}"/>
                </a:ext>
              </a:extLst>
            </p:cNvPr>
            <p:cNvGrpSpPr/>
            <p:nvPr/>
          </p:nvGrpSpPr>
          <p:grpSpPr>
            <a:xfrm>
              <a:off x="2120522" y="991018"/>
              <a:ext cx="1105058" cy="912386"/>
              <a:chOff x="2120522" y="991018"/>
              <a:chExt cx="1105058" cy="912386"/>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6A8806C-36DC-4CEA-9709-88DC6A2E002E}"/>
                      </a:ext>
                    </a:extLst>
                  </p:cNvPr>
                  <p:cNvSpPr txBox="1"/>
                  <p:nvPr/>
                </p:nvSpPr>
                <p:spPr>
                  <a:xfrm>
                    <a:off x="2255521" y="991018"/>
                    <a:ext cx="970059" cy="434991"/>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2</m:t>
                              </m:r>
                            </m:sub>
                            <m:sup>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𝑡</m:t>
                                  </m:r>
                                </m:e>
                              </m:d>
                            </m:sup>
                          </m:sSubSup>
                        </m:oMath>
                      </m:oMathPara>
                    </a14:m>
                    <a:endParaRPr lang="en-US" dirty="0">
                      <a:solidFill>
                        <a:srgbClr val="FF0000"/>
                      </a:solidFill>
                    </a:endParaRPr>
                  </a:p>
                </p:txBody>
              </p:sp>
            </mc:Choice>
            <mc:Fallback xmlns="">
              <p:sp>
                <p:nvSpPr>
                  <p:cNvPr id="4" name="TextBox 3">
                    <a:extLst>
                      <a:ext uri="{FF2B5EF4-FFF2-40B4-BE49-F238E27FC236}">
                        <a16:creationId xmlns:a16="http://schemas.microsoft.com/office/drawing/2014/main" id="{06A8806C-36DC-4CEA-9709-88DC6A2E002E}"/>
                      </a:ext>
                    </a:extLst>
                  </p:cNvPr>
                  <p:cNvSpPr txBox="1">
                    <a:spLocks noRot="1" noChangeAspect="1" noMove="1" noResize="1" noEditPoints="1" noAdjustHandles="1" noChangeArrowheads="1" noChangeShapeType="1" noTextEdit="1"/>
                  </p:cNvSpPr>
                  <p:nvPr/>
                </p:nvSpPr>
                <p:spPr>
                  <a:xfrm>
                    <a:off x="2255521" y="991018"/>
                    <a:ext cx="970059" cy="434991"/>
                  </a:xfrm>
                  <a:prstGeom prst="rect">
                    <a:avLst/>
                  </a:prstGeom>
                  <a:blipFill>
                    <a:blip r:embed="rId19"/>
                    <a:stretch>
                      <a:fillRect b="-2817"/>
                    </a:stretch>
                  </a:blipFill>
                  <a:ln>
                    <a:noFill/>
                  </a:ln>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E5FE86DB-BA5C-4EE8-89E8-730C7D2BCE76}"/>
                  </a:ext>
                </a:extLst>
              </p:cNvPr>
              <p:cNvCxnSpPr/>
              <p:nvPr/>
            </p:nvCxnSpPr>
            <p:spPr>
              <a:xfrm flipH="1">
                <a:off x="2120522" y="1531218"/>
                <a:ext cx="438474" cy="372186"/>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grpSp>
        <p:grpSp>
          <p:nvGrpSpPr>
            <p:cNvPr id="50" name="Group 49">
              <a:extLst>
                <a:ext uri="{FF2B5EF4-FFF2-40B4-BE49-F238E27FC236}">
                  <a16:creationId xmlns:a16="http://schemas.microsoft.com/office/drawing/2014/main" id="{773BCB78-7115-4E18-8B90-8BB67F8ADCCD}"/>
                </a:ext>
              </a:extLst>
            </p:cNvPr>
            <p:cNvGrpSpPr/>
            <p:nvPr/>
          </p:nvGrpSpPr>
          <p:grpSpPr>
            <a:xfrm>
              <a:off x="3236181" y="2489728"/>
              <a:ext cx="1645920" cy="447238"/>
              <a:chOff x="3236181" y="2489728"/>
              <a:chExt cx="1645920" cy="447238"/>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B1A7928-2F5B-4CE9-8FBE-6C27925D07F4}"/>
                      </a:ext>
                    </a:extLst>
                  </p:cNvPr>
                  <p:cNvSpPr txBox="1"/>
                  <p:nvPr/>
                </p:nvSpPr>
                <p:spPr>
                  <a:xfrm>
                    <a:off x="3705308" y="2489728"/>
                    <a:ext cx="1176793" cy="447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𝑥</m:t>
                              </m:r>
                            </m:e>
                            <m:sub>
                              <m:r>
                                <a:rPr lang="en-US" b="0" i="1" smtClean="0">
                                  <a:solidFill>
                                    <a:srgbClr val="FF0000"/>
                                  </a:solidFill>
                                  <a:latin typeface="Cambria Math" panose="02040503050406030204" pitchFamily="18" charset="0"/>
                                </a:rPr>
                                <m:t>3</m:t>
                              </m:r>
                            </m:sub>
                            <m:sup>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𝑡</m:t>
                                  </m:r>
                                </m:e>
                              </m:d>
                            </m:sup>
                          </m:sSubSup>
                        </m:oMath>
                      </m:oMathPara>
                    </a14:m>
                    <a:endParaRPr lang="en-US" dirty="0">
                      <a:solidFill>
                        <a:srgbClr val="FF0000"/>
                      </a:solidFill>
                    </a:endParaRPr>
                  </a:p>
                </p:txBody>
              </p:sp>
            </mc:Choice>
            <mc:Fallback xmlns="">
              <p:sp>
                <p:nvSpPr>
                  <p:cNvPr id="38" name="TextBox 37">
                    <a:extLst>
                      <a:ext uri="{FF2B5EF4-FFF2-40B4-BE49-F238E27FC236}">
                        <a16:creationId xmlns:a16="http://schemas.microsoft.com/office/drawing/2014/main" id="{EB1A7928-2F5B-4CE9-8FBE-6C27925D07F4}"/>
                      </a:ext>
                    </a:extLst>
                  </p:cNvPr>
                  <p:cNvSpPr txBox="1">
                    <a:spLocks noRot="1" noChangeAspect="1" noMove="1" noResize="1" noEditPoints="1" noAdjustHandles="1" noChangeArrowheads="1" noChangeShapeType="1" noTextEdit="1"/>
                  </p:cNvSpPr>
                  <p:nvPr/>
                </p:nvSpPr>
                <p:spPr>
                  <a:xfrm>
                    <a:off x="3705308" y="2489728"/>
                    <a:ext cx="1176793" cy="447238"/>
                  </a:xfrm>
                  <a:prstGeom prst="rect">
                    <a:avLst/>
                  </a:prstGeom>
                  <a:blipFill>
                    <a:blip r:embed="rId20"/>
                    <a:stretch>
                      <a:fillRect/>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C36C2A7F-1FAA-4D8C-9B87-4AA4D40C4EF0}"/>
                  </a:ext>
                </a:extLst>
              </p:cNvPr>
              <p:cNvCxnSpPr>
                <a:cxnSpLocks/>
                <a:stCxn id="38" idx="1"/>
                <a:endCxn id="37" idx="3"/>
              </p:cNvCxnSpPr>
              <p:nvPr/>
            </p:nvCxnSpPr>
            <p:spPr>
              <a:xfrm flipH="1">
                <a:off x="3236181" y="2713347"/>
                <a:ext cx="469127" cy="217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B46A9BF1-ED3D-490C-98DD-C22851A17434}"/>
                </a:ext>
              </a:extLst>
            </p:cNvPr>
            <p:cNvGrpSpPr/>
            <p:nvPr/>
          </p:nvGrpSpPr>
          <p:grpSpPr>
            <a:xfrm>
              <a:off x="1190188" y="3184606"/>
              <a:ext cx="970059" cy="634361"/>
              <a:chOff x="1190188" y="3184606"/>
              <a:chExt cx="970059" cy="634361"/>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4C979C3-BC60-4B84-B62F-9E932163E199}"/>
                      </a:ext>
                    </a:extLst>
                  </p:cNvPr>
                  <p:cNvSpPr txBox="1"/>
                  <p:nvPr/>
                </p:nvSpPr>
                <p:spPr>
                  <a:xfrm>
                    <a:off x="1190188" y="3380321"/>
                    <a:ext cx="970059" cy="438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𝑥</m:t>
                              </m:r>
                            </m:e>
                            <m:sub>
                              <m:r>
                                <a:rPr lang="en-US" i="1">
                                  <a:solidFill>
                                    <a:srgbClr val="FF0000"/>
                                  </a:solidFill>
                                  <a:latin typeface="Cambria Math" panose="02040503050406030204" pitchFamily="18" charset="0"/>
                                </a:rPr>
                                <m:t>5</m:t>
                              </m:r>
                            </m:sub>
                            <m:sup>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𝑡</m:t>
                                  </m:r>
                                </m:e>
                              </m:d>
                            </m:sup>
                          </m:sSubSup>
                        </m:oMath>
                      </m:oMathPara>
                    </a14:m>
                    <a:endParaRPr lang="en-US" dirty="0">
                      <a:solidFill>
                        <a:srgbClr val="FF0000"/>
                      </a:solidFill>
                    </a:endParaRPr>
                  </a:p>
                </p:txBody>
              </p:sp>
            </mc:Choice>
            <mc:Fallback xmlns="">
              <p:sp>
                <p:nvSpPr>
                  <p:cNvPr id="39" name="TextBox 38">
                    <a:extLst>
                      <a:ext uri="{FF2B5EF4-FFF2-40B4-BE49-F238E27FC236}">
                        <a16:creationId xmlns:a16="http://schemas.microsoft.com/office/drawing/2014/main" id="{74C979C3-BC60-4B84-B62F-9E932163E199}"/>
                      </a:ext>
                    </a:extLst>
                  </p:cNvPr>
                  <p:cNvSpPr txBox="1">
                    <a:spLocks noRot="1" noChangeAspect="1" noMove="1" noResize="1" noEditPoints="1" noAdjustHandles="1" noChangeArrowheads="1" noChangeShapeType="1" noTextEdit="1"/>
                  </p:cNvSpPr>
                  <p:nvPr/>
                </p:nvSpPr>
                <p:spPr>
                  <a:xfrm>
                    <a:off x="1190188" y="3380321"/>
                    <a:ext cx="970059" cy="438646"/>
                  </a:xfrm>
                  <a:prstGeom prst="rect">
                    <a:avLst/>
                  </a:prstGeom>
                  <a:blipFill>
                    <a:blip r:embed="rId21"/>
                    <a:stretch>
                      <a:fillRect b="-4225"/>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B74BF618-E24E-453F-B9C5-423D0EA9A0AF}"/>
                  </a:ext>
                </a:extLst>
              </p:cNvPr>
              <p:cNvCxnSpPr>
                <a:cxnSpLocks/>
              </p:cNvCxnSpPr>
              <p:nvPr/>
            </p:nvCxnSpPr>
            <p:spPr>
              <a:xfrm flipH="1" flipV="1">
                <a:off x="1747964" y="3184606"/>
                <a:ext cx="204496" cy="2542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529CF9D2-0774-4BAE-A691-C694068BE707}"/>
              </a:ext>
            </a:extLst>
          </p:cNvPr>
          <p:cNvGrpSpPr/>
          <p:nvPr/>
        </p:nvGrpSpPr>
        <p:grpSpPr>
          <a:xfrm>
            <a:off x="448483" y="5824440"/>
            <a:ext cx="7867753" cy="999569"/>
            <a:chOff x="448483" y="5824440"/>
            <a:chExt cx="7867753" cy="999569"/>
          </a:xfrm>
        </p:grpSpPr>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E419B96-CA5C-4244-8539-8DCF5458E68B}"/>
                    </a:ext>
                  </a:extLst>
                </p:cNvPr>
                <p:cNvSpPr txBox="1"/>
                <p:nvPr/>
              </p:nvSpPr>
              <p:spPr>
                <a:xfrm>
                  <a:off x="448483" y="6159237"/>
                  <a:ext cx="5037360"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𝑃</m:t>
                          </m:r>
                        </m:sup>
                      </m:sSup>
                    </m:oMath>
                  </a14:m>
                  <a:r>
                    <a:rPr lang="en-US" dirty="0"/>
                    <a:t> is a symmetric doubly stochastic matrix: </a:t>
                  </a:r>
                </a:p>
              </p:txBody>
            </p:sp>
          </mc:Choice>
          <mc:Fallback xmlns="">
            <p:sp>
              <p:nvSpPr>
                <p:cNvPr id="53" name="TextBox 52">
                  <a:extLst>
                    <a:ext uri="{FF2B5EF4-FFF2-40B4-BE49-F238E27FC236}">
                      <a16:creationId xmlns:a16="http://schemas.microsoft.com/office/drawing/2014/main" id="{8E419B96-CA5C-4244-8539-8DCF5458E68B}"/>
                    </a:ext>
                  </a:extLst>
                </p:cNvPr>
                <p:cNvSpPr txBox="1">
                  <a:spLocks noRot="1" noChangeAspect="1" noMove="1" noResize="1" noEditPoints="1" noAdjustHandles="1" noChangeArrowheads="1" noChangeShapeType="1" noTextEdit="1"/>
                </p:cNvSpPr>
                <p:nvPr/>
              </p:nvSpPr>
              <p:spPr>
                <a:xfrm>
                  <a:off x="448483" y="6159237"/>
                  <a:ext cx="5037360" cy="369332"/>
                </a:xfrm>
                <a:prstGeom prst="rect">
                  <a:avLst/>
                </a:prstGeom>
                <a:blipFill>
                  <a:blip r:embed="rId22"/>
                  <a:stretch>
                    <a:fillRect t="-8197" r="-36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FB090CC-4145-4E4A-AC4B-63129140B697}"/>
                    </a:ext>
                  </a:extLst>
                </p:cNvPr>
                <p:cNvSpPr txBox="1"/>
                <p:nvPr/>
              </p:nvSpPr>
              <p:spPr>
                <a:xfrm>
                  <a:off x="5582314" y="5824440"/>
                  <a:ext cx="2733922" cy="999569"/>
                </a:xfrm>
                <a:prstGeom prst="rect">
                  <a:avLst/>
                </a:prstGeom>
                <a:noFill/>
              </p:spPr>
              <p:txBody>
                <a:bodyPr wrap="square" rtlCol="0">
                  <a:spAutoFit/>
                </a:bodyPr>
                <a:lstStyle/>
                <a:p>
                  <a:pPr marL="342900" indent="-342900">
                    <a:buFont typeface="+mj-lt"/>
                    <a:buAutoNum type="arabi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Sub>
                      <m:r>
                        <a:rPr lang="en-US" b="0" i="1" smtClean="0">
                          <a:latin typeface="Cambria Math" panose="02040503050406030204" pitchFamily="18" charset="0"/>
                        </a:rPr>
                        <m:t>∈[0,1]</m:t>
                      </m:r>
                    </m:oMath>
                  </a14:m>
                  <a:endParaRPr lang="en-US" dirty="0"/>
                </a:p>
                <a:p>
                  <a:pPr marL="342900" indent="-342900">
                    <a:buFont typeface="+mj-lt"/>
                    <a:buAutoNum type="arabicPeriod"/>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𝑗𝑖</m:t>
                          </m:r>
                        </m:sub>
                      </m:sSub>
                    </m:oMath>
                  </a14:m>
                  <a:endParaRPr lang="en-US" dirty="0"/>
                </a:p>
                <a:p>
                  <a:pPr marL="342900" indent="-342900">
                    <a:buFont typeface="+mj-lt"/>
                    <a:buAutoNum type="arabicPeriod"/>
                  </a:pP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Sub>
                        </m:e>
                      </m:nary>
                      <m:r>
                        <a:rPr lang="en-US" b="0" i="1" smtClean="0">
                          <a:latin typeface="Cambria Math" panose="02040503050406030204" pitchFamily="18" charset="0"/>
                        </a:rPr>
                        <m:t>=1</m:t>
                      </m:r>
                    </m:oMath>
                  </a14:m>
                  <a:endParaRPr lang="en-US" dirty="0"/>
                </a:p>
              </p:txBody>
            </p:sp>
          </mc:Choice>
          <mc:Fallback xmlns="">
            <p:sp>
              <p:nvSpPr>
                <p:cNvPr id="54" name="TextBox 53">
                  <a:extLst>
                    <a:ext uri="{FF2B5EF4-FFF2-40B4-BE49-F238E27FC236}">
                      <a16:creationId xmlns:a16="http://schemas.microsoft.com/office/drawing/2014/main" id="{CFB090CC-4145-4E4A-AC4B-63129140B697}"/>
                    </a:ext>
                  </a:extLst>
                </p:cNvPr>
                <p:cNvSpPr txBox="1">
                  <a:spLocks noRot="1" noChangeAspect="1" noMove="1" noResize="1" noEditPoints="1" noAdjustHandles="1" noChangeArrowheads="1" noChangeShapeType="1" noTextEdit="1"/>
                </p:cNvSpPr>
                <p:nvPr/>
              </p:nvSpPr>
              <p:spPr>
                <a:xfrm>
                  <a:off x="5582314" y="5824440"/>
                  <a:ext cx="2733922" cy="999569"/>
                </a:xfrm>
                <a:prstGeom prst="rect">
                  <a:avLst/>
                </a:prstGeom>
                <a:blipFill>
                  <a:blip r:embed="rId23"/>
                  <a:stretch>
                    <a:fillRect l="-1786" t="-2439" b="-65244"/>
                  </a:stretch>
                </a:blipFill>
              </p:spPr>
              <p:txBody>
                <a:bodyPr/>
                <a:lstStyle/>
                <a:p>
                  <a:r>
                    <a:rPr lang="en-US">
                      <a:noFill/>
                    </a:rPr>
                    <a:t> </a:t>
                  </a:r>
                </a:p>
              </p:txBody>
            </p:sp>
          </mc:Fallback>
        </mc:AlternateContent>
      </p:grpSp>
    </p:spTree>
    <p:extLst>
      <p:ext uri="{BB962C8B-B14F-4D97-AF65-F5344CB8AC3E}">
        <p14:creationId xmlns:p14="http://schemas.microsoft.com/office/powerpoint/2010/main" val="37534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34B0-A6ED-4614-A862-C124B0BA7DB5}"/>
              </a:ext>
            </a:extLst>
          </p:cNvPr>
          <p:cNvSpPr>
            <a:spLocks noGrp="1"/>
          </p:cNvSpPr>
          <p:nvPr>
            <p:ph type="title"/>
          </p:nvPr>
        </p:nvSpPr>
        <p:spPr/>
        <p:txBody>
          <a:bodyPr/>
          <a:lstStyle/>
          <a:p>
            <a:r>
              <a:rPr lang="en-US" dirty="0"/>
              <a:t>Convergence Rate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FB1597-381D-4C94-A100-060EBB7AD500}"/>
                  </a:ext>
                </a:extLst>
              </p:cNvPr>
              <p:cNvSpPr>
                <a:spLocks noGrp="1"/>
              </p:cNvSpPr>
              <p:nvPr>
                <p:ph idx="1"/>
              </p:nvPr>
            </p:nvSpPr>
            <p:spPr>
              <a:xfrm>
                <a:off x="223837" y="3572703"/>
                <a:ext cx="8696325" cy="122988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r>
                            <a:rPr lang="en-US" b="0" i="1" smtClean="0">
                              <a:latin typeface="Cambria Math" panose="02040503050406030204" pitchFamily="18" charset="0"/>
                            </a:rPr>
                            <m:t>𝑃</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𝜌</m:t>
                                      </m:r>
                                    </m:e>
                                  </m:rad>
                                </m:e>
                              </m:d>
                            </m:e>
                            <m:sup>
                              <m:r>
                                <a:rPr lang="en-US" b="0" i="1" smtClean="0">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den>
                      </m:f>
                      <m:r>
                        <m:rPr>
                          <m:lit/>
                        </m:rP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𝜌</m:t>
                                      </m:r>
                                    </m:e>
                                  </m:rad>
                                </m:e>
                              </m:d>
                            </m:e>
                            <m:sup>
                              <m:r>
                                <a:rPr lang="en-US" b="0" i="1" smtClean="0">
                                  <a:latin typeface="Cambria Math" panose="02040503050406030204" pitchFamily="18" charset="0"/>
                                </a:rPr>
                                <m:t>2</m:t>
                              </m:r>
                            </m:sup>
                          </m:sSup>
                        </m:den>
                      </m:f>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oMath>
                  </m:oMathPara>
                </a14:m>
                <a:endParaRPr lang="en-US" dirty="0"/>
              </a:p>
            </p:txBody>
          </p:sp>
        </mc:Choice>
        <mc:Fallback xmlns="">
          <p:sp>
            <p:nvSpPr>
              <p:cNvPr id="3" name="Content Placeholder 2">
                <a:extLst>
                  <a:ext uri="{FF2B5EF4-FFF2-40B4-BE49-F238E27FC236}">
                    <a16:creationId xmlns:a16="http://schemas.microsoft.com/office/drawing/2014/main" id="{EAFB1597-381D-4C94-A100-060EBB7AD500}"/>
                  </a:ext>
                </a:extLst>
              </p:cNvPr>
              <p:cNvSpPr>
                <a:spLocks noGrp="1" noRot="1" noChangeAspect="1" noMove="1" noResize="1" noEditPoints="1" noAdjustHandles="1" noChangeArrowheads="1" noChangeShapeType="1" noTextEdit="1"/>
              </p:cNvSpPr>
              <p:nvPr>
                <p:ph idx="1"/>
              </p:nvPr>
            </p:nvSpPr>
            <p:spPr>
              <a:xfrm>
                <a:off x="223837" y="3572703"/>
                <a:ext cx="8696325" cy="1229885"/>
              </a:xfrm>
              <a:blipFill>
                <a:blip r:embed="rId2"/>
                <a:stretch>
                  <a:fillRect/>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7A134694-3D45-4FB9-99E3-04AF5B7456CC}"/>
              </a:ext>
            </a:extLst>
          </p:cNvPr>
          <p:cNvSpPr>
            <a:spLocks noGrp="1"/>
          </p:cNvSpPr>
          <p:nvPr>
            <p:ph type="body" sz="quarter" idx="13"/>
          </p:nvPr>
        </p:nvSpPr>
        <p:spPr/>
        <p:txBody>
          <a:bodyPr/>
          <a:lstStyle/>
          <a:p>
            <a:endParaRPr lang="en-US"/>
          </a:p>
        </p:txBody>
      </p:sp>
      <p:grpSp>
        <p:nvGrpSpPr>
          <p:cNvPr id="5" name="Group 4">
            <a:extLst>
              <a:ext uri="{FF2B5EF4-FFF2-40B4-BE49-F238E27FC236}">
                <a16:creationId xmlns:a16="http://schemas.microsoft.com/office/drawing/2014/main" id="{C08D712C-A695-4F8A-8C60-411E0088DE07}"/>
              </a:ext>
            </a:extLst>
          </p:cNvPr>
          <p:cNvGrpSpPr/>
          <p:nvPr/>
        </p:nvGrpSpPr>
        <p:grpSpPr>
          <a:xfrm>
            <a:off x="326003" y="1057275"/>
            <a:ext cx="8102380" cy="2163003"/>
            <a:chOff x="600075" y="2305050"/>
            <a:chExt cx="6934200" cy="2163003"/>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46DDDF1-255D-4729-BA8C-B92B9C49FCD8}"/>
                    </a:ext>
                  </a:extLst>
                </p:cNvPr>
                <p:cNvSpPr/>
                <p:nvPr/>
              </p:nvSpPr>
              <p:spPr>
                <a:xfrm>
                  <a:off x="600075" y="2657475"/>
                  <a:ext cx="6934200" cy="1810578"/>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70C0"/>
                    </a:buClr>
                    <a:buSzPct val="90000"/>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𝑇</m:t>
                            </m:r>
                          </m:den>
                        </m:f>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r>
                                  <a:rPr lang="en-US" sz="2000" b="0" i="1" smtClean="0">
                                    <a:latin typeface="Cambria Math" panose="02040503050406030204" pitchFamily="18" charset="0"/>
                                  </a:rPr>
                                  <m:t>𝛾</m:t>
                                </m:r>
                                <m:r>
                                  <a:rPr lang="en-US" sz="2000" b="0" i="1" smtClean="0">
                                    <a:latin typeface="Cambria Math" panose="02040503050406030204" pitchFamily="18" charset="0"/>
                                  </a:rPr>
                                  <m:t>𝐿</m:t>
                                </m:r>
                              </m:num>
                              <m:den>
                                <m:r>
                                  <a:rPr lang="en-US" sz="2000" b="0" i="1" smtClean="0">
                                    <a:latin typeface="Cambria Math" panose="02040503050406030204" pitchFamily="18" charset="0"/>
                                  </a:rPr>
                                  <m:t>2</m:t>
                                </m:r>
                              </m:den>
                            </m:f>
                            <m:nary>
                              <m:naryPr>
                                <m:chr m:val="∑"/>
                                <m:ctrlPr>
                                  <a:rPr lang="en-US" sz="2000" b="0" i="1" smtClean="0">
                                    <a:latin typeface="Cambria Math" panose="02040503050406030204" pitchFamily="18" charset="0"/>
                                  </a:rPr>
                                </m:ctrlPr>
                              </m:naryPr>
                              <m:sub>
                                <m:r>
                                  <a:rPr lang="en-US" sz="2000" b="0" i="1" smtClean="0">
                                    <a:latin typeface="Cambria Math" panose="02040503050406030204" pitchFamily="18" charset="0"/>
                                  </a:rPr>
                                  <m:t>𝑡</m:t>
                                </m:r>
                                <m:r>
                                  <a:rPr lang="en-US" sz="2000" b="0" i="1" smtClean="0">
                                    <a:latin typeface="Cambria Math" panose="02040503050406030204" pitchFamily="18" charset="0"/>
                                  </a:rPr>
                                  <m:t>=0</m:t>
                                </m:r>
                              </m:sub>
                              <m:sup>
                                <m:r>
                                  <a:rPr lang="en-US" sz="2000" b="0" i="1" smtClean="0">
                                    <a:latin typeface="Cambria Math" panose="02040503050406030204" pitchFamily="18" charset="0"/>
                                  </a:rPr>
                                  <m:t>𝑇</m:t>
                                </m:r>
                                <m:r>
                                  <a:rPr lang="en-US" sz="2000" b="0" i="1" smtClean="0">
                                    <a:latin typeface="Cambria Math" panose="02040503050406030204" pitchFamily="18" charset="0"/>
                                  </a:rPr>
                                  <m:t>−1</m:t>
                                </m:r>
                              </m:sup>
                              <m:e>
                                <m:r>
                                  <a:rPr lang="en-US" sz="2000" b="0" i="1" smtClean="0">
                                    <a:latin typeface="Cambria Math" panose="02040503050406030204" pitchFamily="18" charset="0"/>
                                  </a:rPr>
                                  <m:t>𝔼</m:t>
                                </m:r>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𝑋</m:t>
                                                    </m:r>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sup>
                                                </m:sSup>
                                              </m:e>
                                            </m:d>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𝑰</m:t>
                                                </m:r>
                                              </m:e>
                                              <m:sub>
                                                <m:r>
                                                  <a:rPr lang="en-US" sz="2000" b="0" i="1" smtClean="0">
                                                    <a:latin typeface="Cambria Math" panose="02040503050406030204" pitchFamily="18" charset="0"/>
                                                  </a:rPr>
                                                  <m:t>𝑃</m:t>
                                                </m:r>
                                              </m:sub>
                                            </m:sSub>
                                          </m:num>
                                          <m:den>
                                            <m:r>
                                              <a:rPr lang="en-US" sz="2000" b="0" i="1" smtClean="0">
                                                <a:latin typeface="Cambria Math" panose="02040503050406030204" pitchFamily="18" charset="0"/>
                                              </a:rPr>
                                              <m:t>𝑃</m:t>
                                            </m:r>
                                          </m:den>
                                        </m:f>
                                      </m:e>
                                    </m:d>
                                  </m:e>
                                  <m:sup>
                                    <m:r>
                                      <a:rPr lang="en-US" sz="2000" b="0" i="1" smtClean="0">
                                        <a:latin typeface="Cambria Math" panose="02040503050406030204" pitchFamily="18" charset="0"/>
                                      </a:rPr>
                                      <m:t>2</m:t>
                                    </m:r>
                                  </m:sup>
                                </m:sSup>
                              </m:e>
                            </m:nary>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1</m:t>
                                </m:r>
                              </m:sub>
                            </m:sSub>
                            <m:nary>
                              <m:naryPr>
                                <m:chr m:val="∑"/>
                                <m:ctrlPr>
                                  <a:rPr lang="en-US" sz="2000" i="1">
                                    <a:latin typeface="Cambria Math" panose="02040503050406030204" pitchFamily="18" charset="0"/>
                                  </a:rPr>
                                </m:ctrlPr>
                              </m:naryPr>
                              <m:sub>
                                <m:r>
                                  <a:rPr lang="en-US" sz="2000" i="1">
                                    <a:latin typeface="Cambria Math" panose="02040503050406030204" pitchFamily="18" charset="0"/>
                                  </a:rPr>
                                  <m:t>𝑡</m:t>
                                </m:r>
                                <m:r>
                                  <a:rPr lang="en-US" sz="2000" i="1">
                                    <a:latin typeface="Cambria Math" panose="02040503050406030204" pitchFamily="18" charset="0"/>
                                  </a:rPr>
                                  <m:t>=0</m:t>
                                </m:r>
                              </m:sub>
                              <m:sup>
                                <m:r>
                                  <a:rPr lang="en-US" sz="2000" i="1">
                                    <a:latin typeface="Cambria Math" panose="02040503050406030204" pitchFamily="18" charset="0"/>
                                  </a:rPr>
                                  <m:t>𝑇</m:t>
                                </m:r>
                                <m:r>
                                  <a:rPr lang="en-US" sz="2000" i="1">
                                    <a:latin typeface="Cambria Math" panose="02040503050406030204" pitchFamily="18" charset="0"/>
                                  </a:rPr>
                                  <m:t>−1</m:t>
                                </m:r>
                              </m:sup>
                              <m:e>
                                <m:r>
                                  <a:rPr lang="en-US" sz="2000" i="1">
                                    <a:latin typeface="Cambria Math" panose="02040503050406030204" pitchFamily="18" charset="0"/>
                                  </a:rPr>
                                  <m:t>𝔼</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b="0" i="0"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𝑋</m:t>
                                                    </m:r>
                                                  </m:e>
                                                  <m:sup>
                                                    <m:d>
                                                      <m:dPr>
                                                        <m:ctrlPr>
                                                          <a:rPr lang="en-US" sz="2000" i="1">
                                                            <a:latin typeface="Cambria Math" panose="02040503050406030204" pitchFamily="18" charset="0"/>
                                                          </a:rPr>
                                                        </m:ctrlPr>
                                                      </m:dPr>
                                                      <m:e>
                                                        <m:r>
                                                          <a:rPr lang="en-US" sz="2000" i="1">
                                                            <a:latin typeface="Cambria Math" panose="02040503050406030204" pitchFamily="18" charset="0"/>
                                                          </a:rPr>
                                                          <m:t>𝑡</m:t>
                                                        </m:r>
                                                      </m:e>
                                                    </m:d>
                                                  </m:sup>
                                                </m:sSup>
                                                <m:sSub>
                                                  <m:sSubPr>
                                                    <m:ctrlPr>
                                                      <a:rPr lang="en-US" sz="2000" i="1">
                                                        <a:latin typeface="Cambria Math" panose="02040503050406030204" pitchFamily="18" charset="0"/>
                                                      </a:rPr>
                                                    </m:ctrlPr>
                                                  </m:sSubPr>
                                                  <m:e>
                                                    <m:r>
                                                      <a:rPr lang="en-US" sz="2000" b="1" i="1">
                                                        <a:latin typeface="Cambria Math" panose="02040503050406030204" pitchFamily="18" charset="0"/>
                                                      </a:rPr>
                                                      <m:t>𝑰</m:t>
                                                    </m:r>
                                                  </m:e>
                                                  <m:sub>
                                                    <m:r>
                                                      <a:rPr lang="en-US" sz="2000" i="1">
                                                        <a:latin typeface="Cambria Math" panose="02040503050406030204" pitchFamily="18" charset="0"/>
                                                      </a:rPr>
                                                      <m:t>𝑃</m:t>
                                                    </m:r>
                                                  </m:sub>
                                                </m:sSub>
                                              </m:num>
                                              <m:den>
                                                <m:r>
                                                  <a:rPr lang="en-US" sz="2000" i="1">
                                                    <a:latin typeface="Cambria Math" panose="02040503050406030204" pitchFamily="18" charset="0"/>
                                                  </a:rPr>
                                                  <m:t>𝑃</m:t>
                                                </m:r>
                                              </m:den>
                                            </m:f>
                                          </m:e>
                                        </m:d>
                                      </m:e>
                                    </m:d>
                                  </m:e>
                                  <m:sup>
                                    <m:r>
                                      <a:rPr lang="en-US" sz="2000" i="1">
                                        <a:latin typeface="Cambria Math" panose="02040503050406030204" pitchFamily="18" charset="0"/>
                                      </a:rPr>
                                      <m:t>2</m:t>
                                    </m:r>
                                  </m:sup>
                                </m:sSup>
                              </m:e>
                            </m:nary>
                          </m:e>
                        </m:d>
                      </m:oMath>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𝑓</m:t>
                                </m:r>
                              </m:e>
                              <m:sup>
                                <m:r>
                                  <a:rPr lang="en-US" sz="2000" b="0" i="1" smtClean="0">
                                    <a:latin typeface="Cambria Math" panose="02040503050406030204" pitchFamily="18" charset="0"/>
                                  </a:rPr>
                                  <m:t>∗</m:t>
                                </m:r>
                              </m:sup>
                            </m:sSup>
                          </m:num>
                          <m:den>
                            <m:r>
                              <a:rPr lang="en-US" sz="2000" b="0" i="1" smtClean="0">
                                <a:latin typeface="Cambria Math" panose="02040503050406030204" pitchFamily="18" charset="0"/>
                              </a:rPr>
                              <m:t>𝛾</m:t>
                            </m:r>
                            <m:r>
                              <a:rPr lang="en-US" sz="2000" b="0" i="1" smtClean="0">
                                <a:latin typeface="Cambria Math" panose="02040503050406030204" pitchFamily="18" charset="0"/>
                              </a:rPr>
                              <m:t>𝑇</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𝛾</m:t>
                            </m:r>
                            <m:r>
                              <a:rPr lang="en-US" sz="2000" b="0" i="1" smtClean="0">
                                <a:latin typeface="Cambria Math" panose="02040503050406030204" pitchFamily="18" charset="0"/>
                              </a:rPr>
                              <m:t>𝐿</m:t>
                            </m:r>
                          </m:num>
                          <m:den>
                            <m:r>
                              <a:rPr lang="en-US" sz="2000" b="0" i="1" smtClean="0">
                                <a:latin typeface="Cambria Math" panose="02040503050406030204" pitchFamily="18" charset="0"/>
                              </a:rPr>
                              <m:t>2</m:t>
                            </m:r>
                            <m:r>
                              <a:rPr lang="en-US" sz="2000" b="0" i="1" smtClean="0">
                                <a:latin typeface="Cambria Math" panose="02040503050406030204" pitchFamily="18" charset="0"/>
                              </a:rPr>
                              <m:t>𝑃</m:t>
                            </m:r>
                          </m:den>
                        </m:f>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𝛾</m:t>
                                </m:r>
                              </m:e>
                              <m:sup>
                                <m:r>
                                  <a:rPr lang="en-US" sz="2000" b="0" i="1" smtClean="0">
                                    <a:latin typeface="Cambria Math" panose="02040503050406030204" pitchFamily="18" charset="0"/>
                                  </a:rPr>
                                  <m:t>2</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𝐿</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𝑃</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num>
                          <m:den>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𝜌</m:t>
                                </m:r>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2</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9</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𝛾</m:t>
                                </m:r>
                              </m:e>
                              <m:sup>
                                <m:r>
                                  <a:rPr lang="en-US" sz="2000" b="0" i="1" smtClean="0">
                                    <a:latin typeface="Cambria Math" panose="02040503050406030204" pitchFamily="18" charset="0"/>
                                  </a:rPr>
                                  <m:t>2</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𝐿</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𝑃</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𝜍</m:t>
                                </m:r>
                              </m:e>
                              <m:sup>
                                <m:r>
                                  <a:rPr lang="en-US" sz="2000" b="0" i="1" smtClean="0">
                                    <a:latin typeface="Cambria Math" panose="02040503050406030204" pitchFamily="18" charset="0"/>
                                  </a:rPr>
                                  <m:t>2</m:t>
                                </m:r>
                              </m:sup>
                            </m:sSup>
                          </m:num>
                          <m:den>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𝜌</m:t>
                                    </m:r>
                                  </m:e>
                                </m:rad>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2</m:t>
                                </m:r>
                              </m:sub>
                            </m:sSub>
                          </m:den>
                        </m:f>
                      </m:oMath>
                    </m:oMathPara>
                  </a14:m>
                  <a:endParaRPr lang="en-US" sz="2000" dirty="0"/>
                </a:p>
              </p:txBody>
            </p:sp>
          </mc:Choice>
          <mc:Fallback xmlns="">
            <p:sp>
              <p:nvSpPr>
                <p:cNvPr id="6" name="Rectangle 5">
                  <a:extLst>
                    <a:ext uri="{FF2B5EF4-FFF2-40B4-BE49-F238E27FC236}">
                      <a16:creationId xmlns:a16="http://schemas.microsoft.com/office/drawing/2014/main" id="{846DDDF1-255D-4729-BA8C-B92B9C49FCD8}"/>
                    </a:ext>
                  </a:extLst>
                </p:cNvPr>
                <p:cNvSpPr>
                  <a:spLocks noRot="1" noChangeAspect="1" noMove="1" noResize="1" noEditPoints="1" noAdjustHandles="1" noChangeArrowheads="1" noChangeShapeType="1" noTextEdit="1"/>
                </p:cNvSpPr>
                <p:nvPr/>
              </p:nvSpPr>
              <p:spPr>
                <a:xfrm>
                  <a:off x="600075" y="2657475"/>
                  <a:ext cx="6934200" cy="1810578"/>
                </a:xfrm>
                <a:prstGeom prst="rect">
                  <a:avLst/>
                </a:prstGeom>
                <a:blipFill>
                  <a:blip r:embed="rId3"/>
                  <a:stretch>
                    <a:fillRect/>
                  </a:stretch>
                </a:blipFill>
              </p:spPr>
              <p:txBody>
                <a:bodyPr/>
                <a:lstStyle/>
                <a:p>
                  <a:r>
                    <a:rPr lang="en-US">
                      <a:noFill/>
                    </a:rPr>
                    <a:t> </a:t>
                  </a:r>
                </a:p>
              </p:txBody>
            </p:sp>
          </mc:Fallback>
        </mc:AlternateContent>
        <p:sp>
          <p:nvSpPr>
            <p:cNvPr id="7" name="Round Same Side Corner Rectangle 6">
              <a:extLst>
                <a:ext uri="{FF2B5EF4-FFF2-40B4-BE49-F238E27FC236}">
                  <a16:creationId xmlns:a16="http://schemas.microsoft.com/office/drawing/2014/main" id="{B675E379-876E-4FFF-A422-CC52AAAF39FC}"/>
                </a:ext>
              </a:extLst>
            </p:cNvPr>
            <p:cNvSpPr/>
            <p:nvPr/>
          </p:nvSpPr>
          <p:spPr>
            <a:xfrm>
              <a:off x="600075" y="2305050"/>
              <a:ext cx="6934200" cy="3524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Convergence of Algorithm</a:t>
              </a:r>
            </a:p>
          </p:txBody>
        </p:sp>
      </p:grpSp>
      <p:grpSp>
        <p:nvGrpSpPr>
          <p:cNvPr id="8" name="Group 7">
            <a:extLst>
              <a:ext uri="{FF2B5EF4-FFF2-40B4-BE49-F238E27FC236}">
                <a16:creationId xmlns:a16="http://schemas.microsoft.com/office/drawing/2014/main" id="{8A1C7979-7510-4544-83C1-BAFE3A1AFBE9}"/>
              </a:ext>
            </a:extLst>
          </p:cNvPr>
          <p:cNvGrpSpPr/>
          <p:nvPr/>
        </p:nvGrpSpPr>
        <p:grpSpPr>
          <a:xfrm>
            <a:off x="1216218" y="4802588"/>
            <a:ext cx="6934200" cy="1550587"/>
            <a:chOff x="600075" y="2305050"/>
            <a:chExt cx="6934200" cy="1550587"/>
          </a:xfrm>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9260133-DC6C-42E6-9663-02961A028271}"/>
                    </a:ext>
                  </a:extLst>
                </p:cNvPr>
                <p:cNvSpPr/>
                <p:nvPr/>
              </p:nvSpPr>
              <p:spPr>
                <a:xfrm>
                  <a:off x="600075" y="2657475"/>
                  <a:ext cx="6934200" cy="1198162"/>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buClr>
                      <a:srgbClr val="0070C0"/>
                    </a:buClr>
                    <a:buSzPct val="90000"/>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𝜌</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max</m:t>
                                    </m:r>
                                  </m:fName>
                                  <m:e>
                                    <m:d>
                                      <m:dPr>
                                        <m:begChr m:val="{"/>
                                        <m:endChr m:val="}"/>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2</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𝑊</m:t>
                                                </m:r>
                                              </m:e>
                                            </m:d>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𝑃</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𝑊</m:t>
                                                </m:r>
                                              </m:e>
                                            </m:d>
                                          </m:e>
                                        </m:d>
                                      </m:e>
                                    </m:d>
                                  </m:e>
                                </m:func>
                              </m:e>
                            </m:d>
                          </m:e>
                          <m:sup>
                            <m:r>
                              <a:rPr lang="en-US" sz="2000" b="0" i="1" smtClean="0">
                                <a:latin typeface="Cambria Math" panose="02040503050406030204" pitchFamily="18" charset="0"/>
                              </a:rPr>
                              <m:t>2</m:t>
                            </m:r>
                          </m:sup>
                        </m:sSup>
                      </m:oMath>
                    </m:oMathPara>
                  </a14:m>
                  <a:endParaRPr lang="en-US" sz="2000" dirty="0"/>
                </a:p>
                <a:p>
                  <a:pPr algn="ctr">
                    <a:buClr>
                      <a:srgbClr val="0070C0"/>
                    </a:buClr>
                    <a:buSzPct val="90000"/>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𝔼</m:t>
                            </m:r>
                          </m:e>
                          <m:sub>
                            <m:r>
                              <a:rPr lang="en-US" sz="2000" b="0" i="1" smtClean="0">
                                <a:latin typeface="Cambria Math" panose="02040503050406030204" pitchFamily="18" charset="0"/>
                              </a:rPr>
                              <m:t>𝜉</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𝒟</m:t>
                                </m:r>
                              </m:e>
                              <m:sub>
                                <m:r>
                                  <a:rPr lang="en-US" sz="2000" b="0" i="1" smtClean="0">
                                    <a:latin typeface="Cambria Math" panose="02040503050406030204" pitchFamily="18" charset="0"/>
                                  </a:rPr>
                                  <m:t>𝑖</m:t>
                                </m:r>
                              </m:sub>
                            </m:sSub>
                          </m:sub>
                        </m:sSub>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r>
                                  <a:rPr lang="en-US" sz="2000" b="0" i="0"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𝑖</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𝜉</m:t>
                                    </m:r>
                                  </m:e>
                                </m:d>
                                <m:r>
                                  <a:rPr lang="en-US" sz="2000" b="0" i="1" smtClean="0">
                                    <a:latin typeface="Cambria Math" panose="02040503050406030204" pitchFamily="18" charset="0"/>
                                  </a:rPr>
                                  <m:t>−</m:t>
                                </m:r>
                                <m:r>
                                  <a:rPr lang="en-US" sz="2000" b="0" i="0"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𝑖</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𝜎</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𝑥</m:t>
                        </m:r>
                      </m:oMath>
                    </m:oMathPara>
                  </a14:m>
                  <a:endParaRPr lang="en-US" sz="2000" dirty="0"/>
                </a:p>
                <a:p>
                  <a:pPr algn="ctr">
                    <a:buClr>
                      <a:srgbClr val="0070C0"/>
                    </a:buClr>
                    <a:buSzPct val="90000"/>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𝔼</m:t>
                            </m:r>
                          </m:e>
                          <m:sub>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𝒰</m:t>
                            </m:r>
                            <m:d>
                              <m:dPr>
                                <m:ctrlPr>
                                  <a:rPr lang="en-US" sz="2000" b="0" i="1" smtClean="0">
                                    <a:latin typeface="Cambria Math" panose="02040503050406030204" pitchFamily="18" charset="0"/>
                                  </a:rPr>
                                </m:ctrlPr>
                              </m:d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𝑃</m:t>
                                    </m:r>
                                  </m:e>
                                </m:d>
                              </m:e>
                            </m:d>
                          </m:sub>
                        </m:sSub>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r>
                                  <a:rPr lang="en-US" sz="2000" b="0" i="0"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𝑖</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0" smtClean="0">
                                    <a:latin typeface="Cambria Math" panose="02040503050406030204" pitchFamily="18" charset="0"/>
                                  </a:rPr>
                                  <m:t>𝛻</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𝜍</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𝑥</m:t>
                        </m:r>
                      </m:oMath>
                    </m:oMathPara>
                  </a14:m>
                  <a:endParaRPr lang="en-US" sz="2000" dirty="0"/>
                </a:p>
              </p:txBody>
            </p:sp>
          </mc:Choice>
          <mc:Fallback xmlns="">
            <p:sp>
              <p:nvSpPr>
                <p:cNvPr id="9" name="Rectangle 8">
                  <a:extLst>
                    <a:ext uri="{FF2B5EF4-FFF2-40B4-BE49-F238E27FC236}">
                      <a16:creationId xmlns:a16="http://schemas.microsoft.com/office/drawing/2014/main" id="{E9260133-DC6C-42E6-9663-02961A028271}"/>
                    </a:ext>
                  </a:extLst>
                </p:cNvPr>
                <p:cNvSpPr>
                  <a:spLocks noRot="1" noChangeAspect="1" noMove="1" noResize="1" noEditPoints="1" noAdjustHandles="1" noChangeArrowheads="1" noChangeShapeType="1" noTextEdit="1"/>
                </p:cNvSpPr>
                <p:nvPr/>
              </p:nvSpPr>
              <p:spPr>
                <a:xfrm>
                  <a:off x="600075" y="2657475"/>
                  <a:ext cx="6934200" cy="1198162"/>
                </a:xfrm>
                <a:prstGeom prst="rect">
                  <a:avLst/>
                </a:prstGeom>
                <a:blipFill>
                  <a:blip r:embed="rId4"/>
                  <a:stretch>
                    <a:fillRect/>
                  </a:stretch>
                </a:blipFill>
              </p:spPr>
              <p:txBody>
                <a:bodyPr/>
                <a:lstStyle/>
                <a:p>
                  <a:r>
                    <a:rPr lang="en-US">
                      <a:noFill/>
                    </a:rPr>
                    <a:t> </a:t>
                  </a:r>
                </a:p>
              </p:txBody>
            </p:sp>
          </mc:Fallback>
        </mc:AlternateContent>
        <p:sp>
          <p:nvSpPr>
            <p:cNvPr id="10" name="Round Same Side Corner Rectangle 6">
              <a:extLst>
                <a:ext uri="{FF2B5EF4-FFF2-40B4-BE49-F238E27FC236}">
                  <a16:creationId xmlns:a16="http://schemas.microsoft.com/office/drawing/2014/main" id="{7BEDDEB4-DBF0-4404-AD68-8A394A6B1587}"/>
                </a:ext>
              </a:extLst>
            </p:cNvPr>
            <p:cNvSpPr/>
            <p:nvPr/>
          </p:nvSpPr>
          <p:spPr>
            <a:xfrm>
              <a:off x="600075" y="2305050"/>
              <a:ext cx="6934200" cy="3524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Assumptions</a:t>
              </a:r>
            </a:p>
          </p:txBody>
        </p:sp>
      </p:grpSp>
    </p:spTree>
    <p:extLst>
      <p:ext uri="{BB962C8B-B14F-4D97-AF65-F5344CB8AC3E}">
        <p14:creationId xmlns:p14="http://schemas.microsoft.com/office/powerpoint/2010/main" val="34080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2D5C-58C7-4B27-B5DB-6F479DCB51FE}"/>
              </a:ext>
            </a:extLst>
          </p:cNvPr>
          <p:cNvSpPr>
            <a:spLocks noGrp="1"/>
          </p:cNvSpPr>
          <p:nvPr>
            <p:ph type="title"/>
          </p:nvPr>
        </p:nvSpPr>
        <p:spPr/>
        <p:txBody>
          <a:bodyPr/>
          <a:lstStyle/>
          <a:p>
            <a:r>
              <a:rPr lang="en-US" dirty="0"/>
              <a:t>Convergence Rate Analysis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CD325F8-03E1-4444-91FD-E5313BDCC8BC}"/>
                  </a:ext>
                </a:extLst>
              </p:cNvPr>
              <p:cNvSpPr>
                <a:spLocks noGrp="1"/>
              </p:cNvSpPr>
              <p:nvPr>
                <p:ph idx="1"/>
              </p:nvPr>
            </p:nvSpPr>
            <p:spPr/>
            <p:txBody>
              <a:bodyPr>
                <a:normAutofit fontScale="92500"/>
              </a:bodyPr>
              <a:lstStyle/>
              <a:p>
                <a:r>
                  <a:rPr lang="en-US" dirty="0"/>
                  <a:t>If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𝜎</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𝑃</m:t>
                            </m:r>
                          </m:e>
                        </m:rad>
                      </m:den>
                    </m:f>
                  </m:oMath>
                </a14:m>
                <a:r>
                  <a:rPr lang="en-US" dirty="0"/>
                  <a:t>, then:</a:t>
                </a:r>
              </a:p>
              <a:p>
                <a:pPr marL="0" indent="0">
                  <a:buNone/>
                </a:pPr>
                <a14:m>
                  <m:oMathPara xmlns:m="http://schemas.openxmlformats.org/officeDocument/2006/math">
                    <m:oMathParaPr>
                      <m:jc m:val="centerGroup"/>
                    </m:oMathParaPr>
                    <m:oMath xmlns:m="http://schemas.openxmlformats.org/officeDocument/2006/math">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𝑡</m:t>
                          </m:r>
                          <m:r>
                            <a:rPr lang="en-US" b="0" i="1" smtClean="0">
                              <a:latin typeface="Cambria Math" panose="02040503050406030204" pitchFamily="18" charset="0"/>
                            </a:rPr>
                            <m:t>=0</m:t>
                          </m:r>
                        </m:sub>
                        <m:sup>
                          <m:r>
                            <a:rPr lang="en-US" b="0" i="1" smtClean="0">
                              <a:latin typeface="Cambria Math" panose="02040503050406030204" pitchFamily="18" charset="0"/>
                            </a:rPr>
                            <m:t>𝑇</m:t>
                          </m:r>
                          <m:r>
                            <a:rPr lang="en-US" b="0" i="1" smtClean="0">
                              <a:latin typeface="Cambria Math" panose="02040503050406030204" pitchFamily="18" charset="0"/>
                            </a:rPr>
                            <m:t>−1</m:t>
                          </m:r>
                        </m:sup>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0"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sup>
                                      </m:sSup>
                                      <m:sSub>
                                        <m:sSubPr>
                                          <m:ctrlPr>
                                            <a:rPr lang="en-US" b="0" i="1" smtClean="0">
                                              <a:latin typeface="Cambria Math" panose="02040503050406030204" pitchFamily="18" charset="0"/>
                                            </a:rPr>
                                          </m:ctrlPr>
                                        </m:sSubPr>
                                        <m:e>
                                          <m:r>
                                            <a:rPr lang="en-US" b="1" i="1" smtClean="0">
                                              <a:latin typeface="Cambria Math" panose="02040503050406030204" pitchFamily="18" charset="0"/>
                                            </a:rPr>
                                            <m:t>𝑰</m:t>
                                          </m:r>
                                        </m:e>
                                        <m:sub>
                                          <m:r>
                                            <a:rPr lang="en-US" b="0" i="1" smtClean="0">
                                              <a:latin typeface="Cambria Math" panose="02040503050406030204" pitchFamily="18" charset="0"/>
                                            </a:rPr>
                                            <m:t>𝑃</m:t>
                                          </m:r>
                                        </m:sub>
                                      </m:sSub>
                                    </m:num>
                                    <m:den>
                                      <m:r>
                                        <a:rPr lang="en-US" b="0" i="1" smtClean="0">
                                          <a:latin typeface="Cambria Math" panose="02040503050406030204" pitchFamily="18" charset="0"/>
                                        </a:rPr>
                                        <m:t>𝑃</m:t>
                                      </m:r>
                                    </m:den>
                                  </m:f>
                                </m:e>
                              </m:d>
                            </m:e>
                          </m:d>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e>
                          </m:d>
                          <m:r>
                            <a:rPr lang="en-US" b="0" i="1" smtClean="0">
                              <a:latin typeface="Cambria Math" panose="02040503050406030204" pitchFamily="18" charset="0"/>
                            </a:rPr>
                            <m:t>𝐿</m:t>
                          </m:r>
                        </m:num>
                        <m:den>
                          <m:r>
                            <a:rPr lang="en-US" b="0" i="1" smtClean="0">
                              <a:latin typeface="Cambria Math" panose="02040503050406030204" pitchFamily="18" charset="0"/>
                            </a:rPr>
                            <m:t>𝑇</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8</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r>
                                <a:rPr lang="en-US" b="0" i="1" smtClean="0">
                                  <a:latin typeface="Cambria Math" panose="02040503050406030204" pitchFamily="18" charset="0"/>
                                </a:rPr>
                                <m:t>+4</m:t>
                              </m:r>
                              <m:r>
                                <a:rPr lang="en-US" b="0" i="1" smtClean="0">
                                  <a:latin typeface="Cambria Math" panose="02040503050406030204" pitchFamily="18" charset="0"/>
                                </a:rPr>
                                <m:t>𝐿</m:t>
                              </m:r>
                            </m:e>
                          </m:d>
                          <m:r>
                            <a:rPr lang="en-US" b="0" i="1" smtClean="0">
                              <a:latin typeface="Cambria Math" panose="02040503050406030204" pitchFamily="18" charset="0"/>
                            </a:rPr>
                            <m:t>𝜎</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𝑇𝑃</m:t>
                              </m:r>
                            </m:e>
                          </m:rad>
                        </m:den>
                      </m:f>
                    </m:oMath>
                  </m:oMathPara>
                </a14:m>
                <a:endParaRPr lang="en-US" dirty="0"/>
              </a:p>
              <a:p>
                <a:pPr marL="0" indent="0">
                  <a:buNone/>
                </a:pPr>
                <a:endParaRPr lang="en-US" dirty="0"/>
              </a:p>
              <a:p>
                <a:r>
                  <a:rPr lang="en-US" dirty="0"/>
                  <a:t>If </a:t>
                </a:r>
                <a14:m>
                  <m:oMath xmlns:m="http://schemas.openxmlformats.org/officeDocument/2006/math">
                    <m:r>
                      <a:rPr lang="en-US" b="0" i="1" smtClean="0">
                        <a:latin typeface="Cambria Math" panose="02040503050406030204" pitchFamily="18" charset="0"/>
                      </a:rPr>
                      <m:t>𝑇</m:t>
                    </m:r>
                  </m:oMath>
                </a14:m>
                <a:r>
                  <a:rPr lang="en-US" dirty="0"/>
                  <a:t> is sufficiently large, in particular: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m:rPr>
                          <m:aln/>
                        </m:rP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4</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5</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6</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𝐿</m:t>
                                  </m:r>
                                </m:e>
                              </m:d>
                            </m:e>
                            <m:sup>
                              <m:r>
                                <a:rPr lang="en-US" b="0" i="1" smtClean="0">
                                  <a:latin typeface="Cambria Math" panose="02040503050406030204" pitchFamily="18" charset="0"/>
                                </a:rPr>
                                <m:t>2</m:t>
                              </m:r>
                            </m:sup>
                          </m:sSup>
                        </m:den>
                      </m:f>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num>
                                <m:den>
                                  <m:r>
                                    <a:rPr lang="en-US" i="1">
                                      <a:latin typeface="Cambria Math" panose="02040503050406030204" pitchFamily="18" charset="0"/>
                                    </a:rPr>
                                    <m:t>1−</m:t>
                                  </m:r>
                                  <m:r>
                                    <a:rPr lang="en-US" i="1">
                                      <a:latin typeface="Cambria Math" panose="02040503050406030204" pitchFamily="18" charset="0"/>
                                    </a:rPr>
                                    <m:t>𝜌</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𝜍</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𝜌</m:t>
                                              </m:r>
                                            </m:e>
                                          </m:rad>
                                        </m:e>
                                      </m:d>
                                    </m:e>
                                    <m:sup>
                                      <m:r>
                                        <a:rPr lang="en-US" b="0" i="1" smtClean="0">
                                          <a:latin typeface="Cambria Math" panose="02040503050406030204" pitchFamily="18" charset="0"/>
                                        </a:rPr>
                                        <m:t>2</m:t>
                                      </m:r>
                                    </m:sup>
                                  </m:sSup>
                                </m:den>
                              </m:f>
                            </m:e>
                          </m:d>
                        </m:e>
                        <m:sup>
                          <m:r>
                            <a:rPr lang="en-US" b="0" i="1" smtClean="0">
                              <a:latin typeface="Cambria Math" panose="02040503050406030204" pitchFamily="18" charset="0"/>
                            </a:rPr>
                            <m:t>2</m:t>
                          </m:r>
                        </m:sup>
                      </m:sSup>
                    </m:oMath>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72</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𝑃</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ad>
                                    <m:radPr>
                                      <m:degHide m:val="on"/>
                                      <m:ctrlPr>
                                        <a:rPr lang="en-US" i="1">
                                          <a:latin typeface="Cambria Math" panose="02040503050406030204" pitchFamily="18" charset="0"/>
                                        </a:rPr>
                                      </m:ctrlPr>
                                    </m:radPr>
                                    <m:deg/>
                                    <m:e>
                                      <m:r>
                                        <a:rPr lang="en-US" i="1">
                                          <a:latin typeface="Cambria Math" panose="02040503050406030204" pitchFamily="18" charset="0"/>
                                        </a:rPr>
                                        <m:t>𝜌</m:t>
                                      </m:r>
                                    </m:e>
                                  </m:rad>
                                </m:e>
                              </m:d>
                            </m:e>
                            <m:sup>
                              <m:r>
                                <a:rPr lang="en-US" i="1">
                                  <a:latin typeface="Cambria Math" panose="02040503050406030204" pitchFamily="18" charset="0"/>
                                </a:rPr>
                                <m:t>2</m:t>
                              </m:r>
                            </m:sup>
                          </m:sSup>
                        </m:den>
                      </m:f>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BCD325F8-03E1-4444-91FD-E5313BDCC8BC}"/>
                  </a:ext>
                </a:extLst>
              </p:cNvPr>
              <p:cNvSpPr>
                <a:spLocks noGrp="1" noRot="1" noChangeAspect="1" noMove="1" noResize="1" noEditPoints="1" noAdjustHandles="1" noChangeArrowheads="1" noChangeShapeType="1" noTextEdit="1"/>
              </p:cNvSpPr>
              <p:nvPr>
                <p:ph idx="1"/>
              </p:nvPr>
            </p:nvSpPr>
            <p:spPr>
              <a:blipFill>
                <a:blip r:embed="rId2"/>
                <a:stretch>
                  <a:fillRect l="-631"/>
                </a:stretch>
              </a:blipFill>
            </p:spPr>
            <p:txBody>
              <a:bodyPr/>
              <a:lstStyle/>
              <a:p>
                <a:r>
                  <a:rPr lang="en-HK">
                    <a:noFill/>
                  </a:rPr>
                  <a:t> </a:t>
                </a:r>
              </a:p>
            </p:txBody>
          </p:sp>
        </mc:Fallback>
      </mc:AlternateContent>
      <p:sp>
        <p:nvSpPr>
          <p:cNvPr id="4" name="Text Placeholder 3">
            <a:extLst>
              <a:ext uri="{FF2B5EF4-FFF2-40B4-BE49-F238E27FC236}">
                <a16:creationId xmlns:a16="http://schemas.microsoft.com/office/drawing/2014/main" id="{FB8A3976-E03E-4E8B-9399-AE10A407781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27796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1C30-FCDE-4DE4-A3D4-DE2591119567}"/>
              </a:ext>
            </a:extLst>
          </p:cNvPr>
          <p:cNvSpPr>
            <a:spLocks noGrp="1"/>
          </p:cNvSpPr>
          <p:nvPr>
            <p:ph type="title"/>
          </p:nvPr>
        </p:nvSpPr>
        <p:spPr/>
        <p:txBody>
          <a:bodyPr/>
          <a:lstStyle/>
          <a:p>
            <a:r>
              <a:rPr lang="en-US" dirty="0"/>
              <a:t>Centralized PSGD vs Decentralized PSGD</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AC411294-102D-4B2F-9770-1D02AAFC0C1E}"/>
                  </a:ext>
                </a:extLst>
              </p:cNvPr>
              <p:cNvGraphicFramePr>
                <a:graphicFrameLocks noGrp="1"/>
              </p:cNvGraphicFramePr>
              <p:nvPr>
                <p:ph idx="1"/>
                <p:extLst>
                  <p:ext uri="{D42A27DB-BD31-4B8C-83A1-F6EECF244321}">
                    <p14:modId xmlns:p14="http://schemas.microsoft.com/office/powerpoint/2010/main" val="1260510183"/>
                  </p:ext>
                </p:extLst>
              </p:nvPr>
            </p:nvGraphicFramePr>
            <p:xfrm>
              <a:off x="223838" y="1348657"/>
              <a:ext cx="8696324" cy="2329942"/>
            </p:xfrm>
            <a:graphic>
              <a:graphicData uri="http://schemas.openxmlformats.org/drawingml/2006/table">
                <a:tbl>
                  <a:tblPr firstRow="1" bandRow="1">
                    <a:tableStyleId>{5C22544A-7EE6-4342-B048-85BDC9FD1C3A}</a:tableStyleId>
                  </a:tblPr>
                  <a:tblGrid>
                    <a:gridCol w="2174081">
                      <a:extLst>
                        <a:ext uri="{9D8B030D-6E8A-4147-A177-3AD203B41FA5}">
                          <a16:colId xmlns:a16="http://schemas.microsoft.com/office/drawing/2014/main" val="1907421104"/>
                        </a:ext>
                      </a:extLst>
                    </a:gridCol>
                    <a:gridCol w="2174081">
                      <a:extLst>
                        <a:ext uri="{9D8B030D-6E8A-4147-A177-3AD203B41FA5}">
                          <a16:colId xmlns:a16="http://schemas.microsoft.com/office/drawing/2014/main" val="3923711983"/>
                        </a:ext>
                      </a:extLst>
                    </a:gridCol>
                    <a:gridCol w="2174081">
                      <a:extLst>
                        <a:ext uri="{9D8B030D-6E8A-4147-A177-3AD203B41FA5}">
                          <a16:colId xmlns:a16="http://schemas.microsoft.com/office/drawing/2014/main" val="55796737"/>
                        </a:ext>
                      </a:extLst>
                    </a:gridCol>
                    <a:gridCol w="2174081">
                      <a:extLst>
                        <a:ext uri="{9D8B030D-6E8A-4147-A177-3AD203B41FA5}">
                          <a16:colId xmlns:a16="http://schemas.microsoft.com/office/drawing/2014/main" val="4038784796"/>
                        </a:ext>
                      </a:extLst>
                    </a:gridCol>
                  </a:tblGrid>
                  <a:tr h="370840">
                    <a:tc>
                      <a:txBody>
                        <a:bodyPr/>
                        <a:lstStyle/>
                        <a:p>
                          <a:r>
                            <a:rPr lang="en-US" dirty="0"/>
                            <a:t>Algorithm</a:t>
                          </a:r>
                        </a:p>
                      </a:txBody>
                      <a:tcPr/>
                    </a:tc>
                    <a:tc>
                      <a:txBody>
                        <a:bodyPr/>
                        <a:lstStyle/>
                        <a:p>
                          <a:r>
                            <a:rPr lang="en-US" dirty="0"/>
                            <a:t>Communication complexity on the busiest node</a:t>
                          </a:r>
                        </a:p>
                      </a:txBody>
                      <a:tcPr/>
                    </a:tc>
                    <a:tc>
                      <a:txBody>
                        <a:bodyPr/>
                        <a:lstStyle/>
                        <a:p>
                          <a:r>
                            <a:rPr lang="en-US" dirty="0"/>
                            <a:t>Convergence Rate</a:t>
                          </a:r>
                        </a:p>
                      </a:txBody>
                      <a:tcPr/>
                    </a:tc>
                    <a:tc>
                      <a:txBody>
                        <a:bodyPr/>
                        <a:lstStyle/>
                        <a:p>
                          <a:r>
                            <a:rPr lang="en-US" dirty="0"/>
                            <a:t>Computational complexity</a:t>
                          </a:r>
                        </a:p>
                      </a:txBody>
                      <a:tcPr/>
                    </a:tc>
                    <a:extLst>
                      <a:ext uri="{0D108BD9-81ED-4DB2-BD59-A6C34878D82A}">
                        <a16:rowId xmlns:a16="http://schemas.microsoft.com/office/drawing/2014/main" val="1519677627"/>
                      </a:ext>
                    </a:extLst>
                  </a:tr>
                  <a:tr h="370840">
                    <a:tc>
                      <a:txBody>
                        <a:bodyPr/>
                        <a:lstStyle/>
                        <a:p>
                          <a:r>
                            <a:rPr lang="en-US" dirty="0"/>
                            <a:t>Centralized-PSGD (mini-batch)</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𝑇𝑃</m:t>
                                            </m:r>
                                          </m:e>
                                        </m:rad>
                                      </m:den>
                                    </m:f>
                                  </m:e>
                                </m:d>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𝜖</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r>
                                              <a:rPr lang="en-US" b="0" i="1" smtClean="0">
                                                <a:latin typeface="Cambria Math" panose="02040503050406030204" pitchFamily="18" charset="0"/>
                                              </a:rPr>
                                              <m:t>2</m:t>
                                            </m:r>
                                          </m:sup>
                                        </m:sSup>
                                      </m:den>
                                    </m:f>
                                  </m:e>
                                </m:d>
                              </m:oMath>
                            </m:oMathPara>
                          </a14:m>
                          <a:endParaRPr lang="en-US" dirty="0"/>
                        </a:p>
                      </a:txBody>
                      <a:tcPr/>
                    </a:tc>
                    <a:extLst>
                      <a:ext uri="{0D108BD9-81ED-4DB2-BD59-A6C34878D82A}">
                        <a16:rowId xmlns:a16="http://schemas.microsoft.com/office/drawing/2014/main" val="3528120169"/>
                      </a:ext>
                    </a:extLst>
                  </a:tr>
                  <a:tr h="370840">
                    <a:tc>
                      <a:txBody>
                        <a:bodyPr/>
                        <a:lstStyle/>
                        <a:p>
                          <a:r>
                            <a:rPr lang="en-US" dirty="0"/>
                            <a:t>Decentralized PSGD</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m:rPr>
                                        <m:nor/>
                                      </m:rPr>
                                      <a:rPr lang="en-US" b="0" i="0" smtClean="0">
                                        <a:latin typeface="Cambria Math" panose="02040503050406030204" pitchFamily="18" charset="0"/>
                                      </a:rPr>
                                      <m:t>Deg</m:t>
                                    </m:r>
                                    <m:d>
                                      <m:dPr>
                                        <m:ctrlPr>
                                          <a:rPr lang="en-US" b="0" i="1" smtClean="0">
                                            <a:latin typeface="Cambria Math" panose="02040503050406030204" pitchFamily="18" charset="0"/>
                                          </a:rPr>
                                        </m:ctrlPr>
                                      </m:dPr>
                                      <m:e>
                                        <m:r>
                                          <m:rPr>
                                            <m:nor/>
                                          </m:rPr>
                                          <a:rPr lang="en-US" b="0" i="0" smtClean="0">
                                            <a:latin typeface="Cambria Math" panose="02040503050406030204" pitchFamily="18" charset="0"/>
                                          </a:rPr>
                                          <m:t>Network</m:t>
                                        </m:r>
                                      </m:e>
                                    </m:d>
                                  </m:e>
                                </m:d>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𝑂</m:t>
                                </m:r>
                                <m:d>
                                  <m:dPr>
                                    <m:ctrlPr>
                                      <a:rPr lang="en-US" b="0" i="1" smtClean="0">
                                        <a:solidFill>
                                          <a:srgbClr val="FF0000"/>
                                        </a:solidFill>
                                        <a:latin typeface="Cambria Math" panose="02040503050406030204" pitchFamily="18" charset="0"/>
                                      </a:rPr>
                                    </m:ctrlPr>
                                  </m:dPr>
                                  <m:e>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𝑇</m:t>
                                        </m:r>
                                      </m:den>
                                    </m:f>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ad>
                                          <m:radPr>
                                            <m:degHide m:val="on"/>
                                            <m:ctrlPr>
                                              <a:rPr lang="en-US" b="0"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𝑇𝑃</m:t>
                                            </m:r>
                                          </m:e>
                                        </m:rad>
                                      </m:den>
                                    </m:f>
                                  </m:e>
                                </m:d>
                              </m:oMath>
                            </m:oMathPara>
                          </a14:m>
                          <a:endParaRPr lang="en-US" dirty="0">
                            <a:solidFill>
                              <a:srgbClr val="FF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𝜖</m:t>
                                        </m:r>
                                      </m:den>
                                    </m:f>
                                    <m:r>
                                      <a:rPr lang="en-US" b="0" i="1" smtClean="0">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𝜖</m:t>
                                            </m:r>
                                          </m:e>
                                          <m:sup>
                                            <m:r>
                                              <a:rPr lang="en-US" b="0" i="1" smtClean="0">
                                                <a:solidFill>
                                                  <a:srgbClr val="FF0000"/>
                                                </a:solidFill>
                                                <a:latin typeface="Cambria Math" panose="02040503050406030204" pitchFamily="18" charset="0"/>
                                              </a:rPr>
                                              <m:t>2</m:t>
                                            </m:r>
                                          </m:sup>
                                        </m:sSup>
                                      </m:den>
                                    </m:f>
                                  </m:e>
                                </m:d>
                              </m:oMath>
                            </m:oMathPara>
                          </a14:m>
                          <a:endParaRPr lang="en-US" dirty="0"/>
                        </a:p>
                      </a:txBody>
                      <a:tcPr/>
                    </a:tc>
                    <a:extLst>
                      <a:ext uri="{0D108BD9-81ED-4DB2-BD59-A6C34878D82A}">
                        <a16:rowId xmlns:a16="http://schemas.microsoft.com/office/drawing/2014/main" val="3362191297"/>
                      </a:ext>
                    </a:extLst>
                  </a:tr>
                </a:tbl>
              </a:graphicData>
            </a:graphic>
          </p:graphicFrame>
        </mc:Choice>
        <mc:Fallback xmlns="">
          <p:graphicFrame>
            <p:nvGraphicFramePr>
              <p:cNvPr id="5" name="Content Placeholder 4">
                <a:extLst>
                  <a:ext uri="{FF2B5EF4-FFF2-40B4-BE49-F238E27FC236}">
                    <a16:creationId xmlns:a16="http://schemas.microsoft.com/office/drawing/2014/main" id="{AC411294-102D-4B2F-9770-1D02AAFC0C1E}"/>
                  </a:ext>
                </a:extLst>
              </p:cNvPr>
              <p:cNvGraphicFramePr>
                <a:graphicFrameLocks noGrp="1"/>
              </p:cNvGraphicFramePr>
              <p:nvPr>
                <p:ph idx="1"/>
                <p:extLst>
                  <p:ext uri="{D42A27DB-BD31-4B8C-83A1-F6EECF244321}">
                    <p14:modId xmlns:p14="http://schemas.microsoft.com/office/powerpoint/2010/main" val="1260510183"/>
                  </p:ext>
                </p:extLst>
              </p:nvPr>
            </p:nvGraphicFramePr>
            <p:xfrm>
              <a:off x="223838" y="1348657"/>
              <a:ext cx="8696324" cy="2329942"/>
            </p:xfrm>
            <a:graphic>
              <a:graphicData uri="http://schemas.openxmlformats.org/drawingml/2006/table">
                <a:tbl>
                  <a:tblPr firstRow="1" bandRow="1">
                    <a:tableStyleId>{5C22544A-7EE6-4342-B048-85BDC9FD1C3A}</a:tableStyleId>
                  </a:tblPr>
                  <a:tblGrid>
                    <a:gridCol w="2174081">
                      <a:extLst>
                        <a:ext uri="{9D8B030D-6E8A-4147-A177-3AD203B41FA5}">
                          <a16:colId xmlns:a16="http://schemas.microsoft.com/office/drawing/2014/main" val="1907421104"/>
                        </a:ext>
                      </a:extLst>
                    </a:gridCol>
                    <a:gridCol w="2174081">
                      <a:extLst>
                        <a:ext uri="{9D8B030D-6E8A-4147-A177-3AD203B41FA5}">
                          <a16:colId xmlns:a16="http://schemas.microsoft.com/office/drawing/2014/main" val="3923711983"/>
                        </a:ext>
                      </a:extLst>
                    </a:gridCol>
                    <a:gridCol w="2174081">
                      <a:extLst>
                        <a:ext uri="{9D8B030D-6E8A-4147-A177-3AD203B41FA5}">
                          <a16:colId xmlns:a16="http://schemas.microsoft.com/office/drawing/2014/main" val="55796737"/>
                        </a:ext>
                      </a:extLst>
                    </a:gridCol>
                    <a:gridCol w="2174081">
                      <a:extLst>
                        <a:ext uri="{9D8B030D-6E8A-4147-A177-3AD203B41FA5}">
                          <a16:colId xmlns:a16="http://schemas.microsoft.com/office/drawing/2014/main" val="4038784796"/>
                        </a:ext>
                      </a:extLst>
                    </a:gridCol>
                  </a:tblGrid>
                  <a:tr h="914400">
                    <a:tc>
                      <a:txBody>
                        <a:bodyPr/>
                        <a:lstStyle/>
                        <a:p>
                          <a:r>
                            <a:rPr lang="en-US" dirty="0"/>
                            <a:t>Algorithm</a:t>
                          </a:r>
                        </a:p>
                      </a:txBody>
                      <a:tcPr/>
                    </a:tc>
                    <a:tc>
                      <a:txBody>
                        <a:bodyPr/>
                        <a:lstStyle/>
                        <a:p>
                          <a:r>
                            <a:rPr lang="en-US" dirty="0"/>
                            <a:t>Communication complexity on the busiest node</a:t>
                          </a:r>
                        </a:p>
                      </a:txBody>
                      <a:tcPr/>
                    </a:tc>
                    <a:tc>
                      <a:txBody>
                        <a:bodyPr/>
                        <a:lstStyle/>
                        <a:p>
                          <a:r>
                            <a:rPr lang="en-US" dirty="0"/>
                            <a:t>Convergence Rate</a:t>
                          </a:r>
                        </a:p>
                      </a:txBody>
                      <a:tcPr/>
                    </a:tc>
                    <a:tc>
                      <a:txBody>
                        <a:bodyPr/>
                        <a:lstStyle/>
                        <a:p>
                          <a:r>
                            <a:rPr lang="en-US" dirty="0"/>
                            <a:t>Computational complexity</a:t>
                          </a:r>
                        </a:p>
                      </a:txBody>
                      <a:tcPr/>
                    </a:tc>
                    <a:extLst>
                      <a:ext uri="{0D108BD9-81ED-4DB2-BD59-A6C34878D82A}">
                        <a16:rowId xmlns:a16="http://schemas.microsoft.com/office/drawing/2014/main" val="1519677627"/>
                      </a:ext>
                    </a:extLst>
                  </a:tr>
                  <a:tr h="707771">
                    <a:tc>
                      <a:txBody>
                        <a:bodyPr/>
                        <a:lstStyle/>
                        <a:p>
                          <a:r>
                            <a:rPr lang="en-US" dirty="0"/>
                            <a:t>Centralized-PSGD (mini-batch)</a:t>
                          </a:r>
                        </a:p>
                      </a:txBody>
                      <a:tcPr/>
                    </a:tc>
                    <a:tc>
                      <a:txBody>
                        <a:bodyPr/>
                        <a:lstStyle/>
                        <a:p>
                          <a:endParaRPr lang="en-US"/>
                        </a:p>
                      </a:txBody>
                      <a:tcPr>
                        <a:blipFill>
                          <a:blip r:embed="rId2"/>
                          <a:stretch>
                            <a:fillRect l="-100280" t="-132479" r="-201120" b="-100855"/>
                          </a:stretch>
                        </a:blipFill>
                      </a:tcPr>
                    </a:tc>
                    <a:tc>
                      <a:txBody>
                        <a:bodyPr/>
                        <a:lstStyle/>
                        <a:p>
                          <a:endParaRPr lang="en-US"/>
                        </a:p>
                      </a:txBody>
                      <a:tcPr>
                        <a:blipFill>
                          <a:blip r:embed="rId2"/>
                          <a:stretch>
                            <a:fillRect l="-200280" t="-132479" r="-101120" b="-100855"/>
                          </a:stretch>
                        </a:blipFill>
                      </a:tcPr>
                    </a:tc>
                    <a:tc>
                      <a:txBody>
                        <a:bodyPr/>
                        <a:lstStyle/>
                        <a:p>
                          <a:endParaRPr lang="en-US"/>
                        </a:p>
                      </a:txBody>
                      <a:tcPr>
                        <a:blipFill>
                          <a:blip r:embed="rId2"/>
                          <a:stretch>
                            <a:fillRect l="-300280" t="-132479" r="-1120" b="-100855"/>
                          </a:stretch>
                        </a:blipFill>
                      </a:tcPr>
                    </a:tc>
                    <a:extLst>
                      <a:ext uri="{0D108BD9-81ED-4DB2-BD59-A6C34878D82A}">
                        <a16:rowId xmlns:a16="http://schemas.microsoft.com/office/drawing/2014/main" val="3528120169"/>
                      </a:ext>
                    </a:extLst>
                  </a:tr>
                  <a:tr h="707771">
                    <a:tc>
                      <a:txBody>
                        <a:bodyPr/>
                        <a:lstStyle/>
                        <a:p>
                          <a:r>
                            <a:rPr lang="en-US" dirty="0"/>
                            <a:t>Decentralized PSGD</a:t>
                          </a:r>
                        </a:p>
                      </a:txBody>
                      <a:tcPr/>
                    </a:tc>
                    <a:tc>
                      <a:txBody>
                        <a:bodyPr/>
                        <a:lstStyle/>
                        <a:p>
                          <a:endParaRPr lang="en-US"/>
                        </a:p>
                      </a:txBody>
                      <a:tcPr>
                        <a:blipFill>
                          <a:blip r:embed="rId2"/>
                          <a:stretch>
                            <a:fillRect l="-100280" t="-234483" r="-201120" b="-1724"/>
                          </a:stretch>
                        </a:blipFill>
                      </a:tcPr>
                    </a:tc>
                    <a:tc>
                      <a:txBody>
                        <a:bodyPr/>
                        <a:lstStyle/>
                        <a:p>
                          <a:endParaRPr lang="en-US"/>
                        </a:p>
                      </a:txBody>
                      <a:tcPr>
                        <a:blipFill>
                          <a:blip r:embed="rId2"/>
                          <a:stretch>
                            <a:fillRect l="-200280" t="-234483" r="-101120" b="-1724"/>
                          </a:stretch>
                        </a:blipFill>
                      </a:tcPr>
                    </a:tc>
                    <a:tc>
                      <a:txBody>
                        <a:bodyPr/>
                        <a:lstStyle/>
                        <a:p>
                          <a:endParaRPr lang="en-US"/>
                        </a:p>
                      </a:txBody>
                      <a:tcPr>
                        <a:blipFill>
                          <a:blip r:embed="rId2"/>
                          <a:stretch>
                            <a:fillRect l="-300280" t="-234483" r="-1120" b="-1724"/>
                          </a:stretch>
                        </a:blipFill>
                      </a:tcPr>
                    </a:tc>
                    <a:extLst>
                      <a:ext uri="{0D108BD9-81ED-4DB2-BD59-A6C34878D82A}">
                        <a16:rowId xmlns:a16="http://schemas.microsoft.com/office/drawing/2014/main" val="3362191297"/>
                      </a:ext>
                    </a:extLst>
                  </a:tr>
                </a:tbl>
              </a:graphicData>
            </a:graphic>
          </p:graphicFrame>
        </mc:Fallback>
      </mc:AlternateContent>
      <p:sp>
        <p:nvSpPr>
          <p:cNvPr id="4" name="Text Placeholder 3">
            <a:extLst>
              <a:ext uri="{FF2B5EF4-FFF2-40B4-BE49-F238E27FC236}">
                <a16:creationId xmlns:a16="http://schemas.microsoft.com/office/drawing/2014/main" id="{DCA70015-C22C-41F3-855F-3010179796A8}"/>
              </a:ext>
            </a:extLst>
          </p:cNvPr>
          <p:cNvSpPr>
            <a:spLocks noGrp="1"/>
          </p:cNvSpPr>
          <p:nvPr>
            <p:ph type="body" sz="quarter" idx="13"/>
          </p:nvPr>
        </p:nvSpPr>
        <p:spPr/>
        <p:txBody>
          <a:bodyPr/>
          <a:lstStyle/>
          <a:p>
            <a:endParaRPr lang="en-US"/>
          </a:p>
        </p:txBody>
      </p:sp>
      <p:sp>
        <p:nvSpPr>
          <p:cNvPr id="3" name="TextBox 2">
            <a:extLst>
              <a:ext uri="{FF2B5EF4-FFF2-40B4-BE49-F238E27FC236}">
                <a16:creationId xmlns:a16="http://schemas.microsoft.com/office/drawing/2014/main" id="{9991BA8B-E2C9-486A-BC2F-34CF61C819E9}"/>
              </a:ext>
            </a:extLst>
          </p:cNvPr>
          <p:cNvSpPr txBox="1"/>
          <p:nvPr/>
        </p:nvSpPr>
        <p:spPr>
          <a:xfrm>
            <a:off x="6917635" y="4333461"/>
            <a:ext cx="1693628" cy="369332"/>
          </a:xfrm>
          <a:prstGeom prst="rect">
            <a:avLst/>
          </a:prstGeom>
          <a:noFill/>
        </p:spPr>
        <p:txBody>
          <a:bodyPr wrap="square" rtlCol="0">
            <a:spAutoFit/>
          </a:bodyPr>
          <a:lstStyle/>
          <a:p>
            <a:r>
              <a:rPr lang="en-US" dirty="0">
                <a:solidFill>
                  <a:srgbClr val="FF0000"/>
                </a:solidFill>
              </a:rPr>
              <a:t>Linear speedup</a:t>
            </a:r>
          </a:p>
        </p:txBody>
      </p:sp>
      <p:cxnSp>
        <p:nvCxnSpPr>
          <p:cNvPr id="7" name="Straight Arrow Connector 6">
            <a:extLst>
              <a:ext uri="{FF2B5EF4-FFF2-40B4-BE49-F238E27FC236}">
                <a16:creationId xmlns:a16="http://schemas.microsoft.com/office/drawing/2014/main" id="{0150BC65-E269-4E12-BE50-83743BFE4312}"/>
              </a:ext>
            </a:extLst>
          </p:cNvPr>
          <p:cNvCxnSpPr>
            <a:stCxn id="3" idx="0"/>
          </p:cNvCxnSpPr>
          <p:nvPr/>
        </p:nvCxnSpPr>
        <p:spPr>
          <a:xfrm flipV="1">
            <a:off x="7764449" y="3593990"/>
            <a:ext cx="250466" cy="7394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328956-4A6A-4927-951B-20ABD6268763}"/>
              </a:ext>
            </a:extLst>
          </p:cNvPr>
          <p:cNvSpPr txBox="1"/>
          <p:nvPr/>
        </p:nvSpPr>
        <p:spPr>
          <a:xfrm>
            <a:off x="1343770" y="4333461"/>
            <a:ext cx="4365267" cy="830997"/>
          </a:xfrm>
          <a:prstGeom prst="rect">
            <a:avLst/>
          </a:prstGeom>
          <a:noFill/>
        </p:spPr>
        <p:txBody>
          <a:bodyPr wrap="square" rtlCol="0">
            <a:spAutoFit/>
          </a:bodyPr>
          <a:lstStyle/>
          <a:p>
            <a:pPr algn="ctr"/>
            <a:r>
              <a:rPr lang="en-US" sz="2400" dirty="0">
                <a:solidFill>
                  <a:srgbClr val="7030A0"/>
                </a:solidFill>
              </a:rPr>
              <a:t>D-PSGD is better than C-PSGD:</a:t>
            </a:r>
          </a:p>
          <a:p>
            <a:pPr algn="ctr"/>
            <a:r>
              <a:rPr lang="en-US" sz="2400" dirty="0">
                <a:solidFill>
                  <a:srgbClr val="7030A0"/>
                </a:solidFill>
              </a:rPr>
              <a:t>avoid communication traffic jam</a:t>
            </a:r>
          </a:p>
        </p:txBody>
      </p:sp>
      <p:sp>
        <p:nvSpPr>
          <p:cNvPr id="9" name="Rectangle: Rounded Corners 8">
            <a:extLst>
              <a:ext uri="{FF2B5EF4-FFF2-40B4-BE49-F238E27FC236}">
                <a16:creationId xmlns:a16="http://schemas.microsoft.com/office/drawing/2014/main" id="{47982157-612E-427F-9EC9-18085E870F3B}"/>
              </a:ext>
            </a:extLst>
          </p:cNvPr>
          <p:cNvSpPr/>
          <p:nvPr/>
        </p:nvSpPr>
        <p:spPr>
          <a:xfrm>
            <a:off x="2449002" y="2297927"/>
            <a:ext cx="2043485" cy="1208598"/>
          </a:xfrm>
          <a:prstGeom prst="round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2FD0B30-FF60-4312-827A-ABA1EA68CAF8}"/>
              </a:ext>
            </a:extLst>
          </p:cNvPr>
          <p:cNvCxnSpPr>
            <a:stCxn id="8" idx="0"/>
            <a:endCxn id="9" idx="2"/>
          </p:cNvCxnSpPr>
          <p:nvPr/>
        </p:nvCxnSpPr>
        <p:spPr>
          <a:xfrm flipH="1" flipV="1">
            <a:off x="3470745" y="3506525"/>
            <a:ext cx="55659" cy="826936"/>
          </a:xfrm>
          <a:prstGeom prst="straightConnector1">
            <a:avLst/>
          </a:prstGeom>
          <a:ln>
            <a:solidFill>
              <a:srgbClr val="7030A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7887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DBEE-C217-489C-A63A-59831B651867}"/>
              </a:ext>
            </a:extLst>
          </p:cNvPr>
          <p:cNvSpPr>
            <a:spLocks noGrp="1"/>
          </p:cNvSpPr>
          <p:nvPr>
            <p:ph type="title"/>
          </p:nvPr>
        </p:nvSpPr>
        <p:spPr/>
        <p:txBody>
          <a:bodyPr/>
          <a:lstStyle/>
          <a:p>
            <a:r>
              <a:rPr lang="en-US" dirty="0"/>
              <a:t>Ring Network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EFE86E-D45C-4F9F-8346-0A5C6214BC2A}"/>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5"/>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r>
                                  <a:rPr lang="en-US" b="0" i="1" smtClean="0">
                                    <a:latin typeface="Cambria Math" panose="02040503050406030204" pitchFamily="18" charset="0"/>
                                  </a:rPr>
                                  <m:t>/3</m:t>
                                </m:r>
                              </m:e>
                              <m:e>
                                <m:r>
                                  <a:rPr lang="en-US" b="0" i="1" smtClean="0">
                                    <a:latin typeface="Cambria Math" panose="02040503050406030204" pitchFamily="18" charset="0"/>
                                  </a:rPr>
                                  <m:t>1/3</m:t>
                                </m:r>
                              </m:e>
                              <m:e/>
                              <m:e/>
                              <m:e>
                                <m:r>
                                  <a:rPr lang="en-US" b="0" i="1" smtClean="0">
                                    <a:latin typeface="Cambria Math" panose="02040503050406030204" pitchFamily="18" charset="0"/>
                                  </a:rPr>
                                  <m:t>1/3</m:t>
                                </m:r>
                              </m:e>
                            </m:mr>
                            <m:mr>
                              <m:e>
                                <m:r>
                                  <a:rPr lang="en-US" b="0" i="1" smtClean="0">
                                    <a:latin typeface="Cambria Math" panose="02040503050406030204" pitchFamily="18" charset="0"/>
                                  </a:rPr>
                                  <m:t>1/3</m:t>
                                </m:r>
                              </m:e>
                              <m:e>
                                <m:r>
                                  <a:rPr lang="en-US" b="0" i="1" smtClean="0">
                                    <a:latin typeface="Cambria Math" panose="02040503050406030204" pitchFamily="18" charset="0"/>
                                  </a:rPr>
                                  <m:t>1/3</m:t>
                                </m:r>
                              </m:e>
                              <m:e>
                                <m:r>
                                  <a:rPr lang="en-US" b="0" i="1" smtClean="0">
                                    <a:latin typeface="Cambria Math" panose="02040503050406030204" pitchFamily="18" charset="0"/>
                                  </a:rPr>
                                  <m:t>1/3</m:t>
                                </m:r>
                              </m:e>
                              <m:e/>
                              <m:e/>
                            </m:mr>
                            <m:mr>
                              <m:e/>
                              <m:e>
                                <m:r>
                                  <a:rPr lang="en-US" b="0" i="1" smtClean="0">
                                    <a:latin typeface="Cambria Math" panose="02040503050406030204" pitchFamily="18" charset="0"/>
                                  </a:rPr>
                                  <m:t>1/3</m:t>
                                </m:r>
                              </m:e>
                              <m:e>
                                <m:r>
                                  <a:rPr lang="en-US" b="0" i="1" smtClean="0">
                                    <a:latin typeface="Cambria Math" panose="02040503050406030204" pitchFamily="18" charset="0"/>
                                  </a:rPr>
                                  <m:t>1/3</m:t>
                                </m:r>
                              </m:e>
                              <m:e>
                                <m:r>
                                  <a:rPr lang="en-US" b="0" i="1" smtClean="0">
                                    <a:latin typeface="Cambria Math" panose="02040503050406030204" pitchFamily="18" charset="0"/>
                                  </a:rPr>
                                  <m:t>⋱</m:t>
                                </m:r>
                              </m:e>
                              <m:e/>
                            </m:mr>
                            <m:mr>
                              <m:e/>
                              <m:e/>
                              <m:e>
                                <m:r>
                                  <a:rPr lang="en-US" b="0" i="1" smtClean="0">
                                    <a:latin typeface="Cambria Math" panose="02040503050406030204" pitchFamily="18" charset="0"/>
                                  </a:rPr>
                                  <m:t>⋱</m:t>
                                </m:r>
                              </m:e>
                              <m:e>
                                <m:r>
                                  <a:rPr lang="en-US" b="0" i="1" smtClean="0">
                                    <a:latin typeface="Cambria Math" panose="02040503050406030204" pitchFamily="18" charset="0"/>
                                  </a:rPr>
                                  <m:t>⋱</m:t>
                                </m:r>
                              </m:e>
                              <m:e/>
                            </m:mr>
                            <m:mr>
                              <m:e>
                                <m:r>
                                  <a:rPr lang="en-US" b="0" i="1" smtClean="0">
                                    <a:latin typeface="Cambria Math" panose="02040503050406030204" pitchFamily="18" charset="0"/>
                                  </a:rPr>
                                  <m:t>1/3</m:t>
                                </m:r>
                              </m:e>
                              <m:e/>
                              <m:e/>
                              <m:e>
                                <m:r>
                                  <a:rPr lang="en-US" b="0" i="1" smtClean="0">
                                    <a:latin typeface="Cambria Math" panose="02040503050406030204" pitchFamily="18" charset="0"/>
                                  </a:rPr>
                                  <m:t>1/3</m:t>
                                </m:r>
                              </m:e>
                              <m:e>
                                <m:r>
                                  <a:rPr lang="en-US" b="0" i="1" smtClean="0">
                                    <a:latin typeface="Cambria Math" panose="02040503050406030204" pitchFamily="18" charset="0"/>
                                  </a:rPr>
                                  <m:t>1/3</m:t>
                                </m:r>
                              </m:e>
                            </m:mr>
                          </m:m>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𝑃</m:t>
                          </m:r>
                        </m:sup>
                      </m:sSup>
                    </m:oMath>
                  </m:oMathPara>
                </a14:m>
                <a:endParaRPr lang="en-US" dirty="0"/>
              </a:p>
              <a:p>
                <a:r>
                  <a:rPr lang="en-US" dirty="0"/>
                  <a:t>Linear speedup can be achieved if:</a:t>
                </a:r>
              </a:p>
              <a:p>
                <a:pPr lvl="1"/>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sup>
                        </m:sSup>
                      </m:e>
                    </m:d>
                  </m:oMath>
                </a14:m>
                <a:r>
                  <a:rPr lang="en-US" dirty="0"/>
                  <a:t>  if share the </a:t>
                </a:r>
                <a14:m>
                  <m:oMath xmlns:m="http://schemas.openxmlformats.org/officeDocument/2006/math">
                    <m:r>
                      <a:rPr lang="en-US" b="0" i="1" smtClean="0">
                        <a:latin typeface="Cambria Math" panose="02040503050406030204" pitchFamily="18" charset="0"/>
                      </a:rPr>
                      <m:t>𝒟</m:t>
                    </m:r>
                  </m:oMath>
                </a14:m>
                <a:endParaRPr lang="en-US" dirty="0"/>
              </a:p>
              <a:p>
                <a:pPr lvl="1"/>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𝑇</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13</m:t>
                                </m:r>
                              </m:den>
                            </m:f>
                          </m:sup>
                        </m:sSup>
                      </m:e>
                    </m:d>
                  </m:oMath>
                </a14:m>
                <a:r>
                  <a:rPr lang="en-US" dirty="0"/>
                  <a:t> if </a:t>
                </a:r>
                <a14:m>
                  <m:oMath xmlns:m="http://schemas.openxmlformats.org/officeDocument/2006/math">
                    <m:r>
                      <a:rPr lang="en-US" b="0" i="1" smtClean="0">
                        <a:latin typeface="Cambria Math" panose="02040503050406030204" pitchFamily="18" charset="0"/>
                      </a:rPr>
                      <m:t>𝒟</m:t>
                    </m:r>
                  </m:oMath>
                </a14:m>
                <a:r>
                  <a:rPr lang="en-US" dirty="0"/>
                  <a:t> is partitioned</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47EFE86E-D45C-4F9F-8346-0A5C6214BC2A}"/>
                  </a:ext>
                </a:extLst>
              </p:cNvPr>
              <p:cNvSpPr>
                <a:spLocks noGrp="1" noRot="1" noChangeAspect="1" noMove="1" noResize="1" noEditPoints="1" noAdjustHandles="1" noChangeArrowheads="1" noChangeShapeType="1" noTextEdit="1"/>
              </p:cNvSpPr>
              <p:nvPr>
                <p:ph idx="1"/>
              </p:nvPr>
            </p:nvSpPr>
            <p:spPr>
              <a:blipFill>
                <a:blip r:embed="rId2"/>
                <a:stretch>
                  <a:fillRect l="-771"/>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76DBE783-1170-4A75-AE9E-8BB522D57954}"/>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F2981A2A-7B37-428B-ABC4-FABB9F5E8385}"/>
              </a:ext>
            </a:extLst>
          </p:cNvPr>
          <p:cNvSpPr txBox="1"/>
          <p:nvPr/>
        </p:nvSpPr>
        <p:spPr>
          <a:xfrm>
            <a:off x="2282024" y="5231958"/>
            <a:ext cx="2830665" cy="369332"/>
          </a:xfrm>
          <a:prstGeom prst="rect">
            <a:avLst/>
          </a:prstGeom>
          <a:noFill/>
        </p:spPr>
        <p:txBody>
          <a:bodyPr wrap="square" rtlCol="0">
            <a:spAutoFit/>
          </a:bodyPr>
          <a:lstStyle/>
          <a:p>
            <a:r>
              <a:rPr lang="en-US" dirty="0">
                <a:solidFill>
                  <a:srgbClr val="FF0000"/>
                </a:solidFill>
              </a:rPr>
              <a:t>These results are too loose!</a:t>
            </a:r>
          </a:p>
        </p:txBody>
      </p:sp>
    </p:spTree>
    <p:extLst>
      <p:ext uri="{BB962C8B-B14F-4D97-AF65-F5344CB8AC3E}">
        <p14:creationId xmlns:p14="http://schemas.microsoft.com/office/powerpoint/2010/main" val="2516378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C695-7E8D-40F3-9A40-0111DF768B54}"/>
              </a:ext>
            </a:extLst>
          </p:cNvPr>
          <p:cNvSpPr>
            <a:spLocks noGrp="1"/>
          </p:cNvSpPr>
          <p:nvPr>
            <p:ph type="title"/>
          </p:nvPr>
        </p:nvSpPr>
        <p:spPr/>
        <p:txBody>
          <a:bodyPr>
            <a:normAutofit fontScale="90000"/>
          </a:bodyPr>
          <a:lstStyle/>
          <a:p>
            <a:r>
              <a:rPr lang="en-US" dirty="0"/>
              <a:t>Convergence Rate for the Average of Local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B7C283-F4CE-4CBB-BEC4-89770B0737E7}"/>
                  </a:ext>
                </a:extLst>
              </p:cNvPr>
              <p:cNvSpPr>
                <a:spLocks noGrp="1"/>
              </p:cNvSpPr>
              <p:nvPr>
                <p:ph idx="1"/>
              </p:nvPr>
            </p:nvSpPr>
            <p:spPr/>
            <p:txBody>
              <a:bodyPr/>
              <a:lstStyle/>
              <a:p>
                <a:r>
                  <a:rPr lang="en-US" dirty="0"/>
                  <a:t>If </a:t>
                </a:r>
                <a14:m>
                  <m:oMath xmlns:m="http://schemas.openxmlformats.org/officeDocument/2006/math">
                    <m:r>
                      <a:rPr lang="en-US" i="1">
                        <a:latin typeface="Cambria Math" panose="02040503050406030204" pitchFamily="18" charset="0"/>
                      </a:rPr>
                      <m:t>𝛾</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𝑃</m:t>
                            </m:r>
                          </m:e>
                        </m:rad>
                      </m:den>
                    </m:f>
                  </m:oMath>
                </a14:m>
                <a:r>
                  <a:rPr lang="en-US" dirty="0"/>
                  <a:t> we have:</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𝑇𝑃</m:t>
                          </m:r>
                        </m:den>
                      </m:f>
                      <m:r>
                        <a:rPr lang="en-US" b="0" i="1" smtClean="0">
                          <a:latin typeface="Cambria Math" panose="02040503050406030204" pitchFamily="18" charset="0"/>
                        </a:rPr>
                        <m:t>𝔼</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𝑡</m:t>
                          </m:r>
                          <m:r>
                            <a:rPr lang="en-US" b="0" i="1" smtClean="0">
                              <a:latin typeface="Cambria Math" panose="02040503050406030204" pitchFamily="18" charset="0"/>
                            </a:rPr>
                            <m:t>=0</m:t>
                          </m:r>
                        </m:sub>
                        <m:sup>
                          <m:r>
                            <a:rPr lang="en-US" b="0" i="1" smtClean="0">
                              <a:latin typeface="Cambria Math" panose="02040503050406030204" pitchFamily="18" charset="0"/>
                            </a:rPr>
                            <m:t>𝑇</m:t>
                          </m:r>
                          <m:r>
                            <a:rPr lang="en-US" b="0" i="1" smtClean="0">
                              <a:latin typeface="Cambria Math" panose="02040503050406030204" pitchFamily="18" charset="0"/>
                            </a:rPr>
                            <m:t>−1</m:t>
                          </m:r>
                        </m:sup>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𝑃</m:t>
                              </m:r>
                            </m:sup>
                            <m:e>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𝑃</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𝑗</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e>
                                          </m:nary>
                                        </m:num>
                                        <m:den>
                                          <m:r>
                                            <a:rPr lang="en-US" b="0" i="1" smtClean="0">
                                              <a:latin typeface="Cambria Math" panose="02040503050406030204" pitchFamily="18" charset="0"/>
                                            </a:rPr>
                                            <m:t>𝑃</m:t>
                                          </m:r>
                                        </m:den>
                                      </m:f>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sup>
                                      </m:sSubSup>
                                    </m:e>
                                  </m:d>
                                </m:e>
                                <m:sup>
                                  <m:r>
                                    <a:rPr lang="en-US" b="0" i="1" smtClean="0">
                                      <a:latin typeface="Cambria Math" panose="02040503050406030204" pitchFamily="18" charset="0"/>
                                    </a:rPr>
                                    <m:t>2</m:t>
                                  </m:r>
                                </m:sup>
                              </m:sSup>
                            </m:e>
                          </m:nary>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r>
                            <a:rPr lang="en-US" b="0" i="1" smtClean="0">
                              <a:latin typeface="Cambria Math" panose="02040503050406030204" pitchFamily="18" charset="0"/>
                            </a:rPr>
                            <m:t>𝐴</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𝜎</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1−</m:t>
                          </m:r>
                          <m:r>
                            <a:rPr lang="en-US" sz="1800" b="0" i="1" smtClean="0">
                              <a:latin typeface="Cambria Math" panose="02040503050406030204" pitchFamily="18" charset="0"/>
                            </a:rPr>
                            <m:t>𝜌</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18</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𝜍</m:t>
                              </m:r>
                            </m:e>
                            <m:sup>
                              <m:r>
                                <a:rPr lang="en-US" sz="1800" b="0" i="1" smtClean="0">
                                  <a:latin typeface="Cambria Math" panose="02040503050406030204" pitchFamily="18" charset="0"/>
                                </a:rPr>
                                <m:t>2</m:t>
                              </m:r>
                            </m:sup>
                          </m:sSup>
                        </m:num>
                        <m:den>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𝜌</m:t>
                                      </m:r>
                                    </m:e>
                                  </m:rad>
                                </m:e>
                              </m:d>
                            </m:e>
                            <m:sup>
                              <m:r>
                                <a:rPr lang="en-US" sz="1800" b="0" i="1" smtClean="0">
                                  <a:latin typeface="Cambria Math" panose="02040503050406030204" pitchFamily="18" charset="0"/>
                                </a:rPr>
                                <m:t>2</m:t>
                              </m:r>
                            </m:sup>
                          </m:sSup>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𝐿</m:t>
                              </m:r>
                            </m:e>
                            <m:sup>
                              <m:r>
                                <a:rPr lang="en-US" sz="1800" b="0" i="1" smtClean="0">
                                  <a:latin typeface="Cambria Math" panose="02040503050406030204" pitchFamily="18" charset="0"/>
                                </a:rPr>
                                <m:t>2</m:t>
                              </m:r>
                            </m:sup>
                          </m:sSup>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1</m:t>
                              </m:r>
                            </m:sub>
                          </m:sSub>
                        </m:den>
                      </m:f>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𝜎</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1−</m:t>
                              </m:r>
                              <m:r>
                                <a:rPr lang="en-US" sz="1800" b="0" i="1" smtClean="0">
                                  <a:latin typeface="Cambria Math" panose="02040503050406030204" pitchFamily="18" charset="0"/>
                                </a:rPr>
                                <m:t>𝜌</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9</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𝜍</m:t>
                                  </m:r>
                                </m:e>
                                <m:sup>
                                  <m:r>
                                    <a:rPr lang="en-US" sz="1800" b="0" i="1" smtClean="0">
                                      <a:latin typeface="Cambria Math" panose="02040503050406030204" pitchFamily="18" charset="0"/>
                                    </a:rPr>
                                    <m:t>2</m:t>
                                  </m:r>
                                </m:sup>
                              </m:sSup>
                            </m:num>
                            <m:den>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𝜌</m:t>
                                          </m:r>
                                        </m:e>
                                      </m:rad>
                                    </m:e>
                                  </m:d>
                                </m:e>
                                <m:sup>
                                  <m:r>
                                    <a:rPr lang="en-US" sz="1800" b="0" i="1" smtClean="0">
                                      <a:latin typeface="Cambria Math" panose="02040503050406030204" pitchFamily="18" charset="0"/>
                                    </a:rPr>
                                    <m:t>2</m:t>
                                  </m:r>
                                </m:sup>
                              </m:sSup>
                            </m:den>
                          </m:f>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18</m:t>
                          </m:r>
                        </m:num>
                        <m:den>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𝜌</m:t>
                                      </m:r>
                                    </m:e>
                                  </m:rad>
                                </m:e>
                              </m:d>
                            </m:e>
                            <m:sup>
                              <m:r>
                                <a:rPr lang="en-US" sz="1800" b="0" i="1" smtClean="0">
                                  <a:latin typeface="Cambria Math" panose="02040503050406030204" pitchFamily="18" charset="0"/>
                                </a:rPr>
                                <m:t>2</m:t>
                              </m:r>
                            </m:sup>
                          </m:sSup>
                        </m:den>
                      </m:f>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0</m:t>
                                  </m:r>
                                </m:e>
                              </m:d>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𝑓</m:t>
                                  </m:r>
                                </m:e>
                                <m:sup>
                                  <m:r>
                                    <a:rPr lang="en-US" sz="1800" i="1">
                                      <a:latin typeface="Cambria Math" panose="02040503050406030204" pitchFamily="18" charset="0"/>
                                    </a:rPr>
                                    <m:t>∗</m:t>
                                  </m:r>
                                </m:sup>
                              </m:sSup>
                            </m:num>
                            <m:den>
                              <m:r>
                                <a:rPr lang="en-US" sz="1800" b="0" i="1" smtClean="0">
                                  <a:latin typeface="Cambria Math" panose="02040503050406030204" pitchFamily="18" charset="0"/>
                                </a:rPr>
                                <m:t>𝛾</m:t>
                              </m:r>
                              <m:r>
                                <a:rPr lang="en-US" sz="1800" b="0" i="1" smtClean="0">
                                  <a:solidFill>
                                    <a:srgbClr val="FF0000"/>
                                  </a:solidFill>
                                  <a:latin typeface="Cambria Math" panose="02040503050406030204" pitchFamily="18" charset="0"/>
                                </a:rPr>
                                <m:t>𝑇</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𝛾</m:t>
                              </m:r>
                              <m:r>
                                <a:rPr lang="en-US" sz="1800" b="0" i="1" smtClean="0">
                                  <a:latin typeface="Cambria Math" panose="02040503050406030204" pitchFamily="18" charset="0"/>
                                </a:rPr>
                                <m:t>𝐿</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𝜎</m:t>
                                  </m:r>
                                </m:e>
                                <m:sup>
                                  <m:r>
                                    <a:rPr lang="en-US" sz="1800" b="0" i="1" smtClean="0">
                                      <a:latin typeface="Cambria Math" panose="02040503050406030204" pitchFamily="18" charset="0"/>
                                    </a:rPr>
                                    <m:t>2</m:t>
                                  </m:r>
                                </m:sup>
                              </m:sSup>
                            </m:num>
                            <m:den>
                              <m:r>
                                <a:rPr lang="en-US" sz="1800" b="0" i="1" smtClean="0">
                                  <a:latin typeface="Cambria Math" panose="02040503050406030204" pitchFamily="18" charset="0"/>
                                </a:rPr>
                                <m:t>2</m:t>
                              </m:r>
                              <m:r>
                                <a:rPr lang="en-US" sz="1800" b="0" i="1" smtClean="0">
                                  <a:latin typeface="Cambria Math" panose="02040503050406030204" pitchFamily="18" charset="0"/>
                                </a:rPr>
                                <m:t>𝑃</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1</m:t>
                                  </m:r>
                                </m:sub>
                              </m:sSub>
                            </m:den>
                          </m:f>
                        </m:e>
                      </m:d>
                    </m:oMath>
                  </m:oMathPara>
                </a14:m>
                <a:endParaRPr lang="en-US" dirty="0"/>
              </a:p>
              <a:p>
                <a:pPr marL="0" indent="0">
                  <a:buNone/>
                </a:pPr>
                <a:endParaRPr lang="en-US" dirty="0"/>
              </a:p>
              <a:p>
                <a:r>
                  <a:rPr lang="en-US" dirty="0"/>
                  <a:t>The running average of </a:t>
                </a:r>
                <a14:m>
                  <m:oMath xmlns:m="http://schemas.openxmlformats.org/officeDocument/2006/math">
                    <m:r>
                      <a:rPr lang="en-US" b="0" i="1" smtClean="0">
                        <a:latin typeface="Cambria Math" panose="02040503050406030204" pitchFamily="18" charset="0"/>
                      </a:rPr>
                      <m:t>𝔼</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nary>
                                  <m:naryPr>
                                    <m:chr m:val="∑"/>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𝑃</m:t>
                                    </m:r>
                                  </m:sup>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𝑗</m:t>
                                        </m:r>
                                      </m:sub>
                                      <m:sup>
                                        <m:d>
                                          <m:dPr>
                                            <m:ctrlPr>
                                              <a:rPr lang="en-US" i="1">
                                                <a:latin typeface="Cambria Math" panose="02040503050406030204" pitchFamily="18" charset="0"/>
                                              </a:rPr>
                                            </m:ctrlPr>
                                          </m:dPr>
                                          <m:e>
                                            <m:r>
                                              <a:rPr lang="en-US" i="1">
                                                <a:latin typeface="Cambria Math" panose="02040503050406030204" pitchFamily="18" charset="0"/>
                                              </a:rPr>
                                              <m:t>𝑡</m:t>
                                            </m:r>
                                          </m:e>
                                        </m:d>
                                      </m:sup>
                                    </m:sSubSup>
                                  </m:e>
                                </m:nary>
                              </m:num>
                              <m:den>
                                <m:r>
                                  <a:rPr lang="en-US" i="1">
                                    <a:latin typeface="Cambria Math" panose="02040503050406030204" pitchFamily="18" charset="0"/>
                                  </a:rPr>
                                  <m:t>𝑃</m:t>
                                </m:r>
                              </m:den>
                            </m:f>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d>
                                  <m:dPr>
                                    <m:ctrlPr>
                                      <a:rPr lang="en-US" i="1">
                                        <a:latin typeface="Cambria Math" panose="02040503050406030204" pitchFamily="18" charset="0"/>
                                      </a:rPr>
                                    </m:ctrlPr>
                                  </m:dPr>
                                  <m:e>
                                    <m:r>
                                      <a:rPr lang="en-US" i="1">
                                        <a:latin typeface="Cambria Math" panose="02040503050406030204" pitchFamily="18" charset="0"/>
                                      </a:rPr>
                                      <m:t>𝑡</m:t>
                                    </m:r>
                                  </m:e>
                                </m:d>
                              </m:sup>
                            </m:sSubSup>
                          </m:e>
                        </m:d>
                      </m:e>
                      <m:sup>
                        <m:r>
                          <a:rPr lang="en-US" i="1">
                            <a:latin typeface="Cambria Math" panose="02040503050406030204" pitchFamily="18" charset="0"/>
                          </a:rPr>
                          <m:t>2</m:t>
                        </m:r>
                      </m:sup>
                    </m:sSup>
                  </m:oMath>
                </a14:m>
                <a:r>
                  <a:rPr lang="en-US" dirty="0"/>
                  <a:t> convergence to </a:t>
                </a:r>
                <a14:m>
                  <m:oMath xmlns:m="http://schemas.openxmlformats.org/officeDocument/2006/math">
                    <m:r>
                      <a:rPr lang="en-US" b="0" i="1" smtClean="0">
                        <a:latin typeface="Cambria Math" panose="02040503050406030204" pitchFamily="18" charset="0"/>
                      </a:rPr>
                      <m:t>0</m:t>
                    </m:r>
                  </m:oMath>
                </a14:m>
                <a:r>
                  <a:rPr lang="en-US" dirty="0"/>
                  <a:t> with a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e>
                    </m:d>
                  </m:oMath>
                </a14:m>
                <a:r>
                  <a:rPr lang="en-US" dirty="0"/>
                  <a:t> rate.</a:t>
                </a:r>
              </a:p>
            </p:txBody>
          </p:sp>
        </mc:Choice>
        <mc:Fallback xmlns="">
          <p:sp>
            <p:nvSpPr>
              <p:cNvPr id="3" name="Content Placeholder 2">
                <a:extLst>
                  <a:ext uri="{FF2B5EF4-FFF2-40B4-BE49-F238E27FC236}">
                    <a16:creationId xmlns:a16="http://schemas.microsoft.com/office/drawing/2014/main" id="{3BB7C283-F4CE-4CBB-BEC4-89770B0737E7}"/>
                  </a:ext>
                </a:extLst>
              </p:cNvPr>
              <p:cNvSpPr>
                <a:spLocks noGrp="1" noRot="1" noChangeAspect="1" noMove="1" noResize="1" noEditPoints="1" noAdjustHandles="1" noChangeArrowheads="1" noChangeShapeType="1" noTextEdit="1"/>
              </p:cNvSpPr>
              <p:nvPr>
                <p:ph idx="1"/>
              </p:nvPr>
            </p:nvSpPr>
            <p:spPr>
              <a:blipFill>
                <a:blip r:embed="rId2"/>
                <a:stretch>
                  <a:fillRect l="-771" r="-1262"/>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E7593C5B-8D20-43D0-9B75-2B780F682CF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1531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3B684-B9DE-4E23-88C0-6C456EA553DC}"/>
              </a:ext>
            </a:extLst>
          </p:cNvPr>
          <p:cNvSpPr>
            <a:spLocks noGrp="1"/>
          </p:cNvSpPr>
          <p:nvPr>
            <p:ph type="title"/>
          </p:nvPr>
        </p:nvSpPr>
        <p:spPr/>
        <p:txBody>
          <a:bodyPr/>
          <a:lstStyle/>
          <a:p>
            <a:r>
              <a:rPr lang="en-HK" dirty="0"/>
              <a:t>Tushar's Birthday Bombs</a:t>
            </a:r>
          </a:p>
        </p:txBody>
      </p:sp>
      <p:sp>
        <p:nvSpPr>
          <p:cNvPr id="5" name="Content Placeholder 4">
            <a:extLst>
              <a:ext uri="{FF2B5EF4-FFF2-40B4-BE49-F238E27FC236}">
                <a16:creationId xmlns:a16="http://schemas.microsoft.com/office/drawing/2014/main" id="{1F5F7F53-B080-431F-9EAC-40D4F692B9F2}"/>
              </a:ext>
            </a:extLst>
          </p:cNvPr>
          <p:cNvSpPr>
            <a:spLocks noGrp="1"/>
          </p:cNvSpPr>
          <p:nvPr>
            <p:ph idx="1"/>
          </p:nvPr>
        </p:nvSpPr>
        <p:spPr/>
        <p:txBody>
          <a:bodyPr>
            <a:normAutofit lnSpcReduction="10000"/>
          </a:bodyPr>
          <a:lstStyle/>
          <a:p>
            <a:r>
              <a:rPr lang="en-HK" dirty="0"/>
              <a:t>It’s Tushar’s birthday today and he has N friends. Friends are numbered [0, 1, 2, …., N-1] and </a:t>
            </a:r>
            <a:r>
              <a:rPr lang="en-HK" dirty="0" err="1"/>
              <a:t>i-th</a:t>
            </a:r>
            <a:r>
              <a:rPr lang="en-HK" dirty="0"/>
              <a:t> friend have a positive strength S(</a:t>
            </a:r>
            <a:r>
              <a:rPr lang="en-HK" dirty="0" err="1"/>
              <a:t>i</a:t>
            </a:r>
            <a:r>
              <a:rPr lang="en-HK" dirty="0"/>
              <a:t>). Today being his birthday, his friends have planned to give him birthday bombs (kicks :P). Tushar’s friends know Tushar’s pain bearing limit and would hit accordingly.</a:t>
            </a:r>
          </a:p>
          <a:p>
            <a:r>
              <a:rPr lang="en-HK" dirty="0"/>
              <a:t>If Tushar’s resistance is denoted by R (&gt;=0) then find the lexicographically smallest order of friends to kick Tushar so that the cumulative kick strength (sum of the strengths of friends who kicks) doesn’t exceed his resistance capacity and total no. of kicks hit are maximum. Also note that each friend can kick unlimited number of times (If a friend hits x times, his strength will be counted x times)</a:t>
            </a:r>
          </a:p>
          <a:p>
            <a:r>
              <a:rPr lang="en-HK" dirty="0"/>
              <a:t>For example: if R = 11, S = [6,8,5,4,7], then the </a:t>
            </a:r>
            <a:r>
              <a:rPr lang="en-HK"/>
              <a:t>answer is [0,2]</a:t>
            </a:r>
            <a:endParaRPr lang="en-HK" dirty="0"/>
          </a:p>
          <a:p>
            <a:pPr marL="0" indent="0">
              <a:buNone/>
            </a:pPr>
            <a:endParaRPr lang="en-HK" dirty="0"/>
          </a:p>
        </p:txBody>
      </p:sp>
      <p:sp>
        <p:nvSpPr>
          <p:cNvPr id="6" name="Text Placeholder 5">
            <a:extLst>
              <a:ext uri="{FF2B5EF4-FFF2-40B4-BE49-F238E27FC236}">
                <a16:creationId xmlns:a16="http://schemas.microsoft.com/office/drawing/2014/main" id="{18B205AA-A866-4460-9BBD-C74D83F83FB7}"/>
              </a:ext>
            </a:extLst>
          </p:cNvPr>
          <p:cNvSpPr>
            <a:spLocks noGrp="1"/>
          </p:cNvSpPr>
          <p:nvPr>
            <p:ph type="body" sz="quarter" idx="13"/>
          </p:nvPr>
        </p:nvSpPr>
        <p:spPr/>
        <p:txBody>
          <a:bodyPr/>
          <a:lstStyle/>
          <a:p>
            <a:endParaRPr lang="en-HK"/>
          </a:p>
        </p:txBody>
      </p:sp>
    </p:spTree>
    <p:extLst>
      <p:ext uri="{BB962C8B-B14F-4D97-AF65-F5344CB8AC3E}">
        <p14:creationId xmlns:p14="http://schemas.microsoft.com/office/powerpoint/2010/main" val="1872932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7866-D425-4EAD-8D3F-087627A70662}"/>
              </a:ext>
            </a:extLst>
          </p:cNvPr>
          <p:cNvSpPr>
            <a:spLocks noGrp="1"/>
          </p:cNvSpPr>
          <p:nvPr>
            <p:ph type="title"/>
          </p:nvPr>
        </p:nvSpPr>
        <p:spPr/>
        <p:txBody>
          <a:bodyPr/>
          <a:lstStyle/>
          <a:p>
            <a:r>
              <a:rPr lang="en-US" dirty="0"/>
              <a:t>Experimental Settings</a:t>
            </a:r>
          </a:p>
        </p:txBody>
      </p:sp>
      <p:sp>
        <p:nvSpPr>
          <p:cNvPr id="3" name="Content Placeholder 2">
            <a:extLst>
              <a:ext uri="{FF2B5EF4-FFF2-40B4-BE49-F238E27FC236}">
                <a16:creationId xmlns:a16="http://schemas.microsoft.com/office/drawing/2014/main" id="{92257D47-9CE4-4119-91D3-BAD6F97BEF9A}"/>
              </a:ext>
            </a:extLst>
          </p:cNvPr>
          <p:cNvSpPr>
            <a:spLocks noGrp="1"/>
          </p:cNvSpPr>
          <p:nvPr>
            <p:ph idx="1"/>
          </p:nvPr>
        </p:nvSpPr>
        <p:spPr/>
        <p:txBody>
          <a:bodyPr/>
          <a:lstStyle/>
          <a:p>
            <a:r>
              <a:rPr lang="en-US" dirty="0" err="1"/>
              <a:t>RestNet</a:t>
            </a:r>
            <a:r>
              <a:rPr lang="en-US" dirty="0"/>
              <a:t> on CIFAR-10</a:t>
            </a:r>
          </a:p>
        </p:txBody>
      </p:sp>
      <p:sp>
        <p:nvSpPr>
          <p:cNvPr id="4" name="Text Placeholder 3">
            <a:extLst>
              <a:ext uri="{FF2B5EF4-FFF2-40B4-BE49-F238E27FC236}">
                <a16:creationId xmlns:a16="http://schemas.microsoft.com/office/drawing/2014/main" id="{845FEF85-7C06-4A55-A34B-67B52052E915}"/>
              </a:ext>
            </a:extLst>
          </p:cNvPr>
          <p:cNvSpPr>
            <a:spLocks noGrp="1"/>
          </p:cNvSpPr>
          <p:nvPr>
            <p:ph type="body" sz="quarter" idx="13"/>
          </p:nvPr>
        </p:nvSpPr>
        <p:spPr/>
        <p:txBody>
          <a:bodyPr/>
          <a:lstStyle/>
          <a:p>
            <a:endParaRPr lang="en-US"/>
          </a:p>
        </p:txBody>
      </p:sp>
      <p:grpSp>
        <p:nvGrpSpPr>
          <p:cNvPr id="5" name="Group 4">
            <a:extLst>
              <a:ext uri="{FF2B5EF4-FFF2-40B4-BE49-F238E27FC236}">
                <a16:creationId xmlns:a16="http://schemas.microsoft.com/office/drawing/2014/main" id="{F0DB957C-15B3-44BA-806C-B0CAFDB97FDF}"/>
              </a:ext>
            </a:extLst>
          </p:cNvPr>
          <p:cNvGrpSpPr/>
          <p:nvPr/>
        </p:nvGrpSpPr>
        <p:grpSpPr>
          <a:xfrm>
            <a:off x="675777" y="1558207"/>
            <a:ext cx="7792444" cy="2024814"/>
            <a:chOff x="600075" y="2305050"/>
            <a:chExt cx="6934200" cy="2024814"/>
          </a:xfrm>
        </p:grpSpPr>
        <p:sp>
          <p:nvSpPr>
            <p:cNvPr id="6" name="Rectangle 5">
              <a:extLst>
                <a:ext uri="{FF2B5EF4-FFF2-40B4-BE49-F238E27FC236}">
                  <a16:creationId xmlns:a16="http://schemas.microsoft.com/office/drawing/2014/main" id="{DD9B50B4-A449-4697-AD1B-023F424A166E}"/>
                </a:ext>
              </a:extLst>
            </p:cNvPr>
            <p:cNvSpPr/>
            <p:nvPr/>
          </p:nvSpPr>
          <p:spPr>
            <a:xfrm>
              <a:off x="600075" y="2657476"/>
              <a:ext cx="6934200" cy="1672388"/>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buClr>
                  <a:srgbClr val="0070C0"/>
                </a:buClr>
                <a:buSzPct val="90000"/>
                <a:buFont typeface="Arial" panose="020B0604020202020204" pitchFamily="34" charset="0"/>
                <a:buChar char="•"/>
              </a:pPr>
              <a:r>
                <a:rPr lang="en-US" sz="2000" dirty="0">
                  <a:solidFill>
                    <a:srgbClr val="FF0000"/>
                  </a:solidFill>
                </a:rPr>
                <a:t>CNTK</a:t>
              </a:r>
              <a:r>
                <a:rPr lang="en-US" sz="2000" dirty="0"/>
                <a:t> with MPI’s </a:t>
              </a:r>
              <a:r>
                <a:rPr lang="en-US" sz="2000" dirty="0" err="1"/>
                <a:t>AllReduce</a:t>
              </a:r>
              <a:r>
                <a:rPr lang="en-US" sz="2000" dirty="0"/>
                <a:t> primitive</a:t>
              </a:r>
            </a:p>
            <a:p>
              <a:pPr marL="342900" indent="-342900">
                <a:buClr>
                  <a:srgbClr val="0070C0"/>
                </a:buClr>
                <a:buSzPct val="90000"/>
                <a:buFont typeface="Arial" panose="020B0604020202020204" pitchFamily="34" charset="0"/>
                <a:buChar char="•"/>
              </a:pPr>
              <a:r>
                <a:rPr lang="en-US" sz="2000" dirty="0">
                  <a:solidFill>
                    <a:srgbClr val="FF0000"/>
                  </a:solidFill>
                </a:rPr>
                <a:t>Centralized</a:t>
              </a:r>
              <a:r>
                <a:rPr lang="en-US" sz="2000" dirty="0"/>
                <a:t>: Standard parameter-server based synchronous SGD and one parameter server</a:t>
              </a:r>
            </a:p>
            <a:p>
              <a:pPr marL="342900" indent="-342900">
                <a:buClr>
                  <a:srgbClr val="0070C0"/>
                </a:buClr>
                <a:buSzPct val="90000"/>
                <a:buFont typeface="Arial" panose="020B0604020202020204" pitchFamily="34" charset="0"/>
                <a:buChar char="•"/>
              </a:pPr>
              <a:r>
                <a:rPr lang="en-US" sz="2000" dirty="0">
                  <a:solidFill>
                    <a:srgbClr val="FF0000"/>
                  </a:solidFill>
                </a:rPr>
                <a:t>Decentralized</a:t>
              </a:r>
              <a:r>
                <a:rPr lang="en-US" sz="2000" dirty="0"/>
                <a:t>: CNTK with MPI point-to-point primitive</a:t>
              </a:r>
            </a:p>
            <a:p>
              <a:pPr marL="342900" indent="-342900">
                <a:buClr>
                  <a:srgbClr val="0070C0"/>
                </a:buClr>
                <a:buSzPct val="90000"/>
                <a:buFont typeface="Arial" panose="020B0604020202020204" pitchFamily="34" charset="0"/>
                <a:buChar char="•"/>
              </a:pPr>
              <a:r>
                <a:rPr lang="en-US" sz="2000" dirty="0">
                  <a:solidFill>
                    <a:srgbClr val="FF0000"/>
                  </a:solidFill>
                </a:rPr>
                <a:t>EASGD</a:t>
              </a:r>
              <a:r>
                <a:rPr lang="en-US" sz="2000" dirty="0"/>
                <a:t>: standard implementation of Torch</a:t>
              </a:r>
            </a:p>
          </p:txBody>
        </p:sp>
        <p:sp>
          <p:nvSpPr>
            <p:cNvPr id="7" name="Round Same Side Corner Rectangle 6">
              <a:extLst>
                <a:ext uri="{FF2B5EF4-FFF2-40B4-BE49-F238E27FC236}">
                  <a16:creationId xmlns:a16="http://schemas.microsoft.com/office/drawing/2014/main" id="{4197B1C7-9732-43F1-A02E-624281304343}"/>
                </a:ext>
              </a:extLst>
            </p:cNvPr>
            <p:cNvSpPr/>
            <p:nvPr/>
          </p:nvSpPr>
          <p:spPr>
            <a:xfrm>
              <a:off x="600075" y="2305050"/>
              <a:ext cx="6934200" cy="3524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Implementations</a:t>
              </a:r>
            </a:p>
          </p:txBody>
        </p:sp>
      </p:grpSp>
      <p:grpSp>
        <p:nvGrpSpPr>
          <p:cNvPr id="8" name="Group 7">
            <a:extLst>
              <a:ext uri="{FF2B5EF4-FFF2-40B4-BE49-F238E27FC236}">
                <a16:creationId xmlns:a16="http://schemas.microsoft.com/office/drawing/2014/main" id="{8BE6A389-5C57-49EF-912C-1F6519E8D03B}"/>
              </a:ext>
            </a:extLst>
          </p:cNvPr>
          <p:cNvGrpSpPr/>
          <p:nvPr/>
        </p:nvGrpSpPr>
        <p:grpSpPr>
          <a:xfrm>
            <a:off x="675777" y="3911793"/>
            <a:ext cx="7792444" cy="1940367"/>
            <a:chOff x="600075" y="2305050"/>
            <a:chExt cx="6934200" cy="1940367"/>
          </a:xfrm>
        </p:grpSpPr>
        <p:sp>
          <p:nvSpPr>
            <p:cNvPr id="9" name="Rectangle 8">
              <a:extLst>
                <a:ext uri="{FF2B5EF4-FFF2-40B4-BE49-F238E27FC236}">
                  <a16:creationId xmlns:a16="http://schemas.microsoft.com/office/drawing/2014/main" id="{F271EF40-1215-45D7-A4A3-31753716BD63}"/>
                </a:ext>
              </a:extLst>
            </p:cNvPr>
            <p:cNvSpPr/>
            <p:nvPr/>
          </p:nvSpPr>
          <p:spPr>
            <a:xfrm>
              <a:off x="600075" y="2657475"/>
              <a:ext cx="6934200" cy="1587942"/>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buClr>
                  <a:srgbClr val="0070C0"/>
                </a:buClr>
                <a:buSzPct val="90000"/>
                <a:buFont typeface="Arial" panose="020B0604020202020204" pitchFamily="34" charset="0"/>
                <a:buChar char="•"/>
              </a:pPr>
              <a:r>
                <a:rPr lang="en-US" sz="2000" dirty="0">
                  <a:solidFill>
                    <a:srgbClr val="7030A0"/>
                  </a:solidFill>
                </a:rPr>
                <a:t>7GPUs</a:t>
              </a:r>
              <a:r>
                <a:rPr lang="en-US" sz="2000" dirty="0"/>
                <a:t>: single local machine, Nvidia TITAN </a:t>
              </a:r>
              <a:r>
                <a:rPr lang="en-US" sz="2000" dirty="0" err="1"/>
                <a:t>Xp</a:t>
              </a:r>
              <a:endParaRPr lang="en-US" sz="2000" dirty="0"/>
            </a:p>
            <a:p>
              <a:pPr marL="342900" indent="-342900">
                <a:buClr>
                  <a:srgbClr val="0070C0"/>
                </a:buClr>
                <a:buSzPct val="90000"/>
                <a:buFont typeface="Arial" panose="020B0604020202020204" pitchFamily="34" charset="0"/>
                <a:buChar char="•"/>
              </a:pPr>
              <a:r>
                <a:rPr lang="en-US" sz="2000" dirty="0">
                  <a:solidFill>
                    <a:srgbClr val="7030A0"/>
                  </a:solidFill>
                </a:rPr>
                <a:t>10GPUs</a:t>
              </a:r>
              <a:r>
                <a:rPr lang="en-US" sz="2000" dirty="0"/>
                <a:t>: 10 p2.xlarge EC2 instances, Nvidia K80</a:t>
              </a:r>
            </a:p>
            <a:p>
              <a:pPr marL="342900" indent="-342900">
                <a:buClr>
                  <a:srgbClr val="0070C0"/>
                </a:buClr>
                <a:buSzPct val="90000"/>
                <a:buFont typeface="Arial" panose="020B0604020202020204" pitchFamily="34" charset="0"/>
                <a:buChar char="•"/>
              </a:pPr>
              <a:r>
                <a:rPr lang="en-US" sz="2000" dirty="0">
                  <a:solidFill>
                    <a:srgbClr val="7030A0"/>
                  </a:solidFill>
                </a:rPr>
                <a:t>16GPUs</a:t>
              </a:r>
              <a:r>
                <a:rPr lang="en-US" sz="2000" dirty="0"/>
                <a:t>: 16 local machines, Nvidia K20</a:t>
              </a:r>
            </a:p>
            <a:p>
              <a:pPr marL="342900" indent="-342900">
                <a:buClr>
                  <a:srgbClr val="0070C0"/>
                </a:buClr>
                <a:buSzPct val="90000"/>
                <a:buFont typeface="Arial" panose="020B0604020202020204" pitchFamily="34" charset="0"/>
                <a:buChar char="•"/>
              </a:pPr>
              <a:r>
                <a:rPr lang="en-US" sz="2000" dirty="0">
                  <a:solidFill>
                    <a:srgbClr val="7030A0"/>
                  </a:solidFill>
                </a:rPr>
                <a:t>112 GPUs</a:t>
              </a:r>
              <a:r>
                <a:rPr lang="en-US" sz="2000" dirty="0"/>
                <a:t>: 4 p2.16xlarge and 6 p2.8xlarge EC2 instances. Nvidia K80</a:t>
              </a:r>
            </a:p>
          </p:txBody>
        </p:sp>
        <p:sp>
          <p:nvSpPr>
            <p:cNvPr id="10" name="Round Same Side Corner Rectangle 6">
              <a:extLst>
                <a:ext uri="{FF2B5EF4-FFF2-40B4-BE49-F238E27FC236}">
                  <a16:creationId xmlns:a16="http://schemas.microsoft.com/office/drawing/2014/main" id="{DCA3DE6F-2FE2-4C10-AF90-743264BB8665}"/>
                </a:ext>
              </a:extLst>
            </p:cNvPr>
            <p:cNvSpPr/>
            <p:nvPr/>
          </p:nvSpPr>
          <p:spPr>
            <a:xfrm>
              <a:off x="600075" y="2305050"/>
              <a:ext cx="6934200" cy="3524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Machines</a:t>
              </a:r>
            </a:p>
          </p:txBody>
        </p:sp>
      </p:grpSp>
    </p:spTree>
    <p:extLst>
      <p:ext uri="{BB962C8B-B14F-4D97-AF65-F5344CB8AC3E}">
        <p14:creationId xmlns:p14="http://schemas.microsoft.com/office/powerpoint/2010/main" val="371687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91B0-9B6C-43BC-8C49-65A002F69339}"/>
              </a:ext>
            </a:extLst>
          </p:cNvPr>
          <p:cNvSpPr>
            <a:spLocks noGrp="1"/>
          </p:cNvSpPr>
          <p:nvPr>
            <p:ph type="title"/>
          </p:nvPr>
        </p:nvSpPr>
        <p:spPr/>
        <p:txBody>
          <a:bodyPr>
            <a:normAutofit fontScale="90000"/>
          </a:bodyPr>
          <a:lstStyle/>
          <a:p>
            <a:r>
              <a:rPr lang="en-US" dirty="0"/>
              <a:t>Comparison between D-PSGD and two centralized implementations (7 and 10 GPUs)</a:t>
            </a:r>
          </a:p>
        </p:txBody>
      </p:sp>
      <p:sp>
        <p:nvSpPr>
          <p:cNvPr id="4" name="Text Placeholder 3">
            <a:extLst>
              <a:ext uri="{FF2B5EF4-FFF2-40B4-BE49-F238E27FC236}">
                <a16:creationId xmlns:a16="http://schemas.microsoft.com/office/drawing/2014/main" id="{C3A51763-D2D1-4EDE-90AC-1218ACDB231D}"/>
              </a:ext>
            </a:extLst>
          </p:cNvPr>
          <p:cNvSpPr>
            <a:spLocks noGrp="1"/>
          </p:cNvSpPr>
          <p:nvPr>
            <p:ph type="body" sz="quarter" idx="13"/>
          </p:nvPr>
        </p:nvSpPr>
        <p:spPr/>
        <p:txBody>
          <a:bodyPr/>
          <a:lstStyle/>
          <a:p>
            <a:endParaRPr lang="en-US"/>
          </a:p>
        </p:txBody>
      </p:sp>
      <p:pic>
        <p:nvPicPr>
          <p:cNvPr id="11" name="Content Placeholder 10">
            <a:extLst>
              <a:ext uri="{FF2B5EF4-FFF2-40B4-BE49-F238E27FC236}">
                <a16:creationId xmlns:a16="http://schemas.microsoft.com/office/drawing/2014/main" id="{79B683CE-2F14-431B-BB42-49DAD5E20D78}"/>
              </a:ext>
            </a:extLst>
          </p:cNvPr>
          <p:cNvPicPr>
            <a:picLocks noGrp="1" noChangeAspect="1"/>
          </p:cNvPicPr>
          <p:nvPr>
            <p:ph idx="1"/>
          </p:nvPr>
        </p:nvPicPr>
        <p:blipFill>
          <a:blip r:embed="rId2"/>
          <a:stretch>
            <a:fillRect/>
          </a:stretch>
        </p:blipFill>
        <p:spPr>
          <a:xfrm>
            <a:off x="223838" y="1670815"/>
            <a:ext cx="8696325" cy="3687819"/>
          </a:xfrm>
          <a:prstGeom prst="rect">
            <a:avLst/>
          </a:prstGeom>
        </p:spPr>
      </p:pic>
    </p:spTree>
    <p:extLst>
      <p:ext uri="{BB962C8B-B14F-4D97-AF65-F5344CB8AC3E}">
        <p14:creationId xmlns:p14="http://schemas.microsoft.com/office/powerpoint/2010/main" val="577142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91B0-9B6C-43BC-8C49-65A002F69339}"/>
              </a:ext>
            </a:extLst>
          </p:cNvPr>
          <p:cNvSpPr>
            <a:spLocks noGrp="1"/>
          </p:cNvSpPr>
          <p:nvPr>
            <p:ph type="title"/>
          </p:nvPr>
        </p:nvSpPr>
        <p:spPr/>
        <p:txBody>
          <a:bodyPr>
            <a:normAutofit fontScale="90000"/>
          </a:bodyPr>
          <a:lstStyle/>
          <a:p>
            <a:r>
              <a:rPr lang="en-US" dirty="0"/>
              <a:t>Comparison between D-PSGD and two centralized implementations (7 and 10 GPUs)</a:t>
            </a:r>
          </a:p>
        </p:txBody>
      </p:sp>
      <p:sp>
        <p:nvSpPr>
          <p:cNvPr id="4" name="Text Placeholder 3">
            <a:extLst>
              <a:ext uri="{FF2B5EF4-FFF2-40B4-BE49-F238E27FC236}">
                <a16:creationId xmlns:a16="http://schemas.microsoft.com/office/drawing/2014/main" id="{C3A51763-D2D1-4EDE-90AC-1218ACDB231D}"/>
              </a:ext>
            </a:extLst>
          </p:cNvPr>
          <p:cNvSpPr>
            <a:spLocks noGrp="1"/>
          </p:cNvSpPr>
          <p:nvPr>
            <p:ph type="body" sz="quarter" idx="13"/>
          </p:nvPr>
        </p:nvSpPr>
        <p:spPr/>
        <p:txBody>
          <a:bodyPr/>
          <a:lstStyle/>
          <a:p>
            <a:endParaRPr lang="en-US"/>
          </a:p>
        </p:txBody>
      </p:sp>
      <p:pic>
        <p:nvPicPr>
          <p:cNvPr id="3" name="Content Placeholder 2">
            <a:extLst>
              <a:ext uri="{FF2B5EF4-FFF2-40B4-BE49-F238E27FC236}">
                <a16:creationId xmlns:a16="http://schemas.microsoft.com/office/drawing/2014/main" id="{EC8E23BF-414F-408C-90B7-00C8DACF357A}"/>
              </a:ext>
            </a:extLst>
          </p:cNvPr>
          <p:cNvPicPr>
            <a:picLocks noGrp="1" noChangeAspect="1"/>
          </p:cNvPicPr>
          <p:nvPr>
            <p:ph idx="1"/>
          </p:nvPr>
        </p:nvPicPr>
        <p:blipFill>
          <a:blip r:embed="rId2"/>
          <a:stretch>
            <a:fillRect/>
          </a:stretch>
        </p:blipFill>
        <p:spPr>
          <a:xfrm>
            <a:off x="223838" y="1736250"/>
            <a:ext cx="8696325" cy="3556950"/>
          </a:xfrm>
          <a:prstGeom prst="rect">
            <a:avLst/>
          </a:prstGeom>
        </p:spPr>
      </p:pic>
    </p:spTree>
    <p:extLst>
      <p:ext uri="{BB962C8B-B14F-4D97-AF65-F5344CB8AC3E}">
        <p14:creationId xmlns:p14="http://schemas.microsoft.com/office/powerpoint/2010/main" val="67361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9E32-2DB5-4E14-B3FD-791D3A7CD855}"/>
              </a:ext>
            </a:extLst>
          </p:cNvPr>
          <p:cNvSpPr>
            <a:spLocks noGrp="1"/>
          </p:cNvSpPr>
          <p:nvPr>
            <p:ph type="title"/>
          </p:nvPr>
        </p:nvSpPr>
        <p:spPr/>
        <p:txBody>
          <a:bodyPr/>
          <a:lstStyle/>
          <a:p>
            <a:r>
              <a:rPr lang="en-US" dirty="0"/>
              <a:t>Convergence Rate</a:t>
            </a:r>
          </a:p>
        </p:txBody>
      </p:sp>
      <p:sp>
        <p:nvSpPr>
          <p:cNvPr id="4" name="Text Placeholder 3">
            <a:extLst>
              <a:ext uri="{FF2B5EF4-FFF2-40B4-BE49-F238E27FC236}">
                <a16:creationId xmlns:a16="http://schemas.microsoft.com/office/drawing/2014/main" id="{A3756608-514C-483C-948C-EDA16B3C37F5}"/>
              </a:ext>
            </a:extLst>
          </p:cNvPr>
          <p:cNvSpPr>
            <a:spLocks noGrp="1"/>
          </p:cNvSpPr>
          <p:nvPr>
            <p:ph type="body" sz="quarter" idx="13"/>
          </p:nvPr>
        </p:nvSpPr>
        <p:spPr/>
        <p:txBody>
          <a:bodyPr/>
          <a:lstStyle/>
          <a:p>
            <a:endParaRPr lang="en-US"/>
          </a:p>
        </p:txBody>
      </p:sp>
      <p:pic>
        <p:nvPicPr>
          <p:cNvPr id="9" name="Content Placeholder 8">
            <a:extLst>
              <a:ext uri="{FF2B5EF4-FFF2-40B4-BE49-F238E27FC236}">
                <a16:creationId xmlns:a16="http://schemas.microsoft.com/office/drawing/2014/main" id="{64F59379-FB66-4D21-85A6-24910F6C469C}"/>
              </a:ext>
            </a:extLst>
          </p:cNvPr>
          <p:cNvPicPr>
            <a:picLocks noGrp="1" noChangeAspect="1"/>
          </p:cNvPicPr>
          <p:nvPr>
            <p:ph idx="1"/>
          </p:nvPr>
        </p:nvPicPr>
        <p:blipFill>
          <a:blip r:embed="rId2"/>
          <a:stretch>
            <a:fillRect/>
          </a:stretch>
        </p:blipFill>
        <p:spPr>
          <a:xfrm>
            <a:off x="223838" y="1686119"/>
            <a:ext cx="8696325" cy="3657212"/>
          </a:xfrm>
          <a:prstGeom prst="rect">
            <a:avLst/>
          </a:prstGeom>
        </p:spPr>
      </p:pic>
    </p:spTree>
    <p:extLst>
      <p:ext uri="{BB962C8B-B14F-4D97-AF65-F5344CB8AC3E}">
        <p14:creationId xmlns:p14="http://schemas.microsoft.com/office/powerpoint/2010/main" val="3316040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4171-DAEB-480A-9A2D-609168541C24}"/>
              </a:ext>
            </a:extLst>
          </p:cNvPr>
          <p:cNvSpPr>
            <a:spLocks noGrp="1"/>
          </p:cNvSpPr>
          <p:nvPr>
            <p:ph type="title"/>
          </p:nvPr>
        </p:nvSpPr>
        <p:spPr/>
        <p:txBody>
          <a:bodyPr/>
          <a:lstStyle/>
          <a:p>
            <a:r>
              <a:rPr lang="en-US" dirty="0"/>
              <a:t>D-PSGD Speedup</a:t>
            </a:r>
          </a:p>
        </p:txBody>
      </p:sp>
      <p:pic>
        <p:nvPicPr>
          <p:cNvPr id="5" name="Content Placeholder 4">
            <a:extLst>
              <a:ext uri="{FF2B5EF4-FFF2-40B4-BE49-F238E27FC236}">
                <a16:creationId xmlns:a16="http://schemas.microsoft.com/office/drawing/2014/main" id="{3944976F-3E58-4FAF-829D-E273450E3812}"/>
              </a:ext>
            </a:extLst>
          </p:cNvPr>
          <p:cNvPicPr>
            <a:picLocks noGrp="1" noChangeAspect="1"/>
          </p:cNvPicPr>
          <p:nvPr>
            <p:ph idx="1"/>
          </p:nvPr>
        </p:nvPicPr>
        <p:blipFill>
          <a:blip r:embed="rId2"/>
          <a:stretch>
            <a:fillRect/>
          </a:stretch>
        </p:blipFill>
        <p:spPr>
          <a:xfrm>
            <a:off x="2194995" y="847725"/>
            <a:ext cx="4754010" cy="5334000"/>
          </a:xfrm>
          <a:prstGeom prst="rect">
            <a:avLst/>
          </a:prstGeom>
        </p:spPr>
      </p:pic>
      <p:sp>
        <p:nvSpPr>
          <p:cNvPr id="4" name="Text Placeholder 3">
            <a:extLst>
              <a:ext uri="{FF2B5EF4-FFF2-40B4-BE49-F238E27FC236}">
                <a16:creationId xmlns:a16="http://schemas.microsoft.com/office/drawing/2014/main" id="{F1FC5C34-DB15-43CD-8BD1-CF2B12B71F8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41619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902C-19D7-430D-A498-C6ABE5459A7A}"/>
              </a:ext>
            </a:extLst>
          </p:cNvPr>
          <p:cNvSpPr>
            <a:spLocks noGrp="1"/>
          </p:cNvSpPr>
          <p:nvPr>
            <p:ph type="title"/>
          </p:nvPr>
        </p:nvSpPr>
        <p:spPr/>
        <p:txBody>
          <a:bodyPr/>
          <a:lstStyle/>
          <a:p>
            <a:r>
              <a:rPr lang="en-US" dirty="0"/>
              <a:t>D-PSGD Communication Patterns</a:t>
            </a:r>
          </a:p>
        </p:txBody>
      </p:sp>
      <p:pic>
        <p:nvPicPr>
          <p:cNvPr id="5" name="Content Placeholder 4">
            <a:extLst>
              <a:ext uri="{FF2B5EF4-FFF2-40B4-BE49-F238E27FC236}">
                <a16:creationId xmlns:a16="http://schemas.microsoft.com/office/drawing/2014/main" id="{6566E41C-30F2-4CCA-A975-8A0DC90A8396}"/>
              </a:ext>
            </a:extLst>
          </p:cNvPr>
          <p:cNvPicPr>
            <a:picLocks noGrp="1" noChangeAspect="1"/>
          </p:cNvPicPr>
          <p:nvPr>
            <p:ph idx="1"/>
          </p:nvPr>
        </p:nvPicPr>
        <p:blipFill>
          <a:blip r:embed="rId2"/>
          <a:stretch>
            <a:fillRect/>
          </a:stretch>
        </p:blipFill>
        <p:spPr>
          <a:xfrm>
            <a:off x="1914342" y="847725"/>
            <a:ext cx="5315316" cy="5334000"/>
          </a:xfrm>
          <a:prstGeom prst="rect">
            <a:avLst/>
          </a:prstGeom>
        </p:spPr>
      </p:pic>
      <p:sp>
        <p:nvSpPr>
          <p:cNvPr id="4" name="Text Placeholder 3">
            <a:extLst>
              <a:ext uri="{FF2B5EF4-FFF2-40B4-BE49-F238E27FC236}">
                <a16:creationId xmlns:a16="http://schemas.microsoft.com/office/drawing/2014/main" id="{7CB11252-7179-4713-8020-13258F858B3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61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CA35-11C1-4F4C-9B76-B557ED55AE47}"/>
              </a:ext>
            </a:extLst>
          </p:cNvPr>
          <p:cNvSpPr>
            <a:spLocks noGrp="1"/>
          </p:cNvSpPr>
          <p:nvPr>
            <p:ph type="title"/>
          </p:nvPr>
        </p:nvSpPr>
        <p:spPr/>
        <p:txBody>
          <a:bodyPr>
            <a:normAutofit fontScale="90000"/>
          </a:bodyPr>
          <a:lstStyle/>
          <a:p>
            <a:r>
              <a:rPr lang="en-US" dirty="0"/>
              <a:t>Convergence comparison between D-PSGD and EAMSGD (EASGD’s momentum variant)</a:t>
            </a:r>
          </a:p>
        </p:txBody>
      </p:sp>
      <p:pic>
        <p:nvPicPr>
          <p:cNvPr id="5" name="Content Placeholder 4">
            <a:extLst>
              <a:ext uri="{FF2B5EF4-FFF2-40B4-BE49-F238E27FC236}">
                <a16:creationId xmlns:a16="http://schemas.microsoft.com/office/drawing/2014/main" id="{01EA121E-4291-43A8-A86A-C722634F0BC1}"/>
              </a:ext>
            </a:extLst>
          </p:cNvPr>
          <p:cNvPicPr>
            <a:picLocks noGrp="1" noChangeAspect="1"/>
          </p:cNvPicPr>
          <p:nvPr>
            <p:ph idx="1"/>
          </p:nvPr>
        </p:nvPicPr>
        <p:blipFill>
          <a:blip r:embed="rId2"/>
          <a:stretch>
            <a:fillRect/>
          </a:stretch>
        </p:blipFill>
        <p:spPr>
          <a:xfrm>
            <a:off x="1189321" y="847725"/>
            <a:ext cx="6765358" cy="2683466"/>
          </a:xfrm>
          <a:prstGeom prst="rect">
            <a:avLst/>
          </a:prstGeom>
        </p:spPr>
      </p:pic>
      <p:sp>
        <p:nvSpPr>
          <p:cNvPr id="4" name="Text Placeholder 3">
            <a:extLst>
              <a:ext uri="{FF2B5EF4-FFF2-40B4-BE49-F238E27FC236}">
                <a16:creationId xmlns:a16="http://schemas.microsoft.com/office/drawing/2014/main" id="{95D3BC45-52E7-460F-A3AE-E678E66D29B9}"/>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82C869D9-F409-4CE4-BC28-1EBDB989004E}"/>
              </a:ext>
            </a:extLst>
          </p:cNvPr>
          <p:cNvPicPr>
            <a:picLocks noChangeAspect="1"/>
          </p:cNvPicPr>
          <p:nvPr/>
        </p:nvPicPr>
        <p:blipFill>
          <a:blip r:embed="rId3"/>
          <a:stretch>
            <a:fillRect/>
          </a:stretch>
        </p:blipFill>
        <p:spPr>
          <a:xfrm>
            <a:off x="1188720" y="3613243"/>
            <a:ext cx="6766560" cy="2724057"/>
          </a:xfrm>
          <a:prstGeom prst="rect">
            <a:avLst/>
          </a:prstGeom>
        </p:spPr>
      </p:pic>
    </p:spTree>
    <p:extLst>
      <p:ext uri="{BB962C8B-B14F-4D97-AF65-F5344CB8AC3E}">
        <p14:creationId xmlns:p14="http://schemas.microsoft.com/office/powerpoint/2010/main" val="3136010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F991-40EC-4EB6-A82F-DD979E7D4AAD}"/>
              </a:ext>
            </a:extLst>
          </p:cNvPr>
          <p:cNvSpPr>
            <a:spLocks noGrp="1"/>
          </p:cNvSpPr>
          <p:nvPr>
            <p:ph type="title"/>
          </p:nvPr>
        </p:nvSpPr>
        <p:spPr/>
        <p:txBody>
          <a:bodyPr>
            <a:normAutofit fontScale="90000"/>
          </a:bodyPr>
          <a:lstStyle/>
          <a:p>
            <a:r>
              <a:rPr lang="en-US" dirty="0"/>
              <a:t>Convergence comparison between D-PSGD and Momentum SGD</a:t>
            </a:r>
          </a:p>
        </p:txBody>
      </p:sp>
      <p:pic>
        <p:nvPicPr>
          <p:cNvPr id="5" name="Content Placeholder 4">
            <a:extLst>
              <a:ext uri="{FF2B5EF4-FFF2-40B4-BE49-F238E27FC236}">
                <a16:creationId xmlns:a16="http://schemas.microsoft.com/office/drawing/2014/main" id="{A8858C5C-A6FA-4B6E-AE9C-EA0F9B1AF9CE}"/>
              </a:ext>
            </a:extLst>
          </p:cNvPr>
          <p:cNvPicPr>
            <a:picLocks noGrp="1" noChangeAspect="1"/>
          </p:cNvPicPr>
          <p:nvPr>
            <p:ph idx="1"/>
          </p:nvPr>
        </p:nvPicPr>
        <p:blipFill>
          <a:blip r:embed="rId2"/>
          <a:stretch>
            <a:fillRect/>
          </a:stretch>
        </p:blipFill>
        <p:spPr>
          <a:xfrm>
            <a:off x="1188720" y="847725"/>
            <a:ext cx="6766560" cy="2709895"/>
          </a:xfrm>
          <a:prstGeom prst="rect">
            <a:avLst/>
          </a:prstGeom>
        </p:spPr>
      </p:pic>
      <p:sp>
        <p:nvSpPr>
          <p:cNvPr id="4" name="Text Placeholder 3">
            <a:extLst>
              <a:ext uri="{FF2B5EF4-FFF2-40B4-BE49-F238E27FC236}">
                <a16:creationId xmlns:a16="http://schemas.microsoft.com/office/drawing/2014/main" id="{A0AD496A-1610-4DD2-893F-CA43BBDF79EC}"/>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A94142E8-B20C-47FB-983B-53B5450602B5}"/>
              </a:ext>
            </a:extLst>
          </p:cNvPr>
          <p:cNvPicPr>
            <a:picLocks noChangeAspect="1"/>
          </p:cNvPicPr>
          <p:nvPr/>
        </p:nvPicPr>
        <p:blipFill>
          <a:blip r:embed="rId3"/>
          <a:stretch>
            <a:fillRect/>
          </a:stretch>
        </p:blipFill>
        <p:spPr>
          <a:xfrm>
            <a:off x="1188720" y="3557620"/>
            <a:ext cx="6766560" cy="2723919"/>
          </a:xfrm>
          <a:prstGeom prst="rect">
            <a:avLst/>
          </a:prstGeom>
        </p:spPr>
      </p:pic>
    </p:spTree>
    <p:extLst>
      <p:ext uri="{BB962C8B-B14F-4D97-AF65-F5344CB8AC3E}">
        <p14:creationId xmlns:p14="http://schemas.microsoft.com/office/powerpoint/2010/main" val="4239877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7877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811033"/>
            <a:ext cx="7772400" cy="2274901"/>
          </a:xfrm>
        </p:spPr>
        <p:txBody>
          <a:bodyPr>
            <a:normAutofit fontScale="90000"/>
          </a:bodyPr>
          <a:lstStyle/>
          <a:p>
            <a:r>
              <a:rPr lang="en-US" dirty="0"/>
              <a:t>Can Decentralized Algorithms Outperform Centralized Algorithms? A Case Study for Decentralized Parallel Stochastic Gradient Descent</a:t>
            </a:r>
          </a:p>
        </p:txBody>
      </p:sp>
      <p:sp>
        <p:nvSpPr>
          <p:cNvPr id="3" name="Subtitle 2"/>
          <p:cNvSpPr>
            <a:spLocks noGrp="1"/>
          </p:cNvSpPr>
          <p:nvPr>
            <p:ph type="subTitle" idx="1"/>
          </p:nvPr>
        </p:nvSpPr>
        <p:spPr>
          <a:xfrm>
            <a:off x="381663" y="3367075"/>
            <a:ext cx="8499944" cy="2604355"/>
          </a:xfrm>
        </p:spPr>
        <p:txBody>
          <a:bodyPr>
            <a:noAutofit/>
          </a:bodyPr>
          <a:lstStyle/>
          <a:p>
            <a:pPr>
              <a:lnSpc>
                <a:spcPct val="120000"/>
              </a:lnSpc>
            </a:pPr>
            <a:r>
              <a:rPr lang="en-US" sz="2000" dirty="0" err="1"/>
              <a:t>Xiangru</a:t>
            </a:r>
            <a:r>
              <a:rPr lang="en-US" sz="2000" dirty="0"/>
              <a:t> </a:t>
            </a:r>
            <a:r>
              <a:rPr lang="en-US" sz="2000" dirty="0" err="1"/>
              <a:t>Lian</a:t>
            </a:r>
            <a:r>
              <a:rPr lang="en-US" sz="2000" dirty="0"/>
              <a:t> , Ce Zhang , Huan Zhang , Cho-</a:t>
            </a:r>
            <a:r>
              <a:rPr lang="en-US" sz="2000" dirty="0" err="1"/>
              <a:t>Jui</a:t>
            </a:r>
            <a:r>
              <a:rPr lang="en-US" sz="2000" dirty="0"/>
              <a:t> Hsieh, Wei Zhang , and Ji Liu</a:t>
            </a:r>
          </a:p>
          <a:p>
            <a:r>
              <a:rPr lang="en-US" sz="2000" dirty="0"/>
              <a:t>University of Rochester </a:t>
            </a:r>
          </a:p>
          <a:p>
            <a:r>
              <a:rPr lang="en-US" sz="2000" dirty="0"/>
              <a:t>ETH Zurich  </a:t>
            </a:r>
          </a:p>
          <a:p>
            <a:r>
              <a:rPr lang="en-US" sz="2000" dirty="0"/>
              <a:t>University of California, Davis </a:t>
            </a:r>
          </a:p>
          <a:p>
            <a:r>
              <a:rPr lang="en-US" sz="2000" dirty="0"/>
              <a:t>IBM T. J. Watson Research Center</a:t>
            </a:r>
          </a:p>
        </p:txBody>
      </p:sp>
      <p:sp>
        <p:nvSpPr>
          <p:cNvPr id="4" name="TextBox 3">
            <a:extLst>
              <a:ext uri="{FF2B5EF4-FFF2-40B4-BE49-F238E27FC236}">
                <a16:creationId xmlns:a16="http://schemas.microsoft.com/office/drawing/2014/main" id="{635129E9-D59F-4702-B5B3-DA68732D1828}"/>
              </a:ext>
            </a:extLst>
          </p:cNvPr>
          <p:cNvSpPr txBox="1"/>
          <p:nvPr/>
        </p:nvSpPr>
        <p:spPr>
          <a:xfrm>
            <a:off x="2747176" y="6252571"/>
            <a:ext cx="3649648" cy="461665"/>
          </a:xfrm>
          <a:prstGeom prst="rect">
            <a:avLst/>
          </a:prstGeom>
          <a:noFill/>
        </p:spPr>
        <p:txBody>
          <a:bodyPr wrap="square" rtlCol="0">
            <a:spAutoFit/>
          </a:bodyPr>
          <a:lstStyle/>
          <a:p>
            <a:pPr algn="ctr"/>
            <a:r>
              <a:rPr lang="en-US" sz="2400" dirty="0">
                <a:solidFill>
                  <a:srgbClr val="C00000"/>
                </a:solidFill>
                <a:latin typeface="+mj-lt"/>
                <a:ea typeface="+mj-ea"/>
                <a:cs typeface="+mj-cs"/>
              </a:rPr>
              <a:t>NIPS 2017 (oral)</a:t>
            </a:r>
          </a:p>
        </p:txBody>
      </p:sp>
    </p:spTree>
    <p:extLst>
      <p:ext uri="{BB962C8B-B14F-4D97-AF65-F5344CB8AC3E}">
        <p14:creationId xmlns:p14="http://schemas.microsoft.com/office/powerpoint/2010/main" val="366514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62B95-9BF4-4717-8152-36517F5811B1}"/>
              </a:ext>
            </a:extLst>
          </p:cNvPr>
          <p:cNvSpPr>
            <a:spLocks noGrp="1"/>
          </p:cNvSpPr>
          <p:nvPr>
            <p:ph type="title"/>
          </p:nvPr>
        </p:nvSpPr>
        <p:spPr/>
        <p:txBody>
          <a:bodyPr/>
          <a:lstStyle/>
          <a:p>
            <a:r>
              <a:rPr lang="en-US" dirty="0"/>
              <a:t>Distributed Environment for Big Data/Model</a:t>
            </a:r>
          </a:p>
        </p:txBody>
      </p:sp>
      <p:pic>
        <p:nvPicPr>
          <p:cNvPr id="5" name="Content Placeholder 4">
            <a:extLst>
              <a:ext uri="{FF2B5EF4-FFF2-40B4-BE49-F238E27FC236}">
                <a16:creationId xmlns:a16="http://schemas.microsoft.com/office/drawing/2014/main" id="{E951AFBD-0330-4C95-AC19-398DF74D946C}"/>
              </a:ext>
            </a:extLst>
          </p:cNvPr>
          <p:cNvPicPr>
            <a:picLocks noGrp="1" noChangeAspect="1"/>
          </p:cNvPicPr>
          <p:nvPr>
            <p:ph idx="1"/>
          </p:nvPr>
        </p:nvPicPr>
        <p:blipFill>
          <a:blip r:embed="rId2"/>
          <a:stretch>
            <a:fillRect/>
          </a:stretch>
        </p:blipFill>
        <p:spPr>
          <a:xfrm>
            <a:off x="223836" y="1452024"/>
            <a:ext cx="8696325" cy="2337546"/>
          </a:xfrm>
          <a:prstGeom prst="rect">
            <a:avLst/>
          </a:prstGeom>
        </p:spPr>
      </p:pic>
      <p:sp>
        <p:nvSpPr>
          <p:cNvPr id="4" name="Text Placeholder 3">
            <a:extLst>
              <a:ext uri="{FF2B5EF4-FFF2-40B4-BE49-F238E27FC236}">
                <a16:creationId xmlns:a16="http://schemas.microsoft.com/office/drawing/2014/main" id="{FA591EFC-15AC-4A44-85AA-EF0131F71AC7}"/>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411E576A-BA29-4E1F-B525-14B949385AD9}"/>
              </a:ext>
            </a:extLst>
          </p:cNvPr>
          <p:cNvSpPr txBox="1"/>
          <p:nvPr/>
        </p:nvSpPr>
        <p:spPr>
          <a:xfrm>
            <a:off x="2172691" y="3810222"/>
            <a:ext cx="4798614" cy="461665"/>
          </a:xfrm>
          <a:prstGeom prst="rect">
            <a:avLst/>
          </a:prstGeom>
          <a:noFill/>
        </p:spPr>
        <p:txBody>
          <a:bodyPr wrap="square" rtlCol="0">
            <a:spAutoFit/>
          </a:bodyPr>
          <a:lstStyle/>
          <a:p>
            <a:r>
              <a:rPr lang="en-US" sz="2400" dirty="0">
                <a:solidFill>
                  <a:srgbClr val="FF0000"/>
                </a:solidFill>
              </a:rPr>
              <a:t>352 GPUs (P100) (50k RMB per P100)</a:t>
            </a:r>
          </a:p>
        </p:txBody>
      </p:sp>
    </p:spTree>
    <p:extLst>
      <p:ext uri="{BB962C8B-B14F-4D97-AF65-F5344CB8AC3E}">
        <p14:creationId xmlns:p14="http://schemas.microsoft.com/office/powerpoint/2010/main" val="139234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604-0465-4B64-9427-1A4B52E50DA6}"/>
              </a:ext>
            </a:extLst>
          </p:cNvPr>
          <p:cNvSpPr>
            <a:spLocks noGrp="1"/>
          </p:cNvSpPr>
          <p:nvPr>
            <p:ph type="title"/>
          </p:nvPr>
        </p:nvSpPr>
        <p:spPr/>
        <p:txBody>
          <a:bodyPr/>
          <a:lstStyle/>
          <a:p>
            <a:r>
              <a:rPr lang="en-US" dirty="0"/>
              <a:t>Model Parallelism</a:t>
            </a:r>
          </a:p>
        </p:txBody>
      </p:sp>
      <p:pic>
        <p:nvPicPr>
          <p:cNvPr id="1026" name="Picture 2" descr="screen shot 2016-05-07 at 1 51 02 am">
            <a:extLst>
              <a:ext uri="{FF2B5EF4-FFF2-40B4-BE49-F238E27FC236}">
                <a16:creationId xmlns:a16="http://schemas.microsoft.com/office/drawing/2014/main" id="{6D5E8074-B322-44AE-8205-6B73FDDE87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7141" y="963222"/>
            <a:ext cx="4276859" cy="58580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reen shot 2016-05-06 at 10 13 16 pm">
            <a:extLst>
              <a:ext uri="{FF2B5EF4-FFF2-40B4-BE49-F238E27FC236}">
                <a16:creationId xmlns:a16="http://schemas.microsoft.com/office/drawing/2014/main" id="{6F192712-9D33-46C6-966F-694E5CB7E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7726"/>
            <a:ext cx="4936849" cy="2110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8100062-D7BD-4EA7-B148-B3C6BD2A0B43}"/>
              </a:ext>
            </a:extLst>
          </p:cNvPr>
          <p:cNvSpPr txBox="1"/>
          <p:nvPr/>
        </p:nvSpPr>
        <p:spPr>
          <a:xfrm>
            <a:off x="1442706" y="2957886"/>
            <a:ext cx="2051436" cy="461665"/>
          </a:xfrm>
          <a:prstGeom prst="rect">
            <a:avLst/>
          </a:prstGeom>
          <a:noFill/>
        </p:spPr>
        <p:txBody>
          <a:bodyPr wrap="square" rtlCol="0">
            <a:spAutoFit/>
          </a:bodyPr>
          <a:lstStyle/>
          <a:p>
            <a:pPr algn="ctr"/>
            <a:r>
              <a:rPr lang="en-US" sz="2400" dirty="0"/>
              <a:t>Ideal Situation</a:t>
            </a:r>
          </a:p>
        </p:txBody>
      </p:sp>
      <p:sp>
        <p:nvSpPr>
          <p:cNvPr id="6" name="TextBox 5">
            <a:extLst>
              <a:ext uri="{FF2B5EF4-FFF2-40B4-BE49-F238E27FC236}">
                <a16:creationId xmlns:a16="http://schemas.microsoft.com/office/drawing/2014/main" id="{BCCE0695-B91F-4C40-B8D9-465BB209C693}"/>
              </a:ext>
            </a:extLst>
          </p:cNvPr>
          <p:cNvSpPr txBox="1"/>
          <p:nvPr/>
        </p:nvSpPr>
        <p:spPr>
          <a:xfrm>
            <a:off x="533568" y="4158532"/>
            <a:ext cx="1137037" cy="646331"/>
          </a:xfrm>
          <a:prstGeom prst="rect">
            <a:avLst/>
          </a:prstGeom>
          <a:noFill/>
        </p:spPr>
        <p:txBody>
          <a:bodyPr wrap="square" rtlCol="0">
            <a:spAutoFit/>
          </a:bodyPr>
          <a:lstStyle/>
          <a:p>
            <a:r>
              <a:rPr lang="en-US" dirty="0"/>
              <a:t>Different Workload</a:t>
            </a:r>
          </a:p>
        </p:txBody>
      </p:sp>
      <p:sp>
        <p:nvSpPr>
          <p:cNvPr id="9" name="TextBox 8">
            <a:extLst>
              <a:ext uri="{FF2B5EF4-FFF2-40B4-BE49-F238E27FC236}">
                <a16:creationId xmlns:a16="http://schemas.microsoft.com/office/drawing/2014/main" id="{578B6EDE-CA9A-4B9B-973C-910E9741DB97}"/>
              </a:ext>
            </a:extLst>
          </p:cNvPr>
          <p:cNvSpPr txBox="1"/>
          <p:nvPr/>
        </p:nvSpPr>
        <p:spPr>
          <a:xfrm>
            <a:off x="2917672" y="4158532"/>
            <a:ext cx="1574815" cy="646331"/>
          </a:xfrm>
          <a:prstGeom prst="rect">
            <a:avLst/>
          </a:prstGeom>
          <a:noFill/>
        </p:spPr>
        <p:txBody>
          <a:bodyPr wrap="square" rtlCol="0">
            <a:spAutoFit/>
          </a:bodyPr>
          <a:lstStyle/>
          <a:p>
            <a:r>
              <a:rPr lang="en-US" dirty="0"/>
              <a:t>Varied Performance</a:t>
            </a:r>
          </a:p>
        </p:txBody>
      </p:sp>
      <p:sp>
        <p:nvSpPr>
          <p:cNvPr id="7" name="TextBox 6">
            <a:extLst>
              <a:ext uri="{FF2B5EF4-FFF2-40B4-BE49-F238E27FC236}">
                <a16:creationId xmlns:a16="http://schemas.microsoft.com/office/drawing/2014/main" id="{A7EFAF96-2103-457B-A4AA-3C85589B0CD3}"/>
              </a:ext>
            </a:extLst>
          </p:cNvPr>
          <p:cNvSpPr txBox="1"/>
          <p:nvPr/>
        </p:nvSpPr>
        <p:spPr>
          <a:xfrm>
            <a:off x="1243924" y="5682343"/>
            <a:ext cx="2175137" cy="646331"/>
          </a:xfrm>
          <a:prstGeom prst="rect">
            <a:avLst/>
          </a:prstGeom>
          <a:noFill/>
        </p:spPr>
        <p:txBody>
          <a:bodyPr wrap="square" rtlCol="0">
            <a:spAutoFit/>
          </a:bodyPr>
          <a:lstStyle/>
          <a:p>
            <a:pPr algn="ctr"/>
            <a:r>
              <a:rPr lang="en-US" dirty="0"/>
              <a:t>Degrade by the slowest one!</a:t>
            </a:r>
          </a:p>
        </p:txBody>
      </p:sp>
      <p:sp>
        <p:nvSpPr>
          <p:cNvPr id="8" name="Arrow: Down 7">
            <a:extLst>
              <a:ext uri="{FF2B5EF4-FFF2-40B4-BE49-F238E27FC236}">
                <a16:creationId xmlns:a16="http://schemas.microsoft.com/office/drawing/2014/main" id="{BDFF83E1-E830-4E89-99CD-048082620A9A}"/>
              </a:ext>
            </a:extLst>
          </p:cNvPr>
          <p:cNvSpPr/>
          <p:nvPr/>
        </p:nvSpPr>
        <p:spPr>
          <a:xfrm rot="19963221">
            <a:off x="1533217" y="4843482"/>
            <a:ext cx="274775" cy="80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2F5FB47C-F00F-431E-9888-4F3B8F6E47AF}"/>
              </a:ext>
            </a:extLst>
          </p:cNvPr>
          <p:cNvSpPr/>
          <p:nvPr/>
        </p:nvSpPr>
        <p:spPr>
          <a:xfrm rot="1928223">
            <a:off x="2780284" y="4860250"/>
            <a:ext cx="274775" cy="80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55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3228-DBBA-41DA-BDE5-FB34CB8DB16C}"/>
              </a:ext>
            </a:extLst>
          </p:cNvPr>
          <p:cNvSpPr>
            <a:spLocks noGrp="1"/>
          </p:cNvSpPr>
          <p:nvPr>
            <p:ph type="title"/>
          </p:nvPr>
        </p:nvSpPr>
        <p:spPr/>
        <p:txBody>
          <a:bodyPr/>
          <a:lstStyle/>
          <a:p>
            <a:r>
              <a:rPr lang="en-US" dirty="0"/>
              <a:t>Data Parallelism</a:t>
            </a:r>
          </a:p>
        </p:txBody>
      </p:sp>
      <p:pic>
        <p:nvPicPr>
          <p:cNvPr id="5" name="Content Placeholder 4">
            <a:extLst>
              <a:ext uri="{FF2B5EF4-FFF2-40B4-BE49-F238E27FC236}">
                <a16:creationId xmlns:a16="http://schemas.microsoft.com/office/drawing/2014/main" id="{82CB4550-4974-4D34-AFD1-31D57EBD7503}"/>
              </a:ext>
            </a:extLst>
          </p:cNvPr>
          <p:cNvPicPr>
            <a:picLocks noGrp="1" noChangeAspect="1"/>
          </p:cNvPicPr>
          <p:nvPr>
            <p:ph idx="1"/>
          </p:nvPr>
        </p:nvPicPr>
        <p:blipFill>
          <a:blip r:embed="rId2"/>
          <a:stretch>
            <a:fillRect/>
          </a:stretch>
        </p:blipFill>
        <p:spPr>
          <a:xfrm>
            <a:off x="223838" y="1161675"/>
            <a:ext cx="8696325" cy="4706100"/>
          </a:xfrm>
          <a:prstGeom prst="rect">
            <a:avLst/>
          </a:prstGeom>
        </p:spPr>
      </p:pic>
      <p:sp>
        <p:nvSpPr>
          <p:cNvPr id="4" name="Text Placeholder 3">
            <a:extLst>
              <a:ext uri="{FF2B5EF4-FFF2-40B4-BE49-F238E27FC236}">
                <a16:creationId xmlns:a16="http://schemas.microsoft.com/office/drawing/2014/main" id="{6871F6E4-24A6-4BCD-B732-3CEAFC3B138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9955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6B3D-03E8-4324-88FD-5517228E5CFE}"/>
              </a:ext>
            </a:extLst>
          </p:cNvPr>
          <p:cNvSpPr>
            <a:spLocks noGrp="1"/>
          </p:cNvSpPr>
          <p:nvPr>
            <p:ph type="title"/>
          </p:nvPr>
        </p:nvSpPr>
        <p:spPr/>
        <p:txBody>
          <a:bodyPr/>
          <a:lstStyle/>
          <a:p>
            <a:r>
              <a:rPr lang="en-US" dirty="0"/>
              <a:t>Hierarchical Topology</a:t>
            </a:r>
          </a:p>
        </p:txBody>
      </p:sp>
      <p:sp>
        <p:nvSpPr>
          <p:cNvPr id="4" name="Text Placeholder 3">
            <a:extLst>
              <a:ext uri="{FF2B5EF4-FFF2-40B4-BE49-F238E27FC236}">
                <a16:creationId xmlns:a16="http://schemas.microsoft.com/office/drawing/2014/main" id="{7851A8EE-4231-4F32-8F49-8FF9E567B266}"/>
              </a:ext>
            </a:extLst>
          </p:cNvPr>
          <p:cNvSpPr>
            <a:spLocks noGrp="1"/>
          </p:cNvSpPr>
          <p:nvPr>
            <p:ph type="body" sz="quarter" idx="13"/>
          </p:nvPr>
        </p:nvSpPr>
        <p:spPr/>
        <p:txBody>
          <a:bodyPr/>
          <a:lstStyle/>
          <a:p>
            <a:endParaRPr lang="en-US"/>
          </a:p>
        </p:txBody>
      </p:sp>
      <p:grpSp>
        <p:nvGrpSpPr>
          <p:cNvPr id="189" name="Group 188">
            <a:extLst>
              <a:ext uri="{FF2B5EF4-FFF2-40B4-BE49-F238E27FC236}">
                <a16:creationId xmlns:a16="http://schemas.microsoft.com/office/drawing/2014/main" id="{A98E9C91-8508-4C77-9ED5-74ED78242B7F}"/>
              </a:ext>
            </a:extLst>
          </p:cNvPr>
          <p:cNvGrpSpPr/>
          <p:nvPr/>
        </p:nvGrpSpPr>
        <p:grpSpPr>
          <a:xfrm>
            <a:off x="337929" y="1054585"/>
            <a:ext cx="3485649" cy="5064969"/>
            <a:chOff x="337929" y="1054585"/>
            <a:chExt cx="3485649" cy="5064969"/>
          </a:xfrm>
        </p:grpSpPr>
        <p:sp>
          <p:nvSpPr>
            <p:cNvPr id="36" name="Rectangle 35">
              <a:extLst>
                <a:ext uri="{FF2B5EF4-FFF2-40B4-BE49-F238E27FC236}">
                  <a16:creationId xmlns:a16="http://schemas.microsoft.com/office/drawing/2014/main" id="{2290F164-A5A1-4329-BD4C-AE5960397874}"/>
                </a:ext>
              </a:extLst>
            </p:cNvPr>
            <p:cNvSpPr/>
            <p:nvPr/>
          </p:nvSpPr>
          <p:spPr>
            <a:xfrm>
              <a:off x="3251084" y="3002552"/>
              <a:ext cx="572494" cy="11690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en-US" dirty="0"/>
                <a:t>Network Switch</a:t>
              </a:r>
            </a:p>
          </p:txBody>
        </p:sp>
        <p:grpSp>
          <p:nvGrpSpPr>
            <p:cNvPr id="50" name="Group 49">
              <a:extLst>
                <a:ext uri="{FF2B5EF4-FFF2-40B4-BE49-F238E27FC236}">
                  <a16:creationId xmlns:a16="http://schemas.microsoft.com/office/drawing/2014/main" id="{BEC7B3F4-0229-4408-9A11-7B34AA218EDF}"/>
                </a:ext>
              </a:extLst>
            </p:cNvPr>
            <p:cNvGrpSpPr/>
            <p:nvPr/>
          </p:nvGrpSpPr>
          <p:grpSpPr>
            <a:xfrm>
              <a:off x="337929" y="1054585"/>
              <a:ext cx="2429124" cy="5064969"/>
              <a:chOff x="337929" y="1058073"/>
              <a:chExt cx="2429124" cy="5064969"/>
            </a:xfrm>
          </p:grpSpPr>
          <p:grpSp>
            <p:nvGrpSpPr>
              <p:cNvPr id="22" name="Group 21">
                <a:extLst>
                  <a:ext uri="{FF2B5EF4-FFF2-40B4-BE49-F238E27FC236}">
                    <a16:creationId xmlns:a16="http://schemas.microsoft.com/office/drawing/2014/main" id="{05950708-EFCD-459C-A565-CA4F54384361}"/>
                  </a:ext>
                </a:extLst>
              </p:cNvPr>
              <p:cNvGrpSpPr/>
              <p:nvPr/>
            </p:nvGrpSpPr>
            <p:grpSpPr>
              <a:xfrm>
                <a:off x="337929" y="1058073"/>
                <a:ext cx="2429124" cy="1438276"/>
                <a:chOff x="345882" y="1184744"/>
                <a:chExt cx="2429124" cy="1438276"/>
              </a:xfrm>
            </p:grpSpPr>
            <p:grpSp>
              <p:nvGrpSpPr>
                <p:cNvPr id="9" name="Group 8">
                  <a:extLst>
                    <a:ext uri="{FF2B5EF4-FFF2-40B4-BE49-F238E27FC236}">
                      <a16:creationId xmlns:a16="http://schemas.microsoft.com/office/drawing/2014/main" id="{DABB90CA-7718-4433-A210-600905794FE4}"/>
                    </a:ext>
                  </a:extLst>
                </p:cNvPr>
                <p:cNvGrpSpPr/>
                <p:nvPr/>
              </p:nvGrpSpPr>
              <p:grpSpPr>
                <a:xfrm>
                  <a:off x="345882" y="1184744"/>
                  <a:ext cx="771276" cy="1438276"/>
                  <a:chOff x="4186362" y="1129085"/>
                  <a:chExt cx="771276" cy="1438276"/>
                </a:xfrm>
              </p:grpSpPr>
              <p:sp>
                <p:nvSpPr>
                  <p:cNvPr id="5" name="Rectangle: Rounded Corners 4">
                    <a:extLst>
                      <a:ext uri="{FF2B5EF4-FFF2-40B4-BE49-F238E27FC236}">
                        <a16:creationId xmlns:a16="http://schemas.microsoft.com/office/drawing/2014/main" id="{92B060D5-96F3-4D3A-80B2-8079092FBE76}"/>
                      </a:ext>
                    </a:extLst>
                  </p:cNvPr>
                  <p:cNvSpPr/>
                  <p:nvPr/>
                </p:nvSpPr>
                <p:spPr>
                  <a:xfrm>
                    <a:off x="4186362" y="1129085"/>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GPU0</a:t>
                    </a:r>
                  </a:p>
                </p:txBody>
              </p:sp>
              <p:sp>
                <p:nvSpPr>
                  <p:cNvPr id="6" name="Rectangle: Rounded Corners 5">
                    <a:extLst>
                      <a:ext uri="{FF2B5EF4-FFF2-40B4-BE49-F238E27FC236}">
                        <a16:creationId xmlns:a16="http://schemas.microsoft.com/office/drawing/2014/main" id="{8B4AC018-D715-4AA3-8DF1-F3ACCD733BED}"/>
                      </a:ext>
                    </a:extLst>
                  </p:cNvPr>
                  <p:cNvSpPr/>
                  <p:nvPr/>
                </p:nvSpPr>
                <p:spPr>
                  <a:xfrm>
                    <a:off x="4186362" y="1491891"/>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GPU1</a:t>
                    </a:r>
                  </a:p>
                </p:txBody>
              </p:sp>
              <p:sp>
                <p:nvSpPr>
                  <p:cNvPr id="7" name="Rectangle: Rounded Corners 6">
                    <a:extLst>
                      <a:ext uri="{FF2B5EF4-FFF2-40B4-BE49-F238E27FC236}">
                        <a16:creationId xmlns:a16="http://schemas.microsoft.com/office/drawing/2014/main" id="{8960CD87-45E7-4BCF-AFE5-E79F811DFD95}"/>
                      </a:ext>
                    </a:extLst>
                  </p:cNvPr>
                  <p:cNvSpPr/>
                  <p:nvPr/>
                </p:nvSpPr>
                <p:spPr>
                  <a:xfrm>
                    <a:off x="4186362" y="1854697"/>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GPU2</a:t>
                    </a:r>
                  </a:p>
                </p:txBody>
              </p:sp>
              <p:sp>
                <p:nvSpPr>
                  <p:cNvPr id="8" name="Rectangle: Rounded Corners 7">
                    <a:extLst>
                      <a:ext uri="{FF2B5EF4-FFF2-40B4-BE49-F238E27FC236}">
                        <a16:creationId xmlns:a16="http://schemas.microsoft.com/office/drawing/2014/main" id="{3E1A6DA4-0F54-4D11-BC5C-FA821B72855D}"/>
                      </a:ext>
                    </a:extLst>
                  </p:cNvPr>
                  <p:cNvSpPr/>
                  <p:nvPr/>
                </p:nvSpPr>
                <p:spPr>
                  <a:xfrm>
                    <a:off x="4186362" y="2217503"/>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GPU3</a:t>
                    </a:r>
                  </a:p>
                </p:txBody>
              </p:sp>
            </p:grpSp>
            <p:sp>
              <p:nvSpPr>
                <p:cNvPr id="10" name="Rectangle 9">
                  <a:extLst>
                    <a:ext uri="{FF2B5EF4-FFF2-40B4-BE49-F238E27FC236}">
                      <a16:creationId xmlns:a16="http://schemas.microsoft.com/office/drawing/2014/main" id="{3D9B6B47-6875-4075-B1D1-F6B1BED1F7DF}"/>
                    </a:ext>
                  </a:extLst>
                </p:cNvPr>
                <p:cNvSpPr/>
                <p:nvPr/>
              </p:nvSpPr>
              <p:spPr>
                <a:xfrm>
                  <a:off x="1309977" y="1216550"/>
                  <a:ext cx="485029" cy="1374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en-US" dirty="0" err="1"/>
                    <a:t>PCIe</a:t>
                  </a:r>
                  <a:r>
                    <a:rPr lang="en-US" dirty="0"/>
                    <a:t> Switch</a:t>
                  </a:r>
                </a:p>
              </p:txBody>
            </p:sp>
            <p:cxnSp>
              <p:nvCxnSpPr>
                <p:cNvPr id="12" name="Straight Connector 11">
                  <a:extLst>
                    <a:ext uri="{FF2B5EF4-FFF2-40B4-BE49-F238E27FC236}">
                      <a16:creationId xmlns:a16="http://schemas.microsoft.com/office/drawing/2014/main" id="{94AFBD9C-7E7B-4DA0-B5AA-75EFB0C02D7B}"/>
                    </a:ext>
                  </a:extLst>
                </p:cNvPr>
                <p:cNvCxnSpPr>
                  <a:stCxn id="5" idx="3"/>
                  <a:endCxn id="10" idx="1"/>
                </p:cNvCxnSpPr>
                <p:nvPr/>
              </p:nvCxnSpPr>
              <p:spPr>
                <a:xfrm>
                  <a:off x="1117158" y="1359673"/>
                  <a:ext cx="192819" cy="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EF6711-F005-48A8-BB29-B0D8D4B083B7}"/>
                    </a:ext>
                  </a:extLst>
                </p:cNvPr>
                <p:cNvCxnSpPr>
                  <a:stCxn id="6" idx="3"/>
                  <a:endCxn id="10" idx="1"/>
                </p:cNvCxnSpPr>
                <p:nvPr/>
              </p:nvCxnSpPr>
              <p:spPr>
                <a:xfrm>
                  <a:off x="1117158" y="1722479"/>
                  <a:ext cx="192819" cy="181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334E96-F3FB-4AFE-96F2-9EACF88427D4}"/>
                    </a:ext>
                  </a:extLst>
                </p:cNvPr>
                <p:cNvCxnSpPr>
                  <a:stCxn id="7" idx="3"/>
                  <a:endCxn id="10" idx="1"/>
                </p:cNvCxnSpPr>
                <p:nvPr/>
              </p:nvCxnSpPr>
              <p:spPr>
                <a:xfrm flipV="1">
                  <a:off x="1117158" y="1903883"/>
                  <a:ext cx="192819" cy="181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2A4547-AFA6-495D-B665-B6A06AD1F26D}"/>
                    </a:ext>
                  </a:extLst>
                </p:cNvPr>
                <p:cNvCxnSpPr>
                  <a:stCxn id="8" idx="3"/>
                  <a:endCxn id="10" idx="1"/>
                </p:cNvCxnSpPr>
                <p:nvPr/>
              </p:nvCxnSpPr>
              <p:spPr>
                <a:xfrm flipV="1">
                  <a:off x="1117158" y="1903883"/>
                  <a:ext cx="192819" cy="544208"/>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A9E748AF-A7BC-49DC-8281-3116F3AA7678}"/>
                    </a:ext>
                  </a:extLst>
                </p:cNvPr>
                <p:cNvSpPr/>
                <p:nvPr/>
              </p:nvSpPr>
              <p:spPr>
                <a:xfrm>
                  <a:off x="1987826" y="1732929"/>
                  <a:ext cx="787180" cy="341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p>
              </p:txBody>
            </p:sp>
            <p:cxnSp>
              <p:nvCxnSpPr>
                <p:cNvPr id="21" name="Straight Connector 20">
                  <a:extLst>
                    <a:ext uri="{FF2B5EF4-FFF2-40B4-BE49-F238E27FC236}">
                      <a16:creationId xmlns:a16="http://schemas.microsoft.com/office/drawing/2014/main" id="{09103076-2956-4553-88F5-629388809515}"/>
                    </a:ext>
                  </a:extLst>
                </p:cNvPr>
                <p:cNvCxnSpPr>
                  <a:stCxn id="10" idx="3"/>
                  <a:endCxn id="19" idx="1"/>
                </p:cNvCxnSpPr>
                <p:nvPr/>
              </p:nvCxnSpPr>
              <p:spPr>
                <a:xfrm flipV="1">
                  <a:off x="1795006" y="1903882"/>
                  <a:ext cx="192820" cy="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E9DE3A08-322D-4EFB-96C4-173FB16B4164}"/>
                  </a:ext>
                </a:extLst>
              </p:cNvPr>
              <p:cNvGrpSpPr/>
              <p:nvPr/>
            </p:nvGrpSpPr>
            <p:grpSpPr>
              <a:xfrm>
                <a:off x="337929" y="2871420"/>
                <a:ext cx="2429124" cy="1438276"/>
                <a:chOff x="345882" y="1184744"/>
                <a:chExt cx="2429124" cy="1438276"/>
              </a:xfrm>
            </p:grpSpPr>
            <p:grpSp>
              <p:nvGrpSpPr>
                <p:cNvPr id="24" name="Group 23">
                  <a:extLst>
                    <a:ext uri="{FF2B5EF4-FFF2-40B4-BE49-F238E27FC236}">
                      <a16:creationId xmlns:a16="http://schemas.microsoft.com/office/drawing/2014/main" id="{0B291A96-D6BA-4910-BFEA-5641A96BB1E8}"/>
                    </a:ext>
                  </a:extLst>
                </p:cNvPr>
                <p:cNvGrpSpPr/>
                <p:nvPr/>
              </p:nvGrpSpPr>
              <p:grpSpPr>
                <a:xfrm>
                  <a:off x="345882" y="1184744"/>
                  <a:ext cx="771276" cy="1438276"/>
                  <a:chOff x="4186362" y="1129085"/>
                  <a:chExt cx="771276" cy="1438276"/>
                </a:xfrm>
              </p:grpSpPr>
              <p:sp>
                <p:nvSpPr>
                  <p:cNvPr id="32" name="Rectangle: Rounded Corners 31">
                    <a:extLst>
                      <a:ext uri="{FF2B5EF4-FFF2-40B4-BE49-F238E27FC236}">
                        <a16:creationId xmlns:a16="http://schemas.microsoft.com/office/drawing/2014/main" id="{525CCF66-A0A2-4867-A325-3287BFC71D8E}"/>
                      </a:ext>
                    </a:extLst>
                  </p:cNvPr>
                  <p:cNvSpPr/>
                  <p:nvPr/>
                </p:nvSpPr>
                <p:spPr>
                  <a:xfrm>
                    <a:off x="4186362" y="1129085"/>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GPU0</a:t>
                    </a:r>
                  </a:p>
                </p:txBody>
              </p:sp>
              <p:sp>
                <p:nvSpPr>
                  <p:cNvPr id="33" name="Rectangle: Rounded Corners 32">
                    <a:extLst>
                      <a:ext uri="{FF2B5EF4-FFF2-40B4-BE49-F238E27FC236}">
                        <a16:creationId xmlns:a16="http://schemas.microsoft.com/office/drawing/2014/main" id="{5558114F-CB2B-4081-9F48-587758FDD213}"/>
                      </a:ext>
                    </a:extLst>
                  </p:cNvPr>
                  <p:cNvSpPr/>
                  <p:nvPr/>
                </p:nvSpPr>
                <p:spPr>
                  <a:xfrm>
                    <a:off x="4186362" y="1491891"/>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GPU1</a:t>
                    </a:r>
                  </a:p>
                </p:txBody>
              </p:sp>
              <p:sp>
                <p:nvSpPr>
                  <p:cNvPr id="34" name="Rectangle: Rounded Corners 33">
                    <a:extLst>
                      <a:ext uri="{FF2B5EF4-FFF2-40B4-BE49-F238E27FC236}">
                        <a16:creationId xmlns:a16="http://schemas.microsoft.com/office/drawing/2014/main" id="{53DEB5E0-2BC1-45F3-A949-6AD9EFD78C38}"/>
                      </a:ext>
                    </a:extLst>
                  </p:cNvPr>
                  <p:cNvSpPr/>
                  <p:nvPr/>
                </p:nvSpPr>
                <p:spPr>
                  <a:xfrm>
                    <a:off x="4186362" y="1854697"/>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GPU2</a:t>
                    </a:r>
                  </a:p>
                </p:txBody>
              </p:sp>
              <p:sp>
                <p:nvSpPr>
                  <p:cNvPr id="35" name="Rectangle: Rounded Corners 34">
                    <a:extLst>
                      <a:ext uri="{FF2B5EF4-FFF2-40B4-BE49-F238E27FC236}">
                        <a16:creationId xmlns:a16="http://schemas.microsoft.com/office/drawing/2014/main" id="{1111AA92-AEAF-43F2-BD12-122AC4C7F7E9}"/>
                      </a:ext>
                    </a:extLst>
                  </p:cNvPr>
                  <p:cNvSpPr/>
                  <p:nvPr/>
                </p:nvSpPr>
                <p:spPr>
                  <a:xfrm>
                    <a:off x="4186362" y="2217503"/>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GPU3</a:t>
                    </a:r>
                  </a:p>
                </p:txBody>
              </p:sp>
            </p:grpSp>
            <p:sp>
              <p:nvSpPr>
                <p:cNvPr id="25" name="Rectangle 24">
                  <a:extLst>
                    <a:ext uri="{FF2B5EF4-FFF2-40B4-BE49-F238E27FC236}">
                      <a16:creationId xmlns:a16="http://schemas.microsoft.com/office/drawing/2014/main" id="{45DECE97-CD50-40EA-BEFD-1A2E7932EA89}"/>
                    </a:ext>
                  </a:extLst>
                </p:cNvPr>
                <p:cNvSpPr/>
                <p:nvPr/>
              </p:nvSpPr>
              <p:spPr>
                <a:xfrm>
                  <a:off x="1309977" y="1216550"/>
                  <a:ext cx="485029" cy="1374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en-US" dirty="0" err="1"/>
                    <a:t>PCIe</a:t>
                  </a:r>
                  <a:r>
                    <a:rPr lang="en-US" dirty="0"/>
                    <a:t> Switch</a:t>
                  </a:r>
                </a:p>
              </p:txBody>
            </p:sp>
            <p:cxnSp>
              <p:nvCxnSpPr>
                <p:cNvPr id="26" name="Straight Connector 25">
                  <a:extLst>
                    <a:ext uri="{FF2B5EF4-FFF2-40B4-BE49-F238E27FC236}">
                      <a16:creationId xmlns:a16="http://schemas.microsoft.com/office/drawing/2014/main" id="{003B2B9F-227E-4B7F-845B-E71F631B2429}"/>
                    </a:ext>
                  </a:extLst>
                </p:cNvPr>
                <p:cNvCxnSpPr>
                  <a:stCxn id="32" idx="3"/>
                  <a:endCxn id="25" idx="1"/>
                </p:cNvCxnSpPr>
                <p:nvPr/>
              </p:nvCxnSpPr>
              <p:spPr>
                <a:xfrm>
                  <a:off x="1117158" y="1359673"/>
                  <a:ext cx="192819" cy="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F87F3BE-82B3-4AE5-ABB7-EB716EF10189}"/>
                    </a:ext>
                  </a:extLst>
                </p:cNvPr>
                <p:cNvCxnSpPr>
                  <a:stCxn id="33" idx="3"/>
                  <a:endCxn id="25" idx="1"/>
                </p:cNvCxnSpPr>
                <p:nvPr/>
              </p:nvCxnSpPr>
              <p:spPr>
                <a:xfrm>
                  <a:off x="1117158" y="1722479"/>
                  <a:ext cx="192819" cy="181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D5A1E3C-980B-4D17-BC5B-9DC5BB0BA538}"/>
                    </a:ext>
                  </a:extLst>
                </p:cNvPr>
                <p:cNvCxnSpPr>
                  <a:stCxn id="34" idx="3"/>
                  <a:endCxn id="25" idx="1"/>
                </p:cNvCxnSpPr>
                <p:nvPr/>
              </p:nvCxnSpPr>
              <p:spPr>
                <a:xfrm flipV="1">
                  <a:off x="1117158" y="1903883"/>
                  <a:ext cx="192819" cy="181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744E91-675A-489A-B165-9F46DE490FE0}"/>
                    </a:ext>
                  </a:extLst>
                </p:cNvPr>
                <p:cNvCxnSpPr>
                  <a:stCxn id="35" idx="3"/>
                  <a:endCxn id="25" idx="1"/>
                </p:cNvCxnSpPr>
                <p:nvPr/>
              </p:nvCxnSpPr>
              <p:spPr>
                <a:xfrm flipV="1">
                  <a:off x="1117158" y="1903883"/>
                  <a:ext cx="192819" cy="544208"/>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10964962-9E71-4DF4-B0AB-23AA7853B326}"/>
                    </a:ext>
                  </a:extLst>
                </p:cNvPr>
                <p:cNvSpPr/>
                <p:nvPr/>
              </p:nvSpPr>
              <p:spPr>
                <a:xfrm>
                  <a:off x="1987826" y="1732929"/>
                  <a:ext cx="787180" cy="341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p>
              </p:txBody>
            </p:sp>
            <p:cxnSp>
              <p:nvCxnSpPr>
                <p:cNvPr id="31" name="Straight Connector 30">
                  <a:extLst>
                    <a:ext uri="{FF2B5EF4-FFF2-40B4-BE49-F238E27FC236}">
                      <a16:creationId xmlns:a16="http://schemas.microsoft.com/office/drawing/2014/main" id="{2732828A-4363-4442-9EB8-6BA904778D61}"/>
                    </a:ext>
                  </a:extLst>
                </p:cNvPr>
                <p:cNvCxnSpPr>
                  <a:stCxn id="25" idx="3"/>
                  <a:endCxn id="30" idx="1"/>
                </p:cNvCxnSpPr>
                <p:nvPr/>
              </p:nvCxnSpPr>
              <p:spPr>
                <a:xfrm flipV="1">
                  <a:off x="1795006" y="1903882"/>
                  <a:ext cx="192820" cy="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F69EBF59-BCB8-49BE-B15F-1CBFE57E1DF9}"/>
                  </a:ext>
                </a:extLst>
              </p:cNvPr>
              <p:cNvGrpSpPr/>
              <p:nvPr/>
            </p:nvGrpSpPr>
            <p:grpSpPr>
              <a:xfrm>
                <a:off x="337929" y="4684766"/>
                <a:ext cx="2429124" cy="1438276"/>
                <a:chOff x="345882" y="1184744"/>
                <a:chExt cx="2429124" cy="1438276"/>
              </a:xfrm>
            </p:grpSpPr>
            <p:grpSp>
              <p:nvGrpSpPr>
                <p:cNvPr id="38" name="Group 37">
                  <a:extLst>
                    <a:ext uri="{FF2B5EF4-FFF2-40B4-BE49-F238E27FC236}">
                      <a16:creationId xmlns:a16="http://schemas.microsoft.com/office/drawing/2014/main" id="{CF32A15C-CDA6-45E1-837D-651FE91D9EF4}"/>
                    </a:ext>
                  </a:extLst>
                </p:cNvPr>
                <p:cNvGrpSpPr/>
                <p:nvPr/>
              </p:nvGrpSpPr>
              <p:grpSpPr>
                <a:xfrm>
                  <a:off x="345882" y="1184744"/>
                  <a:ext cx="771276" cy="1438276"/>
                  <a:chOff x="4186362" y="1129085"/>
                  <a:chExt cx="771276" cy="1438276"/>
                </a:xfrm>
              </p:grpSpPr>
              <p:sp>
                <p:nvSpPr>
                  <p:cNvPr id="46" name="Rectangle: Rounded Corners 45">
                    <a:extLst>
                      <a:ext uri="{FF2B5EF4-FFF2-40B4-BE49-F238E27FC236}">
                        <a16:creationId xmlns:a16="http://schemas.microsoft.com/office/drawing/2014/main" id="{517F2CEB-6DF7-4C26-A7B8-AD0710F74DB5}"/>
                      </a:ext>
                    </a:extLst>
                  </p:cNvPr>
                  <p:cNvSpPr/>
                  <p:nvPr/>
                </p:nvSpPr>
                <p:spPr>
                  <a:xfrm>
                    <a:off x="4186362" y="1129085"/>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GPU0</a:t>
                    </a:r>
                  </a:p>
                </p:txBody>
              </p:sp>
              <p:sp>
                <p:nvSpPr>
                  <p:cNvPr id="47" name="Rectangle: Rounded Corners 46">
                    <a:extLst>
                      <a:ext uri="{FF2B5EF4-FFF2-40B4-BE49-F238E27FC236}">
                        <a16:creationId xmlns:a16="http://schemas.microsoft.com/office/drawing/2014/main" id="{9D4ADDB1-4999-405B-8FB8-C07A644FCAD7}"/>
                      </a:ext>
                    </a:extLst>
                  </p:cNvPr>
                  <p:cNvSpPr/>
                  <p:nvPr/>
                </p:nvSpPr>
                <p:spPr>
                  <a:xfrm>
                    <a:off x="4186362" y="1491891"/>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GPU1</a:t>
                    </a:r>
                  </a:p>
                </p:txBody>
              </p:sp>
              <p:sp>
                <p:nvSpPr>
                  <p:cNvPr id="48" name="Rectangle: Rounded Corners 47">
                    <a:extLst>
                      <a:ext uri="{FF2B5EF4-FFF2-40B4-BE49-F238E27FC236}">
                        <a16:creationId xmlns:a16="http://schemas.microsoft.com/office/drawing/2014/main" id="{D0600C98-5914-4CF3-8AC5-67F1567232A9}"/>
                      </a:ext>
                    </a:extLst>
                  </p:cNvPr>
                  <p:cNvSpPr/>
                  <p:nvPr/>
                </p:nvSpPr>
                <p:spPr>
                  <a:xfrm>
                    <a:off x="4186362" y="1854697"/>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GPU2</a:t>
                    </a:r>
                  </a:p>
                </p:txBody>
              </p:sp>
              <p:sp>
                <p:nvSpPr>
                  <p:cNvPr id="49" name="Rectangle: Rounded Corners 48">
                    <a:extLst>
                      <a:ext uri="{FF2B5EF4-FFF2-40B4-BE49-F238E27FC236}">
                        <a16:creationId xmlns:a16="http://schemas.microsoft.com/office/drawing/2014/main" id="{2E601D00-E278-469B-B96A-24567068081C}"/>
                      </a:ext>
                    </a:extLst>
                  </p:cNvPr>
                  <p:cNvSpPr/>
                  <p:nvPr/>
                </p:nvSpPr>
                <p:spPr>
                  <a:xfrm>
                    <a:off x="4186362" y="2217503"/>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GPU3</a:t>
                    </a:r>
                  </a:p>
                </p:txBody>
              </p:sp>
            </p:grpSp>
            <p:sp>
              <p:nvSpPr>
                <p:cNvPr id="39" name="Rectangle 38">
                  <a:extLst>
                    <a:ext uri="{FF2B5EF4-FFF2-40B4-BE49-F238E27FC236}">
                      <a16:creationId xmlns:a16="http://schemas.microsoft.com/office/drawing/2014/main" id="{4AFD95A0-31D8-4E97-B928-3F315D8BD761}"/>
                    </a:ext>
                  </a:extLst>
                </p:cNvPr>
                <p:cNvSpPr/>
                <p:nvPr/>
              </p:nvSpPr>
              <p:spPr>
                <a:xfrm>
                  <a:off x="1309977" y="1216550"/>
                  <a:ext cx="485029" cy="1374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en-US" dirty="0" err="1"/>
                    <a:t>PCIe</a:t>
                  </a:r>
                  <a:r>
                    <a:rPr lang="en-US" dirty="0"/>
                    <a:t> Switch</a:t>
                  </a:r>
                </a:p>
              </p:txBody>
            </p:sp>
            <p:cxnSp>
              <p:nvCxnSpPr>
                <p:cNvPr id="40" name="Straight Connector 39">
                  <a:extLst>
                    <a:ext uri="{FF2B5EF4-FFF2-40B4-BE49-F238E27FC236}">
                      <a16:creationId xmlns:a16="http://schemas.microsoft.com/office/drawing/2014/main" id="{E8BF4E60-7DFE-4348-BBA6-9A4F4607ECD3}"/>
                    </a:ext>
                  </a:extLst>
                </p:cNvPr>
                <p:cNvCxnSpPr>
                  <a:stCxn id="46" idx="3"/>
                  <a:endCxn id="39" idx="1"/>
                </p:cNvCxnSpPr>
                <p:nvPr/>
              </p:nvCxnSpPr>
              <p:spPr>
                <a:xfrm>
                  <a:off x="1117158" y="1359673"/>
                  <a:ext cx="192819" cy="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DE4189-2835-41EC-9C98-8BFA3FDAD9C2}"/>
                    </a:ext>
                  </a:extLst>
                </p:cNvPr>
                <p:cNvCxnSpPr>
                  <a:stCxn id="47" idx="3"/>
                  <a:endCxn id="39" idx="1"/>
                </p:cNvCxnSpPr>
                <p:nvPr/>
              </p:nvCxnSpPr>
              <p:spPr>
                <a:xfrm>
                  <a:off x="1117158" y="1722479"/>
                  <a:ext cx="192819" cy="181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F8CDC0-54F9-4C63-8C5C-15A4759BDB7D}"/>
                    </a:ext>
                  </a:extLst>
                </p:cNvPr>
                <p:cNvCxnSpPr>
                  <a:stCxn id="48" idx="3"/>
                  <a:endCxn id="39" idx="1"/>
                </p:cNvCxnSpPr>
                <p:nvPr/>
              </p:nvCxnSpPr>
              <p:spPr>
                <a:xfrm flipV="1">
                  <a:off x="1117158" y="1903883"/>
                  <a:ext cx="192819" cy="181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13D1517-38B0-490A-AC07-980A172C6065}"/>
                    </a:ext>
                  </a:extLst>
                </p:cNvPr>
                <p:cNvCxnSpPr>
                  <a:stCxn id="49" idx="3"/>
                  <a:endCxn id="39" idx="1"/>
                </p:cNvCxnSpPr>
                <p:nvPr/>
              </p:nvCxnSpPr>
              <p:spPr>
                <a:xfrm flipV="1">
                  <a:off x="1117158" y="1903883"/>
                  <a:ext cx="192819" cy="544208"/>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210870E2-08B3-44B4-B0F8-DAFB866D5D74}"/>
                    </a:ext>
                  </a:extLst>
                </p:cNvPr>
                <p:cNvSpPr/>
                <p:nvPr/>
              </p:nvSpPr>
              <p:spPr>
                <a:xfrm>
                  <a:off x="1987826" y="1732929"/>
                  <a:ext cx="787180" cy="341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p>
              </p:txBody>
            </p:sp>
            <p:cxnSp>
              <p:nvCxnSpPr>
                <p:cNvPr id="45" name="Straight Connector 44">
                  <a:extLst>
                    <a:ext uri="{FF2B5EF4-FFF2-40B4-BE49-F238E27FC236}">
                      <a16:creationId xmlns:a16="http://schemas.microsoft.com/office/drawing/2014/main" id="{32673F95-D0FA-4867-B3BE-87595611A475}"/>
                    </a:ext>
                  </a:extLst>
                </p:cNvPr>
                <p:cNvCxnSpPr>
                  <a:stCxn id="39" idx="3"/>
                  <a:endCxn id="44" idx="1"/>
                </p:cNvCxnSpPr>
                <p:nvPr/>
              </p:nvCxnSpPr>
              <p:spPr>
                <a:xfrm flipV="1">
                  <a:off x="1795006" y="1903882"/>
                  <a:ext cx="192820" cy="1"/>
                </a:xfrm>
                <a:prstGeom prst="line">
                  <a:avLst/>
                </a:prstGeom>
              </p:spPr>
              <p:style>
                <a:lnRef idx="1">
                  <a:schemeClr val="accent1"/>
                </a:lnRef>
                <a:fillRef idx="0">
                  <a:schemeClr val="accent1"/>
                </a:fillRef>
                <a:effectRef idx="0">
                  <a:schemeClr val="accent1"/>
                </a:effectRef>
                <a:fontRef idx="minor">
                  <a:schemeClr val="tx1"/>
                </a:fontRef>
              </p:style>
            </p:cxnSp>
          </p:grpSp>
        </p:grpSp>
      </p:grpSp>
      <p:sp>
        <p:nvSpPr>
          <p:cNvPr id="51" name="Rectangle 50">
            <a:extLst>
              <a:ext uri="{FF2B5EF4-FFF2-40B4-BE49-F238E27FC236}">
                <a16:creationId xmlns:a16="http://schemas.microsoft.com/office/drawing/2014/main" id="{5A0E63C1-0ACB-4057-ADF8-5AF2BCB226E4}"/>
              </a:ext>
            </a:extLst>
          </p:cNvPr>
          <p:cNvSpPr/>
          <p:nvPr/>
        </p:nvSpPr>
        <p:spPr>
          <a:xfrm>
            <a:off x="4037270" y="1876791"/>
            <a:ext cx="1224501" cy="5812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pPr algn="ctr"/>
            <a:r>
              <a:rPr lang="en-US" dirty="0"/>
              <a:t>Network Switch</a:t>
            </a:r>
          </a:p>
        </p:txBody>
      </p:sp>
      <p:grpSp>
        <p:nvGrpSpPr>
          <p:cNvPr id="188" name="Group 187">
            <a:extLst>
              <a:ext uri="{FF2B5EF4-FFF2-40B4-BE49-F238E27FC236}">
                <a16:creationId xmlns:a16="http://schemas.microsoft.com/office/drawing/2014/main" id="{5694337E-0C77-45E2-B92F-8302ACFE3441}"/>
              </a:ext>
            </a:extLst>
          </p:cNvPr>
          <p:cNvGrpSpPr/>
          <p:nvPr/>
        </p:nvGrpSpPr>
        <p:grpSpPr>
          <a:xfrm>
            <a:off x="5380047" y="1066951"/>
            <a:ext cx="3423038" cy="5040236"/>
            <a:chOff x="5380047" y="1066951"/>
            <a:chExt cx="3423038" cy="5040236"/>
          </a:xfrm>
        </p:grpSpPr>
        <p:grpSp>
          <p:nvGrpSpPr>
            <p:cNvPr id="170" name="Group 169">
              <a:extLst>
                <a:ext uri="{FF2B5EF4-FFF2-40B4-BE49-F238E27FC236}">
                  <a16:creationId xmlns:a16="http://schemas.microsoft.com/office/drawing/2014/main" id="{FC12892E-2B4B-4DAF-AC3E-25A8873A3A7A}"/>
                </a:ext>
              </a:extLst>
            </p:cNvPr>
            <p:cNvGrpSpPr/>
            <p:nvPr/>
          </p:nvGrpSpPr>
          <p:grpSpPr>
            <a:xfrm>
              <a:off x="6274570" y="1066951"/>
              <a:ext cx="2528515" cy="5040236"/>
              <a:chOff x="6274570" y="1051097"/>
              <a:chExt cx="2528515" cy="5040236"/>
            </a:xfrm>
          </p:grpSpPr>
          <p:grpSp>
            <p:nvGrpSpPr>
              <p:cNvPr id="143" name="Group 142">
                <a:extLst>
                  <a:ext uri="{FF2B5EF4-FFF2-40B4-BE49-F238E27FC236}">
                    <a16:creationId xmlns:a16="http://schemas.microsoft.com/office/drawing/2014/main" id="{2FA8F1E1-763D-4183-9455-CE53E308840F}"/>
                  </a:ext>
                </a:extLst>
              </p:cNvPr>
              <p:cNvGrpSpPr/>
              <p:nvPr/>
            </p:nvGrpSpPr>
            <p:grpSpPr>
              <a:xfrm>
                <a:off x="6274570" y="1051097"/>
                <a:ext cx="2528515" cy="1438276"/>
                <a:chOff x="6279541" y="1042649"/>
                <a:chExt cx="2528515" cy="1438276"/>
              </a:xfrm>
            </p:grpSpPr>
            <p:grpSp>
              <p:nvGrpSpPr>
                <p:cNvPr id="80" name="Group 79">
                  <a:extLst>
                    <a:ext uri="{FF2B5EF4-FFF2-40B4-BE49-F238E27FC236}">
                      <a16:creationId xmlns:a16="http://schemas.microsoft.com/office/drawing/2014/main" id="{2BFCB7AE-29C7-484F-AAD5-3FE38231DB79}"/>
                    </a:ext>
                  </a:extLst>
                </p:cNvPr>
                <p:cNvGrpSpPr/>
                <p:nvPr/>
              </p:nvGrpSpPr>
              <p:grpSpPr>
                <a:xfrm>
                  <a:off x="8036780" y="1042649"/>
                  <a:ext cx="771276" cy="1438276"/>
                  <a:chOff x="4186362" y="1129085"/>
                  <a:chExt cx="771276" cy="1438276"/>
                </a:xfrm>
              </p:grpSpPr>
              <p:sp>
                <p:nvSpPr>
                  <p:cNvPr id="88" name="Rectangle: Rounded Corners 87">
                    <a:extLst>
                      <a:ext uri="{FF2B5EF4-FFF2-40B4-BE49-F238E27FC236}">
                        <a16:creationId xmlns:a16="http://schemas.microsoft.com/office/drawing/2014/main" id="{5A41AB65-4889-4B3F-874E-72C4D7309D40}"/>
                      </a:ext>
                    </a:extLst>
                  </p:cNvPr>
                  <p:cNvSpPr/>
                  <p:nvPr/>
                </p:nvSpPr>
                <p:spPr>
                  <a:xfrm>
                    <a:off x="4186362" y="1129085"/>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GPU0</a:t>
                    </a:r>
                  </a:p>
                </p:txBody>
              </p:sp>
              <p:sp>
                <p:nvSpPr>
                  <p:cNvPr id="89" name="Rectangle: Rounded Corners 88">
                    <a:extLst>
                      <a:ext uri="{FF2B5EF4-FFF2-40B4-BE49-F238E27FC236}">
                        <a16:creationId xmlns:a16="http://schemas.microsoft.com/office/drawing/2014/main" id="{411D8B7E-FF35-45D2-B74E-6AF044F586BC}"/>
                      </a:ext>
                    </a:extLst>
                  </p:cNvPr>
                  <p:cNvSpPr/>
                  <p:nvPr/>
                </p:nvSpPr>
                <p:spPr>
                  <a:xfrm>
                    <a:off x="4186362" y="1491891"/>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GPU1</a:t>
                    </a:r>
                  </a:p>
                </p:txBody>
              </p:sp>
              <p:sp>
                <p:nvSpPr>
                  <p:cNvPr id="90" name="Rectangle: Rounded Corners 89">
                    <a:extLst>
                      <a:ext uri="{FF2B5EF4-FFF2-40B4-BE49-F238E27FC236}">
                        <a16:creationId xmlns:a16="http://schemas.microsoft.com/office/drawing/2014/main" id="{47C99521-67CD-4A1B-9C9B-B2E868047E18}"/>
                      </a:ext>
                    </a:extLst>
                  </p:cNvPr>
                  <p:cNvSpPr/>
                  <p:nvPr/>
                </p:nvSpPr>
                <p:spPr>
                  <a:xfrm>
                    <a:off x="4186362" y="1854697"/>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GPU2</a:t>
                    </a:r>
                  </a:p>
                </p:txBody>
              </p:sp>
              <p:sp>
                <p:nvSpPr>
                  <p:cNvPr id="91" name="Rectangle: Rounded Corners 90">
                    <a:extLst>
                      <a:ext uri="{FF2B5EF4-FFF2-40B4-BE49-F238E27FC236}">
                        <a16:creationId xmlns:a16="http://schemas.microsoft.com/office/drawing/2014/main" id="{0B1C3442-D83C-494E-81EF-D0C874F1B0B5}"/>
                      </a:ext>
                    </a:extLst>
                  </p:cNvPr>
                  <p:cNvSpPr/>
                  <p:nvPr/>
                </p:nvSpPr>
                <p:spPr>
                  <a:xfrm>
                    <a:off x="4186362" y="2217503"/>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GPU3</a:t>
                    </a:r>
                  </a:p>
                </p:txBody>
              </p:sp>
            </p:grpSp>
            <p:sp>
              <p:nvSpPr>
                <p:cNvPr id="81" name="Rectangle 80">
                  <a:extLst>
                    <a:ext uri="{FF2B5EF4-FFF2-40B4-BE49-F238E27FC236}">
                      <a16:creationId xmlns:a16="http://schemas.microsoft.com/office/drawing/2014/main" id="{DF34E9C7-5B28-471B-8BE2-F4D8648481EF}"/>
                    </a:ext>
                  </a:extLst>
                </p:cNvPr>
                <p:cNvSpPr/>
                <p:nvPr/>
              </p:nvSpPr>
              <p:spPr>
                <a:xfrm>
                  <a:off x="7309236" y="1074455"/>
                  <a:ext cx="485029" cy="1374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err="1"/>
                    <a:t>PCIe</a:t>
                  </a:r>
                  <a:r>
                    <a:rPr lang="en-US" dirty="0"/>
                    <a:t> Switch</a:t>
                  </a:r>
                </a:p>
              </p:txBody>
            </p:sp>
            <p:sp>
              <p:nvSpPr>
                <p:cNvPr id="86" name="Rectangle: Rounded Corners 85">
                  <a:extLst>
                    <a:ext uri="{FF2B5EF4-FFF2-40B4-BE49-F238E27FC236}">
                      <a16:creationId xmlns:a16="http://schemas.microsoft.com/office/drawing/2014/main" id="{B5B68E15-5B9C-4502-8DEA-43349E421856}"/>
                    </a:ext>
                  </a:extLst>
                </p:cNvPr>
                <p:cNvSpPr/>
                <p:nvPr/>
              </p:nvSpPr>
              <p:spPr>
                <a:xfrm>
                  <a:off x="6279541" y="1590834"/>
                  <a:ext cx="787180" cy="341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p>
              </p:txBody>
            </p:sp>
            <p:cxnSp>
              <p:nvCxnSpPr>
                <p:cNvPr id="134" name="Straight Connector 133">
                  <a:extLst>
                    <a:ext uri="{FF2B5EF4-FFF2-40B4-BE49-F238E27FC236}">
                      <a16:creationId xmlns:a16="http://schemas.microsoft.com/office/drawing/2014/main" id="{96649D60-A211-4781-BF70-77FB3A267060}"/>
                    </a:ext>
                  </a:extLst>
                </p:cNvPr>
                <p:cNvCxnSpPr>
                  <a:stCxn id="88" idx="1"/>
                  <a:endCxn id="81" idx="3"/>
                </p:cNvCxnSpPr>
                <p:nvPr/>
              </p:nvCxnSpPr>
              <p:spPr>
                <a:xfrm flipH="1">
                  <a:off x="7794265" y="1217578"/>
                  <a:ext cx="242515" cy="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836ADEC-C64E-4348-A343-50082B5F4B80}"/>
                    </a:ext>
                  </a:extLst>
                </p:cNvPr>
                <p:cNvCxnSpPr>
                  <a:stCxn id="89" idx="1"/>
                  <a:endCxn id="81" idx="3"/>
                </p:cNvCxnSpPr>
                <p:nvPr/>
              </p:nvCxnSpPr>
              <p:spPr>
                <a:xfrm flipH="1">
                  <a:off x="7794265" y="1580384"/>
                  <a:ext cx="242515" cy="181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F19855C-B4E3-4E71-83D9-DA125A9EDA4B}"/>
                    </a:ext>
                  </a:extLst>
                </p:cNvPr>
                <p:cNvCxnSpPr>
                  <a:stCxn id="90" idx="1"/>
                  <a:endCxn id="81" idx="3"/>
                </p:cNvCxnSpPr>
                <p:nvPr/>
              </p:nvCxnSpPr>
              <p:spPr>
                <a:xfrm flipH="1" flipV="1">
                  <a:off x="7794265" y="1761788"/>
                  <a:ext cx="242515" cy="181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B21A231-52D9-4A08-B4D8-8D214D1EF57E}"/>
                    </a:ext>
                  </a:extLst>
                </p:cNvPr>
                <p:cNvCxnSpPr>
                  <a:stCxn id="91" idx="1"/>
                  <a:endCxn id="81" idx="3"/>
                </p:cNvCxnSpPr>
                <p:nvPr/>
              </p:nvCxnSpPr>
              <p:spPr>
                <a:xfrm flipH="1" flipV="1">
                  <a:off x="7794265" y="1761788"/>
                  <a:ext cx="242515" cy="544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C838C58-5B78-49B9-AE4D-5616918AD6B8}"/>
                    </a:ext>
                  </a:extLst>
                </p:cNvPr>
                <p:cNvCxnSpPr>
                  <a:stCxn id="81" idx="1"/>
                  <a:endCxn id="86" idx="3"/>
                </p:cNvCxnSpPr>
                <p:nvPr/>
              </p:nvCxnSpPr>
              <p:spPr>
                <a:xfrm flipH="1" flipV="1">
                  <a:off x="7066721" y="1761787"/>
                  <a:ext cx="242515" cy="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05FF56E1-491F-4337-96A3-DBDE42069C40}"/>
                  </a:ext>
                </a:extLst>
              </p:cNvPr>
              <p:cNvGrpSpPr/>
              <p:nvPr/>
            </p:nvGrpSpPr>
            <p:grpSpPr>
              <a:xfrm>
                <a:off x="6274570" y="2852077"/>
                <a:ext cx="2528515" cy="1438276"/>
                <a:chOff x="6279541" y="1042649"/>
                <a:chExt cx="2528515" cy="1438276"/>
              </a:xfrm>
            </p:grpSpPr>
            <p:grpSp>
              <p:nvGrpSpPr>
                <p:cNvPr id="145" name="Group 144">
                  <a:extLst>
                    <a:ext uri="{FF2B5EF4-FFF2-40B4-BE49-F238E27FC236}">
                      <a16:creationId xmlns:a16="http://schemas.microsoft.com/office/drawing/2014/main" id="{BC1F2C52-449D-4355-BAAD-4B91E70D0959}"/>
                    </a:ext>
                  </a:extLst>
                </p:cNvPr>
                <p:cNvGrpSpPr/>
                <p:nvPr/>
              </p:nvGrpSpPr>
              <p:grpSpPr>
                <a:xfrm>
                  <a:off x="8036780" y="1042649"/>
                  <a:ext cx="771276" cy="1438276"/>
                  <a:chOff x="4186362" y="1129085"/>
                  <a:chExt cx="771276" cy="1438276"/>
                </a:xfrm>
              </p:grpSpPr>
              <p:sp>
                <p:nvSpPr>
                  <p:cNvPr id="153" name="Rectangle: Rounded Corners 152">
                    <a:extLst>
                      <a:ext uri="{FF2B5EF4-FFF2-40B4-BE49-F238E27FC236}">
                        <a16:creationId xmlns:a16="http://schemas.microsoft.com/office/drawing/2014/main" id="{DC4F2E2C-15C1-4E7B-BA31-02410C7785F1}"/>
                      </a:ext>
                    </a:extLst>
                  </p:cNvPr>
                  <p:cNvSpPr/>
                  <p:nvPr/>
                </p:nvSpPr>
                <p:spPr>
                  <a:xfrm>
                    <a:off x="4186362" y="1129085"/>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GPU0</a:t>
                    </a:r>
                  </a:p>
                </p:txBody>
              </p:sp>
              <p:sp>
                <p:nvSpPr>
                  <p:cNvPr id="154" name="Rectangle: Rounded Corners 153">
                    <a:extLst>
                      <a:ext uri="{FF2B5EF4-FFF2-40B4-BE49-F238E27FC236}">
                        <a16:creationId xmlns:a16="http://schemas.microsoft.com/office/drawing/2014/main" id="{8231E420-B2A0-4277-ACFC-912993CE2AF3}"/>
                      </a:ext>
                    </a:extLst>
                  </p:cNvPr>
                  <p:cNvSpPr/>
                  <p:nvPr/>
                </p:nvSpPr>
                <p:spPr>
                  <a:xfrm>
                    <a:off x="4186362" y="1491891"/>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GPU1</a:t>
                    </a:r>
                  </a:p>
                </p:txBody>
              </p:sp>
              <p:sp>
                <p:nvSpPr>
                  <p:cNvPr id="155" name="Rectangle: Rounded Corners 154">
                    <a:extLst>
                      <a:ext uri="{FF2B5EF4-FFF2-40B4-BE49-F238E27FC236}">
                        <a16:creationId xmlns:a16="http://schemas.microsoft.com/office/drawing/2014/main" id="{5C95C20B-1739-4070-B1D0-6E9D9608C31C}"/>
                      </a:ext>
                    </a:extLst>
                  </p:cNvPr>
                  <p:cNvSpPr/>
                  <p:nvPr/>
                </p:nvSpPr>
                <p:spPr>
                  <a:xfrm>
                    <a:off x="4186362" y="1854697"/>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GPU2</a:t>
                    </a:r>
                  </a:p>
                </p:txBody>
              </p:sp>
              <p:sp>
                <p:nvSpPr>
                  <p:cNvPr id="156" name="Rectangle: Rounded Corners 155">
                    <a:extLst>
                      <a:ext uri="{FF2B5EF4-FFF2-40B4-BE49-F238E27FC236}">
                        <a16:creationId xmlns:a16="http://schemas.microsoft.com/office/drawing/2014/main" id="{664C2D42-07D1-4693-9A69-15CA22FEE5F8}"/>
                      </a:ext>
                    </a:extLst>
                  </p:cNvPr>
                  <p:cNvSpPr/>
                  <p:nvPr/>
                </p:nvSpPr>
                <p:spPr>
                  <a:xfrm>
                    <a:off x="4186362" y="2217503"/>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GPU3</a:t>
                    </a:r>
                  </a:p>
                </p:txBody>
              </p:sp>
            </p:grpSp>
            <p:sp>
              <p:nvSpPr>
                <p:cNvPr id="146" name="Rectangle 145">
                  <a:extLst>
                    <a:ext uri="{FF2B5EF4-FFF2-40B4-BE49-F238E27FC236}">
                      <a16:creationId xmlns:a16="http://schemas.microsoft.com/office/drawing/2014/main" id="{67E32D79-8C83-4241-B41E-C6F8CD596C91}"/>
                    </a:ext>
                  </a:extLst>
                </p:cNvPr>
                <p:cNvSpPr/>
                <p:nvPr/>
              </p:nvSpPr>
              <p:spPr>
                <a:xfrm>
                  <a:off x="7309236" y="1074455"/>
                  <a:ext cx="485029" cy="1374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err="1"/>
                    <a:t>PCIe</a:t>
                  </a:r>
                  <a:r>
                    <a:rPr lang="en-US" dirty="0"/>
                    <a:t> Switch</a:t>
                  </a:r>
                </a:p>
              </p:txBody>
            </p:sp>
            <p:sp>
              <p:nvSpPr>
                <p:cNvPr id="147" name="Rectangle: Rounded Corners 146">
                  <a:extLst>
                    <a:ext uri="{FF2B5EF4-FFF2-40B4-BE49-F238E27FC236}">
                      <a16:creationId xmlns:a16="http://schemas.microsoft.com/office/drawing/2014/main" id="{B57DEF54-0032-4E20-9002-C9E7AA8B3DAC}"/>
                    </a:ext>
                  </a:extLst>
                </p:cNvPr>
                <p:cNvSpPr/>
                <p:nvPr/>
              </p:nvSpPr>
              <p:spPr>
                <a:xfrm>
                  <a:off x="6279541" y="1590834"/>
                  <a:ext cx="787180" cy="341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p>
              </p:txBody>
            </p:sp>
            <p:cxnSp>
              <p:nvCxnSpPr>
                <p:cNvPr id="148" name="Straight Connector 147">
                  <a:extLst>
                    <a:ext uri="{FF2B5EF4-FFF2-40B4-BE49-F238E27FC236}">
                      <a16:creationId xmlns:a16="http://schemas.microsoft.com/office/drawing/2014/main" id="{7E66E198-42E4-4497-8401-D15452E38A4C}"/>
                    </a:ext>
                  </a:extLst>
                </p:cNvPr>
                <p:cNvCxnSpPr>
                  <a:stCxn id="153" idx="1"/>
                  <a:endCxn id="146" idx="3"/>
                </p:cNvCxnSpPr>
                <p:nvPr/>
              </p:nvCxnSpPr>
              <p:spPr>
                <a:xfrm flipH="1">
                  <a:off x="7794265" y="1217578"/>
                  <a:ext cx="242515" cy="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C6FF565-B7F3-4427-897C-C8B4CC268A53}"/>
                    </a:ext>
                  </a:extLst>
                </p:cNvPr>
                <p:cNvCxnSpPr>
                  <a:stCxn id="154" idx="1"/>
                  <a:endCxn id="146" idx="3"/>
                </p:cNvCxnSpPr>
                <p:nvPr/>
              </p:nvCxnSpPr>
              <p:spPr>
                <a:xfrm flipH="1">
                  <a:off x="7794265" y="1580384"/>
                  <a:ext cx="242515" cy="181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2F198C0-D1A7-46F8-8312-D898450313FF}"/>
                    </a:ext>
                  </a:extLst>
                </p:cNvPr>
                <p:cNvCxnSpPr>
                  <a:stCxn id="155" idx="1"/>
                  <a:endCxn id="146" idx="3"/>
                </p:cNvCxnSpPr>
                <p:nvPr/>
              </p:nvCxnSpPr>
              <p:spPr>
                <a:xfrm flipH="1" flipV="1">
                  <a:off x="7794265" y="1761788"/>
                  <a:ext cx="242515" cy="181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A1C569B-27A0-4F97-A14A-7EA9F076D6A1}"/>
                    </a:ext>
                  </a:extLst>
                </p:cNvPr>
                <p:cNvCxnSpPr>
                  <a:stCxn id="156" idx="1"/>
                  <a:endCxn id="146" idx="3"/>
                </p:cNvCxnSpPr>
                <p:nvPr/>
              </p:nvCxnSpPr>
              <p:spPr>
                <a:xfrm flipH="1" flipV="1">
                  <a:off x="7794265" y="1761788"/>
                  <a:ext cx="242515" cy="544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B2B32B7-4AD5-4D9F-A781-97B30241BDF8}"/>
                    </a:ext>
                  </a:extLst>
                </p:cNvPr>
                <p:cNvCxnSpPr>
                  <a:stCxn id="146" idx="1"/>
                  <a:endCxn id="147" idx="3"/>
                </p:cNvCxnSpPr>
                <p:nvPr/>
              </p:nvCxnSpPr>
              <p:spPr>
                <a:xfrm flipH="1" flipV="1">
                  <a:off x="7066721" y="1761787"/>
                  <a:ext cx="242515" cy="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87043F40-9865-41A7-9093-7BA6FE2A8D40}"/>
                  </a:ext>
                </a:extLst>
              </p:cNvPr>
              <p:cNvGrpSpPr/>
              <p:nvPr/>
            </p:nvGrpSpPr>
            <p:grpSpPr>
              <a:xfrm>
                <a:off x="6274570" y="4653057"/>
                <a:ext cx="2528515" cy="1438276"/>
                <a:chOff x="6279541" y="1042649"/>
                <a:chExt cx="2528515" cy="1438276"/>
              </a:xfrm>
            </p:grpSpPr>
            <p:grpSp>
              <p:nvGrpSpPr>
                <p:cNvPr id="158" name="Group 157">
                  <a:extLst>
                    <a:ext uri="{FF2B5EF4-FFF2-40B4-BE49-F238E27FC236}">
                      <a16:creationId xmlns:a16="http://schemas.microsoft.com/office/drawing/2014/main" id="{660AD978-CB3B-479F-B6E0-ECA368A1E670}"/>
                    </a:ext>
                  </a:extLst>
                </p:cNvPr>
                <p:cNvGrpSpPr/>
                <p:nvPr/>
              </p:nvGrpSpPr>
              <p:grpSpPr>
                <a:xfrm>
                  <a:off x="8036780" y="1042649"/>
                  <a:ext cx="771276" cy="1438276"/>
                  <a:chOff x="4186362" y="1129085"/>
                  <a:chExt cx="771276" cy="1438276"/>
                </a:xfrm>
              </p:grpSpPr>
              <p:sp>
                <p:nvSpPr>
                  <p:cNvPr id="166" name="Rectangle: Rounded Corners 165">
                    <a:extLst>
                      <a:ext uri="{FF2B5EF4-FFF2-40B4-BE49-F238E27FC236}">
                        <a16:creationId xmlns:a16="http://schemas.microsoft.com/office/drawing/2014/main" id="{E66A8663-ADA6-4260-9274-4B2C5A0BF9F0}"/>
                      </a:ext>
                    </a:extLst>
                  </p:cNvPr>
                  <p:cNvSpPr/>
                  <p:nvPr/>
                </p:nvSpPr>
                <p:spPr>
                  <a:xfrm>
                    <a:off x="4186362" y="1129085"/>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GPU0</a:t>
                    </a:r>
                  </a:p>
                </p:txBody>
              </p:sp>
              <p:sp>
                <p:nvSpPr>
                  <p:cNvPr id="167" name="Rectangle: Rounded Corners 166">
                    <a:extLst>
                      <a:ext uri="{FF2B5EF4-FFF2-40B4-BE49-F238E27FC236}">
                        <a16:creationId xmlns:a16="http://schemas.microsoft.com/office/drawing/2014/main" id="{561675B3-71A5-4C51-ADF9-DC47707D3023}"/>
                      </a:ext>
                    </a:extLst>
                  </p:cNvPr>
                  <p:cNvSpPr/>
                  <p:nvPr/>
                </p:nvSpPr>
                <p:spPr>
                  <a:xfrm>
                    <a:off x="4186362" y="1491891"/>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GPU1</a:t>
                    </a:r>
                  </a:p>
                </p:txBody>
              </p:sp>
              <p:sp>
                <p:nvSpPr>
                  <p:cNvPr id="168" name="Rectangle: Rounded Corners 167">
                    <a:extLst>
                      <a:ext uri="{FF2B5EF4-FFF2-40B4-BE49-F238E27FC236}">
                        <a16:creationId xmlns:a16="http://schemas.microsoft.com/office/drawing/2014/main" id="{34CCC6AC-502B-4C91-89B0-CF087F5FA722}"/>
                      </a:ext>
                    </a:extLst>
                  </p:cNvPr>
                  <p:cNvSpPr/>
                  <p:nvPr/>
                </p:nvSpPr>
                <p:spPr>
                  <a:xfrm>
                    <a:off x="4186362" y="1854697"/>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GPU2</a:t>
                    </a:r>
                  </a:p>
                </p:txBody>
              </p:sp>
              <p:sp>
                <p:nvSpPr>
                  <p:cNvPr id="169" name="Rectangle: Rounded Corners 168">
                    <a:extLst>
                      <a:ext uri="{FF2B5EF4-FFF2-40B4-BE49-F238E27FC236}">
                        <a16:creationId xmlns:a16="http://schemas.microsoft.com/office/drawing/2014/main" id="{02E1BF24-CC85-4BA7-91A0-BB12642810EC}"/>
                      </a:ext>
                    </a:extLst>
                  </p:cNvPr>
                  <p:cNvSpPr/>
                  <p:nvPr/>
                </p:nvSpPr>
                <p:spPr>
                  <a:xfrm>
                    <a:off x="4186362" y="2217503"/>
                    <a:ext cx="771276" cy="349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GPU3</a:t>
                    </a:r>
                  </a:p>
                </p:txBody>
              </p:sp>
            </p:grpSp>
            <p:sp>
              <p:nvSpPr>
                <p:cNvPr id="159" name="Rectangle 158">
                  <a:extLst>
                    <a:ext uri="{FF2B5EF4-FFF2-40B4-BE49-F238E27FC236}">
                      <a16:creationId xmlns:a16="http://schemas.microsoft.com/office/drawing/2014/main" id="{6448C431-6A1B-45C7-861E-C43FB79D1B60}"/>
                    </a:ext>
                  </a:extLst>
                </p:cNvPr>
                <p:cNvSpPr/>
                <p:nvPr/>
              </p:nvSpPr>
              <p:spPr>
                <a:xfrm>
                  <a:off x="7309236" y="1074455"/>
                  <a:ext cx="485029" cy="1374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err="1"/>
                    <a:t>PCIe</a:t>
                  </a:r>
                  <a:r>
                    <a:rPr lang="en-US" dirty="0"/>
                    <a:t> Switch</a:t>
                  </a:r>
                </a:p>
              </p:txBody>
            </p:sp>
            <p:sp>
              <p:nvSpPr>
                <p:cNvPr id="160" name="Rectangle: Rounded Corners 159">
                  <a:extLst>
                    <a:ext uri="{FF2B5EF4-FFF2-40B4-BE49-F238E27FC236}">
                      <a16:creationId xmlns:a16="http://schemas.microsoft.com/office/drawing/2014/main" id="{8B385765-C90D-488D-A12E-A960D4DFB397}"/>
                    </a:ext>
                  </a:extLst>
                </p:cNvPr>
                <p:cNvSpPr/>
                <p:nvPr/>
              </p:nvSpPr>
              <p:spPr>
                <a:xfrm>
                  <a:off x="6279541" y="1590834"/>
                  <a:ext cx="787180" cy="341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p>
              </p:txBody>
            </p:sp>
            <p:cxnSp>
              <p:nvCxnSpPr>
                <p:cNvPr id="161" name="Straight Connector 160">
                  <a:extLst>
                    <a:ext uri="{FF2B5EF4-FFF2-40B4-BE49-F238E27FC236}">
                      <a16:creationId xmlns:a16="http://schemas.microsoft.com/office/drawing/2014/main" id="{AF336550-3B97-499E-BC4C-F831CA8EACAD}"/>
                    </a:ext>
                  </a:extLst>
                </p:cNvPr>
                <p:cNvCxnSpPr>
                  <a:stCxn id="166" idx="1"/>
                  <a:endCxn id="159" idx="3"/>
                </p:cNvCxnSpPr>
                <p:nvPr/>
              </p:nvCxnSpPr>
              <p:spPr>
                <a:xfrm flipH="1">
                  <a:off x="7794265" y="1217578"/>
                  <a:ext cx="242515" cy="544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CE08346-5DE2-4483-A6FB-779356706A37}"/>
                    </a:ext>
                  </a:extLst>
                </p:cNvPr>
                <p:cNvCxnSpPr>
                  <a:stCxn id="167" idx="1"/>
                  <a:endCxn id="159" idx="3"/>
                </p:cNvCxnSpPr>
                <p:nvPr/>
              </p:nvCxnSpPr>
              <p:spPr>
                <a:xfrm flipH="1">
                  <a:off x="7794265" y="1580384"/>
                  <a:ext cx="242515" cy="181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2334BCE-2368-416C-A8A5-0BF0357F11F3}"/>
                    </a:ext>
                  </a:extLst>
                </p:cNvPr>
                <p:cNvCxnSpPr>
                  <a:stCxn id="168" idx="1"/>
                  <a:endCxn id="159" idx="3"/>
                </p:cNvCxnSpPr>
                <p:nvPr/>
              </p:nvCxnSpPr>
              <p:spPr>
                <a:xfrm flipH="1" flipV="1">
                  <a:off x="7794265" y="1761788"/>
                  <a:ext cx="242515" cy="1814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451D251-41F2-406C-AD19-37087495D38B}"/>
                    </a:ext>
                  </a:extLst>
                </p:cNvPr>
                <p:cNvCxnSpPr>
                  <a:stCxn id="169" idx="1"/>
                  <a:endCxn id="159" idx="3"/>
                </p:cNvCxnSpPr>
                <p:nvPr/>
              </p:nvCxnSpPr>
              <p:spPr>
                <a:xfrm flipH="1" flipV="1">
                  <a:off x="7794265" y="1761788"/>
                  <a:ext cx="242515" cy="544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D452DB5-152B-4624-A9C1-2205773B6A1C}"/>
                    </a:ext>
                  </a:extLst>
                </p:cNvPr>
                <p:cNvCxnSpPr>
                  <a:stCxn id="159" idx="1"/>
                  <a:endCxn id="160" idx="3"/>
                </p:cNvCxnSpPr>
                <p:nvPr/>
              </p:nvCxnSpPr>
              <p:spPr>
                <a:xfrm flipH="1" flipV="1">
                  <a:off x="7066721" y="1761787"/>
                  <a:ext cx="242515" cy="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71" name="Rectangle 170">
              <a:extLst>
                <a:ext uri="{FF2B5EF4-FFF2-40B4-BE49-F238E27FC236}">
                  <a16:creationId xmlns:a16="http://schemas.microsoft.com/office/drawing/2014/main" id="{8E9200AF-B8F3-4AA9-A4AE-EA59746DDAA7}"/>
                </a:ext>
              </a:extLst>
            </p:cNvPr>
            <p:cNvSpPr/>
            <p:nvPr/>
          </p:nvSpPr>
          <p:spPr>
            <a:xfrm>
              <a:off x="5380047" y="3002552"/>
              <a:ext cx="572494" cy="11690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lang="en-US" dirty="0"/>
                <a:t>Network Switch</a:t>
              </a:r>
            </a:p>
          </p:txBody>
        </p:sp>
      </p:grpSp>
      <p:sp>
        <p:nvSpPr>
          <p:cNvPr id="173" name="Rectangle 172">
            <a:extLst>
              <a:ext uri="{FF2B5EF4-FFF2-40B4-BE49-F238E27FC236}">
                <a16:creationId xmlns:a16="http://schemas.microsoft.com/office/drawing/2014/main" id="{4B034A19-CBE6-4C31-83E9-21D3DA504ADC}"/>
              </a:ext>
            </a:extLst>
          </p:cNvPr>
          <p:cNvSpPr/>
          <p:nvPr/>
        </p:nvSpPr>
        <p:spPr>
          <a:xfrm>
            <a:off x="4037270" y="4950011"/>
            <a:ext cx="1224501" cy="5812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rtlCol="0" anchor="ctr"/>
          <a:lstStyle/>
          <a:p>
            <a:pPr algn="ctr"/>
            <a:r>
              <a:rPr lang="en-US" dirty="0"/>
              <a:t>Network Switch</a:t>
            </a:r>
          </a:p>
        </p:txBody>
      </p:sp>
      <p:cxnSp>
        <p:nvCxnSpPr>
          <p:cNvPr id="177" name="Straight Connector 176">
            <a:extLst>
              <a:ext uri="{FF2B5EF4-FFF2-40B4-BE49-F238E27FC236}">
                <a16:creationId xmlns:a16="http://schemas.microsoft.com/office/drawing/2014/main" id="{88E99B7F-A4C8-4935-8FE5-C9E4B7F7C8C3}"/>
              </a:ext>
            </a:extLst>
          </p:cNvPr>
          <p:cNvCxnSpPr>
            <a:stCxn id="19" idx="3"/>
            <a:endCxn id="36" idx="0"/>
          </p:cNvCxnSpPr>
          <p:nvPr/>
        </p:nvCxnSpPr>
        <p:spPr>
          <a:xfrm>
            <a:off x="2767053" y="1773723"/>
            <a:ext cx="770278" cy="1228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5ED9E329-1724-45D6-919B-D3646C0FEEF8}"/>
              </a:ext>
            </a:extLst>
          </p:cNvPr>
          <p:cNvCxnSpPr>
            <a:stCxn id="30" idx="3"/>
            <a:endCxn id="36" idx="1"/>
          </p:cNvCxnSpPr>
          <p:nvPr/>
        </p:nvCxnSpPr>
        <p:spPr>
          <a:xfrm flipV="1">
            <a:off x="2767053" y="3587069"/>
            <a:ext cx="48403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0930C66D-93AC-4AD5-9BA3-38200125B4F4}"/>
              </a:ext>
            </a:extLst>
          </p:cNvPr>
          <p:cNvCxnSpPr>
            <a:stCxn id="44" idx="3"/>
            <a:endCxn id="36" idx="2"/>
          </p:cNvCxnSpPr>
          <p:nvPr/>
        </p:nvCxnSpPr>
        <p:spPr>
          <a:xfrm flipV="1">
            <a:off x="2767053" y="4171586"/>
            <a:ext cx="770278" cy="1228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EC6C211-F5D3-497A-AF61-A41FBC817FF1}"/>
              </a:ext>
            </a:extLst>
          </p:cNvPr>
          <p:cNvCxnSpPr>
            <a:stCxn id="86" idx="1"/>
            <a:endCxn id="171" idx="0"/>
          </p:cNvCxnSpPr>
          <p:nvPr/>
        </p:nvCxnSpPr>
        <p:spPr>
          <a:xfrm flipH="1">
            <a:off x="5666294" y="1786089"/>
            <a:ext cx="608276" cy="1216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74FA908-30F4-402F-8C67-91B1852C055A}"/>
              </a:ext>
            </a:extLst>
          </p:cNvPr>
          <p:cNvCxnSpPr>
            <a:stCxn id="147" idx="1"/>
            <a:endCxn id="171" idx="3"/>
          </p:cNvCxnSpPr>
          <p:nvPr/>
        </p:nvCxnSpPr>
        <p:spPr>
          <a:xfrm flipH="1">
            <a:off x="5952541" y="3587069"/>
            <a:ext cx="3220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A515976-AE44-4274-95DA-9E55E82F8E78}"/>
              </a:ext>
            </a:extLst>
          </p:cNvPr>
          <p:cNvCxnSpPr>
            <a:stCxn id="160" idx="1"/>
            <a:endCxn id="171" idx="2"/>
          </p:cNvCxnSpPr>
          <p:nvPr/>
        </p:nvCxnSpPr>
        <p:spPr>
          <a:xfrm flipH="1" flipV="1">
            <a:off x="5666294" y="4171586"/>
            <a:ext cx="608276" cy="1216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9E50F9D3-B8FA-4DCD-83F1-F1FCBAC4A710}"/>
              </a:ext>
            </a:extLst>
          </p:cNvPr>
          <p:cNvCxnSpPr>
            <a:stCxn id="36" idx="3"/>
            <a:endCxn id="51" idx="2"/>
          </p:cNvCxnSpPr>
          <p:nvPr/>
        </p:nvCxnSpPr>
        <p:spPr>
          <a:xfrm flipV="1">
            <a:off x="3823578" y="2458088"/>
            <a:ext cx="825943" cy="11289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3913404C-7C78-466F-A531-7ABBE21E7757}"/>
              </a:ext>
            </a:extLst>
          </p:cNvPr>
          <p:cNvCxnSpPr>
            <a:stCxn id="36" idx="3"/>
            <a:endCxn id="173" idx="0"/>
          </p:cNvCxnSpPr>
          <p:nvPr/>
        </p:nvCxnSpPr>
        <p:spPr>
          <a:xfrm>
            <a:off x="3823578" y="3587069"/>
            <a:ext cx="825943" cy="1362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F683F21A-301E-4FA9-B264-97143118A25E}"/>
              </a:ext>
            </a:extLst>
          </p:cNvPr>
          <p:cNvCxnSpPr>
            <a:stCxn id="51" idx="2"/>
            <a:endCxn id="171" idx="1"/>
          </p:cNvCxnSpPr>
          <p:nvPr/>
        </p:nvCxnSpPr>
        <p:spPr>
          <a:xfrm>
            <a:off x="4649521" y="2458088"/>
            <a:ext cx="730526" cy="1128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CE822FC4-B1EE-4F53-8D52-5655BBC719EE}"/>
              </a:ext>
            </a:extLst>
          </p:cNvPr>
          <p:cNvCxnSpPr>
            <a:stCxn id="173" idx="0"/>
            <a:endCxn id="171" idx="1"/>
          </p:cNvCxnSpPr>
          <p:nvPr/>
        </p:nvCxnSpPr>
        <p:spPr>
          <a:xfrm flipV="1">
            <a:off x="4649521" y="3587069"/>
            <a:ext cx="730526" cy="1362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F6552217-F72C-48AE-AD52-D14DD11501A2}"/>
              </a:ext>
            </a:extLst>
          </p:cNvPr>
          <p:cNvCxnSpPr>
            <a:cxnSpLocks/>
            <a:stCxn id="51" idx="0"/>
          </p:cNvCxnSpPr>
          <p:nvPr/>
        </p:nvCxnSpPr>
        <p:spPr>
          <a:xfrm flipH="1" flipV="1">
            <a:off x="4636599" y="1064002"/>
            <a:ext cx="12922" cy="812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F0F1DFF6-88C2-4F6A-90B3-7A67FF685401}"/>
              </a:ext>
            </a:extLst>
          </p:cNvPr>
          <p:cNvCxnSpPr>
            <a:cxnSpLocks/>
            <a:stCxn id="173" idx="2"/>
          </p:cNvCxnSpPr>
          <p:nvPr/>
        </p:nvCxnSpPr>
        <p:spPr>
          <a:xfrm>
            <a:off x="4649521" y="5531308"/>
            <a:ext cx="0" cy="565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5" name="Rectangle: Rounded Corners 204">
            <a:extLst>
              <a:ext uri="{FF2B5EF4-FFF2-40B4-BE49-F238E27FC236}">
                <a16:creationId xmlns:a16="http://schemas.microsoft.com/office/drawing/2014/main" id="{B165A79F-2330-4A26-A1CA-E41C70780D82}"/>
              </a:ext>
            </a:extLst>
          </p:cNvPr>
          <p:cNvSpPr/>
          <p:nvPr/>
        </p:nvSpPr>
        <p:spPr>
          <a:xfrm>
            <a:off x="166977" y="922351"/>
            <a:ext cx="1694620" cy="170200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B3150DC3-99FD-486C-8D75-BB494D3E5551}"/>
              </a:ext>
            </a:extLst>
          </p:cNvPr>
          <p:cNvSpPr/>
          <p:nvPr/>
        </p:nvSpPr>
        <p:spPr>
          <a:xfrm>
            <a:off x="1171824" y="2754124"/>
            <a:ext cx="1694620" cy="1702008"/>
          </a:xfrm>
          <a:prstGeom prst="roundRect">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621CB1BC-0FE1-49D7-AA57-463308D8BE38}"/>
              </a:ext>
            </a:extLst>
          </p:cNvPr>
          <p:cNvSpPr/>
          <p:nvPr/>
        </p:nvSpPr>
        <p:spPr>
          <a:xfrm>
            <a:off x="5362160" y="909896"/>
            <a:ext cx="1782079" cy="503316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0C32C846-FCE6-4F98-BD0B-2017569C8ECE}"/>
              </a:ext>
            </a:extLst>
          </p:cNvPr>
          <p:cNvSpPr/>
          <p:nvPr/>
        </p:nvSpPr>
        <p:spPr>
          <a:xfrm>
            <a:off x="1913286" y="1086391"/>
            <a:ext cx="5230953" cy="5033163"/>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26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712D-A5EF-47C1-B6E9-84FE610E9CBF}"/>
              </a:ext>
            </a:extLst>
          </p:cNvPr>
          <p:cNvSpPr>
            <a:spLocks noGrp="1"/>
          </p:cNvSpPr>
          <p:nvPr>
            <p:ph type="title"/>
          </p:nvPr>
        </p:nvSpPr>
        <p:spPr/>
        <p:txBody>
          <a:bodyPr/>
          <a:lstStyle/>
          <a:p>
            <a:r>
              <a:rPr lang="en-US" dirty="0"/>
              <a:t>Centralized vs Decentralized</a:t>
            </a:r>
          </a:p>
        </p:txBody>
      </p:sp>
      <p:pic>
        <p:nvPicPr>
          <p:cNvPr id="5" name="Content Placeholder 4">
            <a:extLst>
              <a:ext uri="{FF2B5EF4-FFF2-40B4-BE49-F238E27FC236}">
                <a16:creationId xmlns:a16="http://schemas.microsoft.com/office/drawing/2014/main" id="{EA2CB6D1-E110-4DDA-9308-02C1B2EF10CE}"/>
              </a:ext>
            </a:extLst>
          </p:cNvPr>
          <p:cNvPicPr>
            <a:picLocks noGrp="1" noChangeAspect="1"/>
          </p:cNvPicPr>
          <p:nvPr>
            <p:ph idx="1"/>
          </p:nvPr>
        </p:nvPicPr>
        <p:blipFill>
          <a:blip r:embed="rId2"/>
          <a:stretch>
            <a:fillRect/>
          </a:stretch>
        </p:blipFill>
        <p:spPr>
          <a:xfrm>
            <a:off x="223838" y="1680229"/>
            <a:ext cx="8696325" cy="3668992"/>
          </a:xfrm>
          <a:prstGeom prst="rect">
            <a:avLst/>
          </a:prstGeom>
        </p:spPr>
      </p:pic>
      <p:sp>
        <p:nvSpPr>
          <p:cNvPr id="4" name="Text Placeholder 3">
            <a:extLst>
              <a:ext uri="{FF2B5EF4-FFF2-40B4-BE49-F238E27FC236}">
                <a16:creationId xmlns:a16="http://schemas.microsoft.com/office/drawing/2014/main" id="{61AA2B6A-D326-42AD-814F-9067BAC303F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127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14D1-4D4E-42CE-AD6D-BCE062595D26}"/>
              </a:ext>
            </a:extLst>
          </p:cNvPr>
          <p:cNvSpPr>
            <a:spLocks noGrp="1"/>
          </p:cNvSpPr>
          <p:nvPr>
            <p:ph type="title"/>
          </p:nvPr>
        </p:nvSpPr>
        <p:spPr/>
        <p:txBody>
          <a:bodyPr/>
          <a:lstStyle/>
          <a:p>
            <a:r>
              <a:rPr lang="en-US" dirty="0"/>
              <a:t>Related Work</a:t>
            </a:r>
          </a:p>
        </p:txBody>
      </p:sp>
      <p:sp>
        <p:nvSpPr>
          <p:cNvPr id="4" name="Text Placeholder 3">
            <a:extLst>
              <a:ext uri="{FF2B5EF4-FFF2-40B4-BE49-F238E27FC236}">
                <a16:creationId xmlns:a16="http://schemas.microsoft.com/office/drawing/2014/main" id="{B6DCD2FD-546B-4433-AA4C-FF138B03B122}"/>
              </a:ext>
            </a:extLst>
          </p:cNvPr>
          <p:cNvSpPr>
            <a:spLocks noGrp="1"/>
          </p:cNvSpPr>
          <p:nvPr>
            <p:ph type="body" sz="quarter" idx="13"/>
          </p:nvPr>
        </p:nvSpPr>
        <p:spPr/>
        <p:txBody>
          <a:bodyPr/>
          <a:lstStyle/>
          <a:p>
            <a:endParaRPr lang="en-US"/>
          </a:p>
        </p:txBody>
      </p:sp>
      <p:grpSp>
        <p:nvGrpSpPr>
          <p:cNvPr id="5" name="Group 4">
            <a:extLst>
              <a:ext uri="{FF2B5EF4-FFF2-40B4-BE49-F238E27FC236}">
                <a16:creationId xmlns:a16="http://schemas.microsoft.com/office/drawing/2014/main" id="{875FFA7C-7208-4ECF-AD93-746FCFA84555}"/>
              </a:ext>
            </a:extLst>
          </p:cNvPr>
          <p:cNvGrpSpPr/>
          <p:nvPr/>
        </p:nvGrpSpPr>
        <p:grpSpPr>
          <a:xfrm>
            <a:off x="1009650" y="1057275"/>
            <a:ext cx="6934200" cy="1940367"/>
            <a:chOff x="600075" y="2305050"/>
            <a:chExt cx="6934200" cy="1940367"/>
          </a:xfrm>
        </p:grpSpPr>
        <p:sp>
          <p:nvSpPr>
            <p:cNvPr id="6" name="Rectangle 5">
              <a:extLst>
                <a:ext uri="{FF2B5EF4-FFF2-40B4-BE49-F238E27FC236}">
                  <a16:creationId xmlns:a16="http://schemas.microsoft.com/office/drawing/2014/main" id="{9711E6C9-A18C-40F4-8314-E97974AFA425}"/>
                </a:ext>
              </a:extLst>
            </p:cNvPr>
            <p:cNvSpPr/>
            <p:nvPr/>
          </p:nvSpPr>
          <p:spPr>
            <a:xfrm>
              <a:off x="600075" y="2657475"/>
              <a:ext cx="6934200" cy="1587942"/>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buClr>
                  <a:srgbClr val="0070C0"/>
                </a:buClr>
                <a:buSzPct val="90000"/>
                <a:buFont typeface="Arial" panose="020B0604020202020204" pitchFamily="34" charset="0"/>
                <a:buChar char="•"/>
              </a:pPr>
              <a:r>
                <a:rPr lang="en-US" dirty="0"/>
                <a:t>[Zhang and Kwok, ICML2014]: ADMM without speedup</a:t>
              </a:r>
            </a:p>
            <a:p>
              <a:pPr marL="342900" indent="-342900">
                <a:buClr>
                  <a:srgbClr val="0070C0"/>
                </a:buClr>
                <a:buSzPct val="90000"/>
                <a:buFont typeface="Arial" panose="020B0604020202020204" pitchFamily="34" charset="0"/>
                <a:buChar char="•"/>
              </a:pPr>
              <a:r>
                <a:rPr lang="en-US" dirty="0"/>
                <a:t>[Yuan et. al, Optimization2016]: Inconsistent with the centralized </a:t>
              </a:r>
            </a:p>
            <a:p>
              <a:pPr marL="342900" indent="-342900">
                <a:buClr>
                  <a:srgbClr val="0070C0"/>
                </a:buClr>
                <a:buSzPct val="90000"/>
                <a:buFont typeface="Arial" panose="020B0604020202020204" pitchFamily="34" charset="0"/>
                <a:buChar char="•"/>
              </a:pPr>
              <a:r>
                <a:rPr lang="en-US" dirty="0"/>
                <a:t>[Wu et. al, </a:t>
              </a:r>
              <a:r>
                <a:rPr lang="en-US" dirty="0" err="1"/>
                <a:t>ArXiv</a:t>
              </a:r>
              <a:r>
                <a:rPr lang="en-US" dirty="0"/>
                <a:t> 2016]: convergence with asynchronous setting</a:t>
              </a:r>
            </a:p>
          </p:txBody>
        </p:sp>
        <p:sp>
          <p:nvSpPr>
            <p:cNvPr id="7" name="Round Same Side Corner Rectangle 6">
              <a:extLst>
                <a:ext uri="{FF2B5EF4-FFF2-40B4-BE49-F238E27FC236}">
                  <a16:creationId xmlns:a16="http://schemas.microsoft.com/office/drawing/2014/main" id="{2A5C6077-F8D9-4743-9F96-1810E7972987}"/>
                </a:ext>
              </a:extLst>
            </p:cNvPr>
            <p:cNvSpPr/>
            <p:nvPr/>
          </p:nvSpPr>
          <p:spPr>
            <a:xfrm>
              <a:off x="600075" y="2305050"/>
              <a:ext cx="6934200" cy="3524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P2P network: wireless sensing network</a:t>
              </a:r>
            </a:p>
          </p:txBody>
        </p:sp>
      </p:grpSp>
      <p:grpSp>
        <p:nvGrpSpPr>
          <p:cNvPr id="8" name="Group 7">
            <a:extLst>
              <a:ext uri="{FF2B5EF4-FFF2-40B4-BE49-F238E27FC236}">
                <a16:creationId xmlns:a16="http://schemas.microsoft.com/office/drawing/2014/main" id="{FF1AB47F-10FF-44E5-AFA8-924D23F0275F}"/>
              </a:ext>
            </a:extLst>
          </p:cNvPr>
          <p:cNvGrpSpPr/>
          <p:nvPr/>
        </p:nvGrpSpPr>
        <p:grpSpPr>
          <a:xfrm>
            <a:off x="1009650" y="3153603"/>
            <a:ext cx="6934200" cy="2547481"/>
            <a:chOff x="600075" y="2305050"/>
            <a:chExt cx="6934200" cy="2547481"/>
          </a:xfrm>
        </p:grpSpPr>
        <p:sp>
          <p:nvSpPr>
            <p:cNvPr id="9" name="Rectangle 8">
              <a:extLst>
                <a:ext uri="{FF2B5EF4-FFF2-40B4-BE49-F238E27FC236}">
                  <a16:creationId xmlns:a16="http://schemas.microsoft.com/office/drawing/2014/main" id="{B4E90F7C-C8E7-4638-9A31-2DA615F9D7BB}"/>
                </a:ext>
              </a:extLst>
            </p:cNvPr>
            <p:cNvSpPr/>
            <p:nvPr/>
          </p:nvSpPr>
          <p:spPr>
            <a:xfrm>
              <a:off x="600075" y="2657474"/>
              <a:ext cx="6934200" cy="2195057"/>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buClr>
                  <a:srgbClr val="0070C0"/>
                </a:buClr>
                <a:buSzPct val="90000"/>
              </a:pPr>
              <a:endParaRPr lang="en-US" sz="2000" dirty="0"/>
            </a:p>
          </p:txBody>
        </p:sp>
        <p:sp>
          <p:nvSpPr>
            <p:cNvPr id="10" name="Round Same Side Corner Rectangle 6">
              <a:extLst>
                <a:ext uri="{FF2B5EF4-FFF2-40B4-BE49-F238E27FC236}">
                  <a16:creationId xmlns:a16="http://schemas.microsoft.com/office/drawing/2014/main" id="{103261D1-B464-465D-8E1A-BD71030B11DA}"/>
                </a:ext>
              </a:extLst>
            </p:cNvPr>
            <p:cNvSpPr/>
            <p:nvPr/>
          </p:nvSpPr>
          <p:spPr>
            <a:xfrm>
              <a:off x="600075" y="2305050"/>
              <a:ext cx="6934200" cy="3524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Decentralized parallel stochastic algorithms</a:t>
              </a:r>
            </a:p>
          </p:txBody>
        </p:sp>
      </p:grpSp>
      <p:sp>
        <p:nvSpPr>
          <p:cNvPr id="11" name="TextBox 10">
            <a:extLst>
              <a:ext uri="{FF2B5EF4-FFF2-40B4-BE49-F238E27FC236}">
                <a16:creationId xmlns:a16="http://schemas.microsoft.com/office/drawing/2014/main" id="{7BD47BDE-7D4D-459C-B6F1-CEDAA1AC15EB}"/>
              </a:ext>
            </a:extLst>
          </p:cNvPr>
          <p:cNvSpPr txBox="1"/>
          <p:nvPr/>
        </p:nvSpPr>
        <p:spPr>
          <a:xfrm>
            <a:off x="1753262" y="5812704"/>
            <a:ext cx="5637475" cy="646331"/>
          </a:xfrm>
          <a:prstGeom prst="rect">
            <a:avLst/>
          </a:prstGeom>
          <a:noFill/>
        </p:spPr>
        <p:txBody>
          <a:bodyPr wrap="square" rtlCol="0">
            <a:spAutoFit/>
          </a:bodyPr>
          <a:lstStyle/>
          <a:p>
            <a:pPr algn="ctr"/>
            <a:r>
              <a:rPr lang="en-US" dirty="0">
                <a:solidFill>
                  <a:srgbClr val="FF0000"/>
                </a:solidFill>
              </a:rPr>
              <a:t>“None of them is proved to have speedup when we increase the number of nodes.”</a:t>
            </a: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45EB10B5-4985-4E3F-A764-1021B4D36932}"/>
                  </a:ext>
                </a:extLst>
              </p:cNvPr>
              <p:cNvGraphicFramePr>
                <a:graphicFrameLocks noGrp="1"/>
              </p:cNvGraphicFramePr>
              <p:nvPr>
                <p:extLst>
                  <p:ext uri="{D42A27DB-BD31-4B8C-83A1-F6EECF244321}">
                    <p14:modId xmlns:p14="http://schemas.microsoft.com/office/powerpoint/2010/main" val="3656182914"/>
                  </p:ext>
                </p:extLst>
              </p:nvPr>
            </p:nvGraphicFramePr>
            <p:xfrm>
              <a:off x="1428750" y="3618146"/>
              <a:ext cx="6096000" cy="1923415"/>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1336310113"/>
                        </a:ext>
                      </a:extLst>
                    </a:gridCol>
                    <a:gridCol w="3048000">
                      <a:extLst>
                        <a:ext uri="{9D8B030D-6E8A-4147-A177-3AD203B41FA5}">
                          <a16:colId xmlns:a16="http://schemas.microsoft.com/office/drawing/2014/main" val="1570430008"/>
                        </a:ext>
                      </a:extLst>
                    </a:gridCol>
                  </a:tblGrid>
                  <a:tr h="370840">
                    <a:tc>
                      <a:txBody>
                        <a:bodyPr/>
                        <a:lstStyle/>
                        <a:p>
                          <a:r>
                            <a:rPr lang="en-US" dirty="0"/>
                            <a:t>Method</a:t>
                          </a:r>
                        </a:p>
                      </a:txBody>
                      <a:tcPr/>
                    </a:tc>
                    <a:tc>
                      <a:txBody>
                        <a:bodyPr/>
                        <a:lstStyle/>
                        <a:p>
                          <a:r>
                            <a:rPr lang="en-US" dirty="0"/>
                            <a:t>Computational complexity</a:t>
                          </a:r>
                        </a:p>
                      </a:txBody>
                      <a:tcPr/>
                    </a:tc>
                    <a:extLst>
                      <a:ext uri="{0D108BD9-81ED-4DB2-BD59-A6C34878D82A}">
                        <a16:rowId xmlns:a16="http://schemas.microsoft.com/office/drawing/2014/main" val="3896778233"/>
                      </a:ext>
                    </a:extLst>
                  </a:tr>
                  <a:tr h="370840">
                    <a:tc>
                      <a:txBody>
                        <a:bodyPr/>
                        <a:lstStyle/>
                        <a:p>
                          <a:r>
                            <a:rPr lang="en-US" sz="1800" dirty="0"/>
                            <a:t>[Lan et. al, </a:t>
                          </a:r>
                          <a:r>
                            <a:rPr lang="en-US" sz="1800" dirty="0" err="1"/>
                            <a:t>ArXiv</a:t>
                          </a:r>
                          <a:r>
                            <a:rPr lang="en-US" sz="1800" dirty="0"/>
                            <a:t> 2017]</a:t>
                          </a:r>
                          <a:endParaRPr lang="en-US" dirty="0"/>
                        </a:p>
                      </a:txBody>
                      <a:tcPr/>
                    </a:tc>
                    <a:tc>
                      <a:txBody>
                        <a:bodyPr/>
                        <a:lstStyle/>
                        <a:p>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r>
                                            <a:rPr lang="en-US" b="0" i="1" smtClean="0">
                                              <a:latin typeface="Cambria Math" panose="02040503050406030204" pitchFamily="18" charset="0"/>
                                            </a:rPr>
                                            <m:t>2</m:t>
                                          </m:r>
                                        </m:sup>
                                      </m:sSup>
                                    </m:den>
                                  </m:f>
                                </m:e>
                              </m:d>
                            </m:oMath>
                          </a14:m>
                          <a:r>
                            <a:rPr lang="en-US" dirty="0"/>
                            <a:t> for general convex</a:t>
                          </a:r>
                        </a:p>
                        <a:p>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𝜖</m:t>
                                      </m:r>
                                    </m:den>
                                  </m:f>
                                </m:e>
                              </m:d>
                            </m:oMath>
                          </a14:m>
                          <a:r>
                            <a:rPr lang="en-US" dirty="0"/>
                            <a:t> for strongly convex</a:t>
                          </a:r>
                        </a:p>
                      </a:txBody>
                      <a:tcPr/>
                    </a:tc>
                    <a:extLst>
                      <a:ext uri="{0D108BD9-81ED-4DB2-BD59-A6C34878D82A}">
                        <a16:rowId xmlns:a16="http://schemas.microsoft.com/office/drawing/2014/main" val="3481407070"/>
                      </a:ext>
                    </a:extLst>
                  </a:tr>
                  <a:tr h="370840">
                    <a:tc>
                      <a:txBody>
                        <a:bodyPr/>
                        <a:lstStyle/>
                        <a:p>
                          <a:r>
                            <a:rPr lang="en-US" dirty="0"/>
                            <a:t>[</a:t>
                          </a:r>
                          <a:r>
                            <a:rPr lang="en-US" dirty="0" err="1"/>
                            <a:t>Sirb</a:t>
                          </a:r>
                          <a:r>
                            <a:rPr lang="en-US" dirty="0"/>
                            <a:t> et. al, </a:t>
                          </a:r>
                          <a:r>
                            <a:rPr lang="en-US" dirty="0" err="1"/>
                            <a:t>BigData</a:t>
                          </a:r>
                          <a:r>
                            <a:rPr lang="en-US" dirty="0"/>
                            <a:t> 2016]: Asynchronous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𝜖</m:t>
                                          </m:r>
                                        </m:e>
                                        <m:sup>
                                          <m:r>
                                            <a:rPr lang="en-US" b="0" i="1" smtClean="0">
                                              <a:latin typeface="Cambria Math" panose="02040503050406030204" pitchFamily="18" charset="0"/>
                                            </a:rPr>
                                            <m:t>2</m:t>
                                          </m:r>
                                        </m:sup>
                                      </m:sSup>
                                    </m:den>
                                  </m:f>
                                </m:e>
                              </m:d>
                            </m:oMath>
                          </a14:m>
                          <a:r>
                            <a:rPr lang="en-US" dirty="0"/>
                            <a:t> for general convex</a:t>
                          </a:r>
                        </a:p>
                      </a:txBody>
                      <a:tcPr/>
                    </a:tc>
                    <a:extLst>
                      <a:ext uri="{0D108BD9-81ED-4DB2-BD59-A6C34878D82A}">
                        <a16:rowId xmlns:a16="http://schemas.microsoft.com/office/drawing/2014/main" val="2671155151"/>
                      </a:ext>
                    </a:extLst>
                  </a:tr>
                </a:tbl>
              </a:graphicData>
            </a:graphic>
          </p:graphicFrame>
        </mc:Choice>
        <mc:Fallback xmlns="">
          <p:graphicFrame>
            <p:nvGraphicFramePr>
              <p:cNvPr id="12" name="Table 11">
                <a:extLst>
                  <a:ext uri="{FF2B5EF4-FFF2-40B4-BE49-F238E27FC236}">
                    <a16:creationId xmlns:a16="http://schemas.microsoft.com/office/drawing/2014/main" id="{45EB10B5-4985-4E3F-A764-1021B4D36932}"/>
                  </a:ext>
                </a:extLst>
              </p:cNvPr>
              <p:cNvGraphicFramePr>
                <a:graphicFrameLocks noGrp="1"/>
              </p:cNvGraphicFramePr>
              <p:nvPr>
                <p:extLst>
                  <p:ext uri="{D42A27DB-BD31-4B8C-83A1-F6EECF244321}">
                    <p14:modId xmlns:p14="http://schemas.microsoft.com/office/powerpoint/2010/main" val="3656182914"/>
                  </p:ext>
                </p:extLst>
              </p:nvPr>
            </p:nvGraphicFramePr>
            <p:xfrm>
              <a:off x="1428750" y="3618146"/>
              <a:ext cx="6096000" cy="1923415"/>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1336310113"/>
                        </a:ext>
                      </a:extLst>
                    </a:gridCol>
                    <a:gridCol w="3048000">
                      <a:extLst>
                        <a:ext uri="{9D8B030D-6E8A-4147-A177-3AD203B41FA5}">
                          <a16:colId xmlns:a16="http://schemas.microsoft.com/office/drawing/2014/main" val="1570430008"/>
                        </a:ext>
                      </a:extLst>
                    </a:gridCol>
                  </a:tblGrid>
                  <a:tr h="370840">
                    <a:tc>
                      <a:txBody>
                        <a:bodyPr/>
                        <a:lstStyle/>
                        <a:p>
                          <a:r>
                            <a:rPr lang="en-US" dirty="0"/>
                            <a:t>Method</a:t>
                          </a:r>
                        </a:p>
                      </a:txBody>
                      <a:tcPr/>
                    </a:tc>
                    <a:tc>
                      <a:txBody>
                        <a:bodyPr/>
                        <a:lstStyle/>
                        <a:p>
                          <a:r>
                            <a:rPr lang="en-US" dirty="0"/>
                            <a:t>Computational complexity</a:t>
                          </a:r>
                        </a:p>
                      </a:txBody>
                      <a:tcPr/>
                    </a:tc>
                    <a:extLst>
                      <a:ext uri="{0D108BD9-81ED-4DB2-BD59-A6C34878D82A}">
                        <a16:rowId xmlns:a16="http://schemas.microsoft.com/office/drawing/2014/main" val="3896778233"/>
                      </a:ext>
                    </a:extLst>
                  </a:tr>
                  <a:tr h="912495">
                    <a:tc>
                      <a:txBody>
                        <a:bodyPr/>
                        <a:lstStyle/>
                        <a:p>
                          <a:r>
                            <a:rPr lang="en-US" sz="1800" dirty="0"/>
                            <a:t>[Lan et. al, </a:t>
                          </a:r>
                          <a:r>
                            <a:rPr lang="en-US" sz="1800" dirty="0" err="1"/>
                            <a:t>ArXiv</a:t>
                          </a:r>
                          <a:r>
                            <a:rPr lang="en-US" sz="1800" dirty="0"/>
                            <a:t> 2017]</a:t>
                          </a:r>
                          <a:endParaRPr lang="en-US" dirty="0"/>
                        </a:p>
                      </a:txBody>
                      <a:tcPr/>
                    </a:tc>
                    <a:tc>
                      <a:txBody>
                        <a:bodyPr/>
                        <a:lstStyle/>
                        <a:p>
                          <a:endParaRPr lang="en-US"/>
                        </a:p>
                      </a:txBody>
                      <a:tcPr>
                        <a:blipFill>
                          <a:blip r:embed="rId2"/>
                          <a:stretch>
                            <a:fillRect l="-100400" t="-43709" r="-800" b="-79470"/>
                          </a:stretch>
                        </a:blipFill>
                      </a:tcPr>
                    </a:tc>
                    <a:extLst>
                      <a:ext uri="{0D108BD9-81ED-4DB2-BD59-A6C34878D82A}">
                        <a16:rowId xmlns:a16="http://schemas.microsoft.com/office/drawing/2014/main" val="3481407070"/>
                      </a:ext>
                    </a:extLst>
                  </a:tr>
                  <a:tr h="640080">
                    <a:tc>
                      <a:txBody>
                        <a:bodyPr/>
                        <a:lstStyle/>
                        <a:p>
                          <a:r>
                            <a:rPr lang="en-US" dirty="0"/>
                            <a:t>[</a:t>
                          </a:r>
                          <a:r>
                            <a:rPr lang="en-US" dirty="0" err="1"/>
                            <a:t>Sirb</a:t>
                          </a:r>
                          <a:r>
                            <a:rPr lang="en-US" dirty="0"/>
                            <a:t> et. al, </a:t>
                          </a:r>
                          <a:r>
                            <a:rPr lang="en-US" dirty="0" err="1"/>
                            <a:t>BigData</a:t>
                          </a:r>
                          <a:r>
                            <a:rPr lang="en-US" dirty="0"/>
                            <a:t> 2016]: Asynchronous approach</a:t>
                          </a:r>
                        </a:p>
                      </a:txBody>
                      <a:tcPr/>
                    </a:tc>
                    <a:tc>
                      <a:txBody>
                        <a:bodyPr/>
                        <a:lstStyle/>
                        <a:p>
                          <a:endParaRPr lang="en-US"/>
                        </a:p>
                      </a:txBody>
                      <a:tcPr>
                        <a:blipFill>
                          <a:blip r:embed="rId2"/>
                          <a:stretch>
                            <a:fillRect l="-100400" t="-206667" r="-800" b="-14286"/>
                          </a:stretch>
                        </a:blipFill>
                      </a:tcPr>
                    </a:tc>
                    <a:extLst>
                      <a:ext uri="{0D108BD9-81ED-4DB2-BD59-A6C34878D82A}">
                        <a16:rowId xmlns:a16="http://schemas.microsoft.com/office/drawing/2014/main" val="2671155151"/>
                      </a:ext>
                    </a:extLst>
                  </a:tr>
                </a:tbl>
              </a:graphicData>
            </a:graphic>
          </p:graphicFrame>
        </mc:Fallback>
      </mc:AlternateContent>
    </p:spTree>
    <p:extLst>
      <p:ext uri="{BB962C8B-B14F-4D97-AF65-F5344CB8AC3E}">
        <p14:creationId xmlns:p14="http://schemas.microsoft.com/office/powerpoint/2010/main" val="8379178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B524AC-7A32-458B-A7C1-6E18F2309333}" vid="{5F98F3ED-1BD5-4DA9-8941-0D1612D65A55}"/>
    </a:ext>
  </a:extLst>
</a:theme>
</file>

<file path=docProps/app.xml><?xml version="1.0" encoding="utf-8"?>
<Properties xmlns="http://schemas.openxmlformats.org/officeDocument/2006/extended-properties" xmlns:vt="http://schemas.openxmlformats.org/officeDocument/2006/docPropsVTypes">
  <Template>yxsu_template</Template>
  <TotalTime>0</TotalTime>
  <Words>1086</Words>
  <Application>Microsoft Office PowerPoint</Application>
  <PresentationFormat>On-screen Show (4:3)</PresentationFormat>
  <Paragraphs>213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Cambria Math</vt:lpstr>
      <vt:lpstr>Office Theme</vt:lpstr>
      <vt:lpstr>Ten Words</vt:lpstr>
      <vt:lpstr>Tushar's Birthday Bombs</vt:lpstr>
      <vt:lpstr>Can Decentralized Algorithms Outperform Centralized Algorithms? A Case Study for Decentralized Parallel Stochastic Gradient Descent</vt:lpstr>
      <vt:lpstr>Distributed Environment for Big Data/Model</vt:lpstr>
      <vt:lpstr>Model Parallelism</vt:lpstr>
      <vt:lpstr>Data Parallelism</vt:lpstr>
      <vt:lpstr>Hierarchical Topology</vt:lpstr>
      <vt:lpstr>Centralized vs Decentralized</vt:lpstr>
      <vt:lpstr>Related Work</vt:lpstr>
      <vt:lpstr>Contributions</vt:lpstr>
      <vt:lpstr>Problem Formulation</vt:lpstr>
      <vt:lpstr>Distributed Setting</vt:lpstr>
      <vt:lpstr>Runtime: Decentralized Setting</vt:lpstr>
      <vt:lpstr>Algorithm: at Iteration t</vt:lpstr>
      <vt:lpstr>Convergence Rate Analysis</vt:lpstr>
      <vt:lpstr>Convergence Rate Analysis</vt:lpstr>
      <vt:lpstr>Centralized PSGD vs Decentralized PSGD</vt:lpstr>
      <vt:lpstr>Ring Network</vt:lpstr>
      <vt:lpstr>Convergence Rate for the Average of Local Variables</vt:lpstr>
      <vt:lpstr>Experimental Settings</vt:lpstr>
      <vt:lpstr>Comparison between D-PSGD and two centralized implementations (7 and 10 GPUs)</vt:lpstr>
      <vt:lpstr>Comparison between D-PSGD and two centralized implementations (7 and 10 GPUs)</vt:lpstr>
      <vt:lpstr>Convergence Rate</vt:lpstr>
      <vt:lpstr>D-PSGD Speedup</vt:lpstr>
      <vt:lpstr>D-PSGD Communication Patterns</vt:lpstr>
      <vt:lpstr>Convergence comparison between D-PSGD and EAMSGD (EASGD’s momentum variant)</vt:lpstr>
      <vt:lpstr>Convergence comparison between D-PSGD and Momentum SGD</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Decentralized Algorithms Outperform Centralized Algorithms? A Case Study for Decentralized Parallel Stochastic Gradient Descent</dc:title>
  <dc:creator>yxsu</dc:creator>
  <cp:lastModifiedBy>yxsu</cp:lastModifiedBy>
  <cp:revision>115</cp:revision>
  <dcterms:created xsi:type="dcterms:W3CDTF">2017-10-14T06:50:21Z</dcterms:created>
  <dcterms:modified xsi:type="dcterms:W3CDTF">2017-10-15T14:57:04Z</dcterms:modified>
</cp:coreProperties>
</file>