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1" r:id="rId6"/>
    <p:sldId id="262" r:id="rId7"/>
    <p:sldId id="263" r:id="rId8"/>
    <p:sldId id="260" r:id="rId9"/>
    <p:sldId id="265" r:id="rId10"/>
    <p:sldId id="266" r:id="rId11"/>
    <p:sldId id="267" r:id="rId12"/>
    <p:sldId id="268" r:id="rId13"/>
    <p:sldId id="269" r:id="rId14"/>
    <p:sldId id="270" r:id="rId15"/>
    <p:sldId id="271" r:id="rId16"/>
    <p:sldId id="272" r:id="rId17"/>
    <p:sldId id="273" r:id="rId18"/>
    <p:sldId id="26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2" autoAdjust="0"/>
  </p:normalViewPr>
  <p:slideViewPr>
    <p:cSldViewPr snapToGrid="0">
      <p:cViewPr>
        <p:scale>
          <a:sx n="57" d="100"/>
          <a:sy n="57" d="100"/>
        </p:scale>
        <p:origin x="36" y="2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C543B-17D3-4A50-A63B-E72762BAA6B4}" type="datetimeFigureOut">
              <a:rPr lang="en-US" smtClean="0"/>
              <a:t>10/24/2016</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BC4C9-F04E-4DF0-A75F-3B84D303E64D}" type="slidenum">
              <a:rPr lang="en-US" smtClean="0"/>
              <a:t>‹#›</a:t>
            </a:fld>
            <a:endParaRPr lang="en-US"/>
          </a:p>
        </p:txBody>
      </p:sp>
    </p:spTree>
    <p:extLst>
      <p:ext uri="{BB962C8B-B14F-4D97-AF65-F5344CB8AC3E}">
        <p14:creationId xmlns:p14="http://schemas.microsoft.com/office/powerpoint/2010/main" val="306493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HK" dirty="0"/>
              <a:t>Figure 1: A) Glimpse Sensor: Given the coordinates of the glimpse and an input image, the sensor extracts a retina-like representation ρ(</a:t>
            </a:r>
            <a:r>
              <a:rPr lang="en-HK" dirty="0" err="1"/>
              <a:t>xt</a:t>
            </a:r>
            <a:r>
              <a:rPr lang="en-HK" dirty="0"/>
              <a:t>, lt−1) </a:t>
            </a:r>
            <a:r>
              <a:rPr lang="en-HK" dirty="0" err="1"/>
              <a:t>centered</a:t>
            </a:r>
            <a:r>
              <a:rPr lang="en-HK" dirty="0"/>
              <a:t> at lt−1 that contains multiple resolution patches. B) Glimpse Network: Given the location (lt−1) and input image (</a:t>
            </a:r>
            <a:r>
              <a:rPr lang="en-HK" dirty="0" err="1"/>
              <a:t>xt</a:t>
            </a:r>
            <a:r>
              <a:rPr lang="en-HK" dirty="0"/>
              <a:t>), uses the glimpse sensor to extract retina representation ρ(</a:t>
            </a:r>
            <a:r>
              <a:rPr lang="en-HK" dirty="0" err="1"/>
              <a:t>xt</a:t>
            </a:r>
            <a:r>
              <a:rPr lang="en-HK" dirty="0"/>
              <a:t>, lt−1). The retina representation and glimpse location is then mapped into a hidden space using independent linear layers parameterized by θ 0 g and θ 1 g respectively using rectified units followed by another linear layer θ 2 g to combine the information from both components. The glimpse network </a:t>
            </a:r>
            <a:r>
              <a:rPr lang="en-HK" dirty="0" err="1"/>
              <a:t>fg</a:t>
            </a:r>
            <a:r>
              <a:rPr lang="en-HK" dirty="0"/>
              <a:t>(.; {θ 0 g , θ1 g , θ2 g}) defines a trainable bandwidth limited sensor for the attention network producing the glimpse representation </a:t>
            </a:r>
            <a:r>
              <a:rPr lang="en-HK" dirty="0" err="1"/>
              <a:t>gt.</a:t>
            </a:r>
            <a:r>
              <a:rPr lang="en-HK" dirty="0"/>
              <a:t> C) Model Architecture: Overall, the model is an RNN. The core network of the model </a:t>
            </a:r>
            <a:r>
              <a:rPr lang="en-HK" dirty="0" err="1"/>
              <a:t>fh</a:t>
            </a:r>
            <a:r>
              <a:rPr lang="en-HK" dirty="0"/>
              <a:t>(.; </a:t>
            </a:r>
            <a:r>
              <a:rPr lang="en-HK" dirty="0" err="1"/>
              <a:t>θh</a:t>
            </a:r>
            <a:r>
              <a:rPr lang="en-HK" dirty="0"/>
              <a:t>) takes the glimpse representation </a:t>
            </a:r>
            <a:r>
              <a:rPr lang="en-HK" dirty="0" err="1"/>
              <a:t>gt</a:t>
            </a:r>
            <a:r>
              <a:rPr lang="en-HK" dirty="0"/>
              <a:t> as input and combining with the internal representation at previous time step ht−1, produces the new internal state of the model ht. The location network </a:t>
            </a:r>
            <a:r>
              <a:rPr lang="en-HK" dirty="0" err="1"/>
              <a:t>fl</a:t>
            </a:r>
            <a:r>
              <a:rPr lang="en-HK" dirty="0"/>
              <a:t>(.; </a:t>
            </a:r>
            <a:r>
              <a:rPr lang="en-HK" dirty="0" err="1"/>
              <a:t>θl</a:t>
            </a:r>
            <a:r>
              <a:rPr lang="en-HK" dirty="0"/>
              <a:t>) and the action network fa(.; </a:t>
            </a:r>
            <a:r>
              <a:rPr lang="en-HK" dirty="0" err="1"/>
              <a:t>θa</a:t>
            </a:r>
            <a:r>
              <a:rPr lang="en-HK" dirty="0"/>
              <a:t>) use the internal state </a:t>
            </a:r>
            <a:r>
              <a:rPr lang="en-HK" dirty="0" err="1"/>
              <a:t>ht</a:t>
            </a:r>
            <a:r>
              <a:rPr lang="en-HK" dirty="0"/>
              <a:t> of the model to produce the next location to attend to </a:t>
            </a:r>
            <a:r>
              <a:rPr lang="en-HK" dirty="0" err="1"/>
              <a:t>lt</a:t>
            </a:r>
            <a:r>
              <a:rPr lang="en-HK" dirty="0"/>
              <a:t> and the action/classification at respectively. This basic RNN iteration is repeated for a variable number of steps</a:t>
            </a:r>
            <a:endParaRPr lang="en-US" dirty="0"/>
          </a:p>
        </p:txBody>
      </p:sp>
      <p:sp>
        <p:nvSpPr>
          <p:cNvPr id="4" name="灯片编号占位符 3"/>
          <p:cNvSpPr>
            <a:spLocks noGrp="1"/>
          </p:cNvSpPr>
          <p:nvPr>
            <p:ph type="sldNum" sz="quarter" idx="10"/>
          </p:nvPr>
        </p:nvSpPr>
        <p:spPr/>
        <p:txBody>
          <a:bodyPr/>
          <a:lstStyle/>
          <a:p>
            <a:fld id="{58BBC4C9-F04E-4DF0-A75F-3B84D303E64D}" type="slidenum">
              <a:rPr lang="en-US" smtClean="0"/>
              <a:t>2</a:t>
            </a:fld>
            <a:endParaRPr lang="en-US"/>
          </a:p>
        </p:txBody>
      </p:sp>
    </p:spTree>
    <p:extLst>
      <p:ext uri="{BB962C8B-B14F-4D97-AF65-F5344CB8AC3E}">
        <p14:creationId xmlns:p14="http://schemas.microsoft.com/office/powerpoint/2010/main" val="107801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HK" dirty="0"/>
              <a:t>Our model reads an input sentence “ABC” and produces “WXYZ” as the output sentence. The model stops making predictions after outputting the end-of-sentence token. Note that the LSTM reads the input sentence in reverse, because doing so introduces many short term dependencies in the data that make the optimization problem much easier</a:t>
            </a:r>
          </a:p>
          <a:p>
            <a:endParaRPr lang="en-HK" dirty="0"/>
          </a:p>
          <a:p>
            <a:r>
              <a:rPr lang="en-HK" dirty="0"/>
              <a:t>, we found it extremely valuable to reverse the order of the words of the input sentence. So for example, instead of mapping the sentence a, b, c to the sentence α, β, γ, the LSTM is asked to map c, b, a to α, β, γ, where α, β, γ is the translation of a, b, c. This way, a is in close proximity to α, b is fairly close to β, and so on, a fact that makes it easy for SGD to “establish communication” between the input and the output. We found this simple data transformation to greatly improve the performance of the LSTM. </a:t>
            </a:r>
            <a:endParaRPr lang="en-US" dirty="0"/>
          </a:p>
        </p:txBody>
      </p:sp>
      <p:sp>
        <p:nvSpPr>
          <p:cNvPr id="4" name="灯片编号占位符 3"/>
          <p:cNvSpPr>
            <a:spLocks noGrp="1"/>
          </p:cNvSpPr>
          <p:nvPr>
            <p:ph type="sldNum" sz="quarter" idx="10"/>
          </p:nvPr>
        </p:nvSpPr>
        <p:spPr/>
        <p:txBody>
          <a:bodyPr/>
          <a:lstStyle/>
          <a:p>
            <a:fld id="{58BBC4C9-F04E-4DF0-A75F-3B84D303E64D}" type="slidenum">
              <a:rPr lang="en-US" smtClean="0"/>
              <a:t>6</a:t>
            </a:fld>
            <a:endParaRPr lang="en-US"/>
          </a:p>
        </p:txBody>
      </p:sp>
    </p:spTree>
    <p:extLst>
      <p:ext uri="{BB962C8B-B14F-4D97-AF65-F5344CB8AC3E}">
        <p14:creationId xmlns:p14="http://schemas.microsoft.com/office/powerpoint/2010/main" val="265231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HK" sz="1200" b="0" i="1" kern="1200" dirty="0">
                <a:solidFill>
                  <a:schemeClr val="tx1"/>
                </a:solidFill>
                <a:effectLst/>
                <a:latin typeface="+mn-lt"/>
                <a:ea typeface="+mn-ea"/>
                <a:cs typeface="+mn-cs"/>
              </a:rPr>
              <a:t>Intuitively, this implements a mechanism of attention in the decoder. The decoder decides parts of the source sentence to pay attention to. By letting the decoder have an attention mechanism, we relieve the encoder from the burden of having to encode all information in the source sentence into a </a:t>
            </a:r>
            <a:r>
              <a:rPr lang="en-HK" sz="1200" b="0" i="1" kern="1200" dirty="0" err="1">
                <a:solidFill>
                  <a:schemeClr val="tx1"/>
                </a:solidFill>
                <a:effectLst/>
                <a:latin typeface="+mn-lt"/>
                <a:ea typeface="+mn-ea"/>
                <a:cs typeface="+mn-cs"/>
              </a:rPr>
              <a:t>fixedlength</a:t>
            </a:r>
            <a:r>
              <a:rPr lang="en-HK" sz="1200" b="0" i="1" kern="1200" dirty="0">
                <a:solidFill>
                  <a:schemeClr val="tx1"/>
                </a:solidFill>
                <a:effectLst/>
                <a:latin typeface="+mn-lt"/>
                <a:ea typeface="+mn-ea"/>
                <a:cs typeface="+mn-cs"/>
              </a:rPr>
              <a:t> vector. With this new approach the information can be spread throughout the sequence of annotations, which can be selectively retrieved by the decoder accordingly.</a:t>
            </a:r>
            <a:endParaRPr lang="en-US" dirty="0"/>
          </a:p>
        </p:txBody>
      </p:sp>
      <p:sp>
        <p:nvSpPr>
          <p:cNvPr id="4" name="灯片编号占位符 3"/>
          <p:cNvSpPr>
            <a:spLocks noGrp="1"/>
          </p:cNvSpPr>
          <p:nvPr>
            <p:ph type="sldNum" sz="quarter" idx="10"/>
          </p:nvPr>
        </p:nvSpPr>
        <p:spPr/>
        <p:txBody>
          <a:bodyPr/>
          <a:lstStyle/>
          <a:p>
            <a:fld id="{58BBC4C9-F04E-4DF0-A75F-3B84D303E64D}" type="slidenum">
              <a:rPr lang="en-US" smtClean="0"/>
              <a:t>8</a:t>
            </a:fld>
            <a:endParaRPr lang="en-US"/>
          </a:p>
        </p:txBody>
      </p:sp>
    </p:spTree>
    <p:extLst>
      <p:ext uri="{BB962C8B-B14F-4D97-AF65-F5344CB8AC3E}">
        <p14:creationId xmlns:p14="http://schemas.microsoft.com/office/powerpoint/2010/main" val="427981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19DCD63D-969B-481F-9E7A-6AF3A68F6B39}"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218399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DCD63D-969B-481F-9E7A-6AF3A68F6B39}"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187282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DCD63D-969B-481F-9E7A-6AF3A68F6B39}"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216874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9DCD63D-969B-481F-9E7A-6AF3A68F6B39}"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276180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19DCD63D-969B-481F-9E7A-6AF3A68F6B39}"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339178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DCD63D-969B-481F-9E7A-6AF3A68F6B39}"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486278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9DCD63D-969B-481F-9E7A-6AF3A68F6B39}"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288321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9DCD63D-969B-481F-9E7A-6AF3A68F6B39}"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335232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CD63D-969B-481F-9E7A-6AF3A68F6B39}"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372821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9DCD63D-969B-481F-9E7A-6AF3A68F6B39}"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353699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19DCD63D-969B-481F-9E7A-6AF3A68F6B39}"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63145-5B35-4976-97CC-47C602F5FF2F}" type="slidenum">
              <a:rPr lang="en-US" smtClean="0"/>
              <a:t>‹#›</a:t>
            </a:fld>
            <a:endParaRPr lang="en-US"/>
          </a:p>
        </p:txBody>
      </p:sp>
    </p:spTree>
    <p:extLst>
      <p:ext uri="{BB962C8B-B14F-4D97-AF65-F5344CB8AC3E}">
        <p14:creationId xmlns:p14="http://schemas.microsoft.com/office/powerpoint/2010/main" val="31987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CD63D-969B-481F-9E7A-6AF3A68F6B39}" type="datetimeFigureOut">
              <a:rPr lang="en-US" smtClean="0"/>
              <a:t>10/24/2016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63145-5B35-4976-97CC-47C602F5FF2F}" type="slidenum">
              <a:rPr lang="en-US" smtClean="0"/>
              <a:t>‹#›</a:t>
            </a:fld>
            <a:endParaRPr lang="en-US"/>
          </a:p>
        </p:txBody>
      </p:sp>
    </p:spTree>
    <p:extLst>
      <p:ext uri="{BB962C8B-B14F-4D97-AF65-F5344CB8AC3E}">
        <p14:creationId xmlns:p14="http://schemas.microsoft.com/office/powerpoint/2010/main" val="1950757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github.com/facebook/NAMA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yanran.li/peppypapers/2015/10/07/survey-attention-model-1.html#fn:1" TargetMode="External"/><Relationship Id="rId2" Type="http://schemas.openxmlformats.org/officeDocument/2006/relationships/hyperlink" Target="http://www.wildml.com/2016/01/attention-and-memory-in-deep-learning-and-nl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Attention Model in NLP</a:t>
            </a:r>
          </a:p>
        </p:txBody>
      </p:sp>
      <p:sp>
        <p:nvSpPr>
          <p:cNvPr id="3" name="副标题 2"/>
          <p:cNvSpPr>
            <a:spLocks noGrp="1"/>
          </p:cNvSpPr>
          <p:nvPr>
            <p:ph type="subTitle" idx="1"/>
          </p:nvPr>
        </p:nvSpPr>
        <p:spPr/>
        <p:txBody>
          <a:bodyPr/>
          <a:lstStyle/>
          <a:p>
            <a:r>
              <a:rPr lang="en-US" dirty="0"/>
              <a:t>Jichuan ZENG</a:t>
            </a:r>
          </a:p>
          <a:p>
            <a:endParaRPr lang="en-US" dirty="0"/>
          </a:p>
        </p:txBody>
      </p:sp>
    </p:spTree>
    <p:extLst>
      <p:ext uri="{BB962C8B-B14F-4D97-AF65-F5344CB8AC3E}">
        <p14:creationId xmlns:p14="http://schemas.microsoft.com/office/powerpoint/2010/main" val="831743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HK" dirty="0"/>
              <a:t>Teaching Machines to Read and Comprehend</a:t>
            </a:r>
            <a:endParaRPr 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715" y="1973736"/>
            <a:ext cx="7886700" cy="3450431"/>
          </a:xfrm>
        </p:spPr>
      </p:pic>
      <p:sp>
        <p:nvSpPr>
          <p:cNvPr id="5" name="矩形 4"/>
          <p:cNvSpPr/>
          <p:nvPr/>
        </p:nvSpPr>
        <p:spPr>
          <a:xfrm>
            <a:off x="5994605" y="6031779"/>
            <a:ext cx="2408416" cy="369332"/>
          </a:xfrm>
          <a:prstGeom prst="rect">
            <a:avLst/>
          </a:prstGeom>
        </p:spPr>
        <p:txBody>
          <a:bodyPr wrap="none">
            <a:spAutoFit/>
          </a:bodyPr>
          <a:lstStyle/>
          <a:p>
            <a:r>
              <a:rPr lang="en-HK" dirty="0"/>
              <a:t>Hermann et al. NIPS’ 15</a:t>
            </a:r>
            <a:endParaRPr lang="en-US" dirty="0"/>
          </a:p>
        </p:txBody>
      </p:sp>
    </p:spTree>
    <p:extLst>
      <p:ext uri="{BB962C8B-B14F-4D97-AF65-F5344CB8AC3E}">
        <p14:creationId xmlns:p14="http://schemas.microsoft.com/office/powerpoint/2010/main" val="191126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HK" dirty="0"/>
              <a:t>Neural Attention Model for Sentence Summarization</a:t>
            </a:r>
            <a:endParaRPr lang="en-US" dirty="0"/>
          </a:p>
        </p:txBody>
      </p:sp>
      <p:sp>
        <p:nvSpPr>
          <p:cNvPr id="3" name="内容占位符 2"/>
          <p:cNvSpPr>
            <a:spLocks noGrp="1"/>
          </p:cNvSpPr>
          <p:nvPr>
            <p:ph idx="1"/>
          </p:nvPr>
        </p:nvSpPr>
        <p:spPr/>
        <p:txBody>
          <a:bodyPr/>
          <a:lstStyle/>
          <a:p>
            <a:endParaRPr lang="en-US" dirty="0"/>
          </a:p>
        </p:txBody>
      </p:sp>
      <p:sp>
        <p:nvSpPr>
          <p:cNvPr id="5" name="矩形 4"/>
          <p:cNvSpPr/>
          <p:nvPr/>
        </p:nvSpPr>
        <p:spPr>
          <a:xfrm>
            <a:off x="6847479" y="6366536"/>
            <a:ext cx="2186176" cy="369332"/>
          </a:xfrm>
          <a:prstGeom prst="rect">
            <a:avLst/>
          </a:prstGeom>
        </p:spPr>
        <p:txBody>
          <a:bodyPr wrap="none">
            <a:spAutoFit/>
          </a:bodyPr>
          <a:lstStyle/>
          <a:p>
            <a:r>
              <a:rPr lang="en-US" dirty="0"/>
              <a:t>Rush et al. EMNLP’15</a:t>
            </a:r>
          </a:p>
        </p:txBody>
      </p:sp>
      <p:sp>
        <p:nvSpPr>
          <p:cNvPr id="7" name="AutoShape 4" descr="Key Idea behind Attention Mechanis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图片 8"/>
          <p:cNvPicPr>
            <a:picLocks noChangeAspect="1"/>
          </p:cNvPicPr>
          <p:nvPr/>
        </p:nvPicPr>
        <p:blipFill>
          <a:blip r:embed="rId2"/>
          <a:stretch>
            <a:fillRect/>
          </a:stretch>
        </p:blipFill>
        <p:spPr>
          <a:xfrm>
            <a:off x="2359493" y="1690689"/>
            <a:ext cx="4276052" cy="4860513"/>
          </a:xfrm>
          <a:prstGeom prst="rect">
            <a:avLst/>
          </a:prstGeom>
        </p:spPr>
      </p:pic>
    </p:spTree>
    <p:extLst>
      <p:ext uri="{BB962C8B-B14F-4D97-AF65-F5344CB8AC3E}">
        <p14:creationId xmlns:p14="http://schemas.microsoft.com/office/powerpoint/2010/main" val="246073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HK" dirty="0"/>
              <a:t>Neural Attention Model for Sentence Summarization</a:t>
            </a:r>
            <a:endParaRPr lang="en-US" dirty="0"/>
          </a:p>
        </p:txBody>
      </p:sp>
      <p:sp>
        <p:nvSpPr>
          <p:cNvPr id="3" name="内容占位符 2"/>
          <p:cNvSpPr>
            <a:spLocks noGrp="1"/>
          </p:cNvSpPr>
          <p:nvPr>
            <p:ph idx="1"/>
          </p:nvPr>
        </p:nvSpPr>
        <p:spPr/>
        <p:txBody>
          <a:bodyPr/>
          <a:lstStyle/>
          <a:p>
            <a:endParaRPr lang="en-US" dirty="0"/>
          </a:p>
        </p:txBody>
      </p:sp>
      <p:sp>
        <p:nvSpPr>
          <p:cNvPr id="5" name="矩形 4"/>
          <p:cNvSpPr/>
          <p:nvPr/>
        </p:nvSpPr>
        <p:spPr>
          <a:xfrm>
            <a:off x="7356299" y="6311899"/>
            <a:ext cx="1668021" cy="369332"/>
          </a:xfrm>
          <a:prstGeom prst="rect">
            <a:avLst/>
          </a:prstGeom>
        </p:spPr>
        <p:txBody>
          <a:bodyPr wrap="none">
            <a:spAutoFit/>
          </a:bodyPr>
          <a:lstStyle/>
          <a:p>
            <a:r>
              <a:rPr lang="en-US" dirty="0"/>
              <a:t>Rush EMNLP’15</a:t>
            </a:r>
          </a:p>
        </p:txBody>
      </p:sp>
      <p:sp>
        <p:nvSpPr>
          <p:cNvPr id="7" name="AutoShape 4" descr="Key Idea behind Attention Mechanis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图片 3"/>
          <p:cNvPicPr>
            <a:picLocks noChangeAspect="1"/>
          </p:cNvPicPr>
          <p:nvPr/>
        </p:nvPicPr>
        <p:blipFill>
          <a:blip r:embed="rId2"/>
          <a:stretch>
            <a:fillRect/>
          </a:stretch>
        </p:blipFill>
        <p:spPr>
          <a:xfrm>
            <a:off x="1952172" y="1833564"/>
            <a:ext cx="5239655" cy="4343399"/>
          </a:xfrm>
          <a:prstGeom prst="rect">
            <a:avLst/>
          </a:prstGeom>
        </p:spPr>
      </p:pic>
    </p:spTree>
    <p:extLst>
      <p:ext uri="{BB962C8B-B14F-4D97-AF65-F5344CB8AC3E}">
        <p14:creationId xmlns:p14="http://schemas.microsoft.com/office/powerpoint/2010/main" val="276639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HK" dirty="0"/>
              <a:t>Neural Attention Model for Sentence Summarization</a:t>
            </a:r>
            <a:endParaRPr lang="en-US" dirty="0"/>
          </a:p>
        </p:txBody>
      </p:sp>
      <p:sp>
        <p:nvSpPr>
          <p:cNvPr id="3" name="内容占位符 2"/>
          <p:cNvSpPr>
            <a:spLocks noGrp="1"/>
          </p:cNvSpPr>
          <p:nvPr>
            <p:ph idx="1"/>
          </p:nvPr>
        </p:nvSpPr>
        <p:spPr/>
        <p:txBody>
          <a:bodyPr/>
          <a:lstStyle/>
          <a:p>
            <a:r>
              <a:rPr lang="en-US" dirty="0"/>
              <a:t>Decoder: NNLM (</a:t>
            </a:r>
            <a:r>
              <a:rPr lang="en-US" dirty="0" err="1"/>
              <a:t>Bengio</a:t>
            </a:r>
            <a:r>
              <a:rPr lang="en-US" dirty="0"/>
              <a:t> et al. 2003)</a:t>
            </a:r>
          </a:p>
        </p:txBody>
      </p:sp>
      <p:pic>
        <p:nvPicPr>
          <p:cNvPr id="4098" name="Picture 2" descr="https://pic1.zhimg.com/646edb35f60ff81e25c45da150df0080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09" y="2448231"/>
            <a:ext cx="4911928" cy="421607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5237609" y="2750574"/>
            <a:ext cx="3748489" cy="892278"/>
          </a:xfrm>
          <a:prstGeom prst="rect">
            <a:avLst/>
          </a:prstGeom>
        </p:spPr>
      </p:pic>
      <p:pic>
        <p:nvPicPr>
          <p:cNvPr id="5" name="图片 4"/>
          <p:cNvPicPr>
            <a:picLocks noChangeAspect="1"/>
          </p:cNvPicPr>
          <p:nvPr/>
        </p:nvPicPr>
        <p:blipFill>
          <a:blip r:embed="rId4"/>
          <a:stretch>
            <a:fillRect/>
          </a:stretch>
        </p:blipFill>
        <p:spPr>
          <a:xfrm>
            <a:off x="6248249" y="4071440"/>
            <a:ext cx="1727207" cy="2349193"/>
          </a:xfrm>
          <a:prstGeom prst="rect">
            <a:avLst/>
          </a:prstGeom>
        </p:spPr>
      </p:pic>
      <p:pic>
        <p:nvPicPr>
          <p:cNvPr id="6" name="图片 5"/>
          <p:cNvPicPr>
            <a:picLocks noChangeAspect="1"/>
          </p:cNvPicPr>
          <p:nvPr/>
        </p:nvPicPr>
        <p:blipFill>
          <a:blip r:embed="rId5"/>
          <a:stretch>
            <a:fillRect/>
          </a:stretch>
        </p:blipFill>
        <p:spPr>
          <a:xfrm>
            <a:off x="6368811" y="3637679"/>
            <a:ext cx="1735427" cy="302420"/>
          </a:xfrm>
          <a:prstGeom prst="rect">
            <a:avLst/>
          </a:prstGeom>
        </p:spPr>
      </p:pic>
    </p:spTree>
    <p:extLst>
      <p:ext uri="{BB962C8B-B14F-4D97-AF65-F5344CB8AC3E}">
        <p14:creationId xmlns:p14="http://schemas.microsoft.com/office/powerpoint/2010/main" val="275793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HK" dirty="0"/>
              <a:t>Neural Attention Model for Sentence Summarization</a:t>
            </a:r>
            <a:endParaRPr lang="en-US" dirty="0"/>
          </a:p>
        </p:txBody>
      </p:sp>
      <p:sp>
        <p:nvSpPr>
          <p:cNvPr id="3" name="内容占位符 2"/>
          <p:cNvSpPr>
            <a:spLocks noGrp="1"/>
          </p:cNvSpPr>
          <p:nvPr>
            <p:ph idx="1"/>
          </p:nvPr>
        </p:nvSpPr>
        <p:spPr/>
        <p:txBody>
          <a:bodyPr/>
          <a:lstStyle/>
          <a:p>
            <a:r>
              <a:rPr lang="en-US" dirty="0"/>
              <a:t>Encoder: Attention-based</a:t>
            </a:r>
          </a:p>
        </p:txBody>
      </p:sp>
      <p:pic>
        <p:nvPicPr>
          <p:cNvPr id="4" name="图片 3"/>
          <p:cNvPicPr>
            <a:picLocks noChangeAspect="1"/>
          </p:cNvPicPr>
          <p:nvPr/>
        </p:nvPicPr>
        <p:blipFill>
          <a:blip r:embed="rId2"/>
          <a:stretch>
            <a:fillRect/>
          </a:stretch>
        </p:blipFill>
        <p:spPr>
          <a:xfrm>
            <a:off x="5604481" y="2101850"/>
            <a:ext cx="2183742" cy="3798887"/>
          </a:xfrm>
          <a:prstGeom prst="rect">
            <a:avLst/>
          </a:prstGeom>
        </p:spPr>
      </p:pic>
      <p:pic>
        <p:nvPicPr>
          <p:cNvPr id="5" name="图片 4"/>
          <p:cNvPicPr>
            <a:picLocks noChangeAspect="1"/>
          </p:cNvPicPr>
          <p:nvPr/>
        </p:nvPicPr>
        <p:blipFill>
          <a:blip r:embed="rId3"/>
          <a:stretch>
            <a:fillRect/>
          </a:stretch>
        </p:blipFill>
        <p:spPr>
          <a:xfrm>
            <a:off x="888961" y="2595920"/>
            <a:ext cx="4222499" cy="2492274"/>
          </a:xfrm>
          <a:prstGeom prst="rect">
            <a:avLst/>
          </a:prstGeom>
        </p:spPr>
      </p:pic>
    </p:spTree>
    <p:extLst>
      <p:ext uri="{BB962C8B-B14F-4D97-AF65-F5344CB8AC3E}">
        <p14:creationId xmlns:p14="http://schemas.microsoft.com/office/powerpoint/2010/main" val="264050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HK" dirty="0"/>
              <a:t>Neural Attention Model for Sentence Summarization</a:t>
            </a:r>
            <a:endParaRPr lang="en-US" dirty="0"/>
          </a:p>
        </p:txBody>
      </p:sp>
      <p:sp>
        <p:nvSpPr>
          <p:cNvPr id="3" name="内容占位符 2"/>
          <p:cNvSpPr>
            <a:spLocks noGrp="1"/>
          </p:cNvSpPr>
          <p:nvPr>
            <p:ph idx="1"/>
          </p:nvPr>
        </p:nvSpPr>
        <p:spPr/>
        <p:txBody>
          <a:bodyPr/>
          <a:lstStyle/>
          <a:p>
            <a:r>
              <a:rPr lang="en-US" dirty="0"/>
              <a:t>Training</a:t>
            </a:r>
          </a:p>
          <a:p>
            <a:pPr lvl="1"/>
            <a:r>
              <a:rPr lang="en-US" dirty="0"/>
              <a:t>Mini-batch</a:t>
            </a:r>
          </a:p>
          <a:p>
            <a:r>
              <a:rPr lang="en-US" dirty="0"/>
              <a:t>Generating Summaries</a:t>
            </a:r>
          </a:p>
          <a:p>
            <a:pPr lvl="1"/>
            <a:r>
              <a:rPr lang="en-US" dirty="0"/>
              <a:t>Beam search (</a:t>
            </a:r>
            <a:r>
              <a:rPr lang="en-US" dirty="0">
                <a:latin typeface="Times New Roman" panose="02020603050405020304" pitchFamily="18" charset="0"/>
                <a:cs typeface="Times New Roman" panose="02020603050405020304" pitchFamily="18" charset="0"/>
              </a:rPr>
              <a:t>O(KNV)</a:t>
            </a:r>
            <a:r>
              <a:rPr lang="en-US" dirty="0"/>
              <a:t>)</a:t>
            </a:r>
          </a:p>
          <a:p>
            <a:r>
              <a:rPr lang="en-US" altLang="zh-CN" dirty="0">
                <a:hlinkClick r:id="rId2"/>
              </a:rPr>
              <a:t>Code</a:t>
            </a:r>
            <a:endParaRPr lang="en-US" dirty="0"/>
          </a:p>
          <a:p>
            <a:pPr marL="0" indent="0">
              <a:buNone/>
            </a:pPr>
            <a:endParaRPr lang="en-US" dirty="0"/>
          </a:p>
        </p:txBody>
      </p:sp>
    </p:spTree>
    <p:extLst>
      <p:ext uri="{BB962C8B-B14F-4D97-AF65-F5344CB8AC3E}">
        <p14:creationId xmlns:p14="http://schemas.microsoft.com/office/powerpoint/2010/main" val="416272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HK" dirty="0"/>
              <a:t>Neural Attention Model for Sentence Summarization</a:t>
            </a:r>
            <a:endParaRPr lang="en-US" dirty="0"/>
          </a:p>
        </p:txBody>
      </p:sp>
      <p:sp>
        <p:nvSpPr>
          <p:cNvPr id="3" name="内容占位符 2"/>
          <p:cNvSpPr>
            <a:spLocks noGrp="1"/>
          </p:cNvSpPr>
          <p:nvPr>
            <p:ph idx="1"/>
          </p:nvPr>
        </p:nvSpPr>
        <p:spPr/>
        <p:txBody>
          <a:bodyPr/>
          <a:lstStyle/>
          <a:p>
            <a:r>
              <a:rPr lang="en-US" dirty="0"/>
              <a:t>Experiment Results</a:t>
            </a:r>
          </a:p>
          <a:p>
            <a:pPr marL="0" indent="0">
              <a:buNone/>
            </a:pPr>
            <a:endParaRPr lang="en-US" dirty="0"/>
          </a:p>
        </p:txBody>
      </p:sp>
      <p:pic>
        <p:nvPicPr>
          <p:cNvPr id="5" name="图片 4"/>
          <p:cNvPicPr>
            <a:picLocks noChangeAspect="1"/>
          </p:cNvPicPr>
          <p:nvPr/>
        </p:nvPicPr>
        <p:blipFill>
          <a:blip r:embed="rId2"/>
          <a:stretch>
            <a:fillRect/>
          </a:stretch>
        </p:blipFill>
        <p:spPr>
          <a:xfrm>
            <a:off x="868061" y="2677909"/>
            <a:ext cx="6619932" cy="3633990"/>
          </a:xfrm>
          <a:prstGeom prst="rect">
            <a:avLst/>
          </a:prstGeom>
        </p:spPr>
      </p:pic>
    </p:spTree>
    <p:extLst>
      <p:ext uri="{BB962C8B-B14F-4D97-AF65-F5344CB8AC3E}">
        <p14:creationId xmlns:p14="http://schemas.microsoft.com/office/powerpoint/2010/main" val="302453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Conclusion</a:t>
            </a:r>
          </a:p>
        </p:txBody>
      </p:sp>
      <p:sp>
        <p:nvSpPr>
          <p:cNvPr id="3" name="内容占位符 2"/>
          <p:cNvSpPr>
            <a:spLocks noGrp="1"/>
          </p:cNvSpPr>
          <p:nvPr>
            <p:ph idx="1"/>
          </p:nvPr>
        </p:nvSpPr>
        <p:spPr/>
        <p:txBody>
          <a:bodyPr/>
          <a:lstStyle/>
          <a:p>
            <a:r>
              <a:rPr lang="en-HK" dirty="0"/>
              <a:t>Attention mechanism allows the network to refer back to the input sequence, instead of forcing it to encode all information into one fixed-length vector.</a:t>
            </a:r>
          </a:p>
          <a:p>
            <a:endParaRPr lang="en-HK" dirty="0"/>
          </a:p>
          <a:p>
            <a:r>
              <a:rPr lang="en-HK" dirty="0"/>
              <a:t>Pros: Soft access to memory, Model </a:t>
            </a:r>
            <a:r>
              <a:rPr lang="en-US" dirty="0"/>
              <a:t>interpretation</a:t>
            </a:r>
            <a:endParaRPr lang="en-HK" dirty="0"/>
          </a:p>
          <a:p>
            <a:r>
              <a:rPr lang="en-HK" dirty="0"/>
              <a:t>Cons: Computational expensive</a:t>
            </a:r>
            <a:endParaRPr lang="en-US" dirty="0"/>
          </a:p>
        </p:txBody>
      </p:sp>
    </p:spTree>
    <p:extLst>
      <p:ext uri="{BB962C8B-B14F-4D97-AF65-F5344CB8AC3E}">
        <p14:creationId xmlns:p14="http://schemas.microsoft.com/office/powerpoint/2010/main" val="113243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References</a:t>
            </a:r>
          </a:p>
        </p:txBody>
      </p:sp>
      <p:sp>
        <p:nvSpPr>
          <p:cNvPr id="3" name="内容占位符 2"/>
          <p:cNvSpPr>
            <a:spLocks noGrp="1"/>
          </p:cNvSpPr>
          <p:nvPr>
            <p:ph idx="1"/>
          </p:nvPr>
        </p:nvSpPr>
        <p:spPr>
          <a:xfrm>
            <a:off x="628650" y="1633900"/>
            <a:ext cx="7886700" cy="4995500"/>
          </a:xfrm>
        </p:spPr>
        <p:txBody>
          <a:bodyPr>
            <a:normAutofit fontScale="62500" lnSpcReduction="20000"/>
          </a:bodyPr>
          <a:lstStyle/>
          <a:p>
            <a:r>
              <a:rPr lang="en-HK" dirty="0" err="1"/>
              <a:t>Volodymyr</a:t>
            </a:r>
            <a:r>
              <a:rPr lang="en-HK" dirty="0"/>
              <a:t> </a:t>
            </a:r>
            <a:r>
              <a:rPr lang="en-HK" dirty="0" err="1"/>
              <a:t>Mnih</a:t>
            </a:r>
            <a:r>
              <a:rPr lang="en-HK" dirty="0"/>
              <a:t>, Nicolas </a:t>
            </a:r>
            <a:r>
              <a:rPr lang="en-HK" dirty="0" err="1"/>
              <a:t>Heess</a:t>
            </a:r>
            <a:r>
              <a:rPr lang="en-HK" dirty="0"/>
              <a:t>, Alex Graves, </a:t>
            </a:r>
            <a:r>
              <a:rPr lang="en-HK" dirty="0" err="1"/>
              <a:t>Koray</a:t>
            </a:r>
            <a:r>
              <a:rPr lang="en-HK" dirty="0"/>
              <a:t> </a:t>
            </a:r>
            <a:r>
              <a:rPr lang="en-HK" dirty="0" err="1"/>
              <a:t>Kavukcuoglu</a:t>
            </a:r>
            <a:r>
              <a:rPr lang="en-HK" dirty="0"/>
              <a:t>. Recurrent Models of Visual Attention. 2014. In Advances in Neural Information Processing Systems.</a:t>
            </a:r>
          </a:p>
          <a:p>
            <a:r>
              <a:rPr lang="en-HK" dirty="0" err="1"/>
              <a:t>Bahdanau</a:t>
            </a:r>
            <a:r>
              <a:rPr lang="en-HK" dirty="0"/>
              <a:t> D, Cho K, </a:t>
            </a:r>
            <a:r>
              <a:rPr lang="en-HK" dirty="0" err="1"/>
              <a:t>Bengio</a:t>
            </a:r>
            <a:r>
              <a:rPr lang="en-HK" dirty="0"/>
              <a:t> Y. Neural machine translation by jointly learning to align and translate[J]. </a:t>
            </a:r>
            <a:r>
              <a:rPr lang="en-HK" dirty="0" err="1"/>
              <a:t>arXiv</a:t>
            </a:r>
            <a:r>
              <a:rPr lang="en-HK" dirty="0"/>
              <a:t> preprint arXiv:1409.0473, 2014.</a:t>
            </a:r>
          </a:p>
          <a:p>
            <a:r>
              <a:rPr lang="en-HK" dirty="0" err="1"/>
              <a:t>Sutskever</a:t>
            </a:r>
            <a:r>
              <a:rPr lang="en-HK" dirty="0"/>
              <a:t>, Ilya, Oriol </a:t>
            </a:r>
            <a:r>
              <a:rPr lang="en-HK" dirty="0" err="1"/>
              <a:t>Vinyals</a:t>
            </a:r>
            <a:r>
              <a:rPr lang="en-HK" dirty="0"/>
              <a:t>, and Quoc V. Le. "Sequence to sequence learning with neural networks." </a:t>
            </a:r>
            <a:r>
              <a:rPr lang="en-HK" i="1" dirty="0"/>
              <a:t>Advances in neural information processing systems</a:t>
            </a:r>
            <a:r>
              <a:rPr lang="en-HK" dirty="0"/>
              <a:t>. 2014.</a:t>
            </a:r>
          </a:p>
          <a:p>
            <a:r>
              <a:rPr lang="en-HK" dirty="0"/>
              <a:t>Hermann K M, </a:t>
            </a:r>
            <a:r>
              <a:rPr lang="en-HK" dirty="0" err="1"/>
              <a:t>Kocisky</a:t>
            </a:r>
            <a:r>
              <a:rPr lang="en-HK" dirty="0"/>
              <a:t> T, </a:t>
            </a:r>
            <a:r>
              <a:rPr lang="en-HK" dirty="0" err="1"/>
              <a:t>Grefenstette</a:t>
            </a:r>
            <a:r>
              <a:rPr lang="en-HK" dirty="0"/>
              <a:t> E, et al. Teaching machines to read and comprehend[C]//Advances in Neural Information Processing Systems. 2015: 1693-1701.</a:t>
            </a:r>
          </a:p>
          <a:p>
            <a:r>
              <a:rPr lang="en-HK" dirty="0"/>
              <a:t>Xu, Kelvin, et al. "Show, attend and tell: Neural image caption generation with visual attention." </a:t>
            </a:r>
            <a:r>
              <a:rPr lang="en-HK" i="1" dirty="0" err="1"/>
              <a:t>arXiv</a:t>
            </a:r>
            <a:r>
              <a:rPr lang="en-HK" i="1" dirty="0"/>
              <a:t> preprint arXiv:1502.03044</a:t>
            </a:r>
            <a:r>
              <a:rPr lang="en-HK" dirty="0"/>
              <a:t> 2.3 (2015): 5.</a:t>
            </a:r>
          </a:p>
          <a:p>
            <a:r>
              <a:rPr lang="en-US" dirty="0" err="1"/>
              <a:t>Zaremba</a:t>
            </a:r>
            <a:r>
              <a:rPr lang="en-US" dirty="0"/>
              <a:t>, </a:t>
            </a:r>
            <a:r>
              <a:rPr lang="en-US" dirty="0" err="1"/>
              <a:t>Wojciech</a:t>
            </a:r>
            <a:r>
              <a:rPr lang="en-US" dirty="0"/>
              <a:t>, and Ilya </a:t>
            </a:r>
            <a:r>
              <a:rPr lang="en-US" dirty="0" err="1"/>
              <a:t>Sutskever</a:t>
            </a:r>
            <a:r>
              <a:rPr lang="en-US" dirty="0"/>
              <a:t>. "Learning to execute." </a:t>
            </a:r>
            <a:r>
              <a:rPr lang="en-US" i="1" dirty="0" err="1"/>
              <a:t>arXiv</a:t>
            </a:r>
            <a:r>
              <a:rPr lang="en-US" i="1" dirty="0"/>
              <a:t> preprint arXiv:1410.4615</a:t>
            </a:r>
            <a:r>
              <a:rPr lang="en-US" dirty="0"/>
              <a:t> (2014).</a:t>
            </a:r>
            <a:endParaRPr lang="en-US" dirty="0">
              <a:hlinkClick r:id="rId2"/>
            </a:endParaRPr>
          </a:p>
          <a:p>
            <a:r>
              <a:rPr lang="en-US" dirty="0">
                <a:hlinkClick r:id="rId2"/>
              </a:rPr>
              <a:t>http://www.wildml.com/2016/01/attention-and-memory-in-deep-learning-and-nlp/</a:t>
            </a:r>
            <a:endParaRPr lang="en-US" dirty="0"/>
          </a:p>
          <a:p>
            <a:r>
              <a:rPr lang="en-US" dirty="0">
                <a:hlinkClick r:id="rId3"/>
              </a:rPr>
              <a:t>http://yanran.li/peppypapers/2015/10/07/survey-attention-model-1.html#fn:1</a:t>
            </a:r>
            <a:endParaRPr lang="en-US" dirty="0"/>
          </a:p>
          <a:p>
            <a:endParaRPr lang="en-US" dirty="0"/>
          </a:p>
        </p:txBody>
      </p:sp>
    </p:spTree>
    <p:extLst>
      <p:ext uri="{BB962C8B-B14F-4D97-AF65-F5344CB8AC3E}">
        <p14:creationId xmlns:p14="http://schemas.microsoft.com/office/powerpoint/2010/main" val="80979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Attention Model</a:t>
            </a:r>
          </a:p>
        </p:txBody>
      </p:sp>
      <p:pic>
        <p:nvPicPr>
          <p:cNvPr id="9" name="内容占位符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8886" y="1582519"/>
            <a:ext cx="2493041" cy="2493041"/>
          </a:xfrm>
        </p:spPr>
      </p:pic>
      <p:pic>
        <p:nvPicPr>
          <p:cNvPr id="4" name="图片 3"/>
          <p:cNvPicPr>
            <a:picLocks noChangeAspect="1"/>
          </p:cNvPicPr>
          <p:nvPr/>
        </p:nvPicPr>
        <p:blipFill>
          <a:blip r:embed="rId4"/>
          <a:stretch>
            <a:fillRect/>
          </a:stretch>
        </p:blipFill>
        <p:spPr>
          <a:xfrm>
            <a:off x="1157748" y="4047694"/>
            <a:ext cx="6251247" cy="2699071"/>
          </a:xfrm>
          <a:prstGeom prst="rect">
            <a:avLst/>
          </a:prstGeom>
        </p:spPr>
      </p:pic>
      <p:sp>
        <p:nvSpPr>
          <p:cNvPr id="5" name="矩形 4"/>
          <p:cNvSpPr/>
          <p:nvPr/>
        </p:nvSpPr>
        <p:spPr>
          <a:xfrm>
            <a:off x="7446090" y="6488668"/>
            <a:ext cx="1505540" cy="369332"/>
          </a:xfrm>
          <a:prstGeom prst="rect">
            <a:avLst/>
          </a:prstGeom>
        </p:spPr>
        <p:txBody>
          <a:bodyPr wrap="none">
            <a:spAutoFit/>
          </a:bodyPr>
          <a:lstStyle/>
          <a:p>
            <a:r>
              <a:rPr lang="en-US" dirty="0" err="1"/>
              <a:t>Mnih</a:t>
            </a:r>
            <a:r>
              <a:rPr lang="en-US" dirty="0"/>
              <a:t> NIPS’ 14</a:t>
            </a: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613" y="2407902"/>
            <a:ext cx="1828800" cy="609600"/>
          </a:xfrm>
          <a:prstGeom prst="rect">
            <a:avLst/>
          </a:prstGeom>
        </p:spPr>
      </p:pic>
      <p:sp>
        <p:nvSpPr>
          <p:cNvPr id="12" name="右箭头 11"/>
          <p:cNvSpPr/>
          <p:nvPr/>
        </p:nvSpPr>
        <p:spPr>
          <a:xfrm>
            <a:off x="4151672" y="2407902"/>
            <a:ext cx="1452716" cy="79086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80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Encoder-Decoder Framework</a:t>
            </a:r>
          </a:p>
        </p:txBody>
      </p:sp>
      <p:sp>
        <p:nvSpPr>
          <p:cNvPr id="3" name="内容占位符 2"/>
          <p:cNvSpPr>
            <a:spLocks noGrp="1"/>
          </p:cNvSpPr>
          <p:nvPr>
            <p:ph idx="1"/>
          </p:nvPr>
        </p:nvSpPr>
        <p:spPr>
          <a:xfrm>
            <a:off x="628650" y="1507403"/>
            <a:ext cx="7886700" cy="4351338"/>
          </a:xfrm>
        </p:spPr>
        <p:txBody>
          <a:bodyPr/>
          <a:lstStyle/>
          <a:p>
            <a:r>
              <a:rPr lang="en-CA" dirty="0">
                <a:solidFill>
                  <a:srgbClr val="000000"/>
                </a:solidFill>
              </a:rPr>
              <a:t>Encoder: from word sequence to sentence representation</a:t>
            </a:r>
          </a:p>
          <a:p>
            <a:r>
              <a:rPr lang="en-CA" dirty="0">
                <a:solidFill>
                  <a:srgbClr val="000000"/>
                </a:solidFill>
              </a:rPr>
              <a:t>Decoder: from representation to word sequence distribution</a:t>
            </a:r>
          </a:p>
          <a:p>
            <a:r>
              <a:rPr lang="en-CA" dirty="0">
                <a:solidFill>
                  <a:srgbClr val="000000"/>
                </a:solidFill>
              </a:rPr>
              <a:t>Intermediate representation of meaning </a:t>
            </a:r>
          </a:p>
          <a:p>
            <a:pPr marL="457106" lvl="1" indent="0">
              <a:buNone/>
            </a:pPr>
            <a:r>
              <a:rPr lang="en-CA" dirty="0">
                <a:solidFill>
                  <a:srgbClr val="000000"/>
                </a:solidFill>
              </a:rPr>
              <a:t>= ‘universal representation’</a:t>
            </a:r>
          </a:p>
          <a:p>
            <a:pPr marL="0" indent="0">
              <a:buNone/>
            </a:pPr>
            <a:endParaRPr lang="en-CA" dirty="0">
              <a:solidFill>
                <a:srgbClr val="000000"/>
              </a:solidFill>
            </a:endParaRPr>
          </a:p>
          <a:p>
            <a:endParaRPr lang="en-US" dirty="0"/>
          </a:p>
        </p:txBody>
      </p:sp>
      <p:sp>
        <p:nvSpPr>
          <p:cNvPr id="5" name="Trapèze 8"/>
          <p:cNvSpPr/>
          <p:nvPr/>
        </p:nvSpPr>
        <p:spPr bwMode="auto">
          <a:xfrm>
            <a:off x="2422803" y="5642207"/>
            <a:ext cx="1054586" cy="759795"/>
          </a:xfrm>
          <a:prstGeom prst="trapezoid">
            <a:avLst/>
          </a:prstGeom>
          <a:solidFill>
            <a:srgbClr val="FF8700"/>
          </a:solidFill>
          <a:ln w="9525" cap="flat" cmpd="sng" algn="ctr">
            <a:noFill/>
            <a:prstDash val="solid"/>
            <a:miter lim="800000"/>
            <a:headEnd type="none" w="med" len="med"/>
            <a:tailEnd type="none" w="med" len="med"/>
          </a:ln>
          <a:effectLst/>
        </p:spPr>
        <p:txBody>
          <a:bodyPr vert="horz" wrap="none" lIns="91420" tIns="45711" rIns="91420" bIns="45711" numCol="1" rtlCol="0" anchor="ctr" anchorCtr="0" compatLnSpc="1">
            <a:prstTxWarp prst="textNoShape">
              <a:avLst/>
            </a:prstTxWarp>
          </a:bodyPr>
          <a:lstStyle/>
          <a:p>
            <a:pPr algn="ctr" defTabSz="914210" fontAlgn="base">
              <a:spcBef>
                <a:spcPct val="0"/>
              </a:spcBef>
              <a:spcAft>
                <a:spcPct val="0"/>
              </a:spcAft>
            </a:pPr>
            <a:r>
              <a:rPr lang="fr-FR" sz="2000" dirty="0"/>
              <a:t>French</a:t>
            </a:r>
          </a:p>
          <a:p>
            <a:pPr algn="ctr" defTabSz="914210" fontAlgn="base">
              <a:spcBef>
                <a:spcPct val="0"/>
              </a:spcBef>
              <a:spcAft>
                <a:spcPct val="0"/>
              </a:spcAft>
            </a:pPr>
            <a:r>
              <a:rPr lang="fr-FR" sz="2000" dirty="0"/>
              <a:t>encoder</a:t>
            </a:r>
          </a:p>
        </p:txBody>
      </p:sp>
      <p:grpSp>
        <p:nvGrpSpPr>
          <p:cNvPr id="6" name="Grouper 9"/>
          <p:cNvGrpSpPr/>
          <p:nvPr/>
        </p:nvGrpSpPr>
        <p:grpSpPr>
          <a:xfrm>
            <a:off x="2450466" y="4592545"/>
            <a:ext cx="1054586" cy="759795"/>
            <a:chOff x="1490476" y="4257561"/>
            <a:chExt cx="1054586" cy="759795"/>
          </a:xfrm>
        </p:grpSpPr>
        <p:sp>
          <p:nvSpPr>
            <p:cNvPr id="7" name="Trapèze 10"/>
            <p:cNvSpPr/>
            <p:nvPr/>
          </p:nvSpPr>
          <p:spPr bwMode="auto">
            <a:xfrm rot="10800000">
              <a:off x="1490476" y="4257561"/>
              <a:ext cx="1054586" cy="759795"/>
            </a:xfrm>
            <a:prstGeom prst="trapezoid">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210" fontAlgn="base">
                <a:spcBef>
                  <a:spcPct val="0"/>
                </a:spcBef>
                <a:spcAft>
                  <a:spcPct val="0"/>
                </a:spcAft>
              </a:pPr>
              <a:endParaRPr lang="fr-FR" sz="2000" dirty="0"/>
            </a:p>
          </p:txBody>
        </p:sp>
        <p:sp>
          <p:nvSpPr>
            <p:cNvPr id="8" name="ZoneTexte 11"/>
            <p:cNvSpPr txBox="1"/>
            <p:nvPr/>
          </p:nvSpPr>
          <p:spPr>
            <a:xfrm>
              <a:off x="1576210" y="4309284"/>
              <a:ext cx="956737" cy="646331"/>
            </a:xfrm>
            <a:prstGeom prst="rect">
              <a:avLst/>
            </a:prstGeom>
            <a:noFill/>
          </p:spPr>
          <p:txBody>
            <a:bodyPr wrap="none" rtlCol="0">
              <a:spAutoFit/>
            </a:bodyPr>
            <a:lstStyle/>
            <a:p>
              <a:r>
                <a:rPr lang="fr-FR" dirty="0"/>
                <a:t>English</a:t>
              </a:r>
            </a:p>
            <a:p>
              <a:r>
                <a:rPr lang="fr-FR" dirty="0" err="1"/>
                <a:t>decoder</a:t>
              </a:r>
              <a:endParaRPr lang="fr-FR" dirty="0"/>
            </a:p>
          </p:txBody>
        </p:sp>
      </p:grpSp>
      <p:cxnSp>
        <p:nvCxnSpPr>
          <p:cNvPr id="9" name="Connecteur droit avec flèche 12"/>
          <p:cNvCxnSpPr/>
          <p:nvPr/>
        </p:nvCxnSpPr>
        <p:spPr bwMode="auto">
          <a:xfrm flipH="1" flipV="1">
            <a:off x="2921747" y="5336019"/>
            <a:ext cx="11340" cy="328866"/>
          </a:xfrm>
          <a:prstGeom prst="straightConnector1">
            <a:avLst/>
          </a:prstGeom>
          <a:gradFill rotWithShape="0">
            <a:gsLst>
              <a:gs pos="0">
                <a:srgbClr val="A50021"/>
              </a:gs>
              <a:gs pos="100000">
                <a:schemeClr val="tx1"/>
              </a:gs>
            </a:gsLst>
            <a:lin ang="0" scaled="1"/>
          </a:gradFill>
          <a:ln w="57150" cap="flat" cmpd="sng" algn="ctr">
            <a:solidFill>
              <a:schemeClr val="tx1"/>
            </a:solidFill>
            <a:prstDash val="solid"/>
            <a:miter lim="800000"/>
            <a:headEnd type="none" w="med" len="med"/>
            <a:tailEnd type="triangle"/>
          </a:ln>
          <a:effectLst/>
        </p:spPr>
      </p:cxnSp>
      <p:sp>
        <p:nvSpPr>
          <p:cNvPr id="10" name="ZoneTexte 13"/>
          <p:cNvSpPr txBox="1"/>
          <p:nvPr/>
        </p:nvSpPr>
        <p:spPr>
          <a:xfrm>
            <a:off x="2116633" y="6356640"/>
            <a:ext cx="1730725" cy="369332"/>
          </a:xfrm>
          <a:prstGeom prst="rect">
            <a:avLst/>
          </a:prstGeom>
          <a:noFill/>
        </p:spPr>
        <p:txBody>
          <a:bodyPr wrap="none" lIns="91420" tIns="45711" rIns="91420" bIns="45711" rtlCol="0">
            <a:spAutoFit/>
          </a:bodyPr>
          <a:lstStyle/>
          <a:p>
            <a:r>
              <a:rPr lang="fr-FR" dirty="0"/>
              <a:t>French sentence</a:t>
            </a:r>
          </a:p>
        </p:txBody>
      </p:sp>
      <p:sp>
        <p:nvSpPr>
          <p:cNvPr id="11" name="ZoneTexte 14"/>
          <p:cNvSpPr txBox="1"/>
          <p:nvPr/>
        </p:nvSpPr>
        <p:spPr>
          <a:xfrm>
            <a:off x="2155637" y="4206975"/>
            <a:ext cx="1749322" cy="369332"/>
          </a:xfrm>
          <a:prstGeom prst="rect">
            <a:avLst/>
          </a:prstGeom>
          <a:noFill/>
        </p:spPr>
        <p:txBody>
          <a:bodyPr wrap="none" lIns="91420" tIns="45711" rIns="91420" bIns="45711" rtlCol="0">
            <a:spAutoFit/>
          </a:bodyPr>
          <a:lstStyle/>
          <a:p>
            <a:r>
              <a:rPr lang="fr-FR" dirty="0"/>
              <a:t>English sentence</a:t>
            </a:r>
          </a:p>
        </p:txBody>
      </p:sp>
      <p:sp>
        <p:nvSpPr>
          <p:cNvPr id="12" name="Trapèze 15"/>
          <p:cNvSpPr/>
          <p:nvPr/>
        </p:nvSpPr>
        <p:spPr bwMode="auto">
          <a:xfrm>
            <a:off x="5421452" y="5681205"/>
            <a:ext cx="1054586" cy="759795"/>
          </a:xfrm>
          <a:prstGeom prst="trapezoid">
            <a:avLst/>
          </a:prstGeom>
          <a:solidFill>
            <a:srgbClr val="BB57BE"/>
          </a:solidFill>
          <a:ln w="9525" cap="flat" cmpd="sng" algn="ctr">
            <a:noFill/>
            <a:prstDash val="solid"/>
            <a:miter lim="800000"/>
            <a:headEnd type="none" w="med" len="med"/>
            <a:tailEnd type="none" w="med" len="med"/>
          </a:ln>
          <a:effectLst/>
        </p:spPr>
        <p:txBody>
          <a:bodyPr vert="horz" wrap="none" lIns="91420" tIns="45711" rIns="91420" bIns="45711" numCol="1" rtlCol="0" anchor="ctr" anchorCtr="0" compatLnSpc="1">
            <a:prstTxWarp prst="textNoShape">
              <a:avLst/>
            </a:prstTxWarp>
          </a:bodyPr>
          <a:lstStyle/>
          <a:p>
            <a:pPr algn="ctr" defTabSz="914210" fontAlgn="base">
              <a:spcBef>
                <a:spcPct val="0"/>
              </a:spcBef>
              <a:spcAft>
                <a:spcPct val="0"/>
              </a:spcAft>
            </a:pPr>
            <a:r>
              <a:rPr lang="fr-FR" sz="2000" dirty="0"/>
              <a:t>English</a:t>
            </a:r>
          </a:p>
          <a:p>
            <a:pPr algn="ctr" defTabSz="914210" fontAlgn="base">
              <a:spcBef>
                <a:spcPct val="0"/>
              </a:spcBef>
              <a:spcAft>
                <a:spcPct val="0"/>
              </a:spcAft>
            </a:pPr>
            <a:r>
              <a:rPr lang="fr-FR" sz="2000" dirty="0"/>
              <a:t>encoder</a:t>
            </a:r>
          </a:p>
        </p:txBody>
      </p:sp>
      <p:grpSp>
        <p:nvGrpSpPr>
          <p:cNvPr id="13" name="Grouper 16"/>
          <p:cNvGrpSpPr/>
          <p:nvPr/>
        </p:nvGrpSpPr>
        <p:grpSpPr>
          <a:xfrm>
            <a:off x="5449115" y="4631543"/>
            <a:ext cx="1054586" cy="759795"/>
            <a:chOff x="1490476" y="4257561"/>
            <a:chExt cx="1054586" cy="759795"/>
          </a:xfrm>
        </p:grpSpPr>
        <p:sp>
          <p:nvSpPr>
            <p:cNvPr id="14" name="Trapèze 17"/>
            <p:cNvSpPr/>
            <p:nvPr/>
          </p:nvSpPr>
          <p:spPr bwMode="auto">
            <a:xfrm rot="10800000">
              <a:off x="1490476" y="4257561"/>
              <a:ext cx="1054586" cy="759795"/>
            </a:xfrm>
            <a:prstGeom prst="trapezoid">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210" fontAlgn="base">
                <a:spcBef>
                  <a:spcPct val="0"/>
                </a:spcBef>
                <a:spcAft>
                  <a:spcPct val="0"/>
                </a:spcAft>
              </a:pPr>
              <a:endParaRPr lang="fr-FR" sz="2000" dirty="0"/>
            </a:p>
          </p:txBody>
        </p:sp>
        <p:sp>
          <p:nvSpPr>
            <p:cNvPr id="15" name="ZoneTexte 18"/>
            <p:cNvSpPr txBox="1"/>
            <p:nvPr/>
          </p:nvSpPr>
          <p:spPr>
            <a:xfrm>
              <a:off x="1576210" y="4309284"/>
              <a:ext cx="956737" cy="646331"/>
            </a:xfrm>
            <a:prstGeom prst="rect">
              <a:avLst/>
            </a:prstGeom>
            <a:noFill/>
          </p:spPr>
          <p:txBody>
            <a:bodyPr wrap="none" rtlCol="0">
              <a:spAutoFit/>
            </a:bodyPr>
            <a:lstStyle/>
            <a:p>
              <a:r>
                <a:rPr lang="fr-FR" dirty="0"/>
                <a:t>English</a:t>
              </a:r>
            </a:p>
            <a:p>
              <a:r>
                <a:rPr lang="fr-FR" dirty="0" err="1"/>
                <a:t>decoder</a:t>
              </a:r>
              <a:endParaRPr lang="fr-FR" dirty="0"/>
            </a:p>
          </p:txBody>
        </p:sp>
      </p:grpSp>
      <p:cxnSp>
        <p:nvCxnSpPr>
          <p:cNvPr id="16" name="Connecteur droit avec flèche 19"/>
          <p:cNvCxnSpPr/>
          <p:nvPr/>
        </p:nvCxnSpPr>
        <p:spPr bwMode="auto">
          <a:xfrm flipH="1" flipV="1">
            <a:off x="5920396" y="5375017"/>
            <a:ext cx="11340" cy="328866"/>
          </a:xfrm>
          <a:prstGeom prst="straightConnector1">
            <a:avLst/>
          </a:prstGeom>
          <a:gradFill rotWithShape="0">
            <a:gsLst>
              <a:gs pos="0">
                <a:srgbClr val="A50021"/>
              </a:gs>
              <a:gs pos="100000">
                <a:schemeClr val="tx1"/>
              </a:gs>
            </a:gsLst>
            <a:lin ang="0" scaled="1"/>
          </a:gradFill>
          <a:ln w="57150" cap="flat" cmpd="sng" algn="ctr">
            <a:solidFill>
              <a:schemeClr val="tx1"/>
            </a:solidFill>
            <a:prstDash val="solid"/>
            <a:miter lim="800000"/>
            <a:headEnd type="none" w="med" len="med"/>
            <a:tailEnd type="triangle"/>
          </a:ln>
          <a:effectLst/>
        </p:spPr>
      </p:cxnSp>
      <p:sp>
        <p:nvSpPr>
          <p:cNvPr id="17" name="ZoneTexte 20"/>
          <p:cNvSpPr txBox="1"/>
          <p:nvPr/>
        </p:nvSpPr>
        <p:spPr>
          <a:xfrm>
            <a:off x="5115282" y="6395638"/>
            <a:ext cx="1749322" cy="369332"/>
          </a:xfrm>
          <a:prstGeom prst="rect">
            <a:avLst/>
          </a:prstGeom>
          <a:noFill/>
        </p:spPr>
        <p:txBody>
          <a:bodyPr wrap="none" lIns="91420" tIns="45711" rIns="91420" bIns="45711" rtlCol="0">
            <a:spAutoFit/>
          </a:bodyPr>
          <a:lstStyle/>
          <a:p>
            <a:r>
              <a:rPr lang="fr-FR" dirty="0"/>
              <a:t>English sentence</a:t>
            </a:r>
          </a:p>
        </p:txBody>
      </p:sp>
      <p:sp>
        <p:nvSpPr>
          <p:cNvPr id="18" name="ZoneTexte 21"/>
          <p:cNvSpPr txBox="1"/>
          <p:nvPr/>
        </p:nvSpPr>
        <p:spPr>
          <a:xfrm>
            <a:off x="5154286" y="4245973"/>
            <a:ext cx="1749322" cy="369332"/>
          </a:xfrm>
          <a:prstGeom prst="rect">
            <a:avLst/>
          </a:prstGeom>
          <a:noFill/>
        </p:spPr>
        <p:txBody>
          <a:bodyPr wrap="none" lIns="91420" tIns="45711" rIns="91420" bIns="45711" rtlCol="0">
            <a:spAutoFit/>
          </a:bodyPr>
          <a:lstStyle/>
          <a:p>
            <a:r>
              <a:rPr lang="fr-FR" dirty="0"/>
              <a:t>English sentence</a:t>
            </a:r>
          </a:p>
        </p:txBody>
      </p:sp>
      <p:sp>
        <p:nvSpPr>
          <p:cNvPr id="19" name="ZoneTexte 22"/>
          <p:cNvSpPr txBox="1"/>
          <p:nvPr/>
        </p:nvSpPr>
        <p:spPr>
          <a:xfrm rot="16200000">
            <a:off x="1288839" y="5336020"/>
            <a:ext cx="1560756" cy="369332"/>
          </a:xfrm>
          <a:prstGeom prst="rect">
            <a:avLst/>
          </a:prstGeom>
          <a:noFill/>
        </p:spPr>
        <p:txBody>
          <a:bodyPr wrap="none" lIns="91420" tIns="45711" rIns="91420" bIns="45711" rtlCol="0">
            <a:spAutoFit/>
          </a:bodyPr>
          <a:lstStyle/>
          <a:p>
            <a:r>
              <a:rPr lang="fr-FR" dirty="0"/>
              <a:t>For </a:t>
            </a:r>
            <a:r>
              <a:rPr lang="fr-FR" dirty="0" err="1"/>
              <a:t>bitext</a:t>
            </a:r>
            <a:r>
              <a:rPr lang="fr-FR" dirty="0"/>
              <a:t> data</a:t>
            </a:r>
          </a:p>
        </p:txBody>
      </p:sp>
      <p:sp>
        <p:nvSpPr>
          <p:cNvPr id="20" name="ZoneTexte 23"/>
          <p:cNvSpPr txBox="1"/>
          <p:nvPr/>
        </p:nvSpPr>
        <p:spPr>
          <a:xfrm rot="16200000">
            <a:off x="3885784" y="5306976"/>
            <a:ext cx="1933267" cy="369332"/>
          </a:xfrm>
          <a:prstGeom prst="rect">
            <a:avLst/>
          </a:prstGeom>
          <a:noFill/>
        </p:spPr>
        <p:txBody>
          <a:bodyPr wrap="none" lIns="91420" tIns="45711" rIns="91420" bIns="45711" rtlCol="0">
            <a:spAutoFit/>
          </a:bodyPr>
          <a:lstStyle/>
          <a:p>
            <a:r>
              <a:rPr lang="fr-FR" dirty="0"/>
              <a:t>For </a:t>
            </a:r>
            <a:r>
              <a:rPr lang="fr-FR" dirty="0" err="1"/>
              <a:t>unilingual</a:t>
            </a:r>
            <a:r>
              <a:rPr lang="fr-FR" dirty="0"/>
              <a:t> data</a:t>
            </a:r>
          </a:p>
        </p:txBody>
      </p:sp>
    </p:spTree>
    <p:extLst>
      <p:ext uri="{BB962C8B-B14F-4D97-AF65-F5344CB8AC3E}">
        <p14:creationId xmlns:p14="http://schemas.microsoft.com/office/powerpoint/2010/main" val="207461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Motivation</a:t>
            </a:r>
          </a:p>
        </p:txBody>
      </p:sp>
      <p:sp>
        <p:nvSpPr>
          <p:cNvPr id="3" name="内容占位符 2"/>
          <p:cNvSpPr>
            <a:spLocks noGrp="1"/>
          </p:cNvSpPr>
          <p:nvPr>
            <p:ph idx="1"/>
          </p:nvPr>
        </p:nvSpPr>
        <p:spPr/>
        <p:txBody>
          <a:bodyPr/>
          <a:lstStyle/>
          <a:p>
            <a:r>
              <a:rPr lang="en-US" dirty="0"/>
              <a:t>Limited representation</a:t>
            </a:r>
          </a:p>
          <a:p>
            <a:r>
              <a:rPr lang="en-US" dirty="0"/>
              <a:t>Long distance constrained</a:t>
            </a:r>
          </a:p>
        </p:txBody>
      </p:sp>
      <p:pic>
        <p:nvPicPr>
          <p:cNvPr id="1026" name="Picture 2" descr="RNN for Machine Trans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757950"/>
            <a:ext cx="7103794" cy="386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95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Motivation</a:t>
            </a:r>
          </a:p>
        </p:txBody>
      </p:sp>
      <p:sp>
        <p:nvSpPr>
          <p:cNvPr id="3" name="内容占位符 2"/>
          <p:cNvSpPr>
            <a:spLocks noGrp="1"/>
          </p:cNvSpPr>
          <p:nvPr>
            <p:ph idx="1"/>
          </p:nvPr>
        </p:nvSpPr>
        <p:spPr/>
        <p:txBody>
          <a:bodyPr/>
          <a:lstStyle/>
          <a:p>
            <a:r>
              <a:rPr lang="en-US" dirty="0"/>
              <a:t>LSTM, GRU</a:t>
            </a:r>
          </a:p>
          <a:p>
            <a:endParaRPr lang="en-US" dirty="0"/>
          </a:p>
        </p:txBody>
      </p:sp>
      <p:pic>
        <p:nvPicPr>
          <p:cNvPr id="7" name="图片 6"/>
          <p:cNvPicPr>
            <a:picLocks noChangeAspect="1"/>
          </p:cNvPicPr>
          <p:nvPr/>
        </p:nvPicPr>
        <p:blipFill>
          <a:blip r:embed="rId2"/>
          <a:stretch>
            <a:fillRect/>
          </a:stretch>
        </p:blipFill>
        <p:spPr>
          <a:xfrm>
            <a:off x="791343" y="2698580"/>
            <a:ext cx="7561314" cy="3204922"/>
          </a:xfrm>
          <a:prstGeom prst="rect">
            <a:avLst/>
          </a:prstGeom>
        </p:spPr>
      </p:pic>
    </p:spTree>
    <p:extLst>
      <p:ext uri="{BB962C8B-B14F-4D97-AF65-F5344CB8AC3E}">
        <p14:creationId xmlns:p14="http://schemas.microsoft.com/office/powerpoint/2010/main" val="332042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Motivation</a:t>
            </a:r>
          </a:p>
        </p:txBody>
      </p:sp>
      <p:sp>
        <p:nvSpPr>
          <p:cNvPr id="3" name="内容占位符 2"/>
          <p:cNvSpPr>
            <a:spLocks noGrp="1"/>
          </p:cNvSpPr>
          <p:nvPr>
            <p:ph idx="1"/>
          </p:nvPr>
        </p:nvSpPr>
        <p:spPr/>
        <p:txBody>
          <a:bodyPr>
            <a:normAutofit lnSpcReduction="10000"/>
          </a:bodyPr>
          <a:lstStyle/>
          <a:p>
            <a:r>
              <a:rPr lang="en-US" dirty="0"/>
              <a:t>Reverse the order (</a:t>
            </a:r>
            <a:r>
              <a:rPr lang="en-US" dirty="0" err="1"/>
              <a:t>Sutskever</a:t>
            </a:r>
            <a:r>
              <a:rPr lang="en-US" dirty="0"/>
              <a:t> et al. NIPS’ 14)</a:t>
            </a:r>
          </a:p>
          <a:p>
            <a:endParaRPr lang="en-US" dirty="0"/>
          </a:p>
          <a:p>
            <a:endParaRPr lang="en-US" dirty="0"/>
          </a:p>
          <a:p>
            <a:endParaRPr lang="en-US" dirty="0"/>
          </a:p>
          <a:p>
            <a:endParaRPr lang="en-US" dirty="0"/>
          </a:p>
          <a:p>
            <a:endParaRPr lang="en-US" dirty="0"/>
          </a:p>
          <a:p>
            <a:endParaRPr lang="en-US" dirty="0"/>
          </a:p>
          <a:p>
            <a:endParaRPr lang="en-US" dirty="0"/>
          </a:p>
          <a:p>
            <a:r>
              <a:rPr lang="en-US" dirty="0"/>
              <a:t>Input twice (</a:t>
            </a:r>
            <a:r>
              <a:rPr lang="en-US" dirty="0" err="1"/>
              <a:t>Zaremba</a:t>
            </a:r>
            <a:r>
              <a:rPr lang="en-US" dirty="0"/>
              <a:t> et al. Arxiv’14)</a:t>
            </a:r>
          </a:p>
          <a:p>
            <a:endParaRPr lang="en-US" dirty="0"/>
          </a:p>
        </p:txBody>
      </p:sp>
      <p:pic>
        <p:nvPicPr>
          <p:cNvPr id="4" name="图片 3"/>
          <p:cNvPicPr>
            <a:picLocks noChangeAspect="1"/>
          </p:cNvPicPr>
          <p:nvPr/>
        </p:nvPicPr>
        <p:blipFill>
          <a:blip r:embed="rId3"/>
          <a:stretch>
            <a:fillRect/>
          </a:stretch>
        </p:blipFill>
        <p:spPr>
          <a:xfrm>
            <a:off x="1024475" y="2268314"/>
            <a:ext cx="6785373" cy="1487434"/>
          </a:xfrm>
          <a:prstGeom prst="rect">
            <a:avLst/>
          </a:prstGeom>
        </p:spPr>
      </p:pic>
      <p:pic>
        <p:nvPicPr>
          <p:cNvPr id="6" name="图片 5"/>
          <p:cNvPicPr>
            <a:picLocks noChangeAspect="1"/>
          </p:cNvPicPr>
          <p:nvPr/>
        </p:nvPicPr>
        <p:blipFill>
          <a:blip r:embed="rId4"/>
          <a:stretch>
            <a:fillRect/>
          </a:stretch>
        </p:blipFill>
        <p:spPr>
          <a:xfrm>
            <a:off x="1437431" y="3755748"/>
            <a:ext cx="4682177" cy="1848643"/>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5974" y="3918132"/>
            <a:ext cx="1523874" cy="1523874"/>
          </a:xfrm>
          <a:prstGeom prst="rect">
            <a:avLst/>
          </a:prstGeom>
        </p:spPr>
      </p:pic>
    </p:spTree>
    <p:extLst>
      <p:ext uri="{BB962C8B-B14F-4D97-AF65-F5344CB8AC3E}">
        <p14:creationId xmlns:p14="http://schemas.microsoft.com/office/powerpoint/2010/main" val="275822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HK" dirty="0"/>
              <a:t>Attention Mechanism for Deep Learning</a:t>
            </a:r>
            <a:endParaRPr lang="en-US" dirty="0"/>
          </a:p>
        </p:txBody>
      </p:sp>
      <p:sp>
        <p:nvSpPr>
          <p:cNvPr id="3" name="内容占位符 2"/>
          <p:cNvSpPr>
            <a:spLocks noGrp="1"/>
          </p:cNvSpPr>
          <p:nvPr>
            <p:ph idx="1"/>
          </p:nvPr>
        </p:nvSpPr>
        <p:spPr/>
        <p:txBody>
          <a:bodyPr/>
          <a:lstStyle/>
          <a:p>
            <a:r>
              <a:rPr lang="en-CA" dirty="0"/>
              <a:t>Consider an input (or intermediate) sequence or image</a:t>
            </a:r>
          </a:p>
          <a:p>
            <a:r>
              <a:rPr lang="en-CA" dirty="0"/>
              <a:t>Consider an upper level representation, which can choose « where to look », by assigning a weight or probability to each input position, applied at each position</a:t>
            </a:r>
          </a:p>
          <a:p>
            <a:endParaRPr lang="en-US" dirty="0"/>
          </a:p>
        </p:txBody>
      </p:sp>
      <p:pic>
        <p:nvPicPr>
          <p:cNvPr id="4" name="Image 4" descr="atten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945" y="4254500"/>
            <a:ext cx="4800600" cy="2603500"/>
          </a:xfrm>
          <a:prstGeom prst="rect">
            <a:avLst/>
          </a:prstGeom>
        </p:spPr>
      </p:pic>
      <p:sp>
        <p:nvSpPr>
          <p:cNvPr id="5" name="ZoneTexte 5"/>
          <p:cNvSpPr txBox="1"/>
          <p:nvPr/>
        </p:nvSpPr>
        <p:spPr>
          <a:xfrm>
            <a:off x="6888717" y="6589724"/>
            <a:ext cx="1274357" cy="369332"/>
          </a:xfrm>
          <a:prstGeom prst="rect">
            <a:avLst/>
          </a:prstGeom>
          <a:noFill/>
        </p:spPr>
        <p:txBody>
          <a:bodyPr wrap="none" lIns="91420" tIns="45711" rIns="91420" bIns="45711" rtlCol="0">
            <a:spAutoFit/>
          </a:bodyPr>
          <a:lstStyle/>
          <a:p>
            <a:r>
              <a:rPr lang="fr-FR" dirty="0" err="1"/>
              <a:t>Lower-level</a:t>
            </a:r>
            <a:endParaRPr lang="fr-FR" dirty="0"/>
          </a:p>
        </p:txBody>
      </p:sp>
      <p:sp>
        <p:nvSpPr>
          <p:cNvPr id="6" name="ZoneTexte 6"/>
          <p:cNvSpPr txBox="1"/>
          <p:nvPr/>
        </p:nvSpPr>
        <p:spPr>
          <a:xfrm>
            <a:off x="6997326" y="4508587"/>
            <a:ext cx="1317300" cy="369332"/>
          </a:xfrm>
          <a:prstGeom prst="rect">
            <a:avLst/>
          </a:prstGeom>
          <a:noFill/>
        </p:spPr>
        <p:txBody>
          <a:bodyPr wrap="none" lIns="91420" tIns="45711" rIns="91420" bIns="45711" rtlCol="0">
            <a:spAutoFit/>
          </a:bodyPr>
          <a:lstStyle/>
          <a:p>
            <a:r>
              <a:rPr lang="fr-FR" dirty="0" err="1"/>
              <a:t>Higher-level</a:t>
            </a:r>
            <a:endParaRPr lang="fr-FR" dirty="0"/>
          </a:p>
        </p:txBody>
      </p:sp>
      <p:sp>
        <p:nvSpPr>
          <p:cNvPr id="7" name="ZoneTexte 7"/>
          <p:cNvSpPr txBox="1"/>
          <p:nvPr/>
        </p:nvSpPr>
        <p:spPr>
          <a:xfrm>
            <a:off x="1042689" y="4859829"/>
            <a:ext cx="2820372" cy="1200329"/>
          </a:xfrm>
          <a:prstGeom prst="rect">
            <a:avLst/>
          </a:prstGeom>
          <a:noFill/>
        </p:spPr>
        <p:txBody>
          <a:bodyPr wrap="square" lIns="91420" tIns="45711" rIns="91420" bIns="45711" rtlCol="0">
            <a:spAutoFit/>
          </a:bodyPr>
          <a:lstStyle/>
          <a:p>
            <a:r>
              <a:rPr lang="fr-FR" dirty="0" err="1"/>
              <a:t>Softmax</a:t>
            </a:r>
            <a:r>
              <a:rPr lang="fr-FR" dirty="0"/>
              <a:t> over </a:t>
            </a:r>
            <a:r>
              <a:rPr lang="fr-FR" dirty="0" err="1"/>
              <a:t>lower</a:t>
            </a:r>
            <a:r>
              <a:rPr lang="fr-FR" dirty="0"/>
              <a:t> </a:t>
            </a:r>
          </a:p>
          <a:p>
            <a:r>
              <a:rPr lang="fr-FR" dirty="0"/>
              <a:t>locations </a:t>
            </a:r>
            <a:r>
              <a:rPr lang="fr-FR" dirty="0" err="1"/>
              <a:t>conditioned</a:t>
            </a:r>
            <a:endParaRPr lang="fr-FR" dirty="0"/>
          </a:p>
          <a:p>
            <a:r>
              <a:rPr lang="fr-FR" dirty="0"/>
              <a:t>on </a:t>
            </a:r>
            <a:r>
              <a:rPr lang="fr-FR" dirty="0" err="1"/>
              <a:t>context</a:t>
            </a:r>
            <a:r>
              <a:rPr lang="fr-FR" dirty="0"/>
              <a:t> </a:t>
            </a:r>
            <a:r>
              <a:rPr lang="fr-FR" dirty="0" err="1"/>
              <a:t>at</a:t>
            </a:r>
            <a:r>
              <a:rPr lang="fr-FR" dirty="0"/>
              <a:t> </a:t>
            </a:r>
            <a:r>
              <a:rPr lang="fr-FR" dirty="0" err="1"/>
              <a:t>lower</a:t>
            </a:r>
            <a:r>
              <a:rPr lang="fr-FR" dirty="0"/>
              <a:t> and</a:t>
            </a:r>
          </a:p>
          <a:p>
            <a:r>
              <a:rPr lang="fr-FR" dirty="0" err="1"/>
              <a:t>higher</a:t>
            </a:r>
            <a:r>
              <a:rPr lang="fr-FR" dirty="0"/>
              <a:t> locations </a:t>
            </a:r>
          </a:p>
        </p:txBody>
      </p:sp>
    </p:spTree>
    <p:extLst>
      <p:ext uri="{BB962C8B-B14F-4D97-AF65-F5344CB8AC3E}">
        <p14:creationId xmlns:p14="http://schemas.microsoft.com/office/powerpoint/2010/main" val="235745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HK" dirty="0"/>
              <a:t>NMT with Recurrent Nets and Attention Mechanism</a:t>
            </a:r>
            <a:endParaRPr lang="en-US" dirty="0"/>
          </a:p>
        </p:txBody>
      </p:sp>
      <p:pic>
        <p:nvPicPr>
          <p:cNvPr id="15" name="内容占位符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3327" y="1825625"/>
            <a:ext cx="4050700" cy="4351338"/>
          </a:xfrm>
        </p:spPr>
      </p:pic>
      <p:sp>
        <p:nvSpPr>
          <p:cNvPr id="4" name="矩形 3"/>
          <p:cNvSpPr/>
          <p:nvPr/>
        </p:nvSpPr>
        <p:spPr>
          <a:xfrm>
            <a:off x="6098163" y="6132307"/>
            <a:ext cx="2198038" cy="369332"/>
          </a:xfrm>
          <a:prstGeom prst="rect">
            <a:avLst/>
          </a:prstGeom>
        </p:spPr>
        <p:txBody>
          <a:bodyPr wrap="none">
            <a:spAutoFit/>
          </a:bodyPr>
          <a:lstStyle/>
          <a:p>
            <a:r>
              <a:rPr lang="en-US" dirty="0" err="1">
                <a:solidFill>
                  <a:srgbClr val="222222"/>
                </a:solidFill>
                <a:latin typeface="Lato"/>
              </a:rPr>
              <a:t>Bahdanau</a:t>
            </a:r>
            <a:r>
              <a:rPr lang="en-US" dirty="0">
                <a:solidFill>
                  <a:srgbClr val="222222"/>
                </a:solidFill>
                <a:latin typeface="Lato"/>
              </a:rPr>
              <a:t>, ICLR’15</a:t>
            </a:r>
            <a:endParaRPr lang="en-US" dirty="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10" y="1690689"/>
            <a:ext cx="3624723" cy="4621210"/>
          </a:xfrm>
          <a:prstGeom prst="rect">
            <a:avLst/>
          </a:prstGeom>
        </p:spPr>
      </p:pic>
    </p:spTree>
    <p:extLst>
      <p:ext uri="{BB962C8B-B14F-4D97-AF65-F5344CB8AC3E}">
        <p14:creationId xmlns:p14="http://schemas.microsoft.com/office/powerpoint/2010/main" val="272155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HK" dirty="0"/>
              <a:t>Image-to-Text: Caption Generation with Attention</a:t>
            </a:r>
            <a:endParaRPr 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177" y="1803502"/>
            <a:ext cx="4995882" cy="3717639"/>
          </a:xfrm>
        </p:spPr>
      </p:pic>
      <p:pic>
        <p:nvPicPr>
          <p:cNvPr id="6" name="Image 6" descr="model_diagra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568" y="4615699"/>
            <a:ext cx="5117690" cy="2189012"/>
          </a:xfrm>
          <a:prstGeom prst="rect">
            <a:avLst/>
          </a:prstGeom>
        </p:spPr>
      </p:pic>
      <p:sp>
        <p:nvSpPr>
          <p:cNvPr id="7" name="矩形 6"/>
          <p:cNvSpPr/>
          <p:nvPr/>
        </p:nvSpPr>
        <p:spPr>
          <a:xfrm>
            <a:off x="492762" y="5990797"/>
            <a:ext cx="2493247" cy="369332"/>
          </a:xfrm>
          <a:prstGeom prst="rect">
            <a:avLst/>
          </a:prstGeom>
        </p:spPr>
        <p:txBody>
          <a:bodyPr wrap="none">
            <a:spAutoFit/>
          </a:bodyPr>
          <a:lstStyle/>
          <a:p>
            <a:r>
              <a:rPr lang="en-HK" dirty="0"/>
              <a:t>Xu, Kelvin, et al. Arxiv’15</a:t>
            </a:r>
            <a:endParaRPr lang="en-US" dirty="0"/>
          </a:p>
        </p:txBody>
      </p:sp>
    </p:spTree>
    <p:extLst>
      <p:ext uri="{BB962C8B-B14F-4D97-AF65-F5344CB8AC3E}">
        <p14:creationId xmlns:p14="http://schemas.microsoft.com/office/powerpoint/2010/main" val="287128125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1071</TotalTime>
  <Words>886</Words>
  <Application>Microsoft Office PowerPoint</Application>
  <PresentationFormat>全屏显示(4:3)</PresentationFormat>
  <Paragraphs>91</Paragraphs>
  <Slides>18</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等线</vt:lpstr>
      <vt:lpstr>等线 Light</vt:lpstr>
      <vt:lpstr>Lato</vt:lpstr>
      <vt:lpstr>Arial</vt:lpstr>
      <vt:lpstr>Calibri</vt:lpstr>
      <vt:lpstr>Calibri Light</vt:lpstr>
      <vt:lpstr>Times New Roman</vt:lpstr>
      <vt:lpstr>Office 主题​​</vt:lpstr>
      <vt:lpstr>Attention Model in NLP</vt:lpstr>
      <vt:lpstr>Attention Model</vt:lpstr>
      <vt:lpstr>Encoder-Decoder Framework</vt:lpstr>
      <vt:lpstr>Motivation</vt:lpstr>
      <vt:lpstr>Motivation</vt:lpstr>
      <vt:lpstr>Motivation</vt:lpstr>
      <vt:lpstr>Attention Mechanism for Deep Learning</vt:lpstr>
      <vt:lpstr>NMT with Recurrent Nets and Attention Mechanism</vt:lpstr>
      <vt:lpstr>Image-to-Text: Caption Generation with Attention</vt:lpstr>
      <vt:lpstr>Teaching Machines to Read and Comprehend</vt:lpstr>
      <vt:lpstr>Neural Attention Model for Sentence Summarization</vt:lpstr>
      <vt:lpstr>Neural Attention Model for Sentence Summarization</vt:lpstr>
      <vt:lpstr>Neural Attention Model for Sentence Summarization</vt:lpstr>
      <vt:lpstr>Neural Attention Model for Sentence Summarization</vt:lpstr>
      <vt:lpstr>Neural Attention Model for Sentence Summarization</vt:lpstr>
      <vt:lpstr>Neural Attention Model for Sentence Summarization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Model in NLP</dc:title>
  <dc:creator>ZENG, Jichuan</dc:creator>
  <cp:lastModifiedBy>曾纪川</cp:lastModifiedBy>
  <cp:revision>34</cp:revision>
  <dcterms:created xsi:type="dcterms:W3CDTF">2016-10-24T11:52:22Z</dcterms:created>
  <dcterms:modified xsi:type="dcterms:W3CDTF">2016-10-25T05:45:03Z</dcterms:modified>
</cp:coreProperties>
</file>