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3"/>
  </p:notesMasterIdLst>
  <p:sldIdLst>
    <p:sldId id="347" r:id="rId2"/>
    <p:sldId id="346" r:id="rId3"/>
    <p:sldId id="343" r:id="rId4"/>
    <p:sldId id="345"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1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6" name="Shape 4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8" name="Shape 6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8" name="Shape 6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6" name="Shape 6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Shape 7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1" name="Shape 7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6" name="Shape 8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0" name="Shape 8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Shape 9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4" name="Shape 9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Shape 9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8" name="Shape 9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Shape 10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3" name="Shape 10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6" name="Shape 10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Shape 1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9" name="Shape 1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Shape 1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6" name="Shape 1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Shape 1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6" name="Shape 1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Shape 1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2" name="Shape 1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Shape 1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7" name="Shape 13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Shape 1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5" name="Shape 1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Shape 1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3" name="Shape 14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Shape 1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4" name="Shape 14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Shape 1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4" name="Shape 15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Shape 15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5" name="Shape 15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Shape 1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1" name="Shape 16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Shape 1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9" name="Shape 16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Shape 16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1" name="Shape 16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Shape 16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2" name="Shape 16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Shape 1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6" name="Shape 16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Shape 16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6" name="Shape 16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Shape 16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0" name="Shape 16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Shape 17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6" name="Shape 17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Shape 1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5" name="Shape 17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Shape 17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7" name="Shape 17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Shape 17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4" name="Shape 17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Shape 18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3" name="Shape 18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Shape 18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5" name="Shape 18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Shape 18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2" name="Shape 18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Shape 18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6" name="Shape 18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Shape 18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5" name="Shape 18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Shape 19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8" name="Shape 19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Shape 19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8" name="Shape 19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Shape 19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3" name="Shape 19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Shape 20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1" name="Shape 20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Shape 20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1" name="Shape 20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Shape 20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8" name="Shape 20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Shape 20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6" name="Shape 20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1"/>
        <p:cNvGrpSpPr/>
        <p:nvPr/>
      </p:nvGrpSpPr>
      <p:grpSpPr>
        <a:xfrm>
          <a:off x="0" y="0"/>
          <a:ext cx="0" cy="0"/>
          <a:chOff x="0" y="0"/>
          <a:chExt cx="0" cy="0"/>
        </a:xfrm>
      </p:grpSpPr>
      <p:sp>
        <p:nvSpPr>
          <p:cNvPr id="2072" name="Shape 20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3" name="Shape 20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Shape 20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1" name="Shape 20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Shape 20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0" name="Shape 20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Shape 2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1" name="Shape 2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Shape 2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9" name="Shape 2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7"/>
        <p:cNvGrpSpPr/>
        <p:nvPr/>
      </p:nvGrpSpPr>
      <p:grpSpPr>
        <a:xfrm>
          <a:off x="0" y="0"/>
          <a:ext cx="0" cy="0"/>
          <a:chOff x="0" y="0"/>
          <a:chExt cx="0" cy="0"/>
        </a:xfrm>
      </p:grpSpPr>
      <p:sp>
        <p:nvSpPr>
          <p:cNvPr id="2128" name="Shape 2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9" name="Shape 2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Shape 2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5" name="Shape 2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Shape 2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3" name="Shape 2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Shape 2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1" name="Shape 2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Shape 2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8" name="Shape 2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4"/>
        <p:cNvGrpSpPr/>
        <p:nvPr/>
      </p:nvGrpSpPr>
      <p:grpSpPr>
        <a:xfrm>
          <a:off x="0" y="0"/>
          <a:ext cx="0" cy="0"/>
          <a:chOff x="0" y="0"/>
          <a:chExt cx="0" cy="0"/>
        </a:xfrm>
      </p:grpSpPr>
      <p:sp>
        <p:nvSpPr>
          <p:cNvPr id="2195" name="Shape 2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6" name="Shape 2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Shape 2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3" name="Shape 2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Shape 2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7" name="Shape 22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Shape 2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3" name="Shape 2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r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ithub.com/Newmu/dcgan_cod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bamos.github.io/2016/08/09/deep-comple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jp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kawahara.ca/deep-convolutional-generative-adversarial-nets-slid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9.jpg"/><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9.jp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gif"/><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9.jpg"/><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3.png"/></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Group presentation</a:t>
            </a:r>
            <a:endParaRPr lang="en-US" dirty="0"/>
          </a:p>
        </p:txBody>
      </p:sp>
      <p:sp>
        <p:nvSpPr>
          <p:cNvPr id="3" name="Subtitle 2"/>
          <p:cNvSpPr>
            <a:spLocks noGrp="1"/>
          </p:cNvSpPr>
          <p:nvPr>
            <p:ph type="subTitle" idx="1"/>
          </p:nvPr>
        </p:nvSpPr>
        <p:spPr/>
        <p:txBody>
          <a:bodyPr/>
          <a:lstStyle/>
          <a:p>
            <a:r>
              <a:rPr lang="en-US" dirty="0" smtClean="0"/>
              <a:t>WANG Yue  13/2/2017</a:t>
            </a:r>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a:t>
            </a:fld>
            <a:endParaRPr lang="en"/>
          </a:p>
        </p:txBody>
      </p:sp>
    </p:spTree>
    <p:extLst>
      <p:ext uri="{BB962C8B-B14F-4D97-AF65-F5344CB8AC3E}">
        <p14:creationId xmlns:p14="http://schemas.microsoft.com/office/powerpoint/2010/main" val="177507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1889700"/>
            <a:ext cx="8520600" cy="572700"/>
          </a:xfrm>
          <a:prstGeom prst="rect">
            <a:avLst/>
          </a:prstGeom>
        </p:spPr>
        <p:txBody>
          <a:bodyPr lIns="91425" tIns="91425" rIns="91425" bIns="91425" anchor="t" anchorCtr="0">
            <a:noAutofit/>
          </a:bodyPr>
          <a:lstStyle/>
          <a:p>
            <a:pPr lvl="0" algn="ctr">
              <a:spcBef>
                <a:spcPts val="0"/>
              </a:spcBef>
              <a:buNone/>
            </a:pPr>
            <a:r>
              <a:rPr lang="en" sz="2400"/>
              <a:t>The following images are all generated from this method</a:t>
            </a:r>
          </a:p>
        </p:txBody>
      </p:sp>
      <p:sp>
        <p:nvSpPr>
          <p:cNvPr id="116" name="Shape 116"/>
          <p:cNvSpPr txBox="1"/>
          <p:nvPr/>
        </p:nvSpPr>
        <p:spPr>
          <a:xfrm>
            <a:off x="1417000" y="3858875"/>
            <a:ext cx="6481200" cy="1065900"/>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None/>
            </a:pPr>
            <a:r>
              <a:rPr lang="en" sz="1200">
                <a:solidFill>
                  <a:schemeClr val="lt2"/>
                </a:solidFill>
              </a:rPr>
              <a:t>Many images from the paper, and from the below links:</a:t>
            </a:r>
            <a:br>
              <a:rPr lang="en" sz="1200">
                <a:solidFill>
                  <a:schemeClr val="lt2"/>
                </a:solidFill>
              </a:rPr>
            </a:br>
            <a:r>
              <a:rPr lang="en" sz="1200" u="sng">
                <a:solidFill>
                  <a:schemeClr val="accent5"/>
                </a:solidFill>
                <a:hlinkClick r:id="rId3"/>
              </a:rPr>
              <a:t>https://github.com/Newmu/dcgan_code</a:t>
            </a:r>
            <a:r>
              <a:rPr lang="en" sz="1200"/>
              <a:t/>
            </a:r>
            <a:br>
              <a:rPr lang="en" sz="1200"/>
            </a:br>
            <a:r>
              <a:rPr lang="en" sz="1200" u="sng">
                <a:solidFill>
                  <a:schemeClr val="accent5"/>
                </a:solidFill>
                <a:hlinkClick r:id="rId4"/>
              </a:rPr>
              <a:t>http://bamos.github.io/2016/08/09/deep-completion/</a:t>
            </a:r>
          </a:p>
        </p:txBody>
      </p:sp>
      <p:sp>
        <p:nvSpPr>
          <p:cNvPr id="117" name="Shape 11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10</a:t>
            </a:fld>
            <a:endParaRPr lang="e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23" name="Shape 123"/>
          <p:cNvPicPr preferRelativeResize="0"/>
          <p:nvPr/>
        </p:nvPicPr>
        <p:blipFill rotWithShape="1">
          <a:blip r:embed="rId3">
            <a:alphaModFix/>
          </a:blip>
          <a:srcRect t="19892" b="29924"/>
          <a:stretch/>
        </p:blipFill>
        <p:spPr>
          <a:xfrm>
            <a:off x="0" y="566387"/>
            <a:ext cx="9143999" cy="4588574"/>
          </a:xfrm>
          <a:prstGeom prst="rect">
            <a:avLst/>
          </a:prstGeom>
          <a:noFill/>
          <a:ln>
            <a:noFill/>
          </a:ln>
        </p:spPr>
      </p:pic>
      <p:sp>
        <p:nvSpPr>
          <p:cNvPr id="124" name="Shape 124"/>
          <p:cNvSpPr txBox="1">
            <a:spLocks noGrp="1"/>
          </p:cNvSpPr>
          <p:nvPr>
            <p:ph type="title"/>
          </p:nvPr>
        </p:nvSpPr>
        <p:spPr>
          <a:xfrm>
            <a:off x="311700" y="-12175"/>
            <a:ext cx="8520600" cy="572700"/>
          </a:xfrm>
          <a:prstGeom prst="rect">
            <a:avLst/>
          </a:prstGeom>
        </p:spPr>
        <p:txBody>
          <a:bodyPr lIns="91425" tIns="91425" rIns="91425" bIns="91425" anchor="t" anchorCtr="0">
            <a:noAutofit/>
          </a:bodyPr>
          <a:lstStyle/>
          <a:p>
            <a:pPr lvl="0" rtl="0">
              <a:spcBef>
                <a:spcPts val="0"/>
              </a:spcBef>
              <a:buNone/>
            </a:pPr>
            <a:r>
              <a:rPr lang="en"/>
              <a:t>Generated - ImageNet</a:t>
            </a:r>
          </a:p>
        </p:txBody>
      </p:sp>
      <p:sp>
        <p:nvSpPr>
          <p:cNvPr id="125" name="Shape 12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11</a:t>
            </a:fld>
            <a:endParaRPr lang="en"/>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31" name="Shape 131"/>
          <p:cNvPicPr preferRelativeResize="0"/>
          <p:nvPr/>
        </p:nvPicPr>
        <p:blipFill>
          <a:blip r:embed="rId3">
            <a:alphaModFix/>
          </a:blip>
          <a:stretch>
            <a:fillRect/>
          </a:stretch>
        </p:blipFill>
        <p:spPr>
          <a:xfrm>
            <a:off x="197725" y="902100"/>
            <a:ext cx="8482800" cy="4241400"/>
          </a:xfrm>
          <a:prstGeom prst="rect">
            <a:avLst/>
          </a:prstGeom>
          <a:noFill/>
          <a:ln>
            <a:noFill/>
          </a:ln>
        </p:spPr>
      </p:pic>
      <p:sp>
        <p:nvSpPr>
          <p:cNvPr id="132" name="Shape 132"/>
          <p:cNvSpPr txBox="1">
            <a:spLocks noGrp="1"/>
          </p:cNvSpPr>
          <p:nvPr>
            <p:ph type="title"/>
          </p:nvPr>
        </p:nvSpPr>
        <p:spPr>
          <a:xfrm>
            <a:off x="311700" y="-12175"/>
            <a:ext cx="8520600" cy="572700"/>
          </a:xfrm>
          <a:prstGeom prst="rect">
            <a:avLst/>
          </a:prstGeom>
        </p:spPr>
        <p:txBody>
          <a:bodyPr lIns="91425" tIns="91425" rIns="91425" bIns="91425" anchor="t" anchorCtr="0">
            <a:noAutofit/>
          </a:bodyPr>
          <a:lstStyle/>
          <a:p>
            <a:pPr lvl="0" rtl="0">
              <a:spcBef>
                <a:spcPts val="0"/>
              </a:spcBef>
              <a:buNone/>
            </a:pPr>
            <a:r>
              <a:rPr lang="en"/>
              <a:t>Generated - bedrooms</a:t>
            </a:r>
          </a:p>
        </p:txBody>
      </p:sp>
      <p:sp>
        <p:nvSpPr>
          <p:cNvPr id="133" name="Shape 1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12</a:t>
            </a:fld>
            <a:endParaRPr lang="en"/>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139" name="Shape 13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40" name="Shape 140"/>
          <p:cNvPicPr preferRelativeResize="0"/>
          <p:nvPr/>
        </p:nvPicPr>
        <p:blipFill rotWithShape="1">
          <a:blip r:embed="rId3">
            <a:alphaModFix/>
          </a:blip>
          <a:srcRect l="7010" t="35552" r="7182" b="21766"/>
          <a:stretch/>
        </p:blipFill>
        <p:spPr>
          <a:xfrm>
            <a:off x="0" y="575087"/>
            <a:ext cx="9144000" cy="4547988"/>
          </a:xfrm>
          <a:prstGeom prst="rect">
            <a:avLst/>
          </a:prstGeom>
          <a:noFill/>
          <a:ln>
            <a:noFill/>
          </a:ln>
        </p:spPr>
      </p:pic>
      <p:sp>
        <p:nvSpPr>
          <p:cNvPr id="141" name="Shape 141"/>
          <p:cNvSpPr txBox="1">
            <a:spLocks noGrp="1"/>
          </p:cNvSpPr>
          <p:nvPr>
            <p:ph type="title"/>
          </p:nvPr>
        </p:nvSpPr>
        <p:spPr>
          <a:xfrm>
            <a:off x="311700" y="-12175"/>
            <a:ext cx="8520600" cy="572700"/>
          </a:xfrm>
          <a:prstGeom prst="rect">
            <a:avLst/>
          </a:prstGeom>
        </p:spPr>
        <p:txBody>
          <a:bodyPr lIns="91425" tIns="91425" rIns="91425" bIns="91425" anchor="t" anchorCtr="0">
            <a:noAutofit/>
          </a:bodyPr>
          <a:lstStyle/>
          <a:p>
            <a:pPr lvl="0" rtl="0">
              <a:spcBef>
                <a:spcPts val="0"/>
              </a:spcBef>
              <a:buNone/>
            </a:pPr>
            <a:r>
              <a:rPr lang="en"/>
              <a:t>Generated - Faces</a:t>
            </a:r>
          </a:p>
        </p:txBody>
      </p:sp>
      <p:sp>
        <p:nvSpPr>
          <p:cNvPr id="142" name="Shape 1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13</a:t>
            </a:fld>
            <a:endParaRPr lang="en"/>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rotWithShape="1">
          <a:blip r:embed="rId3">
            <a:alphaModFix/>
          </a:blip>
          <a:srcRect b="49675"/>
          <a:stretch/>
        </p:blipFill>
        <p:spPr>
          <a:xfrm>
            <a:off x="0" y="541725"/>
            <a:ext cx="9143998" cy="4601778"/>
          </a:xfrm>
          <a:prstGeom prst="rect">
            <a:avLst/>
          </a:prstGeom>
          <a:noFill/>
          <a:ln>
            <a:noFill/>
          </a:ln>
        </p:spPr>
      </p:pic>
      <p:sp>
        <p:nvSpPr>
          <p:cNvPr id="148" name="Shape 148"/>
          <p:cNvSpPr txBox="1">
            <a:spLocks noGrp="1"/>
          </p:cNvSpPr>
          <p:nvPr>
            <p:ph type="title"/>
          </p:nvPr>
        </p:nvSpPr>
        <p:spPr>
          <a:xfrm>
            <a:off x="311700" y="-12175"/>
            <a:ext cx="8520600" cy="572700"/>
          </a:xfrm>
          <a:prstGeom prst="rect">
            <a:avLst/>
          </a:prstGeom>
        </p:spPr>
        <p:txBody>
          <a:bodyPr lIns="91425" tIns="91425" rIns="91425" bIns="91425" anchor="t" anchorCtr="0">
            <a:noAutofit/>
          </a:bodyPr>
          <a:lstStyle/>
          <a:p>
            <a:pPr lvl="0" rtl="0">
              <a:spcBef>
                <a:spcPts val="0"/>
              </a:spcBef>
              <a:buNone/>
            </a:pPr>
            <a:r>
              <a:rPr lang="en"/>
              <a:t>Generated - Albumn Covers</a:t>
            </a:r>
          </a:p>
        </p:txBody>
      </p:sp>
      <p:sp>
        <p:nvSpPr>
          <p:cNvPr id="149" name="Shape 1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14</a:t>
            </a:fld>
            <a:endParaRPr lang="en"/>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Outline of our chat</a:t>
            </a:r>
          </a:p>
        </p:txBody>
      </p:sp>
      <p:sp>
        <p:nvSpPr>
          <p:cNvPr id="155" name="Shape 15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Overview of the Deep Convolutional Generative Adversarial Network (DCGAN)</a:t>
            </a:r>
          </a:p>
          <a:p>
            <a:pPr lvl="0">
              <a:spcBef>
                <a:spcPts val="0"/>
              </a:spcBef>
              <a:buNone/>
            </a:pPr>
            <a:r>
              <a:rPr lang="en"/>
              <a:t>Optimizing a Generative Adversarial Network (GAN)</a:t>
            </a:r>
          </a:p>
          <a:p>
            <a:pPr lvl="0">
              <a:spcBef>
                <a:spcPts val="0"/>
              </a:spcBef>
              <a:buNone/>
            </a:pPr>
            <a:r>
              <a:rPr lang="en"/>
              <a:t>Specifics of the DCGAN architecture</a:t>
            </a:r>
          </a:p>
          <a:p>
            <a:pPr lvl="0">
              <a:spcBef>
                <a:spcPts val="0"/>
              </a:spcBef>
              <a:buNone/>
            </a:pPr>
            <a:r>
              <a:rPr lang="en"/>
              <a:t>Generated images and sanity checks that it's not just memorizing examples</a:t>
            </a:r>
          </a:p>
          <a:p>
            <a:pPr lvl="0">
              <a:spcBef>
                <a:spcPts val="0"/>
              </a:spcBef>
              <a:buNone/>
            </a:pPr>
            <a:r>
              <a:rPr lang="en"/>
              <a:t>Discriminate results for classification using DCGAN</a:t>
            </a:r>
          </a:p>
          <a:p>
            <a:pPr lvl="0">
              <a:spcBef>
                <a:spcPts val="0"/>
              </a:spcBef>
              <a:buNone/>
            </a:pPr>
            <a:endParaRPr/>
          </a:p>
        </p:txBody>
      </p:sp>
      <p:sp>
        <p:nvSpPr>
          <p:cNvPr id="156" name="Shape 15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15</a:t>
            </a:fld>
            <a:endParaRPr lang="en"/>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Outline of our chat</a:t>
            </a:r>
          </a:p>
        </p:txBody>
      </p:sp>
      <p:sp>
        <p:nvSpPr>
          <p:cNvPr id="162" name="Shape 16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Overview of the Deep Convolutional Generative Adversarial Network (DCGAN)</a:t>
            </a:r>
          </a:p>
          <a:p>
            <a:pPr lvl="0" rtl="0">
              <a:spcBef>
                <a:spcPts val="0"/>
              </a:spcBef>
              <a:buNone/>
            </a:pPr>
            <a:r>
              <a:rPr lang="en"/>
              <a:t>Optimizing a Generative Adversarial Network (GAN)</a:t>
            </a:r>
          </a:p>
          <a:p>
            <a:pPr lvl="0" rtl="0">
              <a:spcBef>
                <a:spcPts val="0"/>
              </a:spcBef>
              <a:buNone/>
            </a:pPr>
            <a:r>
              <a:rPr lang="en"/>
              <a:t>Specifics of the DCGAN architecture</a:t>
            </a:r>
          </a:p>
          <a:p>
            <a:pPr lvl="0" rtl="0">
              <a:spcBef>
                <a:spcPts val="0"/>
              </a:spcBef>
              <a:buNone/>
            </a:pPr>
            <a:r>
              <a:rPr lang="en"/>
              <a:t>Generated images and sanity checks that it's not just memorizing examples</a:t>
            </a:r>
          </a:p>
          <a:p>
            <a:pPr lvl="0" rtl="0">
              <a:spcBef>
                <a:spcPts val="0"/>
              </a:spcBef>
              <a:buNone/>
            </a:pPr>
            <a:r>
              <a:rPr lang="en"/>
              <a:t>Discriminate results for classification using DCGAN</a:t>
            </a:r>
          </a:p>
          <a:p>
            <a:pPr lvl="0" rtl="0">
              <a:spcBef>
                <a:spcPts val="0"/>
              </a:spcBef>
              <a:buNone/>
            </a:pPr>
            <a:endParaRPr/>
          </a:p>
        </p:txBody>
      </p:sp>
      <p:sp>
        <p:nvSpPr>
          <p:cNvPr id="163" name="Shape 163"/>
          <p:cNvSpPr/>
          <p:nvPr/>
        </p:nvSpPr>
        <p:spPr>
          <a:xfrm>
            <a:off x="262900" y="1181175"/>
            <a:ext cx="8311800" cy="402300"/>
          </a:xfrm>
          <a:prstGeom prst="roundRect">
            <a:avLst>
              <a:gd name="adj" fmla="val 16667"/>
            </a:avLst>
          </a:prstGeom>
          <a:solidFill>
            <a:srgbClr val="FF00FF">
              <a:alpha val="14940"/>
            </a:srgbClr>
          </a:solidFill>
          <a:ln w="9525" cap="flat" cmpd="sng">
            <a:solidFill>
              <a:srgbClr val="FF0000"/>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sp>
        <p:nvSpPr>
          <p:cNvPr id="164" name="Shape 16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16</a:t>
            </a:fld>
            <a:endParaRPr lang="en"/>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sz="2400"/>
              <a:t>The Deep Convolutional Generative Adversarial Network</a:t>
            </a:r>
          </a:p>
        </p:txBody>
      </p:sp>
      <p:grpSp>
        <p:nvGrpSpPr>
          <p:cNvPr id="170" name="Shape 170"/>
          <p:cNvGrpSpPr/>
          <p:nvPr/>
        </p:nvGrpSpPr>
        <p:grpSpPr>
          <a:xfrm>
            <a:off x="97424" y="1443224"/>
            <a:ext cx="8920997" cy="2178125"/>
            <a:chOff x="97424" y="1443224"/>
            <a:chExt cx="8920997" cy="2178125"/>
          </a:xfrm>
        </p:grpSpPr>
        <p:pic>
          <p:nvPicPr>
            <p:cNvPr id="171" name="Shape 171"/>
            <p:cNvPicPr preferRelativeResize="0"/>
            <p:nvPr/>
          </p:nvPicPr>
          <p:blipFill rotWithShape="1">
            <a:blip r:embed="rId3">
              <a:alphaModFix/>
            </a:blip>
            <a:srcRect l="19568"/>
            <a:stretch/>
          </p:blipFill>
          <p:spPr>
            <a:xfrm>
              <a:off x="5339474" y="1443224"/>
              <a:ext cx="3678946" cy="2178125"/>
            </a:xfrm>
            <a:prstGeom prst="rect">
              <a:avLst/>
            </a:prstGeom>
            <a:noFill/>
            <a:ln>
              <a:noFill/>
            </a:ln>
          </p:spPr>
        </p:pic>
        <p:pic>
          <p:nvPicPr>
            <p:cNvPr id="172" name="Shape 172"/>
            <p:cNvPicPr preferRelativeResize="0"/>
            <p:nvPr/>
          </p:nvPicPr>
          <p:blipFill>
            <a:blip r:embed="rId4">
              <a:alphaModFix/>
            </a:blip>
            <a:stretch>
              <a:fillRect/>
            </a:stretch>
          </p:blipFill>
          <p:spPr>
            <a:xfrm>
              <a:off x="97424" y="1443225"/>
              <a:ext cx="5273675" cy="2174175"/>
            </a:xfrm>
            <a:prstGeom prst="rect">
              <a:avLst/>
            </a:prstGeom>
            <a:noFill/>
            <a:ln>
              <a:noFill/>
            </a:ln>
          </p:spPr>
        </p:pic>
        <p:sp>
          <p:nvSpPr>
            <p:cNvPr id="173" name="Shape 173"/>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74" name="Shape 174"/>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75" name="Shape 17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17</a:t>
            </a:fld>
            <a:endParaRPr lang="en"/>
          </a:p>
        </p:txBody>
      </p:sp>
      <p:sp>
        <p:nvSpPr>
          <p:cNvPr id="176" name="Shape 176"/>
          <p:cNvSpPr/>
          <p:nvPr/>
        </p:nvSpPr>
        <p:spPr>
          <a:xfrm>
            <a:off x="2974100" y="3878475"/>
            <a:ext cx="3629100" cy="6021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a:t>Can be thought of as two separate networks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18</a:t>
            </a:fld>
            <a:endParaRPr lang="en"/>
          </a:p>
        </p:txBody>
      </p:sp>
      <p:grpSp>
        <p:nvGrpSpPr>
          <p:cNvPr id="182" name="Shape 182"/>
          <p:cNvGrpSpPr/>
          <p:nvPr/>
        </p:nvGrpSpPr>
        <p:grpSpPr>
          <a:xfrm>
            <a:off x="97424" y="1354564"/>
            <a:ext cx="8920997" cy="2266785"/>
            <a:chOff x="97424" y="1354564"/>
            <a:chExt cx="8920997" cy="2266785"/>
          </a:xfrm>
        </p:grpSpPr>
        <p:grpSp>
          <p:nvGrpSpPr>
            <p:cNvPr id="183" name="Shape 183"/>
            <p:cNvGrpSpPr/>
            <p:nvPr/>
          </p:nvGrpSpPr>
          <p:grpSpPr>
            <a:xfrm>
              <a:off x="97424" y="1443224"/>
              <a:ext cx="8920997" cy="2178125"/>
              <a:chOff x="97424" y="1443224"/>
              <a:chExt cx="8920997" cy="2178125"/>
            </a:xfrm>
          </p:grpSpPr>
          <p:pic>
            <p:nvPicPr>
              <p:cNvPr id="184" name="Shape 184"/>
              <p:cNvPicPr preferRelativeResize="0"/>
              <p:nvPr/>
            </p:nvPicPr>
            <p:blipFill rotWithShape="1">
              <a:blip r:embed="rId3">
                <a:alphaModFix/>
              </a:blip>
              <a:srcRect l="19568"/>
              <a:stretch/>
            </p:blipFill>
            <p:spPr>
              <a:xfrm>
                <a:off x="5339474" y="1443224"/>
                <a:ext cx="3678946" cy="2178125"/>
              </a:xfrm>
              <a:prstGeom prst="rect">
                <a:avLst/>
              </a:prstGeom>
              <a:noFill/>
              <a:ln>
                <a:noFill/>
              </a:ln>
            </p:spPr>
          </p:pic>
          <p:pic>
            <p:nvPicPr>
              <p:cNvPr id="185" name="Shape 185"/>
              <p:cNvPicPr preferRelativeResize="0"/>
              <p:nvPr/>
            </p:nvPicPr>
            <p:blipFill>
              <a:blip r:embed="rId4">
                <a:alphaModFix/>
              </a:blip>
              <a:stretch>
                <a:fillRect/>
              </a:stretch>
            </p:blipFill>
            <p:spPr>
              <a:xfrm>
                <a:off x="97424" y="1443225"/>
                <a:ext cx="5273675" cy="2174175"/>
              </a:xfrm>
              <a:prstGeom prst="rect">
                <a:avLst/>
              </a:prstGeom>
              <a:noFill/>
              <a:ln>
                <a:noFill/>
              </a:ln>
            </p:spPr>
          </p:pic>
          <p:sp>
            <p:nvSpPr>
              <p:cNvPr id="186" name="Shape 186"/>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87" name="Shape 187"/>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88" name="Shape 188"/>
            <p:cNvSpPr/>
            <p:nvPr/>
          </p:nvSpPr>
          <p:spPr>
            <a:xfrm rot="5400000">
              <a:off x="2634843" y="-552981"/>
              <a:ext cx="248999" cy="4521300"/>
            </a:xfrm>
            <a:prstGeom prst="leftBrace">
              <a:avLst>
                <a:gd name="adj1" fmla="val 34477"/>
                <a:gd name="adj2" fmla="val 50000"/>
              </a:avLst>
            </a:prstGeom>
            <a:noFill/>
            <a:ln w="38100" cap="flat" cmpd="sng">
              <a:solidFill>
                <a:srgbClr val="FF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9" name="Shape 189"/>
            <p:cNvSpPr/>
            <p:nvPr/>
          </p:nvSpPr>
          <p:spPr>
            <a:xfrm rot="-5400000">
              <a:off x="6931425" y="1540550"/>
              <a:ext cx="249000" cy="3854400"/>
            </a:xfrm>
            <a:prstGeom prst="leftBrace">
              <a:avLst>
                <a:gd name="adj1" fmla="val 34477"/>
                <a:gd name="adj2" fmla="val 30639"/>
              </a:avLst>
            </a:prstGeom>
            <a:noFill/>
            <a:ln w="38100" cap="flat" cmpd="sng">
              <a:solidFill>
                <a:srgbClr val="00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90" name="Shape 190"/>
            <p:cNvCxnSpPr/>
            <p:nvPr/>
          </p:nvCxnSpPr>
          <p:spPr>
            <a:xfrm>
              <a:off x="5351550" y="2456175"/>
              <a:ext cx="364800" cy="0"/>
            </a:xfrm>
            <a:prstGeom prst="straightConnector1">
              <a:avLst/>
            </a:prstGeom>
            <a:noFill/>
            <a:ln w="19050" cap="flat" cmpd="sng">
              <a:solidFill>
                <a:srgbClr val="FF0000"/>
              </a:solidFill>
              <a:prstDash val="solid"/>
              <a:round/>
              <a:headEnd type="none" w="lg" len="lg"/>
              <a:tailEnd type="triangle" w="lg" len="lg"/>
            </a:ln>
          </p:spPr>
        </p:cxnSp>
        <p:cxnSp>
          <p:nvCxnSpPr>
            <p:cNvPr id="191" name="Shape 191"/>
            <p:cNvCxnSpPr/>
            <p:nvPr/>
          </p:nvCxnSpPr>
          <p:spPr>
            <a:xfrm>
              <a:off x="5222775" y="2569375"/>
              <a:ext cx="479400" cy="0"/>
            </a:xfrm>
            <a:prstGeom prst="straightConnector1">
              <a:avLst/>
            </a:prstGeom>
            <a:noFill/>
            <a:ln w="19050" cap="flat" cmpd="sng">
              <a:solidFill>
                <a:srgbClr val="FF9900"/>
              </a:solidFill>
              <a:prstDash val="solid"/>
              <a:round/>
              <a:headEnd type="none" w="lg" len="lg"/>
              <a:tailEnd type="triangle" w="lg" len="lg"/>
            </a:ln>
          </p:spPr>
        </p:cxnSp>
        <p:pic>
          <p:nvPicPr>
            <p:cNvPr id="192" name="Shape 192"/>
            <p:cNvPicPr preferRelativeResize="0"/>
            <p:nvPr/>
          </p:nvPicPr>
          <p:blipFill rotWithShape="1">
            <a:blip r:embed="rId5">
              <a:alphaModFix/>
            </a:blip>
            <a:srcRect l="59704" t="49682" r="20747" b="2618"/>
            <a:stretch/>
          </p:blipFill>
          <p:spPr>
            <a:xfrm>
              <a:off x="3471846" y="2167581"/>
              <a:ext cx="1230533" cy="1230888"/>
            </a:xfrm>
            <a:prstGeom prst="rect">
              <a:avLst/>
            </a:prstGeom>
            <a:noFill/>
            <a:ln w="28575" cap="flat" cmpd="sng">
              <a:solidFill>
                <a:srgbClr val="FF9900"/>
              </a:solidFill>
              <a:prstDash val="solid"/>
              <a:round/>
              <a:headEnd type="none" w="med" len="med"/>
              <a:tailEnd type="none" w="med" len="med"/>
            </a:ln>
          </p:spPr>
        </p:pic>
        <p:sp>
          <p:nvSpPr>
            <p:cNvPr id="193" name="Shape 193"/>
            <p:cNvSpPr/>
            <p:nvPr/>
          </p:nvSpPr>
          <p:spPr>
            <a:xfrm>
              <a:off x="1824547" y="1354564"/>
              <a:ext cx="1869599"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Generator</a:t>
              </a:r>
            </a:p>
          </p:txBody>
        </p:sp>
        <p:sp>
          <p:nvSpPr>
            <p:cNvPr id="194" name="Shape 194"/>
            <p:cNvSpPr/>
            <p:nvPr/>
          </p:nvSpPr>
          <p:spPr>
            <a:xfrm>
              <a:off x="6051100" y="3038450"/>
              <a:ext cx="2302200" cy="5805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Discriminator</a:t>
              </a:r>
            </a:p>
          </p:txBody>
        </p:sp>
        <p:pic>
          <p:nvPicPr>
            <p:cNvPr id="195" name="Shape 195"/>
            <p:cNvPicPr preferRelativeResize="0"/>
            <p:nvPr/>
          </p:nvPicPr>
          <p:blipFill rotWithShape="1">
            <a:blip r:embed="rId6">
              <a:alphaModFix/>
            </a:blip>
            <a:srcRect l="30164" t="10090" r="36464" b="64971"/>
            <a:stretch/>
          </p:blipFill>
          <p:spPr>
            <a:xfrm>
              <a:off x="5303612" y="1583174"/>
              <a:ext cx="1235248" cy="1230895"/>
            </a:xfrm>
            <a:prstGeom prst="rect">
              <a:avLst/>
            </a:prstGeom>
            <a:noFill/>
            <a:ln w="28575" cap="flat" cmpd="sng">
              <a:solidFill>
                <a:srgbClr val="FF0000"/>
              </a:solidFill>
              <a:prstDash val="solid"/>
              <a:round/>
              <a:headEnd type="none" w="med" len="med"/>
              <a:tailEnd type="none" w="med" len="med"/>
            </a:ln>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Shape 200"/>
          <p:cNvPicPr preferRelativeResize="0"/>
          <p:nvPr/>
        </p:nvPicPr>
        <p:blipFill rotWithShape="1">
          <a:blip r:embed="rId3">
            <a:alphaModFix/>
          </a:blip>
          <a:srcRect l="59704" t="49682" r="20747" b="2618"/>
          <a:stretch/>
        </p:blipFill>
        <p:spPr>
          <a:xfrm>
            <a:off x="4577671" y="3797281"/>
            <a:ext cx="1230533" cy="1230888"/>
          </a:xfrm>
          <a:prstGeom prst="rect">
            <a:avLst/>
          </a:prstGeom>
          <a:noFill/>
          <a:ln w="28575" cap="flat" cmpd="sng">
            <a:solidFill>
              <a:srgbClr val="FF9900"/>
            </a:solidFill>
            <a:prstDash val="solid"/>
            <a:round/>
            <a:headEnd type="none" w="med" len="med"/>
            <a:tailEnd type="none" w="med" len="med"/>
          </a:ln>
        </p:spPr>
      </p:pic>
      <p:sp>
        <p:nvSpPr>
          <p:cNvPr id="201" name="Shape 201"/>
          <p:cNvSpPr/>
          <p:nvPr/>
        </p:nvSpPr>
        <p:spPr>
          <a:xfrm>
            <a:off x="1831697" y="769189"/>
            <a:ext cx="1869599"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 G(.)</a:t>
            </a:r>
            <a:r>
              <a:rPr lang="en" sz="1200"/>
              <a:t> </a:t>
            </a:r>
          </a:p>
          <a:p>
            <a:pPr lvl="0" algn="ctr" rtl="0">
              <a:spcBef>
                <a:spcPts val="0"/>
              </a:spcBef>
              <a:buNone/>
            </a:pPr>
            <a:r>
              <a:rPr lang="en" sz="1000"/>
              <a:t>input=</a:t>
            </a:r>
            <a:r>
              <a:rPr lang="en" sz="1000" i="1"/>
              <a:t>random numbers</a:t>
            </a:r>
            <a:r>
              <a:rPr lang="en" sz="1000"/>
              <a:t>, output=</a:t>
            </a:r>
            <a:r>
              <a:rPr lang="en" sz="1000" i="1"/>
              <a:t>generated image</a:t>
            </a:r>
            <a:r>
              <a:rPr lang="en" sz="1200"/>
              <a:t> </a:t>
            </a:r>
          </a:p>
        </p:txBody>
      </p:sp>
      <p:cxnSp>
        <p:nvCxnSpPr>
          <p:cNvPr id="202" name="Shape 202"/>
          <p:cNvCxnSpPr>
            <a:stCxn id="203" idx="3"/>
            <a:endCxn id="200" idx="0"/>
          </p:cNvCxnSpPr>
          <p:nvPr/>
        </p:nvCxnSpPr>
        <p:spPr>
          <a:xfrm>
            <a:off x="4778937" y="3579481"/>
            <a:ext cx="414000" cy="217800"/>
          </a:xfrm>
          <a:prstGeom prst="bentConnector2">
            <a:avLst/>
          </a:prstGeom>
          <a:noFill/>
          <a:ln w="9525" cap="flat" cmpd="sng">
            <a:solidFill>
              <a:srgbClr val="FF9900"/>
            </a:solidFill>
            <a:prstDash val="solid"/>
            <a:round/>
            <a:headEnd type="none" w="lg" len="lg"/>
            <a:tailEnd type="none" w="lg" len="lg"/>
          </a:ln>
        </p:spPr>
      </p:cxnSp>
      <p:cxnSp>
        <p:nvCxnSpPr>
          <p:cNvPr id="204" name="Shape 204"/>
          <p:cNvCxnSpPr>
            <a:stCxn id="203" idx="3"/>
          </p:cNvCxnSpPr>
          <p:nvPr/>
        </p:nvCxnSpPr>
        <p:spPr>
          <a:xfrm rot="-5400000">
            <a:off x="4697300" y="3247100"/>
            <a:ext cx="414000" cy="250800"/>
          </a:xfrm>
          <a:prstGeom prst="bentConnector3">
            <a:avLst>
              <a:gd name="adj1" fmla="val 72"/>
            </a:avLst>
          </a:prstGeom>
          <a:noFill/>
          <a:ln w="9525" cap="flat" cmpd="sng">
            <a:solidFill>
              <a:srgbClr val="FF9900"/>
            </a:solidFill>
            <a:prstDash val="solid"/>
            <a:round/>
            <a:headEnd type="none" w="lg" len="lg"/>
            <a:tailEnd type="none" w="lg" len="lg"/>
          </a:ln>
        </p:spPr>
      </p:cxnSp>
      <p:grpSp>
        <p:nvGrpSpPr>
          <p:cNvPr id="205" name="Shape 205"/>
          <p:cNvGrpSpPr/>
          <p:nvPr/>
        </p:nvGrpSpPr>
        <p:grpSpPr>
          <a:xfrm>
            <a:off x="97424" y="1443224"/>
            <a:ext cx="8920997" cy="2178125"/>
            <a:chOff x="97424" y="1443224"/>
            <a:chExt cx="8920997" cy="2178125"/>
          </a:xfrm>
        </p:grpSpPr>
        <p:pic>
          <p:nvPicPr>
            <p:cNvPr id="206" name="Shape 206"/>
            <p:cNvPicPr preferRelativeResize="0"/>
            <p:nvPr/>
          </p:nvPicPr>
          <p:blipFill rotWithShape="1">
            <a:blip r:embed="rId4">
              <a:alphaModFix/>
            </a:blip>
            <a:srcRect l="19568"/>
            <a:stretch/>
          </p:blipFill>
          <p:spPr>
            <a:xfrm>
              <a:off x="5339474" y="1443224"/>
              <a:ext cx="3678946" cy="2178125"/>
            </a:xfrm>
            <a:prstGeom prst="rect">
              <a:avLst/>
            </a:prstGeom>
            <a:noFill/>
            <a:ln>
              <a:noFill/>
            </a:ln>
          </p:spPr>
        </p:pic>
        <p:pic>
          <p:nvPicPr>
            <p:cNvPr id="207" name="Shape 207"/>
            <p:cNvPicPr preferRelativeResize="0"/>
            <p:nvPr/>
          </p:nvPicPr>
          <p:blipFill>
            <a:blip r:embed="rId5">
              <a:alphaModFix/>
            </a:blip>
            <a:stretch>
              <a:fillRect/>
            </a:stretch>
          </p:blipFill>
          <p:spPr>
            <a:xfrm>
              <a:off x="97424" y="1443225"/>
              <a:ext cx="5273675" cy="2174175"/>
            </a:xfrm>
            <a:prstGeom prst="rect">
              <a:avLst/>
            </a:prstGeom>
            <a:noFill/>
            <a:ln>
              <a:noFill/>
            </a:ln>
          </p:spPr>
        </p:pic>
        <p:sp>
          <p:nvSpPr>
            <p:cNvPr id="208" name="Shape 208"/>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09" name="Shape 209"/>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cxnSp>
        <p:nvCxnSpPr>
          <p:cNvPr id="210" name="Shape 210"/>
          <p:cNvCxnSpPr/>
          <p:nvPr/>
        </p:nvCxnSpPr>
        <p:spPr>
          <a:xfrm rot="10800000">
            <a:off x="5022442" y="3177550"/>
            <a:ext cx="7200" cy="350400"/>
          </a:xfrm>
          <a:prstGeom prst="straightConnector1">
            <a:avLst/>
          </a:prstGeom>
          <a:noFill/>
          <a:ln w="9525" cap="flat" cmpd="sng">
            <a:solidFill>
              <a:srgbClr val="FF9900"/>
            </a:solidFill>
            <a:prstDash val="solid"/>
            <a:round/>
            <a:headEnd type="none" w="lg" len="lg"/>
            <a:tailEnd type="triangle" w="lg" len="lg"/>
          </a:ln>
        </p:spPr>
      </p:cxnSp>
      <p:sp>
        <p:nvSpPr>
          <p:cNvPr id="211" name="Shape 211"/>
          <p:cNvSpPr/>
          <p:nvPr/>
        </p:nvSpPr>
        <p:spPr>
          <a:xfrm>
            <a:off x="2988200" y="3478100"/>
            <a:ext cx="1790700" cy="2028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 </a:t>
            </a:r>
            <a:r>
              <a:rPr lang="en" sz="1100"/>
              <a:t>image </a:t>
            </a:r>
            <a:r>
              <a:rPr lang="en" sz="1100" i="1"/>
              <a:t>G(z)</a:t>
            </a:r>
          </a:p>
        </p:txBody>
      </p:sp>
      <p:sp>
        <p:nvSpPr>
          <p:cNvPr id="212" name="Shape 212"/>
          <p:cNvSpPr/>
          <p:nvPr/>
        </p:nvSpPr>
        <p:spPr>
          <a:xfrm>
            <a:off x="157975" y="2314600"/>
            <a:ext cx="457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213" name="Shape 213"/>
          <p:cNvSpPr/>
          <p:nvPr/>
        </p:nvSpPr>
        <p:spPr>
          <a:xfrm>
            <a:off x="157975" y="3181400"/>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214" name="Shape 214"/>
          <p:cNvCxnSpPr/>
          <p:nvPr/>
        </p:nvCxnSpPr>
        <p:spPr>
          <a:xfrm>
            <a:off x="157975" y="2588650"/>
            <a:ext cx="600" cy="792000"/>
          </a:xfrm>
          <a:prstGeom prst="bentConnector3">
            <a:avLst>
              <a:gd name="adj1" fmla="val -20266667"/>
            </a:avLst>
          </a:prstGeom>
          <a:noFill/>
          <a:ln w="9525" cap="flat" cmpd="sng">
            <a:solidFill>
              <a:srgbClr val="FF9900"/>
            </a:solidFill>
            <a:prstDash val="solid"/>
            <a:round/>
            <a:headEnd type="none" w="lg" len="lg"/>
            <a:tailEnd type="none" w="lg" len="lg"/>
          </a:ln>
        </p:spPr>
      </p:cxnSp>
      <p:sp>
        <p:nvSpPr>
          <p:cNvPr id="215" name="Shape 2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19</a:t>
            </a:fld>
            <a:endParaRPr lang="en"/>
          </a:p>
        </p:txBody>
      </p:sp>
      <p:sp>
        <p:nvSpPr>
          <p:cNvPr id="216" name="Shape 216"/>
          <p:cNvSpPr/>
          <p:nvPr/>
        </p:nvSpPr>
        <p:spPr>
          <a:xfrm>
            <a:off x="5342525" y="1279700"/>
            <a:ext cx="3675900" cy="24012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217" name="Shape 217"/>
          <p:cNvSpPr/>
          <p:nvPr/>
        </p:nvSpPr>
        <p:spPr>
          <a:xfrm rot="5400000">
            <a:off x="2634843" y="-781581"/>
            <a:ext cx="249000" cy="4521300"/>
          </a:xfrm>
          <a:prstGeom prst="leftBrace">
            <a:avLst>
              <a:gd name="adj1" fmla="val 34477"/>
              <a:gd name="adj2" fmla="val 50000"/>
            </a:avLst>
          </a:prstGeom>
          <a:no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6207" y="304056"/>
            <a:ext cx="8520600" cy="792600"/>
          </a:xfrm>
        </p:spPr>
        <p:txBody>
          <a:bodyPr/>
          <a:lstStyle/>
          <a:p>
            <a:pPr algn="l" fontAlgn="t"/>
            <a:r>
              <a:rPr lang="en-US" sz="2000" b="1" u="sng" dirty="0" smtClean="0"/>
              <a:t>20 words:</a:t>
            </a:r>
            <a:endParaRPr lang="en-US" sz="2000" dirty="0"/>
          </a:p>
          <a:p>
            <a:pPr algn="l" fontAlgn="t"/>
            <a:endParaRPr lang="en-US" sz="1200" dirty="0" smtClean="0"/>
          </a:p>
          <a:p>
            <a:pPr marL="228600" indent="-228600" algn="l" fontAlgn="t">
              <a:buFont typeface="+mj-lt"/>
              <a:buAutoNum type="arabicPeriod"/>
            </a:pPr>
            <a:r>
              <a:rPr lang="en-US" sz="1200" dirty="0" smtClean="0"/>
              <a:t>Blandish  (v</a:t>
            </a:r>
            <a:r>
              <a:rPr lang="en-US" sz="1200" dirty="0"/>
              <a:t>.) to flatter, coax or </a:t>
            </a:r>
            <a:r>
              <a:rPr lang="en-US" sz="1200" dirty="0" smtClean="0"/>
              <a:t>persuade</a:t>
            </a:r>
          </a:p>
          <a:p>
            <a:pPr marL="228600" indent="-228600" algn="l" fontAlgn="t">
              <a:buFont typeface="+mj-lt"/>
              <a:buAutoNum type="arabicPeriod"/>
            </a:pPr>
            <a:r>
              <a:rPr lang="en-US" sz="1200" dirty="0" smtClean="0"/>
              <a:t>Bleak  (adj</a:t>
            </a:r>
            <a:r>
              <a:rPr lang="en-US" sz="1200" dirty="0"/>
              <a:t>.) unsheltered and exposed to wind and cold; (adj.) cold, cutting and harsh; gloomy; (adj.) not hopeful</a:t>
            </a:r>
          </a:p>
          <a:p>
            <a:pPr marL="228600" indent="-228600" algn="l" fontAlgn="t">
              <a:buFont typeface="+mj-lt"/>
              <a:buAutoNum type="arabicPeriod"/>
            </a:pPr>
            <a:r>
              <a:rPr lang="en-US" sz="1200" dirty="0" smtClean="0"/>
              <a:t>Chary  (adj</a:t>
            </a:r>
            <a:r>
              <a:rPr lang="en-US" sz="1200" dirty="0"/>
              <a:t>.) cautious or careful; (adj.) fastidious; sparing</a:t>
            </a:r>
          </a:p>
          <a:p>
            <a:pPr marL="228600" indent="-228600" algn="l" fontAlgn="t">
              <a:buFont typeface="+mj-lt"/>
              <a:buAutoNum type="arabicPeriod"/>
            </a:pPr>
            <a:r>
              <a:rPr lang="en-US" sz="1200" dirty="0" smtClean="0"/>
              <a:t>Chimerical  (adj</a:t>
            </a:r>
            <a:r>
              <a:rPr lang="en-US" sz="1200" dirty="0"/>
              <a:t>.) fantasy, unreal or imaginary; (adj.) highly </a:t>
            </a:r>
            <a:r>
              <a:rPr lang="en-US" sz="1200" dirty="0" smtClean="0"/>
              <a:t>unrealistic</a:t>
            </a:r>
          </a:p>
          <a:p>
            <a:pPr marL="228600" indent="-228600" algn="l" fontAlgn="t">
              <a:buFont typeface="+mj-lt"/>
              <a:buAutoNum type="arabicPeriod"/>
            </a:pPr>
            <a:r>
              <a:rPr lang="en-US" sz="1200" dirty="0" smtClean="0"/>
              <a:t>Controvert (v</a:t>
            </a:r>
            <a:r>
              <a:rPr lang="en-US" sz="1200" dirty="0"/>
              <a:t>.) to be resistant to, to raise arguments against, to oppose</a:t>
            </a:r>
          </a:p>
          <a:p>
            <a:pPr marL="228600" indent="-228600" algn="l" fontAlgn="t">
              <a:buFont typeface="+mj-lt"/>
              <a:buAutoNum type="arabicPeriod"/>
            </a:pPr>
            <a:r>
              <a:rPr lang="en-US" sz="1200" dirty="0" smtClean="0"/>
              <a:t>Dearth (n</a:t>
            </a:r>
            <a:r>
              <a:rPr lang="en-US" sz="1200" dirty="0"/>
              <a:t>.) a lack, scarcity or inadequate supply</a:t>
            </a:r>
          </a:p>
          <a:p>
            <a:pPr marL="228600" indent="-228600" algn="l" fontAlgn="t">
              <a:buFont typeface="+mj-lt"/>
              <a:buAutoNum type="arabicPeriod"/>
            </a:pPr>
            <a:r>
              <a:rPr lang="en-US" sz="1200" dirty="0" smtClean="0"/>
              <a:t>Deplete (v</a:t>
            </a:r>
            <a:r>
              <a:rPr lang="en-US" sz="1200" dirty="0"/>
              <a:t>.) to reduce or eliminate in supply</a:t>
            </a:r>
          </a:p>
          <a:p>
            <a:pPr marL="228600" indent="-228600" algn="l" fontAlgn="t">
              <a:buFont typeface="+mj-lt"/>
              <a:buAutoNum type="arabicPeriod"/>
            </a:pPr>
            <a:r>
              <a:rPr lang="en-US" sz="1200" dirty="0" smtClean="0"/>
              <a:t>Eminent (adj</a:t>
            </a:r>
            <a:r>
              <a:rPr lang="en-US" sz="1200" dirty="0"/>
              <a:t>.) of high rank in station or quality; (adj.) outstanding in character or performance; (adj.) towering or standing above others</a:t>
            </a:r>
          </a:p>
          <a:p>
            <a:pPr marL="228600" indent="-228600" algn="l" fontAlgn="t">
              <a:buFont typeface="+mj-lt"/>
              <a:buAutoNum type="arabicPeriod"/>
            </a:pPr>
            <a:r>
              <a:rPr lang="en-US" sz="1200" dirty="0" smtClean="0"/>
              <a:t>Equable  (adj</a:t>
            </a:r>
            <a:r>
              <a:rPr lang="en-US" sz="1200" dirty="0"/>
              <a:t>.) free from many changes or variations; (adj.) uniform</a:t>
            </a:r>
          </a:p>
          <a:p>
            <a:pPr marL="228600" indent="-228600" algn="l" fontAlgn="t">
              <a:buFont typeface="+mj-lt"/>
              <a:buAutoNum type="arabicPeriod"/>
            </a:pPr>
            <a:r>
              <a:rPr lang="en-US" sz="1200" dirty="0" smtClean="0"/>
              <a:t>Expunge  (v</a:t>
            </a:r>
            <a:r>
              <a:rPr lang="en-US" sz="1200" dirty="0"/>
              <a:t>.) to erase or obliterate; (v.) to destroy</a:t>
            </a:r>
          </a:p>
          <a:p>
            <a:pPr marL="228600" indent="-228600" algn="l" fontAlgn="t">
              <a:buFont typeface="+mj-lt"/>
              <a:buAutoNum type="arabicPeriod"/>
            </a:pPr>
            <a:r>
              <a:rPr lang="en-US" sz="1200" dirty="0" smtClean="0"/>
              <a:t>Forbearance  (n</a:t>
            </a:r>
            <a:r>
              <a:rPr lang="en-US" sz="1200" dirty="0"/>
              <a:t>.) tolerance in the face of challenge; (n.) patience</a:t>
            </a:r>
          </a:p>
          <a:p>
            <a:pPr marL="228600" indent="-228600" algn="l" fontAlgn="t">
              <a:buFont typeface="+mj-lt"/>
              <a:buAutoNum type="arabicPeriod"/>
            </a:pPr>
            <a:r>
              <a:rPr lang="en-US" sz="1200" dirty="0" smtClean="0"/>
              <a:t>Gloaming  (n</a:t>
            </a:r>
            <a:r>
              <a:rPr lang="en-US" sz="1200" dirty="0"/>
              <a:t>.) the time of day that immediately follows the sunset</a:t>
            </a:r>
          </a:p>
          <a:p>
            <a:pPr marL="228600" indent="-228600" algn="l" fontAlgn="t">
              <a:buFont typeface="+mj-lt"/>
              <a:buAutoNum type="arabicPeriod"/>
            </a:pPr>
            <a:r>
              <a:rPr lang="en-US" sz="1200" dirty="0" smtClean="0"/>
              <a:t>Hoodwink  (v</a:t>
            </a:r>
            <a:r>
              <a:rPr lang="en-US" sz="1200" dirty="0"/>
              <a:t>.) to deceive or trick</a:t>
            </a:r>
          </a:p>
          <a:p>
            <a:pPr marL="228600" indent="-228600" algn="l" fontAlgn="t">
              <a:buFont typeface="+mj-lt"/>
              <a:buAutoNum type="arabicPeriod"/>
            </a:pPr>
            <a:r>
              <a:rPr lang="en-US" sz="1200" dirty="0" smtClean="0"/>
              <a:t>Impeach  (v</a:t>
            </a:r>
            <a:r>
              <a:rPr lang="en-US" sz="1200" dirty="0"/>
              <a:t>.) to accuse or bring to court, particularly a public official; (v.) to question or call into account</a:t>
            </a:r>
          </a:p>
          <a:p>
            <a:pPr marL="228600" indent="-228600" algn="l" fontAlgn="t">
              <a:buFont typeface="+mj-lt"/>
              <a:buAutoNum type="arabicPeriod"/>
            </a:pPr>
            <a:r>
              <a:rPr lang="en-US" sz="1200" dirty="0" smtClean="0"/>
              <a:t>Incredulous  (adj</a:t>
            </a:r>
            <a:r>
              <a:rPr lang="en-US" sz="1200" dirty="0"/>
              <a:t>.) skeptical and disbelieving; (adj.) dubious</a:t>
            </a:r>
          </a:p>
          <a:p>
            <a:pPr marL="228600" indent="-228600" algn="l" fontAlgn="t">
              <a:buFont typeface="+mj-lt"/>
              <a:buAutoNum type="arabicPeriod"/>
            </a:pPr>
            <a:r>
              <a:rPr lang="en-US" sz="1200" dirty="0" smtClean="0"/>
              <a:t>Judicious  (adj</a:t>
            </a:r>
            <a:r>
              <a:rPr lang="en-US" sz="1200" dirty="0"/>
              <a:t>.) using practical and proper judgment; demonstrating wisdom and/or good judgment</a:t>
            </a:r>
          </a:p>
          <a:p>
            <a:pPr marL="228600" indent="-228600" algn="l" fontAlgn="t">
              <a:buFont typeface="+mj-lt"/>
              <a:buAutoNum type="arabicPeriod"/>
            </a:pPr>
            <a:r>
              <a:rPr lang="en-US" sz="1200" dirty="0" smtClean="0"/>
              <a:t>Laudatory  (adj</a:t>
            </a:r>
            <a:r>
              <a:rPr lang="en-US" sz="1200" dirty="0"/>
              <a:t>.) admiring; (adj.) expressing of praise</a:t>
            </a:r>
          </a:p>
          <a:p>
            <a:pPr marL="228600" indent="-228600" algn="l" fontAlgn="t">
              <a:buFont typeface="+mj-lt"/>
              <a:buAutoNum type="arabicPeriod"/>
            </a:pPr>
            <a:r>
              <a:rPr lang="en-US" sz="1200" dirty="0" smtClean="0"/>
              <a:t>Minion  (n</a:t>
            </a:r>
            <a:r>
              <a:rPr lang="en-US" sz="1200" dirty="0"/>
              <a:t>.) a subordinate or underling</a:t>
            </a:r>
          </a:p>
          <a:p>
            <a:pPr marL="228600" indent="-228600" algn="l">
              <a:buFont typeface="+mj-lt"/>
              <a:buAutoNum type="arabicPeriod"/>
            </a:pPr>
            <a:r>
              <a:rPr lang="en-US" sz="1200" dirty="0" smtClean="0"/>
              <a:t>Modish  (adj</a:t>
            </a:r>
            <a:r>
              <a:rPr lang="en-US" sz="1200" dirty="0"/>
              <a:t>.) stylish, trendy</a:t>
            </a:r>
          </a:p>
          <a:p>
            <a:pPr marL="228600" indent="-228600" algn="l" fontAlgn="t">
              <a:buFont typeface="+mj-lt"/>
              <a:buAutoNum type="arabicPeriod"/>
            </a:pPr>
            <a:r>
              <a:rPr lang="en-US" sz="1200" dirty="0" smtClean="0"/>
              <a:t>Ostensible  (adj</a:t>
            </a:r>
            <a:r>
              <a:rPr lang="en-US" sz="1200" dirty="0"/>
              <a:t>.) apparent and inconspicuous</a:t>
            </a:r>
          </a:p>
          <a:p>
            <a:pPr algn="l"/>
            <a:endParaRPr lang="en-US" sz="900"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a:t>
            </a:fld>
            <a:endParaRPr lang="en"/>
          </a:p>
        </p:txBody>
      </p:sp>
    </p:spTree>
    <p:extLst>
      <p:ext uri="{BB962C8B-B14F-4D97-AF65-F5344CB8AC3E}">
        <p14:creationId xmlns:p14="http://schemas.microsoft.com/office/powerpoint/2010/main" val="406902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p:cNvPicPr preferRelativeResize="0"/>
          <p:nvPr/>
        </p:nvPicPr>
        <p:blipFill rotWithShape="1">
          <a:blip r:embed="rId3">
            <a:alphaModFix/>
          </a:blip>
          <a:srcRect l="59704" t="49682" r="20747" b="2618"/>
          <a:stretch/>
        </p:blipFill>
        <p:spPr>
          <a:xfrm>
            <a:off x="4577671" y="3797281"/>
            <a:ext cx="1230533" cy="1230888"/>
          </a:xfrm>
          <a:prstGeom prst="rect">
            <a:avLst/>
          </a:prstGeom>
          <a:noFill/>
          <a:ln w="28575" cap="flat" cmpd="sng">
            <a:solidFill>
              <a:srgbClr val="FF9900"/>
            </a:solidFill>
            <a:prstDash val="solid"/>
            <a:round/>
            <a:headEnd type="none" w="med" len="med"/>
            <a:tailEnd type="none" w="med" len="med"/>
          </a:ln>
        </p:spPr>
      </p:pic>
      <p:grpSp>
        <p:nvGrpSpPr>
          <p:cNvPr id="223" name="Shape 223"/>
          <p:cNvGrpSpPr/>
          <p:nvPr/>
        </p:nvGrpSpPr>
        <p:grpSpPr>
          <a:xfrm>
            <a:off x="97424" y="1443224"/>
            <a:ext cx="8920997" cy="2178125"/>
            <a:chOff x="97424" y="1443224"/>
            <a:chExt cx="8920997" cy="2178125"/>
          </a:xfrm>
        </p:grpSpPr>
        <p:pic>
          <p:nvPicPr>
            <p:cNvPr id="224" name="Shape 224"/>
            <p:cNvPicPr preferRelativeResize="0"/>
            <p:nvPr/>
          </p:nvPicPr>
          <p:blipFill rotWithShape="1">
            <a:blip r:embed="rId4">
              <a:alphaModFix/>
            </a:blip>
            <a:srcRect l="19568"/>
            <a:stretch/>
          </p:blipFill>
          <p:spPr>
            <a:xfrm>
              <a:off x="5339474" y="1443224"/>
              <a:ext cx="3678946" cy="2178125"/>
            </a:xfrm>
            <a:prstGeom prst="rect">
              <a:avLst/>
            </a:prstGeom>
            <a:noFill/>
            <a:ln>
              <a:noFill/>
            </a:ln>
          </p:spPr>
        </p:pic>
        <p:pic>
          <p:nvPicPr>
            <p:cNvPr id="225" name="Shape 225"/>
            <p:cNvPicPr preferRelativeResize="0"/>
            <p:nvPr/>
          </p:nvPicPr>
          <p:blipFill>
            <a:blip r:embed="rId5">
              <a:alphaModFix/>
            </a:blip>
            <a:stretch>
              <a:fillRect/>
            </a:stretch>
          </p:blipFill>
          <p:spPr>
            <a:xfrm>
              <a:off x="97424" y="1443225"/>
              <a:ext cx="5273675" cy="2174175"/>
            </a:xfrm>
            <a:prstGeom prst="rect">
              <a:avLst/>
            </a:prstGeom>
            <a:noFill/>
            <a:ln>
              <a:noFill/>
            </a:ln>
          </p:spPr>
        </p:pic>
        <p:sp>
          <p:nvSpPr>
            <p:cNvPr id="226" name="Shape 226"/>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27" name="Shape 227"/>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228" name="Shape 228"/>
          <p:cNvSpPr/>
          <p:nvPr/>
        </p:nvSpPr>
        <p:spPr>
          <a:xfrm>
            <a:off x="1831697" y="769189"/>
            <a:ext cx="1869599"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 G(.)</a:t>
            </a:r>
            <a:r>
              <a:rPr lang="en" sz="1200"/>
              <a:t> </a:t>
            </a:r>
          </a:p>
          <a:p>
            <a:pPr lvl="0" algn="ctr" rtl="0">
              <a:spcBef>
                <a:spcPts val="0"/>
              </a:spcBef>
              <a:buNone/>
            </a:pPr>
            <a:r>
              <a:rPr lang="en" sz="1000"/>
              <a:t>input=</a:t>
            </a:r>
            <a:r>
              <a:rPr lang="en" sz="1000" i="1"/>
              <a:t>random numbers</a:t>
            </a:r>
            <a:r>
              <a:rPr lang="en" sz="1000"/>
              <a:t>, output=</a:t>
            </a:r>
            <a:r>
              <a:rPr lang="en" sz="1000" i="1"/>
              <a:t>generated image</a:t>
            </a:r>
            <a:r>
              <a:rPr lang="en" sz="1200"/>
              <a:t> </a:t>
            </a:r>
          </a:p>
        </p:txBody>
      </p:sp>
      <p:sp>
        <p:nvSpPr>
          <p:cNvPr id="229" name="Shape 229"/>
          <p:cNvSpPr/>
          <p:nvPr/>
        </p:nvSpPr>
        <p:spPr>
          <a:xfrm rot="5400000">
            <a:off x="2634843" y="-781581"/>
            <a:ext cx="249000" cy="4521300"/>
          </a:xfrm>
          <a:prstGeom prst="leftBrace">
            <a:avLst>
              <a:gd name="adj1" fmla="val 34477"/>
              <a:gd name="adj2" fmla="val 50000"/>
            </a:avLst>
          </a:prstGeom>
          <a:no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30" name="Shape 230"/>
          <p:cNvCxnSpPr>
            <a:stCxn id="231" idx="3"/>
            <a:endCxn id="222" idx="0"/>
          </p:cNvCxnSpPr>
          <p:nvPr/>
        </p:nvCxnSpPr>
        <p:spPr>
          <a:xfrm>
            <a:off x="4778937" y="3579481"/>
            <a:ext cx="414000" cy="217800"/>
          </a:xfrm>
          <a:prstGeom prst="bentConnector2">
            <a:avLst/>
          </a:prstGeom>
          <a:noFill/>
          <a:ln w="9525" cap="flat" cmpd="sng">
            <a:solidFill>
              <a:srgbClr val="FF9900"/>
            </a:solidFill>
            <a:prstDash val="solid"/>
            <a:round/>
            <a:headEnd type="none" w="lg" len="lg"/>
            <a:tailEnd type="none" w="lg" len="lg"/>
          </a:ln>
        </p:spPr>
      </p:cxnSp>
      <p:cxnSp>
        <p:nvCxnSpPr>
          <p:cNvPr id="232" name="Shape 232"/>
          <p:cNvCxnSpPr>
            <a:stCxn id="231" idx="3"/>
          </p:cNvCxnSpPr>
          <p:nvPr/>
        </p:nvCxnSpPr>
        <p:spPr>
          <a:xfrm rot="-5400000">
            <a:off x="4697300" y="3247100"/>
            <a:ext cx="414000" cy="250800"/>
          </a:xfrm>
          <a:prstGeom prst="bentConnector3">
            <a:avLst>
              <a:gd name="adj1" fmla="val 72"/>
            </a:avLst>
          </a:prstGeom>
          <a:noFill/>
          <a:ln w="9525" cap="flat" cmpd="sng">
            <a:solidFill>
              <a:srgbClr val="FF9900"/>
            </a:solidFill>
            <a:prstDash val="solid"/>
            <a:round/>
            <a:headEnd type="none" w="lg" len="lg"/>
            <a:tailEnd type="none" w="lg" len="lg"/>
          </a:ln>
        </p:spPr>
      </p:cxnSp>
      <p:cxnSp>
        <p:nvCxnSpPr>
          <p:cNvPr id="233" name="Shape 233"/>
          <p:cNvCxnSpPr/>
          <p:nvPr/>
        </p:nvCxnSpPr>
        <p:spPr>
          <a:xfrm rot="10800000">
            <a:off x="5022442" y="3177550"/>
            <a:ext cx="7200" cy="350400"/>
          </a:xfrm>
          <a:prstGeom prst="straightConnector1">
            <a:avLst/>
          </a:prstGeom>
          <a:noFill/>
          <a:ln w="9525" cap="flat" cmpd="sng">
            <a:solidFill>
              <a:srgbClr val="FF9900"/>
            </a:solidFill>
            <a:prstDash val="solid"/>
            <a:round/>
            <a:headEnd type="none" w="lg" len="lg"/>
            <a:tailEnd type="triangle" w="lg" len="lg"/>
          </a:ln>
        </p:spPr>
      </p:cxnSp>
      <p:sp>
        <p:nvSpPr>
          <p:cNvPr id="234" name="Shape 234"/>
          <p:cNvSpPr/>
          <p:nvPr/>
        </p:nvSpPr>
        <p:spPr>
          <a:xfrm>
            <a:off x="2988200" y="3478100"/>
            <a:ext cx="1790700" cy="2028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 </a:t>
            </a:r>
            <a:r>
              <a:rPr lang="en" sz="1100"/>
              <a:t>image </a:t>
            </a:r>
            <a:r>
              <a:rPr lang="en" sz="1100" i="1"/>
              <a:t>G(z)</a:t>
            </a:r>
          </a:p>
        </p:txBody>
      </p:sp>
      <p:sp>
        <p:nvSpPr>
          <p:cNvPr id="235" name="Shape 235"/>
          <p:cNvSpPr/>
          <p:nvPr/>
        </p:nvSpPr>
        <p:spPr>
          <a:xfrm>
            <a:off x="5342525" y="1279700"/>
            <a:ext cx="3675900" cy="24012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236" name="Shape 236"/>
          <p:cNvSpPr/>
          <p:nvPr/>
        </p:nvSpPr>
        <p:spPr>
          <a:xfrm>
            <a:off x="157975" y="2314600"/>
            <a:ext cx="457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237" name="Shape 237"/>
          <p:cNvSpPr/>
          <p:nvPr/>
        </p:nvSpPr>
        <p:spPr>
          <a:xfrm>
            <a:off x="157975" y="3181400"/>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238" name="Shape 238"/>
          <p:cNvCxnSpPr/>
          <p:nvPr/>
        </p:nvCxnSpPr>
        <p:spPr>
          <a:xfrm>
            <a:off x="157975" y="2588650"/>
            <a:ext cx="600" cy="792000"/>
          </a:xfrm>
          <a:prstGeom prst="bentConnector3">
            <a:avLst>
              <a:gd name="adj1" fmla="val -20266667"/>
            </a:avLst>
          </a:prstGeom>
          <a:noFill/>
          <a:ln w="9525" cap="flat" cmpd="sng">
            <a:solidFill>
              <a:srgbClr val="FF9900"/>
            </a:solidFill>
            <a:prstDash val="solid"/>
            <a:round/>
            <a:headEnd type="none" w="lg" len="lg"/>
            <a:tailEnd type="none" w="lg" len="lg"/>
          </a:ln>
        </p:spPr>
      </p:cxnSp>
      <p:sp>
        <p:nvSpPr>
          <p:cNvPr id="239" name="Shape 23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20</a:t>
            </a:fld>
            <a:endParaRPr lang="en"/>
          </a:p>
        </p:txBody>
      </p:sp>
      <p:sp>
        <p:nvSpPr>
          <p:cNvPr id="240" name="Shape 240"/>
          <p:cNvSpPr txBox="1"/>
          <p:nvPr/>
        </p:nvSpPr>
        <p:spPr>
          <a:xfrm>
            <a:off x="5844650" y="1718012"/>
            <a:ext cx="3141600" cy="2862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http://bamos.github.io/2016/08/09/deep-completion/</a:t>
            </a:r>
          </a:p>
        </p:txBody>
      </p:sp>
      <p:sp>
        <p:nvSpPr>
          <p:cNvPr id="241" name="Shape 241"/>
          <p:cNvSpPr/>
          <p:nvPr/>
        </p:nvSpPr>
        <p:spPr>
          <a:xfrm>
            <a:off x="5022450" y="251050"/>
            <a:ext cx="3922200" cy="518100"/>
          </a:xfrm>
          <a:prstGeom prst="roundRect">
            <a:avLst>
              <a:gd name="adj" fmla="val 16667"/>
            </a:avLst>
          </a:prstGeom>
          <a:solidFill>
            <a:srgbClr val="EFEFEF"/>
          </a:solidFill>
          <a:ln w="19050" cap="flat" cmpd="sng">
            <a:solidFill>
              <a:srgbClr val="FF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In this work, they sample </a:t>
            </a:r>
          </a:p>
          <a:p>
            <a:pPr lvl="0" algn="ctr" rtl="0">
              <a:spcBef>
                <a:spcPts val="0"/>
              </a:spcBef>
              <a:buNone/>
            </a:pPr>
            <a:r>
              <a:rPr lang="en" sz="1100" i="1"/>
              <a:t>z = </a:t>
            </a:r>
            <a:r>
              <a:rPr lang="en" sz="1100"/>
              <a:t>a 100-dimensional vector from a uniform distribution ...</a:t>
            </a:r>
          </a:p>
        </p:txBody>
      </p:sp>
      <p:sp>
        <p:nvSpPr>
          <p:cNvPr id="242" name="Shape 242"/>
          <p:cNvSpPr/>
          <p:nvPr/>
        </p:nvSpPr>
        <p:spPr>
          <a:xfrm>
            <a:off x="4164650" y="885575"/>
            <a:ext cx="4821600" cy="788700"/>
          </a:xfrm>
          <a:prstGeom prst="roundRect">
            <a:avLst>
              <a:gd name="adj" fmla="val 16667"/>
            </a:avLst>
          </a:prstGeom>
          <a:solidFill>
            <a:srgbClr val="EFEFEF"/>
          </a:solidFill>
          <a:ln w="19050" cap="flat" cmpd="sng">
            <a:solidFill>
              <a:srgbClr val="FFFF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800">
                <a:latin typeface="Courier New"/>
                <a:ea typeface="Courier New"/>
                <a:cs typeface="Courier New"/>
                <a:sym typeface="Courier New"/>
              </a:rPr>
              <a:t># for 5 dimensions</a:t>
            </a:r>
          </a:p>
          <a:p>
            <a:pPr lvl="0" rtl="0">
              <a:spcBef>
                <a:spcPts val="0"/>
              </a:spcBef>
              <a:buNone/>
            </a:pPr>
            <a:r>
              <a:rPr lang="en" sz="800">
                <a:latin typeface="Courier New"/>
                <a:ea typeface="Courier New"/>
                <a:cs typeface="Courier New"/>
                <a:sym typeface="Courier New"/>
              </a:rPr>
              <a:t>z = np.random.uniform(-1, 1, 5)</a:t>
            </a:r>
          </a:p>
          <a:p>
            <a:pPr lvl="0" rtl="0">
              <a:spcBef>
                <a:spcPts val="0"/>
              </a:spcBef>
              <a:buNone/>
            </a:pPr>
            <a:r>
              <a:rPr lang="en" sz="800">
                <a:latin typeface="Courier New"/>
                <a:ea typeface="Courier New"/>
                <a:cs typeface="Courier New"/>
                <a:sym typeface="Courier New"/>
              </a:rPr>
              <a:t/>
            </a:r>
            <a:br>
              <a:rPr lang="en" sz="800">
                <a:latin typeface="Courier New"/>
                <a:ea typeface="Courier New"/>
                <a:cs typeface="Courier New"/>
                <a:sym typeface="Courier New"/>
              </a:rPr>
            </a:br>
            <a:r>
              <a:rPr lang="en" sz="800">
                <a:latin typeface="Courier New"/>
                <a:ea typeface="Courier New"/>
                <a:cs typeface="Courier New"/>
                <a:sym typeface="Courier New"/>
              </a:rPr>
              <a:t>array([ 0.77356483,  0.95258473, -0.18345086,  0.69224724, -0.34718733])</a:t>
            </a:r>
          </a:p>
        </p:txBody>
      </p:sp>
      <p:sp>
        <p:nvSpPr>
          <p:cNvPr id="243" name="Shape 243"/>
          <p:cNvSpPr/>
          <p:nvPr/>
        </p:nvSpPr>
        <p:spPr>
          <a:xfrm>
            <a:off x="6514675" y="2144750"/>
            <a:ext cx="2471700" cy="671100"/>
          </a:xfrm>
          <a:prstGeom prst="roundRect">
            <a:avLst>
              <a:gd name="adj" fmla="val 16667"/>
            </a:avLst>
          </a:prstGeom>
          <a:solidFill>
            <a:srgbClr val="EFEFEF"/>
          </a:solidFill>
          <a:ln w="19050" cap="flat" cmpd="sng">
            <a:solidFill>
              <a:srgbClr val="FF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We interpret </a:t>
            </a:r>
            <a:r>
              <a:rPr lang="en" sz="1100" i="1"/>
              <a:t>z</a:t>
            </a:r>
            <a:r>
              <a:rPr lang="en" sz="1100"/>
              <a:t> as the distribution that creates new images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p:cNvPicPr preferRelativeResize="0"/>
          <p:nvPr/>
        </p:nvPicPr>
        <p:blipFill rotWithShape="1">
          <a:blip r:embed="rId3">
            <a:alphaModFix/>
          </a:blip>
          <a:srcRect l="30164" t="10090" r="36464" b="64971"/>
          <a:stretch/>
        </p:blipFill>
        <p:spPr>
          <a:xfrm>
            <a:off x="4815737" y="87899"/>
            <a:ext cx="1235248" cy="1230895"/>
          </a:xfrm>
          <a:prstGeom prst="rect">
            <a:avLst/>
          </a:prstGeom>
          <a:noFill/>
          <a:ln w="28575" cap="flat" cmpd="sng">
            <a:solidFill>
              <a:srgbClr val="FF0000"/>
            </a:solidFill>
            <a:prstDash val="solid"/>
            <a:round/>
            <a:headEnd type="none" w="med" len="med"/>
            <a:tailEnd type="none" w="med" len="med"/>
          </a:ln>
        </p:spPr>
      </p:pic>
      <p:pic>
        <p:nvPicPr>
          <p:cNvPr id="249" name="Shape 249"/>
          <p:cNvPicPr preferRelativeResize="0"/>
          <p:nvPr/>
        </p:nvPicPr>
        <p:blipFill rotWithShape="1">
          <a:blip r:embed="rId4">
            <a:alphaModFix/>
          </a:blip>
          <a:srcRect l="59704" t="49682" r="20747" b="2618"/>
          <a:stretch/>
        </p:blipFill>
        <p:spPr>
          <a:xfrm>
            <a:off x="4577671" y="3797281"/>
            <a:ext cx="1230533" cy="1230888"/>
          </a:xfrm>
          <a:prstGeom prst="rect">
            <a:avLst/>
          </a:prstGeom>
          <a:noFill/>
          <a:ln w="28575" cap="flat" cmpd="sng">
            <a:solidFill>
              <a:srgbClr val="FF9900"/>
            </a:solidFill>
            <a:prstDash val="solid"/>
            <a:round/>
            <a:headEnd type="none" w="med" len="med"/>
            <a:tailEnd type="none" w="med" len="med"/>
          </a:ln>
        </p:spPr>
      </p:pic>
      <p:grpSp>
        <p:nvGrpSpPr>
          <p:cNvPr id="250" name="Shape 250"/>
          <p:cNvGrpSpPr/>
          <p:nvPr/>
        </p:nvGrpSpPr>
        <p:grpSpPr>
          <a:xfrm>
            <a:off x="97424" y="1443224"/>
            <a:ext cx="8920997" cy="2178125"/>
            <a:chOff x="97424" y="1443224"/>
            <a:chExt cx="8920997" cy="2178125"/>
          </a:xfrm>
        </p:grpSpPr>
        <p:pic>
          <p:nvPicPr>
            <p:cNvPr id="251" name="Shape 251"/>
            <p:cNvPicPr preferRelativeResize="0"/>
            <p:nvPr/>
          </p:nvPicPr>
          <p:blipFill rotWithShape="1">
            <a:blip r:embed="rId5">
              <a:alphaModFix/>
            </a:blip>
            <a:srcRect l="19568"/>
            <a:stretch/>
          </p:blipFill>
          <p:spPr>
            <a:xfrm>
              <a:off x="5339474" y="1443224"/>
              <a:ext cx="3678946" cy="2178125"/>
            </a:xfrm>
            <a:prstGeom prst="rect">
              <a:avLst/>
            </a:prstGeom>
            <a:noFill/>
            <a:ln>
              <a:noFill/>
            </a:ln>
          </p:spPr>
        </p:pic>
        <p:pic>
          <p:nvPicPr>
            <p:cNvPr id="252" name="Shape 252"/>
            <p:cNvPicPr preferRelativeResize="0"/>
            <p:nvPr/>
          </p:nvPicPr>
          <p:blipFill>
            <a:blip r:embed="rId6">
              <a:alphaModFix/>
            </a:blip>
            <a:stretch>
              <a:fillRect/>
            </a:stretch>
          </p:blipFill>
          <p:spPr>
            <a:xfrm>
              <a:off x="97424" y="1443225"/>
              <a:ext cx="5273675" cy="2174175"/>
            </a:xfrm>
            <a:prstGeom prst="rect">
              <a:avLst/>
            </a:prstGeom>
            <a:noFill/>
            <a:ln>
              <a:noFill/>
            </a:ln>
          </p:spPr>
        </p:pic>
        <p:sp>
          <p:nvSpPr>
            <p:cNvPr id="253" name="Shape 253"/>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54" name="Shape 254"/>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255" name="Shape 255"/>
          <p:cNvSpPr/>
          <p:nvPr/>
        </p:nvSpPr>
        <p:spPr>
          <a:xfrm>
            <a:off x="1831697" y="769189"/>
            <a:ext cx="1869599"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 G(.)</a:t>
            </a:r>
            <a:r>
              <a:rPr lang="en" sz="1200"/>
              <a:t> </a:t>
            </a:r>
          </a:p>
          <a:p>
            <a:pPr lvl="0" algn="ctr" rtl="0">
              <a:spcBef>
                <a:spcPts val="0"/>
              </a:spcBef>
              <a:buNone/>
            </a:pPr>
            <a:r>
              <a:rPr lang="en" sz="1000"/>
              <a:t>input=</a:t>
            </a:r>
            <a:r>
              <a:rPr lang="en" sz="1000" i="1"/>
              <a:t>random numbers</a:t>
            </a:r>
            <a:r>
              <a:rPr lang="en" sz="1000"/>
              <a:t>, output=</a:t>
            </a:r>
            <a:r>
              <a:rPr lang="en" sz="1000" i="1"/>
              <a:t>generated image</a:t>
            </a:r>
            <a:r>
              <a:rPr lang="en" sz="1200"/>
              <a:t> </a:t>
            </a:r>
          </a:p>
        </p:txBody>
      </p:sp>
      <p:sp>
        <p:nvSpPr>
          <p:cNvPr id="256" name="Shape 256"/>
          <p:cNvSpPr/>
          <p:nvPr/>
        </p:nvSpPr>
        <p:spPr>
          <a:xfrm>
            <a:off x="6707950" y="742743"/>
            <a:ext cx="2151000" cy="5805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Discriminator D(.)</a:t>
            </a:r>
            <a:r>
              <a:rPr lang="en" sz="1200"/>
              <a:t> </a:t>
            </a:r>
          </a:p>
          <a:p>
            <a:pPr lvl="0" algn="ctr" rtl="0">
              <a:spcBef>
                <a:spcPts val="0"/>
              </a:spcBef>
              <a:buNone/>
            </a:pPr>
            <a:r>
              <a:rPr lang="en" sz="1000"/>
              <a:t>input=</a:t>
            </a:r>
            <a:r>
              <a:rPr lang="en" sz="1000" i="1"/>
              <a:t>generated/real image</a:t>
            </a:r>
            <a:r>
              <a:rPr lang="en" sz="1000"/>
              <a:t>, </a:t>
            </a:r>
          </a:p>
          <a:p>
            <a:pPr lvl="0" algn="ctr" rtl="0">
              <a:spcBef>
                <a:spcPts val="0"/>
              </a:spcBef>
              <a:buNone/>
            </a:pPr>
            <a:r>
              <a:rPr lang="en" sz="1000"/>
              <a:t>output=</a:t>
            </a:r>
            <a:r>
              <a:rPr lang="en" sz="1000" i="1"/>
              <a:t>prediction of real image</a:t>
            </a:r>
          </a:p>
        </p:txBody>
      </p:sp>
      <p:sp>
        <p:nvSpPr>
          <p:cNvPr id="257" name="Shape 257"/>
          <p:cNvSpPr/>
          <p:nvPr/>
        </p:nvSpPr>
        <p:spPr>
          <a:xfrm rot="5400000">
            <a:off x="2634843" y="-781581"/>
            <a:ext cx="249000" cy="4521300"/>
          </a:xfrm>
          <a:prstGeom prst="leftBrace">
            <a:avLst>
              <a:gd name="adj1" fmla="val 34477"/>
              <a:gd name="adj2" fmla="val 50000"/>
            </a:avLst>
          </a:prstGeom>
          <a:no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8" name="Shape 258"/>
          <p:cNvSpPr/>
          <p:nvPr/>
        </p:nvSpPr>
        <p:spPr>
          <a:xfrm rot="5400000">
            <a:off x="6994873" y="-377206"/>
            <a:ext cx="249000" cy="3727500"/>
          </a:xfrm>
          <a:prstGeom prst="leftBrace">
            <a:avLst>
              <a:gd name="adj1" fmla="val 34477"/>
              <a:gd name="adj2" fmla="val 30639"/>
            </a:avLst>
          </a:prstGeom>
          <a:no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59" name="Shape 259"/>
          <p:cNvCxnSpPr>
            <a:stCxn id="260" idx="3"/>
            <a:endCxn id="249" idx="0"/>
          </p:cNvCxnSpPr>
          <p:nvPr/>
        </p:nvCxnSpPr>
        <p:spPr>
          <a:xfrm>
            <a:off x="4778937" y="3579481"/>
            <a:ext cx="414000" cy="217800"/>
          </a:xfrm>
          <a:prstGeom prst="bentConnector2">
            <a:avLst/>
          </a:prstGeom>
          <a:noFill/>
          <a:ln w="9525" cap="flat" cmpd="sng">
            <a:solidFill>
              <a:srgbClr val="FF9900"/>
            </a:solidFill>
            <a:prstDash val="solid"/>
            <a:round/>
            <a:headEnd type="none" w="lg" len="lg"/>
            <a:tailEnd type="none" w="lg" len="lg"/>
          </a:ln>
        </p:spPr>
      </p:cxnSp>
      <p:cxnSp>
        <p:nvCxnSpPr>
          <p:cNvPr id="261" name="Shape 261"/>
          <p:cNvCxnSpPr>
            <a:stCxn id="260" idx="3"/>
          </p:cNvCxnSpPr>
          <p:nvPr/>
        </p:nvCxnSpPr>
        <p:spPr>
          <a:xfrm rot="-5400000">
            <a:off x="4697300" y="3247100"/>
            <a:ext cx="414000" cy="250800"/>
          </a:xfrm>
          <a:prstGeom prst="bentConnector3">
            <a:avLst>
              <a:gd name="adj1" fmla="val 72"/>
            </a:avLst>
          </a:prstGeom>
          <a:noFill/>
          <a:ln w="9525" cap="flat" cmpd="sng">
            <a:solidFill>
              <a:srgbClr val="FF9900"/>
            </a:solidFill>
            <a:prstDash val="solid"/>
            <a:round/>
            <a:headEnd type="none" w="lg" len="lg"/>
            <a:tailEnd type="none" w="lg" len="lg"/>
          </a:ln>
        </p:spPr>
      </p:cxnSp>
      <p:cxnSp>
        <p:nvCxnSpPr>
          <p:cNvPr id="262" name="Shape 262"/>
          <p:cNvCxnSpPr/>
          <p:nvPr/>
        </p:nvCxnSpPr>
        <p:spPr>
          <a:xfrm rot="10800000">
            <a:off x="5022442" y="3177550"/>
            <a:ext cx="7200" cy="350400"/>
          </a:xfrm>
          <a:prstGeom prst="straightConnector1">
            <a:avLst/>
          </a:prstGeom>
          <a:noFill/>
          <a:ln w="9525" cap="flat" cmpd="sng">
            <a:solidFill>
              <a:srgbClr val="FF9900"/>
            </a:solidFill>
            <a:prstDash val="solid"/>
            <a:round/>
            <a:headEnd type="none" w="lg" len="lg"/>
            <a:tailEnd type="triangle" w="lg" len="lg"/>
          </a:ln>
        </p:spPr>
      </p:cxnSp>
      <p:cxnSp>
        <p:nvCxnSpPr>
          <p:cNvPr id="263" name="Shape 263"/>
          <p:cNvCxnSpPr/>
          <p:nvPr/>
        </p:nvCxnSpPr>
        <p:spPr>
          <a:xfrm>
            <a:off x="5351550" y="1354575"/>
            <a:ext cx="0" cy="1101600"/>
          </a:xfrm>
          <a:prstGeom prst="straightConnector1">
            <a:avLst/>
          </a:prstGeom>
          <a:noFill/>
          <a:ln w="19050" cap="flat" cmpd="sng">
            <a:solidFill>
              <a:srgbClr val="FF0000"/>
            </a:solidFill>
            <a:prstDash val="solid"/>
            <a:round/>
            <a:headEnd type="none" w="lg" len="lg"/>
            <a:tailEnd type="none" w="lg" len="lg"/>
          </a:ln>
        </p:spPr>
      </p:cxnSp>
      <p:cxnSp>
        <p:nvCxnSpPr>
          <p:cNvPr id="264" name="Shape 264"/>
          <p:cNvCxnSpPr/>
          <p:nvPr/>
        </p:nvCxnSpPr>
        <p:spPr>
          <a:xfrm>
            <a:off x="5351550" y="2456175"/>
            <a:ext cx="364800" cy="0"/>
          </a:xfrm>
          <a:prstGeom prst="straightConnector1">
            <a:avLst/>
          </a:prstGeom>
          <a:noFill/>
          <a:ln w="19050" cap="flat" cmpd="sng">
            <a:solidFill>
              <a:srgbClr val="FF0000"/>
            </a:solidFill>
            <a:prstDash val="solid"/>
            <a:round/>
            <a:headEnd type="none" w="lg" len="lg"/>
            <a:tailEnd type="triangle" w="lg" len="lg"/>
          </a:ln>
        </p:spPr>
      </p:cxnSp>
      <p:cxnSp>
        <p:nvCxnSpPr>
          <p:cNvPr id="265" name="Shape 265"/>
          <p:cNvCxnSpPr/>
          <p:nvPr/>
        </p:nvCxnSpPr>
        <p:spPr>
          <a:xfrm>
            <a:off x="5222775" y="2569375"/>
            <a:ext cx="479400" cy="0"/>
          </a:xfrm>
          <a:prstGeom prst="straightConnector1">
            <a:avLst/>
          </a:prstGeom>
          <a:noFill/>
          <a:ln w="19050" cap="flat" cmpd="sng">
            <a:solidFill>
              <a:srgbClr val="FF9900"/>
            </a:solidFill>
            <a:prstDash val="solid"/>
            <a:round/>
            <a:headEnd type="none" w="lg" len="lg"/>
            <a:tailEnd type="triangle" w="lg" len="lg"/>
          </a:ln>
        </p:spPr>
      </p:cxnSp>
      <p:sp>
        <p:nvSpPr>
          <p:cNvPr id="266" name="Shape 266"/>
          <p:cNvSpPr/>
          <p:nvPr/>
        </p:nvSpPr>
        <p:spPr>
          <a:xfrm>
            <a:off x="2988200" y="3478100"/>
            <a:ext cx="1790700" cy="2028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 </a:t>
            </a:r>
            <a:r>
              <a:rPr lang="en" sz="1100"/>
              <a:t>image </a:t>
            </a:r>
            <a:r>
              <a:rPr lang="en" sz="1100" i="1"/>
              <a:t>G(z)</a:t>
            </a:r>
          </a:p>
        </p:txBody>
      </p:sp>
      <p:sp>
        <p:nvSpPr>
          <p:cNvPr id="267" name="Shape 267"/>
          <p:cNvSpPr/>
          <p:nvPr/>
        </p:nvSpPr>
        <p:spPr>
          <a:xfrm>
            <a:off x="157975" y="2314600"/>
            <a:ext cx="457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268" name="Shape 268"/>
          <p:cNvSpPr/>
          <p:nvPr/>
        </p:nvSpPr>
        <p:spPr>
          <a:xfrm>
            <a:off x="157975" y="3181400"/>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269" name="Shape 269"/>
          <p:cNvCxnSpPr/>
          <p:nvPr/>
        </p:nvCxnSpPr>
        <p:spPr>
          <a:xfrm>
            <a:off x="157975" y="2588650"/>
            <a:ext cx="600" cy="792000"/>
          </a:xfrm>
          <a:prstGeom prst="bentConnector3">
            <a:avLst>
              <a:gd name="adj1" fmla="val -20266667"/>
            </a:avLst>
          </a:prstGeom>
          <a:noFill/>
          <a:ln w="9525" cap="flat" cmpd="sng">
            <a:solidFill>
              <a:srgbClr val="FF9900"/>
            </a:solidFill>
            <a:prstDash val="solid"/>
            <a:round/>
            <a:headEnd type="none" w="lg" len="lg"/>
            <a:tailEnd type="none" w="lg" len="lg"/>
          </a:ln>
        </p:spPr>
      </p:cxnSp>
      <p:sp>
        <p:nvSpPr>
          <p:cNvPr id="270" name="Shape 27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21</a:t>
            </a:fld>
            <a:endParaRPr lang="en"/>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l="30164" t="10090" r="36464" b="64971"/>
          <a:stretch/>
        </p:blipFill>
        <p:spPr>
          <a:xfrm>
            <a:off x="4815737" y="87899"/>
            <a:ext cx="1235248" cy="1230895"/>
          </a:xfrm>
          <a:prstGeom prst="rect">
            <a:avLst/>
          </a:prstGeom>
          <a:noFill/>
          <a:ln w="28575" cap="flat" cmpd="sng">
            <a:solidFill>
              <a:srgbClr val="FF0000"/>
            </a:solidFill>
            <a:prstDash val="solid"/>
            <a:round/>
            <a:headEnd type="none" w="med" len="med"/>
            <a:tailEnd type="none" w="med" len="med"/>
          </a:ln>
        </p:spPr>
      </p:pic>
      <p:pic>
        <p:nvPicPr>
          <p:cNvPr id="276" name="Shape 276"/>
          <p:cNvPicPr preferRelativeResize="0"/>
          <p:nvPr/>
        </p:nvPicPr>
        <p:blipFill rotWithShape="1">
          <a:blip r:embed="rId4">
            <a:alphaModFix/>
          </a:blip>
          <a:srcRect l="59704" t="49682" r="20747" b="2618"/>
          <a:stretch/>
        </p:blipFill>
        <p:spPr>
          <a:xfrm>
            <a:off x="4577671" y="3797281"/>
            <a:ext cx="1230533" cy="1230888"/>
          </a:xfrm>
          <a:prstGeom prst="rect">
            <a:avLst/>
          </a:prstGeom>
          <a:noFill/>
          <a:ln w="28575" cap="flat" cmpd="sng">
            <a:solidFill>
              <a:srgbClr val="FF9900"/>
            </a:solidFill>
            <a:prstDash val="solid"/>
            <a:round/>
            <a:headEnd type="none" w="med" len="med"/>
            <a:tailEnd type="none" w="med" len="med"/>
          </a:ln>
        </p:spPr>
      </p:pic>
      <p:grpSp>
        <p:nvGrpSpPr>
          <p:cNvPr id="277" name="Shape 277"/>
          <p:cNvGrpSpPr/>
          <p:nvPr/>
        </p:nvGrpSpPr>
        <p:grpSpPr>
          <a:xfrm>
            <a:off x="97424" y="1443224"/>
            <a:ext cx="8920997" cy="2178125"/>
            <a:chOff x="97424" y="1443224"/>
            <a:chExt cx="8920997" cy="2178125"/>
          </a:xfrm>
        </p:grpSpPr>
        <p:pic>
          <p:nvPicPr>
            <p:cNvPr id="278" name="Shape 278"/>
            <p:cNvPicPr preferRelativeResize="0"/>
            <p:nvPr/>
          </p:nvPicPr>
          <p:blipFill rotWithShape="1">
            <a:blip r:embed="rId5">
              <a:alphaModFix/>
            </a:blip>
            <a:srcRect l="19568"/>
            <a:stretch/>
          </p:blipFill>
          <p:spPr>
            <a:xfrm>
              <a:off x="5339474" y="1443224"/>
              <a:ext cx="3678946" cy="2178125"/>
            </a:xfrm>
            <a:prstGeom prst="rect">
              <a:avLst/>
            </a:prstGeom>
            <a:noFill/>
            <a:ln>
              <a:noFill/>
            </a:ln>
          </p:spPr>
        </p:pic>
        <p:pic>
          <p:nvPicPr>
            <p:cNvPr id="279" name="Shape 279"/>
            <p:cNvPicPr preferRelativeResize="0"/>
            <p:nvPr/>
          </p:nvPicPr>
          <p:blipFill>
            <a:blip r:embed="rId6">
              <a:alphaModFix/>
            </a:blip>
            <a:stretch>
              <a:fillRect/>
            </a:stretch>
          </p:blipFill>
          <p:spPr>
            <a:xfrm>
              <a:off x="97424" y="1443225"/>
              <a:ext cx="5273675" cy="2174175"/>
            </a:xfrm>
            <a:prstGeom prst="rect">
              <a:avLst/>
            </a:prstGeom>
            <a:noFill/>
            <a:ln>
              <a:noFill/>
            </a:ln>
          </p:spPr>
        </p:pic>
        <p:sp>
          <p:nvSpPr>
            <p:cNvPr id="280" name="Shape 280"/>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81" name="Shape 281"/>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282" name="Shape 282"/>
          <p:cNvSpPr/>
          <p:nvPr/>
        </p:nvSpPr>
        <p:spPr>
          <a:xfrm>
            <a:off x="1831697" y="769189"/>
            <a:ext cx="1869599"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 G(.)</a:t>
            </a:r>
            <a:r>
              <a:rPr lang="en" sz="1200"/>
              <a:t> </a:t>
            </a:r>
          </a:p>
          <a:p>
            <a:pPr lvl="0" algn="ctr" rtl="0">
              <a:spcBef>
                <a:spcPts val="0"/>
              </a:spcBef>
              <a:buNone/>
            </a:pPr>
            <a:r>
              <a:rPr lang="en" sz="1000"/>
              <a:t>input=</a:t>
            </a:r>
            <a:r>
              <a:rPr lang="en" sz="1000" i="1"/>
              <a:t>random numbers</a:t>
            </a:r>
            <a:r>
              <a:rPr lang="en" sz="1000"/>
              <a:t>, output=</a:t>
            </a:r>
            <a:r>
              <a:rPr lang="en" sz="1000" i="1"/>
              <a:t>generated image</a:t>
            </a:r>
            <a:r>
              <a:rPr lang="en" sz="1200"/>
              <a:t> </a:t>
            </a:r>
          </a:p>
        </p:txBody>
      </p:sp>
      <p:sp>
        <p:nvSpPr>
          <p:cNvPr id="283" name="Shape 283"/>
          <p:cNvSpPr/>
          <p:nvPr/>
        </p:nvSpPr>
        <p:spPr>
          <a:xfrm>
            <a:off x="6707950" y="742743"/>
            <a:ext cx="2151000" cy="5805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Discriminator D(.)</a:t>
            </a:r>
            <a:r>
              <a:rPr lang="en" sz="1200"/>
              <a:t> </a:t>
            </a:r>
          </a:p>
          <a:p>
            <a:pPr lvl="0" algn="ctr" rtl="0">
              <a:spcBef>
                <a:spcPts val="0"/>
              </a:spcBef>
              <a:buNone/>
            </a:pPr>
            <a:r>
              <a:rPr lang="en" sz="1000"/>
              <a:t>input=</a:t>
            </a:r>
            <a:r>
              <a:rPr lang="en" sz="1000" i="1"/>
              <a:t>generated/real image</a:t>
            </a:r>
            <a:r>
              <a:rPr lang="en" sz="1000"/>
              <a:t>, </a:t>
            </a:r>
          </a:p>
          <a:p>
            <a:pPr lvl="0" algn="ctr" rtl="0">
              <a:spcBef>
                <a:spcPts val="0"/>
              </a:spcBef>
              <a:buNone/>
            </a:pPr>
            <a:r>
              <a:rPr lang="en" sz="1000"/>
              <a:t>output=</a:t>
            </a:r>
            <a:r>
              <a:rPr lang="en" sz="1000" i="1"/>
              <a:t>prediction of real image</a:t>
            </a:r>
          </a:p>
        </p:txBody>
      </p:sp>
      <p:sp>
        <p:nvSpPr>
          <p:cNvPr id="284" name="Shape 284"/>
          <p:cNvSpPr/>
          <p:nvPr/>
        </p:nvSpPr>
        <p:spPr>
          <a:xfrm rot="5400000">
            <a:off x="2634843" y="-781581"/>
            <a:ext cx="249000" cy="4521300"/>
          </a:xfrm>
          <a:prstGeom prst="leftBrace">
            <a:avLst>
              <a:gd name="adj1" fmla="val 34477"/>
              <a:gd name="adj2" fmla="val 50000"/>
            </a:avLst>
          </a:prstGeom>
          <a:no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5" name="Shape 285"/>
          <p:cNvSpPr/>
          <p:nvPr/>
        </p:nvSpPr>
        <p:spPr>
          <a:xfrm rot="5400000">
            <a:off x="6994873" y="-377206"/>
            <a:ext cx="249000" cy="3727500"/>
          </a:xfrm>
          <a:prstGeom prst="leftBrace">
            <a:avLst>
              <a:gd name="adj1" fmla="val 34477"/>
              <a:gd name="adj2" fmla="val 30639"/>
            </a:avLst>
          </a:prstGeom>
          <a:no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6" name="Shape 286"/>
          <p:cNvSpPr/>
          <p:nvPr/>
        </p:nvSpPr>
        <p:spPr>
          <a:xfrm>
            <a:off x="6246400" y="87900"/>
            <a:ext cx="24084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 so goal is </a:t>
            </a:r>
            <a:r>
              <a:rPr lang="en" sz="1100" i="1"/>
              <a:t>D(x)</a:t>
            </a:r>
            <a:r>
              <a:rPr lang="en" sz="1100"/>
              <a:t>=1</a:t>
            </a:r>
          </a:p>
        </p:txBody>
      </p:sp>
      <p:cxnSp>
        <p:nvCxnSpPr>
          <p:cNvPr id="287" name="Shape 287"/>
          <p:cNvCxnSpPr>
            <a:stCxn id="286" idx="1"/>
            <a:endCxn id="275" idx="3"/>
          </p:cNvCxnSpPr>
          <p:nvPr/>
        </p:nvCxnSpPr>
        <p:spPr>
          <a:xfrm flipH="1">
            <a:off x="6051100" y="212400"/>
            <a:ext cx="195300" cy="490800"/>
          </a:xfrm>
          <a:prstGeom prst="bentConnector3">
            <a:avLst>
              <a:gd name="adj1" fmla="val 50029"/>
            </a:avLst>
          </a:prstGeom>
          <a:noFill/>
          <a:ln w="9525" cap="flat" cmpd="sng">
            <a:solidFill>
              <a:srgbClr val="FF0000"/>
            </a:solidFill>
            <a:prstDash val="solid"/>
            <a:round/>
            <a:headEnd type="none" w="lg" len="lg"/>
            <a:tailEnd type="none" w="lg" len="lg"/>
          </a:ln>
        </p:spPr>
      </p:cxnSp>
      <p:sp>
        <p:nvSpPr>
          <p:cNvPr id="288" name="Shape 288"/>
          <p:cNvSpPr/>
          <p:nvPr/>
        </p:nvSpPr>
        <p:spPr>
          <a:xfrm>
            <a:off x="5961050" y="3757100"/>
            <a:ext cx="30600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Discriminator 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where</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where </a:t>
            </a:r>
            <a:r>
              <a:rPr lang="en" sz="1100" i="1"/>
              <a:t>G(z) </a:t>
            </a:r>
            <a:r>
              <a:rPr lang="en" sz="1100"/>
              <a:t>is a </a:t>
            </a:r>
            <a:r>
              <a:rPr lang="en" sz="1100">
                <a:solidFill>
                  <a:srgbClr val="783F04"/>
                </a:solidFill>
              </a:rPr>
              <a:t>generated </a:t>
            </a:r>
            <a:r>
              <a:rPr lang="en" sz="1100"/>
              <a:t>image </a:t>
            </a:r>
          </a:p>
        </p:txBody>
      </p:sp>
      <p:sp>
        <p:nvSpPr>
          <p:cNvPr id="289" name="Shape 289"/>
          <p:cNvSpPr/>
          <p:nvPr/>
        </p:nvSpPr>
        <p:spPr>
          <a:xfrm>
            <a:off x="157975" y="2314600"/>
            <a:ext cx="457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290" name="Shape 290"/>
          <p:cNvSpPr/>
          <p:nvPr/>
        </p:nvSpPr>
        <p:spPr>
          <a:xfrm>
            <a:off x="157975" y="3181400"/>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291" name="Shape 291"/>
          <p:cNvCxnSpPr>
            <a:stCxn id="289" idx="1"/>
            <a:endCxn id="290" idx="1"/>
          </p:cNvCxnSpPr>
          <p:nvPr/>
        </p:nvCxnSpPr>
        <p:spPr>
          <a:xfrm>
            <a:off x="157975" y="2588650"/>
            <a:ext cx="600" cy="792000"/>
          </a:xfrm>
          <a:prstGeom prst="bentConnector3">
            <a:avLst>
              <a:gd name="adj1" fmla="val -20266667"/>
            </a:avLst>
          </a:prstGeom>
          <a:noFill/>
          <a:ln w="9525" cap="flat" cmpd="sng">
            <a:solidFill>
              <a:srgbClr val="FF9900"/>
            </a:solidFill>
            <a:prstDash val="solid"/>
            <a:round/>
            <a:headEnd type="none" w="lg" len="lg"/>
            <a:tailEnd type="none" w="lg" len="lg"/>
          </a:ln>
        </p:spPr>
      </p:cxnSp>
      <p:sp>
        <p:nvSpPr>
          <p:cNvPr id="292" name="Shape 292"/>
          <p:cNvSpPr/>
          <p:nvPr/>
        </p:nvSpPr>
        <p:spPr>
          <a:xfrm>
            <a:off x="2988200" y="3478100"/>
            <a:ext cx="1790700" cy="2028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 </a:t>
            </a:r>
            <a:r>
              <a:rPr lang="en" sz="1100"/>
              <a:t>image </a:t>
            </a:r>
            <a:r>
              <a:rPr lang="en" sz="1100" i="1"/>
              <a:t>G(z)</a:t>
            </a:r>
          </a:p>
        </p:txBody>
      </p:sp>
      <p:cxnSp>
        <p:nvCxnSpPr>
          <p:cNvPr id="293" name="Shape 293"/>
          <p:cNvCxnSpPr>
            <a:stCxn id="292" idx="3"/>
            <a:endCxn id="276" idx="0"/>
          </p:cNvCxnSpPr>
          <p:nvPr/>
        </p:nvCxnSpPr>
        <p:spPr>
          <a:xfrm>
            <a:off x="4778900" y="3579500"/>
            <a:ext cx="414000" cy="217800"/>
          </a:xfrm>
          <a:prstGeom prst="bentConnector2">
            <a:avLst/>
          </a:prstGeom>
          <a:noFill/>
          <a:ln w="9525" cap="flat" cmpd="sng">
            <a:solidFill>
              <a:srgbClr val="FF9900"/>
            </a:solidFill>
            <a:prstDash val="solid"/>
            <a:round/>
            <a:headEnd type="none" w="lg" len="lg"/>
            <a:tailEnd type="none" w="lg" len="lg"/>
          </a:ln>
        </p:spPr>
      </p:cxnSp>
      <p:cxnSp>
        <p:nvCxnSpPr>
          <p:cNvPr id="294" name="Shape 294"/>
          <p:cNvCxnSpPr>
            <a:stCxn id="292" idx="3"/>
          </p:cNvCxnSpPr>
          <p:nvPr/>
        </p:nvCxnSpPr>
        <p:spPr>
          <a:xfrm rot="10800000" flipH="1">
            <a:off x="4778900" y="3165500"/>
            <a:ext cx="250800" cy="414000"/>
          </a:xfrm>
          <a:prstGeom prst="bentConnector2">
            <a:avLst/>
          </a:prstGeom>
          <a:noFill/>
          <a:ln w="9525" cap="flat" cmpd="sng">
            <a:solidFill>
              <a:srgbClr val="FF9900"/>
            </a:solidFill>
            <a:prstDash val="solid"/>
            <a:round/>
            <a:headEnd type="none" w="lg" len="lg"/>
            <a:tailEnd type="none" w="lg" len="lg"/>
          </a:ln>
        </p:spPr>
      </p:cxnSp>
      <p:cxnSp>
        <p:nvCxnSpPr>
          <p:cNvPr id="295" name="Shape 295"/>
          <p:cNvCxnSpPr/>
          <p:nvPr/>
        </p:nvCxnSpPr>
        <p:spPr>
          <a:xfrm rot="10800000">
            <a:off x="5022442" y="3177550"/>
            <a:ext cx="7200" cy="350400"/>
          </a:xfrm>
          <a:prstGeom prst="straightConnector1">
            <a:avLst/>
          </a:prstGeom>
          <a:noFill/>
          <a:ln w="9525" cap="flat" cmpd="sng">
            <a:solidFill>
              <a:srgbClr val="FF9900"/>
            </a:solidFill>
            <a:prstDash val="solid"/>
            <a:round/>
            <a:headEnd type="none" w="lg" len="lg"/>
            <a:tailEnd type="triangle" w="lg" len="lg"/>
          </a:ln>
        </p:spPr>
      </p:cxnSp>
      <p:cxnSp>
        <p:nvCxnSpPr>
          <p:cNvPr id="296" name="Shape 296"/>
          <p:cNvCxnSpPr/>
          <p:nvPr/>
        </p:nvCxnSpPr>
        <p:spPr>
          <a:xfrm>
            <a:off x="5351550" y="1354575"/>
            <a:ext cx="0" cy="1101600"/>
          </a:xfrm>
          <a:prstGeom prst="straightConnector1">
            <a:avLst/>
          </a:prstGeom>
          <a:noFill/>
          <a:ln w="19050" cap="flat" cmpd="sng">
            <a:solidFill>
              <a:srgbClr val="FF0000"/>
            </a:solidFill>
            <a:prstDash val="solid"/>
            <a:round/>
            <a:headEnd type="none" w="lg" len="lg"/>
            <a:tailEnd type="none" w="lg" len="lg"/>
          </a:ln>
        </p:spPr>
      </p:cxnSp>
      <p:cxnSp>
        <p:nvCxnSpPr>
          <p:cNvPr id="297" name="Shape 297"/>
          <p:cNvCxnSpPr/>
          <p:nvPr/>
        </p:nvCxnSpPr>
        <p:spPr>
          <a:xfrm>
            <a:off x="5351550" y="2456175"/>
            <a:ext cx="364800" cy="0"/>
          </a:xfrm>
          <a:prstGeom prst="straightConnector1">
            <a:avLst/>
          </a:prstGeom>
          <a:noFill/>
          <a:ln w="19050" cap="flat" cmpd="sng">
            <a:solidFill>
              <a:srgbClr val="FF0000"/>
            </a:solidFill>
            <a:prstDash val="solid"/>
            <a:round/>
            <a:headEnd type="none" w="lg" len="lg"/>
            <a:tailEnd type="triangle" w="lg" len="lg"/>
          </a:ln>
        </p:spPr>
      </p:cxnSp>
      <p:cxnSp>
        <p:nvCxnSpPr>
          <p:cNvPr id="298" name="Shape 298"/>
          <p:cNvCxnSpPr/>
          <p:nvPr/>
        </p:nvCxnSpPr>
        <p:spPr>
          <a:xfrm>
            <a:off x="5222775" y="2569375"/>
            <a:ext cx="479400" cy="0"/>
          </a:xfrm>
          <a:prstGeom prst="straightConnector1">
            <a:avLst/>
          </a:prstGeom>
          <a:noFill/>
          <a:ln w="19050" cap="flat" cmpd="sng">
            <a:solidFill>
              <a:srgbClr val="FF9900"/>
            </a:solidFill>
            <a:prstDash val="solid"/>
            <a:round/>
            <a:headEnd type="none" w="lg" len="lg"/>
            <a:tailEnd type="triangle" w="lg" len="lg"/>
          </a:ln>
        </p:spPr>
      </p:cxnSp>
      <p:sp>
        <p:nvSpPr>
          <p:cNvPr id="299" name="Shape 299"/>
          <p:cNvSpPr/>
          <p:nvPr/>
        </p:nvSpPr>
        <p:spPr>
          <a:xfrm>
            <a:off x="6001025" y="4779025"/>
            <a:ext cx="28578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 </a:t>
            </a:r>
            <a:r>
              <a:rPr lang="en" sz="1100"/>
              <a:t>image, so goal is </a:t>
            </a:r>
            <a:r>
              <a:rPr lang="en" sz="1100" i="1"/>
              <a:t>D(G(z))</a:t>
            </a:r>
            <a:r>
              <a:rPr lang="en" sz="1100"/>
              <a:t>=0</a:t>
            </a:r>
          </a:p>
        </p:txBody>
      </p:sp>
      <p:cxnSp>
        <p:nvCxnSpPr>
          <p:cNvPr id="300" name="Shape 300"/>
          <p:cNvCxnSpPr>
            <a:stCxn id="299" idx="1"/>
            <a:endCxn id="276" idx="3"/>
          </p:cNvCxnSpPr>
          <p:nvPr/>
        </p:nvCxnSpPr>
        <p:spPr>
          <a:xfrm rot="10800000">
            <a:off x="5808125" y="4412725"/>
            <a:ext cx="192900" cy="490800"/>
          </a:xfrm>
          <a:prstGeom prst="bentConnector3">
            <a:avLst>
              <a:gd name="adj1" fmla="val 62260"/>
            </a:avLst>
          </a:prstGeom>
          <a:noFill/>
          <a:ln w="9525" cap="flat" cmpd="sng">
            <a:solidFill>
              <a:srgbClr val="FF9900"/>
            </a:solidFill>
            <a:prstDash val="solid"/>
            <a:round/>
            <a:headEnd type="none" w="lg" len="lg"/>
            <a:tailEnd type="none" w="lg" len="lg"/>
          </a:ln>
        </p:spPr>
      </p:cxnSp>
      <p:sp>
        <p:nvSpPr>
          <p:cNvPr id="301" name="Shape 30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22</a:t>
            </a:fld>
            <a:endParaRPr lang="en"/>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Shape 306"/>
          <p:cNvPicPr preferRelativeResize="0"/>
          <p:nvPr/>
        </p:nvPicPr>
        <p:blipFill rotWithShape="1">
          <a:blip r:embed="rId3">
            <a:alphaModFix/>
          </a:blip>
          <a:srcRect l="30164" t="10090" r="36464" b="64971"/>
          <a:stretch/>
        </p:blipFill>
        <p:spPr>
          <a:xfrm>
            <a:off x="4815737" y="87899"/>
            <a:ext cx="1235248" cy="1230895"/>
          </a:xfrm>
          <a:prstGeom prst="rect">
            <a:avLst/>
          </a:prstGeom>
          <a:noFill/>
          <a:ln w="28575" cap="flat" cmpd="sng">
            <a:solidFill>
              <a:srgbClr val="FF0000"/>
            </a:solidFill>
            <a:prstDash val="solid"/>
            <a:round/>
            <a:headEnd type="none" w="med" len="med"/>
            <a:tailEnd type="none" w="med" len="med"/>
          </a:ln>
        </p:spPr>
      </p:pic>
      <p:pic>
        <p:nvPicPr>
          <p:cNvPr id="307" name="Shape 307"/>
          <p:cNvPicPr preferRelativeResize="0"/>
          <p:nvPr/>
        </p:nvPicPr>
        <p:blipFill rotWithShape="1">
          <a:blip r:embed="rId4">
            <a:alphaModFix/>
          </a:blip>
          <a:srcRect l="59704" t="49682" r="20747" b="2618"/>
          <a:stretch/>
        </p:blipFill>
        <p:spPr>
          <a:xfrm>
            <a:off x="4577671" y="3797281"/>
            <a:ext cx="1230533" cy="1230888"/>
          </a:xfrm>
          <a:prstGeom prst="rect">
            <a:avLst/>
          </a:prstGeom>
          <a:noFill/>
          <a:ln w="28575" cap="flat" cmpd="sng">
            <a:solidFill>
              <a:srgbClr val="FF9900"/>
            </a:solidFill>
            <a:prstDash val="solid"/>
            <a:round/>
            <a:headEnd type="none" w="med" len="med"/>
            <a:tailEnd type="none" w="med" len="med"/>
          </a:ln>
        </p:spPr>
      </p:pic>
      <p:grpSp>
        <p:nvGrpSpPr>
          <p:cNvPr id="308" name="Shape 308"/>
          <p:cNvGrpSpPr/>
          <p:nvPr/>
        </p:nvGrpSpPr>
        <p:grpSpPr>
          <a:xfrm>
            <a:off x="97424" y="1443224"/>
            <a:ext cx="8920997" cy="2178125"/>
            <a:chOff x="97424" y="1443224"/>
            <a:chExt cx="8920997" cy="2178125"/>
          </a:xfrm>
        </p:grpSpPr>
        <p:pic>
          <p:nvPicPr>
            <p:cNvPr id="309" name="Shape 309"/>
            <p:cNvPicPr preferRelativeResize="0"/>
            <p:nvPr/>
          </p:nvPicPr>
          <p:blipFill rotWithShape="1">
            <a:blip r:embed="rId5">
              <a:alphaModFix/>
            </a:blip>
            <a:srcRect l="19568"/>
            <a:stretch/>
          </p:blipFill>
          <p:spPr>
            <a:xfrm>
              <a:off x="5339474" y="1443224"/>
              <a:ext cx="3678946" cy="2178125"/>
            </a:xfrm>
            <a:prstGeom prst="rect">
              <a:avLst/>
            </a:prstGeom>
            <a:noFill/>
            <a:ln>
              <a:noFill/>
            </a:ln>
          </p:spPr>
        </p:pic>
        <p:pic>
          <p:nvPicPr>
            <p:cNvPr id="310" name="Shape 310"/>
            <p:cNvPicPr preferRelativeResize="0"/>
            <p:nvPr/>
          </p:nvPicPr>
          <p:blipFill>
            <a:blip r:embed="rId6">
              <a:alphaModFix/>
            </a:blip>
            <a:stretch>
              <a:fillRect/>
            </a:stretch>
          </p:blipFill>
          <p:spPr>
            <a:xfrm>
              <a:off x="97424" y="1443225"/>
              <a:ext cx="5273675" cy="2174175"/>
            </a:xfrm>
            <a:prstGeom prst="rect">
              <a:avLst/>
            </a:prstGeom>
            <a:noFill/>
            <a:ln>
              <a:noFill/>
            </a:ln>
          </p:spPr>
        </p:pic>
        <p:sp>
          <p:nvSpPr>
            <p:cNvPr id="311" name="Shape 311"/>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12" name="Shape 312"/>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313" name="Shape 313"/>
          <p:cNvSpPr/>
          <p:nvPr/>
        </p:nvSpPr>
        <p:spPr>
          <a:xfrm>
            <a:off x="1831697" y="769189"/>
            <a:ext cx="1869599"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 G(.)</a:t>
            </a:r>
            <a:r>
              <a:rPr lang="en" sz="1200"/>
              <a:t> </a:t>
            </a:r>
          </a:p>
          <a:p>
            <a:pPr lvl="0" algn="ctr" rtl="0">
              <a:spcBef>
                <a:spcPts val="0"/>
              </a:spcBef>
              <a:buNone/>
            </a:pPr>
            <a:r>
              <a:rPr lang="en" sz="1000"/>
              <a:t>input=</a:t>
            </a:r>
            <a:r>
              <a:rPr lang="en" sz="1000" i="1"/>
              <a:t>random numbers</a:t>
            </a:r>
            <a:r>
              <a:rPr lang="en" sz="1000"/>
              <a:t>, output=</a:t>
            </a:r>
            <a:r>
              <a:rPr lang="en" sz="1000" i="1"/>
              <a:t>generated image</a:t>
            </a:r>
            <a:r>
              <a:rPr lang="en" sz="1200"/>
              <a:t> </a:t>
            </a:r>
          </a:p>
        </p:txBody>
      </p:sp>
      <p:sp>
        <p:nvSpPr>
          <p:cNvPr id="314" name="Shape 314"/>
          <p:cNvSpPr/>
          <p:nvPr/>
        </p:nvSpPr>
        <p:spPr>
          <a:xfrm>
            <a:off x="6707950" y="742743"/>
            <a:ext cx="2151000" cy="5805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Discriminator D(.)</a:t>
            </a:r>
            <a:r>
              <a:rPr lang="en" sz="1200"/>
              <a:t> </a:t>
            </a:r>
          </a:p>
          <a:p>
            <a:pPr lvl="0" algn="ctr" rtl="0">
              <a:spcBef>
                <a:spcPts val="0"/>
              </a:spcBef>
              <a:buNone/>
            </a:pPr>
            <a:r>
              <a:rPr lang="en" sz="1000"/>
              <a:t>input=</a:t>
            </a:r>
            <a:r>
              <a:rPr lang="en" sz="1000" i="1"/>
              <a:t>generated/real image</a:t>
            </a:r>
            <a:r>
              <a:rPr lang="en" sz="1000"/>
              <a:t>, </a:t>
            </a:r>
          </a:p>
          <a:p>
            <a:pPr lvl="0" algn="ctr" rtl="0">
              <a:spcBef>
                <a:spcPts val="0"/>
              </a:spcBef>
              <a:buNone/>
            </a:pPr>
            <a:r>
              <a:rPr lang="en" sz="1000"/>
              <a:t>output=</a:t>
            </a:r>
            <a:r>
              <a:rPr lang="en" sz="1000" i="1"/>
              <a:t>prediction of real image</a:t>
            </a:r>
          </a:p>
        </p:txBody>
      </p:sp>
      <p:sp>
        <p:nvSpPr>
          <p:cNvPr id="315" name="Shape 315"/>
          <p:cNvSpPr/>
          <p:nvPr/>
        </p:nvSpPr>
        <p:spPr>
          <a:xfrm rot="5400000">
            <a:off x="2634843" y="-781581"/>
            <a:ext cx="249000" cy="4521300"/>
          </a:xfrm>
          <a:prstGeom prst="leftBrace">
            <a:avLst>
              <a:gd name="adj1" fmla="val 34477"/>
              <a:gd name="adj2" fmla="val 50000"/>
            </a:avLst>
          </a:prstGeom>
          <a:no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6" name="Shape 316"/>
          <p:cNvSpPr/>
          <p:nvPr/>
        </p:nvSpPr>
        <p:spPr>
          <a:xfrm rot="5400000">
            <a:off x="6994873" y="-377206"/>
            <a:ext cx="249000" cy="3727500"/>
          </a:xfrm>
          <a:prstGeom prst="leftBrace">
            <a:avLst>
              <a:gd name="adj1" fmla="val 34477"/>
              <a:gd name="adj2" fmla="val 30639"/>
            </a:avLst>
          </a:prstGeom>
          <a:no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7" name="Shape 317"/>
          <p:cNvSpPr/>
          <p:nvPr/>
        </p:nvSpPr>
        <p:spPr>
          <a:xfrm>
            <a:off x="6246400" y="87900"/>
            <a:ext cx="24084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 so goal is </a:t>
            </a:r>
            <a:r>
              <a:rPr lang="en" sz="1100" i="1"/>
              <a:t>D(x)</a:t>
            </a:r>
            <a:r>
              <a:rPr lang="en" sz="1100"/>
              <a:t>=1</a:t>
            </a:r>
          </a:p>
        </p:txBody>
      </p:sp>
      <p:cxnSp>
        <p:nvCxnSpPr>
          <p:cNvPr id="318" name="Shape 318"/>
          <p:cNvCxnSpPr>
            <a:stCxn id="317" idx="1"/>
            <a:endCxn id="306" idx="3"/>
          </p:cNvCxnSpPr>
          <p:nvPr/>
        </p:nvCxnSpPr>
        <p:spPr>
          <a:xfrm flipH="1">
            <a:off x="6051100" y="212400"/>
            <a:ext cx="195300" cy="490800"/>
          </a:xfrm>
          <a:prstGeom prst="bentConnector3">
            <a:avLst>
              <a:gd name="adj1" fmla="val 50029"/>
            </a:avLst>
          </a:prstGeom>
          <a:noFill/>
          <a:ln w="9525" cap="flat" cmpd="sng">
            <a:solidFill>
              <a:srgbClr val="FF0000"/>
            </a:solidFill>
            <a:prstDash val="solid"/>
            <a:round/>
            <a:headEnd type="none" w="lg" len="lg"/>
            <a:tailEnd type="none" w="lg" len="lg"/>
          </a:ln>
        </p:spPr>
      </p:cxnSp>
      <p:sp>
        <p:nvSpPr>
          <p:cNvPr id="319" name="Shape 319"/>
          <p:cNvSpPr/>
          <p:nvPr/>
        </p:nvSpPr>
        <p:spPr>
          <a:xfrm>
            <a:off x="157975" y="2314600"/>
            <a:ext cx="457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320" name="Shape 320"/>
          <p:cNvSpPr/>
          <p:nvPr/>
        </p:nvSpPr>
        <p:spPr>
          <a:xfrm>
            <a:off x="157975" y="3181400"/>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321" name="Shape 321"/>
          <p:cNvCxnSpPr>
            <a:stCxn id="319" idx="1"/>
            <a:endCxn id="320" idx="1"/>
          </p:cNvCxnSpPr>
          <p:nvPr/>
        </p:nvCxnSpPr>
        <p:spPr>
          <a:xfrm>
            <a:off x="157975" y="2588650"/>
            <a:ext cx="600" cy="792000"/>
          </a:xfrm>
          <a:prstGeom prst="bentConnector3">
            <a:avLst>
              <a:gd name="adj1" fmla="val -20266667"/>
            </a:avLst>
          </a:prstGeom>
          <a:noFill/>
          <a:ln w="9525" cap="flat" cmpd="sng">
            <a:solidFill>
              <a:srgbClr val="FF9900"/>
            </a:solidFill>
            <a:prstDash val="solid"/>
            <a:round/>
            <a:headEnd type="none" w="lg" len="lg"/>
            <a:tailEnd type="none" w="lg" len="lg"/>
          </a:ln>
        </p:spPr>
      </p:cxnSp>
      <p:sp>
        <p:nvSpPr>
          <p:cNvPr id="322" name="Shape 322"/>
          <p:cNvSpPr/>
          <p:nvPr/>
        </p:nvSpPr>
        <p:spPr>
          <a:xfrm>
            <a:off x="44400" y="3847825"/>
            <a:ext cx="2203500" cy="11016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100" b="1"/>
          </a:p>
          <a:p>
            <a:pPr lvl="0" rtl="0">
              <a:spcBef>
                <a:spcPts val="0"/>
              </a:spcBef>
              <a:buNone/>
            </a:pPr>
            <a:r>
              <a:rPr lang="en" sz="1100" b="1"/>
              <a:t>Generator Goal: </a:t>
            </a:r>
            <a:r>
              <a:rPr lang="en" sz="1100"/>
              <a:t>Fool </a:t>
            </a:r>
            <a:r>
              <a:rPr lang="en" sz="1100" i="1"/>
              <a:t>D(G(z))</a:t>
            </a:r>
            <a:r>
              <a:rPr lang="en" sz="1100"/>
              <a:t/>
            </a:r>
            <a:br>
              <a:rPr lang="en" sz="1100"/>
            </a:br>
            <a:r>
              <a:rPr lang="en" sz="1100"/>
              <a:t>i.e., generate an image </a:t>
            </a:r>
            <a:r>
              <a:rPr lang="en" sz="1100" i="1"/>
              <a:t>G(z) </a:t>
            </a:r>
            <a:r>
              <a:rPr lang="en" sz="1100"/>
              <a:t>such that </a:t>
            </a:r>
            <a:r>
              <a:rPr lang="en" sz="1100" i="1"/>
              <a:t>D(G(z))</a:t>
            </a:r>
            <a:r>
              <a:rPr lang="en" sz="1100"/>
              <a:t> is wrong.</a:t>
            </a:r>
            <a:br>
              <a:rPr lang="en" sz="1100"/>
            </a:br>
            <a:r>
              <a:rPr lang="en" sz="1100"/>
              <a:t>i.e., </a:t>
            </a:r>
            <a:r>
              <a:rPr lang="en" sz="1100" i="1"/>
              <a:t>D(G(z)) = 1</a:t>
            </a:r>
          </a:p>
          <a:p>
            <a:pPr lvl="0" algn="ctr" rtl="0">
              <a:spcBef>
                <a:spcPts val="0"/>
              </a:spcBef>
              <a:buNone/>
            </a:pPr>
            <a:endParaRPr sz="1100"/>
          </a:p>
        </p:txBody>
      </p:sp>
      <p:sp>
        <p:nvSpPr>
          <p:cNvPr id="323" name="Shape 323"/>
          <p:cNvSpPr/>
          <p:nvPr/>
        </p:nvSpPr>
        <p:spPr>
          <a:xfrm>
            <a:off x="2988200" y="3478100"/>
            <a:ext cx="1790700" cy="2028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 </a:t>
            </a:r>
            <a:r>
              <a:rPr lang="en" sz="1100"/>
              <a:t>image </a:t>
            </a:r>
            <a:r>
              <a:rPr lang="en" sz="1100" i="1"/>
              <a:t>G(z)</a:t>
            </a:r>
          </a:p>
        </p:txBody>
      </p:sp>
      <p:cxnSp>
        <p:nvCxnSpPr>
          <p:cNvPr id="324" name="Shape 324"/>
          <p:cNvCxnSpPr>
            <a:stCxn id="323" idx="3"/>
            <a:endCxn id="307" idx="0"/>
          </p:cNvCxnSpPr>
          <p:nvPr/>
        </p:nvCxnSpPr>
        <p:spPr>
          <a:xfrm>
            <a:off x="4778900" y="3579500"/>
            <a:ext cx="414000" cy="217800"/>
          </a:xfrm>
          <a:prstGeom prst="bentConnector2">
            <a:avLst/>
          </a:prstGeom>
          <a:noFill/>
          <a:ln w="9525" cap="flat" cmpd="sng">
            <a:solidFill>
              <a:srgbClr val="FF9900"/>
            </a:solidFill>
            <a:prstDash val="solid"/>
            <a:round/>
            <a:headEnd type="none" w="lg" len="lg"/>
            <a:tailEnd type="none" w="lg" len="lg"/>
          </a:ln>
        </p:spPr>
      </p:cxnSp>
      <p:cxnSp>
        <p:nvCxnSpPr>
          <p:cNvPr id="325" name="Shape 325"/>
          <p:cNvCxnSpPr>
            <a:stCxn id="323" idx="3"/>
          </p:cNvCxnSpPr>
          <p:nvPr/>
        </p:nvCxnSpPr>
        <p:spPr>
          <a:xfrm rot="10800000" flipH="1">
            <a:off x="4778900" y="3165500"/>
            <a:ext cx="250800" cy="414000"/>
          </a:xfrm>
          <a:prstGeom prst="bentConnector2">
            <a:avLst/>
          </a:prstGeom>
          <a:noFill/>
          <a:ln w="9525" cap="flat" cmpd="sng">
            <a:solidFill>
              <a:srgbClr val="FF9900"/>
            </a:solidFill>
            <a:prstDash val="solid"/>
            <a:round/>
            <a:headEnd type="none" w="lg" len="lg"/>
            <a:tailEnd type="none" w="lg" len="lg"/>
          </a:ln>
        </p:spPr>
      </p:cxnSp>
      <p:cxnSp>
        <p:nvCxnSpPr>
          <p:cNvPr id="326" name="Shape 326"/>
          <p:cNvCxnSpPr/>
          <p:nvPr/>
        </p:nvCxnSpPr>
        <p:spPr>
          <a:xfrm rot="10800000">
            <a:off x="5022442" y="3177550"/>
            <a:ext cx="7200" cy="350400"/>
          </a:xfrm>
          <a:prstGeom prst="straightConnector1">
            <a:avLst/>
          </a:prstGeom>
          <a:noFill/>
          <a:ln w="9525" cap="flat" cmpd="sng">
            <a:solidFill>
              <a:srgbClr val="FF9900"/>
            </a:solidFill>
            <a:prstDash val="solid"/>
            <a:round/>
            <a:headEnd type="none" w="lg" len="lg"/>
            <a:tailEnd type="triangle" w="lg" len="lg"/>
          </a:ln>
        </p:spPr>
      </p:cxnSp>
      <p:cxnSp>
        <p:nvCxnSpPr>
          <p:cNvPr id="327" name="Shape 327"/>
          <p:cNvCxnSpPr/>
          <p:nvPr/>
        </p:nvCxnSpPr>
        <p:spPr>
          <a:xfrm>
            <a:off x="5351550" y="1354575"/>
            <a:ext cx="0" cy="1101600"/>
          </a:xfrm>
          <a:prstGeom prst="straightConnector1">
            <a:avLst/>
          </a:prstGeom>
          <a:noFill/>
          <a:ln w="19050" cap="flat" cmpd="sng">
            <a:solidFill>
              <a:srgbClr val="FF0000"/>
            </a:solidFill>
            <a:prstDash val="solid"/>
            <a:round/>
            <a:headEnd type="none" w="lg" len="lg"/>
            <a:tailEnd type="none" w="lg" len="lg"/>
          </a:ln>
        </p:spPr>
      </p:cxnSp>
      <p:cxnSp>
        <p:nvCxnSpPr>
          <p:cNvPr id="328" name="Shape 328"/>
          <p:cNvCxnSpPr/>
          <p:nvPr/>
        </p:nvCxnSpPr>
        <p:spPr>
          <a:xfrm>
            <a:off x="5351550" y="2456175"/>
            <a:ext cx="364800" cy="0"/>
          </a:xfrm>
          <a:prstGeom prst="straightConnector1">
            <a:avLst/>
          </a:prstGeom>
          <a:noFill/>
          <a:ln w="19050" cap="flat" cmpd="sng">
            <a:solidFill>
              <a:srgbClr val="FF0000"/>
            </a:solidFill>
            <a:prstDash val="solid"/>
            <a:round/>
            <a:headEnd type="none" w="lg" len="lg"/>
            <a:tailEnd type="triangle" w="lg" len="lg"/>
          </a:ln>
        </p:spPr>
      </p:cxnSp>
      <p:cxnSp>
        <p:nvCxnSpPr>
          <p:cNvPr id="329" name="Shape 329"/>
          <p:cNvCxnSpPr/>
          <p:nvPr/>
        </p:nvCxnSpPr>
        <p:spPr>
          <a:xfrm>
            <a:off x="5222775" y="2569375"/>
            <a:ext cx="479400" cy="0"/>
          </a:xfrm>
          <a:prstGeom prst="straightConnector1">
            <a:avLst/>
          </a:prstGeom>
          <a:noFill/>
          <a:ln w="19050" cap="flat" cmpd="sng">
            <a:solidFill>
              <a:srgbClr val="FF9900"/>
            </a:solidFill>
            <a:prstDash val="solid"/>
            <a:round/>
            <a:headEnd type="none" w="lg" len="lg"/>
            <a:tailEnd type="triangle" w="lg" len="lg"/>
          </a:ln>
        </p:spPr>
      </p:cxnSp>
      <p:sp>
        <p:nvSpPr>
          <p:cNvPr id="330" name="Shape 330"/>
          <p:cNvSpPr/>
          <p:nvPr/>
        </p:nvSpPr>
        <p:spPr>
          <a:xfrm>
            <a:off x="6001025" y="4779025"/>
            <a:ext cx="28578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 </a:t>
            </a:r>
            <a:r>
              <a:rPr lang="en" sz="1100"/>
              <a:t>image, so goal is </a:t>
            </a:r>
            <a:r>
              <a:rPr lang="en" sz="1100" i="1"/>
              <a:t>D(G(z))</a:t>
            </a:r>
            <a:r>
              <a:rPr lang="en" sz="1100"/>
              <a:t>=0</a:t>
            </a:r>
          </a:p>
        </p:txBody>
      </p:sp>
      <p:cxnSp>
        <p:nvCxnSpPr>
          <p:cNvPr id="331" name="Shape 331"/>
          <p:cNvCxnSpPr>
            <a:stCxn id="330" idx="1"/>
            <a:endCxn id="307" idx="3"/>
          </p:cNvCxnSpPr>
          <p:nvPr/>
        </p:nvCxnSpPr>
        <p:spPr>
          <a:xfrm rot="10800000">
            <a:off x="5808125" y="4412725"/>
            <a:ext cx="192900" cy="490800"/>
          </a:xfrm>
          <a:prstGeom prst="bentConnector3">
            <a:avLst>
              <a:gd name="adj1" fmla="val 62260"/>
            </a:avLst>
          </a:prstGeom>
          <a:noFill/>
          <a:ln w="9525" cap="flat" cmpd="sng">
            <a:solidFill>
              <a:srgbClr val="FF9900"/>
            </a:solidFill>
            <a:prstDash val="solid"/>
            <a:round/>
            <a:headEnd type="none" w="lg" len="lg"/>
            <a:tailEnd type="none" w="lg" len="lg"/>
          </a:ln>
        </p:spPr>
      </p:cxnSp>
      <p:sp>
        <p:nvSpPr>
          <p:cNvPr id="332" name="Shape 33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23</a:t>
            </a:fld>
            <a:endParaRPr lang="en"/>
          </a:p>
        </p:txBody>
      </p:sp>
      <p:sp>
        <p:nvSpPr>
          <p:cNvPr id="333" name="Shape 333"/>
          <p:cNvSpPr/>
          <p:nvPr/>
        </p:nvSpPr>
        <p:spPr>
          <a:xfrm>
            <a:off x="5961050" y="3757100"/>
            <a:ext cx="30600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Discriminator 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where</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where </a:t>
            </a:r>
            <a:r>
              <a:rPr lang="en" sz="1100" i="1"/>
              <a:t>G(z) </a:t>
            </a:r>
            <a:r>
              <a:rPr lang="en" sz="1100"/>
              <a:t>is a </a:t>
            </a:r>
            <a:r>
              <a:rPr lang="en" sz="1100">
                <a:solidFill>
                  <a:srgbClr val="783F04"/>
                </a:solidFill>
              </a:rPr>
              <a:t>generated </a:t>
            </a:r>
            <a:r>
              <a:rPr lang="en" sz="1100"/>
              <a:t>image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Shape 338"/>
          <p:cNvPicPr preferRelativeResize="0"/>
          <p:nvPr/>
        </p:nvPicPr>
        <p:blipFill rotWithShape="1">
          <a:blip r:embed="rId3">
            <a:alphaModFix/>
          </a:blip>
          <a:srcRect l="30164" t="10090" r="36464" b="64971"/>
          <a:stretch/>
        </p:blipFill>
        <p:spPr>
          <a:xfrm>
            <a:off x="4815737" y="87899"/>
            <a:ext cx="1235248" cy="1230895"/>
          </a:xfrm>
          <a:prstGeom prst="rect">
            <a:avLst/>
          </a:prstGeom>
          <a:noFill/>
          <a:ln w="28575" cap="flat" cmpd="sng">
            <a:solidFill>
              <a:srgbClr val="FF0000"/>
            </a:solidFill>
            <a:prstDash val="solid"/>
            <a:round/>
            <a:headEnd type="none" w="med" len="med"/>
            <a:tailEnd type="none" w="med" len="med"/>
          </a:ln>
        </p:spPr>
      </p:pic>
      <p:pic>
        <p:nvPicPr>
          <p:cNvPr id="339" name="Shape 339"/>
          <p:cNvPicPr preferRelativeResize="0"/>
          <p:nvPr/>
        </p:nvPicPr>
        <p:blipFill rotWithShape="1">
          <a:blip r:embed="rId4">
            <a:alphaModFix/>
          </a:blip>
          <a:srcRect l="59704" t="49682" r="20747" b="2618"/>
          <a:stretch/>
        </p:blipFill>
        <p:spPr>
          <a:xfrm>
            <a:off x="4577671" y="3797281"/>
            <a:ext cx="1230533" cy="1230888"/>
          </a:xfrm>
          <a:prstGeom prst="rect">
            <a:avLst/>
          </a:prstGeom>
          <a:noFill/>
          <a:ln w="28575" cap="flat" cmpd="sng">
            <a:solidFill>
              <a:srgbClr val="FF9900"/>
            </a:solidFill>
            <a:prstDash val="solid"/>
            <a:round/>
            <a:headEnd type="none" w="med" len="med"/>
            <a:tailEnd type="none" w="med" len="med"/>
          </a:ln>
        </p:spPr>
      </p:pic>
      <p:grpSp>
        <p:nvGrpSpPr>
          <p:cNvPr id="340" name="Shape 340"/>
          <p:cNvGrpSpPr/>
          <p:nvPr/>
        </p:nvGrpSpPr>
        <p:grpSpPr>
          <a:xfrm>
            <a:off x="97424" y="1443224"/>
            <a:ext cx="8920997" cy="2178125"/>
            <a:chOff x="97424" y="1443224"/>
            <a:chExt cx="8920997" cy="2178125"/>
          </a:xfrm>
        </p:grpSpPr>
        <p:pic>
          <p:nvPicPr>
            <p:cNvPr id="341" name="Shape 341"/>
            <p:cNvPicPr preferRelativeResize="0"/>
            <p:nvPr/>
          </p:nvPicPr>
          <p:blipFill rotWithShape="1">
            <a:blip r:embed="rId5">
              <a:alphaModFix/>
            </a:blip>
            <a:srcRect l="19568"/>
            <a:stretch/>
          </p:blipFill>
          <p:spPr>
            <a:xfrm>
              <a:off x="5339474" y="1443224"/>
              <a:ext cx="3678946" cy="2178125"/>
            </a:xfrm>
            <a:prstGeom prst="rect">
              <a:avLst/>
            </a:prstGeom>
            <a:noFill/>
            <a:ln>
              <a:noFill/>
            </a:ln>
          </p:spPr>
        </p:pic>
        <p:pic>
          <p:nvPicPr>
            <p:cNvPr id="342" name="Shape 342"/>
            <p:cNvPicPr preferRelativeResize="0"/>
            <p:nvPr/>
          </p:nvPicPr>
          <p:blipFill>
            <a:blip r:embed="rId6">
              <a:alphaModFix/>
            </a:blip>
            <a:stretch>
              <a:fillRect/>
            </a:stretch>
          </p:blipFill>
          <p:spPr>
            <a:xfrm>
              <a:off x="97424" y="1443225"/>
              <a:ext cx="5273675" cy="2174175"/>
            </a:xfrm>
            <a:prstGeom prst="rect">
              <a:avLst/>
            </a:prstGeom>
            <a:noFill/>
            <a:ln>
              <a:noFill/>
            </a:ln>
          </p:spPr>
        </p:pic>
        <p:sp>
          <p:nvSpPr>
            <p:cNvPr id="343" name="Shape 343"/>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44" name="Shape 344"/>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345" name="Shape 345"/>
          <p:cNvSpPr/>
          <p:nvPr/>
        </p:nvSpPr>
        <p:spPr>
          <a:xfrm>
            <a:off x="1831697" y="769189"/>
            <a:ext cx="1869599"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 G(.)</a:t>
            </a:r>
            <a:r>
              <a:rPr lang="en" sz="1200"/>
              <a:t> </a:t>
            </a:r>
          </a:p>
          <a:p>
            <a:pPr lvl="0" algn="ctr" rtl="0">
              <a:spcBef>
                <a:spcPts val="0"/>
              </a:spcBef>
              <a:buNone/>
            </a:pPr>
            <a:r>
              <a:rPr lang="en" sz="1000"/>
              <a:t>input=</a:t>
            </a:r>
            <a:r>
              <a:rPr lang="en" sz="1000" i="1"/>
              <a:t>random numbers</a:t>
            </a:r>
            <a:r>
              <a:rPr lang="en" sz="1000"/>
              <a:t>, output=</a:t>
            </a:r>
            <a:r>
              <a:rPr lang="en" sz="1000" i="1"/>
              <a:t>generated image</a:t>
            </a:r>
            <a:r>
              <a:rPr lang="en" sz="1200"/>
              <a:t> </a:t>
            </a:r>
          </a:p>
        </p:txBody>
      </p:sp>
      <p:sp>
        <p:nvSpPr>
          <p:cNvPr id="346" name="Shape 346"/>
          <p:cNvSpPr/>
          <p:nvPr/>
        </p:nvSpPr>
        <p:spPr>
          <a:xfrm>
            <a:off x="6707950" y="742743"/>
            <a:ext cx="2151000" cy="5805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Discriminator D(.)</a:t>
            </a:r>
            <a:r>
              <a:rPr lang="en" sz="1200"/>
              <a:t> </a:t>
            </a:r>
          </a:p>
          <a:p>
            <a:pPr lvl="0" algn="ctr" rtl="0">
              <a:spcBef>
                <a:spcPts val="0"/>
              </a:spcBef>
              <a:buNone/>
            </a:pPr>
            <a:r>
              <a:rPr lang="en" sz="1000"/>
              <a:t>input=</a:t>
            </a:r>
            <a:r>
              <a:rPr lang="en" sz="1000" i="1"/>
              <a:t>generated/real image</a:t>
            </a:r>
            <a:r>
              <a:rPr lang="en" sz="1000"/>
              <a:t>, </a:t>
            </a:r>
          </a:p>
          <a:p>
            <a:pPr lvl="0" algn="ctr" rtl="0">
              <a:spcBef>
                <a:spcPts val="0"/>
              </a:spcBef>
              <a:buNone/>
            </a:pPr>
            <a:r>
              <a:rPr lang="en" sz="1000"/>
              <a:t>output=</a:t>
            </a:r>
            <a:r>
              <a:rPr lang="en" sz="1000" i="1"/>
              <a:t>prediction of real image</a:t>
            </a:r>
          </a:p>
        </p:txBody>
      </p:sp>
      <p:sp>
        <p:nvSpPr>
          <p:cNvPr id="347" name="Shape 347"/>
          <p:cNvSpPr/>
          <p:nvPr/>
        </p:nvSpPr>
        <p:spPr>
          <a:xfrm rot="5400000">
            <a:off x="2634843" y="-781581"/>
            <a:ext cx="249000" cy="4521300"/>
          </a:xfrm>
          <a:prstGeom prst="leftBrace">
            <a:avLst>
              <a:gd name="adj1" fmla="val 34477"/>
              <a:gd name="adj2" fmla="val 50000"/>
            </a:avLst>
          </a:prstGeom>
          <a:no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8" name="Shape 348"/>
          <p:cNvSpPr/>
          <p:nvPr/>
        </p:nvSpPr>
        <p:spPr>
          <a:xfrm rot="5400000">
            <a:off x="6994873" y="-377206"/>
            <a:ext cx="249000" cy="3727500"/>
          </a:xfrm>
          <a:prstGeom prst="leftBrace">
            <a:avLst>
              <a:gd name="adj1" fmla="val 34477"/>
              <a:gd name="adj2" fmla="val 30639"/>
            </a:avLst>
          </a:prstGeom>
          <a:no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9" name="Shape 349"/>
          <p:cNvSpPr/>
          <p:nvPr/>
        </p:nvSpPr>
        <p:spPr>
          <a:xfrm>
            <a:off x="6246400" y="87900"/>
            <a:ext cx="24084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 so goal is </a:t>
            </a:r>
            <a:r>
              <a:rPr lang="en" sz="1100" i="1"/>
              <a:t>D(x)</a:t>
            </a:r>
            <a:r>
              <a:rPr lang="en" sz="1100"/>
              <a:t>=1</a:t>
            </a:r>
          </a:p>
        </p:txBody>
      </p:sp>
      <p:cxnSp>
        <p:nvCxnSpPr>
          <p:cNvPr id="350" name="Shape 350"/>
          <p:cNvCxnSpPr>
            <a:stCxn id="349" idx="1"/>
            <a:endCxn id="338" idx="3"/>
          </p:cNvCxnSpPr>
          <p:nvPr/>
        </p:nvCxnSpPr>
        <p:spPr>
          <a:xfrm flipH="1">
            <a:off x="6051100" y="212400"/>
            <a:ext cx="195300" cy="490800"/>
          </a:xfrm>
          <a:prstGeom prst="bentConnector3">
            <a:avLst>
              <a:gd name="adj1" fmla="val 50029"/>
            </a:avLst>
          </a:prstGeom>
          <a:noFill/>
          <a:ln w="9525" cap="flat" cmpd="sng">
            <a:solidFill>
              <a:srgbClr val="FF0000"/>
            </a:solidFill>
            <a:prstDash val="solid"/>
            <a:round/>
            <a:headEnd type="none" w="lg" len="lg"/>
            <a:tailEnd type="none" w="lg" len="lg"/>
          </a:ln>
        </p:spPr>
      </p:cxnSp>
      <p:sp>
        <p:nvSpPr>
          <p:cNvPr id="351" name="Shape 351"/>
          <p:cNvSpPr/>
          <p:nvPr/>
        </p:nvSpPr>
        <p:spPr>
          <a:xfrm>
            <a:off x="157975" y="2314600"/>
            <a:ext cx="457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352" name="Shape 352"/>
          <p:cNvSpPr/>
          <p:nvPr/>
        </p:nvSpPr>
        <p:spPr>
          <a:xfrm>
            <a:off x="157975" y="3181400"/>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353" name="Shape 353"/>
          <p:cNvCxnSpPr>
            <a:stCxn id="351" idx="1"/>
            <a:endCxn id="352" idx="1"/>
          </p:cNvCxnSpPr>
          <p:nvPr/>
        </p:nvCxnSpPr>
        <p:spPr>
          <a:xfrm>
            <a:off x="157975" y="2588650"/>
            <a:ext cx="600" cy="792000"/>
          </a:xfrm>
          <a:prstGeom prst="bentConnector3">
            <a:avLst>
              <a:gd name="adj1" fmla="val -20266667"/>
            </a:avLst>
          </a:prstGeom>
          <a:noFill/>
          <a:ln w="9525" cap="flat" cmpd="sng">
            <a:solidFill>
              <a:srgbClr val="FF9900"/>
            </a:solidFill>
            <a:prstDash val="solid"/>
            <a:round/>
            <a:headEnd type="none" w="lg" len="lg"/>
            <a:tailEnd type="none" w="lg" len="lg"/>
          </a:ln>
        </p:spPr>
      </p:cxnSp>
      <p:sp>
        <p:nvSpPr>
          <p:cNvPr id="354" name="Shape 354"/>
          <p:cNvSpPr/>
          <p:nvPr/>
        </p:nvSpPr>
        <p:spPr>
          <a:xfrm>
            <a:off x="44400" y="3847825"/>
            <a:ext cx="2203500" cy="11016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100" b="1"/>
          </a:p>
          <a:p>
            <a:pPr lvl="0" rtl="0">
              <a:spcBef>
                <a:spcPts val="0"/>
              </a:spcBef>
              <a:buNone/>
            </a:pPr>
            <a:r>
              <a:rPr lang="en" sz="1100" b="1"/>
              <a:t>Generator Goal: </a:t>
            </a:r>
            <a:r>
              <a:rPr lang="en" sz="1100"/>
              <a:t>Fool </a:t>
            </a:r>
            <a:r>
              <a:rPr lang="en" sz="1100" i="1"/>
              <a:t>D(G(z))</a:t>
            </a:r>
            <a:r>
              <a:rPr lang="en" sz="1100"/>
              <a:t/>
            </a:r>
            <a:br>
              <a:rPr lang="en" sz="1100"/>
            </a:br>
            <a:r>
              <a:rPr lang="en" sz="1100"/>
              <a:t>i.e., generate an image </a:t>
            </a:r>
            <a:r>
              <a:rPr lang="en" sz="1100" i="1"/>
              <a:t>G(z) </a:t>
            </a:r>
            <a:r>
              <a:rPr lang="en" sz="1100"/>
              <a:t>such that </a:t>
            </a:r>
            <a:r>
              <a:rPr lang="en" sz="1100" i="1"/>
              <a:t>D(G(z))</a:t>
            </a:r>
            <a:r>
              <a:rPr lang="en" sz="1100"/>
              <a:t> is wrong.</a:t>
            </a:r>
            <a:br>
              <a:rPr lang="en" sz="1100"/>
            </a:br>
            <a:r>
              <a:rPr lang="en" sz="1100"/>
              <a:t>i.e., </a:t>
            </a:r>
            <a:r>
              <a:rPr lang="en" sz="1100" i="1"/>
              <a:t>D(G(z)) = 1</a:t>
            </a:r>
          </a:p>
          <a:p>
            <a:pPr lvl="0" algn="ctr" rtl="0">
              <a:spcBef>
                <a:spcPts val="0"/>
              </a:spcBef>
              <a:buNone/>
            </a:pPr>
            <a:endParaRPr sz="1100"/>
          </a:p>
        </p:txBody>
      </p:sp>
      <p:sp>
        <p:nvSpPr>
          <p:cNvPr id="355" name="Shape 355"/>
          <p:cNvSpPr/>
          <p:nvPr/>
        </p:nvSpPr>
        <p:spPr>
          <a:xfrm>
            <a:off x="2988200" y="3478100"/>
            <a:ext cx="1790700" cy="2028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 </a:t>
            </a:r>
            <a:r>
              <a:rPr lang="en" sz="1100"/>
              <a:t>image </a:t>
            </a:r>
            <a:r>
              <a:rPr lang="en" sz="1100" i="1"/>
              <a:t>G(z)</a:t>
            </a:r>
          </a:p>
        </p:txBody>
      </p:sp>
      <p:cxnSp>
        <p:nvCxnSpPr>
          <p:cNvPr id="356" name="Shape 356"/>
          <p:cNvCxnSpPr>
            <a:stCxn id="355" idx="3"/>
            <a:endCxn id="339" idx="0"/>
          </p:cNvCxnSpPr>
          <p:nvPr/>
        </p:nvCxnSpPr>
        <p:spPr>
          <a:xfrm>
            <a:off x="4778900" y="3579500"/>
            <a:ext cx="414000" cy="217800"/>
          </a:xfrm>
          <a:prstGeom prst="bentConnector2">
            <a:avLst/>
          </a:prstGeom>
          <a:noFill/>
          <a:ln w="9525" cap="flat" cmpd="sng">
            <a:solidFill>
              <a:srgbClr val="FF9900"/>
            </a:solidFill>
            <a:prstDash val="solid"/>
            <a:round/>
            <a:headEnd type="none" w="lg" len="lg"/>
            <a:tailEnd type="none" w="lg" len="lg"/>
          </a:ln>
        </p:spPr>
      </p:cxnSp>
      <p:cxnSp>
        <p:nvCxnSpPr>
          <p:cNvPr id="357" name="Shape 357"/>
          <p:cNvCxnSpPr>
            <a:stCxn id="355" idx="3"/>
          </p:cNvCxnSpPr>
          <p:nvPr/>
        </p:nvCxnSpPr>
        <p:spPr>
          <a:xfrm rot="10800000" flipH="1">
            <a:off x="4778900" y="3165500"/>
            <a:ext cx="250800" cy="414000"/>
          </a:xfrm>
          <a:prstGeom prst="bentConnector2">
            <a:avLst/>
          </a:prstGeom>
          <a:noFill/>
          <a:ln w="9525" cap="flat" cmpd="sng">
            <a:solidFill>
              <a:srgbClr val="FF9900"/>
            </a:solidFill>
            <a:prstDash val="solid"/>
            <a:round/>
            <a:headEnd type="none" w="lg" len="lg"/>
            <a:tailEnd type="none" w="lg" len="lg"/>
          </a:ln>
        </p:spPr>
      </p:cxnSp>
      <p:cxnSp>
        <p:nvCxnSpPr>
          <p:cNvPr id="358" name="Shape 358"/>
          <p:cNvCxnSpPr/>
          <p:nvPr/>
        </p:nvCxnSpPr>
        <p:spPr>
          <a:xfrm rot="10800000">
            <a:off x="5022442" y="3177550"/>
            <a:ext cx="7200" cy="350400"/>
          </a:xfrm>
          <a:prstGeom prst="straightConnector1">
            <a:avLst/>
          </a:prstGeom>
          <a:noFill/>
          <a:ln w="9525" cap="flat" cmpd="sng">
            <a:solidFill>
              <a:srgbClr val="FF9900"/>
            </a:solidFill>
            <a:prstDash val="solid"/>
            <a:round/>
            <a:headEnd type="none" w="lg" len="lg"/>
            <a:tailEnd type="triangle" w="lg" len="lg"/>
          </a:ln>
        </p:spPr>
      </p:cxnSp>
      <p:cxnSp>
        <p:nvCxnSpPr>
          <p:cNvPr id="359" name="Shape 359"/>
          <p:cNvCxnSpPr/>
          <p:nvPr/>
        </p:nvCxnSpPr>
        <p:spPr>
          <a:xfrm>
            <a:off x="5351550" y="1354575"/>
            <a:ext cx="0" cy="1101600"/>
          </a:xfrm>
          <a:prstGeom prst="straightConnector1">
            <a:avLst/>
          </a:prstGeom>
          <a:noFill/>
          <a:ln w="19050" cap="flat" cmpd="sng">
            <a:solidFill>
              <a:srgbClr val="FF0000"/>
            </a:solidFill>
            <a:prstDash val="solid"/>
            <a:round/>
            <a:headEnd type="none" w="lg" len="lg"/>
            <a:tailEnd type="none" w="lg" len="lg"/>
          </a:ln>
        </p:spPr>
      </p:cxnSp>
      <p:cxnSp>
        <p:nvCxnSpPr>
          <p:cNvPr id="360" name="Shape 360"/>
          <p:cNvCxnSpPr/>
          <p:nvPr/>
        </p:nvCxnSpPr>
        <p:spPr>
          <a:xfrm>
            <a:off x="5351550" y="2456175"/>
            <a:ext cx="364800" cy="0"/>
          </a:xfrm>
          <a:prstGeom prst="straightConnector1">
            <a:avLst/>
          </a:prstGeom>
          <a:noFill/>
          <a:ln w="19050" cap="flat" cmpd="sng">
            <a:solidFill>
              <a:srgbClr val="FF0000"/>
            </a:solidFill>
            <a:prstDash val="solid"/>
            <a:round/>
            <a:headEnd type="none" w="lg" len="lg"/>
            <a:tailEnd type="triangle" w="lg" len="lg"/>
          </a:ln>
        </p:spPr>
      </p:cxnSp>
      <p:cxnSp>
        <p:nvCxnSpPr>
          <p:cNvPr id="361" name="Shape 361"/>
          <p:cNvCxnSpPr/>
          <p:nvPr/>
        </p:nvCxnSpPr>
        <p:spPr>
          <a:xfrm>
            <a:off x="5222775" y="2569375"/>
            <a:ext cx="479400" cy="0"/>
          </a:xfrm>
          <a:prstGeom prst="straightConnector1">
            <a:avLst/>
          </a:prstGeom>
          <a:noFill/>
          <a:ln w="19050" cap="flat" cmpd="sng">
            <a:solidFill>
              <a:srgbClr val="FF9900"/>
            </a:solidFill>
            <a:prstDash val="solid"/>
            <a:round/>
            <a:headEnd type="none" w="lg" len="lg"/>
            <a:tailEnd type="triangle" w="lg" len="lg"/>
          </a:ln>
        </p:spPr>
      </p:cxnSp>
      <p:sp>
        <p:nvSpPr>
          <p:cNvPr id="362" name="Shape 362"/>
          <p:cNvSpPr/>
          <p:nvPr/>
        </p:nvSpPr>
        <p:spPr>
          <a:xfrm>
            <a:off x="2703750" y="1563100"/>
            <a:ext cx="2761500" cy="1803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***Notes***</a:t>
            </a:r>
          </a:p>
          <a:p>
            <a:pPr lvl="0" algn="ctr" rtl="0">
              <a:spcBef>
                <a:spcPts val="0"/>
              </a:spcBef>
              <a:buNone/>
            </a:pPr>
            <a:r>
              <a:rPr lang="en" sz="1100"/>
              <a:t>0. </a:t>
            </a:r>
            <a:r>
              <a:rPr lang="en" sz="1100" b="1"/>
              <a:t>Conflicting</a:t>
            </a:r>
            <a:r>
              <a:rPr lang="en" sz="1100"/>
              <a:t> goals</a:t>
            </a:r>
            <a:br>
              <a:rPr lang="en" sz="1100"/>
            </a:br>
            <a:endParaRPr lang="en" sz="1100"/>
          </a:p>
          <a:p>
            <a:pPr lvl="0" algn="ctr" rtl="0">
              <a:spcBef>
                <a:spcPts val="0"/>
              </a:spcBef>
              <a:buNone/>
            </a:pPr>
            <a:r>
              <a:rPr lang="en" sz="1100"/>
              <a:t>1.Both goals are </a:t>
            </a:r>
            <a:r>
              <a:rPr lang="en" sz="1100" b="1"/>
              <a:t>unsupervised</a:t>
            </a:r>
          </a:p>
          <a:p>
            <a:pPr lvl="0" algn="ctr" rtl="0">
              <a:spcBef>
                <a:spcPts val="0"/>
              </a:spcBef>
              <a:buNone/>
            </a:pPr>
            <a:endParaRPr sz="1100" b="1"/>
          </a:p>
          <a:p>
            <a:pPr lvl="0" algn="ctr" rtl="0">
              <a:spcBef>
                <a:spcPts val="0"/>
              </a:spcBef>
              <a:buNone/>
            </a:pPr>
            <a:r>
              <a:rPr lang="en" sz="1000"/>
              <a:t>2. Optimal when D(.)=0.5 </a:t>
            </a:r>
            <a:r>
              <a:rPr lang="en" sz="800"/>
              <a:t>(i.e., cannot tell the difference between real and generated images)</a:t>
            </a:r>
            <a:r>
              <a:rPr lang="en" sz="1000"/>
              <a:t> and G(z)=learns the training images distribution</a:t>
            </a:r>
          </a:p>
        </p:txBody>
      </p:sp>
      <p:sp>
        <p:nvSpPr>
          <p:cNvPr id="363" name="Shape 363"/>
          <p:cNvSpPr/>
          <p:nvPr/>
        </p:nvSpPr>
        <p:spPr>
          <a:xfrm>
            <a:off x="6001025" y="4779025"/>
            <a:ext cx="28578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 </a:t>
            </a:r>
            <a:r>
              <a:rPr lang="en" sz="1100"/>
              <a:t>image, so goal is </a:t>
            </a:r>
            <a:r>
              <a:rPr lang="en" sz="1100" i="1"/>
              <a:t>D(G(z))</a:t>
            </a:r>
            <a:r>
              <a:rPr lang="en" sz="1100"/>
              <a:t>=0</a:t>
            </a:r>
          </a:p>
        </p:txBody>
      </p:sp>
      <p:cxnSp>
        <p:nvCxnSpPr>
          <p:cNvPr id="364" name="Shape 364"/>
          <p:cNvCxnSpPr>
            <a:stCxn id="363" idx="1"/>
            <a:endCxn id="339" idx="3"/>
          </p:cNvCxnSpPr>
          <p:nvPr/>
        </p:nvCxnSpPr>
        <p:spPr>
          <a:xfrm rot="10800000">
            <a:off x="5808125" y="4412725"/>
            <a:ext cx="192900" cy="490800"/>
          </a:xfrm>
          <a:prstGeom prst="bentConnector3">
            <a:avLst>
              <a:gd name="adj1" fmla="val 62260"/>
            </a:avLst>
          </a:prstGeom>
          <a:noFill/>
          <a:ln w="9525" cap="flat" cmpd="sng">
            <a:solidFill>
              <a:srgbClr val="FF9900"/>
            </a:solidFill>
            <a:prstDash val="solid"/>
            <a:round/>
            <a:headEnd type="none" w="lg" len="lg"/>
            <a:tailEnd type="none" w="lg" len="lg"/>
          </a:ln>
        </p:spPr>
      </p:cxnSp>
      <p:sp>
        <p:nvSpPr>
          <p:cNvPr id="365" name="Shape 36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24</a:t>
            </a:fld>
            <a:endParaRPr lang="en"/>
          </a:p>
        </p:txBody>
      </p:sp>
      <p:sp>
        <p:nvSpPr>
          <p:cNvPr id="366" name="Shape 366"/>
          <p:cNvSpPr/>
          <p:nvPr/>
        </p:nvSpPr>
        <p:spPr>
          <a:xfrm>
            <a:off x="5961050" y="3757100"/>
            <a:ext cx="30600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Discriminator 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where</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where </a:t>
            </a:r>
            <a:r>
              <a:rPr lang="en" sz="1100" i="1"/>
              <a:t>G(z) </a:t>
            </a:r>
            <a:r>
              <a:rPr lang="en" sz="1100"/>
              <a:t>is a </a:t>
            </a:r>
            <a:r>
              <a:rPr lang="en" sz="1100">
                <a:solidFill>
                  <a:srgbClr val="783F04"/>
                </a:solidFill>
              </a:rPr>
              <a:t>generated </a:t>
            </a:r>
            <a:r>
              <a:rPr lang="en" sz="1100"/>
              <a:t>image </a:t>
            </a:r>
          </a:p>
        </p:txBody>
      </p:sp>
      <p:sp>
        <p:nvSpPr>
          <p:cNvPr id="367" name="Shape 367"/>
          <p:cNvSpPr/>
          <p:nvPr/>
        </p:nvSpPr>
        <p:spPr>
          <a:xfrm>
            <a:off x="97425" y="4549100"/>
            <a:ext cx="1235400" cy="217800"/>
          </a:xfrm>
          <a:prstGeom prst="roundRect">
            <a:avLst>
              <a:gd name="adj" fmla="val 16667"/>
            </a:avLst>
          </a:prstGeom>
          <a:solidFill>
            <a:srgbClr val="FF00FF">
              <a:alpha val="14940"/>
            </a:srgbClr>
          </a:solidFill>
          <a:ln w="9525" cap="flat" cmpd="sng">
            <a:solidFill>
              <a:srgbClr val="FF0000"/>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sp>
        <p:nvSpPr>
          <p:cNvPr id="368" name="Shape 368"/>
          <p:cNvSpPr/>
          <p:nvPr/>
        </p:nvSpPr>
        <p:spPr>
          <a:xfrm>
            <a:off x="7583275" y="4794625"/>
            <a:ext cx="1369500" cy="217800"/>
          </a:xfrm>
          <a:prstGeom prst="roundRect">
            <a:avLst>
              <a:gd name="adj" fmla="val 16667"/>
            </a:avLst>
          </a:prstGeom>
          <a:solidFill>
            <a:srgbClr val="FF00FF">
              <a:alpha val="14940"/>
            </a:srgbClr>
          </a:solidFill>
          <a:ln w="9525" cap="flat" cmpd="sng">
            <a:solidFill>
              <a:srgbClr val="FF0000"/>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cxnSp>
        <p:nvCxnSpPr>
          <p:cNvPr id="369" name="Shape 369"/>
          <p:cNvCxnSpPr/>
          <p:nvPr/>
        </p:nvCxnSpPr>
        <p:spPr>
          <a:xfrm flipH="1">
            <a:off x="1216725" y="2008475"/>
            <a:ext cx="2040600" cy="2497500"/>
          </a:xfrm>
          <a:prstGeom prst="straightConnector1">
            <a:avLst/>
          </a:prstGeom>
          <a:noFill/>
          <a:ln w="9525" cap="flat" cmpd="sng">
            <a:solidFill>
              <a:srgbClr val="FF0000"/>
            </a:solidFill>
            <a:prstDash val="solid"/>
            <a:round/>
            <a:headEnd type="none" w="lg" len="lg"/>
            <a:tailEnd type="triangle" w="lg" len="lg"/>
          </a:ln>
        </p:spPr>
      </p:cxnSp>
      <p:cxnSp>
        <p:nvCxnSpPr>
          <p:cNvPr id="370" name="Shape 370"/>
          <p:cNvCxnSpPr/>
          <p:nvPr/>
        </p:nvCxnSpPr>
        <p:spPr>
          <a:xfrm>
            <a:off x="4828075" y="1995600"/>
            <a:ext cx="2774400" cy="2697300"/>
          </a:xfrm>
          <a:prstGeom prst="straightConnector1">
            <a:avLst/>
          </a:prstGeom>
          <a:noFill/>
          <a:ln w="9525" cap="flat" cmpd="sng">
            <a:solidFill>
              <a:srgbClr val="FF0000"/>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sz="2400"/>
              <a:t>We'll jump to this paper to better understand the optimization</a:t>
            </a:r>
          </a:p>
        </p:txBody>
      </p:sp>
      <p:sp>
        <p:nvSpPr>
          <p:cNvPr id="376" name="Shape 376"/>
          <p:cNvSpPr txBox="1">
            <a:spLocks noGrp="1"/>
          </p:cNvSpPr>
          <p:nvPr>
            <p:ph type="body" idx="1"/>
          </p:nvPr>
        </p:nvSpPr>
        <p:spPr>
          <a:xfrm>
            <a:off x="311700" y="1997075"/>
            <a:ext cx="8520600" cy="2571900"/>
          </a:xfrm>
          <a:prstGeom prst="rect">
            <a:avLst/>
          </a:prstGeom>
        </p:spPr>
        <p:txBody>
          <a:bodyPr lIns="91425" tIns="91425" rIns="91425" bIns="91425" anchor="t" anchorCtr="0">
            <a:noAutofit/>
          </a:bodyPr>
          <a:lstStyle/>
          <a:p>
            <a:pPr lvl="0" algn="ctr">
              <a:spcBef>
                <a:spcPts val="0"/>
              </a:spcBef>
              <a:buNone/>
            </a:pPr>
            <a:r>
              <a:rPr lang="en">
                <a:solidFill>
                  <a:srgbClr val="FFFFFF"/>
                </a:solidFill>
              </a:rPr>
              <a:t>Goodfellow, I., Pouget-Abadie, J., Mirza, M., Xu, B., Warde-Farley, D., Ozair, S., … Bengio, Y. (2014).</a:t>
            </a:r>
            <a:r>
              <a:rPr lang="en" b="1">
                <a:solidFill>
                  <a:srgbClr val="FFFFFF"/>
                </a:solidFill>
              </a:rPr>
              <a:t> </a:t>
            </a:r>
            <a:r>
              <a:rPr lang="en" b="1">
                <a:solidFill>
                  <a:srgbClr val="FF0000"/>
                </a:solidFill>
              </a:rPr>
              <a:t>Generative Adversarial Nets</a:t>
            </a:r>
            <a:r>
              <a:rPr lang="en">
                <a:solidFill>
                  <a:srgbClr val="FFFFFF"/>
                </a:solidFill>
              </a:rPr>
              <a:t>. Advances in Neural Information Processing Systems, 2672–2680</a:t>
            </a:r>
            <a:r>
              <a:rPr lang="en"/>
              <a:t>. </a:t>
            </a:r>
          </a:p>
        </p:txBody>
      </p:sp>
      <p:sp>
        <p:nvSpPr>
          <p:cNvPr id="377" name="Shape 37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25</a:t>
            </a:fld>
            <a:endParaRPr lang="en"/>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Outline of our chat</a:t>
            </a:r>
          </a:p>
        </p:txBody>
      </p:sp>
      <p:sp>
        <p:nvSpPr>
          <p:cNvPr id="383" name="Shape 38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Overview of the Deep Convolutional Generative Adversarial Network (DCGAN)</a:t>
            </a:r>
          </a:p>
          <a:p>
            <a:pPr lvl="0" rtl="0">
              <a:spcBef>
                <a:spcPts val="0"/>
              </a:spcBef>
              <a:buNone/>
            </a:pPr>
            <a:r>
              <a:rPr lang="en"/>
              <a:t>Optimizing a Generative Adversarial Network (GAN)</a:t>
            </a:r>
          </a:p>
          <a:p>
            <a:pPr lvl="0" rtl="0">
              <a:spcBef>
                <a:spcPts val="0"/>
              </a:spcBef>
              <a:buNone/>
            </a:pPr>
            <a:r>
              <a:rPr lang="en"/>
              <a:t>Specifics of the DCGAN architecture</a:t>
            </a:r>
          </a:p>
          <a:p>
            <a:pPr lvl="0" rtl="0">
              <a:spcBef>
                <a:spcPts val="0"/>
              </a:spcBef>
              <a:buNone/>
            </a:pPr>
            <a:r>
              <a:rPr lang="en"/>
              <a:t>Generated images and sanity checks that it's not just memorizing examples</a:t>
            </a:r>
          </a:p>
          <a:p>
            <a:pPr lvl="0" rtl="0">
              <a:spcBef>
                <a:spcPts val="0"/>
              </a:spcBef>
              <a:buNone/>
            </a:pPr>
            <a:r>
              <a:rPr lang="en"/>
              <a:t>Discriminate results for classification using DCGAN</a:t>
            </a:r>
          </a:p>
          <a:p>
            <a:pPr lvl="0" rtl="0">
              <a:spcBef>
                <a:spcPts val="0"/>
              </a:spcBef>
              <a:buNone/>
            </a:pPr>
            <a:endParaRPr/>
          </a:p>
        </p:txBody>
      </p:sp>
      <p:sp>
        <p:nvSpPr>
          <p:cNvPr id="384" name="Shape 384"/>
          <p:cNvSpPr/>
          <p:nvPr/>
        </p:nvSpPr>
        <p:spPr>
          <a:xfrm>
            <a:off x="262900" y="1695262"/>
            <a:ext cx="8311800" cy="402300"/>
          </a:xfrm>
          <a:prstGeom prst="roundRect">
            <a:avLst>
              <a:gd name="adj" fmla="val 16667"/>
            </a:avLst>
          </a:prstGeom>
          <a:solidFill>
            <a:srgbClr val="FF00FF">
              <a:alpha val="14940"/>
            </a:srgbClr>
          </a:solidFill>
          <a:ln w="9525" cap="flat" cmpd="sng">
            <a:solidFill>
              <a:srgbClr val="FF0000"/>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sp>
        <p:nvSpPr>
          <p:cNvPr id="385" name="Shape 38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26</a:t>
            </a:fld>
            <a:endParaRPr lang="en"/>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Shape 390"/>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391" name="Shape 39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27</a:t>
            </a:fld>
            <a:endParaRPr lang="en"/>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397" name="Shape 39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28</a:t>
            </a:fld>
            <a:endParaRPr lang="en"/>
          </a:p>
        </p:txBody>
      </p:sp>
      <p:sp>
        <p:nvSpPr>
          <p:cNvPr id="398" name="Shape 398"/>
          <p:cNvSpPr/>
          <p:nvPr/>
        </p:nvSpPr>
        <p:spPr>
          <a:xfrm>
            <a:off x="2922600" y="2087925"/>
            <a:ext cx="4300200" cy="708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9" name="Shape 399"/>
          <p:cNvSpPr/>
          <p:nvPr/>
        </p:nvSpPr>
        <p:spPr>
          <a:xfrm>
            <a:off x="3577125" y="3695175"/>
            <a:ext cx="2918100" cy="708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0" name="Shape 400"/>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401" name="Shape 401"/>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402" name="Shape 402"/>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cxnSp>
        <p:nvCxnSpPr>
          <p:cNvPr id="403" name="Shape 403"/>
          <p:cNvCxnSpPr>
            <a:stCxn id="400" idx="3"/>
            <a:endCxn id="402"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sp>
        <p:nvSpPr>
          <p:cNvPr id="404" name="Shape 404"/>
          <p:cNvSpPr/>
          <p:nvPr/>
        </p:nvSpPr>
        <p:spPr>
          <a:xfrm>
            <a:off x="2342013" y="35466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405" name="Shape 405"/>
          <p:cNvCxnSpPr>
            <a:stCxn id="404" idx="3"/>
            <a:endCxn id="401" idx="2"/>
          </p:cNvCxnSpPr>
          <p:nvPr/>
        </p:nvCxnSpPr>
        <p:spPr>
          <a:xfrm rot="10800000" flipH="1">
            <a:off x="3221913" y="3583957"/>
            <a:ext cx="364200" cy="73800"/>
          </a:xfrm>
          <a:prstGeom prst="bentConnector2">
            <a:avLst/>
          </a:prstGeom>
          <a:noFill/>
          <a:ln w="9525" cap="flat" cmpd="sng">
            <a:solidFill>
              <a:srgbClr val="00FF00"/>
            </a:solidFill>
            <a:prstDash val="solid"/>
            <a:round/>
            <a:headEnd type="none" w="lg" len="lg"/>
            <a:tailEnd type="none" w="lg" len="lg"/>
          </a:ln>
        </p:spPr>
      </p:cxnSp>
      <p:sp>
        <p:nvSpPr>
          <p:cNvPr id="406" name="Shape 406"/>
          <p:cNvSpPr/>
          <p:nvPr/>
        </p:nvSpPr>
        <p:spPr>
          <a:xfrm>
            <a:off x="7453950" y="1977912"/>
            <a:ext cx="1567200" cy="6297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Loss function to maximize for the </a:t>
            </a:r>
            <a:r>
              <a:rPr lang="en" sz="1100" b="1"/>
              <a:t>Discriminator</a:t>
            </a:r>
          </a:p>
        </p:txBody>
      </p:sp>
      <p:sp>
        <p:nvSpPr>
          <p:cNvPr id="407" name="Shape 407"/>
          <p:cNvSpPr/>
          <p:nvPr/>
        </p:nvSpPr>
        <p:spPr>
          <a:xfrm>
            <a:off x="7453950" y="3801950"/>
            <a:ext cx="1567200" cy="6297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Loss function to minimize for the </a:t>
            </a:r>
            <a:r>
              <a:rPr lang="en" sz="1100" b="1"/>
              <a:t>Generator</a:t>
            </a:r>
          </a:p>
        </p:txBody>
      </p:sp>
      <p:cxnSp>
        <p:nvCxnSpPr>
          <p:cNvPr id="408" name="Shape 408"/>
          <p:cNvCxnSpPr>
            <a:stCxn id="398" idx="3"/>
            <a:endCxn id="406" idx="1"/>
          </p:cNvCxnSpPr>
          <p:nvPr/>
        </p:nvCxnSpPr>
        <p:spPr>
          <a:xfrm rot="10800000" flipH="1">
            <a:off x="7222800" y="2292675"/>
            <a:ext cx="231300" cy="149700"/>
          </a:xfrm>
          <a:prstGeom prst="bentConnector3">
            <a:avLst>
              <a:gd name="adj1" fmla="val 49968"/>
            </a:avLst>
          </a:prstGeom>
          <a:noFill/>
          <a:ln w="9525" cap="flat" cmpd="sng">
            <a:solidFill>
              <a:srgbClr val="00FF00"/>
            </a:solidFill>
            <a:prstDash val="solid"/>
            <a:round/>
            <a:headEnd type="none" w="lg" len="lg"/>
            <a:tailEnd type="none" w="lg" len="lg"/>
          </a:ln>
        </p:spPr>
      </p:cxnSp>
      <p:cxnSp>
        <p:nvCxnSpPr>
          <p:cNvPr id="409" name="Shape 409"/>
          <p:cNvCxnSpPr>
            <a:stCxn id="399" idx="3"/>
            <a:endCxn id="407" idx="1"/>
          </p:cNvCxnSpPr>
          <p:nvPr/>
        </p:nvCxnSpPr>
        <p:spPr>
          <a:xfrm>
            <a:off x="6495225" y="4049625"/>
            <a:ext cx="958800" cy="67200"/>
          </a:xfrm>
          <a:prstGeom prst="bentConnector3">
            <a:avLst>
              <a:gd name="adj1" fmla="val 49996"/>
            </a:avLst>
          </a:prstGeom>
          <a:noFill/>
          <a:ln w="952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Shape 414"/>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415" name="Shape 4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29</a:t>
            </a:fld>
            <a:endParaRPr lang="en"/>
          </a:p>
        </p:txBody>
      </p:sp>
      <p:sp>
        <p:nvSpPr>
          <p:cNvPr id="416" name="Shape 416"/>
          <p:cNvSpPr/>
          <p:nvPr/>
        </p:nvSpPr>
        <p:spPr>
          <a:xfrm>
            <a:off x="2922600" y="2087925"/>
            <a:ext cx="4300200" cy="708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7" name="Shape 417"/>
          <p:cNvSpPr/>
          <p:nvPr/>
        </p:nvSpPr>
        <p:spPr>
          <a:xfrm>
            <a:off x="3577125" y="3695175"/>
            <a:ext cx="2918100" cy="708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8" name="Shape 418"/>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a:t>
            </a:r>
            <a:r>
              <a:rPr lang="en" sz="1100" b="1"/>
              <a:t>Discriminator</a:t>
            </a:r>
          </a:p>
        </p:txBody>
      </p:sp>
      <p:sp>
        <p:nvSpPr>
          <p:cNvPr id="419" name="Shape 419"/>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420" name="Shape 420"/>
          <p:cNvSpPr/>
          <p:nvPr/>
        </p:nvSpPr>
        <p:spPr>
          <a:xfrm>
            <a:off x="2285314" y="4500075"/>
            <a:ext cx="2224800" cy="3981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a:t>
            </a:r>
            <a:r>
              <a:rPr lang="en" sz="1100" b="1"/>
              <a:t>Generator</a:t>
            </a:r>
          </a:p>
        </p:txBody>
      </p:sp>
      <p:sp>
        <p:nvSpPr>
          <p:cNvPr id="421" name="Shape 421"/>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422" name="Shape 422"/>
          <p:cNvCxnSpPr>
            <a:stCxn id="421" idx="2"/>
            <a:endCxn id="420"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423" name="Shape 423"/>
          <p:cNvCxnSpPr>
            <a:stCxn id="418" idx="3"/>
            <a:endCxn id="419"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sp>
        <p:nvSpPr>
          <p:cNvPr id="424" name="Shape 424"/>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425" name="Shape 425"/>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426" name="Shape 426"/>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cxnSp>
        <p:nvCxnSpPr>
          <p:cNvPr id="427" name="Shape 427"/>
          <p:cNvCxnSpPr>
            <a:stCxn id="424" idx="3"/>
            <a:endCxn id="426"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sp>
        <p:nvSpPr>
          <p:cNvPr id="428" name="Shape 428"/>
          <p:cNvSpPr/>
          <p:nvPr/>
        </p:nvSpPr>
        <p:spPr>
          <a:xfrm>
            <a:off x="2342013" y="35466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429" name="Shape 429"/>
          <p:cNvCxnSpPr>
            <a:stCxn id="428" idx="3"/>
            <a:endCxn id="425" idx="2"/>
          </p:cNvCxnSpPr>
          <p:nvPr/>
        </p:nvCxnSpPr>
        <p:spPr>
          <a:xfrm rot="10800000" flipH="1">
            <a:off x="3221913" y="3583957"/>
            <a:ext cx="364200" cy="73800"/>
          </a:xfrm>
          <a:prstGeom prst="bentConnector2">
            <a:avLst/>
          </a:prstGeom>
          <a:noFill/>
          <a:ln w="9525" cap="flat" cmpd="sng">
            <a:solidFill>
              <a:srgbClr val="00FF00"/>
            </a:solidFill>
            <a:prstDash val="solid"/>
            <a:round/>
            <a:headEnd type="none" w="lg" len="lg"/>
            <a:tailEnd type="none" w="lg" len="lg"/>
          </a:ln>
        </p:spPr>
      </p:cxnSp>
      <p:sp>
        <p:nvSpPr>
          <p:cNvPr id="430" name="Shape 430"/>
          <p:cNvSpPr/>
          <p:nvPr/>
        </p:nvSpPr>
        <p:spPr>
          <a:xfrm>
            <a:off x="7453950" y="1977912"/>
            <a:ext cx="1567200" cy="6297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Loss function to maximize for the </a:t>
            </a:r>
            <a:r>
              <a:rPr lang="en" sz="1100" b="1"/>
              <a:t>Discriminator</a:t>
            </a:r>
          </a:p>
        </p:txBody>
      </p:sp>
      <p:sp>
        <p:nvSpPr>
          <p:cNvPr id="431" name="Shape 431"/>
          <p:cNvSpPr/>
          <p:nvPr/>
        </p:nvSpPr>
        <p:spPr>
          <a:xfrm>
            <a:off x="7453950" y="3801950"/>
            <a:ext cx="1567200" cy="6297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Loss function to minimize for the </a:t>
            </a:r>
            <a:r>
              <a:rPr lang="en" sz="1100" b="1"/>
              <a:t>Generator</a:t>
            </a:r>
          </a:p>
        </p:txBody>
      </p:sp>
      <p:cxnSp>
        <p:nvCxnSpPr>
          <p:cNvPr id="432" name="Shape 432"/>
          <p:cNvCxnSpPr>
            <a:stCxn id="416" idx="3"/>
            <a:endCxn id="430" idx="1"/>
          </p:cNvCxnSpPr>
          <p:nvPr/>
        </p:nvCxnSpPr>
        <p:spPr>
          <a:xfrm rot="10800000" flipH="1">
            <a:off x="7222800" y="2292675"/>
            <a:ext cx="231300" cy="149700"/>
          </a:xfrm>
          <a:prstGeom prst="bentConnector3">
            <a:avLst>
              <a:gd name="adj1" fmla="val 49968"/>
            </a:avLst>
          </a:prstGeom>
          <a:noFill/>
          <a:ln w="9525" cap="flat" cmpd="sng">
            <a:solidFill>
              <a:srgbClr val="00FF00"/>
            </a:solidFill>
            <a:prstDash val="solid"/>
            <a:round/>
            <a:headEnd type="none" w="lg" len="lg"/>
            <a:tailEnd type="none" w="lg" len="lg"/>
          </a:ln>
        </p:spPr>
      </p:cxnSp>
      <p:cxnSp>
        <p:nvCxnSpPr>
          <p:cNvPr id="433" name="Shape 433"/>
          <p:cNvCxnSpPr>
            <a:stCxn id="417" idx="3"/>
            <a:endCxn id="431" idx="1"/>
          </p:cNvCxnSpPr>
          <p:nvPr/>
        </p:nvCxnSpPr>
        <p:spPr>
          <a:xfrm>
            <a:off x="6495225" y="4049625"/>
            <a:ext cx="958800" cy="67200"/>
          </a:xfrm>
          <a:prstGeom prst="bentConnector3">
            <a:avLst>
              <a:gd name="adj1" fmla="val 49996"/>
            </a:avLst>
          </a:prstGeom>
          <a:noFill/>
          <a:ln w="952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6207" y="1039701"/>
            <a:ext cx="8520600" cy="792600"/>
          </a:xfrm>
        </p:spPr>
        <p:txBody>
          <a:bodyPr/>
          <a:lstStyle/>
          <a:p>
            <a:pPr algn="l" fontAlgn="base"/>
            <a:r>
              <a:rPr lang="en-US" sz="2000" b="1" u="sng" dirty="0"/>
              <a:t>Puzzle:</a:t>
            </a:r>
            <a:endParaRPr lang="en-US" sz="2000" dirty="0"/>
          </a:p>
          <a:p>
            <a:pPr algn="l" fontAlgn="base"/>
            <a:r>
              <a:rPr lang="en-US" sz="2000" dirty="0"/>
              <a:t>You have two jars, 50 red marbles and 50 blue marbles. You need to place all the marbles into the jars such that when you blindly pick one marble out of one jar, you maximize the chances that it will be red. When picking, you’ll first randomly pick a jar, and then randomly pick a marble out of that jar. You can arrange the marbles however you like, but each marble must be in a jar.</a:t>
            </a:r>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a:t>
            </a:fld>
            <a:endParaRPr lang="en"/>
          </a:p>
        </p:txBody>
      </p:sp>
    </p:spTree>
    <p:extLst>
      <p:ext uri="{BB962C8B-B14F-4D97-AF65-F5344CB8AC3E}">
        <p14:creationId xmlns:p14="http://schemas.microsoft.com/office/powerpoint/2010/main" val="532766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Shape 438"/>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439" name="Shape 43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30</a:t>
            </a:fld>
            <a:endParaRPr lang="en"/>
          </a:p>
        </p:txBody>
      </p:sp>
      <p:sp>
        <p:nvSpPr>
          <p:cNvPr id="440" name="Shape 440"/>
          <p:cNvSpPr/>
          <p:nvPr/>
        </p:nvSpPr>
        <p:spPr>
          <a:xfrm>
            <a:off x="2922600" y="2087925"/>
            <a:ext cx="4300200" cy="708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1" name="Shape 441"/>
          <p:cNvSpPr/>
          <p:nvPr/>
        </p:nvSpPr>
        <p:spPr>
          <a:xfrm>
            <a:off x="3577125" y="3695175"/>
            <a:ext cx="2918100" cy="708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2" name="Shape 442"/>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a:t>
            </a:r>
            <a:r>
              <a:rPr lang="en" sz="1100" b="1"/>
              <a:t>Discriminator</a:t>
            </a:r>
          </a:p>
        </p:txBody>
      </p:sp>
      <p:sp>
        <p:nvSpPr>
          <p:cNvPr id="443" name="Shape 443"/>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444" name="Shape 444"/>
          <p:cNvSpPr/>
          <p:nvPr/>
        </p:nvSpPr>
        <p:spPr>
          <a:xfrm>
            <a:off x="2285314" y="4500075"/>
            <a:ext cx="2224800" cy="3981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a:t>
            </a:r>
            <a:r>
              <a:rPr lang="en" sz="1100" b="1"/>
              <a:t>Generator</a:t>
            </a:r>
          </a:p>
        </p:txBody>
      </p:sp>
      <p:sp>
        <p:nvSpPr>
          <p:cNvPr id="445" name="Shape 445"/>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446" name="Shape 446"/>
          <p:cNvCxnSpPr>
            <a:stCxn id="445" idx="2"/>
            <a:endCxn id="444"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447" name="Shape 447"/>
          <p:cNvCxnSpPr>
            <a:stCxn id="442" idx="3"/>
            <a:endCxn id="443"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sp>
        <p:nvSpPr>
          <p:cNvPr id="448" name="Shape 448"/>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449" name="Shape 449"/>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450" name="Shape 450"/>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cxnSp>
        <p:nvCxnSpPr>
          <p:cNvPr id="451" name="Shape 451"/>
          <p:cNvCxnSpPr>
            <a:stCxn id="448" idx="3"/>
            <a:endCxn id="450"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sp>
        <p:nvSpPr>
          <p:cNvPr id="452" name="Shape 452"/>
          <p:cNvSpPr/>
          <p:nvPr/>
        </p:nvSpPr>
        <p:spPr>
          <a:xfrm>
            <a:off x="2342013" y="35466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453" name="Shape 453"/>
          <p:cNvCxnSpPr>
            <a:stCxn id="452" idx="3"/>
            <a:endCxn id="449" idx="2"/>
          </p:cNvCxnSpPr>
          <p:nvPr/>
        </p:nvCxnSpPr>
        <p:spPr>
          <a:xfrm rot="10800000" flipH="1">
            <a:off x="3221913" y="3583957"/>
            <a:ext cx="364200" cy="73800"/>
          </a:xfrm>
          <a:prstGeom prst="bentConnector2">
            <a:avLst/>
          </a:prstGeom>
          <a:noFill/>
          <a:ln w="9525" cap="flat" cmpd="sng">
            <a:solidFill>
              <a:srgbClr val="00FF00"/>
            </a:solidFill>
            <a:prstDash val="solid"/>
            <a:round/>
            <a:headEnd type="none" w="lg" len="lg"/>
            <a:tailEnd type="none" w="lg" len="lg"/>
          </a:ln>
        </p:spPr>
      </p:cxnSp>
      <p:sp>
        <p:nvSpPr>
          <p:cNvPr id="454" name="Shape 454"/>
          <p:cNvSpPr/>
          <p:nvPr/>
        </p:nvSpPr>
        <p:spPr>
          <a:xfrm>
            <a:off x="7453950" y="1977912"/>
            <a:ext cx="1567200" cy="6297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Loss function to maximize for the </a:t>
            </a:r>
            <a:r>
              <a:rPr lang="en" sz="1100" b="1"/>
              <a:t>Discriminator</a:t>
            </a:r>
          </a:p>
        </p:txBody>
      </p:sp>
      <p:sp>
        <p:nvSpPr>
          <p:cNvPr id="455" name="Shape 455"/>
          <p:cNvSpPr/>
          <p:nvPr/>
        </p:nvSpPr>
        <p:spPr>
          <a:xfrm>
            <a:off x="7453950" y="3801950"/>
            <a:ext cx="1567200" cy="6297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Loss function to minimize for the </a:t>
            </a:r>
            <a:r>
              <a:rPr lang="en" sz="1100" b="1"/>
              <a:t>Generator</a:t>
            </a:r>
          </a:p>
        </p:txBody>
      </p:sp>
      <p:cxnSp>
        <p:nvCxnSpPr>
          <p:cNvPr id="456" name="Shape 456"/>
          <p:cNvCxnSpPr>
            <a:stCxn id="440" idx="3"/>
            <a:endCxn id="454" idx="1"/>
          </p:cNvCxnSpPr>
          <p:nvPr/>
        </p:nvCxnSpPr>
        <p:spPr>
          <a:xfrm rot="10800000" flipH="1">
            <a:off x="7222800" y="2292675"/>
            <a:ext cx="231300" cy="149700"/>
          </a:xfrm>
          <a:prstGeom prst="bentConnector3">
            <a:avLst>
              <a:gd name="adj1" fmla="val 49968"/>
            </a:avLst>
          </a:prstGeom>
          <a:noFill/>
          <a:ln w="9525" cap="flat" cmpd="sng">
            <a:solidFill>
              <a:srgbClr val="00FF00"/>
            </a:solidFill>
            <a:prstDash val="solid"/>
            <a:round/>
            <a:headEnd type="none" w="lg" len="lg"/>
            <a:tailEnd type="none" w="lg" len="lg"/>
          </a:ln>
        </p:spPr>
      </p:cxnSp>
      <p:cxnSp>
        <p:nvCxnSpPr>
          <p:cNvPr id="457" name="Shape 457"/>
          <p:cNvCxnSpPr>
            <a:stCxn id="441" idx="3"/>
            <a:endCxn id="455" idx="1"/>
          </p:cNvCxnSpPr>
          <p:nvPr/>
        </p:nvCxnSpPr>
        <p:spPr>
          <a:xfrm>
            <a:off x="6495225" y="4049625"/>
            <a:ext cx="958800" cy="67200"/>
          </a:xfrm>
          <a:prstGeom prst="bentConnector3">
            <a:avLst>
              <a:gd name="adj1" fmla="val 49996"/>
            </a:avLst>
          </a:prstGeom>
          <a:noFill/>
          <a:ln w="9525" cap="flat" cmpd="sng">
            <a:solidFill>
              <a:srgbClr val="00FF00"/>
            </a:solidFill>
            <a:prstDash val="solid"/>
            <a:round/>
            <a:headEnd type="none" w="lg" len="lg"/>
            <a:tailEnd type="none" w="lg" len="lg"/>
          </a:ln>
        </p:spPr>
      </p:cxnSp>
      <p:sp>
        <p:nvSpPr>
          <p:cNvPr id="458" name="Shape 458"/>
          <p:cNvSpPr/>
          <p:nvPr/>
        </p:nvSpPr>
        <p:spPr>
          <a:xfrm>
            <a:off x="2640700" y="404250"/>
            <a:ext cx="4137900" cy="9339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[interpretation] compute the gradient of the loss function, and then update the parameters to min/max the loss function </a:t>
            </a:r>
          </a:p>
          <a:p>
            <a:pPr lvl="0" algn="ctr" rtl="0">
              <a:spcBef>
                <a:spcPts val="0"/>
              </a:spcBef>
              <a:buNone/>
            </a:pPr>
            <a:r>
              <a:rPr lang="en" sz="1100"/>
              <a:t>(gradient descent/ascent)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Shape 463"/>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464" name="Shape 464"/>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465" name="Shape 465"/>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466" name="Shape 466"/>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467" name="Shape 467"/>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a:spcBef>
                <a:spcPts val="0"/>
              </a:spcBef>
              <a:buNone/>
            </a:pPr>
            <a:endParaRPr>
              <a:solidFill>
                <a:srgbClr val="FFFFFF"/>
              </a:solidFill>
            </a:endParaRPr>
          </a:p>
        </p:txBody>
      </p:sp>
      <p:sp>
        <p:nvSpPr>
          <p:cNvPr id="468" name="Shape 468"/>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469" name="Shape 469"/>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470" name="Shape 470"/>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471" name="Shape 471"/>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472" name="Shape 472"/>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473" name="Shape 473"/>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474" name="Shape 474"/>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475" name="Shape 475"/>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476" name="Shape 476"/>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477" name="Shape 477"/>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478" name="Shape 478"/>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479" name="Shape 479"/>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480" name="Shape 480"/>
          <p:cNvCxnSpPr>
            <a:stCxn id="479" idx="2"/>
            <a:endCxn id="481"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482" name="Shape 482"/>
          <p:cNvCxnSpPr>
            <a:stCxn id="483" idx="3"/>
            <a:endCxn id="478" idx="1"/>
          </p:cNvCxnSpPr>
          <p:nvPr/>
        </p:nvCxnSpPr>
        <p:spPr>
          <a:xfrm rot="10800000" flipH="1">
            <a:off x="2341900" y="2425850"/>
            <a:ext cx="191100" cy="3300"/>
          </a:xfrm>
          <a:prstGeom prst="bentConnector3">
            <a:avLst>
              <a:gd name="adj1" fmla="val 50000"/>
            </a:avLst>
          </a:prstGeom>
          <a:noFill/>
          <a:ln w="9525" cap="flat" cmpd="sng">
            <a:solidFill>
              <a:srgbClr val="0000FF"/>
            </a:solidFill>
            <a:prstDash val="solid"/>
            <a:round/>
            <a:headEnd type="none" w="lg" len="lg"/>
            <a:tailEnd type="none" w="lg" len="lg"/>
          </a:ln>
        </p:spPr>
      </p:cxnSp>
      <p:cxnSp>
        <p:nvCxnSpPr>
          <p:cNvPr id="484" name="Shape 484"/>
          <p:cNvCxnSpPr>
            <a:stCxn id="474" idx="1"/>
            <a:endCxn id="467"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485" name="Shape 485"/>
          <p:cNvCxnSpPr>
            <a:stCxn id="468" idx="2"/>
            <a:endCxn id="475"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sp>
        <p:nvSpPr>
          <p:cNvPr id="486" name="Shape 486"/>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487" name="Shape 487"/>
          <p:cNvCxnSpPr>
            <a:stCxn id="486" idx="3"/>
            <a:endCxn id="488"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489" name="Shape 489"/>
          <p:cNvCxnSpPr>
            <a:stCxn id="476" idx="1"/>
            <a:endCxn id="464"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490" name="Shape 490"/>
          <p:cNvCxnSpPr>
            <a:stCxn id="476" idx="0"/>
            <a:endCxn id="465"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491" name="Shape 491"/>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492" name="Shape 492"/>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493" name="Shape 493"/>
          <p:cNvCxnSpPr>
            <a:stCxn id="492" idx="0"/>
            <a:endCxn id="491"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494" name="Shape 494"/>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95" name="Shape 495"/>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96" name="Shape 496"/>
          <p:cNvSpPr/>
          <p:nvPr/>
        </p:nvSpPr>
        <p:spPr>
          <a:xfrm>
            <a:off x="680200" y="2034100"/>
            <a:ext cx="6817200" cy="7998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97" name="Shape 497"/>
          <p:cNvSpPr/>
          <p:nvPr/>
        </p:nvSpPr>
        <p:spPr>
          <a:xfrm>
            <a:off x="1791200" y="2706775"/>
            <a:ext cx="68172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98" name="Shape 498"/>
          <p:cNvSpPr/>
          <p:nvPr/>
        </p:nvSpPr>
        <p:spPr>
          <a:xfrm>
            <a:off x="804000" y="1749574"/>
            <a:ext cx="6817200" cy="578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99" name="Shape 49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31</a:t>
            </a:fld>
            <a:endParaRPr lang="en"/>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Shape 504"/>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505" name="Shape 505"/>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506" name="Shape 506"/>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507" name="Shape 507"/>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08" name="Shape 508"/>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09" name="Shape 509"/>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510" name="Shape 510"/>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11" name="Shape 511"/>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512" name="Shape 512"/>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513" name="Shape 513"/>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514" name="Shape 514"/>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515" name="Shape 515"/>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516" name="Shape 516"/>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517" name="Shape 517"/>
          <p:cNvCxnSpPr>
            <a:stCxn id="516" idx="2"/>
            <a:endCxn id="518"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519" name="Shape 519"/>
          <p:cNvCxnSpPr>
            <a:stCxn id="513" idx="1"/>
            <a:endCxn id="507"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520" name="Shape 520"/>
          <p:cNvCxnSpPr>
            <a:stCxn id="508" idx="2"/>
            <a:endCxn id="514"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sp>
        <p:nvSpPr>
          <p:cNvPr id="521" name="Shape 521"/>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522" name="Shape 522"/>
          <p:cNvCxnSpPr>
            <a:stCxn id="521" idx="3"/>
            <a:endCxn id="523"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524" name="Shape 524"/>
          <p:cNvCxnSpPr>
            <a:stCxn id="515" idx="1"/>
            <a:endCxn id="505"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525" name="Shape 525"/>
          <p:cNvCxnSpPr>
            <a:stCxn id="515" idx="0"/>
            <a:endCxn id="506"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526" name="Shape 526"/>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527" name="Shape 527"/>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28" name="Shape 528"/>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29" name="Shape 5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32</a:t>
            </a:fld>
            <a:endParaRPr lang="en"/>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Shape 534"/>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535" name="Shape 535"/>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536" name="Shape 536"/>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537" name="Shape 537"/>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538" name="Shape 538"/>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39" name="Shape 539"/>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40" name="Shape 540"/>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541" name="Shape 541"/>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42" name="Shape 542"/>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43" name="Shape 543"/>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544" name="Shape 544"/>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545" name="Shape 545"/>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546" name="Shape 546"/>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547" name="Shape 547"/>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548" name="Shape 548"/>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549" name="Shape 549"/>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550" name="Shape 550"/>
          <p:cNvCxnSpPr>
            <a:stCxn id="549" idx="2"/>
            <a:endCxn id="551"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552" name="Shape 552"/>
          <p:cNvCxnSpPr>
            <a:stCxn id="545" idx="1"/>
            <a:endCxn id="538"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553" name="Shape 553"/>
          <p:cNvCxnSpPr>
            <a:stCxn id="539" idx="2"/>
            <a:endCxn id="546"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554" name="Shape 554"/>
          <p:cNvCxnSpPr>
            <a:endCxn id="537"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555" name="Shape 555"/>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556" name="Shape 556"/>
          <p:cNvCxnSpPr>
            <a:stCxn id="555" idx="3"/>
            <a:endCxn id="557"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558" name="Shape 558"/>
          <p:cNvCxnSpPr>
            <a:stCxn id="548" idx="1"/>
            <a:endCxn id="535"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559" name="Shape 559"/>
          <p:cNvCxnSpPr>
            <a:stCxn id="548" idx="0"/>
            <a:endCxn id="536"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560" name="Shape 560"/>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561" name="Shape 561"/>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62" name="Shape 562"/>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63" name="Shape 56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33</a:t>
            </a:fld>
            <a:endParaRPr lang="en"/>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Shape 568"/>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569" name="Shape 569"/>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570" name="Shape 570"/>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571" name="Shape 571"/>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572" name="Shape 572"/>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73" name="Shape 573"/>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74" name="Shape 574"/>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575" name="Shape 575"/>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76" name="Shape 576"/>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77" name="Shape 577"/>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578" name="Shape 578"/>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579" name="Shape 579"/>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580" name="Shape 580"/>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581" name="Shape 581"/>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582" name="Shape 582"/>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583" name="Shape 583"/>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584" name="Shape 584"/>
          <p:cNvCxnSpPr>
            <a:stCxn id="583" idx="2"/>
            <a:endCxn id="585"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586" name="Shape 586"/>
          <p:cNvCxnSpPr>
            <a:stCxn id="579" idx="1"/>
            <a:endCxn id="572"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587" name="Shape 587"/>
          <p:cNvCxnSpPr>
            <a:stCxn id="573" idx="2"/>
            <a:endCxn id="580"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588" name="Shape 588"/>
          <p:cNvCxnSpPr>
            <a:endCxn id="571"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589" name="Shape 589"/>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590" name="Shape 590"/>
          <p:cNvCxnSpPr>
            <a:stCxn id="589" idx="3"/>
            <a:endCxn id="591"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592" name="Shape 592"/>
          <p:cNvCxnSpPr>
            <a:stCxn id="582" idx="1"/>
            <a:endCxn id="569"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593" name="Shape 593"/>
          <p:cNvCxnSpPr>
            <a:stCxn id="582" idx="0"/>
            <a:endCxn id="570"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594" name="Shape 594"/>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595" name="Shape 595"/>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96" name="Shape 596"/>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97" name="Shape 59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34</a:t>
            </a:fld>
            <a:endParaRPr lang="en"/>
          </a:p>
        </p:txBody>
      </p:sp>
      <p:sp>
        <p:nvSpPr>
          <p:cNvPr id="598" name="Shape 598"/>
          <p:cNvSpPr/>
          <p:nvPr/>
        </p:nvSpPr>
        <p:spPr>
          <a:xfrm>
            <a:off x="6073025" y="2087925"/>
            <a:ext cx="959700" cy="708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99" name="Shape 599"/>
          <p:cNvSpPr/>
          <p:nvPr/>
        </p:nvSpPr>
        <p:spPr>
          <a:xfrm>
            <a:off x="4194425" y="2087925"/>
            <a:ext cx="434100" cy="708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600" name="Shape 600"/>
          <p:cNvPicPr preferRelativeResize="0"/>
          <p:nvPr/>
        </p:nvPicPr>
        <p:blipFill rotWithShape="1">
          <a:blip r:embed="rId4">
            <a:alphaModFix/>
          </a:blip>
          <a:srcRect l="30164" t="10090" r="36464" b="64971"/>
          <a:stretch/>
        </p:blipFill>
        <p:spPr>
          <a:xfrm>
            <a:off x="3655637" y="3336774"/>
            <a:ext cx="1235248" cy="1230895"/>
          </a:xfrm>
          <a:prstGeom prst="rect">
            <a:avLst/>
          </a:prstGeom>
          <a:noFill/>
          <a:ln w="28575" cap="flat" cmpd="sng">
            <a:solidFill>
              <a:srgbClr val="FF0000"/>
            </a:solidFill>
            <a:prstDash val="solid"/>
            <a:round/>
            <a:headEnd type="none" w="med" len="med"/>
            <a:tailEnd type="none" w="med" len="med"/>
          </a:ln>
        </p:spPr>
      </p:pic>
      <p:pic>
        <p:nvPicPr>
          <p:cNvPr id="601" name="Shape 601"/>
          <p:cNvPicPr preferRelativeResize="0"/>
          <p:nvPr/>
        </p:nvPicPr>
        <p:blipFill rotWithShape="1">
          <a:blip r:embed="rId5">
            <a:alphaModFix/>
          </a:blip>
          <a:srcRect l="59704" t="49682" r="20747" b="2618"/>
          <a:stretch/>
        </p:blipFill>
        <p:spPr>
          <a:xfrm>
            <a:off x="5940870" y="3336781"/>
            <a:ext cx="1230533" cy="1230888"/>
          </a:xfrm>
          <a:prstGeom prst="rect">
            <a:avLst/>
          </a:prstGeom>
          <a:noFill/>
          <a:ln w="28575" cap="flat" cmpd="sng">
            <a:solidFill>
              <a:srgbClr val="FF9900"/>
            </a:solidFill>
            <a:prstDash val="solid"/>
            <a:round/>
            <a:headEnd type="none" w="med" len="med"/>
            <a:tailEnd type="none" w="med" len="med"/>
          </a:ln>
        </p:spPr>
      </p:pic>
      <p:sp>
        <p:nvSpPr>
          <p:cNvPr id="602" name="Shape 602"/>
          <p:cNvSpPr/>
          <p:nvPr/>
        </p:nvSpPr>
        <p:spPr>
          <a:xfrm>
            <a:off x="3659650" y="3035725"/>
            <a:ext cx="12018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a:t>
            </a:r>
          </a:p>
        </p:txBody>
      </p:sp>
      <p:sp>
        <p:nvSpPr>
          <p:cNvPr id="603" name="Shape 603"/>
          <p:cNvSpPr/>
          <p:nvPr/>
        </p:nvSpPr>
        <p:spPr>
          <a:xfrm>
            <a:off x="5890587" y="3035737"/>
            <a:ext cx="13311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 </a:t>
            </a:r>
            <a:r>
              <a:rPr lang="en" sz="1100"/>
              <a:t>image</a:t>
            </a:r>
          </a:p>
        </p:txBody>
      </p:sp>
      <p:cxnSp>
        <p:nvCxnSpPr>
          <p:cNvPr id="604" name="Shape 604"/>
          <p:cNvCxnSpPr>
            <a:stCxn id="602" idx="0"/>
            <a:endCxn id="599" idx="2"/>
          </p:cNvCxnSpPr>
          <p:nvPr/>
        </p:nvCxnSpPr>
        <p:spPr>
          <a:xfrm rot="-5400000">
            <a:off x="4216600" y="2840875"/>
            <a:ext cx="238800" cy="150900"/>
          </a:xfrm>
          <a:prstGeom prst="bentConnector3">
            <a:avLst>
              <a:gd name="adj1" fmla="val 50021"/>
            </a:avLst>
          </a:prstGeom>
          <a:noFill/>
          <a:ln w="9525" cap="flat" cmpd="sng">
            <a:solidFill>
              <a:srgbClr val="FF0000"/>
            </a:solidFill>
            <a:prstDash val="solid"/>
            <a:round/>
            <a:headEnd type="none" w="lg" len="lg"/>
            <a:tailEnd type="none" w="lg" len="lg"/>
          </a:ln>
        </p:spPr>
      </p:cxnSp>
      <p:cxnSp>
        <p:nvCxnSpPr>
          <p:cNvPr id="605" name="Shape 605"/>
          <p:cNvCxnSpPr>
            <a:stCxn id="603" idx="3"/>
            <a:endCxn id="598" idx="3"/>
          </p:cNvCxnSpPr>
          <p:nvPr/>
        </p:nvCxnSpPr>
        <p:spPr>
          <a:xfrm rot="10800000">
            <a:off x="7032687" y="2442337"/>
            <a:ext cx="189000" cy="717900"/>
          </a:xfrm>
          <a:prstGeom prst="bentConnector3">
            <a:avLst>
              <a:gd name="adj1" fmla="val -125992"/>
            </a:avLst>
          </a:prstGeom>
          <a:noFill/>
          <a:ln w="9525" cap="flat" cmpd="sng">
            <a:solidFill>
              <a:srgbClr val="FF99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Shape 610"/>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611" name="Shape 611"/>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612" name="Shape 612"/>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613" name="Shape 613"/>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614" name="Shape 614"/>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615" name="Shape 615"/>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616" name="Shape 616"/>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617" name="Shape 617"/>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618" name="Shape 618"/>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619" name="Shape 619"/>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620" name="Shape 620"/>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621" name="Shape 621"/>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622" name="Shape 622"/>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623" name="Shape 623"/>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624" name="Shape 624"/>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625" name="Shape 625"/>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626" name="Shape 626"/>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627" name="Shape 627"/>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628" name="Shape 628"/>
          <p:cNvCxnSpPr>
            <a:stCxn id="627" idx="2"/>
            <a:endCxn id="629"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630" name="Shape 630"/>
          <p:cNvCxnSpPr>
            <a:stCxn id="625" idx="3"/>
            <a:endCxn id="626"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631" name="Shape 631"/>
          <p:cNvCxnSpPr>
            <a:stCxn id="621" idx="1"/>
            <a:endCxn id="614"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632" name="Shape 632"/>
          <p:cNvCxnSpPr>
            <a:stCxn id="615" idx="2"/>
            <a:endCxn id="622"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633" name="Shape 633"/>
          <p:cNvCxnSpPr>
            <a:endCxn id="613"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634" name="Shape 634"/>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635" name="Shape 635"/>
          <p:cNvCxnSpPr>
            <a:stCxn id="634" idx="3"/>
            <a:endCxn id="636"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637" name="Shape 637"/>
          <p:cNvCxnSpPr>
            <a:stCxn id="624" idx="1"/>
            <a:endCxn id="611"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638" name="Shape 638"/>
          <p:cNvCxnSpPr>
            <a:stCxn id="624" idx="0"/>
            <a:endCxn id="612"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639" name="Shape 639"/>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640" name="Shape 640"/>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641" name="Shape 641"/>
          <p:cNvCxnSpPr>
            <a:stCxn id="640" idx="0"/>
            <a:endCxn id="639"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642" name="Shape 642"/>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643" name="Shape 643"/>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644" name="Shape 644"/>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645" name="Shape 6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35</a:t>
            </a:fld>
            <a:endParaRPr lang="en"/>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Shape 650"/>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651" name="Shape 651"/>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652" name="Shape 652"/>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653" name="Shape 653"/>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654" name="Shape 654"/>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655" name="Shape 655"/>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656" name="Shape 656"/>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657" name="Shape 657"/>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658" name="Shape 658"/>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659" name="Shape 659"/>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660" name="Shape 660"/>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661" name="Shape 661"/>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662" name="Shape 662"/>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663" name="Shape 663"/>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664" name="Shape 664"/>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665" name="Shape 665"/>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666" name="Shape 666"/>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667" name="Shape 667"/>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668" name="Shape 668"/>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669" name="Shape 669"/>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670" name="Shape 670"/>
          <p:cNvCxnSpPr>
            <a:stCxn id="669" idx="2"/>
            <a:endCxn id="671"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672" name="Shape 672"/>
          <p:cNvCxnSpPr>
            <a:stCxn id="667" idx="3"/>
            <a:endCxn id="668"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673" name="Shape 673"/>
          <p:cNvCxnSpPr>
            <a:stCxn id="665" idx="3"/>
            <a:endCxn id="666"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674" name="Shape 674"/>
          <p:cNvCxnSpPr>
            <a:stCxn id="661" idx="1"/>
            <a:endCxn id="654"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675" name="Shape 675"/>
          <p:cNvCxnSpPr>
            <a:stCxn id="655" idx="2"/>
            <a:endCxn id="662"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676" name="Shape 676"/>
          <p:cNvCxnSpPr>
            <a:endCxn id="653"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677" name="Shape 677"/>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678" name="Shape 678"/>
          <p:cNvCxnSpPr>
            <a:stCxn id="677" idx="3"/>
            <a:endCxn id="679"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680" name="Shape 680"/>
          <p:cNvCxnSpPr>
            <a:stCxn id="664" idx="1"/>
            <a:endCxn id="651"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681" name="Shape 681"/>
          <p:cNvCxnSpPr>
            <a:stCxn id="664" idx="0"/>
            <a:endCxn id="652"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682" name="Shape 682"/>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683" name="Shape 683"/>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684" name="Shape 684"/>
          <p:cNvCxnSpPr>
            <a:stCxn id="683" idx="0"/>
            <a:endCxn id="682"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685" name="Shape 685"/>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686" name="Shape 686"/>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687" name="Shape 687"/>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688" name="Shape 688"/>
          <p:cNvGrpSpPr/>
          <p:nvPr/>
        </p:nvGrpSpPr>
        <p:grpSpPr>
          <a:xfrm>
            <a:off x="7010399" y="3504350"/>
            <a:ext cx="2042700" cy="1473600"/>
            <a:chOff x="6171799" y="3570875"/>
            <a:chExt cx="2042700" cy="1473600"/>
          </a:xfrm>
        </p:grpSpPr>
        <p:sp>
          <p:nvSpPr>
            <p:cNvPr id="689" name="Shape 689"/>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690" name="Shape 690"/>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691" name="Shape 691"/>
          <p:cNvSpPr/>
          <p:nvPr/>
        </p:nvSpPr>
        <p:spPr>
          <a:xfrm>
            <a:off x="6965850" y="32718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692" name="Shape 69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36</a:t>
            </a:fld>
            <a:endParaRPr lang="en"/>
          </a:p>
        </p:txBody>
      </p:sp>
      <p:sp>
        <p:nvSpPr>
          <p:cNvPr id="693" name="Shape 693"/>
          <p:cNvSpPr/>
          <p:nvPr/>
        </p:nvSpPr>
        <p:spPr>
          <a:xfrm>
            <a:off x="2898725" y="3290740"/>
            <a:ext cx="3013200" cy="452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Let's do an example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Shape 698"/>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699" name="Shape 699"/>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700" name="Shape 700"/>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701" name="Shape 701"/>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702" name="Shape 702"/>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703" name="Shape 703"/>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704" name="Shape 704"/>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705" name="Shape 705"/>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706" name="Shape 706"/>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707" name="Shape 707"/>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708" name="Shape 708"/>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709" name="Shape 709"/>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710" name="Shape 710"/>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711" name="Shape 711"/>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712" name="Shape 712"/>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713" name="Shape 713"/>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714" name="Shape 714"/>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715" name="Shape 715"/>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716" name="Shape 716"/>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717" name="Shape 717"/>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718" name="Shape 718"/>
          <p:cNvCxnSpPr>
            <a:stCxn id="717" idx="2"/>
            <a:endCxn id="719"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720" name="Shape 720"/>
          <p:cNvCxnSpPr>
            <a:stCxn id="715" idx="3"/>
            <a:endCxn id="716"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721" name="Shape 721"/>
          <p:cNvCxnSpPr>
            <a:stCxn id="713" idx="3"/>
            <a:endCxn id="714"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722" name="Shape 722"/>
          <p:cNvCxnSpPr>
            <a:stCxn id="709" idx="1"/>
            <a:endCxn id="702"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723" name="Shape 723"/>
          <p:cNvCxnSpPr>
            <a:stCxn id="703" idx="2"/>
            <a:endCxn id="710"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724" name="Shape 724"/>
          <p:cNvCxnSpPr>
            <a:endCxn id="701"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725" name="Shape 725"/>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726" name="Shape 726"/>
          <p:cNvCxnSpPr>
            <a:stCxn id="725" idx="3"/>
            <a:endCxn id="727"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728" name="Shape 728"/>
          <p:cNvCxnSpPr>
            <a:stCxn id="712" idx="1"/>
            <a:endCxn id="699"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729" name="Shape 729"/>
          <p:cNvCxnSpPr>
            <a:stCxn id="712" idx="0"/>
            <a:endCxn id="700"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730" name="Shape 730"/>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731" name="Shape 731"/>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732" name="Shape 732"/>
          <p:cNvCxnSpPr>
            <a:stCxn id="731" idx="0"/>
            <a:endCxn id="730"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733" name="Shape 733"/>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734" name="Shape 734"/>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35" name="Shape 735"/>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36" name="Shape 736"/>
          <p:cNvSpPr txBox="1"/>
          <p:nvPr/>
        </p:nvSpPr>
        <p:spPr>
          <a:xfrm>
            <a:off x="13724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0.8</a:t>
            </a:r>
          </a:p>
          <a:p>
            <a:pPr lvl="0" rtl="0">
              <a:spcBef>
                <a:spcPts val="0"/>
              </a:spcBef>
              <a:buNone/>
            </a:pPr>
            <a:r>
              <a:rPr lang="en"/>
              <a:t>log(0.8) = -0.2</a:t>
            </a:r>
          </a:p>
          <a:p>
            <a:pPr lvl="0" rtl="0">
              <a:spcBef>
                <a:spcPts val="0"/>
              </a:spcBef>
              <a:buNone/>
            </a:pPr>
            <a:endParaRPr/>
          </a:p>
          <a:p>
            <a:pPr lvl="0" rtl="0">
              <a:spcBef>
                <a:spcPts val="0"/>
              </a:spcBef>
              <a:buNone/>
            </a:pPr>
            <a:r>
              <a:rPr lang="en"/>
              <a:t>D(G(z)) = 0.2</a:t>
            </a:r>
          </a:p>
          <a:p>
            <a:pPr lvl="0" rtl="0">
              <a:spcBef>
                <a:spcPts val="0"/>
              </a:spcBef>
              <a:buNone/>
            </a:pPr>
            <a:r>
              <a:rPr lang="en"/>
              <a:t>log(1-0.2) = log(0.8) = -0.2</a:t>
            </a:r>
          </a:p>
          <a:p>
            <a:pPr lvl="0" rtl="0">
              <a:spcBef>
                <a:spcPts val="0"/>
              </a:spcBef>
              <a:buNone/>
            </a:pPr>
            <a:r>
              <a:rPr lang="en"/>
              <a:t>-0.2 + -0.2 = -0.4</a:t>
            </a:r>
          </a:p>
          <a:p>
            <a:pPr lvl="0" rtl="0">
              <a:spcBef>
                <a:spcPts val="0"/>
              </a:spcBef>
              <a:buNone/>
            </a:pPr>
            <a:endParaRPr/>
          </a:p>
        </p:txBody>
      </p:sp>
      <p:grpSp>
        <p:nvGrpSpPr>
          <p:cNvPr id="737" name="Shape 737"/>
          <p:cNvGrpSpPr/>
          <p:nvPr/>
        </p:nvGrpSpPr>
        <p:grpSpPr>
          <a:xfrm>
            <a:off x="7010399" y="3504350"/>
            <a:ext cx="2042700" cy="1473600"/>
            <a:chOff x="6171799" y="3570875"/>
            <a:chExt cx="2042700" cy="1473600"/>
          </a:xfrm>
        </p:grpSpPr>
        <p:sp>
          <p:nvSpPr>
            <p:cNvPr id="738" name="Shape 738"/>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739" name="Shape 739"/>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740" name="Shape 740"/>
          <p:cNvSpPr txBox="1"/>
          <p:nvPr/>
        </p:nvSpPr>
        <p:spPr>
          <a:xfrm>
            <a:off x="42481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0.2</a:t>
            </a:r>
          </a:p>
          <a:p>
            <a:pPr lvl="0" rtl="0">
              <a:spcBef>
                <a:spcPts val="0"/>
              </a:spcBef>
              <a:buNone/>
            </a:pPr>
            <a:r>
              <a:rPr lang="en"/>
              <a:t>log(0.2) = -1.6</a:t>
            </a:r>
          </a:p>
          <a:p>
            <a:pPr lvl="0" rtl="0">
              <a:spcBef>
                <a:spcPts val="0"/>
              </a:spcBef>
              <a:buNone/>
            </a:pPr>
            <a:endParaRPr/>
          </a:p>
          <a:p>
            <a:pPr lvl="0" rtl="0">
              <a:spcBef>
                <a:spcPts val="0"/>
              </a:spcBef>
              <a:buNone/>
            </a:pPr>
            <a:r>
              <a:rPr lang="en"/>
              <a:t>D(G(z)) = 0.8</a:t>
            </a:r>
          </a:p>
          <a:p>
            <a:pPr lvl="0" rtl="0">
              <a:spcBef>
                <a:spcPts val="0"/>
              </a:spcBef>
              <a:buNone/>
            </a:pPr>
            <a:r>
              <a:rPr lang="en"/>
              <a:t>log(1-0.8) = log(0.2) = -1.6</a:t>
            </a:r>
          </a:p>
          <a:p>
            <a:pPr lvl="0" rtl="0">
              <a:spcBef>
                <a:spcPts val="0"/>
              </a:spcBef>
              <a:buNone/>
            </a:pPr>
            <a:r>
              <a:rPr lang="en"/>
              <a:t>-1.6 + -1.6 = -3.2</a:t>
            </a:r>
          </a:p>
          <a:p>
            <a:pPr lvl="0" rtl="0">
              <a:spcBef>
                <a:spcPts val="0"/>
              </a:spcBef>
              <a:buNone/>
            </a:pPr>
            <a:endParaRPr/>
          </a:p>
        </p:txBody>
      </p:sp>
      <p:sp>
        <p:nvSpPr>
          <p:cNvPr id="741" name="Shape 741"/>
          <p:cNvSpPr/>
          <p:nvPr/>
        </p:nvSpPr>
        <p:spPr>
          <a:xfrm>
            <a:off x="4007125" y="3304325"/>
            <a:ext cx="2690100" cy="1330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42" name="Shape 742"/>
          <p:cNvSpPr/>
          <p:nvPr/>
        </p:nvSpPr>
        <p:spPr>
          <a:xfrm>
            <a:off x="1372425" y="3882700"/>
            <a:ext cx="2690100" cy="752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43" name="Shape 743"/>
          <p:cNvSpPr/>
          <p:nvPr/>
        </p:nvSpPr>
        <p:spPr>
          <a:xfrm>
            <a:off x="2898725" y="3290740"/>
            <a:ext cx="3013200" cy="452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Imagine for a real image D(x) scores 0.8 that it is a real image (good)</a:t>
            </a:r>
          </a:p>
        </p:txBody>
      </p:sp>
      <p:sp>
        <p:nvSpPr>
          <p:cNvPr id="744" name="Shape 744"/>
          <p:cNvSpPr/>
          <p:nvPr/>
        </p:nvSpPr>
        <p:spPr>
          <a:xfrm>
            <a:off x="6965850" y="32718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745" name="Shape 7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37</a:t>
            </a:fld>
            <a:endParaRPr lang="en"/>
          </a:p>
        </p:txBody>
      </p:sp>
      <p:sp>
        <p:nvSpPr>
          <p:cNvPr id="746" name="Shape 746"/>
          <p:cNvSpPr/>
          <p:nvPr/>
        </p:nvSpPr>
        <p:spPr>
          <a:xfrm>
            <a:off x="1261725" y="3187700"/>
            <a:ext cx="1538700" cy="7521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47" name="Shape 747"/>
          <p:cNvSpPr/>
          <p:nvPr/>
        </p:nvSpPr>
        <p:spPr>
          <a:xfrm>
            <a:off x="3597225" y="2179025"/>
            <a:ext cx="11796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748" name="Shape 748"/>
          <p:cNvCxnSpPr>
            <a:stCxn id="747" idx="2"/>
            <a:endCxn id="746" idx="0"/>
          </p:cNvCxnSpPr>
          <p:nvPr/>
        </p:nvCxnSpPr>
        <p:spPr>
          <a:xfrm rot="5400000">
            <a:off x="2841525" y="1842125"/>
            <a:ext cx="535200" cy="2155800"/>
          </a:xfrm>
          <a:prstGeom prst="bentConnector3">
            <a:avLst>
              <a:gd name="adj1" fmla="val 50007"/>
            </a:avLst>
          </a:prstGeom>
          <a:noFill/>
          <a:ln w="2857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Shape 753"/>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754" name="Shape 754"/>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755" name="Shape 755"/>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756" name="Shape 756"/>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757" name="Shape 757"/>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758" name="Shape 758"/>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759" name="Shape 759"/>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760" name="Shape 760"/>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761" name="Shape 761"/>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762" name="Shape 762"/>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763" name="Shape 763"/>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764" name="Shape 764"/>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765" name="Shape 765"/>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766" name="Shape 766"/>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767" name="Shape 767"/>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768" name="Shape 768"/>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769" name="Shape 769"/>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770" name="Shape 770"/>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771" name="Shape 771"/>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772" name="Shape 772"/>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773" name="Shape 773"/>
          <p:cNvCxnSpPr>
            <a:stCxn id="772" idx="2"/>
            <a:endCxn id="774"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775" name="Shape 775"/>
          <p:cNvCxnSpPr>
            <a:stCxn id="770" idx="3"/>
            <a:endCxn id="771"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776" name="Shape 776"/>
          <p:cNvCxnSpPr>
            <a:stCxn id="768" idx="3"/>
            <a:endCxn id="769"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777" name="Shape 777"/>
          <p:cNvCxnSpPr>
            <a:stCxn id="764" idx="1"/>
            <a:endCxn id="757"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778" name="Shape 778"/>
          <p:cNvCxnSpPr>
            <a:stCxn id="758" idx="2"/>
            <a:endCxn id="765"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779" name="Shape 779"/>
          <p:cNvCxnSpPr>
            <a:endCxn id="756"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780" name="Shape 780"/>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781" name="Shape 781"/>
          <p:cNvCxnSpPr>
            <a:stCxn id="780" idx="3"/>
            <a:endCxn id="782"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783" name="Shape 783"/>
          <p:cNvCxnSpPr>
            <a:stCxn id="767" idx="1"/>
            <a:endCxn id="754"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784" name="Shape 784"/>
          <p:cNvCxnSpPr>
            <a:stCxn id="767" idx="0"/>
            <a:endCxn id="755"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785" name="Shape 785"/>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786" name="Shape 786"/>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787" name="Shape 787"/>
          <p:cNvCxnSpPr>
            <a:stCxn id="786" idx="0"/>
            <a:endCxn id="785"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788" name="Shape 788"/>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789" name="Shape 789"/>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90" name="Shape 790"/>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91" name="Shape 791"/>
          <p:cNvSpPr txBox="1"/>
          <p:nvPr/>
        </p:nvSpPr>
        <p:spPr>
          <a:xfrm>
            <a:off x="13724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0.8</a:t>
            </a:r>
          </a:p>
          <a:p>
            <a:pPr lvl="0" rtl="0">
              <a:spcBef>
                <a:spcPts val="0"/>
              </a:spcBef>
              <a:buNone/>
            </a:pPr>
            <a:r>
              <a:rPr lang="en"/>
              <a:t>log(0.8) = -0.2</a:t>
            </a:r>
          </a:p>
          <a:p>
            <a:pPr lvl="0" rtl="0">
              <a:spcBef>
                <a:spcPts val="0"/>
              </a:spcBef>
              <a:buNone/>
            </a:pPr>
            <a:endParaRPr/>
          </a:p>
          <a:p>
            <a:pPr lvl="0" rtl="0">
              <a:spcBef>
                <a:spcPts val="0"/>
              </a:spcBef>
              <a:buNone/>
            </a:pPr>
            <a:r>
              <a:rPr lang="en"/>
              <a:t>D(G(z)) = 0.2</a:t>
            </a:r>
          </a:p>
          <a:p>
            <a:pPr lvl="0" rtl="0">
              <a:spcBef>
                <a:spcPts val="0"/>
              </a:spcBef>
              <a:buNone/>
            </a:pPr>
            <a:r>
              <a:rPr lang="en"/>
              <a:t>log(1-0.2) = log(0.8) = -0.2</a:t>
            </a:r>
          </a:p>
          <a:p>
            <a:pPr lvl="0" rtl="0">
              <a:spcBef>
                <a:spcPts val="0"/>
              </a:spcBef>
              <a:buNone/>
            </a:pPr>
            <a:r>
              <a:rPr lang="en"/>
              <a:t>-0.2 + -0.2 = -0.4</a:t>
            </a:r>
          </a:p>
          <a:p>
            <a:pPr lvl="0" rtl="0">
              <a:spcBef>
                <a:spcPts val="0"/>
              </a:spcBef>
              <a:buNone/>
            </a:pPr>
            <a:endParaRPr/>
          </a:p>
        </p:txBody>
      </p:sp>
      <p:grpSp>
        <p:nvGrpSpPr>
          <p:cNvPr id="792" name="Shape 792"/>
          <p:cNvGrpSpPr/>
          <p:nvPr/>
        </p:nvGrpSpPr>
        <p:grpSpPr>
          <a:xfrm>
            <a:off x="7010399" y="3504350"/>
            <a:ext cx="2042700" cy="1473600"/>
            <a:chOff x="6171799" y="3570875"/>
            <a:chExt cx="2042700" cy="1473600"/>
          </a:xfrm>
        </p:grpSpPr>
        <p:sp>
          <p:nvSpPr>
            <p:cNvPr id="793" name="Shape 793"/>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794" name="Shape 794"/>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795" name="Shape 795"/>
          <p:cNvSpPr txBox="1"/>
          <p:nvPr/>
        </p:nvSpPr>
        <p:spPr>
          <a:xfrm>
            <a:off x="42481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0.2</a:t>
            </a:r>
          </a:p>
          <a:p>
            <a:pPr lvl="0" rtl="0">
              <a:spcBef>
                <a:spcPts val="0"/>
              </a:spcBef>
              <a:buNone/>
            </a:pPr>
            <a:r>
              <a:rPr lang="en"/>
              <a:t>log(0.2) = -1.6</a:t>
            </a:r>
          </a:p>
          <a:p>
            <a:pPr lvl="0" rtl="0">
              <a:spcBef>
                <a:spcPts val="0"/>
              </a:spcBef>
              <a:buNone/>
            </a:pPr>
            <a:endParaRPr/>
          </a:p>
          <a:p>
            <a:pPr lvl="0" rtl="0">
              <a:spcBef>
                <a:spcPts val="0"/>
              </a:spcBef>
              <a:buNone/>
            </a:pPr>
            <a:r>
              <a:rPr lang="en"/>
              <a:t>D(G(z)) = 0.8</a:t>
            </a:r>
          </a:p>
          <a:p>
            <a:pPr lvl="0" rtl="0">
              <a:spcBef>
                <a:spcPts val="0"/>
              </a:spcBef>
              <a:buNone/>
            </a:pPr>
            <a:r>
              <a:rPr lang="en"/>
              <a:t>log(1-0.8) = log(0.2) = -1.6</a:t>
            </a:r>
          </a:p>
          <a:p>
            <a:pPr lvl="0" rtl="0">
              <a:spcBef>
                <a:spcPts val="0"/>
              </a:spcBef>
              <a:buNone/>
            </a:pPr>
            <a:r>
              <a:rPr lang="en"/>
              <a:t>-1.6 + -1.6 = -3.2</a:t>
            </a:r>
          </a:p>
          <a:p>
            <a:pPr lvl="0" rtl="0">
              <a:spcBef>
                <a:spcPts val="0"/>
              </a:spcBef>
              <a:buNone/>
            </a:pPr>
            <a:endParaRPr/>
          </a:p>
        </p:txBody>
      </p:sp>
      <p:sp>
        <p:nvSpPr>
          <p:cNvPr id="796" name="Shape 796"/>
          <p:cNvSpPr/>
          <p:nvPr/>
        </p:nvSpPr>
        <p:spPr>
          <a:xfrm>
            <a:off x="4007125" y="3304325"/>
            <a:ext cx="2690100" cy="1330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97" name="Shape 797"/>
          <p:cNvSpPr/>
          <p:nvPr/>
        </p:nvSpPr>
        <p:spPr>
          <a:xfrm>
            <a:off x="6965850" y="32718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798" name="Shape 798"/>
          <p:cNvSpPr/>
          <p:nvPr/>
        </p:nvSpPr>
        <p:spPr>
          <a:xfrm>
            <a:off x="3282125" y="3270277"/>
            <a:ext cx="3013200" cy="452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Then for a </a:t>
            </a:r>
            <a:r>
              <a:rPr lang="en" sz="1100" b="1"/>
              <a:t>generated</a:t>
            </a:r>
            <a:r>
              <a:rPr lang="en" sz="1100"/>
              <a:t> image, D(x) scores 0.2 that it is a real image (good)</a:t>
            </a:r>
          </a:p>
        </p:txBody>
      </p:sp>
      <p:sp>
        <p:nvSpPr>
          <p:cNvPr id="799" name="Shape 799"/>
          <p:cNvSpPr/>
          <p:nvPr/>
        </p:nvSpPr>
        <p:spPr>
          <a:xfrm>
            <a:off x="1436925" y="4427600"/>
            <a:ext cx="2690100" cy="2223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800" name="Shape 80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38</a:t>
            </a:fld>
            <a:endParaRPr lang="en"/>
          </a:p>
        </p:txBody>
      </p:sp>
      <p:sp>
        <p:nvSpPr>
          <p:cNvPr id="801" name="Shape 801"/>
          <p:cNvSpPr/>
          <p:nvPr/>
        </p:nvSpPr>
        <p:spPr>
          <a:xfrm>
            <a:off x="1372425" y="3802250"/>
            <a:ext cx="2335500" cy="7521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2" name="Shape 802"/>
          <p:cNvSpPr/>
          <p:nvPr/>
        </p:nvSpPr>
        <p:spPr>
          <a:xfrm>
            <a:off x="4903150" y="2168225"/>
            <a:ext cx="22248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803" name="Shape 803"/>
          <p:cNvCxnSpPr>
            <a:stCxn id="802" idx="2"/>
            <a:endCxn id="801" idx="0"/>
          </p:cNvCxnSpPr>
          <p:nvPr/>
        </p:nvCxnSpPr>
        <p:spPr>
          <a:xfrm rot="5400000">
            <a:off x="3697450" y="1484225"/>
            <a:ext cx="1160700" cy="3475500"/>
          </a:xfrm>
          <a:prstGeom prst="bentConnector3">
            <a:avLst>
              <a:gd name="adj1" fmla="val 49997"/>
            </a:avLst>
          </a:prstGeom>
          <a:noFill/>
          <a:ln w="2857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Shape 808"/>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809" name="Shape 809"/>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810" name="Shape 810"/>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811" name="Shape 811"/>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812" name="Shape 812"/>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813" name="Shape 813"/>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814" name="Shape 814"/>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815" name="Shape 815"/>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816" name="Shape 816"/>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817" name="Shape 817"/>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818" name="Shape 818"/>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819" name="Shape 819"/>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820" name="Shape 820"/>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821" name="Shape 821"/>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822" name="Shape 822"/>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823" name="Shape 823"/>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824" name="Shape 824"/>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825" name="Shape 825"/>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826" name="Shape 826"/>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827" name="Shape 827"/>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828" name="Shape 828"/>
          <p:cNvCxnSpPr>
            <a:stCxn id="827" idx="2"/>
            <a:endCxn id="829"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830" name="Shape 830"/>
          <p:cNvCxnSpPr>
            <a:stCxn id="825" idx="3"/>
            <a:endCxn id="826"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831" name="Shape 831"/>
          <p:cNvCxnSpPr>
            <a:stCxn id="823" idx="3"/>
            <a:endCxn id="824"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832" name="Shape 832"/>
          <p:cNvCxnSpPr>
            <a:stCxn id="819" idx="1"/>
            <a:endCxn id="812"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833" name="Shape 833"/>
          <p:cNvCxnSpPr>
            <a:stCxn id="813" idx="2"/>
            <a:endCxn id="820"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834" name="Shape 834"/>
          <p:cNvCxnSpPr>
            <a:endCxn id="811"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835" name="Shape 835"/>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836" name="Shape 836"/>
          <p:cNvCxnSpPr>
            <a:stCxn id="835" idx="3"/>
            <a:endCxn id="837"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838" name="Shape 838"/>
          <p:cNvCxnSpPr>
            <a:stCxn id="822" idx="1"/>
            <a:endCxn id="809"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839" name="Shape 839"/>
          <p:cNvCxnSpPr>
            <a:stCxn id="822" idx="0"/>
            <a:endCxn id="810"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840" name="Shape 840"/>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841" name="Shape 841"/>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842" name="Shape 842"/>
          <p:cNvCxnSpPr>
            <a:stCxn id="841" idx="0"/>
            <a:endCxn id="840"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843" name="Shape 843"/>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844" name="Shape 844"/>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845" name="Shape 845"/>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846" name="Shape 846"/>
          <p:cNvSpPr txBox="1"/>
          <p:nvPr/>
        </p:nvSpPr>
        <p:spPr>
          <a:xfrm>
            <a:off x="13724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0.8</a:t>
            </a:r>
          </a:p>
          <a:p>
            <a:pPr lvl="0" rtl="0">
              <a:spcBef>
                <a:spcPts val="0"/>
              </a:spcBef>
              <a:buNone/>
            </a:pPr>
            <a:r>
              <a:rPr lang="en"/>
              <a:t>log(0.8) = -0.2</a:t>
            </a:r>
          </a:p>
          <a:p>
            <a:pPr lvl="0" rtl="0">
              <a:spcBef>
                <a:spcPts val="0"/>
              </a:spcBef>
              <a:buNone/>
            </a:pPr>
            <a:endParaRPr/>
          </a:p>
          <a:p>
            <a:pPr lvl="0" rtl="0">
              <a:spcBef>
                <a:spcPts val="0"/>
              </a:spcBef>
              <a:buNone/>
            </a:pPr>
            <a:r>
              <a:rPr lang="en"/>
              <a:t>D(G(z)) = 0.2</a:t>
            </a:r>
          </a:p>
          <a:p>
            <a:pPr lvl="0" rtl="0">
              <a:spcBef>
                <a:spcPts val="0"/>
              </a:spcBef>
              <a:buNone/>
            </a:pPr>
            <a:r>
              <a:rPr lang="en"/>
              <a:t>log(1-0.2) = log(0.8) = -0.2</a:t>
            </a:r>
          </a:p>
          <a:p>
            <a:pPr lvl="0" rtl="0">
              <a:spcBef>
                <a:spcPts val="0"/>
              </a:spcBef>
              <a:buNone/>
            </a:pPr>
            <a:r>
              <a:rPr lang="en"/>
              <a:t>-0.2 + -0.2 = -0.4</a:t>
            </a:r>
          </a:p>
          <a:p>
            <a:pPr lvl="0" rtl="0">
              <a:spcBef>
                <a:spcPts val="0"/>
              </a:spcBef>
              <a:buNone/>
            </a:pPr>
            <a:endParaRPr/>
          </a:p>
        </p:txBody>
      </p:sp>
      <p:grpSp>
        <p:nvGrpSpPr>
          <p:cNvPr id="847" name="Shape 847"/>
          <p:cNvGrpSpPr/>
          <p:nvPr/>
        </p:nvGrpSpPr>
        <p:grpSpPr>
          <a:xfrm>
            <a:off x="7010399" y="3504350"/>
            <a:ext cx="2042700" cy="1473600"/>
            <a:chOff x="6171799" y="3570875"/>
            <a:chExt cx="2042700" cy="1473600"/>
          </a:xfrm>
        </p:grpSpPr>
        <p:sp>
          <p:nvSpPr>
            <p:cNvPr id="848" name="Shape 848"/>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849" name="Shape 849"/>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850" name="Shape 850"/>
          <p:cNvSpPr txBox="1"/>
          <p:nvPr/>
        </p:nvSpPr>
        <p:spPr>
          <a:xfrm>
            <a:off x="42481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0.2</a:t>
            </a:r>
          </a:p>
          <a:p>
            <a:pPr lvl="0" rtl="0">
              <a:spcBef>
                <a:spcPts val="0"/>
              </a:spcBef>
              <a:buNone/>
            </a:pPr>
            <a:r>
              <a:rPr lang="en"/>
              <a:t>log(0.2) = -1.6</a:t>
            </a:r>
          </a:p>
          <a:p>
            <a:pPr lvl="0" rtl="0">
              <a:spcBef>
                <a:spcPts val="0"/>
              </a:spcBef>
              <a:buNone/>
            </a:pPr>
            <a:endParaRPr/>
          </a:p>
          <a:p>
            <a:pPr lvl="0" rtl="0">
              <a:spcBef>
                <a:spcPts val="0"/>
              </a:spcBef>
              <a:buNone/>
            </a:pPr>
            <a:r>
              <a:rPr lang="en"/>
              <a:t>D(G(z)) = 0.8</a:t>
            </a:r>
          </a:p>
          <a:p>
            <a:pPr lvl="0" rtl="0">
              <a:spcBef>
                <a:spcPts val="0"/>
              </a:spcBef>
              <a:buNone/>
            </a:pPr>
            <a:r>
              <a:rPr lang="en"/>
              <a:t>log(1-0.8) = log(0.2) = -1.6</a:t>
            </a:r>
          </a:p>
          <a:p>
            <a:pPr lvl="0" rtl="0">
              <a:spcBef>
                <a:spcPts val="0"/>
              </a:spcBef>
              <a:buNone/>
            </a:pPr>
            <a:r>
              <a:rPr lang="en"/>
              <a:t>-1.6 + -1.6 = -3.2</a:t>
            </a:r>
          </a:p>
          <a:p>
            <a:pPr lvl="0" rtl="0">
              <a:spcBef>
                <a:spcPts val="0"/>
              </a:spcBef>
              <a:buNone/>
            </a:pPr>
            <a:endParaRPr/>
          </a:p>
        </p:txBody>
      </p:sp>
      <p:sp>
        <p:nvSpPr>
          <p:cNvPr id="851" name="Shape 851"/>
          <p:cNvSpPr/>
          <p:nvPr/>
        </p:nvSpPr>
        <p:spPr>
          <a:xfrm>
            <a:off x="4007125" y="3304325"/>
            <a:ext cx="2690100" cy="1330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852" name="Shape 852"/>
          <p:cNvSpPr/>
          <p:nvPr/>
        </p:nvSpPr>
        <p:spPr>
          <a:xfrm>
            <a:off x="6965850" y="32718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853" name="Shape 853"/>
          <p:cNvSpPr/>
          <p:nvPr/>
        </p:nvSpPr>
        <p:spPr>
          <a:xfrm>
            <a:off x="3909275" y="3467399"/>
            <a:ext cx="3013200" cy="1119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We add them together and this gives us a fairly high (-0.4) loss (note we ascend so we want to maximize this).</a:t>
            </a:r>
          </a:p>
          <a:p>
            <a:pPr lvl="0" algn="ctr" rtl="0">
              <a:spcBef>
                <a:spcPts val="0"/>
              </a:spcBef>
              <a:buNone/>
            </a:pPr>
            <a:endParaRPr sz="1100"/>
          </a:p>
          <a:p>
            <a:pPr lvl="0" algn="ctr" rtl="0">
              <a:spcBef>
                <a:spcPts val="0"/>
              </a:spcBef>
              <a:buNone/>
            </a:pPr>
            <a:r>
              <a:rPr lang="en" sz="1100"/>
              <a:t>Also note that we are adding two negative numbers so 0 is the upper bound</a:t>
            </a:r>
          </a:p>
        </p:txBody>
      </p:sp>
      <p:sp>
        <p:nvSpPr>
          <p:cNvPr id="854" name="Shape 8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39</a:t>
            </a:fld>
            <a:endParaRPr lang="en"/>
          </a:p>
        </p:txBody>
      </p:sp>
      <p:sp>
        <p:nvSpPr>
          <p:cNvPr id="855" name="Shape 855"/>
          <p:cNvSpPr/>
          <p:nvPr/>
        </p:nvSpPr>
        <p:spPr>
          <a:xfrm>
            <a:off x="1372425" y="4381625"/>
            <a:ext cx="1869600" cy="204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6" name="Shape 856"/>
          <p:cNvSpPr/>
          <p:nvPr/>
        </p:nvSpPr>
        <p:spPr>
          <a:xfrm>
            <a:off x="3597225" y="2168225"/>
            <a:ext cx="35307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857" name="Shape 857"/>
          <p:cNvCxnSpPr>
            <a:endCxn id="855" idx="3"/>
          </p:cNvCxnSpPr>
          <p:nvPr/>
        </p:nvCxnSpPr>
        <p:spPr>
          <a:xfrm rot="5400000">
            <a:off x="2559075" y="3347825"/>
            <a:ext cx="1819200" cy="453300"/>
          </a:xfrm>
          <a:prstGeom prst="bentConnector2">
            <a:avLst/>
          </a:prstGeom>
          <a:noFill/>
          <a:ln w="2857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6207" y="407184"/>
            <a:ext cx="8520600" cy="792600"/>
          </a:xfrm>
        </p:spPr>
        <p:txBody>
          <a:bodyPr/>
          <a:lstStyle/>
          <a:p>
            <a:pPr algn="l" fontAlgn="base"/>
            <a:r>
              <a:rPr lang="en-US" sz="1600" b="1" u="sng" dirty="0"/>
              <a:t>Puzzle Solution:</a:t>
            </a:r>
            <a:endParaRPr lang="en-US" sz="1600" dirty="0"/>
          </a:p>
          <a:p>
            <a:pPr algn="l" fontAlgn="base"/>
            <a:r>
              <a:rPr lang="en-US" sz="1600" dirty="0"/>
              <a:t>Say we put all the red marbles into JAR A and all the blue ones into JAR B. then our chances for picking a red one are:</a:t>
            </a:r>
          </a:p>
          <a:p>
            <a:pPr algn="l" fontAlgn="base"/>
            <a:r>
              <a:rPr lang="en-US" sz="1600" dirty="0"/>
              <a:t>1/2 chance we pick JAR A * 50/50 chance we pick a red marble</a:t>
            </a:r>
            <a:br>
              <a:rPr lang="en-US" sz="1600" dirty="0"/>
            </a:br>
            <a:r>
              <a:rPr lang="en-US" sz="1600" dirty="0"/>
              <a:t>1/2 chance we pick JAR B * 0/50 chance we pick a red marble</a:t>
            </a:r>
          </a:p>
          <a:p>
            <a:pPr algn="l" fontAlgn="base"/>
            <a:r>
              <a:rPr lang="en-US" sz="1600" dirty="0"/>
              <a:t>You would try different combinations, such as 25 of each colored marble in a jar or putting all red marbles in one jar and all the blue in the other. You would still end up with a chance of 50%.</a:t>
            </a:r>
          </a:p>
          <a:p>
            <a:pPr algn="l" fontAlgn="base"/>
            <a:r>
              <a:rPr lang="en-US" sz="1600" dirty="0"/>
              <a:t>What if you put a single red marble in one jar and the rest of the marbles in the other jar? This way, you are guaranteed at least a 50% chance of getting a red marble (since one marble picked at random, doesn’t leave any room for choice). Now that you have 49 red marbles left in the other jar, you have a nearly even chance of picking a red marble (49 out of 99).</a:t>
            </a:r>
          </a:p>
          <a:p>
            <a:pPr algn="l" fontAlgn="base"/>
            <a:r>
              <a:rPr lang="en-US" sz="1600" dirty="0"/>
              <a:t>So the maximum probability will be :</a:t>
            </a:r>
            <a:br>
              <a:rPr lang="en-US" sz="1600" dirty="0"/>
            </a:br>
            <a:r>
              <a:rPr lang="en-US" sz="1600" dirty="0"/>
              <a:t>jar A : (1/2)*1 = 1/2 (selecting the jar A = 1/2, red marble from jar A = 1/1)</a:t>
            </a:r>
            <a:br>
              <a:rPr lang="en-US" sz="1600" dirty="0"/>
            </a:br>
            <a:r>
              <a:rPr lang="en-US" sz="1600" dirty="0"/>
              <a:t>jar B : (1/2)*(49/99) = 0 (selecting the jar B = 1/2, red marble from jar B = 49/99)</a:t>
            </a:r>
            <a:br>
              <a:rPr lang="en-US" sz="1600" dirty="0"/>
            </a:br>
            <a:r>
              <a:rPr lang="en-US" sz="1600" dirty="0"/>
              <a:t>Total probability = 74/99 (~3/4)</a:t>
            </a:r>
          </a:p>
          <a:p>
            <a:pPr algn="l"/>
            <a:endParaRPr lang="en-US" sz="1600"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4</a:t>
            </a:fld>
            <a:endParaRPr lang="en"/>
          </a:p>
        </p:txBody>
      </p:sp>
    </p:spTree>
    <p:extLst>
      <p:ext uri="{BB962C8B-B14F-4D97-AF65-F5344CB8AC3E}">
        <p14:creationId xmlns:p14="http://schemas.microsoft.com/office/powerpoint/2010/main" val="4231378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Shape 862"/>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863" name="Shape 863"/>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864" name="Shape 864"/>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865" name="Shape 865"/>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866" name="Shape 866"/>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867" name="Shape 867"/>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868" name="Shape 868"/>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869" name="Shape 869"/>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870" name="Shape 870"/>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871" name="Shape 871"/>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872" name="Shape 872"/>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873" name="Shape 873"/>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874" name="Shape 874"/>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875" name="Shape 875"/>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876" name="Shape 876"/>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877" name="Shape 877"/>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878" name="Shape 878"/>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879" name="Shape 879"/>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880" name="Shape 880"/>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881" name="Shape 881"/>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882" name="Shape 882"/>
          <p:cNvCxnSpPr>
            <a:stCxn id="881" idx="2"/>
            <a:endCxn id="883"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884" name="Shape 884"/>
          <p:cNvCxnSpPr>
            <a:stCxn id="879" idx="3"/>
            <a:endCxn id="880"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885" name="Shape 885"/>
          <p:cNvCxnSpPr>
            <a:stCxn id="877" idx="3"/>
            <a:endCxn id="878"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886" name="Shape 886"/>
          <p:cNvCxnSpPr>
            <a:stCxn id="873" idx="1"/>
            <a:endCxn id="866"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887" name="Shape 887"/>
          <p:cNvCxnSpPr>
            <a:stCxn id="867" idx="2"/>
            <a:endCxn id="874"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888" name="Shape 888"/>
          <p:cNvCxnSpPr>
            <a:endCxn id="865"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889" name="Shape 889"/>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890" name="Shape 890"/>
          <p:cNvCxnSpPr>
            <a:stCxn id="889" idx="3"/>
            <a:endCxn id="891"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892" name="Shape 892"/>
          <p:cNvCxnSpPr>
            <a:stCxn id="876" idx="1"/>
            <a:endCxn id="863"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893" name="Shape 893"/>
          <p:cNvCxnSpPr>
            <a:stCxn id="876" idx="0"/>
            <a:endCxn id="864"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894" name="Shape 894"/>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895" name="Shape 895"/>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896" name="Shape 896"/>
          <p:cNvCxnSpPr>
            <a:stCxn id="895" idx="0"/>
            <a:endCxn id="894"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897" name="Shape 897"/>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898" name="Shape 898"/>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899" name="Shape 899"/>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00" name="Shape 900"/>
          <p:cNvSpPr txBox="1"/>
          <p:nvPr/>
        </p:nvSpPr>
        <p:spPr>
          <a:xfrm>
            <a:off x="13724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0.8</a:t>
            </a:r>
          </a:p>
          <a:p>
            <a:pPr lvl="0" rtl="0">
              <a:spcBef>
                <a:spcPts val="0"/>
              </a:spcBef>
              <a:buNone/>
            </a:pPr>
            <a:r>
              <a:rPr lang="en"/>
              <a:t>log(0.8) = -0.2</a:t>
            </a:r>
          </a:p>
          <a:p>
            <a:pPr lvl="0" rtl="0">
              <a:spcBef>
                <a:spcPts val="0"/>
              </a:spcBef>
              <a:buNone/>
            </a:pPr>
            <a:endParaRPr/>
          </a:p>
          <a:p>
            <a:pPr lvl="0" rtl="0">
              <a:spcBef>
                <a:spcPts val="0"/>
              </a:spcBef>
              <a:buNone/>
            </a:pPr>
            <a:r>
              <a:rPr lang="en"/>
              <a:t>D(G(z)) = 0.2</a:t>
            </a:r>
          </a:p>
          <a:p>
            <a:pPr lvl="0" rtl="0">
              <a:spcBef>
                <a:spcPts val="0"/>
              </a:spcBef>
              <a:buNone/>
            </a:pPr>
            <a:r>
              <a:rPr lang="en"/>
              <a:t>log(1-0.2) = log(0.8) = -0.2</a:t>
            </a:r>
          </a:p>
          <a:p>
            <a:pPr lvl="0" rtl="0">
              <a:spcBef>
                <a:spcPts val="0"/>
              </a:spcBef>
              <a:buNone/>
            </a:pPr>
            <a:r>
              <a:rPr lang="en"/>
              <a:t>-0.2 + -0.2 = -0.4</a:t>
            </a:r>
          </a:p>
          <a:p>
            <a:pPr lvl="0" rtl="0">
              <a:spcBef>
                <a:spcPts val="0"/>
              </a:spcBef>
              <a:buNone/>
            </a:pPr>
            <a:endParaRPr/>
          </a:p>
        </p:txBody>
      </p:sp>
      <p:grpSp>
        <p:nvGrpSpPr>
          <p:cNvPr id="901" name="Shape 901"/>
          <p:cNvGrpSpPr/>
          <p:nvPr/>
        </p:nvGrpSpPr>
        <p:grpSpPr>
          <a:xfrm>
            <a:off x="7010399" y="3504350"/>
            <a:ext cx="2042700" cy="1473600"/>
            <a:chOff x="6171799" y="3570875"/>
            <a:chExt cx="2042700" cy="1473600"/>
          </a:xfrm>
        </p:grpSpPr>
        <p:sp>
          <p:nvSpPr>
            <p:cNvPr id="902" name="Shape 902"/>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903" name="Shape 903"/>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904" name="Shape 904"/>
          <p:cNvSpPr txBox="1"/>
          <p:nvPr/>
        </p:nvSpPr>
        <p:spPr>
          <a:xfrm>
            <a:off x="42481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0.2</a:t>
            </a:r>
          </a:p>
          <a:p>
            <a:pPr lvl="0" rtl="0">
              <a:spcBef>
                <a:spcPts val="0"/>
              </a:spcBef>
              <a:buNone/>
            </a:pPr>
            <a:r>
              <a:rPr lang="en"/>
              <a:t>log(0.2) = -1.6</a:t>
            </a:r>
          </a:p>
          <a:p>
            <a:pPr lvl="0" rtl="0">
              <a:spcBef>
                <a:spcPts val="0"/>
              </a:spcBef>
              <a:buNone/>
            </a:pPr>
            <a:endParaRPr/>
          </a:p>
          <a:p>
            <a:pPr lvl="0" rtl="0">
              <a:spcBef>
                <a:spcPts val="0"/>
              </a:spcBef>
              <a:buNone/>
            </a:pPr>
            <a:r>
              <a:rPr lang="en"/>
              <a:t>D(G(z)) = 0.8</a:t>
            </a:r>
          </a:p>
          <a:p>
            <a:pPr lvl="0" rtl="0">
              <a:spcBef>
                <a:spcPts val="0"/>
              </a:spcBef>
              <a:buNone/>
            </a:pPr>
            <a:r>
              <a:rPr lang="en"/>
              <a:t>log(1-0.8) = log(0.2) = -1.6</a:t>
            </a:r>
          </a:p>
          <a:p>
            <a:pPr lvl="0" rtl="0">
              <a:spcBef>
                <a:spcPts val="0"/>
              </a:spcBef>
              <a:buNone/>
            </a:pPr>
            <a:r>
              <a:rPr lang="en"/>
              <a:t>-1.6 + -1.6 = -3.2</a:t>
            </a:r>
          </a:p>
          <a:p>
            <a:pPr lvl="0" rtl="0">
              <a:spcBef>
                <a:spcPts val="0"/>
              </a:spcBef>
              <a:buNone/>
            </a:pPr>
            <a:endParaRPr/>
          </a:p>
        </p:txBody>
      </p:sp>
      <p:sp>
        <p:nvSpPr>
          <p:cNvPr id="905" name="Shape 905"/>
          <p:cNvSpPr/>
          <p:nvPr/>
        </p:nvSpPr>
        <p:spPr>
          <a:xfrm>
            <a:off x="4007125" y="3304325"/>
            <a:ext cx="2690100" cy="1330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06" name="Shape 906"/>
          <p:cNvSpPr/>
          <p:nvPr/>
        </p:nvSpPr>
        <p:spPr>
          <a:xfrm>
            <a:off x="6965850" y="32718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907" name="Shape 90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40</a:t>
            </a:fld>
            <a:endParaRPr lang="en"/>
          </a:p>
        </p:txBody>
      </p:sp>
      <p:sp>
        <p:nvSpPr>
          <p:cNvPr id="908" name="Shape 908"/>
          <p:cNvSpPr/>
          <p:nvPr/>
        </p:nvSpPr>
        <p:spPr>
          <a:xfrm>
            <a:off x="1372425" y="4381625"/>
            <a:ext cx="1869600" cy="204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09" name="Shape 909"/>
          <p:cNvSpPr/>
          <p:nvPr/>
        </p:nvSpPr>
        <p:spPr>
          <a:xfrm>
            <a:off x="3597225" y="2168225"/>
            <a:ext cx="35307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910" name="Shape 910"/>
          <p:cNvCxnSpPr>
            <a:endCxn id="908" idx="3"/>
          </p:cNvCxnSpPr>
          <p:nvPr/>
        </p:nvCxnSpPr>
        <p:spPr>
          <a:xfrm rot="5400000">
            <a:off x="2559075" y="3347825"/>
            <a:ext cx="1819200" cy="453300"/>
          </a:xfrm>
          <a:prstGeom prst="bentConnector2">
            <a:avLst/>
          </a:prstGeom>
          <a:noFill/>
          <a:ln w="28575" cap="flat" cmpd="sng">
            <a:solidFill>
              <a:srgbClr val="00FF00"/>
            </a:solidFill>
            <a:prstDash val="solid"/>
            <a:round/>
            <a:headEnd type="none" w="lg" len="lg"/>
            <a:tailEnd type="none" w="lg" len="lg"/>
          </a:ln>
        </p:spPr>
      </p:cxnSp>
      <p:sp>
        <p:nvSpPr>
          <p:cNvPr id="911" name="Shape 911"/>
          <p:cNvSpPr/>
          <p:nvPr/>
        </p:nvSpPr>
        <p:spPr>
          <a:xfrm>
            <a:off x="3926825" y="3290750"/>
            <a:ext cx="1985100" cy="452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Let's do another example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Shape 916"/>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917" name="Shape 917"/>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918" name="Shape 918"/>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919" name="Shape 919"/>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920" name="Shape 920"/>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921" name="Shape 921"/>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922" name="Shape 922"/>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923" name="Shape 923"/>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924" name="Shape 924"/>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925" name="Shape 925"/>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926" name="Shape 926"/>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927" name="Shape 927"/>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928" name="Shape 928"/>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929" name="Shape 929"/>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930" name="Shape 930"/>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931" name="Shape 931"/>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932" name="Shape 932"/>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933" name="Shape 933"/>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934" name="Shape 934"/>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935" name="Shape 935"/>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936" name="Shape 936"/>
          <p:cNvCxnSpPr>
            <a:stCxn id="935" idx="2"/>
            <a:endCxn id="937"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938" name="Shape 938"/>
          <p:cNvCxnSpPr>
            <a:stCxn id="933" idx="3"/>
            <a:endCxn id="934"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939" name="Shape 939"/>
          <p:cNvCxnSpPr>
            <a:stCxn id="931" idx="3"/>
            <a:endCxn id="932"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940" name="Shape 940"/>
          <p:cNvCxnSpPr>
            <a:stCxn id="927" idx="1"/>
            <a:endCxn id="920"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941" name="Shape 941"/>
          <p:cNvCxnSpPr>
            <a:stCxn id="921" idx="2"/>
            <a:endCxn id="928"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942" name="Shape 942"/>
          <p:cNvCxnSpPr>
            <a:endCxn id="919"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943" name="Shape 943"/>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944" name="Shape 944"/>
          <p:cNvCxnSpPr>
            <a:stCxn id="943" idx="3"/>
            <a:endCxn id="945"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946" name="Shape 946"/>
          <p:cNvCxnSpPr>
            <a:stCxn id="930" idx="1"/>
            <a:endCxn id="917"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947" name="Shape 947"/>
          <p:cNvCxnSpPr>
            <a:stCxn id="930" idx="0"/>
            <a:endCxn id="918"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948" name="Shape 948"/>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949" name="Shape 949"/>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950" name="Shape 950"/>
          <p:cNvCxnSpPr>
            <a:stCxn id="949" idx="0"/>
            <a:endCxn id="948"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951" name="Shape 951"/>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952" name="Shape 952"/>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53" name="Shape 953"/>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54" name="Shape 954"/>
          <p:cNvSpPr txBox="1"/>
          <p:nvPr/>
        </p:nvSpPr>
        <p:spPr>
          <a:xfrm>
            <a:off x="1372425" y="3250925"/>
            <a:ext cx="2335500" cy="1146000"/>
          </a:xfrm>
          <a:prstGeom prst="rect">
            <a:avLst/>
          </a:prstGeom>
          <a:noFill/>
          <a:ln>
            <a:noFill/>
          </a:ln>
        </p:spPr>
        <p:txBody>
          <a:bodyPr lIns="91425" tIns="91425" rIns="91425" bIns="91425" anchor="t" anchorCtr="0">
            <a:noAutofit/>
          </a:bodyPr>
          <a:lstStyle/>
          <a:p>
            <a:pPr lvl="0">
              <a:spcBef>
                <a:spcPts val="0"/>
              </a:spcBef>
              <a:buNone/>
            </a:pPr>
            <a:r>
              <a:rPr lang="en"/>
              <a:t>D(x) = 0.8</a:t>
            </a:r>
          </a:p>
          <a:p>
            <a:pPr lvl="0">
              <a:spcBef>
                <a:spcPts val="0"/>
              </a:spcBef>
              <a:buNone/>
            </a:pPr>
            <a:r>
              <a:rPr lang="en"/>
              <a:t>log(0.8) = -0.2</a:t>
            </a:r>
          </a:p>
          <a:p>
            <a:pPr lvl="0">
              <a:spcBef>
                <a:spcPts val="0"/>
              </a:spcBef>
              <a:buNone/>
            </a:pPr>
            <a:endParaRPr/>
          </a:p>
          <a:p>
            <a:pPr lvl="0">
              <a:spcBef>
                <a:spcPts val="0"/>
              </a:spcBef>
              <a:buNone/>
            </a:pPr>
            <a:r>
              <a:rPr lang="en"/>
              <a:t>D(G(z)) = 0.2</a:t>
            </a:r>
          </a:p>
          <a:p>
            <a:pPr lvl="0">
              <a:spcBef>
                <a:spcPts val="0"/>
              </a:spcBef>
              <a:buNone/>
            </a:pPr>
            <a:r>
              <a:rPr lang="en"/>
              <a:t>log(1-0.2) = log(0.8) = -0.2</a:t>
            </a:r>
          </a:p>
          <a:p>
            <a:pPr lvl="0">
              <a:spcBef>
                <a:spcPts val="0"/>
              </a:spcBef>
              <a:buNone/>
            </a:pPr>
            <a:r>
              <a:rPr lang="en"/>
              <a:t>-0.2 + -0.2 = -0.4</a:t>
            </a:r>
          </a:p>
          <a:p>
            <a:pPr lvl="0">
              <a:spcBef>
                <a:spcPts val="0"/>
              </a:spcBef>
              <a:buNone/>
            </a:pPr>
            <a:endParaRPr/>
          </a:p>
        </p:txBody>
      </p:sp>
      <p:grpSp>
        <p:nvGrpSpPr>
          <p:cNvPr id="955" name="Shape 955"/>
          <p:cNvGrpSpPr/>
          <p:nvPr/>
        </p:nvGrpSpPr>
        <p:grpSpPr>
          <a:xfrm>
            <a:off x="7010399" y="3504350"/>
            <a:ext cx="2042700" cy="1473600"/>
            <a:chOff x="6171799" y="3570875"/>
            <a:chExt cx="2042700" cy="1473600"/>
          </a:xfrm>
        </p:grpSpPr>
        <p:sp>
          <p:nvSpPr>
            <p:cNvPr id="956" name="Shape 956"/>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957" name="Shape 957"/>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958" name="Shape 958"/>
          <p:cNvSpPr txBox="1"/>
          <p:nvPr/>
        </p:nvSpPr>
        <p:spPr>
          <a:xfrm>
            <a:off x="42481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0.2</a:t>
            </a:r>
          </a:p>
          <a:p>
            <a:pPr lvl="0" rtl="0">
              <a:spcBef>
                <a:spcPts val="0"/>
              </a:spcBef>
              <a:buNone/>
            </a:pPr>
            <a:r>
              <a:rPr lang="en"/>
              <a:t>log(0.2) = -1.6</a:t>
            </a:r>
          </a:p>
          <a:p>
            <a:pPr lvl="0" rtl="0">
              <a:spcBef>
                <a:spcPts val="0"/>
              </a:spcBef>
              <a:buNone/>
            </a:pPr>
            <a:endParaRPr/>
          </a:p>
          <a:p>
            <a:pPr lvl="0" rtl="0">
              <a:spcBef>
                <a:spcPts val="0"/>
              </a:spcBef>
              <a:buNone/>
            </a:pPr>
            <a:r>
              <a:rPr lang="en"/>
              <a:t>D(G(z)) = 0.8</a:t>
            </a:r>
          </a:p>
          <a:p>
            <a:pPr lvl="0" rtl="0">
              <a:spcBef>
                <a:spcPts val="0"/>
              </a:spcBef>
              <a:buNone/>
            </a:pPr>
            <a:r>
              <a:rPr lang="en"/>
              <a:t>log(1-0.8) = log(0.2) = -1.6</a:t>
            </a:r>
          </a:p>
          <a:p>
            <a:pPr lvl="0" rtl="0">
              <a:spcBef>
                <a:spcPts val="0"/>
              </a:spcBef>
              <a:buNone/>
            </a:pPr>
            <a:r>
              <a:rPr lang="en"/>
              <a:t>-1.6 + -1.6 = -3.2</a:t>
            </a:r>
          </a:p>
          <a:p>
            <a:pPr lvl="0" rtl="0">
              <a:spcBef>
                <a:spcPts val="0"/>
              </a:spcBef>
              <a:buNone/>
            </a:pPr>
            <a:endParaRPr/>
          </a:p>
        </p:txBody>
      </p:sp>
      <p:sp>
        <p:nvSpPr>
          <p:cNvPr id="959" name="Shape 959"/>
          <p:cNvSpPr/>
          <p:nvPr/>
        </p:nvSpPr>
        <p:spPr>
          <a:xfrm>
            <a:off x="6965850" y="32718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960" name="Shape 960"/>
          <p:cNvSpPr/>
          <p:nvPr/>
        </p:nvSpPr>
        <p:spPr>
          <a:xfrm>
            <a:off x="3927500" y="3969675"/>
            <a:ext cx="2728200" cy="671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61" name="Shape 961"/>
          <p:cNvSpPr/>
          <p:nvPr/>
        </p:nvSpPr>
        <p:spPr>
          <a:xfrm>
            <a:off x="3785375" y="3869475"/>
            <a:ext cx="3013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D(x) scores 0.2 that a real image is a real image (bad)</a:t>
            </a:r>
          </a:p>
        </p:txBody>
      </p:sp>
      <p:sp>
        <p:nvSpPr>
          <p:cNvPr id="962" name="Shape 96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41</a:t>
            </a:fld>
            <a:endParaRPr lang="en"/>
          </a:p>
        </p:txBody>
      </p:sp>
      <p:sp>
        <p:nvSpPr>
          <p:cNvPr id="963" name="Shape 963"/>
          <p:cNvSpPr/>
          <p:nvPr/>
        </p:nvSpPr>
        <p:spPr>
          <a:xfrm>
            <a:off x="4152150" y="3272249"/>
            <a:ext cx="1538700" cy="5046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64" name="Shape 964"/>
          <p:cNvSpPr/>
          <p:nvPr/>
        </p:nvSpPr>
        <p:spPr>
          <a:xfrm>
            <a:off x="3597225" y="2179025"/>
            <a:ext cx="11796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965" name="Shape 965"/>
          <p:cNvCxnSpPr>
            <a:stCxn id="964" idx="2"/>
            <a:endCxn id="963" idx="1"/>
          </p:cNvCxnSpPr>
          <p:nvPr/>
        </p:nvCxnSpPr>
        <p:spPr>
          <a:xfrm rot="5400000">
            <a:off x="3733575" y="3071075"/>
            <a:ext cx="872100" cy="34800"/>
          </a:xfrm>
          <a:prstGeom prst="bentConnector4">
            <a:avLst>
              <a:gd name="adj1" fmla="val 35536"/>
              <a:gd name="adj2" fmla="val 784483"/>
            </a:avLst>
          </a:prstGeom>
          <a:noFill/>
          <a:ln w="2857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Shape 970"/>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971" name="Shape 971"/>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972" name="Shape 972"/>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973" name="Shape 973"/>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974" name="Shape 974"/>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975" name="Shape 975"/>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976" name="Shape 976"/>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977" name="Shape 977"/>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978" name="Shape 978"/>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979" name="Shape 979"/>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980" name="Shape 980"/>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981" name="Shape 981"/>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982" name="Shape 982"/>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983" name="Shape 983"/>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984" name="Shape 984"/>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985" name="Shape 985"/>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986" name="Shape 986"/>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987" name="Shape 987"/>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988" name="Shape 988"/>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989" name="Shape 989"/>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990" name="Shape 990"/>
          <p:cNvCxnSpPr>
            <a:stCxn id="989" idx="2"/>
            <a:endCxn id="991"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992" name="Shape 992"/>
          <p:cNvCxnSpPr>
            <a:stCxn id="987" idx="3"/>
            <a:endCxn id="988"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993" name="Shape 993"/>
          <p:cNvCxnSpPr>
            <a:stCxn id="985" idx="3"/>
            <a:endCxn id="986"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994" name="Shape 994"/>
          <p:cNvCxnSpPr>
            <a:stCxn id="981" idx="1"/>
            <a:endCxn id="974"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995" name="Shape 995"/>
          <p:cNvCxnSpPr>
            <a:stCxn id="975" idx="2"/>
            <a:endCxn id="982"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996" name="Shape 996"/>
          <p:cNvCxnSpPr>
            <a:endCxn id="973"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997" name="Shape 997"/>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998" name="Shape 998"/>
          <p:cNvCxnSpPr>
            <a:stCxn id="997" idx="3"/>
            <a:endCxn id="999"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1000" name="Shape 1000"/>
          <p:cNvCxnSpPr>
            <a:stCxn id="984" idx="1"/>
            <a:endCxn id="971"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001" name="Shape 1001"/>
          <p:cNvCxnSpPr>
            <a:stCxn id="984" idx="0"/>
            <a:endCxn id="972"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002" name="Shape 1002"/>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003" name="Shape 1003"/>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004" name="Shape 1004"/>
          <p:cNvCxnSpPr>
            <a:stCxn id="1003" idx="0"/>
            <a:endCxn id="1002"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005" name="Shape 1005"/>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1006" name="Shape 1006"/>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007" name="Shape 1007"/>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008" name="Shape 1008"/>
          <p:cNvSpPr txBox="1"/>
          <p:nvPr/>
        </p:nvSpPr>
        <p:spPr>
          <a:xfrm>
            <a:off x="13724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0.8</a:t>
            </a:r>
          </a:p>
          <a:p>
            <a:pPr lvl="0" rtl="0">
              <a:spcBef>
                <a:spcPts val="0"/>
              </a:spcBef>
              <a:buNone/>
            </a:pPr>
            <a:r>
              <a:rPr lang="en"/>
              <a:t>log(0.8) = -0.2</a:t>
            </a:r>
          </a:p>
          <a:p>
            <a:pPr lvl="0" rtl="0">
              <a:spcBef>
                <a:spcPts val="0"/>
              </a:spcBef>
              <a:buNone/>
            </a:pPr>
            <a:endParaRPr/>
          </a:p>
          <a:p>
            <a:pPr lvl="0" rtl="0">
              <a:spcBef>
                <a:spcPts val="0"/>
              </a:spcBef>
              <a:buNone/>
            </a:pPr>
            <a:r>
              <a:rPr lang="en"/>
              <a:t>D(G(z)) = 0.2</a:t>
            </a:r>
          </a:p>
          <a:p>
            <a:pPr lvl="0" rtl="0">
              <a:spcBef>
                <a:spcPts val="0"/>
              </a:spcBef>
              <a:buNone/>
            </a:pPr>
            <a:r>
              <a:rPr lang="en"/>
              <a:t>log(1-0.2) = log(0.8) = -0.2</a:t>
            </a:r>
          </a:p>
          <a:p>
            <a:pPr lvl="0" rtl="0">
              <a:spcBef>
                <a:spcPts val="0"/>
              </a:spcBef>
              <a:buNone/>
            </a:pPr>
            <a:r>
              <a:rPr lang="en"/>
              <a:t>-0.2 + -0.2 = -0.4</a:t>
            </a:r>
          </a:p>
          <a:p>
            <a:pPr lvl="0" rtl="0">
              <a:spcBef>
                <a:spcPts val="0"/>
              </a:spcBef>
              <a:buNone/>
            </a:pPr>
            <a:endParaRPr/>
          </a:p>
        </p:txBody>
      </p:sp>
      <p:grpSp>
        <p:nvGrpSpPr>
          <p:cNvPr id="1009" name="Shape 1009"/>
          <p:cNvGrpSpPr/>
          <p:nvPr/>
        </p:nvGrpSpPr>
        <p:grpSpPr>
          <a:xfrm>
            <a:off x="7010399" y="3504350"/>
            <a:ext cx="2042700" cy="1473600"/>
            <a:chOff x="6171799" y="3570875"/>
            <a:chExt cx="2042700" cy="1473600"/>
          </a:xfrm>
        </p:grpSpPr>
        <p:sp>
          <p:nvSpPr>
            <p:cNvPr id="1010" name="Shape 1010"/>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011" name="Shape 1011"/>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012" name="Shape 1012"/>
          <p:cNvSpPr txBox="1"/>
          <p:nvPr/>
        </p:nvSpPr>
        <p:spPr>
          <a:xfrm>
            <a:off x="42481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0.2</a:t>
            </a:r>
          </a:p>
          <a:p>
            <a:pPr lvl="0" rtl="0">
              <a:spcBef>
                <a:spcPts val="0"/>
              </a:spcBef>
              <a:buNone/>
            </a:pPr>
            <a:r>
              <a:rPr lang="en"/>
              <a:t>log(0.2) = -1.6</a:t>
            </a:r>
          </a:p>
          <a:p>
            <a:pPr lvl="0" rtl="0">
              <a:spcBef>
                <a:spcPts val="0"/>
              </a:spcBef>
              <a:buNone/>
            </a:pPr>
            <a:endParaRPr/>
          </a:p>
          <a:p>
            <a:pPr lvl="0" rtl="0">
              <a:spcBef>
                <a:spcPts val="0"/>
              </a:spcBef>
              <a:buNone/>
            </a:pPr>
            <a:r>
              <a:rPr lang="en"/>
              <a:t>D(G(z)) = 0.8</a:t>
            </a:r>
          </a:p>
          <a:p>
            <a:pPr lvl="0" rtl="0">
              <a:spcBef>
                <a:spcPts val="0"/>
              </a:spcBef>
              <a:buNone/>
            </a:pPr>
            <a:r>
              <a:rPr lang="en"/>
              <a:t>log(1-0.8) = log(0.2) = -1.6</a:t>
            </a:r>
          </a:p>
          <a:p>
            <a:pPr lvl="0" rtl="0">
              <a:spcBef>
                <a:spcPts val="0"/>
              </a:spcBef>
              <a:buNone/>
            </a:pPr>
            <a:r>
              <a:rPr lang="en"/>
              <a:t>-1.6 + -1.6 = -3.2</a:t>
            </a:r>
          </a:p>
          <a:p>
            <a:pPr lvl="0" rtl="0">
              <a:spcBef>
                <a:spcPts val="0"/>
              </a:spcBef>
              <a:buNone/>
            </a:pPr>
            <a:endParaRPr/>
          </a:p>
        </p:txBody>
      </p:sp>
      <p:sp>
        <p:nvSpPr>
          <p:cNvPr id="1013" name="Shape 1013"/>
          <p:cNvSpPr/>
          <p:nvPr/>
        </p:nvSpPr>
        <p:spPr>
          <a:xfrm>
            <a:off x="6965850" y="32718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014" name="Shape 1014"/>
          <p:cNvSpPr/>
          <p:nvPr/>
        </p:nvSpPr>
        <p:spPr>
          <a:xfrm>
            <a:off x="1234925" y="3933916"/>
            <a:ext cx="3013200" cy="437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D(x) scores 0.8 that the generated image is a real image (bad)</a:t>
            </a:r>
          </a:p>
        </p:txBody>
      </p:sp>
      <p:sp>
        <p:nvSpPr>
          <p:cNvPr id="1015" name="Shape 1015"/>
          <p:cNvSpPr/>
          <p:nvPr/>
        </p:nvSpPr>
        <p:spPr>
          <a:xfrm>
            <a:off x="3927500" y="4418475"/>
            <a:ext cx="2728200" cy="2223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016" name="Shape 101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42</a:t>
            </a:fld>
            <a:endParaRPr lang="en"/>
          </a:p>
        </p:txBody>
      </p:sp>
      <p:sp>
        <p:nvSpPr>
          <p:cNvPr id="1017" name="Shape 1017"/>
          <p:cNvSpPr/>
          <p:nvPr/>
        </p:nvSpPr>
        <p:spPr>
          <a:xfrm>
            <a:off x="4302900" y="3933925"/>
            <a:ext cx="2200500" cy="5097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8" name="Shape 1018"/>
          <p:cNvSpPr/>
          <p:nvPr/>
        </p:nvSpPr>
        <p:spPr>
          <a:xfrm>
            <a:off x="4936611" y="2168450"/>
            <a:ext cx="2285099"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19" name="Shape 1019"/>
          <p:cNvCxnSpPr>
            <a:stCxn id="1018" idx="2"/>
            <a:endCxn id="1017" idx="3"/>
          </p:cNvCxnSpPr>
          <p:nvPr/>
        </p:nvCxnSpPr>
        <p:spPr>
          <a:xfrm rot="-5400000" flipH="1">
            <a:off x="5517861" y="3203150"/>
            <a:ext cx="1546800" cy="424200"/>
          </a:xfrm>
          <a:prstGeom prst="bentConnector4">
            <a:avLst>
              <a:gd name="adj1" fmla="val 41766"/>
              <a:gd name="adj2" fmla="val 156144"/>
            </a:avLst>
          </a:prstGeom>
          <a:noFill/>
          <a:ln w="28575" cap="flat" cmpd="sng">
            <a:solidFill>
              <a:srgbClr val="00FF00"/>
            </a:solidFill>
            <a:prstDash val="solid"/>
            <a:round/>
            <a:headEnd type="none" w="lg" len="lg"/>
            <a:tailEnd type="none" w="lg" len="lg"/>
          </a:ln>
        </p:spPr>
      </p:cxnSp>
      <p:cxnSp>
        <p:nvCxnSpPr>
          <p:cNvPr id="1020" name="Shape 1020"/>
          <p:cNvCxnSpPr/>
          <p:nvPr/>
        </p:nvCxnSpPr>
        <p:spPr>
          <a:xfrm>
            <a:off x="-562375" y="393475"/>
            <a:ext cx="781200" cy="78120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5" name="Shape 1025"/>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026" name="Shape 1026"/>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027" name="Shape 1027"/>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028" name="Shape 1028"/>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029" name="Shape 1029"/>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030" name="Shape 1030"/>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031" name="Shape 1031"/>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032" name="Shape 1032"/>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033" name="Shape 1033"/>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034" name="Shape 1034"/>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035" name="Shape 1035"/>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036" name="Shape 1036"/>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037" name="Shape 1037"/>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038" name="Shape 1038"/>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039" name="Shape 1039"/>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040" name="Shape 1040"/>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041" name="Shape 1041"/>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042" name="Shape 1042"/>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043" name="Shape 1043"/>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1044" name="Shape 1044"/>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1045" name="Shape 1045"/>
          <p:cNvCxnSpPr>
            <a:stCxn id="1044" idx="2"/>
            <a:endCxn id="1046"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1047" name="Shape 1047"/>
          <p:cNvCxnSpPr>
            <a:stCxn id="1042" idx="3"/>
            <a:endCxn id="1043"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048" name="Shape 1048"/>
          <p:cNvCxnSpPr>
            <a:stCxn id="1040" idx="3"/>
            <a:endCxn id="1041"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049" name="Shape 1049"/>
          <p:cNvCxnSpPr>
            <a:stCxn id="1036" idx="1"/>
            <a:endCxn id="1029"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050" name="Shape 1050"/>
          <p:cNvCxnSpPr>
            <a:stCxn id="1030" idx="2"/>
            <a:endCxn id="1037"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051" name="Shape 1051"/>
          <p:cNvCxnSpPr>
            <a:endCxn id="1028"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1052" name="Shape 1052"/>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1053" name="Shape 1053"/>
          <p:cNvCxnSpPr>
            <a:stCxn id="1052" idx="3"/>
            <a:endCxn id="1054"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1055" name="Shape 1055"/>
          <p:cNvCxnSpPr>
            <a:stCxn id="1039" idx="1"/>
            <a:endCxn id="1026"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056" name="Shape 1056"/>
          <p:cNvCxnSpPr>
            <a:stCxn id="1039" idx="0"/>
            <a:endCxn id="1027"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057" name="Shape 1057"/>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058" name="Shape 1058"/>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059" name="Shape 1059"/>
          <p:cNvCxnSpPr>
            <a:stCxn id="1058" idx="0"/>
            <a:endCxn id="1057"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060" name="Shape 1060"/>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1061" name="Shape 1061"/>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062" name="Shape 1062"/>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063" name="Shape 1063"/>
          <p:cNvSpPr txBox="1"/>
          <p:nvPr/>
        </p:nvSpPr>
        <p:spPr>
          <a:xfrm>
            <a:off x="13724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0.8</a:t>
            </a:r>
          </a:p>
          <a:p>
            <a:pPr lvl="0" rtl="0">
              <a:spcBef>
                <a:spcPts val="0"/>
              </a:spcBef>
              <a:buNone/>
            </a:pPr>
            <a:r>
              <a:rPr lang="en"/>
              <a:t>log(0.8) = -0.2</a:t>
            </a:r>
          </a:p>
          <a:p>
            <a:pPr lvl="0" rtl="0">
              <a:spcBef>
                <a:spcPts val="0"/>
              </a:spcBef>
              <a:buNone/>
            </a:pPr>
            <a:endParaRPr/>
          </a:p>
          <a:p>
            <a:pPr lvl="0" rtl="0">
              <a:spcBef>
                <a:spcPts val="0"/>
              </a:spcBef>
              <a:buNone/>
            </a:pPr>
            <a:r>
              <a:rPr lang="en"/>
              <a:t>D(G(z)) = 0.2</a:t>
            </a:r>
          </a:p>
          <a:p>
            <a:pPr lvl="0" rtl="0">
              <a:spcBef>
                <a:spcPts val="0"/>
              </a:spcBef>
              <a:buNone/>
            </a:pPr>
            <a:r>
              <a:rPr lang="en"/>
              <a:t>log(1-0.2) = log(0.8) = -0.2</a:t>
            </a:r>
          </a:p>
          <a:p>
            <a:pPr lvl="0" rtl="0">
              <a:spcBef>
                <a:spcPts val="0"/>
              </a:spcBef>
              <a:buNone/>
            </a:pPr>
            <a:r>
              <a:rPr lang="en"/>
              <a:t>-0.2 + -0.2 = -0.4</a:t>
            </a:r>
          </a:p>
          <a:p>
            <a:pPr lvl="0" rtl="0">
              <a:spcBef>
                <a:spcPts val="0"/>
              </a:spcBef>
              <a:buNone/>
            </a:pPr>
            <a:endParaRPr/>
          </a:p>
        </p:txBody>
      </p:sp>
      <p:grpSp>
        <p:nvGrpSpPr>
          <p:cNvPr id="1064" name="Shape 1064"/>
          <p:cNvGrpSpPr/>
          <p:nvPr/>
        </p:nvGrpSpPr>
        <p:grpSpPr>
          <a:xfrm>
            <a:off x="7010399" y="3504350"/>
            <a:ext cx="2042700" cy="1473600"/>
            <a:chOff x="6171799" y="3570875"/>
            <a:chExt cx="2042700" cy="1473600"/>
          </a:xfrm>
        </p:grpSpPr>
        <p:sp>
          <p:nvSpPr>
            <p:cNvPr id="1065" name="Shape 1065"/>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066" name="Shape 1066"/>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067" name="Shape 1067"/>
          <p:cNvSpPr txBox="1"/>
          <p:nvPr/>
        </p:nvSpPr>
        <p:spPr>
          <a:xfrm>
            <a:off x="42481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0.2</a:t>
            </a:r>
          </a:p>
          <a:p>
            <a:pPr lvl="0" rtl="0">
              <a:spcBef>
                <a:spcPts val="0"/>
              </a:spcBef>
              <a:buNone/>
            </a:pPr>
            <a:r>
              <a:rPr lang="en"/>
              <a:t>log(0.2) = -1.6</a:t>
            </a:r>
          </a:p>
          <a:p>
            <a:pPr lvl="0" rtl="0">
              <a:spcBef>
                <a:spcPts val="0"/>
              </a:spcBef>
              <a:buNone/>
            </a:pPr>
            <a:endParaRPr/>
          </a:p>
          <a:p>
            <a:pPr lvl="0" rtl="0">
              <a:spcBef>
                <a:spcPts val="0"/>
              </a:spcBef>
              <a:buNone/>
            </a:pPr>
            <a:r>
              <a:rPr lang="en"/>
              <a:t>D(G(z)) = 0.8</a:t>
            </a:r>
          </a:p>
          <a:p>
            <a:pPr lvl="0" rtl="0">
              <a:spcBef>
                <a:spcPts val="0"/>
              </a:spcBef>
              <a:buNone/>
            </a:pPr>
            <a:r>
              <a:rPr lang="en"/>
              <a:t>log(1-0.8) = log(0.2) = -1.6</a:t>
            </a:r>
          </a:p>
          <a:p>
            <a:pPr lvl="0" rtl="0">
              <a:spcBef>
                <a:spcPts val="0"/>
              </a:spcBef>
              <a:buNone/>
            </a:pPr>
            <a:r>
              <a:rPr lang="en"/>
              <a:t>-1.6 + -1.6 = -3.2</a:t>
            </a:r>
          </a:p>
          <a:p>
            <a:pPr lvl="0" rtl="0">
              <a:spcBef>
                <a:spcPts val="0"/>
              </a:spcBef>
              <a:buNone/>
            </a:pPr>
            <a:endParaRPr/>
          </a:p>
        </p:txBody>
      </p:sp>
      <p:sp>
        <p:nvSpPr>
          <p:cNvPr id="1068" name="Shape 1068"/>
          <p:cNvSpPr/>
          <p:nvPr/>
        </p:nvSpPr>
        <p:spPr>
          <a:xfrm>
            <a:off x="6965850" y="32718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069" name="Shape 1069"/>
          <p:cNvSpPr/>
          <p:nvPr/>
        </p:nvSpPr>
        <p:spPr>
          <a:xfrm>
            <a:off x="5557500" y="3423625"/>
            <a:ext cx="2283300" cy="4734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These "bad" predictions combined gives a loss of -3.2</a:t>
            </a:r>
          </a:p>
        </p:txBody>
      </p:sp>
      <p:sp>
        <p:nvSpPr>
          <p:cNvPr id="1070" name="Shape 107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43</a:t>
            </a:fld>
            <a:endParaRPr lang="en"/>
          </a:p>
        </p:txBody>
      </p:sp>
      <p:sp>
        <p:nvSpPr>
          <p:cNvPr id="1071" name="Shape 1071"/>
          <p:cNvSpPr/>
          <p:nvPr/>
        </p:nvSpPr>
        <p:spPr>
          <a:xfrm>
            <a:off x="4229525" y="4377674"/>
            <a:ext cx="1790700" cy="2601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72" name="Shape 1072"/>
          <p:cNvSpPr/>
          <p:nvPr/>
        </p:nvSpPr>
        <p:spPr>
          <a:xfrm>
            <a:off x="3597225" y="2179025"/>
            <a:ext cx="35319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73" name="Shape 1073"/>
          <p:cNvCxnSpPr>
            <a:stCxn id="1072" idx="2"/>
            <a:endCxn id="1071" idx="0"/>
          </p:cNvCxnSpPr>
          <p:nvPr/>
        </p:nvCxnSpPr>
        <p:spPr>
          <a:xfrm rot="5400000">
            <a:off x="4381425" y="3395975"/>
            <a:ext cx="1725300" cy="238200"/>
          </a:xfrm>
          <a:prstGeom prst="bentConnector3">
            <a:avLst>
              <a:gd name="adj1" fmla="val 49999"/>
            </a:avLst>
          </a:prstGeom>
          <a:noFill/>
          <a:ln w="2857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pic>
        <p:nvPicPr>
          <p:cNvPr id="1078" name="Shape 1078"/>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079" name="Shape 1079"/>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080" name="Shape 1080"/>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081" name="Shape 1081"/>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082" name="Shape 1082"/>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083" name="Shape 1083"/>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084" name="Shape 1084"/>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085" name="Shape 1085"/>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086" name="Shape 1086"/>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087" name="Shape 1087"/>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088" name="Shape 1088"/>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089" name="Shape 1089"/>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090" name="Shape 1090"/>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091" name="Shape 1091"/>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092" name="Shape 1092"/>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093" name="Shape 1093"/>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094" name="Shape 1094"/>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095" name="Shape 1095"/>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096" name="Shape 1096"/>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1097" name="Shape 1097"/>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1098" name="Shape 1098"/>
          <p:cNvCxnSpPr>
            <a:stCxn id="1097" idx="2"/>
            <a:endCxn id="1099"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1100" name="Shape 1100"/>
          <p:cNvCxnSpPr>
            <a:stCxn id="1095" idx="3"/>
            <a:endCxn id="1096"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101" name="Shape 1101"/>
          <p:cNvCxnSpPr>
            <a:stCxn id="1093" idx="3"/>
            <a:endCxn id="1094"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102" name="Shape 1102"/>
          <p:cNvCxnSpPr>
            <a:stCxn id="1089" idx="1"/>
            <a:endCxn id="1082"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103" name="Shape 1103"/>
          <p:cNvCxnSpPr>
            <a:stCxn id="1083" idx="2"/>
            <a:endCxn id="1090"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104" name="Shape 1104"/>
          <p:cNvCxnSpPr>
            <a:endCxn id="1081"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1105" name="Shape 1105"/>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1106" name="Shape 1106"/>
          <p:cNvCxnSpPr>
            <a:stCxn id="1105" idx="3"/>
            <a:endCxn id="1107"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1108" name="Shape 1108"/>
          <p:cNvCxnSpPr>
            <a:stCxn id="1092" idx="1"/>
            <a:endCxn id="1079"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109" name="Shape 1109"/>
          <p:cNvCxnSpPr>
            <a:stCxn id="1092" idx="0"/>
            <a:endCxn id="1080"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110" name="Shape 1110"/>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111" name="Shape 1111"/>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112" name="Shape 1112"/>
          <p:cNvCxnSpPr>
            <a:stCxn id="1111" idx="0"/>
            <a:endCxn id="1110"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113" name="Shape 1113"/>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1114" name="Shape 1114"/>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115" name="Shape 1115"/>
          <p:cNvSpPr/>
          <p:nvPr/>
        </p:nvSpPr>
        <p:spPr>
          <a:xfrm>
            <a:off x="680200" y="3111800"/>
            <a:ext cx="7160700" cy="473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116" name="Shape 1116"/>
          <p:cNvSpPr txBox="1"/>
          <p:nvPr/>
        </p:nvSpPr>
        <p:spPr>
          <a:xfrm>
            <a:off x="13724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0.8</a:t>
            </a:r>
          </a:p>
          <a:p>
            <a:pPr lvl="0" rtl="0">
              <a:spcBef>
                <a:spcPts val="0"/>
              </a:spcBef>
              <a:buNone/>
            </a:pPr>
            <a:r>
              <a:rPr lang="en"/>
              <a:t>log(0.8) = -0.2</a:t>
            </a:r>
          </a:p>
          <a:p>
            <a:pPr lvl="0" rtl="0">
              <a:spcBef>
                <a:spcPts val="0"/>
              </a:spcBef>
              <a:buNone/>
            </a:pPr>
            <a:endParaRPr/>
          </a:p>
          <a:p>
            <a:pPr lvl="0" rtl="0">
              <a:spcBef>
                <a:spcPts val="0"/>
              </a:spcBef>
              <a:buNone/>
            </a:pPr>
            <a:r>
              <a:rPr lang="en"/>
              <a:t>D(G(z)) = 0.2</a:t>
            </a:r>
          </a:p>
          <a:p>
            <a:pPr lvl="0" rtl="0">
              <a:spcBef>
                <a:spcPts val="0"/>
              </a:spcBef>
              <a:buNone/>
            </a:pPr>
            <a:r>
              <a:rPr lang="en"/>
              <a:t>log(1-0.2) = log(0.8) = -0.2</a:t>
            </a:r>
          </a:p>
          <a:p>
            <a:pPr lvl="0" rtl="0">
              <a:spcBef>
                <a:spcPts val="0"/>
              </a:spcBef>
              <a:buNone/>
            </a:pPr>
            <a:r>
              <a:rPr lang="en"/>
              <a:t>-0.2 + -0.2 = -0.4</a:t>
            </a:r>
          </a:p>
          <a:p>
            <a:pPr lvl="0" rtl="0">
              <a:spcBef>
                <a:spcPts val="0"/>
              </a:spcBef>
              <a:buNone/>
            </a:pPr>
            <a:endParaRPr/>
          </a:p>
        </p:txBody>
      </p:sp>
      <p:grpSp>
        <p:nvGrpSpPr>
          <p:cNvPr id="1117" name="Shape 1117"/>
          <p:cNvGrpSpPr/>
          <p:nvPr/>
        </p:nvGrpSpPr>
        <p:grpSpPr>
          <a:xfrm>
            <a:off x="7010399" y="3504350"/>
            <a:ext cx="2042700" cy="1473600"/>
            <a:chOff x="6171799" y="3570875"/>
            <a:chExt cx="2042700" cy="1473600"/>
          </a:xfrm>
        </p:grpSpPr>
        <p:sp>
          <p:nvSpPr>
            <p:cNvPr id="1118" name="Shape 1118"/>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119" name="Shape 1119"/>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120" name="Shape 1120"/>
          <p:cNvSpPr txBox="1"/>
          <p:nvPr/>
        </p:nvSpPr>
        <p:spPr>
          <a:xfrm>
            <a:off x="4248125" y="3250925"/>
            <a:ext cx="2335500" cy="1146000"/>
          </a:xfrm>
          <a:prstGeom prst="rect">
            <a:avLst/>
          </a:prstGeom>
          <a:noFill/>
          <a:ln>
            <a:noFill/>
          </a:ln>
        </p:spPr>
        <p:txBody>
          <a:bodyPr lIns="91425" tIns="91425" rIns="91425" bIns="91425" anchor="t" anchorCtr="0">
            <a:noAutofit/>
          </a:bodyPr>
          <a:lstStyle/>
          <a:p>
            <a:pPr lvl="0" rtl="0">
              <a:spcBef>
                <a:spcPts val="0"/>
              </a:spcBef>
              <a:buNone/>
            </a:pPr>
            <a:r>
              <a:rPr lang="en"/>
              <a:t>D(x) = 0.2</a:t>
            </a:r>
          </a:p>
          <a:p>
            <a:pPr lvl="0" rtl="0">
              <a:spcBef>
                <a:spcPts val="0"/>
              </a:spcBef>
              <a:buNone/>
            </a:pPr>
            <a:r>
              <a:rPr lang="en"/>
              <a:t>log(0.2) = -1.6</a:t>
            </a:r>
          </a:p>
          <a:p>
            <a:pPr lvl="0" rtl="0">
              <a:spcBef>
                <a:spcPts val="0"/>
              </a:spcBef>
              <a:buNone/>
            </a:pPr>
            <a:endParaRPr/>
          </a:p>
          <a:p>
            <a:pPr lvl="0" rtl="0">
              <a:spcBef>
                <a:spcPts val="0"/>
              </a:spcBef>
              <a:buNone/>
            </a:pPr>
            <a:r>
              <a:rPr lang="en"/>
              <a:t>D(G(z)) = 0.8</a:t>
            </a:r>
          </a:p>
          <a:p>
            <a:pPr lvl="0" rtl="0">
              <a:spcBef>
                <a:spcPts val="0"/>
              </a:spcBef>
              <a:buNone/>
            </a:pPr>
            <a:r>
              <a:rPr lang="en"/>
              <a:t>log(1-0.8) = log(0.2) = -1.6</a:t>
            </a:r>
          </a:p>
          <a:p>
            <a:pPr lvl="0" rtl="0">
              <a:spcBef>
                <a:spcPts val="0"/>
              </a:spcBef>
              <a:buNone/>
            </a:pPr>
            <a:r>
              <a:rPr lang="en"/>
              <a:t>-1.6 + -1.6 = -3.2</a:t>
            </a:r>
          </a:p>
          <a:p>
            <a:pPr lvl="0" rtl="0">
              <a:spcBef>
                <a:spcPts val="0"/>
              </a:spcBef>
              <a:buNone/>
            </a:pPr>
            <a:endParaRPr/>
          </a:p>
        </p:txBody>
      </p:sp>
      <p:sp>
        <p:nvSpPr>
          <p:cNvPr id="1121" name="Shape 1121"/>
          <p:cNvSpPr/>
          <p:nvPr/>
        </p:nvSpPr>
        <p:spPr>
          <a:xfrm>
            <a:off x="6965850" y="32718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122" name="Shape 1122"/>
          <p:cNvSpPr/>
          <p:nvPr/>
        </p:nvSpPr>
        <p:spPr>
          <a:xfrm>
            <a:off x="5543475" y="3497250"/>
            <a:ext cx="2224800" cy="7032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Compare the loss to when we had "good" predictions</a:t>
            </a:r>
          </a:p>
          <a:p>
            <a:pPr lvl="0" algn="ctr" rtl="0">
              <a:spcBef>
                <a:spcPts val="0"/>
              </a:spcBef>
              <a:buNone/>
            </a:pPr>
            <a:r>
              <a:rPr lang="en" sz="1100"/>
              <a:t>(remember we are maximizing)</a:t>
            </a:r>
          </a:p>
        </p:txBody>
      </p:sp>
      <p:sp>
        <p:nvSpPr>
          <p:cNvPr id="1123" name="Shape 112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44</a:t>
            </a:fld>
            <a:endParaRPr lang="en"/>
          </a:p>
        </p:txBody>
      </p:sp>
      <p:sp>
        <p:nvSpPr>
          <p:cNvPr id="1124" name="Shape 1124"/>
          <p:cNvSpPr/>
          <p:nvPr/>
        </p:nvSpPr>
        <p:spPr>
          <a:xfrm>
            <a:off x="4229525" y="4377674"/>
            <a:ext cx="1790700" cy="2601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25" name="Shape 1125"/>
          <p:cNvSpPr/>
          <p:nvPr/>
        </p:nvSpPr>
        <p:spPr>
          <a:xfrm>
            <a:off x="1402050" y="4379575"/>
            <a:ext cx="1509300" cy="2466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126" name="Shape 1126"/>
          <p:cNvCxnSpPr>
            <a:stCxn id="1125" idx="3"/>
            <a:endCxn id="1124" idx="1"/>
          </p:cNvCxnSpPr>
          <p:nvPr/>
        </p:nvCxnSpPr>
        <p:spPr>
          <a:xfrm>
            <a:off x="2911350" y="4502875"/>
            <a:ext cx="1318200" cy="4800"/>
          </a:xfrm>
          <a:prstGeom prst="bentConnector3">
            <a:avLst>
              <a:gd name="adj1" fmla="val 49999"/>
            </a:avLst>
          </a:prstGeom>
          <a:noFill/>
          <a:ln w="2857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Shape 1131"/>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132" name="Shape 1132"/>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133" name="Shape 1133"/>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134" name="Shape 1134"/>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135" name="Shape 1135"/>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36" name="Shape 1136"/>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37" name="Shape 1137"/>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138" name="Shape 1138"/>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39" name="Shape 1139"/>
          <p:cNvSpPr/>
          <p:nvPr/>
        </p:nvSpPr>
        <p:spPr>
          <a:xfrm>
            <a:off x="4374925" y="3080450"/>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40" name="Shape 1140"/>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41" name="Shape 1141"/>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142" name="Shape 1142"/>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143" name="Shape 1143"/>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144" name="Shape 1144"/>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145" name="Shape 1145"/>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146" name="Shape 1146"/>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147" name="Shape 1147"/>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148" name="Shape 1148"/>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149" name="Shape 1149"/>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150" name="Shape 1150"/>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1151" name="Shape 1151"/>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1152" name="Shape 1152"/>
          <p:cNvCxnSpPr>
            <a:stCxn id="1151" idx="2"/>
            <a:endCxn id="1153"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1154" name="Shape 1154"/>
          <p:cNvCxnSpPr>
            <a:stCxn id="1149" idx="3"/>
            <a:endCxn id="1150"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155" name="Shape 1155"/>
          <p:cNvCxnSpPr>
            <a:stCxn id="1147" idx="3"/>
            <a:endCxn id="1148"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156" name="Shape 1156"/>
          <p:cNvCxnSpPr>
            <a:stCxn id="1143" idx="1"/>
            <a:endCxn id="1135"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157" name="Shape 1157"/>
          <p:cNvCxnSpPr>
            <a:stCxn id="1136" idx="2"/>
            <a:endCxn id="1144"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158" name="Shape 1158"/>
          <p:cNvCxnSpPr>
            <a:endCxn id="1134"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1159" name="Shape 1159"/>
          <p:cNvSpPr/>
          <p:nvPr/>
        </p:nvSpPr>
        <p:spPr>
          <a:xfrm>
            <a:off x="2342013" y="36228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1160" name="Shape 1160"/>
          <p:cNvCxnSpPr>
            <a:stCxn id="1159" idx="3"/>
            <a:endCxn id="1161" idx="2"/>
          </p:cNvCxnSpPr>
          <p:nvPr/>
        </p:nvCxnSpPr>
        <p:spPr>
          <a:xfrm rot="10800000" flipH="1">
            <a:off x="3221913" y="3583957"/>
            <a:ext cx="364200" cy="150000"/>
          </a:xfrm>
          <a:prstGeom prst="bentConnector3">
            <a:avLst>
              <a:gd name="adj1" fmla="val 50000"/>
            </a:avLst>
          </a:prstGeom>
          <a:noFill/>
          <a:ln w="9525" cap="flat" cmpd="sng">
            <a:solidFill>
              <a:srgbClr val="00FF00"/>
            </a:solidFill>
            <a:prstDash val="solid"/>
            <a:round/>
            <a:headEnd type="none" w="lg" len="lg"/>
            <a:tailEnd type="none" w="lg" len="lg"/>
          </a:ln>
        </p:spPr>
      </p:cxnSp>
      <p:cxnSp>
        <p:nvCxnSpPr>
          <p:cNvPr id="1162" name="Shape 1162"/>
          <p:cNvCxnSpPr>
            <a:stCxn id="1146" idx="1"/>
            <a:endCxn id="1132"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163" name="Shape 1163"/>
          <p:cNvCxnSpPr>
            <a:stCxn id="1146" idx="0"/>
            <a:endCxn id="1133"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164" name="Shape 1164"/>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165" name="Shape 1165"/>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166" name="Shape 1166"/>
          <p:cNvCxnSpPr>
            <a:stCxn id="1165" idx="0"/>
            <a:endCxn id="1164"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167" name="Shape 1167"/>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sp>
        <p:nvSpPr>
          <p:cNvPr id="1168" name="Shape 1168"/>
          <p:cNvSpPr/>
          <p:nvPr/>
        </p:nvSpPr>
        <p:spPr>
          <a:xfrm>
            <a:off x="2252950" y="3576796"/>
            <a:ext cx="4250400" cy="111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1169" name="Shape 1169"/>
          <p:cNvGrpSpPr/>
          <p:nvPr/>
        </p:nvGrpSpPr>
        <p:grpSpPr>
          <a:xfrm>
            <a:off x="7010399" y="3504350"/>
            <a:ext cx="2042700" cy="1473600"/>
            <a:chOff x="6171799" y="3570875"/>
            <a:chExt cx="2042700" cy="1473600"/>
          </a:xfrm>
        </p:grpSpPr>
        <p:sp>
          <p:nvSpPr>
            <p:cNvPr id="1170" name="Shape 1170"/>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171" name="Shape 1171"/>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172" name="Shape 1172"/>
          <p:cNvSpPr/>
          <p:nvPr/>
        </p:nvSpPr>
        <p:spPr>
          <a:xfrm>
            <a:off x="6965850" y="33480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173" name="Shape 117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45</a:t>
            </a:fld>
            <a:endParaRPr lang="en"/>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Shape 1178"/>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179" name="Shape 1179"/>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180" name="Shape 1180"/>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181" name="Shape 1181"/>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182" name="Shape 1182"/>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83" name="Shape 1183"/>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84" name="Shape 1184"/>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185" name="Shape 1185"/>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86" name="Shape 1186"/>
          <p:cNvSpPr/>
          <p:nvPr/>
        </p:nvSpPr>
        <p:spPr>
          <a:xfrm>
            <a:off x="4374925" y="3080450"/>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87" name="Shape 1187"/>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88" name="Shape 1188"/>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189" name="Shape 1189"/>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190" name="Shape 1190"/>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191" name="Shape 1191"/>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192" name="Shape 1192"/>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193" name="Shape 1193"/>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194" name="Shape 1194"/>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195" name="Shape 1195"/>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196" name="Shape 1196"/>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197" name="Shape 1197"/>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cxnSp>
        <p:nvCxnSpPr>
          <p:cNvPr id="1198" name="Shape 1198"/>
          <p:cNvCxnSpPr>
            <a:stCxn id="1196" idx="3"/>
            <a:endCxn id="1197"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199" name="Shape 1199"/>
          <p:cNvCxnSpPr>
            <a:stCxn id="1194" idx="3"/>
            <a:endCxn id="1195"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200" name="Shape 1200"/>
          <p:cNvCxnSpPr>
            <a:stCxn id="1190" idx="1"/>
            <a:endCxn id="1182"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201" name="Shape 1201"/>
          <p:cNvCxnSpPr>
            <a:stCxn id="1183" idx="2"/>
            <a:endCxn id="1191"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202" name="Shape 1202"/>
          <p:cNvCxnSpPr>
            <a:endCxn id="1181"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cxnSp>
        <p:nvCxnSpPr>
          <p:cNvPr id="1203" name="Shape 1203"/>
          <p:cNvCxnSpPr>
            <a:stCxn id="1193" idx="1"/>
            <a:endCxn id="1179"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204" name="Shape 1204"/>
          <p:cNvCxnSpPr>
            <a:stCxn id="1193" idx="0"/>
            <a:endCxn id="1180"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205" name="Shape 1205"/>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206" name="Shape 1206"/>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207" name="Shape 1207"/>
          <p:cNvCxnSpPr>
            <a:stCxn id="1206" idx="0"/>
            <a:endCxn id="1205"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208" name="Shape 1208"/>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grpSp>
        <p:nvGrpSpPr>
          <p:cNvPr id="1209" name="Shape 1209"/>
          <p:cNvGrpSpPr/>
          <p:nvPr/>
        </p:nvGrpSpPr>
        <p:grpSpPr>
          <a:xfrm>
            <a:off x="7010399" y="3504350"/>
            <a:ext cx="2042700" cy="1473600"/>
            <a:chOff x="6171799" y="3570875"/>
            <a:chExt cx="2042700" cy="1473600"/>
          </a:xfrm>
        </p:grpSpPr>
        <p:sp>
          <p:nvSpPr>
            <p:cNvPr id="1210" name="Shape 1210"/>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211" name="Shape 1211"/>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212" name="Shape 1212"/>
          <p:cNvSpPr/>
          <p:nvPr/>
        </p:nvSpPr>
        <p:spPr>
          <a:xfrm>
            <a:off x="6965850" y="33480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213" name="Shape 121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46</a:t>
            </a:fld>
            <a:endParaRPr lang="en"/>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pic>
        <p:nvPicPr>
          <p:cNvPr id="1218" name="Shape 1218"/>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219" name="Shape 1219"/>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220" name="Shape 1220"/>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221" name="Shape 1221"/>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222" name="Shape 1222"/>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23" name="Shape 1223"/>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24" name="Shape 1224"/>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225" name="Shape 1225"/>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26" name="Shape 1226"/>
          <p:cNvSpPr/>
          <p:nvPr/>
        </p:nvSpPr>
        <p:spPr>
          <a:xfrm>
            <a:off x="4374925" y="3080450"/>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27" name="Shape 1227"/>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28" name="Shape 1228"/>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229" name="Shape 1229"/>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230" name="Shape 1230"/>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231" name="Shape 1231"/>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232" name="Shape 1232"/>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233" name="Shape 1233"/>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234" name="Shape 1234"/>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235" name="Shape 1235"/>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236" name="Shape 1236"/>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237" name="Shape 1237"/>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cxnSp>
        <p:nvCxnSpPr>
          <p:cNvPr id="1238" name="Shape 1238"/>
          <p:cNvCxnSpPr>
            <a:stCxn id="1236" idx="3"/>
            <a:endCxn id="1237"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239" name="Shape 1239"/>
          <p:cNvCxnSpPr>
            <a:stCxn id="1234" idx="3"/>
            <a:endCxn id="1235"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240" name="Shape 1240"/>
          <p:cNvCxnSpPr>
            <a:stCxn id="1230" idx="1"/>
            <a:endCxn id="1222"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241" name="Shape 1241"/>
          <p:cNvCxnSpPr>
            <a:stCxn id="1223" idx="2"/>
            <a:endCxn id="1231"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242" name="Shape 1242"/>
          <p:cNvCxnSpPr>
            <a:endCxn id="1221"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cxnSp>
        <p:nvCxnSpPr>
          <p:cNvPr id="1243" name="Shape 1243"/>
          <p:cNvCxnSpPr>
            <a:stCxn id="1233" idx="1"/>
            <a:endCxn id="1219"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244" name="Shape 1244"/>
          <p:cNvCxnSpPr>
            <a:stCxn id="1233" idx="0"/>
            <a:endCxn id="1220"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245" name="Shape 1245"/>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246" name="Shape 1246"/>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247" name="Shape 1247"/>
          <p:cNvCxnSpPr>
            <a:stCxn id="1246" idx="0"/>
            <a:endCxn id="1245"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248" name="Shape 1248"/>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grpSp>
        <p:nvGrpSpPr>
          <p:cNvPr id="1249" name="Shape 1249"/>
          <p:cNvGrpSpPr/>
          <p:nvPr/>
        </p:nvGrpSpPr>
        <p:grpSpPr>
          <a:xfrm>
            <a:off x="7010399" y="3504350"/>
            <a:ext cx="2042700" cy="1473600"/>
            <a:chOff x="6171799" y="3570875"/>
            <a:chExt cx="2042700" cy="1473600"/>
          </a:xfrm>
        </p:grpSpPr>
        <p:sp>
          <p:nvSpPr>
            <p:cNvPr id="1250" name="Shape 1250"/>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251" name="Shape 1251"/>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252" name="Shape 1252"/>
          <p:cNvSpPr/>
          <p:nvPr/>
        </p:nvSpPr>
        <p:spPr>
          <a:xfrm>
            <a:off x="6965850" y="33480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253" name="Shape 1253"/>
          <p:cNvSpPr txBox="1"/>
          <p:nvPr/>
        </p:nvSpPr>
        <p:spPr>
          <a:xfrm>
            <a:off x="699000" y="3508650"/>
            <a:ext cx="2335500" cy="624900"/>
          </a:xfrm>
          <a:prstGeom prst="rect">
            <a:avLst/>
          </a:prstGeom>
          <a:noFill/>
          <a:ln>
            <a:noFill/>
          </a:ln>
        </p:spPr>
        <p:txBody>
          <a:bodyPr lIns="91425" tIns="91425" rIns="91425" bIns="91425" anchor="t" anchorCtr="0">
            <a:noAutofit/>
          </a:bodyPr>
          <a:lstStyle/>
          <a:p>
            <a:pPr lvl="0" rtl="0">
              <a:spcBef>
                <a:spcPts val="0"/>
              </a:spcBef>
              <a:buNone/>
            </a:pPr>
            <a:r>
              <a:rPr lang="en"/>
              <a:t>D(G(z)) = 0.2</a:t>
            </a:r>
          </a:p>
          <a:p>
            <a:pPr lvl="0" rtl="0">
              <a:spcBef>
                <a:spcPts val="0"/>
              </a:spcBef>
              <a:buNone/>
            </a:pPr>
            <a:r>
              <a:rPr lang="en"/>
              <a:t>log(1-0.2) = log(0.8) = -0.2</a:t>
            </a:r>
          </a:p>
          <a:p>
            <a:pPr lvl="0" rtl="0">
              <a:spcBef>
                <a:spcPts val="0"/>
              </a:spcBef>
              <a:buNone/>
            </a:pPr>
            <a:endParaRPr/>
          </a:p>
        </p:txBody>
      </p:sp>
      <p:sp>
        <p:nvSpPr>
          <p:cNvPr id="1254" name="Shape 1254"/>
          <p:cNvSpPr/>
          <p:nvPr/>
        </p:nvSpPr>
        <p:spPr>
          <a:xfrm>
            <a:off x="1666800" y="4288775"/>
            <a:ext cx="3013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D(G(z)) scores 0.2 that a generated image is a real image = bad :( We didn't fooled D(.)</a:t>
            </a:r>
          </a:p>
        </p:txBody>
      </p:sp>
      <p:sp>
        <p:nvSpPr>
          <p:cNvPr id="1255" name="Shape 125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47</a:t>
            </a:fld>
            <a:endParaRPr lang="en"/>
          </a:p>
        </p:txBody>
      </p:sp>
      <p:sp>
        <p:nvSpPr>
          <p:cNvPr id="1256" name="Shape 1256"/>
          <p:cNvSpPr/>
          <p:nvPr/>
        </p:nvSpPr>
        <p:spPr>
          <a:xfrm>
            <a:off x="4972975" y="3776750"/>
            <a:ext cx="12372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57" name="Shape 1257"/>
          <p:cNvSpPr/>
          <p:nvPr/>
        </p:nvSpPr>
        <p:spPr>
          <a:xfrm>
            <a:off x="754900" y="3586900"/>
            <a:ext cx="1639800" cy="2406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258" name="Shape 1258"/>
          <p:cNvCxnSpPr>
            <a:stCxn id="1257" idx="3"/>
            <a:endCxn id="1256" idx="0"/>
          </p:cNvCxnSpPr>
          <p:nvPr/>
        </p:nvCxnSpPr>
        <p:spPr>
          <a:xfrm>
            <a:off x="2394700" y="3707200"/>
            <a:ext cx="3196800" cy="69600"/>
          </a:xfrm>
          <a:prstGeom prst="bentConnector2">
            <a:avLst/>
          </a:prstGeom>
          <a:noFill/>
          <a:ln w="28575" cap="flat" cmpd="sng">
            <a:solidFill>
              <a:srgbClr val="00FF00"/>
            </a:solidFill>
            <a:prstDash val="solid"/>
            <a:round/>
            <a:headEnd type="none" w="lg" len="lg"/>
            <a:tailEnd type="none" w="lg" len="lg"/>
          </a:ln>
        </p:spPr>
      </p:cxnSp>
      <p:sp>
        <p:nvSpPr>
          <p:cNvPr id="1259" name="Shape 1259"/>
          <p:cNvSpPr/>
          <p:nvPr/>
        </p:nvSpPr>
        <p:spPr>
          <a:xfrm>
            <a:off x="754900" y="3836900"/>
            <a:ext cx="2131800" cy="316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Shape 1264"/>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265" name="Shape 1265"/>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266" name="Shape 1266"/>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267" name="Shape 1267"/>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268" name="Shape 1268"/>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69" name="Shape 1269"/>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70" name="Shape 1270"/>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271" name="Shape 1271"/>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72" name="Shape 1272"/>
          <p:cNvSpPr/>
          <p:nvPr/>
        </p:nvSpPr>
        <p:spPr>
          <a:xfrm>
            <a:off x="4374925" y="3080450"/>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73" name="Shape 1273"/>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274" name="Shape 1274"/>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275" name="Shape 1275"/>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276" name="Shape 1276"/>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277" name="Shape 1277"/>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278" name="Shape 1278"/>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279" name="Shape 1279"/>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280" name="Shape 1280"/>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281" name="Shape 1281"/>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282" name="Shape 1282"/>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283" name="Shape 1283"/>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cxnSp>
        <p:nvCxnSpPr>
          <p:cNvPr id="1284" name="Shape 1284"/>
          <p:cNvCxnSpPr>
            <a:stCxn id="1282" idx="3"/>
            <a:endCxn id="1283"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285" name="Shape 1285"/>
          <p:cNvCxnSpPr>
            <a:stCxn id="1280" idx="3"/>
            <a:endCxn id="1281"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286" name="Shape 1286"/>
          <p:cNvCxnSpPr>
            <a:stCxn id="1276" idx="1"/>
            <a:endCxn id="1268"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287" name="Shape 1287"/>
          <p:cNvCxnSpPr>
            <a:stCxn id="1269" idx="2"/>
            <a:endCxn id="1277"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288" name="Shape 1288"/>
          <p:cNvCxnSpPr>
            <a:endCxn id="1267"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cxnSp>
        <p:nvCxnSpPr>
          <p:cNvPr id="1289" name="Shape 1289"/>
          <p:cNvCxnSpPr>
            <a:stCxn id="1279" idx="1"/>
            <a:endCxn id="1265"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290" name="Shape 1290"/>
          <p:cNvCxnSpPr>
            <a:stCxn id="1279" idx="0"/>
            <a:endCxn id="1266"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291" name="Shape 1291"/>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292" name="Shape 1292"/>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293" name="Shape 1293"/>
          <p:cNvCxnSpPr>
            <a:stCxn id="1292" idx="0"/>
            <a:endCxn id="1291"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294" name="Shape 1294"/>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grpSp>
        <p:nvGrpSpPr>
          <p:cNvPr id="1295" name="Shape 1295"/>
          <p:cNvGrpSpPr/>
          <p:nvPr/>
        </p:nvGrpSpPr>
        <p:grpSpPr>
          <a:xfrm>
            <a:off x="7010399" y="3504350"/>
            <a:ext cx="2042700" cy="1473600"/>
            <a:chOff x="6171799" y="3570875"/>
            <a:chExt cx="2042700" cy="1473600"/>
          </a:xfrm>
        </p:grpSpPr>
        <p:sp>
          <p:nvSpPr>
            <p:cNvPr id="1296" name="Shape 1296"/>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297" name="Shape 1297"/>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298" name="Shape 1298"/>
          <p:cNvSpPr/>
          <p:nvPr/>
        </p:nvSpPr>
        <p:spPr>
          <a:xfrm>
            <a:off x="6965850" y="33480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299" name="Shape 1299"/>
          <p:cNvSpPr txBox="1"/>
          <p:nvPr/>
        </p:nvSpPr>
        <p:spPr>
          <a:xfrm>
            <a:off x="699000" y="3508650"/>
            <a:ext cx="2335500" cy="624900"/>
          </a:xfrm>
          <a:prstGeom prst="rect">
            <a:avLst/>
          </a:prstGeom>
          <a:noFill/>
          <a:ln>
            <a:noFill/>
          </a:ln>
        </p:spPr>
        <p:txBody>
          <a:bodyPr lIns="91425" tIns="91425" rIns="91425" bIns="91425" anchor="t" anchorCtr="0">
            <a:noAutofit/>
          </a:bodyPr>
          <a:lstStyle/>
          <a:p>
            <a:pPr lvl="0" rtl="0">
              <a:spcBef>
                <a:spcPts val="0"/>
              </a:spcBef>
              <a:buNone/>
            </a:pPr>
            <a:r>
              <a:rPr lang="en"/>
              <a:t>D(G(z)) = 0.2</a:t>
            </a:r>
          </a:p>
          <a:p>
            <a:pPr lvl="0" rtl="0">
              <a:spcBef>
                <a:spcPts val="0"/>
              </a:spcBef>
              <a:buNone/>
            </a:pPr>
            <a:r>
              <a:rPr lang="en"/>
              <a:t>log(1-0.2) = log(0.8) = -0.2</a:t>
            </a:r>
          </a:p>
          <a:p>
            <a:pPr lvl="0" rtl="0">
              <a:spcBef>
                <a:spcPts val="0"/>
              </a:spcBef>
              <a:buNone/>
            </a:pPr>
            <a:endParaRPr/>
          </a:p>
        </p:txBody>
      </p:sp>
      <p:sp>
        <p:nvSpPr>
          <p:cNvPr id="1300" name="Shape 1300"/>
          <p:cNvSpPr/>
          <p:nvPr/>
        </p:nvSpPr>
        <p:spPr>
          <a:xfrm>
            <a:off x="1666800" y="4288775"/>
            <a:ext cx="3013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Gets assigned a loss of -0.2 </a:t>
            </a:r>
          </a:p>
        </p:txBody>
      </p:sp>
      <p:sp>
        <p:nvSpPr>
          <p:cNvPr id="1301" name="Shape 130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48</a:t>
            </a:fld>
            <a:endParaRPr lang="en"/>
          </a:p>
        </p:txBody>
      </p:sp>
      <p:sp>
        <p:nvSpPr>
          <p:cNvPr id="1302" name="Shape 1302"/>
          <p:cNvSpPr/>
          <p:nvPr/>
        </p:nvSpPr>
        <p:spPr>
          <a:xfrm>
            <a:off x="4167475" y="3776750"/>
            <a:ext cx="20427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03" name="Shape 1303"/>
          <p:cNvSpPr/>
          <p:nvPr/>
        </p:nvSpPr>
        <p:spPr>
          <a:xfrm>
            <a:off x="731625" y="3576125"/>
            <a:ext cx="16398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304" name="Shape 1304"/>
          <p:cNvCxnSpPr>
            <a:endCxn id="1302" idx="0"/>
          </p:cNvCxnSpPr>
          <p:nvPr/>
        </p:nvCxnSpPr>
        <p:spPr>
          <a:xfrm>
            <a:off x="1990525" y="3663050"/>
            <a:ext cx="3198300" cy="113700"/>
          </a:xfrm>
          <a:prstGeom prst="bentConnector2">
            <a:avLst/>
          </a:prstGeom>
          <a:noFill/>
          <a:ln w="2857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pic>
        <p:nvPicPr>
          <p:cNvPr id="1309" name="Shape 1309"/>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310" name="Shape 1310"/>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311" name="Shape 1311"/>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312" name="Shape 1312"/>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313" name="Shape 1313"/>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314" name="Shape 1314"/>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315" name="Shape 1315"/>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316" name="Shape 1316"/>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317" name="Shape 1317"/>
          <p:cNvSpPr/>
          <p:nvPr/>
        </p:nvSpPr>
        <p:spPr>
          <a:xfrm>
            <a:off x="4374925" y="3080450"/>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318" name="Shape 1318"/>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319" name="Shape 1319"/>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320" name="Shape 1320"/>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321" name="Shape 1321"/>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322" name="Shape 1322"/>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323" name="Shape 1323"/>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324" name="Shape 1324"/>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325" name="Shape 1325"/>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326" name="Shape 1326"/>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327" name="Shape 1327"/>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328" name="Shape 1328"/>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cxnSp>
        <p:nvCxnSpPr>
          <p:cNvPr id="1329" name="Shape 1329"/>
          <p:cNvCxnSpPr>
            <a:stCxn id="1327" idx="3"/>
            <a:endCxn id="1328"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330" name="Shape 1330"/>
          <p:cNvCxnSpPr>
            <a:stCxn id="1325" idx="3"/>
            <a:endCxn id="1326"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331" name="Shape 1331"/>
          <p:cNvCxnSpPr>
            <a:stCxn id="1321" idx="1"/>
            <a:endCxn id="1313"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332" name="Shape 1332"/>
          <p:cNvCxnSpPr>
            <a:stCxn id="1314" idx="2"/>
            <a:endCxn id="1322"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333" name="Shape 1333"/>
          <p:cNvCxnSpPr>
            <a:endCxn id="1312"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cxnSp>
        <p:nvCxnSpPr>
          <p:cNvPr id="1334" name="Shape 1334"/>
          <p:cNvCxnSpPr>
            <a:stCxn id="1324" idx="1"/>
            <a:endCxn id="1310"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335" name="Shape 1335"/>
          <p:cNvCxnSpPr>
            <a:stCxn id="1324" idx="0"/>
            <a:endCxn id="1311"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336" name="Shape 1336"/>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337" name="Shape 1337"/>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338" name="Shape 1338"/>
          <p:cNvCxnSpPr>
            <a:stCxn id="1337" idx="0"/>
            <a:endCxn id="1336"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339" name="Shape 1339"/>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grpSp>
        <p:nvGrpSpPr>
          <p:cNvPr id="1340" name="Shape 1340"/>
          <p:cNvGrpSpPr/>
          <p:nvPr/>
        </p:nvGrpSpPr>
        <p:grpSpPr>
          <a:xfrm>
            <a:off x="7010399" y="3504350"/>
            <a:ext cx="2042700" cy="1473600"/>
            <a:chOff x="6171799" y="3570875"/>
            <a:chExt cx="2042700" cy="1473600"/>
          </a:xfrm>
        </p:grpSpPr>
        <p:sp>
          <p:nvSpPr>
            <p:cNvPr id="1341" name="Shape 1341"/>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342" name="Shape 1342"/>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343" name="Shape 1343"/>
          <p:cNvSpPr/>
          <p:nvPr/>
        </p:nvSpPr>
        <p:spPr>
          <a:xfrm>
            <a:off x="6965850" y="33480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344" name="Shape 1344"/>
          <p:cNvSpPr txBox="1"/>
          <p:nvPr/>
        </p:nvSpPr>
        <p:spPr>
          <a:xfrm>
            <a:off x="699000" y="3508650"/>
            <a:ext cx="2335500" cy="624900"/>
          </a:xfrm>
          <a:prstGeom prst="rect">
            <a:avLst/>
          </a:prstGeom>
          <a:noFill/>
          <a:ln>
            <a:noFill/>
          </a:ln>
        </p:spPr>
        <p:txBody>
          <a:bodyPr lIns="91425" tIns="91425" rIns="91425" bIns="91425" anchor="t" anchorCtr="0">
            <a:noAutofit/>
          </a:bodyPr>
          <a:lstStyle/>
          <a:p>
            <a:pPr lvl="0" rtl="0">
              <a:spcBef>
                <a:spcPts val="0"/>
              </a:spcBef>
              <a:buNone/>
            </a:pPr>
            <a:r>
              <a:rPr lang="en"/>
              <a:t>D(G(z)) = 0.2</a:t>
            </a:r>
          </a:p>
          <a:p>
            <a:pPr lvl="0" rtl="0">
              <a:spcBef>
                <a:spcPts val="0"/>
              </a:spcBef>
              <a:buNone/>
            </a:pPr>
            <a:r>
              <a:rPr lang="en"/>
              <a:t>log(1-0.2) = log(0.8) = -0.2</a:t>
            </a:r>
          </a:p>
          <a:p>
            <a:pPr lvl="0" rtl="0">
              <a:spcBef>
                <a:spcPts val="0"/>
              </a:spcBef>
              <a:buNone/>
            </a:pPr>
            <a:endParaRPr/>
          </a:p>
        </p:txBody>
      </p:sp>
      <p:sp>
        <p:nvSpPr>
          <p:cNvPr id="1345" name="Shape 1345"/>
          <p:cNvSpPr/>
          <p:nvPr/>
        </p:nvSpPr>
        <p:spPr>
          <a:xfrm>
            <a:off x="1666800" y="4288775"/>
            <a:ext cx="3013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Notice here we want to minimize this loss function (not maximize like before)</a:t>
            </a:r>
          </a:p>
        </p:txBody>
      </p:sp>
      <p:sp>
        <p:nvSpPr>
          <p:cNvPr id="1346" name="Shape 134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49</a:t>
            </a:fld>
            <a:endParaRPr lang="en"/>
          </a:p>
        </p:txBody>
      </p:sp>
      <p:sp>
        <p:nvSpPr>
          <p:cNvPr id="1347" name="Shape 1347"/>
          <p:cNvSpPr/>
          <p:nvPr/>
        </p:nvSpPr>
        <p:spPr>
          <a:xfrm>
            <a:off x="4167475" y="3776750"/>
            <a:ext cx="20427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8" name="Shape 1348"/>
          <p:cNvSpPr/>
          <p:nvPr/>
        </p:nvSpPr>
        <p:spPr>
          <a:xfrm>
            <a:off x="731625" y="3576125"/>
            <a:ext cx="16398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349" name="Shape 1349"/>
          <p:cNvCxnSpPr>
            <a:endCxn id="1347" idx="0"/>
          </p:cNvCxnSpPr>
          <p:nvPr/>
        </p:nvCxnSpPr>
        <p:spPr>
          <a:xfrm>
            <a:off x="1990525" y="3663050"/>
            <a:ext cx="3198300" cy="113700"/>
          </a:xfrm>
          <a:prstGeom prst="bentConnector2">
            <a:avLst/>
          </a:prstGeom>
          <a:noFill/>
          <a:ln w="28575" cap="flat" cmpd="sng">
            <a:solidFill>
              <a:srgbClr val="00FF00"/>
            </a:solidFill>
            <a:prstDash val="solid"/>
            <a:round/>
            <a:headEnd type="none" w="lg" len="lg"/>
            <a:tailEnd type="none" w="lg" len="lg"/>
          </a:ln>
        </p:spPr>
      </p:cxnSp>
      <p:sp>
        <p:nvSpPr>
          <p:cNvPr id="1350" name="Shape 1350"/>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351" name="Shape 1351"/>
          <p:cNvSpPr/>
          <p:nvPr/>
        </p:nvSpPr>
        <p:spPr>
          <a:xfrm>
            <a:off x="2342013" y="35466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1352" name="Shape 1352"/>
          <p:cNvCxnSpPr>
            <a:stCxn id="1351" idx="3"/>
            <a:endCxn id="1350" idx="2"/>
          </p:cNvCxnSpPr>
          <p:nvPr/>
        </p:nvCxnSpPr>
        <p:spPr>
          <a:xfrm rot="10800000" flipH="1">
            <a:off x="3221913" y="3583957"/>
            <a:ext cx="364200" cy="73800"/>
          </a:xfrm>
          <a:prstGeom prst="bentConnector2">
            <a:avLst/>
          </a:prstGeom>
          <a:noFill/>
          <a:ln w="952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r>
              <a:rPr lang="en" sz="3600"/>
              <a:t>Unsupervised Representation Learning with Deep Convolutional Generative Adversarial Networks</a:t>
            </a:r>
          </a:p>
        </p:txBody>
      </p:sp>
      <p:sp>
        <p:nvSpPr>
          <p:cNvPr id="55" name="Shape 55"/>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lnSpc>
                <a:spcPct val="115000"/>
              </a:lnSpc>
              <a:spcBef>
                <a:spcPts val="0"/>
              </a:spcBef>
              <a:buNone/>
            </a:pPr>
            <a:r>
              <a:rPr lang="en"/>
              <a:t>Alec Radford, Luke Metz, and Soumith Chintala</a:t>
            </a:r>
          </a:p>
          <a:p>
            <a:pPr lvl="0" rtl="0">
              <a:lnSpc>
                <a:spcPct val="115000"/>
              </a:lnSpc>
              <a:spcBef>
                <a:spcPts val="0"/>
              </a:spcBef>
              <a:buNone/>
            </a:pPr>
            <a:r>
              <a:rPr lang="en"/>
              <a:t>indico Research</a:t>
            </a:r>
          </a:p>
          <a:p>
            <a:pPr lvl="0">
              <a:lnSpc>
                <a:spcPct val="115000"/>
              </a:lnSpc>
              <a:spcBef>
                <a:spcPts val="0"/>
              </a:spcBef>
              <a:buNone/>
            </a:pPr>
            <a:r>
              <a:rPr lang="en"/>
              <a:t>Facebook AI Research</a:t>
            </a:r>
          </a:p>
          <a:p>
            <a:pPr lvl="0">
              <a:spcBef>
                <a:spcPts val="0"/>
              </a:spcBef>
              <a:buNone/>
            </a:pPr>
            <a:endParaRPr/>
          </a:p>
        </p:txBody>
      </p:sp>
      <p:sp>
        <p:nvSpPr>
          <p:cNvPr id="56" name="Shape 56"/>
          <p:cNvSpPr txBox="1"/>
          <p:nvPr/>
        </p:nvSpPr>
        <p:spPr>
          <a:xfrm>
            <a:off x="1882025" y="4415025"/>
            <a:ext cx="5651400" cy="357600"/>
          </a:xfrm>
          <a:prstGeom prst="rect">
            <a:avLst/>
          </a:prstGeom>
          <a:noFill/>
          <a:ln>
            <a:noFill/>
          </a:ln>
        </p:spPr>
        <p:txBody>
          <a:bodyPr lIns="91425" tIns="91425" rIns="91425" bIns="91425" anchor="t" anchorCtr="0">
            <a:noAutofit/>
          </a:bodyPr>
          <a:lstStyle/>
          <a:p>
            <a:pPr lvl="0">
              <a:spcBef>
                <a:spcPts val="0"/>
              </a:spcBef>
              <a:buNone/>
            </a:pPr>
            <a:r>
              <a:rPr lang="en" i="1">
                <a:solidFill>
                  <a:srgbClr val="FFFFFF"/>
                </a:solidFill>
              </a:rPr>
              <a:t>Currently: under review of </a:t>
            </a:r>
            <a:r>
              <a:rPr lang="en" b="1" i="1">
                <a:solidFill>
                  <a:srgbClr val="FFFFFF"/>
                </a:solidFill>
              </a:rPr>
              <a:t>ICLR 2016</a:t>
            </a:r>
            <a:r>
              <a:rPr lang="en" i="1">
                <a:solidFill>
                  <a:srgbClr val="FFFFFF"/>
                </a:solidFill>
              </a:rPr>
              <a:t>, but on arXiv in Nov 2015</a:t>
            </a:r>
          </a:p>
        </p:txBody>
      </p:sp>
      <p:sp>
        <p:nvSpPr>
          <p:cNvPr id="57" name="Shape 57"/>
          <p:cNvSpPr txBox="1"/>
          <p:nvPr/>
        </p:nvSpPr>
        <p:spPr>
          <a:xfrm>
            <a:off x="2709525" y="153575"/>
            <a:ext cx="6242400" cy="357600"/>
          </a:xfrm>
          <a:prstGeom prst="rect">
            <a:avLst/>
          </a:prstGeom>
          <a:noFill/>
          <a:ln>
            <a:noFill/>
          </a:ln>
        </p:spPr>
        <p:txBody>
          <a:bodyPr lIns="91425" tIns="91425" rIns="91425" bIns="91425" anchor="t" anchorCtr="0">
            <a:noAutofit/>
          </a:bodyPr>
          <a:lstStyle/>
          <a:p>
            <a:pPr lvl="0" algn="r">
              <a:spcBef>
                <a:spcPts val="0"/>
              </a:spcBef>
              <a:buNone/>
            </a:pPr>
            <a:r>
              <a:rPr lang="en" i="1">
                <a:solidFill>
                  <a:srgbClr val="FFFFFF"/>
                </a:solidFill>
              </a:rPr>
              <a:t>Slides created and presented by: Jeremy Kawahara (Aug 25, 2016)</a:t>
            </a:r>
          </a:p>
          <a:p>
            <a:pPr lvl="0" algn="r">
              <a:spcBef>
                <a:spcPts val="0"/>
              </a:spcBef>
              <a:buNone/>
            </a:pPr>
            <a:r>
              <a:rPr lang="en" i="1">
                <a:solidFill>
                  <a:srgbClr val="FFFFFF"/>
                </a:solidFill>
              </a:rPr>
              <a:t>Check out the online post and original slides here: </a:t>
            </a:r>
            <a:r>
              <a:rPr lang="en" i="1" u="sng">
                <a:solidFill>
                  <a:schemeClr val="hlink"/>
                </a:solidFill>
                <a:hlinkClick r:id="rId3"/>
              </a:rPr>
              <a:t>http://kawahara.ca/deep-convolutional-generative-adversarial-nets-slides/</a:t>
            </a:r>
          </a:p>
          <a:p>
            <a:pPr lvl="0" algn="r" rtl="0">
              <a:spcBef>
                <a:spcPts val="0"/>
              </a:spcBef>
              <a:buNone/>
            </a:pPr>
            <a:endParaRPr i="1">
              <a:solidFill>
                <a:srgbClr val="FFFFFF"/>
              </a:solidFill>
            </a:endParaRPr>
          </a:p>
        </p:txBody>
      </p:sp>
      <p:sp>
        <p:nvSpPr>
          <p:cNvPr id="58" name="Shape 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a:t>
            </a:fld>
            <a:endParaRPr lang="en"/>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pic>
        <p:nvPicPr>
          <p:cNvPr id="1357" name="Shape 1357"/>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358" name="Shape 1358"/>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359" name="Shape 1359"/>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360" name="Shape 1360"/>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361" name="Shape 1361"/>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362" name="Shape 1362"/>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363" name="Shape 1363"/>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364" name="Shape 1364"/>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365" name="Shape 1365"/>
          <p:cNvSpPr/>
          <p:nvPr/>
        </p:nvSpPr>
        <p:spPr>
          <a:xfrm>
            <a:off x="4374925" y="3080450"/>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366" name="Shape 1366"/>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367" name="Shape 1367"/>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368" name="Shape 1368"/>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369" name="Shape 1369"/>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370" name="Shape 1370"/>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371" name="Shape 1371"/>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372" name="Shape 1372"/>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373" name="Shape 1373"/>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374" name="Shape 1374"/>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375" name="Shape 1375"/>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376" name="Shape 1376"/>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cxnSp>
        <p:nvCxnSpPr>
          <p:cNvPr id="1377" name="Shape 1377"/>
          <p:cNvCxnSpPr>
            <a:stCxn id="1375" idx="3"/>
            <a:endCxn id="1376"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378" name="Shape 1378"/>
          <p:cNvCxnSpPr>
            <a:stCxn id="1373" idx="3"/>
            <a:endCxn id="1374"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379" name="Shape 1379"/>
          <p:cNvCxnSpPr>
            <a:stCxn id="1369" idx="1"/>
            <a:endCxn id="1361"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380" name="Shape 1380"/>
          <p:cNvCxnSpPr>
            <a:stCxn id="1362" idx="2"/>
            <a:endCxn id="1370"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381" name="Shape 1381"/>
          <p:cNvCxnSpPr>
            <a:endCxn id="1360"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cxnSp>
        <p:nvCxnSpPr>
          <p:cNvPr id="1382" name="Shape 1382"/>
          <p:cNvCxnSpPr>
            <a:stCxn id="1372" idx="1"/>
            <a:endCxn id="1358"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383" name="Shape 1383"/>
          <p:cNvCxnSpPr>
            <a:stCxn id="1372" idx="0"/>
            <a:endCxn id="1359"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384" name="Shape 1384"/>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385" name="Shape 1385"/>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386" name="Shape 1386"/>
          <p:cNvCxnSpPr>
            <a:stCxn id="1385" idx="0"/>
            <a:endCxn id="1384"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387" name="Shape 1387"/>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grpSp>
        <p:nvGrpSpPr>
          <p:cNvPr id="1388" name="Shape 1388"/>
          <p:cNvGrpSpPr/>
          <p:nvPr/>
        </p:nvGrpSpPr>
        <p:grpSpPr>
          <a:xfrm>
            <a:off x="7010399" y="3504350"/>
            <a:ext cx="2042700" cy="1473600"/>
            <a:chOff x="6171799" y="3570875"/>
            <a:chExt cx="2042700" cy="1473600"/>
          </a:xfrm>
        </p:grpSpPr>
        <p:sp>
          <p:nvSpPr>
            <p:cNvPr id="1389" name="Shape 1389"/>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390" name="Shape 1390"/>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391" name="Shape 1391"/>
          <p:cNvSpPr/>
          <p:nvPr/>
        </p:nvSpPr>
        <p:spPr>
          <a:xfrm>
            <a:off x="6965850" y="33480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392" name="Shape 1392"/>
          <p:cNvSpPr txBox="1"/>
          <p:nvPr/>
        </p:nvSpPr>
        <p:spPr>
          <a:xfrm>
            <a:off x="699000" y="3508650"/>
            <a:ext cx="2335500" cy="624900"/>
          </a:xfrm>
          <a:prstGeom prst="rect">
            <a:avLst/>
          </a:prstGeom>
          <a:noFill/>
          <a:ln>
            <a:noFill/>
          </a:ln>
        </p:spPr>
        <p:txBody>
          <a:bodyPr lIns="91425" tIns="91425" rIns="91425" bIns="91425" anchor="t" anchorCtr="0">
            <a:noAutofit/>
          </a:bodyPr>
          <a:lstStyle/>
          <a:p>
            <a:pPr lvl="0" rtl="0">
              <a:spcBef>
                <a:spcPts val="0"/>
              </a:spcBef>
              <a:buNone/>
            </a:pPr>
            <a:r>
              <a:rPr lang="en"/>
              <a:t>D(G(z)) = 0.2</a:t>
            </a:r>
          </a:p>
          <a:p>
            <a:pPr lvl="0" rtl="0">
              <a:spcBef>
                <a:spcPts val="0"/>
              </a:spcBef>
              <a:buNone/>
            </a:pPr>
            <a:r>
              <a:rPr lang="en"/>
              <a:t>log(1-0.2) = log(0.8) = -0.2</a:t>
            </a:r>
          </a:p>
          <a:p>
            <a:pPr lvl="0" rtl="0">
              <a:spcBef>
                <a:spcPts val="0"/>
              </a:spcBef>
              <a:buNone/>
            </a:pPr>
            <a:endParaRPr/>
          </a:p>
        </p:txBody>
      </p:sp>
      <p:sp>
        <p:nvSpPr>
          <p:cNvPr id="1393" name="Shape 1393"/>
          <p:cNvSpPr/>
          <p:nvPr/>
        </p:nvSpPr>
        <p:spPr>
          <a:xfrm>
            <a:off x="1666800" y="4288775"/>
            <a:ext cx="3013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One more example ...</a:t>
            </a:r>
          </a:p>
        </p:txBody>
      </p:sp>
      <p:sp>
        <p:nvSpPr>
          <p:cNvPr id="1394" name="Shape 139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50</a:t>
            </a:fld>
            <a:endParaRPr lang="en"/>
          </a:p>
        </p:txBody>
      </p:sp>
      <p:sp>
        <p:nvSpPr>
          <p:cNvPr id="1395" name="Shape 1395"/>
          <p:cNvSpPr/>
          <p:nvPr/>
        </p:nvSpPr>
        <p:spPr>
          <a:xfrm>
            <a:off x="4167475" y="3776750"/>
            <a:ext cx="20427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6" name="Shape 1396"/>
          <p:cNvSpPr/>
          <p:nvPr/>
        </p:nvSpPr>
        <p:spPr>
          <a:xfrm>
            <a:off x="731625" y="3576125"/>
            <a:ext cx="16398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397" name="Shape 1397"/>
          <p:cNvCxnSpPr>
            <a:endCxn id="1395" idx="0"/>
          </p:cNvCxnSpPr>
          <p:nvPr/>
        </p:nvCxnSpPr>
        <p:spPr>
          <a:xfrm>
            <a:off x="1990525" y="3663050"/>
            <a:ext cx="3198300" cy="113700"/>
          </a:xfrm>
          <a:prstGeom prst="bentConnector2">
            <a:avLst/>
          </a:prstGeom>
          <a:noFill/>
          <a:ln w="28575" cap="flat" cmpd="sng">
            <a:solidFill>
              <a:srgbClr val="00FF00"/>
            </a:solidFill>
            <a:prstDash val="solid"/>
            <a:round/>
            <a:headEnd type="none" w="lg" len="lg"/>
            <a:tailEnd type="none" w="lg" len="lg"/>
          </a:ln>
        </p:spPr>
      </p:cxnSp>
      <p:sp>
        <p:nvSpPr>
          <p:cNvPr id="1398" name="Shape 1398"/>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399" name="Shape 1399"/>
          <p:cNvSpPr/>
          <p:nvPr/>
        </p:nvSpPr>
        <p:spPr>
          <a:xfrm>
            <a:off x="2342013" y="35466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1400" name="Shape 1400"/>
          <p:cNvCxnSpPr>
            <a:stCxn id="1399" idx="3"/>
            <a:endCxn id="1398" idx="2"/>
          </p:cNvCxnSpPr>
          <p:nvPr/>
        </p:nvCxnSpPr>
        <p:spPr>
          <a:xfrm rot="10800000" flipH="1">
            <a:off x="3221913" y="3583957"/>
            <a:ext cx="364200" cy="73800"/>
          </a:xfrm>
          <a:prstGeom prst="bentConnector2">
            <a:avLst/>
          </a:prstGeom>
          <a:noFill/>
          <a:ln w="952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pic>
        <p:nvPicPr>
          <p:cNvPr id="1405" name="Shape 1405"/>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406" name="Shape 1406"/>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407" name="Shape 1407"/>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408" name="Shape 1408"/>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409" name="Shape 1409"/>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410" name="Shape 1410"/>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411" name="Shape 1411"/>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412" name="Shape 1412"/>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413" name="Shape 1413"/>
          <p:cNvSpPr/>
          <p:nvPr/>
        </p:nvSpPr>
        <p:spPr>
          <a:xfrm>
            <a:off x="4374925" y="3080450"/>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414" name="Shape 1414"/>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415" name="Shape 1415"/>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416" name="Shape 1416"/>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417" name="Shape 1417"/>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418" name="Shape 1418"/>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419" name="Shape 1419"/>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420" name="Shape 1420"/>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421" name="Shape 1421"/>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422" name="Shape 1422"/>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423" name="Shape 1423"/>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424" name="Shape 1424"/>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cxnSp>
        <p:nvCxnSpPr>
          <p:cNvPr id="1425" name="Shape 1425"/>
          <p:cNvCxnSpPr>
            <a:stCxn id="1423" idx="3"/>
            <a:endCxn id="1424"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426" name="Shape 1426"/>
          <p:cNvCxnSpPr>
            <a:stCxn id="1421" idx="3"/>
            <a:endCxn id="1422"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427" name="Shape 1427"/>
          <p:cNvCxnSpPr>
            <a:stCxn id="1417" idx="1"/>
            <a:endCxn id="1409"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428" name="Shape 1428"/>
          <p:cNvCxnSpPr>
            <a:stCxn id="1410" idx="2"/>
            <a:endCxn id="1418"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429" name="Shape 1429"/>
          <p:cNvCxnSpPr>
            <a:endCxn id="1408"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cxnSp>
        <p:nvCxnSpPr>
          <p:cNvPr id="1430" name="Shape 1430"/>
          <p:cNvCxnSpPr>
            <a:stCxn id="1420" idx="1"/>
            <a:endCxn id="1406"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431" name="Shape 1431"/>
          <p:cNvCxnSpPr>
            <a:stCxn id="1420" idx="0"/>
            <a:endCxn id="1407"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432" name="Shape 1432"/>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433" name="Shape 1433"/>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434" name="Shape 1434"/>
          <p:cNvCxnSpPr>
            <a:stCxn id="1433" idx="0"/>
            <a:endCxn id="1432"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435" name="Shape 1435"/>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grpSp>
        <p:nvGrpSpPr>
          <p:cNvPr id="1436" name="Shape 1436"/>
          <p:cNvGrpSpPr/>
          <p:nvPr/>
        </p:nvGrpSpPr>
        <p:grpSpPr>
          <a:xfrm>
            <a:off x="7010399" y="3504350"/>
            <a:ext cx="2042700" cy="1473600"/>
            <a:chOff x="6171799" y="3570875"/>
            <a:chExt cx="2042700" cy="1473600"/>
          </a:xfrm>
        </p:grpSpPr>
        <p:sp>
          <p:nvSpPr>
            <p:cNvPr id="1437" name="Shape 1437"/>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438" name="Shape 1438"/>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439" name="Shape 1439"/>
          <p:cNvSpPr/>
          <p:nvPr/>
        </p:nvSpPr>
        <p:spPr>
          <a:xfrm>
            <a:off x="6965850" y="33480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440" name="Shape 1440"/>
          <p:cNvSpPr txBox="1"/>
          <p:nvPr/>
        </p:nvSpPr>
        <p:spPr>
          <a:xfrm>
            <a:off x="699000" y="3508650"/>
            <a:ext cx="2335500" cy="624900"/>
          </a:xfrm>
          <a:prstGeom prst="rect">
            <a:avLst/>
          </a:prstGeom>
          <a:noFill/>
          <a:ln>
            <a:noFill/>
          </a:ln>
        </p:spPr>
        <p:txBody>
          <a:bodyPr lIns="91425" tIns="91425" rIns="91425" bIns="91425" anchor="t" anchorCtr="0">
            <a:noAutofit/>
          </a:bodyPr>
          <a:lstStyle/>
          <a:p>
            <a:pPr lvl="0" rtl="0">
              <a:spcBef>
                <a:spcPts val="0"/>
              </a:spcBef>
              <a:buNone/>
            </a:pPr>
            <a:r>
              <a:rPr lang="en"/>
              <a:t>D(G(z)) = 0.2</a:t>
            </a:r>
          </a:p>
          <a:p>
            <a:pPr lvl="0" rtl="0">
              <a:spcBef>
                <a:spcPts val="0"/>
              </a:spcBef>
              <a:buNone/>
            </a:pPr>
            <a:r>
              <a:rPr lang="en"/>
              <a:t>log(1-0.2) = log(0.8) = -0.2</a:t>
            </a:r>
          </a:p>
          <a:p>
            <a:pPr lvl="0" rtl="0">
              <a:spcBef>
                <a:spcPts val="0"/>
              </a:spcBef>
              <a:buNone/>
            </a:pPr>
            <a:endParaRPr/>
          </a:p>
        </p:txBody>
      </p:sp>
      <p:sp>
        <p:nvSpPr>
          <p:cNvPr id="1441" name="Shape 1441"/>
          <p:cNvSpPr txBox="1"/>
          <p:nvPr/>
        </p:nvSpPr>
        <p:spPr>
          <a:xfrm>
            <a:off x="1563300" y="4073700"/>
            <a:ext cx="2335500" cy="580500"/>
          </a:xfrm>
          <a:prstGeom prst="rect">
            <a:avLst/>
          </a:prstGeom>
          <a:noFill/>
          <a:ln>
            <a:noFill/>
          </a:ln>
        </p:spPr>
        <p:txBody>
          <a:bodyPr lIns="91425" tIns="91425" rIns="91425" bIns="91425" anchor="t" anchorCtr="0">
            <a:noAutofit/>
          </a:bodyPr>
          <a:lstStyle/>
          <a:p>
            <a:pPr lvl="0" rtl="0">
              <a:spcBef>
                <a:spcPts val="0"/>
              </a:spcBef>
              <a:buNone/>
            </a:pPr>
            <a:r>
              <a:rPr lang="en"/>
              <a:t>D(G(z)) = 0.8</a:t>
            </a:r>
          </a:p>
          <a:p>
            <a:pPr lvl="0" rtl="0">
              <a:spcBef>
                <a:spcPts val="0"/>
              </a:spcBef>
              <a:buNone/>
            </a:pPr>
            <a:r>
              <a:rPr lang="en"/>
              <a:t>log(1-0.8) = log(0.2) = -1.6</a:t>
            </a:r>
          </a:p>
          <a:p>
            <a:pPr lvl="0" rtl="0">
              <a:spcBef>
                <a:spcPts val="0"/>
              </a:spcBef>
              <a:buNone/>
            </a:pPr>
            <a:endParaRPr/>
          </a:p>
        </p:txBody>
      </p:sp>
      <p:sp>
        <p:nvSpPr>
          <p:cNvPr id="1442" name="Shape 1442"/>
          <p:cNvSpPr/>
          <p:nvPr/>
        </p:nvSpPr>
        <p:spPr>
          <a:xfrm>
            <a:off x="3909275" y="4250150"/>
            <a:ext cx="3013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D(G(z)) scores 0.8 that a generated image is a real image = good :) We fooled D(.)!</a:t>
            </a:r>
          </a:p>
        </p:txBody>
      </p:sp>
      <p:sp>
        <p:nvSpPr>
          <p:cNvPr id="1443" name="Shape 1443"/>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444" name="Shape 14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51</a:t>
            </a:fld>
            <a:endParaRPr lang="en"/>
          </a:p>
        </p:txBody>
      </p:sp>
      <p:sp>
        <p:nvSpPr>
          <p:cNvPr id="1445" name="Shape 1445"/>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446" name="Shape 1446"/>
          <p:cNvSpPr/>
          <p:nvPr/>
        </p:nvSpPr>
        <p:spPr>
          <a:xfrm>
            <a:off x="2342013" y="35466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1447" name="Shape 1447"/>
          <p:cNvCxnSpPr>
            <a:stCxn id="1446" idx="3"/>
            <a:endCxn id="1445" idx="2"/>
          </p:cNvCxnSpPr>
          <p:nvPr/>
        </p:nvCxnSpPr>
        <p:spPr>
          <a:xfrm rot="10800000" flipH="1">
            <a:off x="3221913" y="3583957"/>
            <a:ext cx="364200" cy="73800"/>
          </a:xfrm>
          <a:prstGeom prst="bentConnector2">
            <a:avLst/>
          </a:prstGeom>
          <a:noFill/>
          <a:ln w="9525" cap="flat" cmpd="sng">
            <a:solidFill>
              <a:srgbClr val="00FF00"/>
            </a:solidFill>
            <a:prstDash val="solid"/>
            <a:round/>
            <a:headEnd type="none" w="lg" len="lg"/>
            <a:tailEnd type="none" w="lg" len="lg"/>
          </a:ln>
        </p:spPr>
      </p:cxnSp>
      <p:sp>
        <p:nvSpPr>
          <p:cNvPr id="1448" name="Shape 1448"/>
          <p:cNvSpPr/>
          <p:nvPr/>
        </p:nvSpPr>
        <p:spPr>
          <a:xfrm>
            <a:off x="1611100" y="4403312"/>
            <a:ext cx="2224800" cy="2406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449" name="Shape 1449"/>
          <p:cNvSpPr/>
          <p:nvPr/>
        </p:nvSpPr>
        <p:spPr>
          <a:xfrm>
            <a:off x="4972962" y="3725250"/>
            <a:ext cx="12372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50" name="Shape 1450"/>
          <p:cNvSpPr/>
          <p:nvPr/>
        </p:nvSpPr>
        <p:spPr>
          <a:xfrm>
            <a:off x="1639062" y="4152775"/>
            <a:ext cx="1639800" cy="2406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451" name="Shape 1451"/>
          <p:cNvCxnSpPr>
            <a:stCxn id="1450" idx="3"/>
            <a:endCxn id="1449" idx="0"/>
          </p:cNvCxnSpPr>
          <p:nvPr/>
        </p:nvCxnSpPr>
        <p:spPr>
          <a:xfrm rot="10800000" flipH="1">
            <a:off x="3278862" y="3725275"/>
            <a:ext cx="2312700" cy="547800"/>
          </a:xfrm>
          <a:prstGeom prst="bentConnector4">
            <a:avLst>
              <a:gd name="adj1" fmla="val 17719"/>
              <a:gd name="adj2" fmla="val 118437"/>
            </a:avLst>
          </a:prstGeom>
          <a:noFill/>
          <a:ln w="2857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pic>
        <p:nvPicPr>
          <p:cNvPr id="1456" name="Shape 1456"/>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457" name="Shape 1457"/>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458" name="Shape 1458"/>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459" name="Shape 1459"/>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460" name="Shape 1460"/>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461" name="Shape 1461"/>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462" name="Shape 1462"/>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463" name="Shape 1463"/>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464" name="Shape 1464"/>
          <p:cNvSpPr/>
          <p:nvPr/>
        </p:nvSpPr>
        <p:spPr>
          <a:xfrm>
            <a:off x="4374925" y="3080450"/>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465" name="Shape 1465"/>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466" name="Shape 1466"/>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467" name="Shape 1467"/>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468" name="Shape 1468"/>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469" name="Shape 1469"/>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470" name="Shape 1470"/>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471" name="Shape 1471"/>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472" name="Shape 1472"/>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473" name="Shape 1473"/>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474" name="Shape 1474"/>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475" name="Shape 1475"/>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cxnSp>
        <p:nvCxnSpPr>
          <p:cNvPr id="1476" name="Shape 1476"/>
          <p:cNvCxnSpPr>
            <a:stCxn id="1474" idx="3"/>
            <a:endCxn id="1475"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477" name="Shape 1477"/>
          <p:cNvCxnSpPr>
            <a:stCxn id="1472" idx="3"/>
            <a:endCxn id="1473"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478" name="Shape 1478"/>
          <p:cNvCxnSpPr>
            <a:stCxn id="1468" idx="1"/>
            <a:endCxn id="1460"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479" name="Shape 1479"/>
          <p:cNvCxnSpPr>
            <a:stCxn id="1461" idx="2"/>
            <a:endCxn id="1469"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480" name="Shape 1480"/>
          <p:cNvCxnSpPr>
            <a:endCxn id="1459"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cxnSp>
        <p:nvCxnSpPr>
          <p:cNvPr id="1481" name="Shape 1481"/>
          <p:cNvCxnSpPr>
            <a:stCxn id="1471" idx="1"/>
            <a:endCxn id="1457"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482" name="Shape 1482"/>
          <p:cNvCxnSpPr>
            <a:stCxn id="1471" idx="0"/>
            <a:endCxn id="1458"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483" name="Shape 1483"/>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484" name="Shape 1484"/>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485" name="Shape 1485"/>
          <p:cNvCxnSpPr>
            <a:stCxn id="1484" idx="0"/>
            <a:endCxn id="1483"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486" name="Shape 1486"/>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grpSp>
        <p:nvGrpSpPr>
          <p:cNvPr id="1487" name="Shape 1487"/>
          <p:cNvGrpSpPr/>
          <p:nvPr/>
        </p:nvGrpSpPr>
        <p:grpSpPr>
          <a:xfrm>
            <a:off x="7010399" y="3504350"/>
            <a:ext cx="2042700" cy="1473600"/>
            <a:chOff x="6171799" y="3570875"/>
            <a:chExt cx="2042700" cy="1473600"/>
          </a:xfrm>
        </p:grpSpPr>
        <p:sp>
          <p:nvSpPr>
            <p:cNvPr id="1488" name="Shape 1488"/>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489" name="Shape 1489"/>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490" name="Shape 1490"/>
          <p:cNvSpPr/>
          <p:nvPr/>
        </p:nvSpPr>
        <p:spPr>
          <a:xfrm>
            <a:off x="6965850" y="33480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491" name="Shape 1491"/>
          <p:cNvSpPr txBox="1"/>
          <p:nvPr/>
        </p:nvSpPr>
        <p:spPr>
          <a:xfrm>
            <a:off x="699000" y="3508650"/>
            <a:ext cx="2335500" cy="624900"/>
          </a:xfrm>
          <a:prstGeom prst="rect">
            <a:avLst/>
          </a:prstGeom>
          <a:noFill/>
          <a:ln>
            <a:noFill/>
          </a:ln>
        </p:spPr>
        <p:txBody>
          <a:bodyPr lIns="91425" tIns="91425" rIns="91425" bIns="91425" anchor="t" anchorCtr="0">
            <a:noAutofit/>
          </a:bodyPr>
          <a:lstStyle/>
          <a:p>
            <a:pPr lvl="0" rtl="0">
              <a:spcBef>
                <a:spcPts val="0"/>
              </a:spcBef>
              <a:buNone/>
            </a:pPr>
            <a:r>
              <a:rPr lang="en"/>
              <a:t>D(G(z)) = 0.2</a:t>
            </a:r>
          </a:p>
          <a:p>
            <a:pPr lvl="0" rtl="0">
              <a:spcBef>
                <a:spcPts val="0"/>
              </a:spcBef>
              <a:buNone/>
            </a:pPr>
            <a:r>
              <a:rPr lang="en"/>
              <a:t>log(1-0.2) = log(0.8) = -0.2</a:t>
            </a:r>
          </a:p>
          <a:p>
            <a:pPr lvl="0" rtl="0">
              <a:spcBef>
                <a:spcPts val="0"/>
              </a:spcBef>
              <a:buNone/>
            </a:pPr>
            <a:endParaRPr/>
          </a:p>
        </p:txBody>
      </p:sp>
      <p:sp>
        <p:nvSpPr>
          <p:cNvPr id="1492" name="Shape 1492"/>
          <p:cNvSpPr txBox="1"/>
          <p:nvPr/>
        </p:nvSpPr>
        <p:spPr>
          <a:xfrm>
            <a:off x="1563300" y="4073700"/>
            <a:ext cx="2335500" cy="580500"/>
          </a:xfrm>
          <a:prstGeom prst="rect">
            <a:avLst/>
          </a:prstGeom>
          <a:noFill/>
          <a:ln>
            <a:noFill/>
          </a:ln>
        </p:spPr>
        <p:txBody>
          <a:bodyPr lIns="91425" tIns="91425" rIns="91425" bIns="91425" anchor="t" anchorCtr="0">
            <a:noAutofit/>
          </a:bodyPr>
          <a:lstStyle/>
          <a:p>
            <a:pPr lvl="0" rtl="0">
              <a:spcBef>
                <a:spcPts val="0"/>
              </a:spcBef>
              <a:buNone/>
            </a:pPr>
            <a:r>
              <a:rPr lang="en"/>
              <a:t>D(G(z)) = 0.8</a:t>
            </a:r>
          </a:p>
          <a:p>
            <a:pPr lvl="0" rtl="0">
              <a:spcBef>
                <a:spcPts val="0"/>
              </a:spcBef>
              <a:buNone/>
            </a:pPr>
            <a:r>
              <a:rPr lang="en"/>
              <a:t>log(1-0.8) = log(0.2) = -1.6</a:t>
            </a:r>
          </a:p>
          <a:p>
            <a:pPr lvl="0" rtl="0">
              <a:spcBef>
                <a:spcPts val="0"/>
              </a:spcBef>
              <a:buNone/>
            </a:pPr>
            <a:endParaRPr/>
          </a:p>
        </p:txBody>
      </p:sp>
      <p:sp>
        <p:nvSpPr>
          <p:cNvPr id="1493" name="Shape 1493"/>
          <p:cNvSpPr/>
          <p:nvPr/>
        </p:nvSpPr>
        <p:spPr>
          <a:xfrm>
            <a:off x="4154525" y="4363850"/>
            <a:ext cx="2534100" cy="2466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This gives loss of -1.6</a:t>
            </a:r>
          </a:p>
        </p:txBody>
      </p:sp>
      <p:sp>
        <p:nvSpPr>
          <p:cNvPr id="1494" name="Shape 1494"/>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495" name="Shape 149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52</a:t>
            </a:fld>
            <a:endParaRPr lang="en"/>
          </a:p>
        </p:txBody>
      </p:sp>
      <p:sp>
        <p:nvSpPr>
          <p:cNvPr id="1496" name="Shape 1496"/>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497" name="Shape 1497"/>
          <p:cNvSpPr/>
          <p:nvPr/>
        </p:nvSpPr>
        <p:spPr>
          <a:xfrm>
            <a:off x="2342013" y="35466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1498" name="Shape 1498"/>
          <p:cNvCxnSpPr>
            <a:stCxn id="1497" idx="3"/>
            <a:endCxn id="1496" idx="2"/>
          </p:cNvCxnSpPr>
          <p:nvPr/>
        </p:nvCxnSpPr>
        <p:spPr>
          <a:xfrm rot="10800000" flipH="1">
            <a:off x="3221913" y="3583957"/>
            <a:ext cx="364200" cy="73800"/>
          </a:xfrm>
          <a:prstGeom prst="bentConnector2">
            <a:avLst/>
          </a:prstGeom>
          <a:noFill/>
          <a:ln w="9525" cap="flat" cmpd="sng">
            <a:solidFill>
              <a:srgbClr val="00FF00"/>
            </a:solidFill>
            <a:prstDash val="solid"/>
            <a:round/>
            <a:headEnd type="none" w="lg" len="lg"/>
            <a:tailEnd type="none" w="lg" len="lg"/>
          </a:ln>
        </p:spPr>
      </p:cxnSp>
      <p:sp>
        <p:nvSpPr>
          <p:cNvPr id="1499" name="Shape 1499"/>
          <p:cNvSpPr/>
          <p:nvPr/>
        </p:nvSpPr>
        <p:spPr>
          <a:xfrm>
            <a:off x="4154525" y="3725250"/>
            <a:ext cx="22248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00" name="Shape 1500"/>
          <p:cNvSpPr/>
          <p:nvPr/>
        </p:nvSpPr>
        <p:spPr>
          <a:xfrm>
            <a:off x="1639075" y="4152775"/>
            <a:ext cx="2131800" cy="4734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501" name="Shape 1501"/>
          <p:cNvCxnSpPr>
            <a:stCxn id="1500" idx="3"/>
            <a:endCxn id="1499" idx="1"/>
          </p:cNvCxnSpPr>
          <p:nvPr/>
        </p:nvCxnSpPr>
        <p:spPr>
          <a:xfrm rot="10800000" flipH="1">
            <a:off x="3770875" y="3961975"/>
            <a:ext cx="383700" cy="427500"/>
          </a:xfrm>
          <a:prstGeom prst="bentConnector3">
            <a:avLst>
              <a:gd name="adj1" fmla="val 49993"/>
            </a:avLst>
          </a:prstGeom>
          <a:noFill/>
          <a:ln w="28575" cap="flat" cmpd="sng">
            <a:solidFill>
              <a:srgbClr val="00FF00"/>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pic>
        <p:nvPicPr>
          <p:cNvPr id="1506" name="Shape 1506"/>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507" name="Shape 1507"/>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508" name="Shape 1508"/>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509" name="Shape 1509"/>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510" name="Shape 1510"/>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11" name="Shape 1511"/>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12" name="Shape 1512"/>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513" name="Shape 1513"/>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14" name="Shape 1514"/>
          <p:cNvSpPr/>
          <p:nvPr/>
        </p:nvSpPr>
        <p:spPr>
          <a:xfrm>
            <a:off x="4374925" y="3080450"/>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15" name="Shape 1515"/>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16" name="Shape 1516"/>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517" name="Shape 1517"/>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518" name="Shape 1518"/>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519" name="Shape 1519"/>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520" name="Shape 1520"/>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521" name="Shape 1521"/>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522" name="Shape 1522"/>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523" name="Shape 1523"/>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524" name="Shape 1524"/>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525" name="Shape 1525"/>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cxnSp>
        <p:nvCxnSpPr>
          <p:cNvPr id="1526" name="Shape 1526"/>
          <p:cNvCxnSpPr>
            <a:stCxn id="1524" idx="3"/>
            <a:endCxn id="1525"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527" name="Shape 1527"/>
          <p:cNvCxnSpPr>
            <a:stCxn id="1522" idx="3"/>
            <a:endCxn id="1523"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528" name="Shape 1528"/>
          <p:cNvCxnSpPr>
            <a:stCxn id="1518" idx="1"/>
            <a:endCxn id="1510"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529" name="Shape 1529"/>
          <p:cNvCxnSpPr>
            <a:stCxn id="1511" idx="2"/>
            <a:endCxn id="1519"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530" name="Shape 1530"/>
          <p:cNvCxnSpPr>
            <a:endCxn id="1509"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cxnSp>
        <p:nvCxnSpPr>
          <p:cNvPr id="1531" name="Shape 1531"/>
          <p:cNvCxnSpPr>
            <a:stCxn id="1521" idx="1"/>
            <a:endCxn id="1507"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532" name="Shape 1532"/>
          <p:cNvCxnSpPr>
            <a:stCxn id="1521" idx="0"/>
            <a:endCxn id="1508"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533" name="Shape 1533"/>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534" name="Shape 1534"/>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535" name="Shape 1535"/>
          <p:cNvCxnSpPr>
            <a:stCxn id="1534" idx="0"/>
            <a:endCxn id="1533"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536" name="Shape 1536"/>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grpSp>
        <p:nvGrpSpPr>
          <p:cNvPr id="1537" name="Shape 1537"/>
          <p:cNvGrpSpPr/>
          <p:nvPr/>
        </p:nvGrpSpPr>
        <p:grpSpPr>
          <a:xfrm>
            <a:off x="7010399" y="3504350"/>
            <a:ext cx="2042700" cy="1473600"/>
            <a:chOff x="6171799" y="3570875"/>
            <a:chExt cx="2042700" cy="1473600"/>
          </a:xfrm>
        </p:grpSpPr>
        <p:sp>
          <p:nvSpPr>
            <p:cNvPr id="1538" name="Shape 1538"/>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539" name="Shape 1539"/>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540" name="Shape 1540"/>
          <p:cNvSpPr/>
          <p:nvPr/>
        </p:nvSpPr>
        <p:spPr>
          <a:xfrm>
            <a:off x="6965850" y="33480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541" name="Shape 1541"/>
          <p:cNvSpPr txBox="1"/>
          <p:nvPr/>
        </p:nvSpPr>
        <p:spPr>
          <a:xfrm>
            <a:off x="699000" y="3508650"/>
            <a:ext cx="2335500" cy="624900"/>
          </a:xfrm>
          <a:prstGeom prst="rect">
            <a:avLst/>
          </a:prstGeom>
          <a:noFill/>
          <a:ln>
            <a:noFill/>
          </a:ln>
        </p:spPr>
        <p:txBody>
          <a:bodyPr lIns="91425" tIns="91425" rIns="91425" bIns="91425" anchor="t" anchorCtr="0">
            <a:noAutofit/>
          </a:bodyPr>
          <a:lstStyle/>
          <a:p>
            <a:pPr lvl="0" rtl="0">
              <a:spcBef>
                <a:spcPts val="0"/>
              </a:spcBef>
              <a:buNone/>
            </a:pPr>
            <a:r>
              <a:rPr lang="en"/>
              <a:t>D(G(z)) = 0.2</a:t>
            </a:r>
          </a:p>
          <a:p>
            <a:pPr lvl="0" rtl="0">
              <a:spcBef>
                <a:spcPts val="0"/>
              </a:spcBef>
              <a:buNone/>
            </a:pPr>
            <a:r>
              <a:rPr lang="en"/>
              <a:t>log(1-0.2) = log(0.8) = -0.2</a:t>
            </a:r>
          </a:p>
          <a:p>
            <a:pPr lvl="0" rtl="0">
              <a:spcBef>
                <a:spcPts val="0"/>
              </a:spcBef>
              <a:buNone/>
            </a:pPr>
            <a:endParaRPr/>
          </a:p>
        </p:txBody>
      </p:sp>
      <p:sp>
        <p:nvSpPr>
          <p:cNvPr id="1542" name="Shape 1542"/>
          <p:cNvSpPr txBox="1"/>
          <p:nvPr/>
        </p:nvSpPr>
        <p:spPr>
          <a:xfrm>
            <a:off x="1563300" y="4073700"/>
            <a:ext cx="2335500" cy="580500"/>
          </a:xfrm>
          <a:prstGeom prst="rect">
            <a:avLst/>
          </a:prstGeom>
          <a:noFill/>
          <a:ln>
            <a:noFill/>
          </a:ln>
        </p:spPr>
        <p:txBody>
          <a:bodyPr lIns="91425" tIns="91425" rIns="91425" bIns="91425" anchor="t" anchorCtr="0">
            <a:noAutofit/>
          </a:bodyPr>
          <a:lstStyle/>
          <a:p>
            <a:pPr lvl="0" rtl="0">
              <a:spcBef>
                <a:spcPts val="0"/>
              </a:spcBef>
              <a:buNone/>
            </a:pPr>
            <a:r>
              <a:rPr lang="en"/>
              <a:t>D(G(z)) = 0.8</a:t>
            </a:r>
          </a:p>
          <a:p>
            <a:pPr lvl="0" rtl="0">
              <a:spcBef>
                <a:spcPts val="0"/>
              </a:spcBef>
              <a:buNone/>
            </a:pPr>
            <a:r>
              <a:rPr lang="en"/>
              <a:t>log(1-0.8) = log(0.2) = -1.6</a:t>
            </a:r>
          </a:p>
          <a:p>
            <a:pPr lvl="0" rtl="0">
              <a:spcBef>
                <a:spcPts val="0"/>
              </a:spcBef>
              <a:buNone/>
            </a:pPr>
            <a:endParaRPr/>
          </a:p>
        </p:txBody>
      </p:sp>
      <p:sp>
        <p:nvSpPr>
          <p:cNvPr id="1543" name="Shape 1543"/>
          <p:cNvSpPr/>
          <p:nvPr/>
        </p:nvSpPr>
        <p:spPr>
          <a:xfrm>
            <a:off x="4118225" y="4282325"/>
            <a:ext cx="27957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So minimizing this loss</a:t>
            </a:r>
          </a:p>
          <a:p>
            <a:pPr lvl="0" algn="ctr" rtl="0">
              <a:spcBef>
                <a:spcPts val="0"/>
              </a:spcBef>
              <a:buNone/>
            </a:pPr>
            <a:r>
              <a:rPr lang="en" sz="1100"/>
              <a:t>means to generate images that fool D(.)</a:t>
            </a:r>
          </a:p>
        </p:txBody>
      </p:sp>
      <p:sp>
        <p:nvSpPr>
          <p:cNvPr id="1544" name="Shape 1544"/>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545" name="Shape 15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53</a:t>
            </a:fld>
            <a:endParaRPr lang="en"/>
          </a:p>
        </p:txBody>
      </p:sp>
      <p:sp>
        <p:nvSpPr>
          <p:cNvPr id="1546" name="Shape 1546"/>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547" name="Shape 1547"/>
          <p:cNvSpPr/>
          <p:nvPr/>
        </p:nvSpPr>
        <p:spPr>
          <a:xfrm>
            <a:off x="2342013" y="35466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1548" name="Shape 1548"/>
          <p:cNvCxnSpPr>
            <a:stCxn id="1547" idx="3"/>
            <a:endCxn id="1546" idx="2"/>
          </p:cNvCxnSpPr>
          <p:nvPr/>
        </p:nvCxnSpPr>
        <p:spPr>
          <a:xfrm rot="10800000" flipH="1">
            <a:off x="3221913" y="3583957"/>
            <a:ext cx="364200" cy="73800"/>
          </a:xfrm>
          <a:prstGeom prst="bentConnector2">
            <a:avLst/>
          </a:prstGeom>
          <a:noFill/>
          <a:ln w="9525" cap="flat" cmpd="sng">
            <a:solidFill>
              <a:srgbClr val="00FF00"/>
            </a:solidFill>
            <a:prstDash val="solid"/>
            <a:round/>
            <a:headEnd type="none" w="lg" len="lg"/>
            <a:tailEnd type="none" w="lg" len="lg"/>
          </a:ln>
        </p:spPr>
      </p:cxnSp>
      <p:sp>
        <p:nvSpPr>
          <p:cNvPr id="1549" name="Shape 1549"/>
          <p:cNvSpPr/>
          <p:nvPr/>
        </p:nvSpPr>
        <p:spPr>
          <a:xfrm>
            <a:off x="727425" y="3810150"/>
            <a:ext cx="2307000" cy="2223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50" name="Shape 1550"/>
          <p:cNvSpPr/>
          <p:nvPr/>
        </p:nvSpPr>
        <p:spPr>
          <a:xfrm>
            <a:off x="1590050" y="4385575"/>
            <a:ext cx="2180700" cy="2406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551" name="Shape 1551"/>
          <p:cNvCxnSpPr>
            <a:stCxn id="1550" idx="1"/>
          </p:cNvCxnSpPr>
          <p:nvPr/>
        </p:nvCxnSpPr>
        <p:spPr>
          <a:xfrm rot="10800000">
            <a:off x="1493450" y="4055575"/>
            <a:ext cx="96600" cy="450300"/>
          </a:xfrm>
          <a:prstGeom prst="bentConnector2">
            <a:avLst/>
          </a:prstGeom>
          <a:noFill/>
          <a:ln w="28575" cap="flat" cmpd="sng">
            <a:solidFill>
              <a:srgbClr val="00FF00"/>
            </a:solidFill>
            <a:prstDash val="solid"/>
            <a:round/>
            <a:headEnd type="none" w="lg" len="lg"/>
            <a:tailEnd type="none" w="lg" len="lg"/>
          </a:ln>
        </p:spPr>
      </p:cxnSp>
      <p:sp>
        <p:nvSpPr>
          <p:cNvPr id="1552" name="Shape 1552"/>
          <p:cNvSpPr/>
          <p:nvPr/>
        </p:nvSpPr>
        <p:spPr>
          <a:xfrm>
            <a:off x="3597225" y="3691125"/>
            <a:ext cx="2864700" cy="558900"/>
          </a:xfrm>
          <a:prstGeom prst="rect">
            <a:avLst/>
          </a:prstGeom>
          <a:solidFill>
            <a:srgbClr val="00FF00">
              <a:alpha val="19550"/>
            </a:srgbClr>
          </a:solidFill>
          <a:ln w="9525" cap="flat" cmpd="sng">
            <a:solidFill>
              <a:schemeClr val="dk2"/>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pic>
        <p:nvPicPr>
          <p:cNvPr id="1557" name="Shape 1557"/>
          <p:cNvPicPr preferRelativeResize="0"/>
          <p:nvPr/>
        </p:nvPicPr>
        <p:blipFill>
          <a:blip r:embed="rId3">
            <a:alphaModFix/>
          </a:blip>
          <a:stretch>
            <a:fillRect/>
          </a:stretch>
        </p:blipFill>
        <p:spPr>
          <a:xfrm>
            <a:off x="647136" y="527343"/>
            <a:ext cx="8197975" cy="4175849"/>
          </a:xfrm>
          <a:prstGeom prst="rect">
            <a:avLst/>
          </a:prstGeom>
          <a:noFill/>
          <a:ln>
            <a:noFill/>
          </a:ln>
        </p:spPr>
      </p:pic>
      <p:sp>
        <p:nvSpPr>
          <p:cNvPr id="1558" name="Shape 1558"/>
          <p:cNvSpPr/>
          <p:nvPr/>
        </p:nvSpPr>
        <p:spPr>
          <a:xfrm>
            <a:off x="389592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559" name="Shape 1559"/>
          <p:cNvSpPr/>
          <p:nvPr/>
        </p:nvSpPr>
        <p:spPr>
          <a:xfrm>
            <a:off x="5741275" y="227075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560" name="Shape 1560"/>
          <p:cNvSpPr/>
          <p:nvPr/>
        </p:nvSpPr>
        <p:spPr>
          <a:xfrm>
            <a:off x="6073025" y="2270750"/>
            <a:ext cx="222300" cy="316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561" name="Shape 1561"/>
          <p:cNvSpPr/>
          <p:nvPr/>
        </p:nvSpPr>
        <p:spPr>
          <a:xfrm>
            <a:off x="4581200" y="998325"/>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62" name="Shape 1562"/>
          <p:cNvSpPr/>
          <p:nvPr/>
        </p:nvSpPr>
        <p:spPr>
          <a:xfrm>
            <a:off x="4453650" y="1258425"/>
            <a:ext cx="1237200" cy="25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63" name="Shape 1563"/>
          <p:cNvSpPr/>
          <p:nvPr/>
        </p:nvSpPr>
        <p:spPr>
          <a:xfrm>
            <a:off x="4229525" y="2267600"/>
            <a:ext cx="351600" cy="3165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1564" name="Shape 1564"/>
          <p:cNvSpPr/>
          <p:nvPr/>
        </p:nvSpPr>
        <p:spPr>
          <a:xfrm>
            <a:off x="6404775" y="22394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65" name="Shape 1565"/>
          <p:cNvSpPr/>
          <p:nvPr/>
        </p:nvSpPr>
        <p:spPr>
          <a:xfrm>
            <a:off x="4374925" y="3080450"/>
            <a:ext cx="1237200" cy="260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66" name="Shape 1566"/>
          <p:cNvSpPr/>
          <p:nvPr/>
        </p:nvSpPr>
        <p:spPr>
          <a:xfrm>
            <a:off x="5614772" y="3855200"/>
            <a:ext cx="351600" cy="3165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67" name="Shape 1567"/>
          <p:cNvSpPr/>
          <p:nvPr/>
        </p:nvSpPr>
        <p:spPr>
          <a:xfrm>
            <a:off x="4972975" y="3776750"/>
            <a:ext cx="222300" cy="4734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1568" name="Shape 1568"/>
          <p:cNvSpPr/>
          <p:nvPr/>
        </p:nvSpPr>
        <p:spPr>
          <a:xfrm>
            <a:off x="5304725" y="3776750"/>
            <a:ext cx="222300" cy="4734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569" name="Shape 1569"/>
          <p:cNvSpPr/>
          <p:nvPr/>
        </p:nvSpPr>
        <p:spPr>
          <a:xfrm>
            <a:off x="5367325" y="603975"/>
            <a:ext cx="2795700" cy="2601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sp>
        <p:nvSpPr>
          <p:cNvPr id="1570" name="Shape 1570"/>
          <p:cNvSpPr/>
          <p:nvPr/>
        </p:nvSpPr>
        <p:spPr>
          <a:xfrm>
            <a:off x="5506325" y="1548025"/>
            <a:ext cx="1118700" cy="150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Real images</a:t>
            </a:r>
          </a:p>
        </p:txBody>
      </p:sp>
      <p:sp>
        <p:nvSpPr>
          <p:cNvPr id="1571" name="Shape 1571"/>
          <p:cNvSpPr/>
          <p:nvPr/>
        </p:nvSpPr>
        <p:spPr>
          <a:xfrm>
            <a:off x="7221800" y="1672800"/>
            <a:ext cx="18696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a:t>Generator</a:t>
            </a:r>
            <a:r>
              <a:rPr lang="en" sz="1200"/>
              <a:t>: </a:t>
            </a:r>
          </a:p>
          <a:p>
            <a:pPr lvl="0" algn="ctr" rtl="0">
              <a:spcBef>
                <a:spcPts val="0"/>
              </a:spcBef>
              <a:buNone/>
            </a:pPr>
            <a:r>
              <a:rPr lang="en" sz="1000"/>
              <a:t>input=</a:t>
            </a:r>
            <a:r>
              <a:rPr lang="en" sz="1000" i="1"/>
              <a:t>random numbers</a:t>
            </a:r>
            <a:r>
              <a:rPr lang="en" sz="1000"/>
              <a:t>, output=</a:t>
            </a:r>
            <a:r>
              <a:rPr lang="en" sz="1000" i="1"/>
              <a:t>synthetic image</a:t>
            </a:r>
            <a:r>
              <a:rPr lang="en" sz="1200"/>
              <a:t> </a:t>
            </a:r>
          </a:p>
        </p:txBody>
      </p:sp>
      <p:sp>
        <p:nvSpPr>
          <p:cNvPr id="1572" name="Shape 1572"/>
          <p:cNvSpPr/>
          <p:nvPr/>
        </p:nvSpPr>
        <p:spPr>
          <a:xfrm>
            <a:off x="4345826" y="2684006"/>
            <a:ext cx="3013200" cy="2997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b="1"/>
              <a:t>Discriminator</a:t>
            </a:r>
            <a:r>
              <a:rPr lang="en" sz="1000"/>
              <a:t>: (input=</a:t>
            </a:r>
            <a:r>
              <a:rPr lang="en" sz="1000" i="1"/>
              <a:t>generated/real image</a:t>
            </a:r>
            <a:r>
              <a:rPr lang="en" sz="1000"/>
              <a:t>, </a:t>
            </a:r>
          </a:p>
          <a:p>
            <a:pPr lvl="0" algn="ctr" rtl="0">
              <a:spcBef>
                <a:spcPts val="0"/>
              </a:spcBef>
              <a:buNone/>
            </a:pPr>
            <a:r>
              <a:rPr lang="en" sz="1000"/>
              <a:t>output=</a:t>
            </a:r>
            <a:r>
              <a:rPr lang="en" sz="1000" i="1"/>
              <a:t>prediction of real image</a:t>
            </a:r>
            <a:r>
              <a:rPr lang="en" sz="1000"/>
              <a:t>) </a:t>
            </a:r>
          </a:p>
        </p:txBody>
      </p:sp>
      <p:sp>
        <p:nvSpPr>
          <p:cNvPr id="1573" name="Shape 1573"/>
          <p:cNvSpPr/>
          <p:nvPr/>
        </p:nvSpPr>
        <p:spPr>
          <a:xfrm>
            <a:off x="3130050" y="1529200"/>
            <a:ext cx="823500" cy="1500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maximize</a:t>
            </a:r>
          </a:p>
        </p:txBody>
      </p:sp>
      <p:sp>
        <p:nvSpPr>
          <p:cNvPr id="1574" name="Shape 1574"/>
          <p:cNvSpPr/>
          <p:nvPr/>
        </p:nvSpPr>
        <p:spPr>
          <a:xfrm>
            <a:off x="3130050" y="3379167"/>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575" name="Shape 1575"/>
          <p:cNvSpPr/>
          <p:nvPr/>
        </p:nvSpPr>
        <p:spPr>
          <a:xfrm>
            <a:off x="3597225" y="1749580"/>
            <a:ext cx="912300" cy="2049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576" name="Shape 1576"/>
          <p:cNvSpPr/>
          <p:nvPr/>
        </p:nvSpPr>
        <p:spPr>
          <a:xfrm>
            <a:off x="117225" y="2248861"/>
            <a:ext cx="2224800" cy="360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Discriminator</a:t>
            </a:r>
          </a:p>
        </p:txBody>
      </p:sp>
      <p:sp>
        <p:nvSpPr>
          <p:cNvPr id="1577" name="Shape 1577"/>
          <p:cNvSpPr/>
          <p:nvPr/>
        </p:nvSpPr>
        <p:spPr>
          <a:xfrm>
            <a:off x="2533000" y="2267600"/>
            <a:ext cx="351600" cy="316500"/>
          </a:xfrm>
          <a:prstGeom prst="roundRect">
            <a:avLst>
              <a:gd name="adj" fmla="val 16667"/>
            </a:avLst>
          </a:prstGeom>
          <a:solidFill>
            <a:srgbClr val="0000FF">
              <a:alpha val="16470"/>
            </a:srgbClr>
          </a:solidFill>
          <a:ln>
            <a:noFill/>
          </a:ln>
        </p:spPr>
        <p:txBody>
          <a:bodyPr lIns="91425" tIns="91425" rIns="91425" bIns="91425" anchor="ctr" anchorCtr="0">
            <a:noAutofit/>
          </a:bodyPr>
          <a:lstStyle/>
          <a:p>
            <a:pPr lvl="0">
              <a:spcBef>
                <a:spcPts val="0"/>
              </a:spcBef>
              <a:buNone/>
            </a:pPr>
            <a:endParaRPr/>
          </a:p>
        </p:txBody>
      </p:sp>
      <p:sp>
        <p:nvSpPr>
          <p:cNvPr id="1578" name="Shape 1578"/>
          <p:cNvSpPr/>
          <p:nvPr/>
        </p:nvSpPr>
        <p:spPr>
          <a:xfrm>
            <a:off x="2285314" y="4500075"/>
            <a:ext cx="2224800" cy="3981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Gradient w.r.t the parameters of the Generator</a:t>
            </a:r>
          </a:p>
        </p:txBody>
      </p:sp>
      <p:sp>
        <p:nvSpPr>
          <p:cNvPr id="1579" name="Shape 1579"/>
          <p:cNvSpPr/>
          <p:nvPr/>
        </p:nvSpPr>
        <p:spPr>
          <a:xfrm>
            <a:off x="3221928" y="3883814"/>
            <a:ext cx="351600" cy="3165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cxnSp>
        <p:nvCxnSpPr>
          <p:cNvPr id="1580" name="Shape 1580"/>
          <p:cNvCxnSpPr>
            <a:stCxn id="1579" idx="2"/>
            <a:endCxn id="1578" idx="0"/>
          </p:cNvCxnSpPr>
          <p:nvPr/>
        </p:nvCxnSpPr>
        <p:spPr>
          <a:xfrm>
            <a:off x="3397728" y="4200314"/>
            <a:ext cx="0" cy="299700"/>
          </a:xfrm>
          <a:prstGeom prst="straightConnector1">
            <a:avLst/>
          </a:prstGeom>
          <a:noFill/>
          <a:ln w="9525" cap="flat" cmpd="sng">
            <a:solidFill>
              <a:srgbClr val="9900FF"/>
            </a:solidFill>
            <a:prstDash val="solid"/>
            <a:round/>
            <a:headEnd type="none" w="lg" len="lg"/>
            <a:tailEnd type="none" w="lg" len="lg"/>
          </a:ln>
        </p:spPr>
      </p:cxnSp>
      <p:cxnSp>
        <p:nvCxnSpPr>
          <p:cNvPr id="1581" name="Shape 1581"/>
          <p:cNvCxnSpPr>
            <a:stCxn id="1576" idx="3"/>
            <a:endCxn id="1577" idx="1"/>
          </p:cNvCxnSpPr>
          <p:nvPr/>
        </p:nvCxnSpPr>
        <p:spPr>
          <a:xfrm rot="10800000" flipH="1">
            <a:off x="2342025" y="2425711"/>
            <a:ext cx="191100" cy="3300"/>
          </a:xfrm>
          <a:prstGeom prst="bentConnector3">
            <a:avLst>
              <a:gd name="adj1" fmla="val 49967"/>
            </a:avLst>
          </a:prstGeom>
          <a:noFill/>
          <a:ln w="9525" cap="flat" cmpd="sng">
            <a:solidFill>
              <a:srgbClr val="0000FF"/>
            </a:solidFill>
            <a:prstDash val="solid"/>
            <a:round/>
            <a:headEnd type="none" w="lg" len="lg"/>
            <a:tailEnd type="none" w="lg" len="lg"/>
          </a:ln>
        </p:spPr>
      </p:cxnSp>
      <p:cxnSp>
        <p:nvCxnSpPr>
          <p:cNvPr id="1582" name="Shape 1582"/>
          <p:cNvCxnSpPr>
            <a:stCxn id="1573" idx="3"/>
            <a:endCxn id="1575" idx="0"/>
          </p:cNvCxnSpPr>
          <p:nvPr/>
        </p:nvCxnSpPr>
        <p:spPr>
          <a:xfrm>
            <a:off x="3953550" y="1604200"/>
            <a:ext cx="99900" cy="145500"/>
          </a:xfrm>
          <a:prstGeom prst="bentConnector2">
            <a:avLst/>
          </a:prstGeom>
          <a:noFill/>
          <a:ln w="9525" cap="flat" cmpd="sng">
            <a:solidFill>
              <a:srgbClr val="00FF00"/>
            </a:solidFill>
            <a:prstDash val="solid"/>
            <a:round/>
            <a:headEnd type="none" w="lg" len="lg"/>
            <a:tailEnd type="none" w="lg" len="lg"/>
          </a:ln>
        </p:spPr>
      </p:cxnSp>
      <p:cxnSp>
        <p:nvCxnSpPr>
          <p:cNvPr id="1583" name="Shape 1583"/>
          <p:cNvCxnSpPr>
            <a:stCxn id="1569" idx="1"/>
            <a:endCxn id="1561" idx="0"/>
          </p:cNvCxnSpPr>
          <p:nvPr/>
        </p:nvCxnSpPr>
        <p:spPr>
          <a:xfrm flipH="1">
            <a:off x="5199925" y="734025"/>
            <a:ext cx="167400" cy="264300"/>
          </a:xfrm>
          <a:prstGeom prst="bentConnector2">
            <a:avLst/>
          </a:prstGeom>
          <a:noFill/>
          <a:ln w="9525" cap="flat" cmpd="sng">
            <a:solidFill>
              <a:srgbClr val="FF9900"/>
            </a:solidFill>
            <a:prstDash val="solid"/>
            <a:round/>
            <a:headEnd type="none" w="lg" len="lg"/>
            <a:tailEnd type="none" w="lg" len="lg"/>
          </a:ln>
        </p:spPr>
      </p:cxnSp>
      <p:cxnSp>
        <p:nvCxnSpPr>
          <p:cNvPr id="1584" name="Shape 1584"/>
          <p:cNvCxnSpPr>
            <a:stCxn id="1562" idx="2"/>
            <a:endCxn id="1570" idx="1"/>
          </p:cNvCxnSpPr>
          <p:nvPr/>
        </p:nvCxnSpPr>
        <p:spPr>
          <a:xfrm rot="-5400000" flipH="1">
            <a:off x="5235300" y="1351875"/>
            <a:ext cx="108000" cy="434100"/>
          </a:xfrm>
          <a:prstGeom prst="bentConnector2">
            <a:avLst/>
          </a:prstGeom>
          <a:noFill/>
          <a:ln w="9525" cap="flat" cmpd="sng">
            <a:solidFill>
              <a:srgbClr val="FF0000"/>
            </a:solidFill>
            <a:prstDash val="solid"/>
            <a:round/>
            <a:headEnd type="none" w="lg" len="lg"/>
            <a:tailEnd type="none" w="lg" len="lg"/>
          </a:ln>
        </p:spPr>
      </p:cxnSp>
      <p:cxnSp>
        <p:nvCxnSpPr>
          <p:cNvPr id="1585" name="Shape 1585"/>
          <p:cNvCxnSpPr>
            <a:endCxn id="1560" idx="0"/>
          </p:cNvCxnSpPr>
          <p:nvPr/>
        </p:nvCxnSpPr>
        <p:spPr>
          <a:xfrm flipH="1">
            <a:off x="6184175" y="2030150"/>
            <a:ext cx="1037700" cy="240600"/>
          </a:xfrm>
          <a:prstGeom prst="bentConnector2">
            <a:avLst/>
          </a:prstGeom>
          <a:noFill/>
          <a:ln w="9525" cap="flat" cmpd="sng">
            <a:solidFill>
              <a:srgbClr val="FF00FF"/>
            </a:solidFill>
            <a:prstDash val="solid"/>
            <a:round/>
            <a:headEnd type="none" w="lg" len="lg"/>
            <a:tailEnd type="none" w="lg" len="lg"/>
          </a:ln>
        </p:spPr>
      </p:cxnSp>
      <p:sp>
        <p:nvSpPr>
          <p:cNvPr id="1586" name="Shape 1586"/>
          <p:cNvSpPr/>
          <p:nvPr/>
        </p:nvSpPr>
        <p:spPr>
          <a:xfrm>
            <a:off x="2342013" y="3546607"/>
            <a:ext cx="879900" cy="222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minimize</a:t>
            </a:r>
          </a:p>
        </p:txBody>
      </p:sp>
      <p:cxnSp>
        <p:nvCxnSpPr>
          <p:cNvPr id="1587" name="Shape 1587"/>
          <p:cNvCxnSpPr>
            <a:stCxn id="1586" idx="3"/>
            <a:endCxn id="1574" idx="2"/>
          </p:cNvCxnSpPr>
          <p:nvPr/>
        </p:nvCxnSpPr>
        <p:spPr>
          <a:xfrm rot="10800000" flipH="1">
            <a:off x="3221913" y="3583957"/>
            <a:ext cx="364200" cy="73800"/>
          </a:xfrm>
          <a:prstGeom prst="bentConnector2">
            <a:avLst/>
          </a:prstGeom>
          <a:noFill/>
          <a:ln w="9525" cap="flat" cmpd="sng">
            <a:solidFill>
              <a:srgbClr val="00FF00"/>
            </a:solidFill>
            <a:prstDash val="solid"/>
            <a:round/>
            <a:headEnd type="none" w="lg" len="lg"/>
            <a:tailEnd type="none" w="lg" len="lg"/>
          </a:ln>
        </p:spPr>
      </p:cxnSp>
      <p:cxnSp>
        <p:nvCxnSpPr>
          <p:cNvPr id="1588" name="Shape 1588"/>
          <p:cNvCxnSpPr>
            <a:stCxn id="1572" idx="1"/>
            <a:endCxn id="1558" idx="2"/>
          </p:cNvCxnSpPr>
          <p:nvPr/>
        </p:nvCxnSpPr>
        <p:spPr>
          <a:xfrm rot="10800000">
            <a:off x="4007126" y="2587256"/>
            <a:ext cx="338700" cy="246600"/>
          </a:xfrm>
          <a:prstGeom prst="bentConnector2">
            <a:avLst/>
          </a:prstGeom>
          <a:noFill/>
          <a:ln w="9525" cap="flat" cmpd="sng">
            <a:solidFill>
              <a:srgbClr val="00FFFF"/>
            </a:solidFill>
            <a:prstDash val="solid"/>
            <a:round/>
            <a:headEnd type="none" w="lg" len="lg"/>
            <a:tailEnd type="none" w="lg" len="lg"/>
          </a:ln>
        </p:spPr>
      </p:cxnSp>
      <p:cxnSp>
        <p:nvCxnSpPr>
          <p:cNvPr id="1589" name="Shape 1589"/>
          <p:cNvCxnSpPr>
            <a:stCxn id="1572" idx="0"/>
            <a:endCxn id="1559" idx="2"/>
          </p:cNvCxnSpPr>
          <p:nvPr/>
        </p:nvCxnSpPr>
        <p:spPr>
          <a:xfrm rot="-5400000">
            <a:off x="5804276" y="2635256"/>
            <a:ext cx="96900" cy="600"/>
          </a:xfrm>
          <a:prstGeom prst="bentConnector3">
            <a:avLst>
              <a:gd name="adj1" fmla="val 49926"/>
            </a:avLst>
          </a:prstGeom>
          <a:noFill/>
          <a:ln w="9525" cap="flat" cmpd="sng">
            <a:solidFill>
              <a:srgbClr val="00FFFF"/>
            </a:solidFill>
            <a:prstDash val="solid"/>
            <a:round/>
            <a:headEnd type="none" w="lg" len="lg"/>
            <a:tailEnd type="none" w="lg" len="lg"/>
          </a:ln>
        </p:spPr>
      </p:cxnSp>
      <p:sp>
        <p:nvSpPr>
          <p:cNvPr id="1590" name="Shape 1590"/>
          <p:cNvSpPr/>
          <p:nvPr/>
        </p:nvSpPr>
        <p:spPr>
          <a:xfrm>
            <a:off x="2913200" y="2091975"/>
            <a:ext cx="606900" cy="671100"/>
          </a:xfrm>
          <a:prstGeom prst="roundRect">
            <a:avLst>
              <a:gd name="adj" fmla="val 16667"/>
            </a:avLst>
          </a:prstGeom>
          <a:solidFill>
            <a:srgbClr val="78909C">
              <a:alpha val="41090"/>
            </a:srgbClr>
          </a:solidFill>
          <a:ln>
            <a:noFill/>
          </a:ln>
        </p:spPr>
        <p:txBody>
          <a:bodyPr lIns="91425" tIns="91425" rIns="91425" bIns="91425" anchor="ctr" anchorCtr="0">
            <a:noAutofit/>
          </a:bodyPr>
          <a:lstStyle/>
          <a:p>
            <a:pPr lvl="0">
              <a:spcBef>
                <a:spcPts val="0"/>
              </a:spcBef>
              <a:buNone/>
            </a:pPr>
            <a:endParaRPr/>
          </a:p>
        </p:txBody>
      </p:sp>
      <p:sp>
        <p:nvSpPr>
          <p:cNvPr id="1591" name="Shape 1591"/>
          <p:cNvSpPr/>
          <p:nvPr/>
        </p:nvSpPr>
        <p:spPr>
          <a:xfrm>
            <a:off x="1944525" y="2904550"/>
            <a:ext cx="1933800" cy="2049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Average over </a:t>
            </a:r>
            <a:r>
              <a:rPr lang="en" sz="1100" i="1"/>
              <a:t>m</a:t>
            </a:r>
            <a:r>
              <a:rPr lang="en" sz="1100"/>
              <a:t> samples</a:t>
            </a:r>
          </a:p>
        </p:txBody>
      </p:sp>
      <p:cxnSp>
        <p:nvCxnSpPr>
          <p:cNvPr id="1592" name="Shape 1592"/>
          <p:cNvCxnSpPr>
            <a:stCxn id="1591" idx="0"/>
            <a:endCxn id="1590" idx="2"/>
          </p:cNvCxnSpPr>
          <p:nvPr/>
        </p:nvCxnSpPr>
        <p:spPr>
          <a:xfrm rot="-5400000">
            <a:off x="2993175" y="2681200"/>
            <a:ext cx="141600" cy="305100"/>
          </a:xfrm>
          <a:prstGeom prst="bentConnector3">
            <a:avLst>
              <a:gd name="adj1" fmla="val 49956"/>
            </a:avLst>
          </a:prstGeom>
          <a:noFill/>
          <a:ln w="9525" cap="flat" cmpd="sng">
            <a:solidFill>
              <a:schemeClr val="accent3"/>
            </a:solidFill>
            <a:prstDash val="solid"/>
            <a:round/>
            <a:headEnd type="none" w="lg" len="lg"/>
            <a:tailEnd type="none" w="lg" len="lg"/>
          </a:ln>
        </p:spPr>
      </p:cxnSp>
      <p:sp>
        <p:nvSpPr>
          <p:cNvPr id="1593" name="Shape 1593"/>
          <p:cNvSpPr/>
          <p:nvPr/>
        </p:nvSpPr>
        <p:spPr>
          <a:xfrm>
            <a:off x="306150" y="85150"/>
            <a:ext cx="3121200" cy="360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a:t>
            </a:r>
            <a:r>
              <a:rPr lang="en" sz="1100" i="1"/>
              <a:t>x</a:t>
            </a:r>
            <a:r>
              <a:rPr lang="en" sz="1100"/>
              <a:t>) = probability that </a:t>
            </a:r>
            <a:r>
              <a:rPr lang="en" sz="1100" i="1"/>
              <a:t>x </a:t>
            </a:r>
            <a:r>
              <a:rPr lang="en" sz="1100"/>
              <a:t>is a real image </a:t>
            </a:r>
          </a:p>
          <a:p>
            <a:pPr lvl="0" algn="ctr" rtl="0">
              <a:spcBef>
                <a:spcPts val="0"/>
              </a:spcBef>
              <a:buNone/>
            </a:pPr>
            <a:r>
              <a:rPr lang="en" sz="1100"/>
              <a:t>0 = generated image; 1 = real image</a:t>
            </a:r>
          </a:p>
        </p:txBody>
      </p:sp>
      <p:grpSp>
        <p:nvGrpSpPr>
          <p:cNvPr id="1594" name="Shape 1594"/>
          <p:cNvGrpSpPr/>
          <p:nvPr/>
        </p:nvGrpSpPr>
        <p:grpSpPr>
          <a:xfrm>
            <a:off x="7010399" y="3504350"/>
            <a:ext cx="2042700" cy="1473600"/>
            <a:chOff x="6171799" y="3570875"/>
            <a:chExt cx="2042700" cy="1473600"/>
          </a:xfrm>
        </p:grpSpPr>
        <p:sp>
          <p:nvSpPr>
            <p:cNvPr id="1595" name="Shape 1595"/>
            <p:cNvSpPr/>
            <p:nvPr/>
          </p:nvSpPr>
          <p:spPr>
            <a:xfrm>
              <a:off x="6171800" y="3570875"/>
              <a:ext cx="2042700" cy="1473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596" name="Shape 1596"/>
            <p:cNvPicPr preferRelativeResize="0"/>
            <p:nvPr/>
          </p:nvPicPr>
          <p:blipFill>
            <a:blip r:embed="rId4">
              <a:alphaModFix/>
            </a:blip>
            <a:stretch>
              <a:fillRect/>
            </a:stretch>
          </p:blipFill>
          <p:spPr>
            <a:xfrm>
              <a:off x="6171799" y="3586279"/>
              <a:ext cx="2042700" cy="1442783"/>
            </a:xfrm>
            <a:prstGeom prst="rect">
              <a:avLst/>
            </a:prstGeom>
            <a:noFill/>
            <a:ln>
              <a:noFill/>
            </a:ln>
          </p:spPr>
        </p:pic>
      </p:grpSp>
      <p:sp>
        <p:nvSpPr>
          <p:cNvPr id="1597" name="Shape 1597"/>
          <p:cNvSpPr/>
          <p:nvPr/>
        </p:nvSpPr>
        <p:spPr>
          <a:xfrm>
            <a:off x="6965850" y="3348000"/>
            <a:ext cx="2131800" cy="204900"/>
          </a:xfrm>
          <a:prstGeom prst="roundRect">
            <a:avLst>
              <a:gd name="adj" fmla="val 16667"/>
            </a:avLst>
          </a:prstGeom>
          <a:solidFill>
            <a:srgbClr val="EFEFEF"/>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Note showing ln(x) not log(x)</a:t>
            </a:r>
          </a:p>
        </p:txBody>
      </p:sp>
      <p:sp>
        <p:nvSpPr>
          <p:cNvPr id="1598" name="Shape 159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54</a:t>
            </a:fld>
            <a:endParaRPr lang="en"/>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Shape 160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Outline of our chat</a:t>
            </a:r>
          </a:p>
        </p:txBody>
      </p:sp>
      <p:sp>
        <p:nvSpPr>
          <p:cNvPr id="1604" name="Shape 160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Overview of the Deep Convolutional Generative Adversarial Network (DCGAN)</a:t>
            </a:r>
          </a:p>
          <a:p>
            <a:pPr lvl="0" rtl="0">
              <a:spcBef>
                <a:spcPts val="0"/>
              </a:spcBef>
              <a:buNone/>
            </a:pPr>
            <a:r>
              <a:rPr lang="en"/>
              <a:t>Optimizing a Generative Adversarial Network (GAN)</a:t>
            </a:r>
          </a:p>
          <a:p>
            <a:pPr lvl="0" rtl="0">
              <a:spcBef>
                <a:spcPts val="0"/>
              </a:spcBef>
              <a:buNone/>
            </a:pPr>
            <a:r>
              <a:rPr lang="en"/>
              <a:t>Specifics of the DCGAN architecture</a:t>
            </a:r>
          </a:p>
          <a:p>
            <a:pPr lvl="0" rtl="0">
              <a:spcBef>
                <a:spcPts val="0"/>
              </a:spcBef>
              <a:buNone/>
            </a:pPr>
            <a:r>
              <a:rPr lang="en"/>
              <a:t>Generated images and sanity checks that it's not just memorizing examples</a:t>
            </a:r>
          </a:p>
          <a:p>
            <a:pPr lvl="0" rtl="0">
              <a:spcBef>
                <a:spcPts val="0"/>
              </a:spcBef>
              <a:buNone/>
            </a:pPr>
            <a:r>
              <a:rPr lang="en"/>
              <a:t>Discriminate results for classification using DCGAN</a:t>
            </a:r>
          </a:p>
          <a:p>
            <a:pPr lvl="0" rtl="0">
              <a:spcBef>
                <a:spcPts val="0"/>
              </a:spcBef>
              <a:buNone/>
            </a:pPr>
            <a:endParaRPr/>
          </a:p>
        </p:txBody>
      </p:sp>
      <p:sp>
        <p:nvSpPr>
          <p:cNvPr id="1605" name="Shape 1605"/>
          <p:cNvSpPr/>
          <p:nvPr/>
        </p:nvSpPr>
        <p:spPr>
          <a:xfrm>
            <a:off x="262900" y="2228662"/>
            <a:ext cx="8311800" cy="402300"/>
          </a:xfrm>
          <a:prstGeom prst="roundRect">
            <a:avLst>
              <a:gd name="adj" fmla="val 16667"/>
            </a:avLst>
          </a:prstGeom>
          <a:solidFill>
            <a:srgbClr val="FF00FF">
              <a:alpha val="14940"/>
            </a:srgbClr>
          </a:solidFill>
          <a:ln w="9525" cap="flat" cmpd="sng">
            <a:solidFill>
              <a:srgbClr val="FF0000"/>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sp>
        <p:nvSpPr>
          <p:cNvPr id="1606" name="Shape 160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55</a:t>
            </a:fld>
            <a:endParaRPr lang="en"/>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Shape 161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sz="2400"/>
              <a:t>The Deep Convolutional Generative Adversarial Network</a:t>
            </a:r>
          </a:p>
        </p:txBody>
      </p:sp>
      <p:grpSp>
        <p:nvGrpSpPr>
          <p:cNvPr id="1612" name="Shape 1612"/>
          <p:cNvGrpSpPr/>
          <p:nvPr/>
        </p:nvGrpSpPr>
        <p:grpSpPr>
          <a:xfrm>
            <a:off x="97424" y="1443224"/>
            <a:ext cx="8920997" cy="2178125"/>
            <a:chOff x="97424" y="1443224"/>
            <a:chExt cx="8920997" cy="2178125"/>
          </a:xfrm>
        </p:grpSpPr>
        <p:pic>
          <p:nvPicPr>
            <p:cNvPr id="1613" name="Shape 1613"/>
            <p:cNvPicPr preferRelativeResize="0"/>
            <p:nvPr/>
          </p:nvPicPr>
          <p:blipFill rotWithShape="1">
            <a:blip r:embed="rId3">
              <a:alphaModFix/>
            </a:blip>
            <a:srcRect l="19568"/>
            <a:stretch/>
          </p:blipFill>
          <p:spPr>
            <a:xfrm>
              <a:off x="5339474" y="1443224"/>
              <a:ext cx="3678946" cy="2178125"/>
            </a:xfrm>
            <a:prstGeom prst="rect">
              <a:avLst/>
            </a:prstGeom>
            <a:noFill/>
            <a:ln>
              <a:noFill/>
            </a:ln>
          </p:spPr>
        </p:pic>
        <p:pic>
          <p:nvPicPr>
            <p:cNvPr id="1614" name="Shape 1614"/>
            <p:cNvPicPr preferRelativeResize="0"/>
            <p:nvPr/>
          </p:nvPicPr>
          <p:blipFill>
            <a:blip r:embed="rId4">
              <a:alphaModFix/>
            </a:blip>
            <a:stretch>
              <a:fillRect/>
            </a:stretch>
          </p:blipFill>
          <p:spPr>
            <a:xfrm>
              <a:off x="97424" y="1443225"/>
              <a:ext cx="5273675" cy="2174175"/>
            </a:xfrm>
            <a:prstGeom prst="rect">
              <a:avLst/>
            </a:prstGeom>
            <a:noFill/>
            <a:ln>
              <a:noFill/>
            </a:ln>
          </p:spPr>
        </p:pic>
        <p:sp>
          <p:nvSpPr>
            <p:cNvPr id="1615" name="Shape 1615"/>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616" name="Shape 1616"/>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617" name="Shape 1617"/>
          <p:cNvSpPr/>
          <p:nvPr/>
        </p:nvSpPr>
        <p:spPr>
          <a:xfrm>
            <a:off x="2787453" y="4191075"/>
            <a:ext cx="2883900" cy="3981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Let's explore some of the interesting architecture aspects of this architecture</a:t>
            </a:r>
          </a:p>
        </p:txBody>
      </p:sp>
      <p:sp>
        <p:nvSpPr>
          <p:cNvPr id="1618" name="Shape 161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56</a:t>
            </a:fld>
            <a:endParaRPr lang="en"/>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Shape 1623"/>
          <p:cNvSpPr txBox="1">
            <a:spLocks noGrp="1"/>
          </p:cNvSpPr>
          <p:nvPr>
            <p:ph type="title"/>
          </p:nvPr>
        </p:nvSpPr>
        <p:spPr>
          <a:xfrm>
            <a:off x="261625" y="58725"/>
            <a:ext cx="8520600" cy="572700"/>
          </a:xfrm>
          <a:prstGeom prst="rect">
            <a:avLst/>
          </a:prstGeom>
        </p:spPr>
        <p:txBody>
          <a:bodyPr lIns="91425" tIns="91425" rIns="91425" bIns="91425" anchor="t" anchorCtr="0">
            <a:noAutofit/>
          </a:bodyPr>
          <a:lstStyle/>
          <a:p>
            <a:pPr lvl="0">
              <a:spcBef>
                <a:spcPts val="0"/>
              </a:spcBef>
              <a:buNone/>
            </a:pPr>
            <a:r>
              <a:rPr lang="en">
                <a:solidFill>
                  <a:srgbClr val="FF00FF"/>
                </a:solidFill>
              </a:rPr>
              <a:t>Generator</a:t>
            </a:r>
          </a:p>
        </p:txBody>
      </p:sp>
      <p:pic>
        <p:nvPicPr>
          <p:cNvPr id="1624" name="Shape 1624"/>
          <p:cNvPicPr preferRelativeResize="0"/>
          <p:nvPr/>
        </p:nvPicPr>
        <p:blipFill>
          <a:blip r:embed="rId3">
            <a:alphaModFix/>
          </a:blip>
          <a:stretch>
            <a:fillRect/>
          </a:stretch>
        </p:blipFill>
        <p:spPr>
          <a:xfrm>
            <a:off x="1329387" y="1309850"/>
            <a:ext cx="6485225" cy="2673674"/>
          </a:xfrm>
          <a:prstGeom prst="rect">
            <a:avLst/>
          </a:prstGeom>
          <a:noFill/>
          <a:ln>
            <a:noFill/>
          </a:ln>
        </p:spPr>
      </p:pic>
      <p:pic>
        <p:nvPicPr>
          <p:cNvPr id="1625" name="Shape 1625"/>
          <p:cNvPicPr preferRelativeResize="0"/>
          <p:nvPr/>
        </p:nvPicPr>
        <p:blipFill rotWithShape="1">
          <a:blip r:embed="rId4">
            <a:alphaModFix/>
          </a:blip>
          <a:srcRect l="59704" t="49682" r="20747" b="2618"/>
          <a:stretch/>
        </p:blipFill>
        <p:spPr>
          <a:xfrm>
            <a:off x="7871846" y="2161081"/>
            <a:ext cx="1230533" cy="1230888"/>
          </a:xfrm>
          <a:prstGeom prst="rect">
            <a:avLst/>
          </a:prstGeom>
          <a:noFill/>
          <a:ln w="28575" cap="flat" cmpd="sng">
            <a:solidFill>
              <a:srgbClr val="FF9900"/>
            </a:solidFill>
            <a:prstDash val="solid"/>
            <a:round/>
            <a:headEnd type="none" w="med" len="med"/>
            <a:tailEnd type="none" w="med" len="med"/>
          </a:ln>
        </p:spPr>
      </p:pic>
      <p:sp>
        <p:nvSpPr>
          <p:cNvPr id="1626" name="Shape 1626"/>
          <p:cNvSpPr/>
          <p:nvPr/>
        </p:nvSpPr>
        <p:spPr>
          <a:xfrm>
            <a:off x="1781875" y="2443350"/>
            <a:ext cx="178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627" name="Shape 1627"/>
          <p:cNvSpPr/>
          <p:nvPr/>
        </p:nvSpPr>
        <p:spPr>
          <a:xfrm>
            <a:off x="201162" y="1588562"/>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1628" name="Shape 1628"/>
          <p:cNvCxnSpPr>
            <a:stCxn id="1626" idx="0"/>
            <a:endCxn id="1627" idx="2"/>
          </p:cNvCxnSpPr>
          <p:nvPr/>
        </p:nvCxnSpPr>
        <p:spPr>
          <a:xfrm rot="5400000" flipH="1">
            <a:off x="1225525" y="1797600"/>
            <a:ext cx="456300" cy="835200"/>
          </a:xfrm>
          <a:prstGeom prst="bentConnector3">
            <a:avLst>
              <a:gd name="adj1" fmla="val 50010"/>
            </a:avLst>
          </a:prstGeom>
          <a:noFill/>
          <a:ln w="9525" cap="flat" cmpd="sng">
            <a:solidFill>
              <a:srgbClr val="FF9900"/>
            </a:solidFill>
            <a:prstDash val="solid"/>
            <a:round/>
            <a:headEnd type="none" w="lg" len="lg"/>
            <a:tailEnd type="none" w="lg" len="lg"/>
          </a:ln>
        </p:spPr>
      </p:cxnSp>
      <p:sp>
        <p:nvSpPr>
          <p:cNvPr id="1629" name="Shape 16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57</a:t>
            </a:fld>
            <a:endParaRPr lang="en"/>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Shape 1634"/>
          <p:cNvSpPr txBox="1">
            <a:spLocks noGrp="1"/>
          </p:cNvSpPr>
          <p:nvPr>
            <p:ph type="title"/>
          </p:nvPr>
        </p:nvSpPr>
        <p:spPr>
          <a:xfrm>
            <a:off x="261625" y="58725"/>
            <a:ext cx="8520600" cy="572700"/>
          </a:xfrm>
          <a:prstGeom prst="rect">
            <a:avLst/>
          </a:prstGeom>
        </p:spPr>
        <p:txBody>
          <a:bodyPr lIns="91425" tIns="91425" rIns="91425" bIns="91425" anchor="t" anchorCtr="0">
            <a:noAutofit/>
          </a:bodyPr>
          <a:lstStyle/>
          <a:p>
            <a:pPr lvl="0" rtl="0">
              <a:spcBef>
                <a:spcPts val="0"/>
              </a:spcBef>
              <a:buNone/>
            </a:pPr>
            <a:r>
              <a:rPr lang="en">
                <a:solidFill>
                  <a:srgbClr val="FF00FF"/>
                </a:solidFill>
              </a:rPr>
              <a:t>Generator</a:t>
            </a:r>
          </a:p>
        </p:txBody>
      </p:sp>
      <p:pic>
        <p:nvPicPr>
          <p:cNvPr id="1635" name="Shape 1635"/>
          <p:cNvPicPr preferRelativeResize="0"/>
          <p:nvPr/>
        </p:nvPicPr>
        <p:blipFill>
          <a:blip r:embed="rId3">
            <a:alphaModFix/>
          </a:blip>
          <a:stretch>
            <a:fillRect/>
          </a:stretch>
        </p:blipFill>
        <p:spPr>
          <a:xfrm>
            <a:off x="1329387" y="1309850"/>
            <a:ext cx="6485225" cy="2673674"/>
          </a:xfrm>
          <a:prstGeom prst="rect">
            <a:avLst/>
          </a:prstGeom>
          <a:noFill/>
          <a:ln>
            <a:noFill/>
          </a:ln>
        </p:spPr>
      </p:pic>
      <p:pic>
        <p:nvPicPr>
          <p:cNvPr id="1636" name="Shape 1636"/>
          <p:cNvPicPr preferRelativeResize="0"/>
          <p:nvPr/>
        </p:nvPicPr>
        <p:blipFill rotWithShape="1">
          <a:blip r:embed="rId4">
            <a:alphaModFix/>
          </a:blip>
          <a:srcRect l="59704" t="49682" r="20747" b="2618"/>
          <a:stretch/>
        </p:blipFill>
        <p:spPr>
          <a:xfrm>
            <a:off x="7871846" y="2161081"/>
            <a:ext cx="1230533" cy="1230888"/>
          </a:xfrm>
          <a:prstGeom prst="rect">
            <a:avLst/>
          </a:prstGeom>
          <a:noFill/>
          <a:ln w="28575" cap="flat" cmpd="sng">
            <a:solidFill>
              <a:srgbClr val="FF9900"/>
            </a:solidFill>
            <a:prstDash val="solid"/>
            <a:round/>
            <a:headEnd type="none" w="med" len="med"/>
            <a:tailEnd type="none" w="med" len="med"/>
          </a:ln>
        </p:spPr>
      </p:pic>
      <p:sp>
        <p:nvSpPr>
          <p:cNvPr id="1637" name="Shape 1637"/>
          <p:cNvSpPr/>
          <p:nvPr/>
        </p:nvSpPr>
        <p:spPr>
          <a:xfrm>
            <a:off x="1781875" y="2443350"/>
            <a:ext cx="178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638" name="Shape 1638"/>
          <p:cNvSpPr/>
          <p:nvPr/>
        </p:nvSpPr>
        <p:spPr>
          <a:xfrm>
            <a:off x="201162" y="1588562"/>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1639" name="Shape 1639"/>
          <p:cNvCxnSpPr>
            <a:stCxn id="1637" idx="0"/>
            <a:endCxn id="1638" idx="2"/>
          </p:cNvCxnSpPr>
          <p:nvPr/>
        </p:nvCxnSpPr>
        <p:spPr>
          <a:xfrm rot="5400000" flipH="1">
            <a:off x="1225525" y="1797600"/>
            <a:ext cx="456300" cy="835200"/>
          </a:xfrm>
          <a:prstGeom prst="bentConnector3">
            <a:avLst>
              <a:gd name="adj1" fmla="val 50010"/>
            </a:avLst>
          </a:prstGeom>
          <a:noFill/>
          <a:ln w="9525" cap="flat" cmpd="sng">
            <a:solidFill>
              <a:srgbClr val="FF9900"/>
            </a:solidFill>
            <a:prstDash val="solid"/>
            <a:round/>
            <a:headEnd type="none" w="lg" len="lg"/>
            <a:tailEnd type="none" w="lg" len="lg"/>
          </a:ln>
        </p:spPr>
      </p:cxnSp>
      <p:sp>
        <p:nvSpPr>
          <p:cNvPr id="1640" name="Shape 1640"/>
          <p:cNvSpPr/>
          <p:nvPr/>
        </p:nvSpPr>
        <p:spPr>
          <a:xfrm>
            <a:off x="1491850" y="3064400"/>
            <a:ext cx="1230600" cy="2406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641" name="Shape 1641"/>
          <p:cNvSpPr/>
          <p:nvPr/>
        </p:nvSpPr>
        <p:spPr>
          <a:xfrm>
            <a:off x="372400" y="4164650"/>
            <a:ext cx="3469500" cy="5079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Fully-connected layer (composed of weights) reshaped to have width, height and feature maps</a:t>
            </a:r>
          </a:p>
        </p:txBody>
      </p:sp>
      <p:cxnSp>
        <p:nvCxnSpPr>
          <p:cNvPr id="1642" name="Shape 1642"/>
          <p:cNvCxnSpPr>
            <a:stCxn id="1641" idx="0"/>
            <a:endCxn id="1640" idx="2"/>
          </p:cNvCxnSpPr>
          <p:nvPr/>
        </p:nvCxnSpPr>
        <p:spPr>
          <a:xfrm rot="-5400000">
            <a:off x="1677550" y="3734450"/>
            <a:ext cx="859800" cy="600"/>
          </a:xfrm>
          <a:prstGeom prst="bentConnector3">
            <a:avLst>
              <a:gd name="adj1" fmla="val 49991"/>
            </a:avLst>
          </a:prstGeom>
          <a:noFill/>
          <a:ln w="9525" cap="flat" cmpd="sng">
            <a:solidFill>
              <a:srgbClr val="00FF00"/>
            </a:solidFill>
            <a:prstDash val="solid"/>
            <a:round/>
            <a:headEnd type="none" w="lg" len="lg"/>
            <a:tailEnd type="none" w="lg" len="lg"/>
          </a:ln>
        </p:spPr>
      </p:cxnSp>
      <p:sp>
        <p:nvSpPr>
          <p:cNvPr id="1643" name="Shape 16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58</a:t>
            </a:fld>
            <a:endParaRPr lang="en"/>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Shape 1648"/>
          <p:cNvSpPr txBox="1">
            <a:spLocks noGrp="1"/>
          </p:cNvSpPr>
          <p:nvPr>
            <p:ph type="title"/>
          </p:nvPr>
        </p:nvSpPr>
        <p:spPr>
          <a:xfrm>
            <a:off x="261625" y="58725"/>
            <a:ext cx="8520600" cy="572700"/>
          </a:xfrm>
          <a:prstGeom prst="rect">
            <a:avLst/>
          </a:prstGeom>
        </p:spPr>
        <p:txBody>
          <a:bodyPr lIns="91425" tIns="91425" rIns="91425" bIns="91425" anchor="t" anchorCtr="0">
            <a:noAutofit/>
          </a:bodyPr>
          <a:lstStyle/>
          <a:p>
            <a:pPr lvl="0" rtl="0">
              <a:spcBef>
                <a:spcPts val="0"/>
              </a:spcBef>
              <a:buNone/>
            </a:pPr>
            <a:r>
              <a:rPr lang="en">
                <a:solidFill>
                  <a:srgbClr val="FF00FF"/>
                </a:solidFill>
              </a:rPr>
              <a:t>Generator</a:t>
            </a:r>
          </a:p>
        </p:txBody>
      </p:sp>
      <p:pic>
        <p:nvPicPr>
          <p:cNvPr id="1649" name="Shape 1649"/>
          <p:cNvPicPr preferRelativeResize="0"/>
          <p:nvPr/>
        </p:nvPicPr>
        <p:blipFill>
          <a:blip r:embed="rId3">
            <a:alphaModFix/>
          </a:blip>
          <a:stretch>
            <a:fillRect/>
          </a:stretch>
        </p:blipFill>
        <p:spPr>
          <a:xfrm>
            <a:off x="1329387" y="1309850"/>
            <a:ext cx="6485225" cy="2673674"/>
          </a:xfrm>
          <a:prstGeom prst="rect">
            <a:avLst/>
          </a:prstGeom>
          <a:noFill/>
          <a:ln>
            <a:noFill/>
          </a:ln>
        </p:spPr>
      </p:pic>
      <p:pic>
        <p:nvPicPr>
          <p:cNvPr id="1650" name="Shape 1650"/>
          <p:cNvPicPr preferRelativeResize="0"/>
          <p:nvPr/>
        </p:nvPicPr>
        <p:blipFill rotWithShape="1">
          <a:blip r:embed="rId4">
            <a:alphaModFix/>
          </a:blip>
          <a:srcRect l="59704" t="49682" r="20747" b="2618"/>
          <a:stretch/>
        </p:blipFill>
        <p:spPr>
          <a:xfrm>
            <a:off x="7871846" y="2161081"/>
            <a:ext cx="1230533" cy="1230888"/>
          </a:xfrm>
          <a:prstGeom prst="rect">
            <a:avLst/>
          </a:prstGeom>
          <a:noFill/>
          <a:ln w="28575" cap="flat" cmpd="sng">
            <a:solidFill>
              <a:srgbClr val="FF9900"/>
            </a:solidFill>
            <a:prstDash val="solid"/>
            <a:round/>
            <a:headEnd type="none" w="med" len="med"/>
            <a:tailEnd type="none" w="med" len="med"/>
          </a:ln>
        </p:spPr>
      </p:pic>
      <p:sp>
        <p:nvSpPr>
          <p:cNvPr id="1651" name="Shape 1651"/>
          <p:cNvSpPr/>
          <p:nvPr/>
        </p:nvSpPr>
        <p:spPr>
          <a:xfrm>
            <a:off x="1781875" y="2443350"/>
            <a:ext cx="178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652" name="Shape 1652"/>
          <p:cNvSpPr/>
          <p:nvPr/>
        </p:nvSpPr>
        <p:spPr>
          <a:xfrm>
            <a:off x="201162" y="1588562"/>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1653" name="Shape 1653"/>
          <p:cNvCxnSpPr>
            <a:stCxn id="1651" idx="0"/>
            <a:endCxn id="1652" idx="2"/>
          </p:cNvCxnSpPr>
          <p:nvPr/>
        </p:nvCxnSpPr>
        <p:spPr>
          <a:xfrm rot="5400000" flipH="1">
            <a:off x="1225525" y="1797600"/>
            <a:ext cx="456300" cy="835200"/>
          </a:xfrm>
          <a:prstGeom prst="bentConnector3">
            <a:avLst>
              <a:gd name="adj1" fmla="val 50010"/>
            </a:avLst>
          </a:prstGeom>
          <a:noFill/>
          <a:ln w="9525" cap="flat" cmpd="sng">
            <a:solidFill>
              <a:srgbClr val="FF9900"/>
            </a:solidFill>
            <a:prstDash val="solid"/>
            <a:round/>
            <a:headEnd type="none" w="lg" len="lg"/>
            <a:tailEnd type="none" w="lg" len="lg"/>
          </a:ln>
        </p:spPr>
      </p:cxnSp>
      <p:sp>
        <p:nvSpPr>
          <p:cNvPr id="1654" name="Shape 1654"/>
          <p:cNvSpPr/>
          <p:nvPr/>
        </p:nvSpPr>
        <p:spPr>
          <a:xfrm>
            <a:off x="1491850" y="3064400"/>
            <a:ext cx="1230600" cy="2406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655" name="Shape 1655"/>
          <p:cNvSpPr/>
          <p:nvPr/>
        </p:nvSpPr>
        <p:spPr>
          <a:xfrm>
            <a:off x="372400" y="4164650"/>
            <a:ext cx="3469500" cy="5079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Fully-connected layer (composed of weights) reshaped to have width, height and feature maps</a:t>
            </a:r>
          </a:p>
        </p:txBody>
      </p:sp>
      <p:cxnSp>
        <p:nvCxnSpPr>
          <p:cNvPr id="1656" name="Shape 1656"/>
          <p:cNvCxnSpPr>
            <a:stCxn id="1655" idx="0"/>
            <a:endCxn id="1654" idx="2"/>
          </p:cNvCxnSpPr>
          <p:nvPr/>
        </p:nvCxnSpPr>
        <p:spPr>
          <a:xfrm rot="-5400000">
            <a:off x="1677550" y="3734450"/>
            <a:ext cx="859800" cy="600"/>
          </a:xfrm>
          <a:prstGeom prst="bentConnector3">
            <a:avLst>
              <a:gd name="adj1" fmla="val 49991"/>
            </a:avLst>
          </a:prstGeom>
          <a:noFill/>
          <a:ln w="9525" cap="flat" cmpd="sng">
            <a:solidFill>
              <a:srgbClr val="00FF00"/>
            </a:solidFill>
            <a:prstDash val="solid"/>
            <a:round/>
            <a:headEnd type="none" w="lg" len="lg"/>
            <a:tailEnd type="none" w="lg" len="lg"/>
          </a:ln>
        </p:spPr>
      </p:cxnSp>
      <p:sp>
        <p:nvSpPr>
          <p:cNvPr id="1657" name="Shape 1657"/>
          <p:cNvSpPr/>
          <p:nvPr/>
        </p:nvSpPr>
        <p:spPr>
          <a:xfrm>
            <a:off x="840375" y="814937"/>
            <a:ext cx="2214900" cy="3114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ReLU activation functions</a:t>
            </a:r>
          </a:p>
        </p:txBody>
      </p:sp>
      <p:cxnSp>
        <p:nvCxnSpPr>
          <p:cNvPr id="1658" name="Shape 1658"/>
          <p:cNvCxnSpPr/>
          <p:nvPr/>
        </p:nvCxnSpPr>
        <p:spPr>
          <a:xfrm>
            <a:off x="2332700" y="1131475"/>
            <a:ext cx="386400" cy="1008600"/>
          </a:xfrm>
          <a:prstGeom prst="straightConnector1">
            <a:avLst/>
          </a:prstGeom>
          <a:noFill/>
          <a:ln w="9525" cap="flat" cmpd="sng">
            <a:solidFill>
              <a:srgbClr val="00FFFF"/>
            </a:solidFill>
            <a:prstDash val="solid"/>
            <a:round/>
            <a:headEnd type="none" w="lg" len="lg"/>
            <a:tailEnd type="triangle" w="lg" len="lg"/>
          </a:ln>
        </p:spPr>
      </p:cxnSp>
      <p:cxnSp>
        <p:nvCxnSpPr>
          <p:cNvPr id="1659" name="Shape 1659"/>
          <p:cNvCxnSpPr/>
          <p:nvPr/>
        </p:nvCxnSpPr>
        <p:spPr>
          <a:xfrm>
            <a:off x="2325550" y="1138625"/>
            <a:ext cx="1559400" cy="879900"/>
          </a:xfrm>
          <a:prstGeom prst="straightConnector1">
            <a:avLst/>
          </a:prstGeom>
          <a:noFill/>
          <a:ln w="9525" cap="flat" cmpd="sng">
            <a:solidFill>
              <a:srgbClr val="00FFFF"/>
            </a:solidFill>
            <a:prstDash val="solid"/>
            <a:round/>
            <a:headEnd type="none" w="lg" len="lg"/>
            <a:tailEnd type="triangle" w="lg" len="lg"/>
          </a:ln>
        </p:spPr>
      </p:cxnSp>
      <p:cxnSp>
        <p:nvCxnSpPr>
          <p:cNvPr id="1660" name="Shape 1660"/>
          <p:cNvCxnSpPr/>
          <p:nvPr/>
        </p:nvCxnSpPr>
        <p:spPr>
          <a:xfrm>
            <a:off x="2347000" y="1160100"/>
            <a:ext cx="2496600" cy="665400"/>
          </a:xfrm>
          <a:prstGeom prst="straightConnector1">
            <a:avLst/>
          </a:prstGeom>
          <a:noFill/>
          <a:ln w="9525" cap="flat" cmpd="sng">
            <a:solidFill>
              <a:srgbClr val="00FFFF"/>
            </a:solidFill>
            <a:prstDash val="solid"/>
            <a:round/>
            <a:headEnd type="none" w="lg" len="lg"/>
            <a:tailEnd type="triangle" w="lg" len="lg"/>
          </a:ln>
        </p:spPr>
      </p:cxnSp>
      <p:cxnSp>
        <p:nvCxnSpPr>
          <p:cNvPr id="1661" name="Shape 1661"/>
          <p:cNvCxnSpPr/>
          <p:nvPr/>
        </p:nvCxnSpPr>
        <p:spPr>
          <a:xfrm>
            <a:off x="2411400" y="1131475"/>
            <a:ext cx="3591000" cy="758400"/>
          </a:xfrm>
          <a:prstGeom prst="straightConnector1">
            <a:avLst/>
          </a:prstGeom>
          <a:noFill/>
          <a:ln w="9525" cap="flat" cmpd="sng">
            <a:solidFill>
              <a:srgbClr val="00FFFF"/>
            </a:solidFill>
            <a:prstDash val="solid"/>
            <a:round/>
            <a:headEnd type="none" w="lg" len="lg"/>
            <a:tailEnd type="triangle" w="lg" len="lg"/>
          </a:ln>
        </p:spPr>
      </p:cxnSp>
      <p:pic>
        <p:nvPicPr>
          <p:cNvPr id="1662" name="Shape 1662"/>
          <p:cNvPicPr preferRelativeResize="0"/>
          <p:nvPr/>
        </p:nvPicPr>
        <p:blipFill rotWithShape="1">
          <a:blip r:embed="rId5">
            <a:alphaModFix/>
          </a:blip>
          <a:srcRect r="69550"/>
          <a:stretch/>
        </p:blipFill>
        <p:spPr>
          <a:xfrm>
            <a:off x="7428850" y="202975"/>
            <a:ext cx="1559400" cy="1390715"/>
          </a:xfrm>
          <a:prstGeom prst="rect">
            <a:avLst/>
          </a:prstGeom>
          <a:noFill/>
          <a:ln>
            <a:noFill/>
          </a:ln>
        </p:spPr>
      </p:pic>
      <p:sp>
        <p:nvSpPr>
          <p:cNvPr id="1663" name="Shape 166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59</a:t>
            </a:fld>
            <a:endParaRPr lang="en"/>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r>
              <a:rPr lang="en" sz="3600"/>
              <a:t>Unsupervised Representation Learning with Deep Convolutional Generative Adversarial Networks</a:t>
            </a:r>
          </a:p>
        </p:txBody>
      </p:sp>
      <p:sp>
        <p:nvSpPr>
          <p:cNvPr id="64" name="Shape 64"/>
          <p:cNvSpPr/>
          <p:nvPr/>
        </p:nvSpPr>
        <p:spPr>
          <a:xfrm>
            <a:off x="568400" y="1111550"/>
            <a:ext cx="8009400" cy="4632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65" name="Shape 65"/>
          <p:cNvSpPr/>
          <p:nvPr/>
        </p:nvSpPr>
        <p:spPr>
          <a:xfrm>
            <a:off x="453925" y="96550"/>
            <a:ext cx="5634300" cy="429000"/>
          </a:xfrm>
          <a:prstGeom prst="roundRect">
            <a:avLst>
              <a:gd name="adj" fmla="val 16667"/>
            </a:avLst>
          </a:prstGeom>
          <a:solidFill>
            <a:schemeClr val="accent2"/>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 actually got really excited reading this paper…</a:t>
            </a:r>
          </a:p>
          <a:p>
            <a:pPr lvl="0" algn="ctr" rtl="0">
              <a:spcBef>
                <a:spcPts val="0"/>
              </a:spcBef>
              <a:buNone/>
            </a:pPr>
            <a:r>
              <a:rPr lang="en" sz="1100"/>
              <a:t>Unsupervised learning that actually works well to generate and discriminate!</a:t>
            </a:r>
          </a:p>
        </p:txBody>
      </p:sp>
      <p:sp>
        <p:nvSpPr>
          <p:cNvPr id="66" name="Shape 66"/>
          <p:cNvSpPr/>
          <p:nvPr/>
        </p:nvSpPr>
        <p:spPr>
          <a:xfrm>
            <a:off x="3445800" y="673050"/>
            <a:ext cx="5386500" cy="291000"/>
          </a:xfrm>
          <a:prstGeom prst="roundRect">
            <a:avLst>
              <a:gd name="adj" fmla="val 16667"/>
            </a:avLst>
          </a:prstGeom>
          <a:solidFill>
            <a:schemeClr val="accent2"/>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Generated results are hard to believe, but qualitative experiments are convincing</a:t>
            </a:r>
          </a:p>
        </p:txBody>
      </p:sp>
      <p:cxnSp>
        <p:nvCxnSpPr>
          <p:cNvPr id="67" name="Shape 67"/>
          <p:cNvCxnSpPr>
            <a:stCxn id="65" idx="1"/>
            <a:endCxn id="64" idx="1"/>
          </p:cNvCxnSpPr>
          <p:nvPr/>
        </p:nvCxnSpPr>
        <p:spPr>
          <a:xfrm>
            <a:off x="453925" y="311050"/>
            <a:ext cx="114600" cy="1032000"/>
          </a:xfrm>
          <a:prstGeom prst="bentConnector3">
            <a:avLst>
              <a:gd name="adj1" fmla="val -207788"/>
            </a:avLst>
          </a:prstGeom>
          <a:noFill/>
          <a:ln w="9525" cap="flat" cmpd="sng">
            <a:solidFill>
              <a:srgbClr val="00FF00"/>
            </a:solidFill>
            <a:prstDash val="solid"/>
            <a:round/>
            <a:headEnd type="none" w="lg" len="lg"/>
            <a:tailEnd type="none" w="lg" len="lg"/>
          </a:ln>
        </p:spPr>
      </p:cxnSp>
      <p:cxnSp>
        <p:nvCxnSpPr>
          <p:cNvPr id="68" name="Shape 68"/>
          <p:cNvCxnSpPr>
            <a:stCxn id="65" idx="3"/>
            <a:endCxn id="66" idx="0"/>
          </p:cNvCxnSpPr>
          <p:nvPr/>
        </p:nvCxnSpPr>
        <p:spPr>
          <a:xfrm>
            <a:off x="6088225" y="311050"/>
            <a:ext cx="50700" cy="362100"/>
          </a:xfrm>
          <a:prstGeom prst="bentConnector2">
            <a:avLst/>
          </a:prstGeom>
          <a:noFill/>
          <a:ln w="9525" cap="flat" cmpd="sng">
            <a:solidFill>
              <a:srgbClr val="00FF00"/>
            </a:solidFill>
            <a:prstDash val="solid"/>
            <a:round/>
            <a:headEnd type="none" w="lg" len="lg"/>
            <a:tailEnd type="none" w="lg" len="lg"/>
          </a:ln>
        </p:spPr>
      </p:cxnSp>
      <p:sp>
        <p:nvSpPr>
          <p:cNvPr id="69" name="Shape 6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a:t>
            </a:fld>
            <a:endParaRPr lang="en"/>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Shape 1668"/>
          <p:cNvSpPr txBox="1">
            <a:spLocks noGrp="1"/>
          </p:cNvSpPr>
          <p:nvPr>
            <p:ph type="title"/>
          </p:nvPr>
        </p:nvSpPr>
        <p:spPr>
          <a:xfrm>
            <a:off x="261625" y="58725"/>
            <a:ext cx="8520600" cy="572700"/>
          </a:xfrm>
          <a:prstGeom prst="rect">
            <a:avLst/>
          </a:prstGeom>
        </p:spPr>
        <p:txBody>
          <a:bodyPr lIns="91425" tIns="91425" rIns="91425" bIns="91425" anchor="t" anchorCtr="0">
            <a:noAutofit/>
          </a:bodyPr>
          <a:lstStyle/>
          <a:p>
            <a:pPr lvl="0" rtl="0">
              <a:spcBef>
                <a:spcPts val="0"/>
              </a:spcBef>
              <a:buNone/>
            </a:pPr>
            <a:r>
              <a:rPr lang="en">
                <a:solidFill>
                  <a:srgbClr val="FF00FF"/>
                </a:solidFill>
              </a:rPr>
              <a:t>Generator</a:t>
            </a:r>
          </a:p>
        </p:txBody>
      </p:sp>
      <p:pic>
        <p:nvPicPr>
          <p:cNvPr id="1669" name="Shape 1669"/>
          <p:cNvPicPr preferRelativeResize="0"/>
          <p:nvPr/>
        </p:nvPicPr>
        <p:blipFill>
          <a:blip r:embed="rId3">
            <a:alphaModFix/>
          </a:blip>
          <a:stretch>
            <a:fillRect/>
          </a:stretch>
        </p:blipFill>
        <p:spPr>
          <a:xfrm>
            <a:off x="1329387" y="1309850"/>
            <a:ext cx="6485225" cy="2673674"/>
          </a:xfrm>
          <a:prstGeom prst="rect">
            <a:avLst/>
          </a:prstGeom>
          <a:noFill/>
          <a:ln>
            <a:noFill/>
          </a:ln>
        </p:spPr>
      </p:pic>
      <p:pic>
        <p:nvPicPr>
          <p:cNvPr id="1670" name="Shape 1670"/>
          <p:cNvPicPr preferRelativeResize="0"/>
          <p:nvPr/>
        </p:nvPicPr>
        <p:blipFill rotWithShape="1">
          <a:blip r:embed="rId4">
            <a:alphaModFix/>
          </a:blip>
          <a:srcRect l="59704" t="49682" r="20747" b="2618"/>
          <a:stretch/>
        </p:blipFill>
        <p:spPr>
          <a:xfrm>
            <a:off x="7871846" y="2161081"/>
            <a:ext cx="1230533" cy="1230888"/>
          </a:xfrm>
          <a:prstGeom prst="rect">
            <a:avLst/>
          </a:prstGeom>
          <a:noFill/>
          <a:ln w="28575" cap="flat" cmpd="sng">
            <a:solidFill>
              <a:srgbClr val="FF9900"/>
            </a:solidFill>
            <a:prstDash val="solid"/>
            <a:round/>
            <a:headEnd type="none" w="med" len="med"/>
            <a:tailEnd type="none" w="med" len="med"/>
          </a:ln>
        </p:spPr>
      </p:pic>
      <p:sp>
        <p:nvSpPr>
          <p:cNvPr id="1671" name="Shape 1671"/>
          <p:cNvSpPr/>
          <p:nvPr/>
        </p:nvSpPr>
        <p:spPr>
          <a:xfrm>
            <a:off x="1781875" y="2443350"/>
            <a:ext cx="178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672" name="Shape 1672"/>
          <p:cNvSpPr/>
          <p:nvPr/>
        </p:nvSpPr>
        <p:spPr>
          <a:xfrm>
            <a:off x="201162" y="1588562"/>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1673" name="Shape 1673"/>
          <p:cNvCxnSpPr>
            <a:stCxn id="1671" idx="0"/>
            <a:endCxn id="1672" idx="2"/>
          </p:cNvCxnSpPr>
          <p:nvPr/>
        </p:nvCxnSpPr>
        <p:spPr>
          <a:xfrm rot="5400000" flipH="1">
            <a:off x="1225525" y="1797600"/>
            <a:ext cx="456300" cy="835200"/>
          </a:xfrm>
          <a:prstGeom prst="bentConnector3">
            <a:avLst>
              <a:gd name="adj1" fmla="val 50010"/>
            </a:avLst>
          </a:prstGeom>
          <a:noFill/>
          <a:ln w="9525" cap="flat" cmpd="sng">
            <a:solidFill>
              <a:srgbClr val="FF9900"/>
            </a:solidFill>
            <a:prstDash val="solid"/>
            <a:round/>
            <a:headEnd type="none" w="lg" len="lg"/>
            <a:tailEnd type="none" w="lg" len="lg"/>
          </a:ln>
        </p:spPr>
      </p:cxnSp>
      <p:sp>
        <p:nvSpPr>
          <p:cNvPr id="1674" name="Shape 1674"/>
          <p:cNvSpPr/>
          <p:nvPr/>
        </p:nvSpPr>
        <p:spPr>
          <a:xfrm>
            <a:off x="1491850" y="3064400"/>
            <a:ext cx="1230600" cy="2406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675" name="Shape 1675"/>
          <p:cNvSpPr/>
          <p:nvPr/>
        </p:nvSpPr>
        <p:spPr>
          <a:xfrm>
            <a:off x="372400" y="4164650"/>
            <a:ext cx="3469500" cy="5079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Fully-connected layer (composed of weights) reshaped to have width, height and feature maps</a:t>
            </a:r>
          </a:p>
        </p:txBody>
      </p:sp>
      <p:cxnSp>
        <p:nvCxnSpPr>
          <p:cNvPr id="1676" name="Shape 1676"/>
          <p:cNvCxnSpPr>
            <a:stCxn id="1675" idx="0"/>
            <a:endCxn id="1674" idx="2"/>
          </p:cNvCxnSpPr>
          <p:nvPr/>
        </p:nvCxnSpPr>
        <p:spPr>
          <a:xfrm rot="-5400000">
            <a:off x="1677550" y="3734450"/>
            <a:ext cx="859800" cy="600"/>
          </a:xfrm>
          <a:prstGeom prst="bentConnector3">
            <a:avLst>
              <a:gd name="adj1" fmla="val 49991"/>
            </a:avLst>
          </a:prstGeom>
          <a:noFill/>
          <a:ln w="9525" cap="flat" cmpd="sng">
            <a:solidFill>
              <a:srgbClr val="00FF00"/>
            </a:solidFill>
            <a:prstDash val="solid"/>
            <a:round/>
            <a:headEnd type="none" w="lg" len="lg"/>
            <a:tailEnd type="none" w="lg" len="lg"/>
          </a:ln>
        </p:spPr>
      </p:cxnSp>
      <p:cxnSp>
        <p:nvCxnSpPr>
          <p:cNvPr id="1677" name="Shape 1677"/>
          <p:cNvCxnSpPr/>
          <p:nvPr/>
        </p:nvCxnSpPr>
        <p:spPr>
          <a:xfrm rot="10800000">
            <a:off x="3141025" y="3062925"/>
            <a:ext cx="1209000" cy="1166100"/>
          </a:xfrm>
          <a:prstGeom prst="straightConnector1">
            <a:avLst/>
          </a:prstGeom>
          <a:noFill/>
          <a:ln w="9525" cap="flat" cmpd="sng">
            <a:solidFill>
              <a:srgbClr val="0000FF"/>
            </a:solidFill>
            <a:prstDash val="solid"/>
            <a:round/>
            <a:headEnd type="none" w="lg" len="lg"/>
            <a:tailEnd type="triangle" w="lg" len="lg"/>
          </a:ln>
        </p:spPr>
      </p:cxnSp>
      <p:cxnSp>
        <p:nvCxnSpPr>
          <p:cNvPr id="1678" name="Shape 1678"/>
          <p:cNvCxnSpPr/>
          <p:nvPr/>
        </p:nvCxnSpPr>
        <p:spPr>
          <a:xfrm rot="10800000">
            <a:off x="4235350" y="3134750"/>
            <a:ext cx="222000" cy="1072800"/>
          </a:xfrm>
          <a:prstGeom prst="straightConnector1">
            <a:avLst/>
          </a:prstGeom>
          <a:noFill/>
          <a:ln w="9525" cap="flat" cmpd="sng">
            <a:solidFill>
              <a:srgbClr val="0000FF"/>
            </a:solidFill>
            <a:prstDash val="solid"/>
            <a:round/>
            <a:headEnd type="none" w="lg" len="lg"/>
            <a:tailEnd type="triangle" w="lg" len="lg"/>
          </a:ln>
        </p:spPr>
      </p:cxnSp>
      <p:cxnSp>
        <p:nvCxnSpPr>
          <p:cNvPr id="1679" name="Shape 1679"/>
          <p:cNvCxnSpPr/>
          <p:nvPr/>
        </p:nvCxnSpPr>
        <p:spPr>
          <a:xfrm rot="10800000" flipH="1">
            <a:off x="4536025" y="3234450"/>
            <a:ext cx="994500" cy="958800"/>
          </a:xfrm>
          <a:prstGeom prst="straightConnector1">
            <a:avLst/>
          </a:prstGeom>
          <a:noFill/>
          <a:ln w="9525" cap="flat" cmpd="sng">
            <a:solidFill>
              <a:srgbClr val="0000FF"/>
            </a:solidFill>
            <a:prstDash val="solid"/>
            <a:round/>
            <a:headEnd type="none" w="lg" len="lg"/>
            <a:tailEnd type="triangle" w="lg" len="lg"/>
          </a:ln>
        </p:spPr>
      </p:cxnSp>
      <p:cxnSp>
        <p:nvCxnSpPr>
          <p:cNvPr id="1680" name="Shape 1680"/>
          <p:cNvCxnSpPr/>
          <p:nvPr/>
        </p:nvCxnSpPr>
        <p:spPr>
          <a:xfrm rot="10800000" flipH="1">
            <a:off x="4521725" y="3391975"/>
            <a:ext cx="2088900" cy="844200"/>
          </a:xfrm>
          <a:prstGeom prst="straightConnector1">
            <a:avLst/>
          </a:prstGeom>
          <a:noFill/>
          <a:ln w="9525" cap="flat" cmpd="sng">
            <a:solidFill>
              <a:srgbClr val="0000FF"/>
            </a:solidFill>
            <a:prstDash val="solid"/>
            <a:round/>
            <a:headEnd type="none" w="lg" len="lg"/>
            <a:tailEnd type="triangle" w="lg" len="lg"/>
          </a:ln>
        </p:spPr>
      </p:cxnSp>
      <p:sp>
        <p:nvSpPr>
          <p:cNvPr id="1681" name="Shape 1681"/>
          <p:cNvSpPr/>
          <p:nvPr/>
        </p:nvSpPr>
        <p:spPr>
          <a:xfrm>
            <a:off x="4159150" y="4196975"/>
            <a:ext cx="3846600" cy="7011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r>
              <a:rPr lang="en" sz="1100"/>
              <a:t>: normalize responses to have zero mean and unit variance over the entire mini-batch</a:t>
            </a:r>
          </a:p>
          <a:p>
            <a:pPr lvl="0" algn="ctr" rtl="0">
              <a:spcBef>
                <a:spcPts val="0"/>
              </a:spcBef>
              <a:buNone/>
            </a:pPr>
            <a:r>
              <a:rPr lang="en" sz="1100"/>
              <a:t>*critical - and used in a lot of other works*</a:t>
            </a:r>
          </a:p>
        </p:txBody>
      </p:sp>
      <p:sp>
        <p:nvSpPr>
          <p:cNvPr id="1682" name="Shape 1682"/>
          <p:cNvSpPr/>
          <p:nvPr/>
        </p:nvSpPr>
        <p:spPr>
          <a:xfrm>
            <a:off x="840375" y="814937"/>
            <a:ext cx="2214900" cy="3114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ReLU activation functions</a:t>
            </a:r>
          </a:p>
        </p:txBody>
      </p:sp>
      <p:cxnSp>
        <p:nvCxnSpPr>
          <p:cNvPr id="1683" name="Shape 1683"/>
          <p:cNvCxnSpPr/>
          <p:nvPr/>
        </p:nvCxnSpPr>
        <p:spPr>
          <a:xfrm>
            <a:off x="2332700" y="1131475"/>
            <a:ext cx="386400" cy="1008600"/>
          </a:xfrm>
          <a:prstGeom prst="straightConnector1">
            <a:avLst/>
          </a:prstGeom>
          <a:noFill/>
          <a:ln w="9525" cap="flat" cmpd="sng">
            <a:solidFill>
              <a:srgbClr val="00FFFF"/>
            </a:solidFill>
            <a:prstDash val="solid"/>
            <a:round/>
            <a:headEnd type="none" w="lg" len="lg"/>
            <a:tailEnd type="triangle" w="lg" len="lg"/>
          </a:ln>
        </p:spPr>
      </p:cxnSp>
      <p:cxnSp>
        <p:nvCxnSpPr>
          <p:cNvPr id="1684" name="Shape 1684"/>
          <p:cNvCxnSpPr/>
          <p:nvPr/>
        </p:nvCxnSpPr>
        <p:spPr>
          <a:xfrm>
            <a:off x="2325550" y="1138625"/>
            <a:ext cx="1559400" cy="879900"/>
          </a:xfrm>
          <a:prstGeom prst="straightConnector1">
            <a:avLst/>
          </a:prstGeom>
          <a:noFill/>
          <a:ln w="9525" cap="flat" cmpd="sng">
            <a:solidFill>
              <a:srgbClr val="00FFFF"/>
            </a:solidFill>
            <a:prstDash val="solid"/>
            <a:round/>
            <a:headEnd type="none" w="lg" len="lg"/>
            <a:tailEnd type="triangle" w="lg" len="lg"/>
          </a:ln>
        </p:spPr>
      </p:cxnSp>
      <p:cxnSp>
        <p:nvCxnSpPr>
          <p:cNvPr id="1685" name="Shape 1685"/>
          <p:cNvCxnSpPr/>
          <p:nvPr/>
        </p:nvCxnSpPr>
        <p:spPr>
          <a:xfrm>
            <a:off x="2347000" y="1160100"/>
            <a:ext cx="2496600" cy="665400"/>
          </a:xfrm>
          <a:prstGeom prst="straightConnector1">
            <a:avLst/>
          </a:prstGeom>
          <a:noFill/>
          <a:ln w="9525" cap="flat" cmpd="sng">
            <a:solidFill>
              <a:srgbClr val="00FFFF"/>
            </a:solidFill>
            <a:prstDash val="solid"/>
            <a:round/>
            <a:headEnd type="none" w="lg" len="lg"/>
            <a:tailEnd type="triangle" w="lg" len="lg"/>
          </a:ln>
        </p:spPr>
      </p:cxnSp>
      <p:cxnSp>
        <p:nvCxnSpPr>
          <p:cNvPr id="1686" name="Shape 1686"/>
          <p:cNvCxnSpPr/>
          <p:nvPr/>
        </p:nvCxnSpPr>
        <p:spPr>
          <a:xfrm>
            <a:off x="2411400" y="1131475"/>
            <a:ext cx="3591000" cy="758400"/>
          </a:xfrm>
          <a:prstGeom prst="straightConnector1">
            <a:avLst/>
          </a:prstGeom>
          <a:noFill/>
          <a:ln w="9525" cap="flat" cmpd="sng">
            <a:solidFill>
              <a:srgbClr val="00FFFF"/>
            </a:solidFill>
            <a:prstDash val="solid"/>
            <a:round/>
            <a:headEnd type="none" w="lg" len="lg"/>
            <a:tailEnd type="triangle" w="lg" len="lg"/>
          </a:ln>
        </p:spPr>
      </p:cxnSp>
      <p:sp>
        <p:nvSpPr>
          <p:cNvPr id="1687" name="Shape 168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60</a:t>
            </a:fld>
            <a:endParaRPr lang="en"/>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Shape 1692"/>
          <p:cNvSpPr txBox="1">
            <a:spLocks noGrp="1"/>
          </p:cNvSpPr>
          <p:nvPr>
            <p:ph type="title"/>
          </p:nvPr>
        </p:nvSpPr>
        <p:spPr>
          <a:xfrm>
            <a:off x="261625" y="58725"/>
            <a:ext cx="8520600" cy="572700"/>
          </a:xfrm>
          <a:prstGeom prst="rect">
            <a:avLst/>
          </a:prstGeom>
        </p:spPr>
        <p:txBody>
          <a:bodyPr lIns="91425" tIns="91425" rIns="91425" bIns="91425" anchor="t" anchorCtr="0">
            <a:noAutofit/>
          </a:bodyPr>
          <a:lstStyle/>
          <a:p>
            <a:pPr lvl="0" rtl="0">
              <a:spcBef>
                <a:spcPts val="0"/>
              </a:spcBef>
              <a:buNone/>
            </a:pPr>
            <a:r>
              <a:rPr lang="en">
                <a:solidFill>
                  <a:srgbClr val="FF00FF"/>
                </a:solidFill>
              </a:rPr>
              <a:t>Generator</a:t>
            </a:r>
          </a:p>
        </p:txBody>
      </p:sp>
      <p:pic>
        <p:nvPicPr>
          <p:cNvPr id="1693" name="Shape 1693"/>
          <p:cNvPicPr preferRelativeResize="0"/>
          <p:nvPr/>
        </p:nvPicPr>
        <p:blipFill>
          <a:blip r:embed="rId3">
            <a:alphaModFix/>
          </a:blip>
          <a:stretch>
            <a:fillRect/>
          </a:stretch>
        </p:blipFill>
        <p:spPr>
          <a:xfrm>
            <a:off x="1329387" y="1309850"/>
            <a:ext cx="6485225" cy="2673674"/>
          </a:xfrm>
          <a:prstGeom prst="rect">
            <a:avLst/>
          </a:prstGeom>
          <a:noFill/>
          <a:ln>
            <a:noFill/>
          </a:ln>
        </p:spPr>
      </p:pic>
      <p:pic>
        <p:nvPicPr>
          <p:cNvPr id="1694" name="Shape 1694"/>
          <p:cNvPicPr preferRelativeResize="0"/>
          <p:nvPr/>
        </p:nvPicPr>
        <p:blipFill rotWithShape="1">
          <a:blip r:embed="rId4">
            <a:alphaModFix/>
          </a:blip>
          <a:srcRect l="59704" t="49682" r="20747" b="2618"/>
          <a:stretch/>
        </p:blipFill>
        <p:spPr>
          <a:xfrm>
            <a:off x="7871846" y="2161081"/>
            <a:ext cx="1230533" cy="1230888"/>
          </a:xfrm>
          <a:prstGeom prst="rect">
            <a:avLst/>
          </a:prstGeom>
          <a:noFill/>
          <a:ln w="28575" cap="flat" cmpd="sng">
            <a:solidFill>
              <a:srgbClr val="FF9900"/>
            </a:solidFill>
            <a:prstDash val="solid"/>
            <a:round/>
            <a:headEnd type="none" w="med" len="med"/>
            <a:tailEnd type="none" w="med" len="med"/>
          </a:ln>
        </p:spPr>
      </p:pic>
      <p:sp>
        <p:nvSpPr>
          <p:cNvPr id="1695" name="Shape 1695"/>
          <p:cNvSpPr/>
          <p:nvPr/>
        </p:nvSpPr>
        <p:spPr>
          <a:xfrm>
            <a:off x="1781875" y="2443350"/>
            <a:ext cx="178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696" name="Shape 1696"/>
          <p:cNvSpPr/>
          <p:nvPr/>
        </p:nvSpPr>
        <p:spPr>
          <a:xfrm>
            <a:off x="201162" y="1588562"/>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1697" name="Shape 1697"/>
          <p:cNvCxnSpPr>
            <a:stCxn id="1695" idx="0"/>
            <a:endCxn id="1696" idx="2"/>
          </p:cNvCxnSpPr>
          <p:nvPr/>
        </p:nvCxnSpPr>
        <p:spPr>
          <a:xfrm rot="5400000" flipH="1">
            <a:off x="1225525" y="1797600"/>
            <a:ext cx="456300" cy="835200"/>
          </a:xfrm>
          <a:prstGeom prst="bentConnector3">
            <a:avLst>
              <a:gd name="adj1" fmla="val 50010"/>
            </a:avLst>
          </a:prstGeom>
          <a:noFill/>
          <a:ln w="9525" cap="flat" cmpd="sng">
            <a:solidFill>
              <a:srgbClr val="FF9900"/>
            </a:solidFill>
            <a:prstDash val="solid"/>
            <a:round/>
            <a:headEnd type="none" w="lg" len="lg"/>
            <a:tailEnd type="none" w="lg" len="lg"/>
          </a:ln>
        </p:spPr>
      </p:cxnSp>
      <p:sp>
        <p:nvSpPr>
          <p:cNvPr id="1698" name="Shape 1698"/>
          <p:cNvSpPr/>
          <p:nvPr/>
        </p:nvSpPr>
        <p:spPr>
          <a:xfrm>
            <a:off x="1491850" y="3064400"/>
            <a:ext cx="1230600" cy="2406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699" name="Shape 1699"/>
          <p:cNvSpPr/>
          <p:nvPr/>
        </p:nvSpPr>
        <p:spPr>
          <a:xfrm>
            <a:off x="372400" y="4164650"/>
            <a:ext cx="3469500" cy="5079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Fully-connected layer (composed of weights) reshaped to have width, height and feature maps</a:t>
            </a:r>
          </a:p>
        </p:txBody>
      </p:sp>
      <p:cxnSp>
        <p:nvCxnSpPr>
          <p:cNvPr id="1700" name="Shape 1700"/>
          <p:cNvCxnSpPr>
            <a:stCxn id="1699" idx="0"/>
            <a:endCxn id="1698" idx="2"/>
          </p:cNvCxnSpPr>
          <p:nvPr/>
        </p:nvCxnSpPr>
        <p:spPr>
          <a:xfrm rot="-5400000">
            <a:off x="1677550" y="3734450"/>
            <a:ext cx="859800" cy="600"/>
          </a:xfrm>
          <a:prstGeom prst="bentConnector3">
            <a:avLst>
              <a:gd name="adj1" fmla="val 49991"/>
            </a:avLst>
          </a:prstGeom>
          <a:noFill/>
          <a:ln w="9525" cap="flat" cmpd="sng">
            <a:solidFill>
              <a:srgbClr val="00FF00"/>
            </a:solidFill>
            <a:prstDash val="solid"/>
            <a:round/>
            <a:headEnd type="none" w="lg" len="lg"/>
            <a:tailEnd type="none" w="lg" len="lg"/>
          </a:ln>
        </p:spPr>
      </p:cxnSp>
      <p:cxnSp>
        <p:nvCxnSpPr>
          <p:cNvPr id="1701" name="Shape 1701"/>
          <p:cNvCxnSpPr/>
          <p:nvPr/>
        </p:nvCxnSpPr>
        <p:spPr>
          <a:xfrm rot="10800000">
            <a:off x="3141025" y="3062925"/>
            <a:ext cx="1209000" cy="1166100"/>
          </a:xfrm>
          <a:prstGeom prst="straightConnector1">
            <a:avLst/>
          </a:prstGeom>
          <a:noFill/>
          <a:ln w="9525" cap="flat" cmpd="sng">
            <a:solidFill>
              <a:srgbClr val="0000FF"/>
            </a:solidFill>
            <a:prstDash val="solid"/>
            <a:round/>
            <a:headEnd type="none" w="lg" len="lg"/>
            <a:tailEnd type="triangle" w="lg" len="lg"/>
          </a:ln>
        </p:spPr>
      </p:cxnSp>
      <p:cxnSp>
        <p:nvCxnSpPr>
          <p:cNvPr id="1702" name="Shape 1702"/>
          <p:cNvCxnSpPr/>
          <p:nvPr/>
        </p:nvCxnSpPr>
        <p:spPr>
          <a:xfrm rot="10800000">
            <a:off x="4235350" y="3134750"/>
            <a:ext cx="222000" cy="1072800"/>
          </a:xfrm>
          <a:prstGeom prst="straightConnector1">
            <a:avLst/>
          </a:prstGeom>
          <a:noFill/>
          <a:ln w="9525" cap="flat" cmpd="sng">
            <a:solidFill>
              <a:srgbClr val="0000FF"/>
            </a:solidFill>
            <a:prstDash val="solid"/>
            <a:round/>
            <a:headEnd type="none" w="lg" len="lg"/>
            <a:tailEnd type="triangle" w="lg" len="lg"/>
          </a:ln>
        </p:spPr>
      </p:cxnSp>
      <p:cxnSp>
        <p:nvCxnSpPr>
          <p:cNvPr id="1703" name="Shape 1703"/>
          <p:cNvCxnSpPr/>
          <p:nvPr/>
        </p:nvCxnSpPr>
        <p:spPr>
          <a:xfrm rot="10800000" flipH="1">
            <a:off x="4536025" y="3234450"/>
            <a:ext cx="994500" cy="958800"/>
          </a:xfrm>
          <a:prstGeom prst="straightConnector1">
            <a:avLst/>
          </a:prstGeom>
          <a:noFill/>
          <a:ln w="9525" cap="flat" cmpd="sng">
            <a:solidFill>
              <a:srgbClr val="0000FF"/>
            </a:solidFill>
            <a:prstDash val="solid"/>
            <a:round/>
            <a:headEnd type="none" w="lg" len="lg"/>
            <a:tailEnd type="triangle" w="lg" len="lg"/>
          </a:ln>
        </p:spPr>
      </p:cxnSp>
      <p:cxnSp>
        <p:nvCxnSpPr>
          <p:cNvPr id="1704" name="Shape 1704"/>
          <p:cNvCxnSpPr/>
          <p:nvPr/>
        </p:nvCxnSpPr>
        <p:spPr>
          <a:xfrm rot="10800000" flipH="1">
            <a:off x="4521725" y="3391975"/>
            <a:ext cx="2088900" cy="844200"/>
          </a:xfrm>
          <a:prstGeom prst="straightConnector1">
            <a:avLst/>
          </a:prstGeom>
          <a:noFill/>
          <a:ln w="9525" cap="flat" cmpd="sng">
            <a:solidFill>
              <a:srgbClr val="0000FF"/>
            </a:solidFill>
            <a:prstDash val="solid"/>
            <a:round/>
            <a:headEnd type="none" w="lg" len="lg"/>
            <a:tailEnd type="triangle" w="lg" len="lg"/>
          </a:ln>
        </p:spPr>
      </p:cxnSp>
      <p:sp>
        <p:nvSpPr>
          <p:cNvPr id="1705" name="Shape 1705"/>
          <p:cNvSpPr/>
          <p:nvPr/>
        </p:nvSpPr>
        <p:spPr>
          <a:xfrm>
            <a:off x="4159150" y="4196975"/>
            <a:ext cx="3846600" cy="7011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r>
              <a:rPr lang="en" sz="1100"/>
              <a:t>: normalize responses to have zero mean and unit variance over the entire mini-batch</a:t>
            </a:r>
          </a:p>
          <a:p>
            <a:pPr lvl="0" algn="ctr" rtl="0">
              <a:spcBef>
                <a:spcPts val="0"/>
              </a:spcBef>
              <a:buNone/>
            </a:pPr>
            <a:r>
              <a:rPr lang="en" sz="1100"/>
              <a:t>*critical - and used in a lot of other works*</a:t>
            </a:r>
          </a:p>
        </p:txBody>
      </p:sp>
      <p:sp>
        <p:nvSpPr>
          <p:cNvPr id="1706" name="Shape 1706"/>
          <p:cNvSpPr/>
          <p:nvPr/>
        </p:nvSpPr>
        <p:spPr>
          <a:xfrm>
            <a:off x="840375" y="814937"/>
            <a:ext cx="2214900" cy="3114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ReLU activation functions</a:t>
            </a:r>
          </a:p>
        </p:txBody>
      </p:sp>
      <p:cxnSp>
        <p:nvCxnSpPr>
          <p:cNvPr id="1707" name="Shape 1707"/>
          <p:cNvCxnSpPr/>
          <p:nvPr/>
        </p:nvCxnSpPr>
        <p:spPr>
          <a:xfrm>
            <a:off x="2332700" y="1131475"/>
            <a:ext cx="386400" cy="1008600"/>
          </a:xfrm>
          <a:prstGeom prst="straightConnector1">
            <a:avLst/>
          </a:prstGeom>
          <a:noFill/>
          <a:ln w="9525" cap="flat" cmpd="sng">
            <a:solidFill>
              <a:srgbClr val="00FFFF"/>
            </a:solidFill>
            <a:prstDash val="solid"/>
            <a:round/>
            <a:headEnd type="none" w="lg" len="lg"/>
            <a:tailEnd type="triangle" w="lg" len="lg"/>
          </a:ln>
        </p:spPr>
      </p:cxnSp>
      <p:cxnSp>
        <p:nvCxnSpPr>
          <p:cNvPr id="1708" name="Shape 1708"/>
          <p:cNvCxnSpPr/>
          <p:nvPr/>
        </p:nvCxnSpPr>
        <p:spPr>
          <a:xfrm>
            <a:off x="2325550" y="1138625"/>
            <a:ext cx="1559400" cy="879900"/>
          </a:xfrm>
          <a:prstGeom prst="straightConnector1">
            <a:avLst/>
          </a:prstGeom>
          <a:noFill/>
          <a:ln w="9525" cap="flat" cmpd="sng">
            <a:solidFill>
              <a:srgbClr val="00FFFF"/>
            </a:solidFill>
            <a:prstDash val="solid"/>
            <a:round/>
            <a:headEnd type="none" w="lg" len="lg"/>
            <a:tailEnd type="triangle" w="lg" len="lg"/>
          </a:ln>
        </p:spPr>
      </p:cxnSp>
      <p:cxnSp>
        <p:nvCxnSpPr>
          <p:cNvPr id="1709" name="Shape 1709"/>
          <p:cNvCxnSpPr/>
          <p:nvPr/>
        </p:nvCxnSpPr>
        <p:spPr>
          <a:xfrm>
            <a:off x="2347000" y="1160100"/>
            <a:ext cx="2496600" cy="665400"/>
          </a:xfrm>
          <a:prstGeom prst="straightConnector1">
            <a:avLst/>
          </a:prstGeom>
          <a:noFill/>
          <a:ln w="9525" cap="flat" cmpd="sng">
            <a:solidFill>
              <a:srgbClr val="00FFFF"/>
            </a:solidFill>
            <a:prstDash val="solid"/>
            <a:round/>
            <a:headEnd type="none" w="lg" len="lg"/>
            <a:tailEnd type="triangle" w="lg" len="lg"/>
          </a:ln>
        </p:spPr>
      </p:cxnSp>
      <p:cxnSp>
        <p:nvCxnSpPr>
          <p:cNvPr id="1710" name="Shape 1710"/>
          <p:cNvCxnSpPr/>
          <p:nvPr/>
        </p:nvCxnSpPr>
        <p:spPr>
          <a:xfrm>
            <a:off x="2411400" y="1131475"/>
            <a:ext cx="3591000" cy="758400"/>
          </a:xfrm>
          <a:prstGeom prst="straightConnector1">
            <a:avLst/>
          </a:prstGeom>
          <a:noFill/>
          <a:ln w="9525" cap="flat" cmpd="sng">
            <a:solidFill>
              <a:srgbClr val="00FFFF"/>
            </a:solidFill>
            <a:prstDash val="solid"/>
            <a:round/>
            <a:headEnd type="none" w="lg" len="lg"/>
            <a:tailEnd type="triangle" w="lg" len="lg"/>
          </a:ln>
        </p:spPr>
      </p:cxnSp>
      <p:sp>
        <p:nvSpPr>
          <p:cNvPr id="1711" name="Shape 1711"/>
          <p:cNvSpPr/>
          <p:nvPr/>
        </p:nvSpPr>
        <p:spPr>
          <a:xfrm>
            <a:off x="6681775" y="399287"/>
            <a:ext cx="2214900" cy="636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Tanh to scale generated image output between -1 and 1</a:t>
            </a:r>
          </a:p>
        </p:txBody>
      </p:sp>
      <p:cxnSp>
        <p:nvCxnSpPr>
          <p:cNvPr id="1712" name="Shape 1712"/>
          <p:cNvCxnSpPr/>
          <p:nvPr/>
        </p:nvCxnSpPr>
        <p:spPr>
          <a:xfrm>
            <a:off x="6868125" y="1059950"/>
            <a:ext cx="214500" cy="758400"/>
          </a:xfrm>
          <a:prstGeom prst="straightConnector1">
            <a:avLst/>
          </a:prstGeom>
          <a:noFill/>
          <a:ln w="9525" cap="flat" cmpd="sng">
            <a:solidFill>
              <a:srgbClr val="00FFFF"/>
            </a:solidFill>
            <a:prstDash val="solid"/>
            <a:round/>
            <a:headEnd type="none" w="lg" len="lg"/>
            <a:tailEnd type="triangle" w="lg" len="lg"/>
          </a:ln>
        </p:spPr>
      </p:cxnSp>
      <p:sp>
        <p:nvSpPr>
          <p:cNvPr id="1713" name="Shape 171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61</a:t>
            </a:fld>
            <a:endParaRPr lang="en"/>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8" name="Shape 1718"/>
          <p:cNvSpPr txBox="1">
            <a:spLocks noGrp="1"/>
          </p:cNvSpPr>
          <p:nvPr>
            <p:ph type="title"/>
          </p:nvPr>
        </p:nvSpPr>
        <p:spPr>
          <a:xfrm>
            <a:off x="261625" y="58725"/>
            <a:ext cx="8520600" cy="572700"/>
          </a:xfrm>
          <a:prstGeom prst="rect">
            <a:avLst/>
          </a:prstGeom>
        </p:spPr>
        <p:txBody>
          <a:bodyPr lIns="91425" tIns="91425" rIns="91425" bIns="91425" anchor="t" anchorCtr="0">
            <a:noAutofit/>
          </a:bodyPr>
          <a:lstStyle/>
          <a:p>
            <a:pPr lvl="0" rtl="0">
              <a:spcBef>
                <a:spcPts val="0"/>
              </a:spcBef>
              <a:buNone/>
            </a:pPr>
            <a:r>
              <a:rPr lang="en">
                <a:solidFill>
                  <a:srgbClr val="FF00FF"/>
                </a:solidFill>
              </a:rPr>
              <a:t>Generator</a:t>
            </a:r>
          </a:p>
        </p:txBody>
      </p:sp>
      <p:pic>
        <p:nvPicPr>
          <p:cNvPr id="1719" name="Shape 1719"/>
          <p:cNvPicPr preferRelativeResize="0"/>
          <p:nvPr/>
        </p:nvPicPr>
        <p:blipFill>
          <a:blip r:embed="rId3">
            <a:alphaModFix/>
          </a:blip>
          <a:stretch>
            <a:fillRect/>
          </a:stretch>
        </p:blipFill>
        <p:spPr>
          <a:xfrm>
            <a:off x="1329387" y="1309850"/>
            <a:ext cx="6485225" cy="2673674"/>
          </a:xfrm>
          <a:prstGeom prst="rect">
            <a:avLst/>
          </a:prstGeom>
          <a:noFill/>
          <a:ln>
            <a:noFill/>
          </a:ln>
        </p:spPr>
      </p:pic>
      <p:pic>
        <p:nvPicPr>
          <p:cNvPr id="1720" name="Shape 1720"/>
          <p:cNvPicPr preferRelativeResize="0"/>
          <p:nvPr/>
        </p:nvPicPr>
        <p:blipFill rotWithShape="1">
          <a:blip r:embed="rId4">
            <a:alphaModFix/>
          </a:blip>
          <a:srcRect l="59704" t="49682" r="20747" b="2618"/>
          <a:stretch/>
        </p:blipFill>
        <p:spPr>
          <a:xfrm>
            <a:off x="7871846" y="2161081"/>
            <a:ext cx="1230533" cy="1230888"/>
          </a:xfrm>
          <a:prstGeom prst="rect">
            <a:avLst/>
          </a:prstGeom>
          <a:noFill/>
          <a:ln w="28575" cap="flat" cmpd="sng">
            <a:solidFill>
              <a:srgbClr val="FF9900"/>
            </a:solidFill>
            <a:prstDash val="solid"/>
            <a:round/>
            <a:headEnd type="none" w="med" len="med"/>
            <a:tailEnd type="none" w="med" len="med"/>
          </a:ln>
        </p:spPr>
      </p:pic>
      <p:sp>
        <p:nvSpPr>
          <p:cNvPr id="1721" name="Shape 1721"/>
          <p:cNvSpPr/>
          <p:nvPr/>
        </p:nvSpPr>
        <p:spPr>
          <a:xfrm>
            <a:off x="1781875" y="2443350"/>
            <a:ext cx="178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722" name="Shape 1722"/>
          <p:cNvSpPr/>
          <p:nvPr/>
        </p:nvSpPr>
        <p:spPr>
          <a:xfrm>
            <a:off x="201162" y="1588562"/>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1723" name="Shape 1723"/>
          <p:cNvCxnSpPr>
            <a:stCxn id="1721" idx="0"/>
            <a:endCxn id="1722" idx="2"/>
          </p:cNvCxnSpPr>
          <p:nvPr/>
        </p:nvCxnSpPr>
        <p:spPr>
          <a:xfrm rot="5400000" flipH="1">
            <a:off x="1225525" y="1797600"/>
            <a:ext cx="456300" cy="835200"/>
          </a:xfrm>
          <a:prstGeom prst="bentConnector3">
            <a:avLst>
              <a:gd name="adj1" fmla="val 50010"/>
            </a:avLst>
          </a:prstGeom>
          <a:noFill/>
          <a:ln w="9525" cap="flat" cmpd="sng">
            <a:solidFill>
              <a:srgbClr val="FF9900"/>
            </a:solidFill>
            <a:prstDash val="solid"/>
            <a:round/>
            <a:headEnd type="none" w="lg" len="lg"/>
            <a:tailEnd type="none" w="lg" len="lg"/>
          </a:ln>
        </p:spPr>
      </p:cxnSp>
      <p:sp>
        <p:nvSpPr>
          <p:cNvPr id="1724" name="Shape 1724"/>
          <p:cNvSpPr/>
          <p:nvPr/>
        </p:nvSpPr>
        <p:spPr>
          <a:xfrm>
            <a:off x="4586600" y="1939850"/>
            <a:ext cx="629100" cy="15882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725" name="Shape 1725"/>
          <p:cNvSpPr/>
          <p:nvPr/>
        </p:nvSpPr>
        <p:spPr>
          <a:xfrm>
            <a:off x="3439438" y="363500"/>
            <a:ext cx="29259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Fractionally-strided convolutions.</a:t>
            </a:r>
          </a:p>
          <a:p>
            <a:pPr lvl="0" algn="ctr" rtl="0">
              <a:spcBef>
                <a:spcPts val="0"/>
              </a:spcBef>
              <a:buNone/>
            </a:pPr>
            <a:r>
              <a:rPr lang="en" sz="1100"/>
              <a:t>8x8 input, 5x5 conv window = 16x16 output </a:t>
            </a:r>
            <a:r>
              <a:rPr lang="en" sz="800"/>
              <a:t> </a:t>
            </a:r>
          </a:p>
        </p:txBody>
      </p:sp>
      <p:cxnSp>
        <p:nvCxnSpPr>
          <p:cNvPr id="1726" name="Shape 1726"/>
          <p:cNvCxnSpPr>
            <a:stCxn id="1725" idx="2"/>
            <a:endCxn id="1724" idx="0"/>
          </p:cNvCxnSpPr>
          <p:nvPr/>
        </p:nvCxnSpPr>
        <p:spPr>
          <a:xfrm rot="5400000">
            <a:off x="4403788" y="1441400"/>
            <a:ext cx="996000" cy="1200"/>
          </a:xfrm>
          <a:prstGeom prst="bentConnector3">
            <a:avLst>
              <a:gd name="adj1" fmla="val 49992"/>
            </a:avLst>
          </a:prstGeom>
          <a:noFill/>
          <a:ln w="9525" cap="flat" cmpd="sng">
            <a:solidFill>
              <a:srgbClr val="FF00FF"/>
            </a:solidFill>
            <a:prstDash val="solid"/>
            <a:round/>
            <a:headEnd type="none" w="lg" len="lg"/>
            <a:tailEnd type="none" w="lg" len="lg"/>
          </a:ln>
        </p:spPr>
      </p:cxnSp>
      <p:sp>
        <p:nvSpPr>
          <p:cNvPr id="1727" name="Shape 1727"/>
          <p:cNvSpPr/>
          <p:nvPr/>
        </p:nvSpPr>
        <p:spPr>
          <a:xfrm>
            <a:off x="1491850" y="3064400"/>
            <a:ext cx="1230600" cy="2406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728" name="Shape 1728"/>
          <p:cNvSpPr/>
          <p:nvPr/>
        </p:nvSpPr>
        <p:spPr>
          <a:xfrm>
            <a:off x="372400" y="4164650"/>
            <a:ext cx="3469500" cy="5079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Fully-connected layer (composed of weights) reshaped to have width, height and feature maps</a:t>
            </a:r>
          </a:p>
        </p:txBody>
      </p:sp>
      <p:cxnSp>
        <p:nvCxnSpPr>
          <p:cNvPr id="1729" name="Shape 1729"/>
          <p:cNvCxnSpPr>
            <a:stCxn id="1728" idx="0"/>
            <a:endCxn id="1727" idx="2"/>
          </p:cNvCxnSpPr>
          <p:nvPr/>
        </p:nvCxnSpPr>
        <p:spPr>
          <a:xfrm rot="-5400000">
            <a:off x="1677550" y="3734450"/>
            <a:ext cx="859800" cy="600"/>
          </a:xfrm>
          <a:prstGeom prst="bentConnector3">
            <a:avLst>
              <a:gd name="adj1" fmla="val 49991"/>
            </a:avLst>
          </a:prstGeom>
          <a:noFill/>
          <a:ln w="9525" cap="flat" cmpd="sng">
            <a:solidFill>
              <a:srgbClr val="00FF00"/>
            </a:solidFill>
            <a:prstDash val="solid"/>
            <a:round/>
            <a:headEnd type="none" w="lg" len="lg"/>
            <a:tailEnd type="none" w="lg" len="lg"/>
          </a:ln>
        </p:spPr>
      </p:cxnSp>
      <p:cxnSp>
        <p:nvCxnSpPr>
          <p:cNvPr id="1730" name="Shape 1730"/>
          <p:cNvCxnSpPr/>
          <p:nvPr/>
        </p:nvCxnSpPr>
        <p:spPr>
          <a:xfrm rot="10800000">
            <a:off x="3141025" y="3062925"/>
            <a:ext cx="1209000" cy="1166100"/>
          </a:xfrm>
          <a:prstGeom prst="straightConnector1">
            <a:avLst/>
          </a:prstGeom>
          <a:noFill/>
          <a:ln w="9525" cap="flat" cmpd="sng">
            <a:solidFill>
              <a:srgbClr val="0000FF"/>
            </a:solidFill>
            <a:prstDash val="solid"/>
            <a:round/>
            <a:headEnd type="none" w="lg" len="lg"/>
            <a:tailEnd type="triangle" w="lg" len="lg"/>
          </a:ln>
        </p:spPr>
      </p:cxnSp>
      <p:cxnSp>
        <p:nvCxnSpPr>
          <p:cNvPr id="1731" name="Shape 1731"/>
          <p:cNvCxnSpPr/>
          <p:nvPr/>
        </p:nvCxnSpPr>
        <p:spPr>
          <a:xfrm rot="10800000">
            <a:off x="4235350" y="3134750"/>
            <a:ext cx="222000" cy="1072800"/>
          </a:xfrm>
          <a:prstGeom prst="straightConnector1">
            <a:avLst/>
          </a:prstGeom>
          <a:noFill/>
          <a:ln w="9525" cap="flat" cmpd="sng">
            <a:solidFill>
              <a:srgbClr val="0000FF"/>
            </a:solidFill>
            <a:prstDash val="solid"/>
            <a:round/>
            <a:headEnd type="none" w="lg" len="lg"/>
            <a:tailEnd type="triangle" w="lg" len="lg"/>
          </a:ln>
        </p:spPr>
      </p:cxnSp>
      <p:cxnSp>
        <p:nvCxnSpPr>
          <p:cNvPr id="1732" name="Shape 1732"/>
          <p:cNvCxnSpPr/>
          <p:nvPr/>
        </p:nvCxnSpPr>
        <p:spPr>
          <a:xfrm rot="10800000" flipH="1">
            <a:off x="4536025" y="3234450"/>
            <a:ext cx="994500" cy="958800"/>
          </a:xfrm>
          <a:prstGeom prst="straightConnector1">
            <a:avLst/>
          </a:prstGeom>
          <a:noFill/>
          <a:ln w="9525" cap="flat" cmpd="sng">
            <a:solidFill>
              <a:srgbClr val="0000FF"/>
            </a:solidFill>
            <a:prstDash val="solid"/>
            <a:round/>
            <a:headEnd type="none" w="lg" len="lg"/>
            <a:tailEnd type="triangle" w="lg" len="lg"/>
          </a:ln>
        </p:spPr>
      </p:cxnSp>
      <p:cxnSp>
        <p:nvCxnSpPr>
          <p:cNvPr id="1733" name="Shape 1733"/>
          <p:cNvCxnSpPr/>
          <p:nvPr/>
        </p:nvCxnSpPr>
        <p:spPr>
          <a:xfrm rot="10800000" flipH="1">
            <a:off x="4521725" y="3391975"/>
            <a:ext cx="2088900" cy="844200"/>
          </a:xfrm>
          <a:prstGeom prst="straightConnector1">
            <a:avLst/>
          </a:prstGeom>
          <a:noFill/>
          <a:ln w="9525" cap="flat" cmpd="sng">
            <a:solidFill>
              <a:srgbClr val="0000FF"/>
            </a:solidFill>
            <a:prstDash val="solid"/>
            <a:round/>
            <a:headEnd type="none" w="lg" len="lg"/>
            <a:tailEnd type="triangle" w="lg" len="lg"/>
          </a:ln>
        </p:spPr>
      </p:cxnSp>
      <p:sp>
        <p:nvSpPr>
          <p:cNvPr id="1734" name="Shape 1734"/>
          <p:cNvSpPr/>
          <p:nvPr/>
        </p:nvSpPr>
        <p:spPr>
          <a:xfrm>
            <a:off x="4159150" y="4196975"/>
            <a:ext cx="3846600" cy="7011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r>
              <a:rPr lang="en" sz="1100"/>
              <a:t>: normalize responses to have zero mean and unit variance over the entire mini-batch</a:t>
            </a:r>
          </a:p>
          <a:p>
            <a:pPr lvl="0" algn="ctr" rtl="0">
              <a:spcBef>
                <a:spcPts val="0"/>
              </a:spcBef>
              <a:buNone/>
            </a:pPr>
            <a:r>
              <a:rPr lang="en" sz="1100"/>
              <a:t>*critical - and used in a lot of other works*</a:t>
            </a:r>
          </a:p>
        </p:txBody>
      </p:sp>
      <p:sp>
        <p:nvSpPr>
          <p:cNvPr id="1735" name="Shape 1735"/>
          <p:cNvSpPr/>
          <p:nvPr/>
        </p:nvSpPr>
        <p:spPr>
          <a:xfrm>
            <a:off x="840375" y="814937"/>
            <a:ext cx="2214900" cy="3114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ReLU activation functions</a:t>
            </a:r>
          </a:p>
        </p:txBody>
      </p:sp>
      <p:sp>
        <p:nvSpPr>
          <p:cNvPr id="1736" name="Shape 1736"/>
          <p:cNvSpPr/>
          <p:nvPr/>
        </p:nvSpPr>
        <p:spPr>
          <a:xfrm>
            <a:off x="6681775" y="399287"/>
            <a:ext cx="2214900" cy="636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Tanh to scale generated image output between -1 and 1</a:t>
            </a:r>
          </a:p>
        </p:txBody>
      </p:sp>
      <p:cxnSp>
        <p:nvCxnSpPr>
          <p:cNvPr id="1737" name="Shape 1737"/>
          <p:cNvCxnSpPr/>
          <p:nvPr/>
        </p:nvCxnSpPr>
        <p:spPr>
          <a:xfrm>
            <a:off x="6868125" y="1059950"/>
            <a:ext cx="214500" cy="758400"/>
          </a:xfrm>
          <a:prstGeom prst="straightConnector1">
            <a:avLst/>
          </a:prstGeom>
          <a:noFill/>
          <a:ln w="9525" cap="flat" cmpd="sng">
            <a:solidFill>
              <a:srgbClr val="00FFFF"/>
            </a:solidFill>
            <a:prstDash val="solid"/>
            <a:round/>
            <a:headEnd type="none" w="lg" len="lg"/>
            <a:tailEnd type="triangle" w="lg" len="lg"/>
          </a:ln>
        </p:spPr>
      </p:cxnSp>
      <p:cxnSp>
        <p:nvCxnSpPr>
          <p:cNvPr id="1738" name="Shape 1738"/>
          <p:cNvCxnSpPr/>
          <p:nvPr/>
        </p:nvCxnSpPr>
        <p:spPr>
          <a:xfrm>
            <a:off x="2332700" y="1131475"/>
            <a:ext cx="386400" cy="1008600"/>
          </a:xfrm>
          <a:prstGeom prst="straightConnector1">
            <a:avLst/>
          </a:prstGeom>
          <a:noFill/>
          <a:ln w="9525" cap="flat" cmpd="sng">
            <a:solidFill>
              <a:srgbClr val="00FFFF"/>
            </a:solidFill>
            <a:prstDash val="solid"/>
            <a:round/>
            <a:headEnd type="none" w="lg" len="lg"/>
            <a:tailEnd type="triangle" w="lg" len="lg"/>
          </a:ln>
        </p:spPr>
      </p:cxnSp>
      <p:cxnSp>
        <p:nvCxnSpPr>
          <p:cNvPr id="1739" name="Shape 1739"/>
          <p:cNvCxnSpPr/>
          <p:nvPr/>
        </p:nvCxnSpPr>
        <p:spPr>
          <a:xfrm>
            <a:off x="2325550" y="1138625"/>
            <a:ext cx="1559400" cy="879900"/>
          </a:xfrm>
          <a:prstGeom prst="straightConnector1">
            <a:avLst/>
          </a:prstGeom>
          <a:noFill/>
          <a:ln w="9525" cap="flat" cmpd="sng">
            <a:solidFill>
              <a:srgbClr val="00FFFF"/>
            </a:solidFill>
            <a:prstDash val="solid"/>
            <a:round/>
            <a:headEnd type="none" w="lg" len="lg"/>
            <a:tailEnd type="triangle" w="lg" len="lg"/>
          </a:ln>
        </p:spPr>
      </p:cxnSp>
      <p:cxnSp>
        <p:nvCxnSpPr>
          <p:cNvPr id="1740" name="Shape 1740"/>
          <p:cNvCxnSpPr/>
          <p:nvPr/>
        </p:nvCxnSpPr>
        <p:spPr>
          <a:xfrm>
            <a:off x="2347000" y="1160100"/>
            <a:ext cx="2496600" cy="665400"/>
          </a:xfrm>
          <a:prstGeom prst="straightConnector1">
            <a:avLst/>
          </a:prstGeom>
          <a:noFill/>
          <a:ln w="9525" cap="flat" cmpd="sng">
            <a:solidFill>
              <a:srgbClr val="00FFFF"/>
            </a:solidFill>
            <a:prstDash val="solid"/>
            <a:round/>
            <a:headEnd type="none" w="lg" len="lg"/>
            <a:tailEnd type="triangle" w="lg" len="lg"/>
          </a:ln>
        </p:spPr>
      </p:cxnSp>
      <p:cxnSp>
        <p:nvCxnSpPr>
          <p:cNvPr id="1741" name="Shape 1741"/>
          <p:cNvCxnSpPr/>
          <p:nvPr/>
        </p:nvCxnSpPr>
        <p:spPr>
          <a:xfrm>
            <a:off x="2411400" y="1131475"/>
            <a:ext cx="3591000" cy="758400"/>
          </a:xfrm>
          <a:prstGeom prst="straightConnector1">
            <a:avLst/>
          </a:prstGeom>
          <a:noFill/>
          <a:ln w="9525" cap="flat" cmpd="sng">
            <a:solidFill>
              <a:srgbClr val="00FFFF"/>
            </a:solidFill>
            <a:prstDash val="solid"/>
            <a:round/>
            <a:headEnd type="none" w="lg" len="lg"/>
            <a:tailEnd type="triangle" w="lg" len="lg"/>
          </a:ln>
        </p:spPr>
      </p:cxnSp>
      <p:sp>
        <p:nvSpPr>
          <p:cNvPr id="1742" name="Shape 17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62</a:t>
            </a:fld>
            <a:endParaRPr lang="en"/>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pic>
        <p:nvPicPr>
          <p:cNvPr id="1747" name="Shape 1747" descr="padding_strides.gif"/>
          <p:cNvPicPr preferRelativeResize="0"/>
          <p:nvPr/>
        </p:nvPicPr>
        <p:blipFill>
          <a:blip r:embed="rId3">
            <a:alphaModFix/>
          </a:blip>
          <a:stretch>
            <a:fillRect/>
          </a:stretch>
        </p:blipFill>
        <p:spPr>
          <a:xfrm>
            <a:off x="938942" y="1048775"/>
            <a:ext cx="2896482" cy="3306210"/>
          </a:xfrm>
          <a:prstGeom prst="rect">
            <a:avLst/>
          </a:prstGeom>
          <a:noFill/>
          <a:ln>
            <a:noFill/>
          </a:ln>
        </p:spPr>
      </p:pic>
      <p:sp>
        <p:nvSpPr>
          <p:cNvPr id="1748" name="Shape 1748"/>
          <p:cNvSpPr/>
          <p:nvPr/>
        </p:nvSpPr>
        <p:spPr>
          <a:xfrm>
            <a:off x="119150" y="4261975"/>
            <a:ext cx="2555700" cy="6465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Input = 5x5 </a:t>
            </a:r>
          </a:p>
          <a:p>
            <a:pPr lvl="0" algn="ctr" rtl="0">
              <a:spcBef>
                <a:spcPts val="0"/>
              </a:spcBef>
              <a:buNone/>
            </a:pPr>
            <a:r>
              <a:rPr lang="en" sz="1100"/>
              <a:t>with zero-padding at border = 6x6</a:t>
            </a:r>
          </a:p>
          <a:p>
            <a:pPr lvl="0" algn="ctr" rtl="0">
              <a:spcBef>
                <a:spcPts val="0"/>
              </a:spcBef>
              <a:buNone/>
            </a:pPr>
            <a:r>
              <a:rPr lang="en" sz="1100"/>
              <a:t>(stride=2)</a:t>
            </a:r>
          </a:p>
        </p:txBody>
      </p:sp>
      <p:sp>
        <p:nvSpPr>
          <p:cNvPr id="1749" name="Shape 1749"/>
          <p:cNvSpPr/>
          <p:nvPr/>
        </p:nvSpPr>
        <p:spPr>
          <a:xfrm>
            <a:off x="119150" y="1273900"/>
            <a:ext cx="1369500" cy="302700"/>
          </a:xfrm>
          <a:prstGeom prst="roundRect">
            <a:avLst>
              <a:gd name="adj" fmla="val 16667"/>
            </a:avLst>
          </a:prstGeom>
          <a:solidFill>
            <a:srgbClr val="EFEFEF"/>
          </a:solidFill>
          <a:ln w="19050" cap="flat" cmpd="sng">
            <a:solidFill>
              <a:srgbClr val="6AA84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Output = 3x3</a:t>
            </a:r>
          </a:p>
        </p:txBody>
      </p:sp>
      <p:sp>
        <p:nvSpPr>
          <p:cNvPr id="1750" name="Shape 1750"/>
          <p:cNvSpPr/>
          <p:nvPr/>
        </p:nvSpPr>
        <p:spPr>
          <a:xfrm>
            <a:off x="3938750" y="3035600"/>
            <a:ext cx="1266300" cy="3027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Filter size=3x3</a:t>
            </a:r>
          </a:p>
        </p:txBody>
      </p:sp>
      <p:sp>
        <p:nvSpPr>
          <p:cNvPr id="1751" name="Shape 1751"/>
          <p:cNvSpPr/>
          <p:nvPr/>
        </p:nvSpPr>
        <p:spPr>
          <a:xfrm>
            <a:off x="3352225" y="3706800"/>
            <a:ext cx="2353500" cy="399000"/>
          </a:xfrm>
          <a:prstGeom prst="roundRect">
            <a:avLst>
              <a:gd name="adj" fmla="val 16667"/>
            </a:avLst>
          </a:prstGeom>
          <a:solidFill>
            <a:srgbClr val="EFEFEF"/>
          </a:solidFill>
          <a:ln w="19050" cap="flat" cmpd="sng">
            <a:solidFill>
              <a:srgbClr val="073763"/>
            </a:solidFill>
            <a:prstDash val="dash"/>
            <a:round/>
            <a:headEnd type="none" w="med" len="med"/>
            <a:tailEnd type="none" w="med" len="med"/>
          </a:ln>
        </p:spPr>
        <p:txBody>
          <a:bodyPr lIns="91425" tIns="91425" rIns="91425" bIns="91425" anchor="ctr" anchorCtr="0">
            <a:noAutofit/>
          </a:bodyPr>
          <a:lstStyle/>
          <a:p>
            <a:pPr lvl="0" algn="ctr" rtl="0">
              <a:spcBef>
                <a:spcPts val="0"/>
              </a:spcBef>
              <a:buNone/>
            </a:pPr>
            <a:r>
              <a:rPr lang="en" sz="1100"/>
              <a:t>Clear dashed squares = zero-padded inputs</a:t>
            </a:r>
          </a:p>
        </p:txBody>
      </p:sp>
      <p:sp>
        <p:nvSpPr>
          <p:cNvPr id="1752" name="Shape 1752"/>
          <p:cNvSpPr/>
          <p:nvPr/>
        </p:nvSpPr>
        <p:spPr>
          <a:xfrm>
            <a:off x="1156475" y="590600"/>
            <a:ext cx="2555700" cy="3027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Regular convolutions</a:t>
            </a:r>
          </a:p>
        </p:txBody>
      </p:sp>
      <p:sp>
        <p:nvSpPr>
          <p:cNvPr id="1753" name="Shape 1753"/>
          <p:cNvSpPr txBox="1"/>
          <p:nvPr/>
        </p:nvSpPr>
        <p:spPr>
          <a:xfrm>
            <a:off x="5790100" y="4842068"/>
            <a:ext cx="3255000" cy="71400"/>
          </a:xfrm>
          <a:prstGeom prst="rect">
            <a:avLst/>
          </a:prstGeom>
          <a:noFill/>
          <a:ln>
            <a:noFill/>
          </a:ln>
        </p:spPr>
        <p:txBody>
          <a:bodyPr lIns="91425" tIns="91425" rIns="91425" bIns="91425" anchor="t" anchorCtr="0">
            <a:noAutofit/>
          </a:bodyPr>
          <a:lstStyle/>
          <a:p>
            <a:pPr lvl="0">
              <a:spcBef>
                <a:spcPts val="0"/>
              </a:spcBef>
              <a:buNone/>
            </a:pPr>
            <a:r>
              <a:rPr lang="en" sz="1000">
                <a:solidFill>
                  <a:srgbClr val="FFFFFF"/>
                </a:solidFill>
              </a:rPr>
              <a:t>https://github.com/vdumoulin/conv_arithmetic</a:t>
            </a:r>
          </a:p>
        </p:txBody>
      </p:sp>
      <p:sp>
        <p:nvSpPr>
          <p:cNvPr id="1754" name="Shape 17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63</a:t>
            </a:fld>
            <a:endParaRPr lang="en"/>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pic>
        <p:nvPicPr>
          <p:cNvPr id="1759" name="Shape 1759" descr="padding_strides.gif"/>
          <p:cNvPicPr preferRelativeResize="0"/>
          <p:nvPr/>
        </p:nvPicPr>
        <p:blipFill>
          <a:blip r:embed="rId3">
            <a:alphaModFix/>
          </a:blip>
          <a:stretch>
            <a:fillRect/>
          </a:stretch>
        </p:blipFill>
        <p:spPr>
          <a:xfrm>
            <a:off x="938942" y="1048775"/>
            <a:ext cx="2896482" cy="3306210"/>
          </a:xfrm>
          <a:prstGeom prst="rect">
            <a:avLst/>
          </a:prstGeom>
          <a:noFill/>
          <a:ln>
            <a:noFill/>
          </a:ln>
        </p:spPr>
      </p:pic>
      <p:pic>
        <p:nvPicPr>
          <p:cNvPr id="1760" name="Shape 1760" descr="padding_strides_transposed.gif"/>
          <p:cNvPicPr preferRelativeResize="0"/>
          <p:nvPr/>
        </p:nvPicPr>
        <p:blipFill>
          <a:blip r:embed="rId4">
            <a:alphaModFix/>
          </a:blip>
          <a:stretch>
            <a:fillRect/>
          </a:stretch>
        </p:blipFill>
        <p:spPr>
          <a:xfrm>
            <a:off x="5297585" y="1074865"/>
            <a:ext cx="2896482" cy="3306210"/>
          </a:xfrm>
          <a:prstGeom prst="rect">
            <a:avLst/>
          </a:prstGeom>
          <a:noFill/>
          <a:ln>
            <a:noFill/>
          </a:ln>
        </p:spPr>
      </p:pic>
      <p:sp>
        <p:nvSpPr>
          <p:cNvPr id="1761" name="Shape 1761"/>
          <p:cNvSpPr/>
          <p:nvPr/>
        </p:nvSpPr>
        <p:spPr>
          <a:xfrm>
            <a:off x="5467975" y="674275"/>
            <a:ext cx="2555700" cy="3027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Fractionally-strided convolutions</a:t>
            </a:r>
          </a:p>
        </p:txBody>
      </p:sp>
      <p:sp>
        <p:nvSpPr>
          <p:cNvPr id="1762" name="Shape 1762"/>
          <p:cNvSpPr/>
          <p:nvPr/>
        </p:nvSpPr>
        <p:spPr>
          <a:xfrm>
            <a:off x="119150" y="4261975"/>
            <a:ext cx="2555700" cy="6465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Input = 5x5 </a:t>
            </a:r>
          </a:p>
          <a:p>
            <a:pPr lvl="0" algn="ctr" rtl="0">
              <a:spcBef>
                <a:spcPts val="0"/>
              </a:spcBef>
              <a:buNone/>
            </a:pPr>
            <a:r>
              <a:rPr lang="en" sz="1100"/>
              <a:t>with zero-padding at border = 6x6</a:t>
            </a:r>
          </a:p>
          <a:p>
            <a:pPr lvl="0" algn="ctr" rtl="0">
              <a:spcBef>
                <a:spcPts val="0"/>
              </a:spcBef>
              <a:buNone/>
            </a:pPr>
            <a:r>
              <a:rPr lang="en" sz="1100"/>
              <a:t>(stride=2)</a:t>
            </a:r>
          </a:p>
        </p:txBody>
      </p:sp>
      <p:sp>
        <p:nvSpPr>
          <p:cNvPr id="1763" name="Shape 1763"/>
          <p:cNvSpPr/>
          <p:nvPr/>
        </p:nvSpPr>
        <p:spPr>
          <a:xfrm>
            <a:off x="119150" y="1273900"/>
            <a:ext cx="1369500" cy="302700"/>
          </a:xfrm>
          <a:prstGeom prst="roundRect">
            <a:avLst>
              <a:gd name="adj" fmla="val 16667"/>
            </a:avLst>
          </a:prstGeom>
          <a:solidFill>
            <a:srgbClr val="EFEFEF"/>
          </a:solidFill>
          <a:ln w="19050" cap="flat" cmpd="sng">
            <a:solidFill>
              <a:srgbClr val="6AA84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Output = 3x3</a:t>
            </a:r>
          </a:p>
        </p:txBody>
      </p:sp>
      <p:sp>
        <p:nvSpPr>
          <p:cNvPr id="1764" name="Shape 1764"/>
          <p:cNvSpPr/>
          <p:nvPr/>
        </p:nvSpPr>
        <p:spPr>
          <a:xfrm>
            <a:off x="4251475" y="4243004"/>
            <a:ext cx="2783700" cy="6465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Input = 3x3</a:t>
            </a:r>
          </a:p>
          <a:p>
            <a:pPr lvl="0" algn="ctr" rtl="0">
              <a:spcBef>
                <a:spcPts val="0"/>
              </a:spcBef>
              <a:buNone/>
            </a:pPr>
            <a:r>
              <a:rPr lang="en" sz="1100"/>
              <a:t>Interlace zero-padding with inputs = 7x7</a:t>
            </a:r>
          </a:p>
          <a:p>
            <a:pPr lvl="0" algn="ctr" rtl="0">
              <a:spcBef>
                <a:spcPts val="0"/>
              </a:spcBef>
              <a:buNone/>
            </a:pPr>
            <a:r>
              <a:rPr lang="en" sz="1100"/>
              <a:t>(stride=2)</a:t>
            </a:r>
          </a:p>
        </p:txBody>
      </p:sp>
      <p:sp>
        <p:nvSpPr>
          <p:cNvPr id="1765" name="Shape 1765"/>
          <p:cNvSpPr/>
          <p:nvPr/>
        </p:nvSpPr>
        <p:spPr>
          <a:xfrm>
            <a:off x="4449275" y="1311825"/>
            <a:ext cx="1369500" cy="302700"/>
          </a:xfrm>
          <a:prstGeom prst="roundRect">
            <a:avLst>
              <a:gd name="adj" fmla="val 16667"/>
            </a:avLst>
          </a:prstGeom>
          <a:solidFill>
            <a:srgbClr val="EFEFEF"/>
          </a:solidFill>
          <a:ln w="19050" cap="flat" cmpd="sng">
            <a:solidFill>
              <a:srgbClr val="6AA84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Output = 5x5</a:t>
            </a:r>
          </a:p>
        </p:txBody>
      </p:sp>
      <p:sp>
        <p:nvSpPr>
          <p:cNvPr id="1766" name="Shape 1766"/>
          <p:cNvSpPr/>
          <p:nvPr/>
        </p:nvSpPr>
        <p:spPr>
          <a:xfrm>
            <a:off x="3938750" y="3035600"/>
            <a:ext cx="1266300" cy="302700"/>
          </a:xfrm>
          <a:prstGeom prst="roundRect">
            <a:avLst>
              <a:gd name="adj" fmla="val 16667"/>
            </a:avLst>
          </a:prstGeom>
          <a:solidFill>
            <a:srgbClr val="EFEFEF"/>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Filter size=3x3</a:t>
            </a:r>
          </a:p>
        </p:txBody>
      </p:sp>
      <p:sp>
        <p:nvSpPr>
          <p:cNvPr id="1767" name="Shape 1767"/>
          <p:cNvSpPr/>
          <p:nvPr/>
        </p:nvSpPr>
        <p:spPr>
          <a:xfrm>
            <a:off x="3352225" y="3706800"/>
            <a:ext cx="2353500" cy="399000"/>
          </a:xfrm>
          <a:prstGeom prst="roundRect">
            <a:avLst>
              <a:gd name="adj" fmla="val 16667"/>
            </a:avLst>
          </a:prstGeom>
          <a:solidFill>
            <a:srgbClr val="EFEFEF"/>
          </a:solidFill>
          <a:ln w="19050" cap="flat" cmpd="sng">
            <a:solidFill>
              <a:srgbClr val="073763"/>
            </a:solidFill>
            <a:prstDash val="dash"/>
            <a:round/>
            <a:headEnd type="none" w="med" len="med"/>
            <a:tailEnd type="none" w="med" len="med"/>
          </a:ln>
        </p:spPr>
        <p:txBody>
          <a:bodyPr lIns="91425" tIns="91425" rIns="91425" bIns="91425" anchor="ctr" anchorCtr="0">
            <a:noAutofit/>
          </a:bodyPr>
          <a:lstStyle/>
          <a:p>
            <a:pPr lvl="0" algn="ctr" rtl="0">
              <a:spcBef>
                <a:spcPts val="0"/>
              </a:spcBef>
              <a:buNone/>
            </a:pPr>
            <a:r>
              <a:rPr lang="en" sz="1100"/>
              <a:t>Clear dashed squares = zero-padded inputs</a:t>
            </a:r>
          </a:p>
        </p:txBody>
      </p:sp>
      <p:sp>
        <p:nvSpPr>
          <p:cNvPr id="1768" name="Shape 1768"/>
          <p:cNvSpPr/>
          <p:nvPr/>
        </p:nvSpPr>
        <p:spPr>
          <a:xfrm>
            <a:off x="1156475" y="590600"/>
            <a:ext cx="2555700" cy="3027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Regular convolutions</a:t>
            </a:r>
          </a:p>
        </p:txBody>
      </p:sp>
      <p:sp>
        <p:nvSpPr>
          <p:cNvPr id="1769" name="Shape 1769"/>
          <p:cNvSpPr/>
          <p:nvPr/>
        </p:nvSpPr>
        <p:spPr>
          <a:xfrm>
            <a:off x="3606050" y="68475"/>
            <a:ext cx="5508000" cy="4479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800"/>
              <a:t>Note: not 100% sure about this. See : </a:t>
            </a:r>
          </a:p>
          <a:p>
            <a:pPr lvl="0" algn="ctr" rtl="0">
              <a:spcBef>
                <a:spcPts val="0"/>
              </a:spcBef>
              <a:buNone/>
            </a:pPr>
            <a:r>
              <a:rPr lang="en" sz="800"/>
              <a:t>http://datascience.stackexchange.com/questions/6107/what-are-deconvolutional-layers</a:t>
            </a:r>
          </a:p>
          <a:p>
            <a:pPr lvl="0" algn="ctr" rtl="0">
              <a:spcBef>
                <a:spcPts val="0"/>
              </a:spcBef>
              <a:buNone/>
            </a:pPr>
            <a:r>
              <a:rPr lang="en" sz="800"/>
              <a:t>https://www.reddit.com/r/MachineLearning/comments/4bbod7/which_deep_learning_frameworks_support_fractional/</a:t>
            </a:r>
          </a:p>
        </p:txBody>
      </p:sp>
      <p:sp>
        <p:nvSpPr>
          <p:cNvPr id="1770" name="Shape 1770"/>
          <p:cNvSpPr txBox="1"/>
          <p:nvPr/>
        </p:nvSpPr>
        <p:spPr>
          <a:xfrm>
            <a:off x="5790100" y="4842068"/>
            <a:ext cx="3255000" cy="714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https://github.com/vdumoulin/conv_arithmetic</a:t>
            </a:r>
          </a:p>
        </p:txBody>
      </p:sp>
      <p:sp>
        <p:nvSpPr>
          <p:cNvPr id="1771" name="Shape 177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64</a:t>
            </a:fld>
            <a:endParaRPr lang="en"/>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Shape 1776"/>
          <p:cNvSpPr txBox="1">
            <a:spLocks noGrp="1"/>
          </p:cNvSpPr>
          <p:nvPr>
            <p:ph type="title"/>
          </p:nvPr>
        </p:nvSpPr>
        <p:spPr>
          <a:xfrm>
            <a:off x="261625" y="58725"/>
            <a:ext cx="8520600" cy="572700"/>
          </a:xfrm>
          <a:prstGeom prst="rect">
            <a:avLst/>
          </a:prstGeom>
        </p:spPr>
        <p:txBody>
          <a:bodyPr lIns="91425" tIns="91425" rIns="91425" bIns="91425" anchor="t" anchorCtr="0">
            <a:noAutofit/>
          </a:bodyPr>
          <a:lstStyle/>
          <a:p>
            <a:pPr lvl="0" rtl="0">
              <a:spcBef>
                <a:spcPts val="0"/>
              </a:spcBef>
              <a:buNone/>
            </a:pPr>
            <a:r>
              <a:rPr lang="en">
                <a:solidFill>
                  <a:srgbClr val="FF00FF"/>
                </a:solidFill>
              </a:rPr>
              <a:t>Generator</a:t>
            </a:r>
          </a:p>
        </p:txBody>
      </p:sp>
      <p:pic>
        <p:nvPicPr>
          <p:cNvPr id="1777" name="Shape 1777"/>
          <p:cNvPicPr preferRelativeResize="0"/>
          <p:nvPr/>
        </p:nvPicPr>
        <p:blipFill>
          <a:blip r:embed="rId3">
            <a:alphaModFix/>
          </a:blip>
          <a:stretch>
            <a:fillRect/>
          </a:stretch>
        </p:blipFill>
        <p:spPr>
          <a:xfrm>
            <a:off x="1329387" y="1309850"/>
            <a:ext cx="6485225" cy="2673674"/>
          </a:xfrm>
          <a:prstGeom prst="rect">
            <a:avLst/>
          </a:prstGeom>
          <a:noFill/>
          <a:ln>
            <a:noFill/>
          </a:ln>
        </p:spPr>
      </p:pic>
      <p:pic>
        <p:nvPicPr>
          <p:cNvPr id="1778" name="Shape 1778"/>
          <p:cNvPicPr preferRelativeResize="0"/>
          <p:nvPr/>
        </p:nvPicPr>
        <p:blipFill rotWithShape="1">
          <a:blip r:embed="rId4">
            <a:alphaModFix/>
          </a:blip>
          <a:srcRect l="59704" t="49682" r="20747" b="2618"/>
          <a:stretch/>
        </p:blipFill>
        <p:spPr>
          <a:xfrm>
            <a:off x="7871846" y="2161081"/>
            <a:ext cx="1230533" cy="1230888"/>
          </a:xfrm>
          <a:prstGeom prst="rect">
            <a:avLst/>
          </a:prstGeom>
          <a:noFill/>
          <a:ln w="28575" cap="flat" cmpd="sng">
            <a:solidFill>
              <a:srgbClr val="FF9900"/>
            </a:solidFill>
            <a:prstDash val="solid"/>
            <a:round/>
            <a:headEnd type="none" w="med" len="med"/>
            <a:tailEnd type="none" w="med" len="med"/>
          </a:ln>
        </p:spPr>
      </p:pic>
      <p:sp>
        <p:nvSpPr>
          <p:cNvPr id="1779" name="Shape 1779"/>
          <p:cNvSpPr/>
          <p:nvPr/>
        </p:nvSpPr>
        <p:spPr>
          <a:xfrm>
            <a:off x="1781875" y="2443350"/>
            <a:ext cx="178800" cy="548100"/>
          </a:xfrm>
          <a:prstGeom prst="roundRect">
            <a:avLst>
              <a:gd name="adj" fmla="val 16667"/>
            </a:avLst>
          </a:prstGeom>
          <a:solidFill>
            <a:srgbClr val="FF9900">
              <a:alpha val="24170"/>
            </a:srgbClr>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780" name="Shape 1780"/>
          <p:cNvSpPr/>
          <p:nvPr/>
        </p:nvSpPr>
        <p:spPr>
          <a:xfrm>
            <a:off x="201162" y="1588562"/>
            <a:ext cx="1670100" cy="3984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Uniform noise vector (random numbers)</a:t>
            </a:r>
          </a:p>
        </p:txBody>
      </p:sp>
      <p:cxnSp>
        <p:nvCxnSpPr>
          <p:cNvPr id="1781" name="Shape 1781"/>
          <p:cNvCxnSpPr>
            <a:stCxn id="1779" idx="0"/>
            <a:endCxn id="1780" idx="2"/>
          </p:cNvCxnSpPr>
          <p:nvPr/>
        </p:nvCxnSpPr>
        <p:spPr>
          <a:xfrm rot="5400000" flipH="1">
            <a:off x="1225525" y="1797600"/>
            <a:ext cx="456300" cy="835200"/>
          </a:xfrm>
          <a:prstGeom prst="bentConnector3">
            <a:avLst>
              <a:gd name="adj1" fmla="val 50010"/>
            </a:avLst>
          </a:prstGeom>
          <a:noFill/>
          <a:ln w="9525" cap="flat" cmpd="sng">
            <a:solidFill>
              <a:srgbClr val="FF9900"/>
            </a:solidFill>
            <a:prstDash val="solid"/>
            <a:round/>
            <a:headEnd type="none" w="lg" len="lg"/>
            <a:tailEnd type="none" w="lg" len="lg"/>
          </a:ln>
        </p:spPr>
      </p:cxnSp>
      <p:sp>
        <p:nvSpPr>
          <p:cNvPr id="1782" name="Shape 1782"/>
          <p:cNvSpPr/>
          <p:nvPr/>
        </p:nvSpPr>
        <p:spPr>
          <a:xfrm>
            <a:off x="4586600" y="1939850"/>
            <a:ext cx="629100" cy="15882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1783" name="Shape 1783"/>
          <p:cNvSpPr/>
          <p:nvPr/>
        </p:nvSpPr>
        <p:spPr>
          <a:xfrm>
            <a:off x="3439438" y="363500"/>
            <a:ext cx="2925900" cy="5805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Fractionally-strided convolutions.</a:t>
            </a:r>
          </a:p>
          <a:p>
            <a:pPr lvl="0" algn="ctr" rtl="0">
              <a:spcBef>
                <a:spcPts val="0"/>
              </a:spcBef>
              <a:buNone/>
            </a:pPr>
            <a:r>
              <a:rPr lang="en" sz="1100"/>
              <a:t>8x8 input, 5x5 conv window = 16x16 output </a:t>
            </a:r>
            <a:r>
              <a:rPr lang="en" sz="800"/>
              <a:t>(padding is done to get dims to work)</a:t>
            </a:r>
          </a:p>
        </p:txBody>
      </p:sp>
      <p:cxnSp>
        <p:nvCxnSpPr>
          <p:cNvPr id="1784" name="Shape 1784"/>
          <p:cNvCxnSpPr>
            <a:stCxn id="1783" idx="2"/>
            <a:endCxn id="1782" idx="0"/>
          </p:cNvCxnSpPr>
          <p:nvPr/>
        </p:nvCxnSpPr>
        <p:spPr>
          <a:xfrm rot="5400000">
            <a:off x="4403788" y="1441400"/>
            <a:ext cx="996000" cy="1200"/>
          </a:xfrm>
          <a:prstGeom prst="bentConnector3">
            <a:avLst>
              <a:gd name="adj1" fmla="val 49992"/>
            </a:avLst>
          </a:prstGeom>
          <a:noFill/>
          <a:ln w="9525" cap="flat" cmpd="sng">
            <a:solidFill>
              <a:srgbClr val="FF00FF"/>
            </a:solidFill>
            <a:prstDash val="solid"/>
            <a:round/>
            <a:headEnd type="none" w="lg" len="lg"/>
            <a:tailEnd type="none" w="lg" len="lg"/>
          </a:ln>
        </p:spPr>
      </p:cxnSp>
      <p:sp>
        <p:nvSpPr>
          <p:cNvPr id="1785" name="Shape 1785"/>
          <p:cNvSpPr/>
          <p:nvPr/>
        </p:nvSpPr>
        <p:spPr>
          <a:xfrm>
            <a:off x="1491850" y="3064400"/>
            <a:ext cx="1230600" cy="2406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1786" name="Shape 1786"/>
          <p:cNvSpPr/>
          <p:nvPr/>
        </p:nvSpPr>
        <p:spPr>
          <a:xfrm>
            <a:off x="372400" y="4164650"/>
            <a:ext cx="3469500" cy="5079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Fully-connected layer (composed of weights) reshaped to have width, height and feature maps</a:t>
            </a:r>
          </a:p>
        </p:txBody>
      </p:sp>
      <p:cxnSp>
        <p:nvCxnSpPr>
          <p:cNvPr id="1787" name="Shape 1787"/>
          <p:cNvCxnSpPr>
            <a:stCxn id="1786" idx="0"/>
            <a:endCxn id="1785" idx="2"/>
          </p:cNvCxnSpPr>
          <p:nvPr/>
        </p:nvCxnSpPr>
        <p:spPr>
          <a:xfrm rot="-5400000">
            <a:off x="1677550" y="3734450"/>
            <a:ext cx="859800" cy="600"/>
          </a:xfrm>
          <a:prstGeom prst="bentConnector3">
            <a:avLst>
              <a:gd name="adj1" fmla="val 49991"/>
            </a:avLst>
          </a:prstGeom>
          <a:noFill/>
          <a:ln w="9525" cap="flat" cmpd="sng">
            <a:solidFill>
              <a:srgbClr val="00FF00"/>
            </a:solidFill>
            <a:prstDash val="solid"/>
            <a:round/>
            <a:headEnd type="none" w="lg" len="lg"/>
            <a:tailEnd type="none" w="lg" len="lg"/>
          </a:ln>
        </p:spPr>
      </p:cxnSp>
      <p:cxnSp>
        <p:nvCxnSpPr>
          <p:cNvPr id="1788" name="Shape 1788"/>
          <p:cNvCxnSpPr/>
          <p:nvPr/>
        </p:nvCxnSpPr>
        <p:spPr>
          <a:xfrm rot="10800000">
            <a:off x="3141025" y="3062925"/>
            <a:ext cx="1209000" cy="1166100"/>
          </a:xfrm>
          <a:prstGeom prst="straightConnector1">
            <a:avLst/>
          </a:prstGeom>
          <a:noFill/>
          <a:ln w="9525" cap="flat" cmpd="sng">
            <a:solidFill>
              <a:srgbClr val="0000FF"/>
            </a:solidFill>
            <a:prstDash val="solid"/>
            <a:round/>
            <a:headEnd type="none" w="lg" len="lg"/>
            <a:tailEnd type="triangle" w="lg" len="lg"/>
          </a:ln>
        </p:spPr>
      </p:cxnSp>
      <p:cxnSp>
        <p:nvCxnSpPr>
          <p:cNvPr id="1789" name="Shape 1789"/>
          <p:cNvCxnSpPr/>
          <p:nvPr/>
        </p:nvCxnSpPr>
        <p:spPr>
          <a:xfrm rot="10800000">
            <a:off x="4235350" y="3134750"/>
            <a:ext cx="222000" cy="1072800"/>
          </a:xfrm>
          <a:prstGeom prst="straightConnector1">
            <a:avLst/>
          </a:prstGeom>
          <a:noFill/>
          <a:ln w="9525" cap="flat" cmpd="sng">
            <a:solidFill>
              <a:srgbClr val="0000FF"/>
            </a:solidFill>
            <a:prstDash val="solid"/>
            <a:round/>
            <a:headEnd type="none" w="lg" len="lg"/>
            <a:tailEnd type="triangle" w="lg" len="lg"/>
          </a:ln>
        </p:spPr>
      </p:cxnSp>
      <p:cxnSp>
        <p:nvCxnSpPr>
          <p:cNvPr id="1790" name="Shape 1790"/>
          <p:cNvCxnSpPr/>
          <p:nvPr/>
        </p:nvCxnSpPr>
        <p:spPr>
          <a:xfrm rot="10800000" flipH="1">
            <a:off x="4536025" y="3234450"/>
            <a:ext cx="994500" cy="958800"/>
          </a:xfrm>
          <a:prstGeom prst="straightConnector1">
            <a:avLst/>
          </a:prstGeom>
          <a:noFill/>
          <a:ln w="9525" cap="flat" cmpd="sng">
            <a:solidFill>
              <a:srgbClr val="0000FF"/>
            </a:solidFill>
            <a:prstDash val="solid"/>
            <a:round/>
            <a:headEnd type="none" w="lg" len="lg"/>
            <a:tailEnd type="triangle" w="lg" len="lg"/>
          </a:ln>
        </p:spPr>
      </p:cxnSp>
      <p:cxnSp>
        <p:nvCxnSpPr>
          <p:cNvPr id="1791" name="Shape 1791"/>
          <p:cNvCxnSpPr/>
          <p:nvPr/>
        </p:nvCxnSpPr>
        <p:spPr>
          <a:xfrm rot="10800000" flipH="1">
            <a:off x="4521725" y="3391975"/>
            <a:ext cx="2088900" cy="844200"/>
          </a:xfrm>
          <a:prstGeom prst="straightConnector1">
            <a:avLst/>
          </a:prstGeom>
          <a:noFill/>
          <a:ln w="9525" cap="flat" cmpd="sng">
            <a:solidFill>
              <a:srgbClr val="0000FF"/>
            </a:solidFill>
            <a:prstDash val="solid"/>
            <a:round/>
            <a:headEnd type="none" w="lg" len="lg"/>
            <a:tailEnd type="triangle" w="lg" len="lg"/>
          </a:ln>
        </p:spPr>
      </p:cxnSp>
      <p:sp>
        <p:nvSpPr>
          <p:cNvPr id="1792" name="Shape 1792"/>
          <p:cNvSpPr/>
          <p:nvPr/>
        </p:nvSpPr>
        <p:spPr>
          <a:xfrm>
            <a:off x="4159150" y="4196975"/>
            <a:ext cx="3846600" cy="7011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r>
              <a:rPr lang="en" sz="1100"/>
              <a:t>: normalize responses to have zero mean and unit variance over the entire mini-batch</a:t>
            </a:r>
          </a:p>
          <a:p>
            <a:pPr lvl="0" algn="ctr" rtl="0">
              <a:spcBef>
                <a:spcPts val="0"/>
              </a:spcBef>
              <a:buNone/>
            </a:pPr>
            <a:r>
              <a:rPr lang="en" sz="1100"/>
              <a:t>*critical - and used in a lot of other works*</a:t>
            </a:r>
          </a:p>
        </p:txBody>
      </p:sp>
      <p:sp>
        <p:nvSpPr>
          <p:cNvPr id="1793" name="Shape 1793"/>
          <p:cNvSpPr/>
          <p:nvPr/>
        </p:nvSpPr>
        <p:spPr>
          <a:xfrm>
            <a:off x="840375" y="814937"/>
            <a:ext cx="2214900" cy="3114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ReLU activation functions</a:t>
            </a:r>
          </a:p>
        </p:txBody>
      </p:sp>
      <p:sp>
        <p:nvSpPr>
          <p:cNvPr id="1794" name="Shape 1794"/>
          <p:cNvSpPr/>
          <p:nvPr/>
        </p:nvSpPr>
        <p:spPr>
          <a:xfrm>
            <a:off x="6681775" y="399287"/>
            <a:ext cx="2214900" cy="6363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Tanh to scale generated image output between -1 and 1</a:t>
            </a:r>
          </a:p>
        </p:txBody>
      </p:sp>
      <p:cxnSp>
        <p:nvCxnSpPr>
          <p:cNvPr id="1795" name="Shape 1795"/>
          <p:cNvCxnSpPr/>
          <p:nvPr/>
        </p:nvCxnSpPr>
        <p:spPr>
          <a:xfrm>
            <a:off x="6868125" y="1059950"/>
            <a:ext cx="214500" cy="758400"/>
          </a:xfrm>
          <a:prstGeom prst="straightConnector1">
            <a:avLst/>
          </a:prstGeom>
          <a:noFill/>
          <a:ln w="9525" cap="flat" cmpd="sng">
            <a:solidFill>
              <a:srgbClr val="00FFFF"/>
            </a:solidFill>
            <a:prstDash val="solid"/>
            <a:round/>
            <a:headEnd type="none" w="lg" len="lg"/>
            <a:tailEnd type="triangle" w="lg" len="lg"/>
          </a:ln>
        </p:spPr>
      </p:cxnSp>
      <p:cxnSp>
        <p:nvCxnSpPr>
          <p:cNvPr id="1796" name="Shape 1796"/>
          <p:cNvCxnSpPr/>
          <p:nvPr/>
        </p:nvCxnSpPr>
        <p:spPr>
          <a:xfrm>
            <a:off x="2332700" y="1131475"/>
            <a:ext cx="386400" cy="1008600"/>
          </a:xfrm>
          <a:prstGeom prst="straightConnector1">
            <a:avLst/>
          </a:prstGeom>
          <a:noFill/>
          <a:ln w="9525" cap="flat" cmpd="sng">
            <a:solidFill>
              <a:srgbClr val="00FFFF"/>
            </a:solidFill>
            <a:prstDash val="solid"/>
            <a:round/>
            <a:headEnd type="none" w="lg" len="lg"/>
            <a:tailEnd type="triangle" w="lg" len="lg"/>
          </a:ln>
        </p:spPr>
      </p:cxnSp>
      <p:cxnSp>
        <p:nvCxnSpPr>
          <p:cNvPr id="1797" name="Shape 1797"/>
          <p:cNvCxnSpPr/>
          <p:nvPr/>
        </p:nvCxnSpPr>
        <p:spPr>
          <a:xfrm>
            <a:off x="2325550" y="1138625"/>
            <a:ext cx="1559400" cy="879900"/>
          </a:xfrm>
          <a:prstGeom prst="straightConnector1">
            <a:avLst/>
          </a:prstGeom>
          <a:noFill/>
          <a:ln w="9525" cap="flat" cmpd="sng">
            <a:solidFill>
              <a:srgbClr val="00FFFF"/>
            </a:solidFill>
            <a:prstDash val="solid"/>
            <a:round/>
            <a:headEnd type="none" w="lg" len="lg"/>
            <a:tailEnd type="triangle" w="lg" len="lg"/>
          </a:ln>
        </p:spPr>
      </p:cxnSp>
      <p:cxnSp>
        <p:nvCxnSpPr>
          <p:cNvPr id="1798" name="Shape 1798"/>
          <p:cNvCxnSpPr/>
          <p:nvPr/>
        </p:nvCxnSpPr>
        <p:spPr>
          <a:xfrm>
            <a:off x="2347000" y="1160100"/>
            <a:ext cx="2496600" cy="665400"/>
          </a:xfrm>
          <a:prstGeom prst="straightConnector1">
            <a:avLst/>
          </a:prstGeom>
          <a:noFill/>
          <a:ln w="9525" cap="flat" cmpd="sng">
            <a:solidFill>
              <a:srgbClr val="00FFFF"/>
            </a:solidFill>
            <a:prstDash val="solid"/>
            <a:round/>
            <a:headEnd type="none" w="lg" len="lg"/>
            <a:tailEnd type="triangle" w="lg" len="lg"/>
          </a:ln>
        </p:spPr>
      </p:cxnSp>
      <p:cxnSp>
        <p:nvCxnSpPr>
          <p:cNvPr id="1799" name="Shape 1799"/>
          <p:cNvCxnSpPr/>
          <p:nvPr/>
        </p:nvCxnSpPr>
        <p:spPr>
          <a:xfrm>
            <a:off x="2411400" y="1131475"/>
            <a:ext cx="3591000" cy="758400"/>
          </a:xfrm>
          <a:prstGeom prst="straightConnector1">
            <a:avLst/>
          </a:prstGeom>
          <a:noFill/>
          <a:ln w="9525" cap="flat" cmpd="sng">
            <a:solidFill>
              <a:srgbClr val="00FFFF"/>
            </a:solidFill>
            <a:prstDash val="solid"/>
            <a:round/>
            <a:headEnd type="none" w="lg" len="lg"/>
            <a:tailEnd type="triangle" w="lg" len="lg"/>
          </a:ln>
        </p:spPr>
      </p:cxnSp>
      <p:sp>
        <p:nvSpPr>
          <p:cNvPr id="1800" name="Shape 180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65</a:t>
            </a:fld>
            <a:endParaRPr lang="en"/>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Shape 18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sz="2400"/>
              <a:t>The Deep Convolutional Generative Adversarial Network</a:t>
            </a:r>
          </a:p>
        </p:txBody>
      </p:sp>
      <p:grpSp>
        <p:nvGrpSpPr>
          <p:cNvPr id="1806" name="Shape 1806"/>
          <p:cNvGrpSpPr/>
          <p:nvPr/>
        </p:nvGrpSpPr>
        <p:grpSpPr>
          <a:xfrm>
            <a:off x="97424" y="1443224"/>
            <a:ext cx="8920997" cy="2178125"/>
            <a:chOff x="97424" y="1443224"/>
            <a:chExt cx="8920997" cy="2178125"/>
          </a:xfrm>
        </p:grpSpPr>
        <p:pic>
          <p:nvPicPr>
            <p:cNvPr id="1807" name="Shape 1807"/>
            <p:cNvPicPr preferRelativeResize="0"/>
            <p:nvPr/>
          </p:nvPicPr>
          <p:blipFill rotWithShape="1">
            <a:blip r:embed="rId3">
              <a:alphaModFix/>
            </a:blip>
            <a:srcRect l="19568"/>
            <a:stretch/>
          </p:blipFill>
          <p:spPr>
            <a:xfrm>
              <a:off x="5339474" y="1443224"/>
              <a:ext cx="3678946" cy="2178125"/>
            </a:xfrm>
            <a:prstGeom prst="rect">
              <a:avLst/>
            </a:prstGeom>
            <a:noFill/>
            <a:ln>
              <a:noFill/>
            </a:ln>
          </p:spPr>
        </p:pic>
        <p:pic>
          <p:nvPicPr>
            <p:cNvPr id="1808" name="Shape 1808"/>
            <p:cNvPicPr preferRelativeResize="0"/>
            <p:nvPr/>
          </p:nvPicPr>
          <p:blipFill>
            <a:blip r:embed="rId4">
              <a:alphaModFix/>
            </a:blip>
            <a:stretch>
              <a:fillRect/>
            </a:stretch>
          </p:blipFill>
          <p:spPr>
            <a:xfrm>
              <a:off x="97424" y="1443225"/>
              <a:ext cx="5273675" cy="2174175"/>
            </a:xfrm>
            <a:prstGeom prst="rect">
              <a:avLst/>
            </a:prstGeom>
            <a:noFill/>
            <a:ln>
              <a:noFill/>
            </a:ln>
          </p:spPr>
        </p:pic>
        <p:sp>
          <p:nvSpPr>
            <p:cNvPr id="1809" name="Shape 1809"/>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810" name="Shape 1810"/>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1811" name="Shape 181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66</a:t>
            </a:fld>
            <a:endParaRPr lang="en"/>
          </a:p>
        </p:txBody>
      </p:sp>
      <p:sp>
        <p:nvSpPr>
          <p:cNvPr id="1812" name="Shape 1812"/>
          <p:cNvSpPr/>
          <p:nvPr/>
        </p:nvSpPr>
        <p:spPr>
          <a:xfrm>
            <a:off x="5323750" y="1403350"/>
            <a:ext cx="3630600" cy="2111400"/>
          </a:xfrm>
          <a:prstGeom prst="roundRect">
            <a:avLst>
              <a:gd name="adj" fmla="val 16667"/>
            </a:avLst>
          </a:prstGeom>
          <a:solidFill>
            <a:srgbClr val="FF00FF">
              <a:alpha val="14940"/>
            </a:srgbClr>
          </a:solidFill>
          <a:ln w="9525" cap="flat" cmpd="sng">
            <a:solidFill>
              <a:srgbClr val="FF0000"/>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Shape 1817"/>
          <p:cNvSpPr txBox="1">
            <a:spLocks noGrp="1"/>
          </p:cNvSpPr>
          <p:nvPr>
            <p:ph type="title"/>
          </p:nvPr>
        </p:nvSpPr>
        <p:spPr>
          <a:xfrm>
            <a:off x="311700" y="64025"/>
            <a:ext cx="8520600" cy="572700"/>
          </a:xfrm>
          <a:prstGeom prst="rect">
            <a:avLst/>
          </a:prstGeom>
        </p:spPr>
        <p:txBody>
          <a:bodyPr lIns="91425" tIns="91425" rIns="91425" bIns="91425" anchor="t" anchorCtr="0">
            <a:noAutofit/>
          </a:bodyPr>
          <a:lstStyle/>
          <a:p>
            <a:pPr lvl="0">
              <a:spcBef>
                <a:spcPts val="0"/>
              </a:spcBef>
              <a:buNone/>
            </a:pPr>
            <a:r>
              <a:rPr lang="en">
                <a:solidFill>
                  <a:srgbClr val="00FFFF"/>
                </a:solidFill>
              </a:rPr>
              <a:t>Discriminator</a:t>
            </a:r>
          </a:p>
        </p:txBody>
      </p:sp>
      <p:pic>
        <p:nvPicPr>
          <p:cNvPr id="1818" name="Shape 1818"/>
          <p:cNvPicPr preferRelativeResize="0"/>
          <p:nvPr/>
        </p:nvPicPr>
        <p:blipFill>
          <a:blip r:embed="rId3">
            <a:alphaModFix/>
          </a:blip>
          <a:stretch>
            <a:fillRect/>
          </a:stretch>
        </p:blipFill>
        <p:spPr>
          <a:xfrm>
            <a:off x="2175324" y="1404748"/>
            <a:ext cx="5236949" cy="2493775"/>
          </a:xfrm>
          <a:prstGeom prst="rect">
            <a:avLst/>
          </a:prstGeom>
          <a:noFill/>
          <a:ln>
            <a:noFill/>
          </a:ln>
        </p:spPr>
      </p:pic>
      <p:pic>
        <p:nvPicPr>
          <p:cNvPr id="1819" name="Shape 1819"/>
          <p:cNvPicPr preferRelativeResize="0"/>
          <p:nvPr/>
        </p:nvPicPr>
        <p:blipFill rotWithShape="1">
          <a:blip r:embed="rId4">
            <a:alphaModFix/>
          </a:blip>
          <a:srcRect l="59704" t="49682" r="20747" b="2618"/>
          <a:stretch/>
        </p:blipFill>
        <p:spPr>
          <a:xfrm>
            <a:off x="314058" y="3155131"/>
            <a:ext cx="1230533" cy="1230888"/>
          </a:xfrm>
          <a:prstGeom prst="rect">
            <a:avLst/>
          </a:prstGeom>
          <a:noFill/>
          <a:ln w="28575" cap="flat" cmpd="sng">
            <a:solidFill>
              <a:srgbClr val="FF9900"/>
            </a:solidFill>
            <a:prstDash val="solid"/>
            <a:round/>
            <a:headEnd type="none" w="med" len="med"/>
            <a:tailEnd type="none" w="med" len="med"/>
          </a:ln>
        </p:spPr>
      </p:pic>
      <p:pic>
        <p:nvPicPr>
          <p:cNvPr id="1820" name="Shape 1820"/>
          <p:cNvPicPr preferRelativeResize="0"/>
          <p:nvPr/>
        </p:nvPicPr>
        <p:blipFill rotWithShape="1">
          <a:blip r:embed="rId5">
            <a:alphaModFix/>
          </a:blip>
          <a:srcRect l="30164" t="10090" r="36464" b="64971"/>
          <a:stretch/>
        </p:blipFill>
        <p:spPr>
          <a:xfrm>
            <a:off x="311699" y="1128774"/>
            <a:ext cx="1235248" cy="1230895"/>
          </a:xfrm>
          <a:prstGeom prst="rect">
            <a:avLst/>
          </a:prstGeom>
          <a:noFill/>
          <a:ln w="28575" cap="flat" cmpd="sng">
            <a:solidFill>
              <a:srgbClr val="FF0000"/>
            </a:solidFill>
            <a:prstDash val="solid"/>
            <a:round/>
            <a:headEnd type="none" w="med" len="med"/>
            <a:tailEnd type="none" w="med" len="med"/>
          </a:ln>
        </p:spPr>
      </p:pic>
      <p:cxnSp>
        <p:nvCxnSpPr>
          <p:cNvPr id="1821" name="Shape 1821"/>
          <p:cNvCxnSpPr>
            <a:stCxn id="1819" idx="3"/>
          </p:cNvCxnSpPr>
          <p:nvPr/>
        </p:nvCxnSpPr>
        <p:spPr>
          <a:xfrm rot="10800000" flipH="1">
            <a:off x="1544591" y="3098875"/>
            <a:ext cx="866700" cy="671700"/>
          </a:xfrm>
          <a:prstGeom prst="straightConnector1">
            <a:avLst/>
          </a:prstGeom>
          <a:noFill/>
          <a:ln w="9525" cap="flat" cmpd="sng">
            <a:solidFill>
              <a:srgbClr val="FF9900"/>
            </a:solidFill>
            <a:prstDash val="solid"/>
            <a:round/>
            <a:headEnd type="none" w="lg" len="lg"/>
            <a:tailEnd type="triangle" w="lg" len="lg"/>
          </a:ln>
        </p:spPr>
      </p:cxnSp>
      <p:cxnSp>
        <p:nvCxnSpPr>
          <p:cNvPr id="1822" name="Shape 1822"/>
          <p:cNvCxnSpPr>
            <a:stCxn id="1820" idx="3"/>
          </p:cNvCxnSpPr>
          <p:nvPr/>
        </p:nvCxnSpPr>
        <p:spPr>
          <a:xfrm>
            <a:off x="1546948" y="1744222"/>
            <a:ext cx="857400" cy="667800"/>
          </a:xfrm>
          <a:prstGeom prst="straightConnector1">
            <a:avLst/>
          </a:prstGeom>
          <a:noFill/>
          <a:ln w="9525" cap="flat" cmpd="sng">
            <a:solidFill>
              <a:srgbClr val="FF0000"/>
            </a:solidFill>
            <a:prstDash val="solid"/>
            <a:round/>
            <a:headEnd type="none" w="lg" len="lg"/>
            <a:tailEnd type="triangle" w="lg" len="lg"/>
          </a:ln>
        </p:spPr>
      </p:cxnSp>
      <p:sp>
        <p:nvSpPr>
          <p:cNvPr id="1823" name="Shape 1823"/>
          <p:cNvSpPr/>
          <p:nvPr/>
        </p:nvSpPr>
        <p:spPr>
          <a:xfrm>
            <a:off x="290238" y="855950"/>
            <a:ext cx="12771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a:t>
            </a:r>
          </a:p>
        </p:txBody>
      </p:sp>
      <p:sp>
        <p:nvSpPr>
          <p:cNvPr id="1824" name="Shape 1824"/>
          <p:cNvSpPr/>
          <p:nvPr/>
        </p:nvSpPr>
        <p:spPr>
          <a:xfrm>
            <a:off x="290763" y="2880339"/>
            <a:ext cx="12771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a:t>
            </a:r>
          </a:p>
        </p:txBody>
      </p:sp>
      <p:sp>
        <p:nvSpPr>
          <p:cNvPr id="1825" name="Shape 1825"/>
          <p:cNvSpPr/>
          <p:nvPr/>
        </p:nvSpPr>
        <p:spPr>
          <a:xfrm>
            <a:off x="6118500" y="157950"/>
            <a:ext cx="27138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if</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if</a:t>
            </a:r>
            <a:r>
              <a:rPr lang="en" sz="1100" i="1"/>
              <a:t> G(z) </a:t>
            </a:r>
            <a:r>
              <a:rPr lang="en" sz="1100"/>
              <a:t>is a </a:t>
            </a:r>
            <a:r>
              <a:rPr lang="en" sz="1100">
                <a:solidFill>
                  <a:srgbClr val="783F04"/>
                </a:solidFill>
              </a:rPr>
              <a:t>generated </a:t>
            </a:r>
            <a:r>
              <a:rPr lang="en" sz="1100"/>
              <a:t>image</a:t>
            </a:r>
          </a:p>
        </p:txBody>
      </p:sp>
      <p:sp>
        <p:nvSpPr>
          <p:cNvPr id="1826" name="Shape 1826"/>
          <p:cNvSpPr/>
          <p:nvPr/>
        </p:nvSpPr>
        <p:spPr>
          <a:xfrm>
            <a:off x="7079325" y="221350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cxnSp>
        <p:nvCxnSpPr>
          <p:cNvPr id="1827" name="Shape 1827"/>
          <p:cNvCxnSpPr>
            <a:stCxn id="1825" idx="2"/>
            <a:endCxn id="1826" idx="3"/>
          </p:cNvCxnSpPr>
          <p:nvPr/>
        </p:nvCxnSpPr>
        <p:spPr>
          <a:xfrm rot="5400000">
            <a:off x="6677700" y="1573950"/>
            <a:ext cx="1421700" cy="173700"/>
          </a:xfrm>
          <a:prstGeom prst="bentConnector2">
            <a:avLst/>
          </a:prstGeom>
          <a:noFill/>
          <a:ln w="9525" cap="flat" cmpd="sng">
            <a:solidFill>
              <a:srgbClr val="00FFFF"/>
            </a:solidFill>
            <a:prstDash val="solid"/>
            <a:round/>
            <a:headEnd type="none" w="lg" len="lg"/>
            <a:tailEnd type="none" w="lg" len="lg"/>
          </a:ln>
        </p:spPr>
      </p:cxnSp>
      <p:sp>
        <p:nvSpPr>
          <p:cNvPr id="1828" name="Shape 1828"/>
          <p:cNvSpPr txBox="1"/>
          <p:nvPr/>
        </p:nvSpPr>
        <p:spPr>
          <a:xfrm>
            <a:off x="3806350" y="4586700"/>
            <a:ext cx="5022000" cy="350400"/>
          </a:xfrm>
          <a:prstGeom prst="rect">
            <a:avLst/>
          </a:prstGeom>
          <a:noFill/>
          <a:ln>
            <a:noFill/>
          </a:ln>
        </p:spPr>
        <p:txBody>
          <a:bodyPr lIns="91425" tIns="91425" rIns="91425" bIns="91425" anchor="t" anchorCtr="0">
            <a:noAutofit/>
          </a:bodyPr>
          <a:lstStyle/>
          <a:p>
            <a:pPr lvl="0">
              <a:spcBef>
                <a:spcPts val="0"/>
              </a:spcBef>
              <a:buNone/>
            </a:pPr>
            <a:r>
              <a:rPr lang="en" sz="1000">
                <a:solidFill>
                  <a:srgbClr val="FFFFFF"/>
                </a:solidFill>
              </a:rPr>
              <a:t>Image from: Yeh, R., Chen, C., Lim, T. Y., Hasegawa-Johnson, M., &amp; Do, M. N. (2016). Semantic Image Inpainting with Perceptual and Contextual Losses. </a:t>
            </a:r>
          </a:p>
        </p:txBody>
      </p:sp>
      <p:sp>
        <p:nvSpPr>
          <p:cNvPr id="1829" name="Shape 18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67</a:t>
            </a:fld>
            <a:endParaRPr lang="en"/>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Shape 1834"/>
          <p:cNvSpPr txBox="1">
            <a:spLocks noGrp="1"/>
          </p:cNvSpPr>
          <p:nvPr>
            <p:ph type="title"/>
          </p:nvPr>
        </p:nvSpPr>
        <p:spPr>
          <a:xfrm>
            <a:off x="311700" y="64025"/>
            <a:ext cx="8520600" cy="572700"/>
          </a:xfrm>
          <a:prstGeom prst="rect">
            <a:avLst/>
          </a:prstGeom>
        </p:spPr>
        <p:txBody>
          <a:bodyPr lIns="91425" tIns="91425" rIns="91425" bIns="91425" anchor="t" anchorCtr="0">
            <a:noAutofit/>
          </a:bodyPr>
          <a:lstStyle/>
          <a:p>
            <a:pPr lvl="0" rtl="0">
              <a:spcBef>
                <a:spcPts val="0"/>
              </a:spcBef>
              <a:buNone/>
            </a:pPr>
            <a:r>
              <a:rPr lang="en">
                <a:solidFill>
                  <a:srgbClr val="00FFFF"/>
                </a:solidFill>
              </a:rPr>
              <a:t>Discriminator</a:t>
            </a:r>
          </a:p>
        </p:txBody>
      </p:sp>
      <p:pic>
        <p:nvPicPr>
          <p:cNvPr id="1835" name="Shape 1835"/>
          <p:cNvPicPr preferRelativeResize="0"/>
          <p:nvPr/>
        </p:nvPicPr>
        <p:blipFill>
          <a:blip r:embed="rId3">
            <a:alphaModFix/>
          </a:blip>
          <a:stretch>
            <a:fillRect/>
          </a:stretch>
        </p:blipFill>
        <p:spPr>
          <a:xfrm>
            <a:off x="2175324" y="1404748"/>
            <a:ext cx="5236949" cy="2493775"/>
          </a:xfrm>
          <a:prstGeom prst="rect">
            <a:avLst/>
          </a:prstGeom>
          <a:noFill/>
          <a:ln>
            <a:noFill/>
          </a:ln>
        </p:spPr>
      </p:pic>
      <p:pic>
        <p:nvPicPr>
          <p:cNvPr id="1836" name="Shape 1836"/>
          <p:cNvPicPr preferRelativeResize="0"/>
          <p:nvPr/>
        </p:nvPicPr>
        <p:blipFill rotWithShape="1">
          <a:blip r:embed="rId4">
            <a:alphaModFix/>
          </a:blip>
          <a:srcRect l="59704" t="49682" r="20747" b="2618"/>
          <a:stretch/>
        </p:blipFill>
        <p:spPr>
          <a:xfrm>
            <a:off x="314058" y="3155131"/>
            <a:ext cx="1230533" cy="1230888"/>
          </a:xfrm>
          <a:prstGeom prst="rect">
            <a:avLst/>
          </a:prstGeom>
          <a:noFill/>
          <a:ln w="28575" cap="flat" cmpd="sng">
            <a:solidFill>
              <a:srgbClr val="FF9900"/>
            </a:solidFill>
            <a:prstDash val="solid"/>
            <a:round/>
            <a:headEnd type="none" w="med" len="med"/>
            <a:tailEnd type="none" w="med" len="med"/>
          </a:ln>
        </p:spPr>
      </p:pic>
      <p:pic>
        <p:nvPicPr>
          <p:cNvPr id="1837" name="Shape 1837"/>
          <p:cNvPicPr preferRelativeResize="0"/>
          <p:nvPr/>
        </p:nvPicPr>
        <p:blipFill rotWithShape="1">
          <a:blip r:embed="rId5">
            <a:alphaModFix/>
          </a:blip>
          <a:srcRect l="30164" t="10090" r="36464" b="64971"/>
          <a:stretch/>
        </p:blipFill>
        <p:spPr>
          <a:xfrm>
            <a:off x="311699" y="1128774"/>
            <a:ext cx="1235248" cy="1230895"/>
          </a:xfrm>
          <a:prstGeom prst="rect">
            <a:avLst/>
          </a:prstGeom>
          <a:noFill/>
          <a:ln w="28575" cap="flat" cmpd="sng">
            <a:solidFill>
              <a:srgbClr val="FF0000"/>
            </a:solidFill>
            <a:prstDash val="solid"/>
            <a:round/>
            <a:headEnd type="none" w="med" len="med"/>
            <a:tailEnd type="none" w="med" len="med"/>
          </a:ln>
        </p:spPr>
      </p:pic>
      <p:cxnSp>
        <p:nvCxnSpPr>
          <p:cNvPr id="1838" name="Shape 1838"/>
          <p:cNvCxnSpPr>
            <a:stCxn id="1836" idx="3"/>
          </p:cNvCxnSpPr>
          <p:nvPr/>
        </p:nvCxnSpPr>
        <p:spPr>
          <a:xfrm rot="10800000" flipH="1">
            <a:off x="1544591" y="3098875"/>
            <a:ext cx="866700" cy="671700"/>
          </a:xfrm>
          <a:prstGeom prst="straightConnector1">
            <a:avLst/>
          </a:prstGeom>
          <a:noFill/>
          <a:ln w="9525" cap="flat" cmpd="sng">
            <a:solidFill>
              <a:srgbClr val="FF9900"/>
            </a:solidFill>
            <a:prstDash val="solid"/>
            <a:round/>
            <a:headEnd type="none" w="lg" len="lg"/>
            <a:tailEnd type="triangle" w="lg" len="lg"/>
          </a:ln>
        </p:spPr>
      </p:cxnSp>
      <p:cxnSp>
        <p:nvCxnSpPr>
          <p:cNvPr id="1839" name="Shape 1839"/>
          <p:cNvCxnSpPr>
            <a:stCxn id="1837" idx="3"/>
          </p:cNvCxnSpPr>
          <p:nvPr/>
        </p:nvCxnSpPr>
        <p:spPr>
          <a:xfrm>
            <a:off x="1546948" y="1744222"/>
            <a:ext cx="857400" cy="667800"/>
          </a:xfrm>
          <a:prstGeom prst="straightConnector1">
            <a:avLst/>
          </a:prstGeom>
          <a:noFill/>
          <a:ln w="9525" cap="flat" cmpd="sng">
            <a:solidFill>
              <a:srgbClr val="FF0000"/>
            </a:solidFill>
            <a:prstDash val="solid"/>
            <a:round/>
            <a:headEnd type="none" w="lg" len="lg"/>
            <a:tailEnd type="triangle" w="lg" len="lg"/>
          </a:ln>
        </p:spPr>
      </p:cxnSp>
      <p:sp>
        <p:nvSpPr>
          <p:cNvPr id="1840" name="Shape 1840"/>
          <p:cNvSpPr/>
          <p:nvPr/>
        </p:nvSpPr>
        <p:spPr>
          <a:xfrm>
            <a:off x="290238" y="855950"/>
            <a:ext cx="12771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a:t>
            </a:r>
          </a:p>
        </p:txBody>
      </p:sp>
      <p:sp>
        <p:nvSpPr>
          <p:cNvPr id="1841" name="Shape 1841"/>
          <p:cNvSpPr/>
          <p:nvPr/>
        </p:nvSpPr>
        <p:spPr>
          <a:xfrm>
            <a:off x="290763" y="2880339"/>
            <a:ext cx="12771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a:t>
            </a:r>
          </a:p>
        </p:txBody>
      </p:sp>
      <p:sp>
        <p:nvSpPr>
          <p:cNvPr id="1842" name="Shape 1842"/>
          <p:cNvSpPr/>
          <p:nvPr/>
        </p:nvSpPr>
        <p:spPr>
          <a:xfrm>
            <a:off x="6118500" y="157950"/>
            <a:ext cx="27138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if</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if</a:t>
            </a:r>
            <a:r>
              <a:rPr lang="en" sz="1100" i="1"/>
              <a:t> G(z) </a:t>
            </a:r>
            <a:r>
              <a:rPr lang="en" sz="1100"/>
              <a:t>is a </a:t>
            </a:r>
            <a:r>
              <a:rPr lang="en" sz="1100">
                <a:solidFill>
                  <a:srgbClr val="783F04"/>
                </a:solidFill>
              </a:rPr>
              <a:t>generated </a:t>
            </a:r>
            <a:r>
              <a:rPr lang="en" sz="1100"/>
              <a:t>image</a:t>
            </a:r>
          </a:p>
        </p:txBody>
      </p:sp>
      <p:sp>
        <p:nvSpPr>
          <p:cNvPr id="1843" name="Shape 1843"/>
          <p:cNvSpPr/>
          <p:nvPr/>
        </p:nvSpPr>
        <p:spPr>
          <a:xfrm>
            <a:off x="7079325" y="221350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cxnSp>
        <p:nvCxnSpPr>
          <p:cNvPr id="1844" name="Shape 1844"/>
          <p:cNvCxnSpPr>
            <a:stCxn id="1842" idx="2"/>
            <a:endCxn id="1843" idx="3"/>
          </p:cNvCxnSpPr>
          <p:nvPr/>
        </p:nvCxnSpPr>
        <p:spPr>
          <a:xfrm rot="5400000">
            <a:off x="6677700" y="1573950"/>
            <a:ext cx="1421700" cy="173700"/>
          </a:xfrm>
          <a:prstGeom prst="bentConnector2">
            <a:avLst/>
          </a:prstGeom>
          <a:noFill/>
          <a:ln w="9525" cap="flat" cmpd="sng">
            <a:solidFill>
              <a:srgbClr val="00FFFF"/>
            </a:solidFill>
            <a:prstDash val="solid"/>
            <a:round/>
            <a:headEnd type="none" w="lg" len="lg"/>
            <a:tailEnd type="none" w="lg" len="lg"/>
          </a:ln>
        </p:spPr>
      </p:cxnSp>
      <p:cxnSp>
        <p:nvCxnSpPr>
          <p:cNvPr id="1845" name="Shape 1845"/>
          <p:cNvCxnSpPr/>
          <p:nvPr/>
        </p:nvCxnSpPr>
        <p:spPr>
          <a:xfrm rot="10800000">
            <a:off x="3999575" y="3155112"/>
            <a:ext cx="1113000" cy="1041000"/>
          </a:xfrm>
          <a:prstGeom prst="straightConnector1">
            <a:avLst/>
          </a:prstGeom>
          <a:noFill/>
          <a:ln w="9525" cap="flat" cmpd="sng">
            <a:solidFill>
              <a:srgbClr val="0000FF"/>
            </a:solidFill>
            <a:prstDash val="solid"/>
            <a:round/>
            <a:headEnd type="none" w="lg" len="lg"/>
            <a:tailEnd type="triangle" w="lg" len="lg"/>
          </a:ln>
        </p:spPr>
      </p:cxnSp>
      <p:cxnSp>
        <p:nvCxnSpPr>
          <p:cNvPr id="1846" name="Shape 1846"/>
          <p:cNvCxnSpPr/>
          <p:nvPr/>
        </p:nvCxnSpPr>
        <p:spPr>
          <a:xfrm rot="10800000">
            <a:off x="4843700" y="3262337"/>
            <a:ext cx="376200" cy="912300"/>
          </a:xfrm>
          <a:prstGeom prst="straightConnector1">
            <a:avLst/>
          </a:prstGeom>
          <a:noFill/>
          <a:ln w="9525" cap="flat" cmpd="sng">
            <a:solidFill>
              <a:srgbClr val="0000FF"/>
            </a:solidFill>
            <a:prstDash val="solid"/>
            <a:round/>
            <a:headEnd type="none" w="lg" len="lg"/>
            <a:tailEnd type="triangle" w="lg" len="lg"/>
          </a:ln>
        </p:spPr>
      </p:cxnSp>
      <p:cxnSp>
        <p:nvCxnSpPr>
          <p:cNvPr id="1847" name="Shape 1847"/>
          <p:cNvCxnSpPr/>
          <p:nvPr/>
        </p:nvCxnSpPr>
        <p:spPr>
          <a:xfrm rot="10800000" flipH="1">
            <a:off x="5298575" y="3283737"/>
            <a:ext cx="231900" cy="876600"/>
          </a:xfrm>
          <a:prstGeom prst="straightConnector1">
            <a:avLst/>
          </a:prstGeom>
          <a:noFill/>
          <a:ln w="9525" cap="flat" cmpd="sng">
            <a:solidFill>
              <a:srgbClr val="0000FF"/>
            </a:solidFill>
            <a:prstDash val="solid"/>
            <a:round/>
            <a:headEnd type="none" w="lg" len="lg"/>
            <a:tailEnd type="triangle" w="lg" len="lg"/>
          </a:ln>
        </p:spPr>
      </p:cxnSp>
      <p:cxnSp>
        <p:nvCxnSpPr>
          <p:cNvPr id="1848" name="Shape 1848"/>
          <p:cNvCxnSpPr/>
          <p:nvPr/>
        </p:nvCxnSpPr>
        <p:spPr>
          <a:xfrm rot="10800000" flipH="1">
            <a:off x="5284275" y="3205162"/>
            <a:ext cx="890100" cy="998100"/>
          </a:xfrm>
          <a:prstGeom prst="straightConnector1">
            <a:avLst/>
          </a:prstGeom>
          <a:noFill/>
          <a:ln w="9525" cap="flat" cmpd="sng">
            <a:solidFill>
              <a:srgbClr val="0000FF"/>
            </a:solidFill>
            <a:prstDash val="solid"/>
            <a:round/>
            <a:headEnd type="none" w="lg" len="lg"/>
            <a:tailEnd type="triangle" w="lg" len="lg"/>
          </a:ln>
        </p:spPr>
      </p:cxnSp>
      <p:sp>
        <p:nvSpPr>
          <p:cNvPr id="1849" name="Shape 1849"/>
          <p:cNvSpPr/>
          <p:nvPr/>
        </p:nvSpPr>
        <p:spPr>
          <a:xfrm>
            <a:off x="4573825" y="3957637"/>
            <a:ext cx="2039100" cy="282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p>
        </p:txBody>
      </p:sp>
      <p:sp>
        <p:nvSpPr>
          <p:cNvPr id="1850" name="Shape 1850"/>
          <p:cNvSpPr/>
          <p:nvPr/>
        </p:nvSpPr>
        <p:spPr>
          <a:xfrm>
            <a:off x="5418475" y="1214125"/>
            <a:ext cx="1786800" cy="2823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Sigmoid (between 0-1)</a:t>
            </a:r>
          </a:p>
        </p:txBody>
      </p:sp>
      <p:cxnSp>
        <p:nvCxnSpPr>
          <p:cNvPr id="1851" name="Shape 1851"/>
          <p:cNvCxnSpPr>
            <a:stCxn id="1850" idx="3"/>
          </p:cNvCxnSpPr>
          <p:nvPr/>
        </p:nvCxnSpPr>
        <p:spPr>
          <a:xfrm>
            <a:off x="7205275" y="1355275"/>
            <a:ext cx="6300" cy="706200"/>
          </a:xfrm>
          <a:prstGeom prst="straightConnector1">
            <a:avLst/>
          </a:prstGeom>
          <a:noFill/>
          <a:ln w="9525" cap="flat" cmpd="sng">
            <a:solidFill>
              <a:srgbClr val="9900FF"/>
            </a:solidFill>
            <a:prstDash val="solid"/>
            <a:round/>
            <a:headEnd type="none" w="lg" len="lg"/>
            <a:tailEnd type="triangle" w="lg" len="lg"/>
          </a:ln>
        </p:spPr>
      </p:cxnSp>
      <p:sp>
        <p:nvSpPr>
          <p:cNvPr id="1852" name="Shape 1852"/>
          <p:cNvSpPr txBox="1"/>
          <p:nvPr/>
        </p:nvSpPr>
        <p:spPr>
          <a:xfrm>
            <a:off x="3806350" y="4586700"/>
            <a:ext cx="5022000" cy="3504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Image from: Yeh, R., Chen, C., Lim, T. Y., Hasegawa-Johnson, M., &amp; Do, M. N. (2016). Semantic Image Inpainting with Perceptual and Contextual Losses. </a:t>
            </a:r>
          </a:p>
        </p:txBody>
      </p:sp>
      <p:sp>
        <p:nvSpPr>
          <p:cNvPr id="1853" name="Shape 185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68</a:t>
            </a:fld>
            <a:endParaRPr lang="en"/>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Shape 1858"/>
          <p:cNvSpPr txBox="1">
            <a:spLocks noGrp="1"/>
          </p:cNvSpPr>
          <p:nvPr>
            <p:ph type="title"/>
          </p:nvPr>
        </p:nvSpPr>
        <p:spPr>
          <a:xfrm>
            <a:off x="311700" y="64025"/>
            <a:ext cx="8520600" cy="572700"/>
          </a:xfrm>
          <a:prstGeom prst="rect">
            <a:avLst/>
          </a:prstGeom>
        </p:spPr>
        <p:txBody>
          <a:bodyPr lIns="91425" tIns="91425" rIns="91425" bIns="91425" anchor="t" anchorCtr="0">
            <a:noAutofit/>
          </a:bodyPr>
          <a:lstStyle/>
          <a:p>
            <a:pPr lvl="0" rtl="0">
              <a:spcBef>
                <a:spcPts val="0"/>
              </a:spcBef>
              <a:buNone/>
            </a:pPr>
            <a:r>
              <a:rPr lang="en">
                <a:solidFill>
                  <a:srgbClr val="00FFFF"/>
                </a:solidFill>
              </a:rPr>
              <a:t>Discriminator</a:t>
            </a:r>
          </a:p>
        </p:txBody>
      </p:sp>
      <p:pic>
        <p:nvPicPr>
          <p:cNvPr id="1859" name="Shape 1859"/>
          <p:cNvPicPr preferRelativeResize="0"/>
          <p:nvPr/>
        </p:nvPicPr>
        <p:blipFill>
          <a:blip r:embed="rId3">
            <a:alphaModFix/>
          </a:blip>
          <a:stretch>
            <a:fillRect/>
          </a:stretch>
        </p:blipFill>
        <p:spPr>
          <a:xfrm>
            <a:off x="2175324" y="1404748"/>
            <a:ext cx="5236949" cy="2493775"/>
          </a:xfrm>
          <a:prstGeom prst="rect">
            <a:avLst/>
          </a:prstGeom>
          <a:noFill/>
          <a:ln>
            <a:noFill/>
          </a:ln>
        </p:spPr>
      </p:pic>
      <p:pic>
        <p:nvPicPr>
          <p:cNvPr id="1860" name="Shape 1860"/>
          <p:cNvPicPr preferRelativeResize="0"/>
          <p:nvPr/>
        </p:nvPicPr>
        <p:blipFill rotWithShape="1">
          <a:blip r:embed="rId4">
            <a:alphaModFix/>
          </a:blip>
          <a:srcRect l="59704" t="49682" r="20747" b="2618"/>
          <a:stretch/>
        </p:blipFill>
        <p:spPr>
          <a:xfrm>
            <a:off x="314058" y="3155131"/>
            <a:ext cx="1230533" cy="1230888"/>
          </a:xfrm>
          <a:prstGeom prst="rect">
            <a:avLst/>
          </a:prstGeom>
          <a:noFill/>
          <a:ln w="28575" cap="flat" cmpd="sng">
            <a:solidFill>
              <a:srgbClr val="FF9900"/>
            </a:solidFill>
            <a:prstDash val="solid"/>
            <a:round/>
            <a:headEnd type="none" w="med" len="med"/>
            <a:tailEnd type="none" w="med" len="med"/>
          </a:ln>
        </p:spPr>
      </p:pic>
      <p:pic>
        <p:nvPicPr>
          <p:cNvPr id="1861" name="Shape 1861"/>
          <p:cNvPicPr preferRelativeResize="0"/>
          <p:nvPr/>
        </p:nvPicPr>
        <p:blipFill rotWithShape="1">
          <a:blip r:embed="rId5">
            <a:alphaModFix/>
          </a:blip>
          <a:srcRect l="30164" t="10090" r="36464" b="64971"/>
          <a:stretch/>
        </p:blipFill>
        <p:spPr>
          <a:xfrm>
            <a:off x="311699" y="1128774"/>
            <a:ext cx="1235248" cy="1230895"/>
          </a:xfrm>
          <a:prstGeom prst="rect">
            <a:avLst/>
          </a:prstGeom>
          <a:noFill/>
          <a:ln w="28575" cap="flat" cmpd="sng">
            <a:solidFill>
              <a:srgbClr val="FF0000"/>
            </a:solidFill>
            <a:prstDash val="solid"/>
            <a:round/>
            <a:headEnd type="none" w="med" len="med"/>
            <a:tailEnd type="none" w="med" len="med"/>
          </a:ln>
        </p:spPr>
      </p:pic>
      <p:cxnSp>
        <p:nvCxnSpPr>
          <p:cNvPr id="1862" name="Shape 1862"/>
          <p:cNvCxnSpPr>
            <a:stCxn id="1860" idx="3"/>
          </p:cNvCxnSpPr>
          <p:nvPr/>
        </p:nvCxnSpPr>
        <p:spPr>
          <a:xfrm rot="10800000" flipH="1">
            <a:off x="1544591" y="3098875"/>
            <a:ext cx="866700" cy="671700"/>
          </a:xfrm>
          <a:prstGeom prst="straightConnector1">
            <a:avLst/>
          </a:prstGeom>
          <a:noFill/>
          <a:ln w="9525" cap="flat" cmpd="sng">
            <a:solidFill>
              <a:srgbClr val="FF9900"/>
            </a:solidFill>
            <a:prstDash val="solid"/>
            <a:round/>
            <a:headEnd type="none" w="lg" len="lg"/>
            <a:tailEnd type="triangle" w="lg" len="lg"/>
          </a:ln>
        </p:spPr>
      </p:cxnSp>
      <p:cxnSp>
        <p:nvCxnSpPr>
          <p:cNvPr id="1863" name="Shape 1863"/>
          <p:cNvCxnSpPr>
            <a:stCxn id="1861" idx="3"/>
          </p:cNvCxnSpPr>
          <p:nvPr/>
        </p:nvCxnSpPr>
        <p:spPr>
          <a:xfrm>
            <a:off x="1546948" y="1744222"/>
            <a:ext cx="857400" cy="667800"/>
          </a:xfrm>
          <a:prstGeom prst="straightConnector1">
            <a:avLst/>
          </a:prstGeom>
          <a:noFill/>
          <a:ln w="9525" cap="flat" cmpd="sng">
            <a:solidFill>
              <a:srgbClr val="FF0000"/>
            </a:solidFill>
            <a:prstDash val="solid"/>
            <a:round/>
            <a:headEnd type="none" w="lg" len="lg"/>
            <a:tailEnd type="triangle" w="lg" len="lg"/>
          </a:ln>
        </p:spPr>
      </p:cxnSp>
      <p:sp>
        <p:nvSpPr>
          <p:cNvPr id="1864" name="Shape 1864"/>
          <p:cNvSpPr/>
          <p:nvPr/>
        </p:nvSpPr>
        <p:spPr>
          <a:xfrm>
            <a:off x="290238" y="855950"/>
            <a:ext cx="12771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a:t>
            </a:r>
          </a:p>
        </p:txBody>
      </p:sp>
      <p:sp>
        <p:nvSpPr>
          <p:cNvPr id="1865" name="Shape 1865"/>
          <p:cNvSpPr/>
          <p:nvPr/>
        </p:nvSpPr>
        <p:spPr>
          <a:xfrm>
            <a:off x="290763" y="2880339"/>
            <a:ext cx="12771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a:t>
            </a:r>
          </a:p>
        </p:txBody>
      </p:sp>
      <p:sp>
        <p:nvSpPr>
          <p:cNvPr id="1866" name="Shape 1866"/>
          <p:cNvSpPr/>
          <p:nvPr/>
        </p:nvSpPr>
        <p:spPr>
          <a:xfrm>
            <a:off x="6118500" y="157950"/>
            <a:ext cx="27138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if</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if</a:t>
            </a:r>
            <a:r>
              <a:rPr lang="en" sz="1100" i="1"/>
              <a:t> G(z) </a:t>
            </a:r>
            <a:r>
              <a:rPr lang="en" sz="1100"/>
              <a:t>is a </a:t>
            </a:r>
            <a:r>
              <a:rPr lang="en" sz="1100">
                <a:solidFill>
                  <a:srgbClr val="783F04"/>
                </a:solidFill>
              </a:rPr>
              <a:t>generated </a:t>
            </a:r>
            <a:r>
              <a:rPr lang="en" sz="1100"/>
              <a:t>image</a:t>
            </a:r>
          </a:p>
        </p:txBody>
      </p:sp>
      <p:sp>
        <p:nvSpPr>
          <p:cNvPr id="1867" name="Shape 1867"/>
          <p:cNvSpPr/>
          <p:nvPr/>
        </p:nvSpPr>
        <p:spPr>
          <a:xfrm>
            <a:off x="7079325" y="221350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cxnSp>
        <p:nvCxnSpPr>
          <p:cNvPr id="1868" name="Shape 1868"/>
          <p:cNvCxnSpPr>
            <a:stCxn id="1866" idx="2"/>
            <a:endCxn id="1867" idx="3"/>
          </p:cNvCxnSpPr>
          <p:nvPr/>
        </p:nvCxnSpPr>
        <p:spPr>
          <a:xfrm rot="5400000">
            <a:off x="6677700" y="1573950"/>
            <a:ext cx="1421700" cy="173700"/>
          </a:xfrm>
          <a:prstGeom prst="bentConnector2">
            <a:avLst/>
          </a:prstGeom>
          <a:noFill/>
          <a:ln w="9525" cap="flat" cmpd="sng">
            <a:solidFill>
              <a:srgbClr val="00FFFF"/>
            </a:solidFill>
            <a:prstDash val="solid"/>
            <a:round/>
            <a:headEnd type="none" w="lg" len="lg"/>
            <a:tailEnd type="none" w="lg" len="lg"/>
          </a:ln>
        </p:spPr>
      </p:cxnSp>
      <p:sp>
        <p:nvSpPr>
          <p:cNvPr id="1869" name="Shape 1869"/>
          <p:cNvSpPr/>
          <p:nvPr/>
        </p:nvSpPr>
        <p:spPr>
          <a:xfrm>
            <a:off x="2204025" y="824750"/>
            <a:ext cx="2868600" cy="3114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LeakyReLU activation functions</a:t>
            </a:r>
          </a:p>
        </p:txBody>
      </p:sp>
      <p:cxnSp>
        <p:nvCxnSpPr>
          <p:cNvPr id="1870" name="Shape 1870"/>
          <p:cNvCxnSpPr/>
          <p:nvPr/>
        </p:nvCxnSpPr>
        <p:spPr>
          <a:xfrm rot="10800000">
            <a:off x="3999575" y="3155112"/>
            <a:ext cx="1113000" cy="1041000"/>
          </a:xfrm>
          <a:prstGeom prst="straightConnector1">
            <a:avLst/>
          </a:prstGeom>
          <a:noFill/>
          <a:ln w="9525" cap="flat" cmpd="sng">
            <a:solidFill>
              <a:srgbClr val="0000FF"/>
            </a:solidFill>
            <a:prstDash val="solid"/>
            <a:round/>
            <a:headEnd type="none" w="lg" len="lg"/>
            <a:tailEnd type="triangle" w="lg" len="lg"/>
          </a:ln>
        </p:spPr>
      </p:cxnSp>
      <p:cxnSp>
        <p:nvCxnSpPr>
          <p:cNvPr id="1871" name="Shape 1871"/>
          <p:cNvCxnSpPr/>
          <p:nvPr/>
        </p:nvCxnSpPr>
        <p:spPr>
          <a:xfrm rot="10800000">
            <a:off x="4843700" y="3262337"/>
            <a:ext cx="376200" cy="912300"/>
          </a:xfrm>
          <a:prstGeom prst="straightConnector1">
            <a:avLst/>
          </a:prstGeom>
          <a:noFill/>
          <a:ln w="9525" cap="flat" cmpd="sng">
            <a:solidFill>
              <a:srgbClr val="0000FF"/>
            </a:solidFill>
            <a:prstDash val="solid"/>
            <a:round/>
            <a:headEnd type="none" w="lg" len="lg"/>
            <a:tailEnd type="triangle" w="lg" len="lg"/>
          </a:ln>
        </p:spPr>
      </p:cxnSp>
      <p:cxnSp>
        <p:nvCxnSpPr>
          <p:cNvPr id="1872" name="Shape 1872"/>
          <p:cNvCxnSpPr/>
          <p:nvPr/>
        </p:nvCxnSpPr>
        <p:spPr>
          <a:xfrm rot="10800000" flipH="1">
            <a:off x="5298575" y="3283737"/>
            <a:ext cx="231900" cy="876600"/>
          </a:xfrm>
          <a:prstGeom prst="straightConnector1">
            <a:avLst/>
          </a:prstGeom>
          <a:noFill/>
          <a:ln w="9525" cap="flat" cmpd="sng">
            <a:solidFill>
              <a:srgbClr val="0000FF"/>
            </a:solidFill>
            <a:prstDash val="solid"/>
            <a:round/>
            <a:headEnd type="none" w="lg" len="lg"/>
            <a:tailEnd type="triangle" w="lg" len="lg"/>
          </a:ln>
        </p:spPr>
      </p:cxnSp>
      <p:cxnSp>
        <p:nvCxnSpPr>
          <p:cNvPr id="1873" name="Shape 1873"/>
          <p:cNvCxnSpPr/>
          <p:nvPr/>
        </p:nvCxnSpPr>
        <p:spPr>
          <a:xfrm rot="10800000" flipH="1">
            <a:off x="5284275" y="3205162"/>
            <a:ext cx="890100" cy="998100"/>
          </a:xfrm>
          <a:prstGeom prst="straightConnector1">
            <a:avLst/>
          </a:prstGeom>
          <a:noFill/>
          <a:ln w="9525" cap="flat" cmpd="sng">
            <a:solidFill>
              <a:srgbClr val="0000FF"/>
            </a:solidFill>
            <a:prstDash val="solid"/>
            <a:round/>
            <a:headEnd type="none" w="lg" len="lg"/>
            <a:tailEnd type="triangle" w="lg" len="lg"/>
          </a:ln>
        </p:spPr>
      </p:cxnSp>
      <p:sp>
        <p:nvSpPr>
          <p:cNvPr id="1874" name="Shape 1874"/>
          <p:cNvSpPr/>
          <p:nvPr/>
        </p:nvSpPr>
        <p:spPr>
          <a:xfrm>
            <a:off x="4573825" y="3957637"/>
            <a:ext cx="2039100" cy="282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p>
        </p:txBody>
      </p:sp>
      <p:cxnSp>
        <p:nvCxnSpPr>
          <p:cNvPr id="1875" name="Shape 1875"/>
          <p:cNvCxnSpPr/>
          <p:nvPr/>
        </p:nvCxnSpPr>
        <p:spPr>
          <a:xfrm>
            <a:off x="3842125" y="1152925"/>
            <a:ext cx="121800" cy="529200"/>
          </a:xfrm>
          <a:prstGeom prst="straightConnector1">
            <a:avLst/>
          </a:prstGeom>
          <a:noFill/>
          <a:ln w="9525" cap="flat" cmpd="sng">
            <a:solidFill>
              <a:srgbClr val="9900FF"/>
            </a:solidFill>
            <a:prstDash val="solid"/>
            <a:round/>
            <a:headEnd type="none" w="lg" len="lg"/>
            <a:tailEnd type="triangle" w="lg" len="lg"/>
          </a:ln>
        </p:spPr>
      </p:cxnSp>
      <p:cxnSp>
        <p:nvCxnSpPr>
          <p:cNvPr id="1876" name="Shape 1876"/>
          <p:cNvCxnSpPr/>
          <p:nvPr/>
        </p:nvCxnSpPr>
        <p:spPr>
          <a:xfrm>
            <a:off x="3842125" y="1152925"/>
            <a:ext cx="543600" cy="343500"/>
          </a:xfrm>
          <a:prstGeom prst="straightConnector1">
            <a:avLst/>
          </a:prstGeom>
          <a:noFill/>
          <a:ln w="9525" cap="flat" cmpd="sng">
            <a:solidFill>
              <a:srgbClr val="9900FF"/>
            </a:solidFill>
            <a:prstDash val="solid"/>
            <a:round/>
            <a:headEnd type="none" w="lg" len="lg"/>
            <a:tailEnd type="triangle" w="lg" len="lg"/>
          </a:ln>
        </p:spPr>
      </p:cxnSp>
      <p:cxnSp>
        <p:nvCxnSpPr>
          <p:cNvPr id="1877" name="Shape 1877"/>
          <p:cNvCxnSpPr/>
          <p:nvPr/>
        </p:nvCxnSpPr>
        <p:spPr>
          <a:xfrm>
            <a:off x="3863575" y="1160100"/>
            <a:ext cx="1445100" cy="493500"/>
          </a:xfrm>
          <a:prstGeom prst="straightConnector1">
            <a:avLst/>
          </a:prstGeom>
          <a:noFill/>
          <a:ln w="9525" cap="flat" cmpd="sng">
            <a:solidFill>
              <a:srgbClr val="9900FF"/>
            </a:solidFill>
            <a:prstDash val="solid"/>
            <a:round/>
            <a:headEnd type="none" w="lg" len="lg"/>
            <a:tailEnd type="triangle" w="lg" len="lg"/>
          </a:ln>
        </p:spPr>
      </p:cxnSp>
      <p:cxnSp>
        <p:nvCxnSpPr>
          <p:cNvPr id="1878" name="Shape 1878"/>
          <p:cNvCxnSpPr/>
          <p:nvPr/>
        </p:nvCxnSpPr>
        <p:spPr>
          <a:xfrm>
            <a:off x="3906500" y="1160100"/>
            <a:ext cx="2189100" cy="651000"/>
          </a:xfrm>
          <a:prstGeom prst="straightConnector1">
            <a:avLst/>
          </a:prstGeom>
          <a:noFill/>
          <a:ln w="9525" cap="flat" cmpd="sng">
            <a:solidFill>
              <a:srgbClr val="9900FF"/>
            </a:solidFill>
            <a:prstDash val="solid"/>
            <a:round/>
            <a:headEnd type="none" w="lg" len="lg"/>
            <a:tailEnd type="triangle" w="lg" len="lg"/>
          </a:ln>
        </p:spPr>
      </p:cxnSp>
      <p:sp>
        <p:nvSpPr>
          <p:cNvPr id="1879" name="Shape 1879"/>
          <p:cNvSpPr/>
          <p:nvPr/>
        </p:nvSpPr>
        <p:spPr>
          <a:xfrm>
            <a:off x="5418475" y="1214125"/>
            <a:ext cx="1786800" cy="2823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Sigmoid (between 0-1)</a:t>
            </a:r>
          </a:p>
        </p:txBody>
      </p:sp>
      <p:cxnSp>
        <p:nvCxnSpPr>
          <p:cNvPr id="1880" name="Shape 1880"/>
          <p:cNvCxnSpPr>
            <a:stCxn id="1879" idx="3"/>
          </p:cNvCxnSpPr>
          <p:nvPr/>
        </p:nvCxnSpPr>
        <p:spPr>
          <a:xfrm>
            <a:off x="7205275" y="1355275"/>
            <a:ext cx="6300" cy="706200"/>
          </a:xfrm>
          <a:prstGeom prst="straightConnector1">
            <a:avLst/>
          </a:prstGeom>
          <a:noFill/>
          <a:ln w="9525" cap="flat" cmpd="sng">
            <a:solidFill>
              <a:srgbClr val="9900FF"/>
            </a:solidFill>
            <a:prstDash val="solid"/>
            <a:round/>
            <a:headEnd type="none" w="lg" len="lg"/>
            <a:tailEnd type="triangle" w="lg" len="lg"/>
          </a:ln>
        </p:spPr>
      </p:cxnSp>
      <p:sp>
        <p:nvSpPr>
          <p:cNvPr id="1881" name="Shape 1881"/>
          <p:cNvSpPr txBox="1"/>
          <p:nvPr/>
        </p:nvSpPr>
        <p:spPr>
          <a:xfrm>
            <a:off x="3806350" y="4586700"/>
            <a:ext cx="5022000" cy="3504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Image from: Yeh, R., Chen, C., Lim, T. Y., Hasegawa-Johnson, M., &amp; Do, M. N. (2016). Semantic Image Inpainting with Perceptual and Contextual Losses. </a:t>
            </a:r>
          </a:p>
        </p:txBody>
      </p:sp>
      <p:sp>
        <p:nvSpPr>
          <p:cNvPr id="1882" name="Shape 188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69</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r>
              <a:rPr lang="en" sz="3600"/>
              <a:t>Unsupervised Representation Learning with Deep Convolutional Generative Adversarial Networks</a:t>
            </a:r>
          </a:p>
        </p:txBody>
      </p:sp>
      <p:sp>
        <p:nvSpPr>
          <p:cNvPr id="75" name="Shape 75"/>
          <p:cNvSpPr/>
          <p:nvPr/>
        </p:nvSpPr>
        <p:spPr>
          <a:xfrm>
            <a:off x="5966825" y="1650250"/>
            <a:ext cx="2277000" cy="4632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76" name="Shape 76"/>
          <p:cNvSpPr/>
          <p:nvPr/>
        </p:nvSpPr>
        <p:spPr>
          <a:xfrm>
            <a:off x="2349225" y="2188950"/>
            <a:ext cx="4433100" cy="4632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77" name="Shape 77"/>
          <p:cNvSpPr/>
          <p:nvPr/>
        </p:nvSpPr>
        <p:spPr>
          <a:xfrm>
            <a:off x="568400" y="1111550"/>
            <a:ext cx="8009400" cy="4632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78" name="Shape 78"/>
          <p:cNvSpPr/>
          <p:nvPr/>
        </p:nvSpPr>
        <p:spPr>
          <a:xfrm>
            <a:off x="453925" y="96550"/>
            <a:ext cx="5634300" cy="429000"/>
          </a:xfrm>
          <a:prstGeom prst="roundRect">
            <a:avLst>
              <a:gd name="adj" fmla="val 16667"/>
            </a:avLst>
          </a:prstGeom>
          <a:solidFill>
            <a:schemeClr val="accent2"/>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 actually got really excited reading this paper…</a:t>
            </a:r>
          </a:p>
          <a:p>
            <a:pPr lvl="0" algn="ctr" rtl="0">
              <a:spcBef>
                <a:spcPts val="0"/>
              </a:spcBef>
              <a:buNone/>
            </a:pPr>
            <a:r>
              <a:rPr lang="en" sz="1100"/>
              <a:t>Unsupervised learning that actually works well to generate and discriminate!</a:t>
            </a:r>
          </a:p>
        </p:txBody>
      </p:sp>
      <p:sp>
        <p:nvSpPr>
          <p:cNvPr id="79" name="Shape 79"/>
          <p:cNvSpPr/>
          <p:nvPr/>
        </p:nvSpPr>
        <p:spPr>
          <a:xfrm>
            <a:off x="3117275" y="2950675"/>
            <a:ext cx="5634300" cy="763200"/>
          </a:xfrm>
          <a:prstGeom prst="roundRect">
            <a:avLst>
              <a:gd name="adj" fmla="val 16667"/>
            </a:avLst>
          </a:prstGeom>
          <a:solidFill>
            <a:schemeClr val="accent2"/>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GANs are focused on the optimization of competing criteria and were proposed in:</a:t>
            </a:r>
          </a:p>
          <a:p>
            <a:pPr lvl="0" algn="ctr" rtl="0">
              <a:spcBef>
                <a:spcPts val="0"/>
              </a:spcBef>
              <a:buNone/>
            </a:pPr>
            <a:r>
              <a:rPr lang="en" sz="800"/>
              <a:t>Goodfellow, I., Pouget-Abadie, J., Mirza, M., Xu, B., Warde-Farley, D., Ozair, S., … Bengio, Y. (2014). Generative Adversarial Nets. Advances in Neural Information Processing Systems, 2672–2680. </a:t>
            </a:r>
          </a:p>
          <a:p>
            <a:pPr lvl="0" algn="ctr" rtl="0">
              <a:spcBef>
                <a:spcPts val="0"/>
              </a:spcBef>
              <a:buNone/>
            </a:pPr>
            <a:r>
              <a:rPr lang="en" sz="1100"/>
              <a:t>And we'll discuss this paper a bit</a:t>
            </a:r>
          </a:p>
        </p:txBody>
      </p:sp>
      <p:sp>
        <p:nvSpPr>
          <p:cNvPr id="80" name="Shape 80"/>
          <p:cNvSpPr/>
          <p:nvPr/>
        </p:nvSpPr>
        <p:spPr>
          <a:xfrm>
            <a:off x="3445800" y="673050"/>
            <a:ext cx="5386500" cy="291000"/>
          </a:xfrm>
          <a:prstGeom prst="roundRect">
            <a:avLst>
              <a:gd name="adj" fmla="val 16667"/>
            </a:avLst>
          </a:prstGeom>
          <a:solidFill>
            <a:schemeClr val="accent2"/>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Generated results are hard to believe, but qualitative experiments are convincing</a:t>
            </a:r>
          </a:p>
        </p:txBody>
      </p:sp>
      <p:cxnSp>
        <p:nvCxnSpPr>
          <p:cNvPr id="81" name="Shape 81"/>
          <p:cNvCxnSpPr>
            <a:stCxn id="78" idx="1"/>
            <a:endCxn id="77" idx="1"/>
          </p:cNvCxnSpPr>
          <p:nvPr/>
        </p:nvCxnSpPr>
        <p:spPr>
          <a:xfrm>
            <a:off x="453925" y="311050"/>
            <a:ext cx="114600" cy="1032000"/>
          </a:xfrm>
          <a:prstGeom prst="bentConnector3">
            <a:avLst>
              <a:gd name="adj1" fmla="val -207788"/>
            </a:avLst>
          </a:prstGeom>
          <a:noFill/>
          <a:ln w="9525" cap="flat" cmpd="sng">
            <a:solidFill>
              <a:srgbClr val="00FF00"/>
            </a:solidFill>
            <a:prstDash val="solid"/>
            <a:round/>
            <a:headEnd type="none" w="lg" len="lg"/>
            <a:tailEnd type="none" w="lg" len="lg"/>
          </a:ln>
        </p:spPr>
      </p:cxnSp>
      <p:cxnSp>
        <p:nvCxnSpPr>
          <p:cNvPr id="82" name="Shape 82"/>
          <p:cNvCxnSpPr>
            <a:stCxn id="78" idx="3"/>
            <a:endCxn id="80" idx="0"/>
          </p:cNvCxnSpPr>
          <p:nvPr/>
        </p:nvCxnSpPr>
        <p:spPr>
          <a:xfrm>
            <a:off x="6088225" y="311050"/>
            <a:ext cx="50700" cy="362100"/>
          </a:xfrm>
          <a:prstGeom prst="bentConnector2">
            <a:avLst/>
          </a:prstGeom>
          <a:noFill/>
          <a:ln w="9525" cap="flat" cmpd="sng">
            <a:solidFill>
              <a:srgbClr val="00FF00"/>
            </a:solidFill>
            <a:prstDash val="solid"/>
            <a:round/>
            <a:headEnd type="none" w="lg" len="lg"/>
            <a:tailEnd type="none" w="lg" len="lg"/>
          </a:ln>
        </p:spPr>
      </p:cxnSp>
      <p:cxnSp>
        <p:nvCxnSpPr>
          <p:cNvPr id="83" name="Shape 83"/>
          <p:cNvCxnSpPr>
            <a:stCxn id="76" idx="1"/>
            <a:endCxn id="79" idx="1"/>
          </p:cNvCxnSpPr>
          <p:nvPr/>
        </p:nvCxnSpPr>
        <p:spPr>
          <a:xfrm>
            <a:off x="2349225" y="2420550"/>
            <a:ext cx="768000" cy="911700"/>
          </a:xfrm>
          <a:prstGeom prst="bentConnector3">
            <a:avLst>
              <a:gd name="adj1" fmla="val -31006"/>
            </a:avLst>
          </a:prstGeom>
          <a:noFill/>
          <a:ln w="9525" cap="flat" cmpd="sng">
            <a:solidFill>
              <a:srgbClr val="FF0000"/>
            </a:solidFill>
            <a:prstDash val="solid"/>
            <a:round/>
            <a:headEnd type="none" w="lg" len="lg"/>
            <a:tailEnd type="none" w="lg" len="lg"/>
          </a:ln>
        </p:spPr>
      </p:cxnSp>
      <p:sp>
        <p:nvSpPr>
          <p:cNvPr id="84" name="Shape 8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7</a:t>
            </a:fld>
            <a:endParaRPr lang="en"/>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Shape 1887"/>
          <p:cNvSpPr txBox="1">
            <a:spLocks noGrp="1"/>
          </p:cNvSpPr>
          <p:nvPr>
            <p:ph type="title"/>
          </p:nvPr>
        </p:nvSpPr>
        <p:spPr>
          <a:xfrm>
            <a:off x="311700" y="64025"/>
            <a:ext cx="8520600" cy="572700"/>
          </a:xfrm>
          <a:prstGeom prst="rect">
            <a:avLst/>
          </a:prstGeom>
        </p:spPr>
        <p:txBody>
          <a:bodyPr lIns="91425" tIns="91425" rIns="91425" bIns="91425" anchor="t" anchorCtr="0">
            <a:noAutofit/>
          </a:bodyPr>
          <a:lstStyle/>
          <a:p>
            <a:pPr lvl="0" rtl="0">
              <a:spcBef>
                <a:spcPts val="0"/>
              </a:spcBef>
              <a:buNone/>
            </a:pPr>
            <a:r>
              <a:rPr lang="en">
                <a:solidFill>
                  <a:srgbClr val="00FFFF"/>
                </a:solidFill>
              </a:rPr>
              <a:t>Discriminator</a:t>
            </a:r>
          </a:p>
        </p:txBody>
      </p:sp>
      <p:pic>
        <p:nvPicPr>
          <p:cNvPr id="1888" name="Shape 1888"/>
          <p:cNvPicPr preferRelativeResize="0"/>
          <p:nvPr/>
        </p:nvPicPr>
        <p:blipFill>
          <a:blip r:embed="rId3">
            <a:alphaModFix/>
          </a:blip>
          <a:stretch>
            <a:fillRect/>
          </a:stretch>
        </p:blipFill>
        <p:spPr>
          <a:xfrm>
            <a:off x="2175324" y="1404748"/>
            <a:ext cx="5236949" cy="2493775"/>
          </a:xfrm>
          <a:prstGeom prst="rect">
            <a:avLst/>
          </a:prstGeom>
          <a:noFill/>
          <a:ln>
            <a:noFill/>
          </a:ln>
        </p:spPr>
      </p:pic>
      <p:pic>
        <p:nvPicPr>
          <p:cNvPr id="1889" name="Shape 1889"/>
          <p:cNvPicPr preferRelativeResize="0"/>
          <p:nvPr/>
        </p:nvPicPr>
        <p:blipFill rotWithShape="1">
          <a:blip r:embed="rId4">
            <a:alphaModFix/>
          </a:blip>
          <a:srcRect l="59704" t="49682" r="20747" b="2618"/>
          <a:stretch/>
        </p:blipFill>
        <p:spPr>
          <a:xfrm>
            <a:off x="314058" y="3155131"/>
            <a:ext cx="1230533" cy="1230888"/>
          </a:xfrm>
          <a:prstGeom prst="rect">
            <a:avLst/>
          </a:prstGeom>
          <a:noFill/>
          <a:ln w="28575" cap="flat" cmpd="sng">
            <a:solidFill>
              <a:srgbClr val="FF9900"/>
            </a:solidFill>
            <a:prstDash val="solid"/>
            <a:round/>
            <a:headEnd type="none" w="med" len="med"/>
            <a:tailEnd type="none" w="med" len="med"/>
          </a:ln>
        </p:spPr>
      </p:pic>
      <p:pic>
        <p:nvPicPr>
          <p:cNvPr id="1890" name="Shape 1890"/>
          <p:cNvPicPr preferRelativeResize="0"/>
          <p:nvPr/>
        </p:nvPicPr>
        <p:blipFill rotWithShape="1">
          <a:blip r:embed="rId5">
            <a:alphaModFix/>
          </a:blip>
          <a:srcRect l="30164" t="10090" r="36464" b="64971"/>
          <a:stretch/>
        </p:blipFill>
        <p:spPr>
          <a:xfrm>
            <a:off x="311699" y="1128774"/>
            <a:ext cx="1235248" cy="1230895"/>
          </a:xfrm>
          <a:prstGeom prst="rect">
            <a:avLst/>
          </a:prstGeom>
          <a:noFill/>
          <a:ln w="28575" cap="flat" cmpd="sng">
            <a:solidFill>
              <a:srgbClr val="FF0000"/>
            </a:solidFill>
            <a:prstDash val="solid"/>
            <a:round/>
            <a:headEnd type="none" w="med" len="med"/>
            <a:tailEnd type="none" w="med" len="med"/>
          </a:ln>
        </p:spPr>
      </p:pic>
      <p:cxnSp>
        <p:nvCxnSpPr>
          <p:cNvPr id="1891" name="Shape 1891"/>
          <p:cNvCxnSpPr>
            <a:stCxn id="1889" idx="3"/>
          </p:cNvCxnSpPr>
          <p:nvPr/>
        </p:nvCxnSpPr>
        <p:spPr>
          <a:xfrm rot="10800000" flipH="1">
            <a:off x="1544591" y="3098875"/>
            <a:ext cx="866700" cy="671700"/>
          </a:xfrm>
          <a:prstGeom prst="straightConnector1">
            <a:avLst/>
          </a:prstGeom>
          <a:noFill/>
          <a:ln w="9525" cap="flat" cmpd="sng">
            <a:solidFill>
              <a:srgbClr val="FF9900"/>
            </a:solidFill>
            <a:prstDash val="solid"/>
            <a:round/>
            <a:headEnd type="none" w="lg" len="lg"/>
            <a:tailEnd type="triangle" w="lg" len="lg"/>
          </a:ln>
        </p:spPr>
      </p:cxnSp>
      <p:cxnSp>
        <p:nvCxnSpPr>
          <p:cNvPr id="1892" name="Shape 1892"/>
          <p:cNvCxnSpPr>
            <a:stCxn id="1890" idx="3"/>
          </p:cNvCxnSpPr>
          <p:nvPr/>
        </p:nvCxnSpPr>
        <p:spPr>
          <a:xfrm>
            <a:off x="1546948" y="1744222"/>
            <a:ext cx="857400" cy="667800"/>
          </a:xfrm>
          <a:prstGeom prst="straightConnector1">
            <a:avLst/>
          </a:prstGeom>
          <a:noFill/>
          <a:ln w="9525" cap="flat" cmpd="sng">
            <a:solidFill>
              <a:srgbClr val="FF0000"/>
            </a:solidFill>
            <a:prstDash val="solid"/>
            <a:round/>
            <a:headEnd type="none" w="lg" len="lg"/>
            <a:tailEnd type="triangle" w="lg" len="lg"/>
          </a:ln>
        </p:spPr>
      </p:cxnSp>
      <p:sp>
        <p:nvSpPr>
          <p:cNvPr id="1893" name="Shape 1893"/>
          <p:cNvSpPr/>
          <p:nvPr/>
        </p:nvSpPr>
        <p:spPr>
          <a:xfrm>
            <a:off x="290238" y="855950"/>
            <a:ext cx="12771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a:t>
            </a:r>
          </a:p>
        </p:txBody>
      </p:sp>
      <p:sp>
        <p:nvSpPr>
          <p:cNvPr id="1894" name="Shape 1894"/>
          <p:cNvSpPr/>
          <p:nvPr/>
        </p:nvSpPr>
        <p:spPr>
          <a:xfrm>
            <a:off x="290763" y="2880339"/>
            <a:ext cx="12771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a:t>
            </a:r>
          </a:p>
        </p:txBody>
      </p:sp>
      <p:sp>
        <p:nvSpPr>
          <p:cNvPr id="1895" name="Shape 1895"/>
          <p:cNvSpPr/>
          <p:nvPr/>
        </p:nvSpPr>
        <p:spPr>
          <a:xfrm>
            <a:off x="6118500" y="157950"/>
            <a:ext cx="27138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if</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if</a:t>
            </a:r>
            <a:r>
              <a:rPr lang="en" sz="1100" i="1"/>
              <a:t> G(z) </a:t>
            </a:r>
            <a:r>
              <a:rPr lang="en" sz="1100"/>
              <a:t>is a </a:t>
            </a:r>
            <a:r>
              <a:rPr lang="en" sz="1100">
                <a:solidFill>
                  <a:srgbClr val="783F04"/>
                </a:solidFill>
              </a:rPr>
              <a:t>generated </a:t>
            </a:r>
            <a:r>
              <a:rPr lang="en" sz="1100"/>
              <a:t>image</a:t>
            </a:r>
          </a:p>
        </p:txBody>
      </p:sp>
      <p:sp>
        <p:nvSpPr>
          <p:cNvPr id="1896" name="Shape 1896"/>
          <p:cNvSpPr/>
          <p:nvPr/>
        </p:nvSpPr>
        <p:spPr>
          <a:xfrm>
            <a:off x="7079325" y="221350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cxnSp>
        <p:nvCxnSpPr>
          <p:cNvPr id="1897" name="Shape 1897"/>
          <p:cNvCxnSpPr>
            <a:stCxn id="1895" idx="2"/>
            <a:endCxn id="1896" idx="3"/>
          </p:cNvCxnSpPr>
          <p:nvPr/>
        </p:nvCxnSpPr>
        <p:spPr>
          <a:xfrm rot="5400000">
            <a:off x="6677700" y="1573950"/>
            <a:ext cx="1421700" cy="173700"/>
          </a:xfrm>
          <a:prstGeom prst="bentConnector2">
            <a:avLst/>
          </a:prstGeom>
          <a:noFill/>
          <a:ln w="9525" cap="flat" cmpd="sng">
            <a:solidFill>
              <a:srgbClr val="00FFFF"/>
            </a:solidFill>
            <a:prstDash val="solid"/>
            <a:round/>
            <a:headEnd type="none" w="lg" len="lg"/>
            <a:tailEnd type="none" w="lg" len="lg"/>
          </a:ln>
        </p:spPr>
      </p:cxnSp>
      <p:sp>
        <p:nvSpPr>
          <p:cNvPr id="1898" name="Shape 1898"/>
          <p:cNvSpPr/>
          <p:nvPr/>
        </p:nvSpPr>
        <p:spPr>
          <a:xfrm>
            <a:off x="2204025" y="824750"/>
            <a:ext cx="2868600" cy="3114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LeakyReLU activation functions</a:t>
            </a:r>
          </a:p>
        </p:txBody>
      </p:sp>
      <p:cxnSp>
        <p:nvCxnSpPr>
          <p:cNvPr id="1899" name="Shape 1899"/>
          <p:cNvCxnSpPr/>
          <p:nvPr/>
        </p:nvCxnSpPr>
        <p:spPr>
          <a:xfrm rot="10800000">
            <a:off x="3999575" y="3155112"/>
            <a:ext cx="1113000" cy="1041000"/>
          </a:xfrm>
          <a:prstGeom prst="straightConnector1">
            <a:avLst/>
          </a:prstGeom>
          <a:noFill/>
          <a:ln w="9525" cap="flat" cmpd="sng">
            <a:solidFill>
              <a:srgbClr val="0000FF"/>
            </a:solidFill>
            <a:prstDash val="solid"/>
            <a:round/>
            <a:headEnd type="none" w="lg" len="lg"/>
            <a:tailEnd type="triangle" w="lg" len="lg"/>
          </a:ln>
        </p:spPr>
      </p:cxnSp>
      <p:cxnSp>
        <p:nvCxnSpPr>
          <p:cNvPr id="1900" name="Shape 1900"/>
          <p:cNvCxnSpPr/>
          <p:nvPr/>
        </p:nvCxnSpPr>
        <p:spPr>
          <a:xfrm rot="10800000">
            <a:off x="4843700" y="3262337"/>
            <a:ext cx="376200" cy="912300"/>
          </a:xfrm>
          <a:prstGeom prst="straightConnector1">
            <a:avLst/>
          </a:prstGeom>
          <a:noFill/>
          <a:ln w="9525" cap="flat" cmpd="sng">
            <a:solidFill>
              <a:srgbClr val="0000FF"/>
            </a:solidFill>
            <a:prstDash val="solid"/>
            <a:round/>
            <a:headEnd type="none" w="lg" len="lg"/>
            <a:tailEnd type="triangle" w="lg" len="lg"/>
          </a:ln>
        </p:spPr>
      </p:cxnSp>
      <p:cxnSp>
        <p:nvCxnSpPr>
          <p:cNvPr id="1901" name="Shape 1901"/>
          <p:cNvCxnSpPr/>
          <p:nvPr/>
        </p:nvCxnSpPr>
        <p:spPr>
          <a:xfrm rot="10800000" flipH="1">
            <a:off x="5298575" y="3283737"/>
            <a:ext cx="231900" cy="876600"/>
          </a:xfrm>
          <a:prstGeom prst="straightConnector1">
            <a:avLst/>
          </a:prstGeom>
          <a:noFill/>
          <a:ln w="9525" cap="flat" cmpd="sng">
            <a:solidFill>
              <a:srgbClr val="0000FF"/>
            </a:solidFill>
            <a:prstDash val="solid"/>
            <a:round/>
            <a:headEnd type="none" w="lg" len="lg"/>
            <a:tailEnd type="triangle" w="lg" len="lg"/>
          </a:ln>
        </p:spPr>
      </p:cxnSp>
      <p:cxnSp>
        <p:nvCxnSpPr>
          <p:cNvPr id="1902" name="Shape 1902"/>
          <p:cNvCxnSpPr/>
          <p:nvPr/>
        </p:nvCxnSpPr>
        <p:spPr>
          <a:xfrm rot="10800000" flipH="1">
            <a:off x="5284275" y="3205162"/>
            <a:ext cx="890100" cy="998100"/>
          </a:xfrm>
          <a:prstGeom prst="straightConnector1">
            <a:avLst/>
          </a:prstGeom>
          <a:noFill/>
          <a:ln w="9525" cap="flat" cmpd="sng">
            <a:solidFill>
              <a:srgbClr val="0000FF"/>
            </a:solidFill>
            <a:prstDash val="solid"/>
            <a:round/>
            <a:headEnd type="none" w="lg" len="lg"/>
            <a:tailEnd type="triangle" w="lg" len="lg"/>
          </a:ln>
        </p:spPr>
      </p:cxnSp>
      <p:sp>
        <p:nvSpPr>
          <p:cNvPr id="1903" name="Shape 1903"/>
          <p:cNvSpPr/>
          <p:nvPr/>
        </p:nvSpPr>
        <p:spPr>
          <a:xfrm>
            <a:off x="4573825" y="3957637"/>
            <a:ext cx="2039100" cy="282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p>
        </p:txBody>
      </p:sp>
      <p:cxnSp>
        <p:nvCxnSpPr>
          <p:cNvPr id="1904" name="Shape 1904"/>
          <p:cNvCxnSpPr/>
          <p:nvPr/>
        </p:nvCxnSpPr>
        <p:spPr>
          <a:xfrm>
            <a:off x="3842125" y="1152925"/>
            <a:ext cx="121800" cy="529200"/>
          </a:xfrm>
          <a:prstGeom prst="straightConnector1">
            <a:avLst/>
          </a:prstGeom>
          <a:noFill/>
          <a:ln w="9525" cap="flat" cmpd="sng">
            <a:solidFill>
              <a:srgbClr val="9900FF"/>
            </a:solidFill>
            <a:prstDash val="solid"/>
            <a:round/>
            <a:headEnd type="none" w="lg" len="lg"/>
            <a:tailEnd type="triangle" w="lg" len="lg"/>
          </a:ln>
        </p:spPr>
      </p:cxnSp>
      <p:cxnSp>
        <p:nvCxnSpPr>
          <p:cNvPr id="1905" name="Shape 1905"/>
          <p:cNvCxnSpPr/>
          <p:nvPr/>
        </p:nvCxnSpPr>
        <p:spPr>
          <a:xfrm>
            <a:off x="3842125" y="1152925"/>
            <a:ext cx="543600" cy="343500"/>
          </a:xfrm>
          <a:prstGeom prst="straightConnector1">
            <a:avLst/>
          </a:prstGeom>
          <a:noFill/>
          <a:ln w="9525" cap="flat" cmpd="sng">
            <a:solidFill>
              <a:srgbClr val="9900FF"/>
            </a:solidFill>
            <a:prstDash val="solid"/>
            <a:round/>
            <a:headEnd type="none" w="lg" len="lg"/>
            <a:tailEnd type="triangle" w="lg" len="lg"/>
          </a:ln>
        </p:spPr>
      </p:cxnSp>
      <p:cxnSp>
        <p:nvCxnSpPr>
          <p:cNvPr id="1906" name="Shape 1906"/>
          <p:cNvCxnSpPr/>
          <p:nvPr/>
        </p:nvCxnSpPr>
        <p:spPr>
          <a:xfrm>
            <a:off x="3863575" y="1160100"/>
            <a:ext cx="1445100" cy="493500"/>
          </a:xfrm>
          <a:prstGeom prst="straightConnector1">
            <a:avLst/>
          </a:prstGeom>
          <a:noFill/>
          <a:ln w="9525" cap="flat" cmpd="sng">
            <a:solidFill>
              <a:srgbClr val="9900FF"/>
            </a:solidFill>
            <a:prstDash val="solid"/>
            <a:round/>
            <a:headEnd type="none" w="lg" len="lg"/>
            <a:tailEnd type="triangle" w="lg" len="lg"/>
          </a:ln>
        </p:spPr>
      </p:cxnSp>
      <p:cxnSp>
        <p:nvCxnSpPr>
          <p:cNvPr id="1907" name="Shape 1907"/>
          <p:cNvCxnSpPr/>
          <p:nvPr/>
        </p:nvCxnSpPr>
        <p:spPr>
          <a:xfrm>
            <a:off x="3906500" y="1160100"/>
            <a:ext cx="2189100" cy="651000"/>
          </a:xfrm>
          <a:prstGeom prst="straightConnector1">
            <a:avLst/>
          </a:prstGeom>
          <a:noFill/>
          <a:ln w="9525" cap="flat" cmpd="sng">
            <a:solidFill>
              <a:srgbClr val="9900FF"/>
            </a:solidFill>
            <a:prstDash val="solid"/>
            <a:round/>
            <a:headEnd type="none" w="lg" len="lg"/>
            <a:tailEnd type="triangle" w="lg" len="lg"/>
          </a:ln>
        </p:spPr>
      </p:cxnSp>
      <p:sp>
        <p:nvSpPr>
          <p:cNvPr id="1908" name="Shape 1908"/>
          <p:cNvSpPr/>
          <p:nvPr/>
        </p:nvSpPr>
        <p:spPr>
          <a:xfrm>
            <a:off x="5418475" y="1214125"/>
            <a:ext cx="1786800" cy="2823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Sigmoid (between 0-1)</a:t>
            </a:r>
          </a:p>
        </p:txBody>
      </p:sp>
      <p:cxnSp>
        <p:nvCxnSpPr>
          <p:cNvPr id="1909" name="Shape 1909"/>
          <p:cNvCxnSpPr>
            <a:stCxn id="1908" idx="3"/>
          </p:cNvCxnSpPr>
          <p:nvPr/>
        </p:nvCxnSpPr>
        <p:spPr>
          <a:xfrm>
            <a:off x="7205275" y="1355275"/>
            <a:ext cx="6300" cy="706200"/>
          </a:xfrm>
          <a:prstGeom prst="straightConnector1">
            <a:avLst/>
          </a:prstGeom>
          <a:noFill/>
          <a:ln w="9525" cap="flat" cmpd="sng">
            <a:solidFill>
              <a:srgbClr val="9900FF"/>
            </a:solidFill>
            <a:prstDash val="solid"/>
            <a:round/>
            <a:headEnd type="none" w="lg" len="lg"/>
            <a:tailEnd type="triangle" w="lg" len="lg"/>
          </a:ln>
        </p:spPr>
      </p:cxnSp>
      <p:sp>
        <p:nvSpPr>
          <p:cNvPr id="1910" name="Shape 1910"/>
          <p:cNvSpPr txBox="1"/>
          <p:nvPr/>
        </p:nvSpPr>
        <p:spPr>
          <a:xfrm>
            <a:off x="3806350" y="4586700"/>
            <a:ext cx="5022000" cy="3504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Image from: Yeh, R., Chen, C., Lim, T. Y., Hasegawa-Johnson, M., &amp; Do, M. N. (2016). Semantic Image Inpainting with Perceptual and Contextual Losses. </a:t>
            </a:r>
          </a:p>
        </p:txBody>
      </p:sp>
      <p:sp>
        <p:nvSpPr>
          <p:cNvPr id="1911" name="Shape 191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70</a:t>
            </a:fld>
            <a:endParaRPr lang="en"/>
          </a:p>
        </p:txBody>
      </p:sp>
      <p:sp>
        <p:nvSpPr>
          <p:cNvPr id="1912" name="Shape 1912"/>
          <p:cNvSpPr/>
          <p:nvPr/>
        </p:nvSpPr>
        <p:spPr>
          <a:xfrm>
            <a:off x="1774625" y="1181150"/>
            <a:ext cx="6141300" cy="30588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913" name="Shape 1913"/>
          <p:cNvPicPr preferRelativeResize="0"/>
          <p:nvPr/>
        </p:nvPicPr>
        <p:blipFill rotWithShape="1">
          <a:blip r:embed="rId6">
            <a:alphaModFix/>
          </a:blip>
          <a:srcRect r="34849"/>
          <a:stretch/>
        </p:blipFill>
        <p:spPr>
          <a:xfrm>
            <a:off x="1991075" y="1337575"/>
            <a:ext cx="5636724" cy="2349525"/>
          </a:xfrm>
          <a:prstGeom prst="rect">
            <a:avLst/>
          </a:prstGeom>
          <a:noFill/>
          <a:ln>
            <a:noFill/>
          </a:ln>
        </p:spPr>
      </p:pic>
      <p:sp>
        <p:nvSpPr>
          <p:cNvPr id="1914" name="Shape 1914"/>
          <p:cNvSpPr txBox="1"/>
          <p:nvPr/>
        </p:nvSpPr>
        <p:spPr>
          <a:xfrm>
            <a:off x="2329825" y="3702575"/>
            <a:ext cx="4664100" cy="500700"/>
          </a:xfrm>
          <a:prstGeom prst="rect">
            <a:avLst/>
          </a:prstGeom>
          <a:noFill/>
          <a:ln>
            <a:noFill/>
          </a:ln>
        </p:spPr>
        <p:txBody>
          <a:bodyPr lIns="91425" tIns="91425" rIns="91425" bIns="91425" anchor="t" anchorCtr="0">
            <a:noAutofit/>
          </a:bodyPr>
          <a:lstStyle/>
          <a:p>
            <a:pPr lvl="0" rtl="0">
              <a:spcBef>
                <a:spcPts val="0"/>
              </a:spcBef>
              <a:buNone/>
            </a:pPr>
            <a:r>
              <a:rPr lang="en" sz="1000"/>
              <a:t>Xu, B., Wang, N., Chen, T., &amp; Li, M. (2015). Empirical Evaluation of Rectified Activations in Convolution Network. ICML Deep Learning Workshop, 06–11.</a:t>
            </a:r>
          </a:p>
        </p:txBody>
      </p:sp>
      <p:sp>
        <p:nvSpPr>
          <p:cNvPr id="1915" name="Shape 1915"/>
          <p:cNvSpPr txBox="1"/>
          <p:nvPr/>
        </p:nvSpPr>
        <p:spPr>
          <a:xfrm>
            <a:off x="6340850" y="2832475"/>
            <a:ext cx="1071300" cy="321900"/>
          </a:xfrm>
          <a:prstGeom prst="rect">
            <a:avLst/>
          </a:prstGeom>
          <a:noFill/>
          <a:ln>
            <a:noFill/>
          </a:ln>
        </p:spPr>
        <p:txBody>
          <a:bodyPr lIns="91425" tIns="91425" rIns="91425" bIns="91425" anchor="t" anchorCtr="0">
            <a:noAutofit/>
          </a:bodyPr>
          <a:lstStyle/>
          <a:p>
            <a:pPr lvl="0">
              <a:spcBef>
                <a:spcPts val="0"/>
              </a:spcBef>
              <a:buNone/>
            </a:pPr>
            <a:r>
              <a:rPr lang="en"/>
              <a:t>\alpha=0.2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Shape 1920"/>
          <p:cNvSpPr txBox="1">
            <a:spLocks noGrp="1"/>
          </p:cNvSpPr>
          <p:nvPr>
            <p:ph type="title"/>
          </p:nvPr>
        </p:nvSpPr>
        <p:spPr>
          <a:xfrm>
            <a:off x="311700" y="64025"/>
            <a:ext cx="8520600" cy="572700"/>
          </a:xfrm>
          <a:prstGeom prst="rect">
            <a:avLst/>
          </a:prstGeom>
        </p:spPr>
        <p:txBody>
          <a:bodyPr lIns="91425" tIns="91425" rIns="91425" bIns="91425" anchor="t" anchorCtr="0">
            <a:noAutofit/>
          </a:bodyPr>
          <a:lstStyle/>
          <a:p>
            <a:pPr lvl="0" rtl="0">
              <a:spcBef>
                <a:spcPts val="0"/>
              </a:spcBef>
              <a:buNone/>
            </a:pPr>
            <a:r>
              <a:rPr lang="en">
                <a:solidFill>
                  <a:srgbClr val="00FFFF"/>
                </a:solidFill>
              </a:rPr>
              <a:t>Discriminator</a:t>
            </a:r>
          </a:p>
        </p:txBody>
      </p:sp>
      <p:pic>
        <p:nvPicPr>
          <p:cNvPr id="1921" name="Shape 1921"/>
          <p:cNvPicPr preferRelativeResize="0"/>
          <p:nvPr/>
        </p:nvPicPr>
        <p:blipFill>
          <a:blip r:embed="rId3">
            <a:alphaModFix/>
          </a:blip>
          <a:stretch>
            <a:fillRect/>
          </a:stretch>
        </p:blipFill>
        <p:spPr>
          <a:xfrm>
            <a:off x="2175324" y="1404748"/>
            <a:ext cx="5236949" cy="2493775"/>
          </a:xfrm>
          <a:prstGeom prst="rect">
            <a:avLst/>
          </a:prstGeom>
          <a:noFill/>
          <a:ln>
            <a:noFill/>
          </a:ln>
        </p:spPr>
      </p:pic>
      <p:pic>
        <p:nvPicPr>
          <p:cNvPr id="1922" name="Shape 1922"/>
          <p:cNvPicPr preferRelativeResize="0"/>
          <p:nvPr/>
        </p:nvPicPr>
        <p:blipFill rotWithShape="1">
          <a:blip r:embed="rId4">
            <a:alphaModFix/>
          </a:blip>
          <a:srcRect l="59704" t="49682" r="20747" b="2618"/>
          <a:stretch/>
        </p:blipFill>
        <p:spPr>
          <a:xfrm>
            <a:off x="314058" y="3155131"/>
            <a:ext cx="1230533" cy="1230888"/>
          </a:xfrm>
          <a:prstGeom prst="rect">
            <a:avLst/>
          </a:prstGeom>
          <a:noFill/>
          <a:ln w="28575" cap="flat" cmpd="sng">
            <a:solidFill>
              <a:srgbClr val="FF9900"/>
            </a:solidFill>
            <a:prstDash val="solid"/>
            <a:round/>
            <a:headEnd type="none" w="med" len="med"/>
            <a:tailEnd type="none" w="med" len="med"/>
          </a:ln>
        </p:spPr>
      </p:pic>
      <p:pic>
        <p:nvPicPr>
          <p:cNvPr id="1923" name="Shape 1923"/>
          <p:cNvPicPr preferRelativeResize="0"/>
          <p:nvPr/>
        </p:nvPicPr>
        <p:blipFill rotWithShape="1">
          <a:blip r:embed="rId5">
            <a:alphaModFix/>
          </a:blip>
          <a:srcRect l="30164" t="10090" r="36464" b="64971"/>
          <a:stretch/>
        </p:blipFill>
        <p:spPr>
          <a:xfrm>
            <a:off x="311699" y="1128774"/>
            <a:ext cx="1235248" cy="1230895"/>
          </a:xfrm>
          <a:prstGeom prst="rect">
            <a:avLst/>
          </a:prstGeom>
          <a:noFill/>
          <a:ln w="28575" cap="flat" cmpd="sng">
            <a:solidFill>
              <a:srgbClr val="FF0000"/>
            </a:solidFill>
            <a:prstDash val="solid"/>
            <a:round/>
            <a:headEnd type="none" w="med" len="med"/>
            <a:tailEnd type="none" w="med" len="med"/>
          </a:ln>
        </p:spPr>
      </p:pic>
      <p:cxnSp>
        <p:nvCxnSpPr>
          <p:cNvPr id="1924" name="Shape 1924"/>
          <p:cNvCxnSpPr>
            <a:stCxn id="1922" idx="3"/>
          </p:cNvCxnSpPr>
          <p:nvPr/>
        </p:nvCxnSpPr>
        <p:spPr>
          <a:xfrm rot="10800000" flipH="1">
            <a:off x="1544591" y="3098875"/>
            <a:ext cx="866700" cy="671700"/>
          </a:xfrm>
          <a:prstGeom prst="straightConnector1">
            <a:avLst/>
          </a:prstGeom>
          <a:noFill/>
          <a:ln w="9525" cap="flat" cmpd="sng">
            <a:solidFill>
              <a:srgbClr val="FF9900"/>
            </a:solidFill>
            <a:prstDash val="solid"/>
            <a:round/>
            <a:headEnd type="none" w="lg" len="lg"/>
            <a:tailEnd type="triangle" w="lg" len="lg"/>
          </a:ln>
        </p:spPr>
      </p:cxnSp>
      <p:cxnSp>
        <p:nvCxnSpPr>
          <p:cNvPr id="1925" name="Shape 1925"/>
          <p:cNvCxnSpPr>
            <a:stCxn id="1923" idx="3"/>
          </p:cNvCxnSpPr>
          <p:nvPr/>
        </p:nvCxnSpPr>
        <p:spPr>
          <a:xfrm>
            <a:off x="1546948" y="1744222"/>
            <a:ext cx="857400" cy="667800"/>
          </a:xfrm>
          <a:prstGeom prst="straightConnector1">
            <a:avLst/>
          </a:prstGeom>
          <a:noFill/>
          <a:ln w="9525" cap="flat" cmpd="sng">
            <a:solidFill>
              <a:srgbClr val="FF0000"/>
            </a:solidFill>
            <a:prstDash val="solid"/>
            <a:round/>
            <a:headEnd type="none" w="lg" len="lg"/>
            <a:tailEnd type="triangle" w="lg" len="lg"/>
          </a:ln>
        </p:spPr>
      </p:cxnSp>
      <p:sp>
        <p:nvSpPr>
          <p:cNvPr id="1926" name="Shape 1926"/>
          <p:cNvSpPr/>
          <p:nvPr/>
        </p:nvSpPr>
        <p:spPr>
          <a:xfrm>
            <a:off x="290238" y="855950"/>
            <a:ext cx="12771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a:t>
            </a:r>
          </a:p>
        </p:txBody>
      </p:sp>
      <p:sp>
        <p:nvSpPr>
          <p:cNvPr id="1927" name="Shape 1927"/>
          <p:cNvSpPr/>
          <p:nvPr/>
        </p:nvSpPr>
        <p:spPr>
          <a:xfrm>
            <a:off x="290763" y="2880339"/>
            <a:ext cx="12771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a:t>
            </a:r>
          </a:p>
        </p:txBody>
      </p:sp>
      <p:sp>
        <p:nvSpPr>
          <p:cNvPr id="1928" name="Shape 1928"/>
          <p:cNvSpPr/>
          <p:nvPr/>
        </p:nvSpPr>
        <p:spPr>
          <a:xfrm>
            <a:off x="6118500" y="157950"/>
            <a:ext cx="27138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if</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if</a:t>
            </a:r>
            <a:r>
              <a:rPr lang="en" sz="1100" i="1"/>
              <a:t> G(z) </a:t>
            </a:r>
            <a:r>
              <a:rPr lang="en" sz="1100"/>
              <a:t>is a </a:t>
            </a:r>
            <a:r>
              <a:rPr lang="en" sz="1100">
                <a:solidFill>
                  <a:srgbClr val="783F04"/>
                </a:solidFill>
              </a:rPr>
              <a:t>generated </a:t>
            </a:r>
            <a:r>
              <a:rPr lang="en" sz="1100"/>
              <a:t>image</a:t>
            </a:r>
          </a:p>
        </p:txBody>
      </p:sp>
      <p:sp>
        <p:nvSpPr>
          <p:cNvPr id="1929" name="Shape 1929"/>
          <p:cNvSpPr/>
          <p:nvPr/>
        </p:nvSpPr>
        <p:spPr>
          <a:xfrm>
            <a:off x="7079325" y="221350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cxnSp>
        <p:nvCxnSpPr>
          <p:cNvPr id="1930" name="Shape 1930"/>
          <p:cNvCxnSpPr>
            <a:stCxn id="1928" idx="2"/>
            <a:endCxn id="1929" idx="3"/>
          </p:cNvCxnSpPr>
          <p:nvPr/>
        </p:nvCxnSpPr>
        <p:spPr>
          <a:xfrm rot="5400000">
            <a:off x="6677700" y="1573950"/>
            <a:ext cx="1421700" cy="173700"/>
          </a:xfrm>
          <a:prstGeom prst="bentConnector2">
            <a:avLst/>
          </a:prstGeom>
          <a:noFill/>
          <a:ln w="9525" cap="flat" cmpd="sng">
            <a:solidFill>
              <a:srgbClr val="00FFFF"/>
            </a:solidFill>
            <a:prstDash val="solid"/>
            <a:round/>
            <a:headEnd type="none" w="lg" len="lg"/>
            <a:tailEnd type="none" w="lg" len="lg"/>
          </a:ln>
        </p:spPr>
      </p:cxnSp>
      <p:sp>
        <p:nvSpPr>
          <p:cNvPr id="1931" name="Shape 1931"/>
          <p:cNvSpPr/>
          <p:nvPr/>
        </p:nvSpPr>
        <p:spPr>
          <a:xfrm>
            <a:off x="2204025" y="824750"/>
            <a:ext cx="2868600" cy="3114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LeakyReLU activation functions</a:t>
            </a:r>
          </a:p>
        </p:txBody>
      </p:sp>
      <p:cxnSp>
        <p:nvCxnSpPr>
          <p:cNvPr id="1932" name="Shape 1932"/>
          <p:cNvCxnSpPr/>
          <p:nvPr/>
        </p:nvCxnSpPr>
        <p:spPr>
          <a:xfrm rot="10800000">
            <a:off x="3999575" y="3155112"/>
            <a:ext cx="1113000" cy="1041000"/>
          </a:xfrm>
          <a:prstGeom prst="straightConnector1">
            <a:avLst/>
          </a:prstGeom>
          <a:noFill/>
          <a:ln w="9525" cap="flat" cmpd="sng">
            <a:solidFill>
              <a:srgbClr val="0000FF"/>
            </a:solidFill>
            <a:prstDash val="solid"/>
            <a:round/>
            <a:headEnd type="none" w="lg" len="lg"/>
            <a:tailEnd type="triangle" w="lg" len="lg"/>
          </a:ln>
        </p:spPr>
      </p:cxnSp>
      <p:cxnSp>
        <p:nvCxnSpPr>
          <p:cNvPr id="1933" name="Shape 1933"/>
          <p:cNvCxnSpPr/>
          <p:nvPr/>
        </p:nvCxnSpPr>
        <p:spPr>
          <a:xfrm rot="10800000">
            <a:off x="4843700" y="3262337"/>
            <a:ext cx="376200" cy="912300"/>
          </a:xfrm>
          <a:prstGeom prst="straightConnector1">
            <a:avLst/>
          </a:prstGeom>
          <a:noFill/>
          <a:ln w="9525" cap="flat" cmpd="sng">
            <a:solidFill>
              <a:srgbClr val="0000FF"/>
            </a:solidFill>
            <a:prstDash val="solid"/>
            <a:round/>
            <a:headEnd type="none" w="lg" len="lg"/>
            <a:tailEnd type="triangle" w="lg" len="lg"/>
          </a:ln>
        </p:spPr>
      </p:cxnSp>
      <p:cxnSp>
        <p:nvCxnSpPr>
          <p:cNvPr id="1934" name="Shape 1934"/>
          <p:cNvCxnSpPr/>
          <p:nvPr/>
        </p:nvCxnSpPr>
        <p:spPr>
          <a:xfrm rot="10800000" flipH="1">
            <a:off x="5298575" y="3283737"/>
            <a:ext cx="231900" cy="876600"/>
          </a:xfrm>
          <a:prstGeom prst="straightConnector1">
            <a:avLst/>
          </a:prstGeom>
          <a:noFill/>
          <a:ln w="9525" cap="flat" cmpd="sng">
            <a:solidFill>
              <a:srgbClr val="0000FF"/>
            </a:solidFill>
            <a:prstDash val="solid"/>
            <a:round/>
            <a:headEnd type="none" w="lg" len="lg"/>
            <a:tailEnd type="triangle" w="lg" len="lg"/>
          </a:ln>
        </p:spPr>
      </p:cxnSp>
      <p:cxnSp>
        <p:nvCxnSpPr>
          <p:cNvPr id="1935" name="Shape 1935"/>
          <p:cNvCxnSpPr/>
          <p:nvPr/>
        </p:nvCxnSpPr>
        <p:spPr>
          <a:xfrm rot="10800000" flipH="1">
            <a:off x="5284275" y="3205162"/>
            <a:ext cx="890100" cy="998100"/>
          </a:xfrm>
          <a:prstGeom prst="straightConnector1">
            <a:avLst/>
          </a:prstGeom>
          <a:noFill/>
          <a:ln w="9525" cap="flat" cmpd="sng">
            <a:solidFill>
              <a:srgbClr val="0000FF"/>
            </a:solidFill>
            <a:prstDash val="solid"/>
            <a:round/>
            <a:headEnd type="none" w="lg" len="lg"/>
            <a:tailEnd type="triangle" w="lg" len="lg"/>
          </a:ln>
        </p:spPr>
      </p:cxnSp>
      <p:sp>
        <p:nvSpPr>
          <p:cNvPr id="1936" name="Shape 1936"/>
          <p:cNvSpPr/>
          <p:nvPr/>
        </p:nvSpPr>
        <p:spPr>
          <a:xfrm>
            <a:off x="4573825" y="3957637"/>
            <a:ext cx="2039100" cy="282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p>
        </p:txBody>
      </p:sp>
      <p:sp>
        <p:nvSpPr>
          <p:cNvPr id="1937" name="Shape 1937"/>
          <p:cNvSpPr/>
          <p:nvPr/>
        </p:nvSpPr>
        <p:spPr>
          <a:xfrm>
            <a:off x="6700850" y="3148375"/>
            <a:ext cx="2206800" cy="5727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No max pooling!</a:t>
            </a:r>
          </a:p>
          <a:p>
            <a:pPr lvl="0" algn="ctr" rtl="0">
              <a:spcBef>
                <a:spcPts val="0"/>
              </a:spcBef>
              <a:buNone/>
            </a:pPr>
            <a:r>
              <a:rPr lang="en" sz="1100"/>
              <a:t>Reduces spatial dimensionality through strided convolutions</a:t>
            </a:r>
          </a:p>
        </p:txBody>
      </p:sp>
      <p:cxnSp>
        <p:nvCxnSpPr>
          <p:cNvPr id="1938" name="Shape 1938"/>
          <p:cNvCxnSpPr/>
          <p:nvPr/>
        </p:nvCxnSpPr>
        <p:spPr>
          <a:xfrm>
            <a:off x="3842125" y="1152925"/>
            <a:ext cx="121800" cy="529200"/>
          </a:xfrm>
          <a:prstGeom prst="straightConnector1">
            <a:avLst/>
          </a:prstGeom>
          <a:noFill/>
          <a:ln w="9525" cap="flat" cmpd="sng">
            <a:solidFill>
              <a:srgbClr val="9900FF"/>
            </a:solidFill>
            <a:prstDash val="solid"/>
            <a:round/>
            <a:headEnd type="none" w="lg" len="lg"/>
            <a:tailEnd type="triangle" w="lg" len="lg"/>
          </a:ln>
        </p:spPr>
      </p:cxnSp>
      <p:cxnSp>
        <p:nvCxnSpPr>
          <p:cNvPr id="1939" name="Shape 1939"/>
          <p:cNvCxnSpPr/>
          <p:nvPr/>
        </p:nvCxnSpPr>
        <p:spPr>
          <a:xfrm>
            <a:off x="3842125" y="1152925"/>
            <a:ext cx="543600" cy="343500"/>
          </a:xfrm>
          <a:prstGeom prst="straightConnector1">
            <a:avLst/>
          </a:prstGeom>
          <a:noFill/>
          <a:ln w="9525" cap="flat" cmpd="sng">
            <a:solidFill>
              <a:srgbClr val="9900FF"/>
            </a:solidFill>
            <a:prstDash val="solid"/>
            <a:round/>
            <a:headEnd type="none" w="lg" len="lg"/>
            <a:tailEnd type="triangle" w="lg" len="lg"/>
          </a:ln>
        </p:spPr>
      </p:cxnSp>
      <p:cxnSp>
        <p:nvCxnSpPr>
          <p:cNvPr id="1940" name="Shape 1940"/>
          <p:cNvCxnSpPr/>
          <p:nvPr/>
        </p:nvCxnSpPr>
        <p:spPr>
          <a:xfrm>
            <a:off x="3863575" y="1160100"/>
            <a:ext cx="1445100" cy="493500"/>
          </a:xfrm>
          <a:prstGeom prst="straightConnector1">
            <a:avLst/>
          </a:prstGeom>
          <a:noFill/>
          <a:ln w="9525" cap="flat" cmpd="sng">
            <a:solidFill>
              <a:srgbClr val="9900FF"/>
            </a:solidFill>
            <a:prstDash val="solid"/>
            <a:round/>
            <a:headEnd type="none" w="lg" len="lg"/>
            <a:tailEnd type="triangle" w="lg" len="lg"/>
          </a:ln>
        </p:spPr>
      </p:cxnSp>
      <p:cxnSp>
        <p:nvCxnSpPr>
          <p:cNvPr id="1941" name="Shape 1941"/>
          <p:cNvCxnSpPr/>
          <p:nvPr/>
        </p:nvCxnSpPr>
        <p:spPr>
          <a:xfrm>
            <a:off x="3906500" y="1160100"/>
            <a:ext cx="2189100" cy="651000"/>
          </a:xfrm>
          <a:prstGeom prst="straightConnector1">
            <a:avLst/>
          </a:prstGeom>
          <a:noFill/>
          <a:ln w="9525" cap="flat" cmpd="sng">
            <a:solidFill>
              <a:srgbClr val="9900FF"/>
            </a:solidFill>
            <a:prstDash val="solid"/>
            <a:round/>
            <a:headEnd type="none" w="lg" len="lg"/>
            <a:tailEnd type="triangle" w="lg" len="lg"/>
          </a:ln>
        </p:spPr>
      </p:cxnSp>
      <p:sp>
        <p:nvSpPr>
          <p:cNvPr id="1942" name="Shape 1942"/>
          <p:cNvSpPr/>
          <p:nvPr/>
        </p:nvSpPr>
        <p:spPr>
          <a:xfrm>
            <a:off x="5418475" y="1214125"/>
            <a:ext cx="1786800" cy="2823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Sigmoid (between 0-1)</a:t>
            </a:r>
          </a:p>
        </p:txBody>
      </p:sp>
      <p:cxnSp>
        <p:nvCxnSpPr>
          <p:cNvPr id="1943" name="Shape 1943"/>
          <p:cNvCxnSpPr>
            <a:stCxn id="1942" idx="3"/>
          </p:cNvCxnSpPr>
          <p:nvPr/>
        </p:nvCxnSpPr>
        <p:spPr>
          <a:xfrm>
            <a:off x="7205275" y="1355275"/>
            <a:ext cx="6300" cy="706200"/>
          </a:xfrm>
          <a:prstGeom prst="straightConnector1">
            <a:avLst/>
          </a:prstGeom>
          <a:noFill/>
          <a:ln w="9525" cap="flat" cmpd="sng">
            <a:solidFill>
              <a:srgbClr val="9900FF"/>
            </a:solidFill>
            <a:prstDash val="solid"/>
            <a:round/>
            <a:headEnd type="none" w="lg" len="lg"/>
            <a:tailEnd type="triangle" w="lg" len="lg"/>
          </a:ln>
        </p:spPr>
      </p:cxnSp>
      <p:sp>
        <p:nvSpPr>
          <p:cNvPr id="1944" name="Shape 1944"/>
          <p:cNvSpPr txBox="1"/>
          <p:nvPr/>
        </p:nvSpPr>
        <p:spPr>
          <a:xfrm>
            <a:off x="3806350" y="4586700"/>
            <a:ext cx="5022000" cy="3504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Image from: Yeh, R., Chen, C., Lim, T. Y., Hasegawa-Johnson, M., &amp; Do, M. N. (2016). Semantic Image Inpainting with Perceptual and Contextual Losses. </a:t>
            </a:r>
          </a:p>
        </p:txBody>
      </p:sp>
      <p:sp>
        <p:nvSpPr>
          <p:cNvPr id="1945" name="Shape 19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71</a:t>
            </a:fld>
            <a:endParaRPr lang="en"/>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Shape 1950"/>
          <p:cNvSpPr txBox="1">
            <a:spLocks noGrp="1"/>
          </p:cNvSpPr>
          <p:nvPr>
            <p:ph type="title"/>
          </p:nvPr>
        </p:nvSpPr>
        <p:spPr>
          <a:xfrm>
            <a:off x="311700" y="64025"/>
            <a:ext cx="8520600" cy="572700"/>
          </a:xfrm>
          <a:prstGeom prst="rect">
            <a:avLst/>
          </a:prstGeom>
        </p:spPr>
        <p:txBody>
          <a:bodyPr lIns="91425" tIns="91425" rIns="91425" bIns="91425" anchor="t" anchorCtr="0">
            <a:noAutofit/>
          </a:bodyPr>
          <a:lstStyle/>
          <a:p>
            <a:pPr lvl="0" rtl="0">
              <a:spcBef>
                <a:spcPts val="0"/>
              </a:spcBef>
              <a:buNone/>
            </a:pPr>
            <a:r>
              <a:rPr lang="en">
                <a:solidFill>
                  <a:srgbClr val="00FFFF"/>
                </a:solidFill>
              </a:rPr>
              <a:t>Discriminator</a:t>
            </a:r>
          </a:p>
        </p:txBody>
      </p:sp>
      <p:pic>
        <p:nvPicPr>
          <p:cNvPr id="1951" name="Shape 1951"/>
          <p:cNvPicPr preferRelativeResize="0"/>
          <p:nvPr/>
        </p:nvPicPr>
        <p:blipFill>
          <a:blip r:embed="rId3">
            <a:alphaModFix/>
          </a:blip>
          <a:stretch>
            <a:fillRect/>
          </a:stretch>
        </p:blipFill>
        <p:spPr>
          <a:xfrm>
            <a:off x="2175324" y="1404748"/>
            <a:ext cx="5236949" cy="2493775"/>
          </a:xfrm>
          <a:prstGeom prst="rect">
            <a:avLst/>
          </a:prstGeom>
          <a:noFill/>
          <a:ln>
            <a:noFill/>
          </a:ln>
        </p:spPr>
      </p:pic>
      <p:pic>
        <p:nvPicPr>
          <p:cNvPr id="1952" name="Shape 1952"/>
          <p:cNvPicPr preferRelativeResize="0"/>
          <p:nvPr/>
        </p:nvPicPr>
        <p:blipFill rotWithShape="1">
          <a:blip r:embed="rId4">
            <a:alphaModFix/>
          </a:blip>
          <a:srcRect l="59704" t="49682" r="20747" b="2618"/>
          <a:stretch/>
        </p:blipFill>
        <p:spPr>
          <a:xfrm>
            <a:off x="314058" y="3155131"/>
            <a:ext cx="1230533" cy="1230888"/>
          </a:xfrm>
          <a:prstGeom prst="rect">
            <a:avLst/>
          </a:prstGeom>
          <a:noFill/>
          <a:ln w="28575" cap="flat" cmpd="sng">
            <a:solidFill>
              <a:srgbClr val="FF9900"/>
            </a:solidFill>
            <a:prstDash val="solid"/>
            <a:round/>
            <a:headEnd type="none" w="med" len="med"/>
            <a:tailEnd type="none" w="med" len="med"/>
          </a:ln>
        </p:spPr>
      </p:pic>
      <p:pic>
        <p:nvPicPr>
          <p:cNvPr id="1953" name="Shape 1953"/>
          <p:cNvPicPr preferRelativeResize="0"/>
          <p:nvPr/>
        </p:nvPicPr>
        <p:blipFill rotWithShape="1">
          <a:blip r:embed="rId5">
            <a:alphaModFix/>
          </a:blip>
          <a:srcRect l="30164" t="10090" r="36464" b="64971"/>
          <a:stretch/>
        </p:blipFill>
        <p:spPr>
          <a:xfrm>
            <a:off x="311699" y="1128774"/>
            <a:ext cx="1235248" cy="1230895"/>
          </a:xfrm>
          <a:prstGeom prst="rect">
            <a:avLst/>
          </a:prstGeom>
          <a:noFill/>
          <a:ln w="28575" cap="flat" cmpd="sng">
            <a:solidFill>
              <a:srgbClr val="FF0000"/>
            </a:solidFill>
            <a:prstDash val="solid"/>
            <a:round/>
            <a:headEnd type="none" w="med" len="med"/>
            <a:tailEnd type="none" w="med" len="med"/>
          </a:ln>
        </p:spPr>
      </p:pic>
      <p:cxnSp>
        <p:nvCxnSpPr>
          <p:cNvPr id="1954" name="Shape 1954"/>
          <p:cNvCxnSpPr>
            <a:stCxn id="1952" idx="3"/>
          </p:cNvCxnSpPr>
          <p:nvPr/>
        </p:nvCxnSpPr>
        <p:spPr>
          <a:xfrm rot="10800000" flipH="1">
            <a:off x="1544591" y="3098875"/>
            <a:ext cx="866700" cy="671700"/>
          </a:xfrm>
          <a:prstGeom prst="straightConnector1">
            <a:avLst/>
          </a:prstGeom>
          <a:noFill/>
          <a:ln w="9525" cap="flat" cmpd="sng">
            <a:solidFill>
              <a:srgbClr val="FF9900"/>
            </a:solidFill>
            <a:prstDash val="solid"/>
            <a:round/>
            <a:headEnd type="none" w="lg" len="lg"/>
            <a:tailEnd type="triangle" w="lg" len="lg"/>
          </a:ln>
        </p:spPr>
      </p:cxnSp>
      <p:cxnSp>
        <p:nvCxnSpPr>
          <p:cNvPr id="1955" name="Shape 1955"/>
          <p:cNvCxnSpPr>
            <a:stCxn id="1953" idx="3"/>
          </p:cNvCxnSpPr>
          <p:nvPr/>
        </p:nvCxnSpPr>
        <p:spPr>
          <a:xfrm>
            <a:off x="1546948" y="1744222"/>
            <a:ext cx="857400" cy="667800"/>
          </a:xfrm>
          <a:prstGeom prst="straightConnector1">
            <a:avLst/>
          </a:prstGeom>
          <a:noFill/>
          <a:ln w="9525" cap="flat" cmpd="sng">
            <a:solidFill>
              <a:srgbClr val="FF0000"/>
            </a:solidFill>
            <a:prstDash val="solid"/>
            <a:round/>
            <a:headEnd type="none" w="lg" len="lg"/>
            <a:tailEnd type="triangle" w="lg" len="lg"/>
          </a:ln>
        </p:spPr>
      </p:cxnSp>
      <p:sp>
        <p:nvSpPr>
          <p:cNvPr id="1956" name="Shape 1956"/>
          <p:cNvSpPr/>
          <p:nvPr/>
        </p:nvSpPr>
        <p:spPr>
          <a:xfrm>
            <a:off x="290238" y="855950"/>
            <a:ext cx="12771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a:t>
            </a:r>
          </a:p>
        </p:txBody>
      </p:sp>
      <p:sp>
        <p:nvSpPr>
          <p:cNvPr id="1957" name="Shape 1957"/>
          <p:cNvSpPr/>
          <p:nvPr/>
        </p:nvSpPr>
        <p:spPr>
          <a:xfrm>
            <a:off x="290763" y="2880339"/>
            <a:ext cx="12771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a:t>
            </a:r>
          </a:p>
        </p:txBody>
      </p:sp>
      <p:sp>
        <p:nvSpPr>
          <p:cNvPr id="1958" name="Shape 1958"/>
          <p:cNvSpPr/>
          <p:nvPr/>
        </p:nvSpPr>
        <p:spPr>
          <a:xfrm>
            <a:off x="6118500" y="157950"/>
            <a:ext cx="27138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if</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if</a:t>
            </a:r>
            <a:r>
              <a:rPr lang="en" sz="1100" i="1"/>
              <a:t> G(z) </a:t>
            </a:r>
            <a:r>
              <a:rPr lang="en" sz="1100"/>
              <a:t>is a </a:t>
            </a:r>
            <a:r>
              <a:rPr lang="en" sz="1100">
                <a:solidFill>
                  <a:srgbClr val="783F04"/>
                </a:solidFill>
              </a:rPr>
              <a:t>generated </a:t>
            </a:r>
            <a:r>
              <a:rPr lang="en" sz="1100"/>
              <a:t>image</a:t>
            </a:r>
          </a:p>
        </p:txBody>
      </p:sp>
      <p:sp>
        <p:nvSpPr>
          <p:cNvPr id="1959" name="Shape 1959"/>
          <p:cNvSpPr/>
          <p:nvPr/>
        </p:nvSpPr>
        <p:spPr>
          <a:xfrm>
            <a:off x="7079325" y="221350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cxnSp>
        <p:nvCxnSpPr>
          <p:cNvPr id="1960" name="Shape 1960"/>
          <p:cNvCxnSpPr>
            <a:stCxn id="1958" idx="2"/>
            <a:endCxn id="1959" idx="3"/>
          </p:cNvCxnSpPr>
          <p:nvPr/>
        </p:nvCxnSpPr>
        <p:spPr>
          <a:xfrm rot="5400000">
            <a:off x="6677700" y="1573950"/>
            <a:ext cx="1421700" cy="173700"/>
          </a:xfrm>
          <a:prstGeom prst="bentConnector2">
            <a:avLst/>
          </a:prstGeom>
          <a:noFill/>
          <a:ln w="9525" cap="flat" cmpd="sng">
            <a:solidFill>
              <a:srgbClr val="00FFFF"/>
            </a:solidFill>
            <a:prstDash val="solid"/>
            <a:round/>
            <a:headEnd type="none" w="lg" len="lg"/>
            <a:tailEnd type="none" w="lg" len="lg"/>
          </a:ln>
        </p:spPr>
      </p:cxnSp>
      <p:sp>
        <p:nvSpPr>
          <p:cNvPr id="1961" name="Shape 1961"/>
          <p:cNvSpPr/>
          <p:nvPr/>
        </p:nvSpPr>
        <p:spPr>
          <a:xfrm>
            <a:off x="2204025" y="824750"/>
            <a:ext cx="2868600" cy="3114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LeakyReLU activation functions</a:t>
            </a:r>
          </a:p>
        </p:txBody>
      </p:sp>
      <p:cxnSp>
        <p:nvCxnSpPr>
          <p:cNvPr id="1962" name="Shape 1962"/>
          <p:cNvCxnSpPr/>
          <p:nvPr/>
        </p:nvCxnSpPr>
        <p:spPr>
          <a:xfrm rot="10800000">
            <a:off x="3999575" y="3155112"/>
            <a:ext cx="1113000" cy="1041000"/>
          </a:xfrm>
          <a:prstGeom prst="straightConnector1">
            <a:avLst/>
          </a:prstGeom>
          <a:noFill/>
          <a:ln w="9525" cap="flat" cmpd="sng">
            <a:solidFill>
              <a:srgbClr val="0000FF"/>
            </a:solidFill>
            <a:prstDash val="solid"/>
            <a:round/>
            <a:headEnd type="none" w="lg" len="lg"/>
            <a:tailEnd type="triangle" w="lg" len="lg"/>
          </a:ln>
        </p:spPr>
      </p:cxnSp>
      <p:cxnSp>
        <p:nvCxnSpPr>
          <p:cNvPr id="1963" name="Shape 1963"/>
          <p:cNvCxnSpPr/>
          <p:nvPr/>
        </p:nvCxnSpPr>
        <p:spPr>
          <a:xfrm rot="10800000">
            <a:off x="4843700" y="3262337"/>
            <a:ext cx="376200" cy="912300"/>
          </a:xfrm>
          <a:prstGeom prst="straightConnector1">
            <a:avLst/>
          </a:prstGeom>
          <a:noFill/>
          <a:ln w="9525" cap="flat" cmpd="sng">
            <a:solidFill>
              <a:srgbClr val="0000FF"/>
            </a:solidFill>
            <a:prstDash val="solid"/>
            <a:round/>
            <a:headEnd type="none" w="lg" len="lg"/>
            <a:tailEnd type="triangle" w="lg" len="lg"/>
          </a:ln>
        </p:spPr>
      </p:cxnSp>
      <p:cxnSp>
        <p:nvCxnSpPr>
          <p:cNvPr id="1964" name="Shape 1964"/>
          <p:cNvCxnSpPr/>
          <p:nvPr/>
        </p:nvCxnSpPr>
        <p:spPr>
          <a:xfrm rot="10800000" flipH="1">
            <a:off x="5298575" y="3283737"/>
            <a:ext cx="231900" cy="876600"/>
          </a:xfrm>
          <a:prstGeom prst="straightConnector1">
            <a:avLst/>
          </a:prstGeom>
          <a:noFill/>
          <a:ln w="9525" cap="flat" cmpd="sng">
            <a:solidFill>
              <a:srgbClr val="0000FF"/>
            </a:solidFill>
            <a:prstDash val="solid"/>
            <a:round/>
            <a:headEnd type="none" w="lg" len="lg"/>
            <a:tailEnd type="triangle" w="lg" len="lg"/>
          </a:ln>
        </p:spPr>
      </p:cxnSp>
      <p:cxnSp>
        <p:nvCxnSpPr>
          <p:cNvPr id="1965" name="Shape 1965"/>
          <p:cNvCxnSpPr/>
          <p:nvPr/>
        </p:nvCxnSpPr>
        <p:spPr>
          <a:xfrm rot="10800000" flipH="1">
            <a:off x="5284275" y="3205162"/>
            <a:ext cx="890100" cy="998100"/>
          </a:xfrm>
          <a:prstGeom prst="straightConnector1">
            <a:avLst/>
          </a:prstGeom>
          <a:noFill/>
          <a:ln w="9525" cap="flat" cmpd="sng">
            <a:solidFill>
              <a:srgbClr val="0000FF"/>
            </a:solidFill>
            <a:prstDash val="solid"/>
            <a:round/>
            <a:headEnd type="none" w="lg" len="lg"/>
            <a:tailEnd type="triangle" w="lg" len="lg"/>
          </a:ln>
        </p:spPr>
      </p:cxnSp>
      <p:sp>
        <p:nvSpPr>
          <p:cNvPr id="1966" name="Shape 1966"/>
          <p:cNvSpPr/>
          <p:nvPr/>
        </p:nvSpPr>
        <p:spPr>
          <a:xfrm>
            <a:off x="4573825" y="3957637"/>
            <a:ext cx="2039100" cy="282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p>
        </p:txBody>
      </p:sp>
      <p:sp>
        <p:nvSpPr>
          <p:cNvPr id="1967" name="Shape 1967"/>
          <p:cNvSpPr/>
          <p:nvPr/>
        </p:nvSpPr>
        <p:spPr>
          <a:xfrm>
            <a:off x="6700850" y="3148375"/>
            <a:ext cx="2206800" cy="5727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No max pooling!</a:t>
            </a:r>
          </a:p>
          <a:p>
            <a:pPr lvl="0" algn="ctr" rtl="0">
              <a:spcBef>
                <a:spcPts val="0"/>
              </a:spcBef>
              <a:buNone/>
            </a:pPr>
            <a:r>
              <a:rPr lang="en" sz="1100"/>
              <a:t>Reduces spatial dimensionality through strided convolutions</a:t>
            </a:r>
          </a:p>
        </p:txBody>
      </p:sp>
      <p:cxnSp>
        <p:nvCxnSpPr>
          <p:cNvPr id="1968" name="Shape 1968"/>
          <p:cNvCxnSpPr/>
          <p:nvPr/>
        </p:nvCxnSpPr>
        <p:spPr>
          <a:xfrm>
            <a:off x="3842125" y="1152925"/>
            <a:ext cx="121800" cy="529200"/>
          </a:xfrm>
          <a:prstGeom prst="straightConnector1">
            <a:avLst/>
          </a:prstGeom>
          <a:noFill/>
          <a:ln w="9525" cap="flat" cmpd="sng">
            <a:solidFill>
              <a:srgbClr val="9900FF"/>
            </a:solidFill>
            <a:prstDash val="solid"/>
            <a:round/>
            <a:headEnd type="none" w="lg" len="lg"/>
            <a:tailEnd type="triangle" w="lg" len="lg"/>
          </a:ln>
        </p:spPr>
      </p:cxnSp>
      <p:cxnSp>
        <p:nvCxnSpPr>
          <p:cNvPr id="1969" name="Shape 1969"/>
          <p:cNvCxnSpPr/>
          <p:nvPr/>
        </p:nvCxnSpPr>
        <p:spPr>
          <a:xfrm>
            <a:off x="3842125" y="1152925"/>
            <a:ext cx="543600" cy="343500"/>
          </a:xfrm>
          <a:prstGeom prst="straightConnector1">
            <a:avLst/>
          </a:prstGeom>
          <a:noFill/>
          <a:ln w="9525" cap="flat" cmpd="sng">
            <a:solidFill>
              <a:srgbClr val="9900FF"/>
            </a:solidFill>
            <a:prstDash val="solid"/>
            <a:round/>
            <a:headEnd type="none" w="lg" len="lg"/>
            <a:tailEnd type="triangle" w="lg" len="lg"/>
          </a:ln>
        </p:spPr>
      </p:cxnSp>
      <p:cxnSp>
        <p:nvCxnSpPr>
          <p:cNvPr id="1970" name="Shape 1970"/>
          <p:cNvCxnSpPr/>
          <p:nvPr/>
        </p:nvCxnSpPr>
        <p:spPr>
          <a:xfrm>
            <a:off x="3863575" y="1160100"/>
            <a:ext cx="1445100" cy="493500"/>
          </a:xfrm>
          <a:prstGeom prst="straightConnector1">
            <a:avLst/>
          </a:prstGeom>
          <a:noFill/>
          <a:ln w="9525" cap="flat" cmpd="sng">
            <a:solidFill>
              <a:srgbClr val="9900FF"/>
            </a:solidFill>
            <a:prstDash val="solid"/>
            <a:round/>
            <a:headEnd type="none" w="lg" len="lg"/>
            <a:tailEnd type="triangle" w="lg" len="lg"/>
          </a:ln>
        </p:spPr>
      </p:cxnSp>
      <p:cxnSp>
        <p:nvCxnSpPr>
          <p:cNvPr id="1971" name="Shape 1971"/>
          <p:cNvCxnSpPr/>
          <p:nvPr/>
        </p:nvCxnSpPr>
        <p:spPr>
          <a:xfrm>
            <a:off x="3906500" y="1160100"/>
            <a:ext cx="2189100" cy="651000"/>
          </a:xfrm>
          <a:prstGeom prst="straightConnector1">
            <a:avLst/>
          </a:prstGeom>
          <a:noFill/>
          <a:ln w="9525" cap="flat" cmpd="sng">
            <a:solidFill>
              <a:srgbClr val="9900FF"/>
            </a:solidFill>
            <a:prstDash val="solid"/>
            <a:round/>
            <a:headEnd type="none" w="lg" len="lg"/>
            <a:tailEnd type="triangle" w="lg" len="lg"/>
          </a:ln>
        </p:spPr>
      </p:cxnSp>
      <p:sp>
        <p:nvSpPr>
          <p:cNvPr id="1972" name="Shape 1972"/>
          <p:cNvSpPr/>
          <p:nvPr/>
        </p:nvSpPr>
        <p:spPr>
          <a:xfrm>
            <a:off x="5418475" y="1214125"/>
            <a:ext cx="1786800" cy="2823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Sigmoid (between 0-1)</a:t>
            </a:r>
          </a:p>
        </p:txBody>
      </p:sp>
      <p:cxnSp>
        <p:nvCxnSpPr>
          <p:cNvPr id="1973" name="Shape 1973"/>
          <p:cNvCxnSpPr>
            <a:stCxn id="1972" idx="3"/>
          </p:cNvCxnSpPr>
          <p:nvPr/>
        </p:nvCxnSpPr>
        <p:spPr>
          <a:xfrm>
            <a:off x="7205275" y="1355275"/>
            <a:ext cx="6300" cy="706200"/>
          </a:xfrm>
          <a:prstGeom prst="straightConnector1">
            <a:avLst/>
          </a:prstGeom>
          <a:noFill/>
          <a:ln w="9525" cap="flat" cmpd="sng">
            <a:solidFill>
              <a:srgbClr val="9900FF"/>
            </a:solidFill>
            <a:prstDash val="solid"/>
            <a:round/>
            <a:headEnd type="none" w="lg" len="lg"/>
            <a:tailEnd type="triangle" w="lg" len="lg"/>
          </a:ln>
        </p:spPr>
      </p:cxnSp>
      <p:sp>
        <p:nvSpPr>
          <p:cNvPr id="1974" name="Shape 1974"/>
          <p:cNvSpPr txBox="1"/>
          <p:nvPr/>
        </p:nvSpPr>
        <p:spPr>
          <a:xfrm>
            <a:off x="3806350" y="4586700"/>
            <a:ext cx="5022000" cy="3504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Image from: Yeh, R., Chen, C., Lim, T. Y., Hasegawa-Johnson, M., &amp; Do, M. N. (2016). Semantic Image Inpainting with Perceptual and Contextual Losses. </a:t>
            </a:r>
          </a:p>
        </p:txBody>
      </p:sp>
      <p:sp>
        <p:nvSpPr>
          <p:cNvPr id="1975" name="Shape 197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72</a:t>
            </a:fld>
            <a:endParaRPr lang="en"/>
          </a:p>
        </p:txBody>
      </p:sp>
      <p:sp>
        <p:nvSpPr>
          <p:cNvPr id="1976" name="Shape 1976"/>
          <p:cNvSpPr/>
          <p:nvPr/>
        </p:nvSpPr>
        <p:spPr>
          <a:xfrm>
            <a:off x="1328725" y="676575"/>
            <a:ext cx="6865800" cy="39501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77" name="Shape 1977"/>
          <p:cNvSpPr txBox="1">
            <a:spLocks noGrp="1"/>
          </p:cNvSpPr>
          <p:nvPr>
            <p:ph type="title"/>
          </p:nvPr>
        </p:nvSpPr>
        <p:spPr>
          <a:xfrm>
            <a:off x="2175325" y="734387"/>
            <a:ext cx="2134500" cy="572700"/>
          </a:xfrm>
          <a:prstGeom prst="rect">
            <a:avLst/>
          </a:prstGeom>
        </p:spPr>
        <p:txBody>
          <a:bodyPr lIns="91425" tIns="91425" rIns="91425" bIns="91425" anchor="t" anchorCtr="0">
            <a:noAutofit/>
          </a:bodyPr>
          <a:lstStyle/>
          <a:p>
            <a:pPr lvl="0" rtl="0">
              <a:spcBef>
                <a:spcPts val="0"/>
              </a:spcBef>
              <a:buNone/>
            </a:pPr>
            <a:r>
              <a:rPr lang="en" sz="1800">
                <a:solidFill>
                  <a:srgbClr val="000000"/>
                </a:solidFill>
              </a:rPr>
              <a:t>Strides</a:t>
            </a:r>
          </a:p>
        </p:txBody>
      </p:sp>
      <p:pic>
        <p:nvPicPr>
          <p:cNvPr id="1978" name="Shape 1978" descr="no_padding_no_strides.gif"/>
          <p:cNvPicPr preferRelativeResize="0"/>
          <p:nvPr/>
        </p:nvPicPr>
        <p:blipFill>
          <a:blip r:embed="rId6">
            <a:alphaModFix/>
          </a:blip>
          <a:stretch>
            <a:fillRect/>
          </a:stretch>
        </p:blipFill>
        <p:spPr>
          <a:xfrm>
            <a:off x="1725175" y="1160087"/>
            <a:ext cx="2324100" cy="2466975"/>
          </a:xfrm>
          <a:prstGeom prst="rect">
            <a:avLst/>
          </a:prstGeom>
          <a:noFill/>
          <a:ln>
            <a:noFill/>
          </a:ln>
        </p:spPr>
      </p:pic>
      <p:sp>
        <p:nvSpPr>
          <p:cNvPr id="1979" name="Shape 1979"/>
          <p:cNvSpPr/>
          <p:nvPr/>
        </p:nvSpPr>
        <p:spPr>
          <a:xfrm>
            <a:off x="2050825" y="3682400"/>
            <a:ext cx="1672800" cy="8328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Input = 4x4 </a:t>
            </a:r>
          </a:p>
          <a:p>
            <a:pPr lvl="0" algn="ctr" rtl="0">
              <a:spcBef>
                <a:spcPts val="0"/>
              </a:spcBef>
              <a:buNone/>
            </a:pPr>
            <a:r>
              <a:rPr lang="en" sz="1100"/>
              <a:t>Filter = 3x3</a:t>
            </a:r>
          </a:p>
          <a:p>
            <a:pPr lvl="0" algn="ctr" rtl="0">
              <a:spcBef>
                <a:spcPts val="0"/>
              </a:spcBef>
              <a:buNone/>
            </a:pPr>
            <a:r>
              <a:rPr lang="en" sz="1100" b="1"/>
              <a:t>stride=1</a:t>
            </a:r>
          </a:p>
          <a:p>
            <a:pPr lvl="0" algn="ctr" rtl="0">
              <a:spcBef>
                <a:spcPts val="0"/>
              </a:spcBef>
              <a:buNone/>
            </a:pPr>
            <a:r>
              <a:rPr lang="en" sz="1100"/>
              <a:t>output=2x2</a:t>
            </a:r>
          </a:p>
        </p:txBody>
      </p:sp>
      <p:sp>
        <p:nvSpPr>
          <p:cNvPr id="1980" name="Shape 1980"/>
          <p:cNvSpPr txBox="1"/>
          <p:nvPr/>
        </p:nvSpPr>
        <p:spPr>
          <a:xfrm>
            <a:off x="4494700" y="4384868"/>
            <a:ext cx="3255000" cy="71400"/>
          </a:xfrm>
          <a:prstGeom prst="rect">
            <a:avLst/>
          </a:prstGeom>
          <a:noFill/>
          <a:ln>
            <a:noFill/>
          </a:ln>
        </p:spPr>
        <p:txBody>
          <a:bodyPr lIns="91425" tIns="91425" rIns="91425" bIns="91425" anchor="t" anchorCtr="0">
            <a:noAutofit/>
          </a:bodyPr>
          <a:lstStyle/>
          <a:p>
            <a:pPr lvl="0" rtl="0">
              <a:spcBef>
                <a:spcPts val="0"/>
              </a:spcBef>
              <a:buNone/>
            </a:pPr>
            <a:r>
              <a:rPr lang="en" sz="1000"/>
              <a:t>https://github.com/vdumoulin/conv_arithmetic</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Shape 1985"/>
          <p:cNvSpPr txBox="1">
            <a:spLocks noGrp="1"/>
          </p:cNvSpPr>
          <p:nvPr>
            <p:ph type="title"/>
          </p:nvPr>
        </p:nvSpPr>
        <p:spPr>
          <a:xfrm>
            <a:off x="311700" y="64025"/>
            <a:ext cx="8520600" cy="572700"/>
          </a:xfrm>
          <a:prstGeom prst="rect">
            <a:avLst/>
          </a:prstGeom>
        </p:spPr>
        <p:txBody>
          <a:bodyPr lIns="91425" tIns="91425" rIns="91425" bIns="91425" anchor="t" anchorCtr="0">
            <a:noAutofit/>
          </a:bodyPr>
          <a:lstStyle/>
          <a:p>
            <a:pPr lvl="0" rtl="0">
              <a:spcBef>
                <a:spcPts val="0"/>
              </a:spcBef>
              <a:buNone/>
            </a:pPr>
            <a:r>
              <a:rPr lang="en">
                <a:solidFill>
                  <a:srgbClr val="00FFFF"/>
                </a:solidFill>
              </a:rPr>
              <a:t>Discriminator</a:t>
            </a:r>
          </a:p>
        </p:txBody>
      </p:sp>
      <p:pic>
        <p:nvPicPr>
          <p:cNvPr id="1986" name="Shape 1986"/>
          <p:cNvPicPr preferRelativeResize="0"/>
          <p:nvPr/>
        </p:nvPicPr>
        <p:blipFill>
          <a:blip r:embed="rId3">
            <a:alphaModFix/>
          </a:blip>
          <a:stretch>
            <a:fillRect/>
          </a:stretch>
        </p:blipFill>
        <p:spPr>
          <a:xfrm>
            <a:off x="2175324" y="1404748"/>
            <a:ext cx="5236949" cy="2493775"/>
          </a:xfrm>
          <a:prstGeom prst="rect">
            <a:avLst/>
          </a:prstGeom>
          <a:noFill/>
          <a:ln>
            <a:noFill/>
          </a:ln>
        </p:spPr>
      </p:pic>
      <p:pic>
        <p:nvPicPr>
          <p:cNvPr id="1987" name="Shape 1987"/>
          <p:cNvPicPr preferRelativeResize="0"/>
          <p:nvPr/>
        </p:nvPicPr>
        <p:blipFill rotWithShape="1">
          <a:blip r:embed="rId4">
            <a:alphaModFix/>
          </a:blip>
          <a:srcRect l="59704" t="49682" r="20747" b="2618"/>
          <a:stretch/>
        </p:blipFill>
        <p:spPr>
          <a:xfrm>
            <a:off x="314058" y="3155131"/>
            <a:ext cx="1230533" cy="1230888"/>
          </a:xfrm>
          <a:prstGeom prst="rect">
            <a:avLst/>
          </a:prstGeom>
          <a:noFill/>
          <a:ln w="28575" cap="flat" cmpd="sng">
            <a:solidFill>
              <a:srgbClr val="FF9900"/>
            </a:solidFill>
            <a:prstDash val="solid"/>
            <a:round/>
            <a:headEnd type="none" w="med" len="med"/>
            <a:tailEnd type="none" w="med" len="med"/>
          </a:ln>
        </p:spPr>
      </p:pic>
      <p:pic>
        <p:nvPicPr>
          <p:cNvPr id="1988" name="Shape 1988"/>
          <p:cNvPicPr preferRelativeResize="0"/>
          <p:nvPr/>
        </p:nvPicPr>
        <p:blipFill rotWithShape="1">
          <a:blip r:embed="rId5">
            <a:alphaModFix/>
          </a:blip>
          <a:srcRect l="30164" t="10090" r="36464" b="64971"/>
          <a:stretch/>
        </p:blipFill>
        <p:spPr>
          <a:xfrm>
            <a:off x="311699" y="1128774"/>
            <a:ext cx="1235248" cy="1230895"/>
          </a:xfrm>
          <a:prstGeom prst="rect">
            <a:avLst/>
          </a:prstGeom>
          <a:noFill/>
          <a:ln w="28575" cap="flat" cmpd="sng">
            <a:solidFill>
              <a:srgbClr val="FF0000"/>
            </a:solidFill>
            <a:prstDash val="solid"/>
            <a:round/>
            <a:headEnd type="none" w="med" len="med"/>
            <a:tailEnd type="none" w="med" len="med"/>
          </a:ln>
        </p:spPr>
      </p:pic>
      <p:cxnSp>
        <p:nvCxnSpPr>
          <p:cNvPr id="1989" name="Shape 1989"/>
          <p:cNvCxnSpPr>
            <a:stCxn id="1987" idx="3"/>
          </p:cNvCxnSpPr>
          <p:nvPr/>
        </p:nvCxnSpPr>
        <p:spPr>
          <a:xfrm rot="10800000" flipH="1">
            <a:off x="1544591" y="3098875"/>
            <a:ext cx="866700" cy="671700"/>
          </a:xfrm>
          <a:prstGeom prst="straightConnector1">
            <a:avLst/>
          </a:prstGeom>
          <a:noFill/>
          <a:ln w="9525" cap="flat" cmpd="sng">
            <a:solidFill>
              <a:srgbClr val="FF9900"/>
            </a:solidFill>
            <a:prstDash val="solid"/>
            <a:round/>
            <a:headEnd type="none" w="lg" len="lg"/>
            <a:tailEnd type="triangle" w="lg" len="lg"/>
          </a:ln>
        </p:spPr>
      </p:cxnSp>
      <p:cxnSp>
        <p:nvCxnSpPr>
          <p:cNvPr id="1990" name="Shape 1990"/>
          <p:cNvCxnSpPr>
            <a:stCxn id="1988" idx="3"/>
          </p:cNvCxnSpPr>
          <p:nvPr/>
        </p:nvCxnSpPr>
        <p:spPr>
          <a:xfrm>
            <a:off x="1546948" y="1744222"/>
            <a:ext cx="857400" cy="667800"/>
          </a:xfrm>
          <a:prstGeom prst="straightConnector1">
            <a:avLst/>
          </a:prstGeom>
          <a:noFill/>
          <a:ln w="9525" cap="flat" cmpd="sng">
            <a:solidFill>
              <a:srgbClr val="FF0000"/>
            </a:solidFill>
            <a:prstDash val="solid"/>
            <a:round/>
            <a:headEnd type="none" w="lg" len="lg"/>
            <a:tailEnd type="triangle" w="lg" len="lg"/>
          </a:ln>
        </p:spPr>
      </p:cxnSp>
      <p:sp>
        <p:nvSpPr>
          <p:cNvPr id="1991" name="Shape 1991"/>
          <p:cNvSpPr/>
          <p:nvPr/>
        </p:nvSpPr>
        <p:spPr>
          <a:xfrm>
            <a:off x="290238" y="855950"/>
            <a:ext cx="12771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a:t>
            </a:r>
          </a:p>
        </p:txBody>
      </p:sp>
      <p:sp>
        <p:nvSpPr>
          <p:cNvPr id="1992" name="Shape 1992"/>
          <p:cNvSpPr/>
          <p:nvPr/>
        </p:nvSpPr>
        <p:spPr>
          <a:xfrm>
            <a:off x="290763" y="2880339"/>
            <a:ext cx="12771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a:t>
            </a:r>
          </a:p>
        </p:txBody>
      </p:sp>
      <p:sp>
        <p:nvSpPr>
          <p:cNvPr id="1993" name="Shape 1993"/>
          <p:cNvSpPr/>
          <p:nvPr/>
        </p:nvSpPr>
        <p:spPr>
          <a:xfrm>
            <a:off x="6118500" y="157950"/>
            <a:ext cx="27138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if</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if</a:t>
            </a:r>
            <a:r>
              <a:rPr lang="en" sz="1100" i="1"/>
              <a:t> G(z) </a:t>
            </a:r>
            <a:r>
              <a:rPr lang="en" sz="1100"/>
              <a:t>is a </a:t>
            </a:r>
            <a:r>
              <a:rPr lang="en" sz="1100">
                <a:solidFill>
                  <a:srgbClr val="783F04"/>
                </a:solidFill>
              </a:rPr>
              <a:t>generated </a:t>
            </a:r>
            <a:r>
              <a:rPr lang="en" sz="1100"/>
              <a:t>image</a:t>
            </a:r>
          </a:p>
        </p:txBody>
      </p:sp>
      <p:sp>
        <p:nvSpPr>
          <p:cNvPr id="1994" name="Shape 1994"/>
          <p:cNvSpPr/>
          <p:nvPr/>
        </p:nvSpPr>
        <p:spPr>
          <a:xfrm>
            <a:off x="7079325" y="221350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cxnSp>
        <p:nvCxnSpPr>
          <p:cNvPr id="1995" name="Shape 1995"/>
          <p:cNvCxnSpPr>
            <a:stCxn id="1993" idx="2"/>
            <a:endCxn id="1994" idx="3"/>
          </p:cNvCxnSpPr>
          <p:nvPr/>
        </p:nvCxnSpPr>
        <p:spPr>
          <a:xfrm rot="5400000">
            <a:off x="6677700" y="1573950"/>
            <a:ext cx="1421700" cy="173700"/>
          </a:xfrm>
          <a:prstGeom prst="bentConnector2">
            <a:avLst/>
          </a:prstGeom>
          <a:noFill/>
          <a:ln w="9525" cap="flat" cmpd="sng">
            <a:solidFill>
              <a:srgbClr val="00FFFF"/>
            </a:solidFill>
            <a:prstDash val="solid"/>
            <a:round/>
            <a:headEnd type="none" w="lg" len="lg"/>
            <a:tailEnd type="none" w="lg" len="lg"/>
          </a:ln>
        </p:spPr>
      </p:cxnSp>
      <p:sp>
        <p:nvSpPr>
          <p:cNvPr id="1996" name="Shape 1996"/>
          <p:cNvSpPr/>
          <p:nvPr/>
        </p:nvSpPr>
        <p:spPr>
          <a:xfrm>
            <a:off x="2204025" y="824750"/>
            <a:ext cx="2868600" cy="3114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LeakyReLU activation functions</a:t>
            </a:r>
          </a:p>
        </p:txBody>
      </p:sp>
      <p:cxnSp>
        <p:nvCxnSpPr>
          <p:cNvPr id="1997" name="Shape 1997"/>
          <p:cNvCxnSpPr/>
          <p:nvPr/>
        </p:nvCxnSpPr>
        <p:spPr>
          <a:xfrm rot="10800000">
            <a:off x="3999575" y="3155112"/>
            <a:ext cx="1113000" cy="1041000"/>
          </a:xfrm>
          <a:prstGeom prst="straightConnector1">
            <a:avLst/>
          </a:prstGeom>
          <a:noFill/>
          <a:ln w="9525" cap="flat" cmpd="sng">
            <a:solidFill>
              <a:srgbClr val="0000FF"/>
            </a:solidFill>
            <a:prstDash val="solid"/>
            <a:round/>
            <a:headEnd type="none" w="lg" len="lg"/>
            <a:tailEnd type="triangle" w="lg" len="lg"/>
          </a:ln>
        </p:spPr>
      </p:cxnSp>
      <p:cxnSp>
        <p:nvCxnSpPr>
          <p:cNvPr id="1998" name="Shape 1998"/>
          <p:cNvCxnSpPr/>
          <p:nvPr/>
        </p:nvCxnSpPr>
        <p:spPr>
          <a:xfrm rot="10800000">
            <a:off x="4843700" y="3262337"/>
            <a:ext cx="376200" cy="912300"/>
          </a:xfrm>
          <a:prstGeom prst="straightConnector1">
            <a:avLst/>
          </a:prstGeom>
          <a:noFill/>
          <a:ln w="9525" cap="flat" cmpd="sng">
            <a:solidFill>
              <a:srgbClr val="0000FF"/>
            </a:solidFill>
            <a:prstDash val="solid"/>
            <a:round/>
            <a:headEnd type="none" w="lg" len="lg"/>
            <a:tailEnd type="triangle" w="lg" len="lg"/>
          </a:ln>
        </p:spPr>
      </p:cxnSp>
      <p:cxnSp>
        <p:nvCxnSpPr>
          <p:cNvPr id="1999" name="Shape 1999"/>
          <p:cNvCxnSpPr/>
          <p:nvPr/>
        </p:nvCxnSpPr>
        <p:spPr>
          <a:xfrm rot="10800000" flipH="1">
            <a:off x="5298575" y="3283737"/>
            <a:ext cx="231900" cy="876600"/>
          </a:xfrm>
          <a:prstGeom prst="straightConnector1">
            <a:avLst/>
          </a:prstGeom>
          <a:noFill/>
          <a:ln w="9525" cap="flat" cmpd="sng">
            <a:solidFill>
              <a:srgbClr val="0000FF"/>
            </a:solidFill>
            <a:prstDash val="solid"/>
            <a:round/>
            <a:headEnd type="none" w="lg" len="lg"/>
            <a:tailEnd type="triangle" w="lg" len="lg"/>
          </a:ln>
        </p:spPr>
      </p:cxnSp>
      <p:cxnSp>
        <p:nvCxnSpPr>
          <p:cNvPr id="2000" name="Shape 2000"/>
          <p:cNvCxnSpPr/>
          <p:nvPr/>
        </p:nvCxnSpPr>
        <p:spPr>
          <a:xfrm rot="10800000" flipH="1">
            <a:off x="5284275" y="3205162"/>
            <a:ext cx="890100" cy="998100"/>
          </a:xfrm>
          <a:prstGeom prst="straightConnector1">
            <a:avLst/>
          </a:prstGeom>
          <a:noFill/>
          <a:ln w="9525" cap="flat" cmpd="sng">
            <a:solidFill>
              <a:srgbClr val="0000FF"/>
            </a:solidFill>
            <a:prstDash val="solid"/>
            <a:round/>
            <a:headEnd type="none" w="lg" len="lg"/>
            <a:tailEnd type="triangle" w="lg" len="lg"/>
          </a:ln>
        </p:spPr>
      </p:cxnSp>
      <p:sp>
        <p:nvSpPr>
          <p:cNvPr id="2001" name="Shape 2001"/>
          <p:cNvSpPr/>
          <p:nvPr/>
        </p:nvSpPr>
        <p:spPr>
          <a:xfrm>
            <a:off x="4573825" y="3957637"/>
            <a:ext cx="2039100" cy="282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p>
        </p:txBody>
      </p:sp>
      <p:sp>
        <p:nvSpPr>
          <p:cNvPr id="2002" name="Shape 2002"/>
          <p:cNvSpPr/>
          <p:nvPr/>
        </p:nvSpPr>
        <p:spPr>
          <a:xfrm>
            <a:off x="6700850" y="3148375"/>
            <a:ext cx="2206800" cy="5727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No max pooling!</a:t>
            </a:r>
          </a:p>
          <a:p>
            <a:pPr lvl="0" algn="ctr" rtl="0">
              <a:spcBef>
                <a:spcPts val="0"/>
              </a:spcBef>
              <a:buNone/>
            </a:pPr>
            <a:r>
              <a:rPr lang="en" sz="1100"/>
              <a:t>Reduces spatial dimensionality through strided convolutions</a:t>
            </a:r>
          </a:p>
        </p:txBody>
      </p:sp>
      <p:cxnSp>
        <p:nvCxnSpPr>
          <p:cNvPr id="2003" name="Shape 2003"/>
          <p:cNvCxnSpPr/>
          <p:nvPr/>
        </p:nvCxnSpPr>
        <p:spPr>
          <a:xfrm>
            <a:off x="3842125" y="1152925"/>
            <a:ext cx="121800" cy="529200"/>
          </a:xfrm>
          <a:prstGeom prst="straightConnector1">
            <a:avLst/>
          </a:prstGeom>
          <a:noFill/>
          <a:ln w="9525" cap="flat" cmpd="sng">
            <a:solidFill>
              <a:srgbClr val="9900FF"/>
            </a:solidFill>
            <a:prstDash val="solid"/>
            <a:round/>
            <a:headEnd type="none" w="lg" len="lg"/>
            <a:tailEnd type="triangle" w="lg" len="lg"/>
          </a:ln>
        </p:spPr>
      </p:cxnSp>
      <p:cxnSp>
        <p:nvCxnSpPr>
          <p:cNvPr id="2004" name="Shape 2004"/>
          <p:cNvCxnSpPr/>
          <p:nvPr/>
        </p:nvCxnSpPr>
        <p:spPr>
          <a:xfrm>
            <a:off x="3842125" y="1152925"/>
            <a:ext cx="543600" cy="343500"/>
          </a:xfrm>
          <a:prstGeom prst="straightConnector1">
            <a:avLst/>
          </a:prstGeom>
          <a:noFill/>
          <a:ln w="9525" cap="flat" cmpd="sng">
            <a:solidFill>
              <a:srgbClr val="9900FF"/>
            </a:solidFill>
            <a:prstDash val="solid"/>
            <a:round/>
            <a:headEnd type="none" w="lg" len="lg"/>
            <a:tailEnd type="triangle" w="lg" len="lg"/>
          </a:ln>
        </p:spPr>
      </p:cxnSp>
      <p:cxnSp>
        <p:nvCxnSpPr>
          <p:cNvPr id="2005" name="Shape 2005"/>
          <p:cNvCxnSpPr/>
          <p:nvPr/>
        </p:nvCxnSpPr>
        <p:spPr>
          <a:xfrm>
            <a:off x="3863575" y="1160100"/>
            <a:ext cx="1445100" cy="493500"/>
          </a:xfrm>
          <a:prstGeom prst="straightConnector1">
            <a:avLst/>
          </a:prstGeom>
          <a:noFill/>
          <a:ln w="9525" cap="flat" cmpd="sng">
            <a:solidFill>
              <a:srgbClr val="9900FF"/>
            </a:solidFill>
            <a:prstDash val="solid"/>
            <a:round/>
            <a:headEnd type="none" w="lg" len="lg"/>
            <a:tailEnd type="triangle" w="lg" len="lg"/>
          </a:ln>
        </p:spPr>
      </p:cxnSp>
      <p:cxnSp>
        <p:nvCxnSpPr>
          <p:cNvPr id="2006" name="Shape 2006"/>
          <p:cNvCxnSpPr/>
          <p:nvPr/>
        </p:nvCxnSpPr>
        <p:spPr>
          <a:xfrm>
            <a:off x="3906500" y="1160100"/>
            <a:ext cx="2189100" cy="651000"/>
          </a:xfrm>
          <a:prstGeom prst="straightConnector1">
            <a:avLst/>
          </a:prstGeom>
          <a:noFill/>
          <a:ln w="9525" cap="flat" cmpd="sng">
            <a:solidFill>
              <a:srgbClr val="9900FF"/>
            </a:solidFill>
            <a:prstDash val="solid"/>
            <a:round/>
            <a:headEnd type="none" w="lg" len="lg"/>
            <a:tailEnd type="triangle" w="lg" len="lg"/>
          </a:ln>
        </p:spPr>
      </p:cxnSp>
      <p:sp>
        <p:nvSpPr>
          <p:cNvPr id="2007" name="Shape 2007"/>
          <p:cNvSpPr/>
          <p:nvPr/>
        </p:nvSpPr>
        <p:spPr>
          <a:xfrm>
            <a:off x="5418475" y="1214125"/>
            <a:ext cx="1786800" cy="2823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Sigmoid (between 0-1)</a:t>
            </a:r>
          </a:p>
        </p:txBody>
      </p:sp>
      <p:cxnSp>
        <p:nvCxnSpPr>
          <p:cNvPr id="2008" name="Shape 2008"/>
          <p:cNvCxnSpPr>
            <a:stCxn id="2007" idx="3"/>
          </p:cNvCxnSpPr>
          <p:nvPr/>
        </p:nvCxnSpPr>
        <p:spPr>
          <a:xfrm>
            <a:off x="7205275" y="1355275"/>
            <a:ext cx="6300" cy="706200"/>
          </a:xfrm>
          <a:prstGeom prst="straightConnector1">
            <a:avLst/>
          </a:prstGeom>
          <a:noFill/>
          <a:ln w="9525" cap="flat" cmpd="sng">
            <a:solidFill>
              <a:srgbClr val="9900FF"/>
            </a:solidFill>
            <a:prstDash val="solid"/>
            <a:round/>
            <a:headEnd type="none" w="lg" len="lg"/>
            <a:tailEnd type="triangle" w="lg" len="lg"/>
          </a:ln>
        </p:spPr>
      </p:cxnSp>
      <p:sp>
        <p:nvSpPr>
          <p:cNvPr id="2009" name="Shape 2009"/>
          <p:cNvSpPr txBox="1"/>
          <p:nvPr/>
        </p:nvSpPr>
        <p:spPr>
          <a:xfrm>
            <a:off x="3806350" y="4586700"/>
            <a:ext cx="5022000" cy="3504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Image from: Yeh, R., Chen, C., Lim, T. Y., Hasegawa-Johnson, M., &amp; Do, M. N. (2016). Semantic Image Inpainting with Perceptual and Contextual Losses. </a:t>
            </a:r>
          </a:p>
        </p:txBody>
      </p:sp>
      <p:sp>
        <p:nvSpPr>
          <p:cNvPr id="2010" name="Shape 201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73</a:t>
            </a:fld>
            <a:endParaRPr lang="en"/>
          </a:p>
        </p:txBody>
      </p:sp>
      <p:sp>
        <p:nvSpPr>
          <p:cNvPr id="2011" name="Shape 2011"/>
          <p:cNvSpPr/>
          <p:nvPr/>
        </p:nvSpPr>
        <p:spPr>
          <a:xfrm>
            <a:off x="1328725" y="676575"/>
            <a:ext cx="6865800" cy="39501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12" name="Shape 2012"/>
          <p:cNvSpPr txBox="1">
            <a:spLocks noGrp="1"/>
          </p:cNvSpPr>
          <p:nvPr>
            <p:ph type="title"/>
          </p:nvPr>
        </p:nvSpPr>
        <p:spPr>
          <a:xfrm>
            <a:off x="2175325" y="734387"/>
            <a:ext cx="2134500" cy="572700"/>
          </a:xfrm>
          <a:prstGeom prst="rect">
            <a:avLst/>
          </a:prstGeom>
        </p:spPr>
        <p:txBody>
          <a:bodyPr lIns="91425" tIns="91425" rIns="91425" bIns="91425" anchor="t" anchorCtr="0">
            <a:noAutofit/>
          </a:bodyPr>
          <a:lstStyle/>
          <a:p>
            <a:pPr lvl="0" rtl="0">
              <a:spcBef>
                <a:spcPts val="0"/>
              </a:spcBef>
              <a:buNone/>
            </a:pPr>
            <a:r>
              <a:rPr lang="en" sz="1800">
                <a:solidFill>
                  <a:srgbClr val="000000"/>
                </a:solidFill>
              </a:rPr>
              <a:t>Strides</a:t>
            </a:r>
          </a:p>
        </p:txBody>
      </p:sp>
      <p:pic>
        <p:nvPicPr>
          <p:cNvPr id="2013" name="Shape 2013" descr="no_padding_no_strides.gif"/>
          <p:cNvPicPr preferRelativeResize="0"/>
          <p:nvPr/>
        </p:nvPicPr>
        <p:blipFill>
          <a:blip r:embed="rId6">
            <a:alphaModFix/>
          </a:blip>
          <a:stretch>
            <a:fillRect/>
          </a:stretch>
        </p:blipFill>
        <p:spPr>
          <a:xfrm>
            <a:off x="1725175" y="1160087"/>
            <a:ext cx="2324100" cy="2466975"/>
          </a:xfrm>
          <a:prstGeom prst="rect">
            <a:avLst/>
          </a:prstGeom>
          <a:noFill/>
          <a:ln>
            <a:noFill/>
          </a:ln>
        </p:spPr>
      </p:pic>
      <p:sp>
        <p:nvSpPr>
          <p:cNvPr id="2014" name="Shape 2014"/>
          <p:cNvSpPr/>
          <p:nvPr/>
        </p:nvSpPr>
        <p:spPr>
          <a:xfrm>
            <a:off x="2050825" y="3682400"/>
            <a:ext cx="1672800" cy="8328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Input = 4x4 </a:t>
            </a:r>
          </a:p>
          <a:p>
            <a:pPr lvl="0" algn="ctr" rtl="0">
              <a:spcBef>
                <a:spcPts val="0"/>
              </a:spcBef>
              <a:buNone/>
            </a:pPr>
            <a:r>
              <a:rPr lang="en" sz="1100"/>
              <a:t>Filter = 3x3</a:t>
            </a:r>
          </a:p>
          <a:p>
            <a:pPr lvl="0" algn="ctr" rtl="0">
              <a:spcBef>
                <a:spcPts val="0"/>
              </a:spcBef>
              <a:buNone/>
            </a:pPr>
            <a:r>
              <a:rPr lang="en" sz="1100" b="1"/>
              <a:t>stride=1</a:t>
            </a:r>
          </a:p>
          <a:p>
            <a:pPr lvl="0" algn="ctr" rtl="0">
              <a:spcBef>
                <a:spcPts val="0"/>
              </a:spcBef>
              <a:buNone/>
            </a:pPr>
            <a:r>
              <a:rPr lang="en" sz="1100"/>
              <a:t>output=2x2</a:t>
            </a:r>
          </a:p>
        </p:txBody>
      </p:sp>
      <p:pic>
        <p:nvPicPr>
          <p:cNvPr id="2015" name="Shape 2015" descr="no_padding_strides.gif"/>
          <p:cNvPicPr preferRelativeResize="0"/>
          <p:nvPr/>
        </p:nvPicPr>
        <p:blipFill>
          <a:blip r:embed="rId7">
            <a:alphaModFix/>
          </a:blip>
          <a:stretch>
            <a:fillRect/>
          </a:stretch>
        </p:blipFill>
        <p:spPr>
          <a:xfrm>
            <a:off x="5052675" y="1214126"/>
            <a:ext cx="2518392" cy="2466974"/>
          </a:xfrm>
          <a:prstGeom prst="rect">
            <a:avLst/>
          </a:prstGeom>
          <a:noFill/>
          <a:ln>
            <a:noFill/>
          </a:ln>
        </p:spPr>
      </p:pic>
      <p:sp>
        <p:nvSpPr>
          <p:cNvPr id="2016" name="Shape 2016"/>
          <p:cNvSpPr/>
          <p:nvPr/>
        </p:nvSpPr>
        <p:spPr>
          <a:xfrm>
            <a:off x="5538775" y="3733700"/>
            <a:ext cx="1672800" cy="7302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Input = 5x5 </a:t>
            </a:r>
          </a:p>
          <a:p>
            <a:pPr lvl="0" algn="ctr" rtl="0">
              <a:spcBef>
                <a:spcPts val="0"/>
              </a:spcBef>
              <a:buNone/>
            </a:pPr>
            <a:r>
              <a:rPr lang="en" sz="1100"/>
              <a:t>Filter = 3x3</a:t>
            </a:r>
          </a:p>
          <a:p>
            <a:pPr lvl="0" algn="ctr" rtl="0">
              <a:spcBef>
                <a:spcPts val="0"/>
              </a:spcBef>
              <a:buNone/>
            </a:pPr>
            <a:r>
              <a:rPr lang="en" sz="1100" b="1"/>
              <a:t>stride=2</a:t>
            </a:r>
          </a:p>
          <a:p>
            <a:pPr lvl="0" algn="ctr" rtl="0">
              <a:spcBef>
                <a:spcPts val="0"/>
              </a:spcBef>
              <a:buNone/>
            </a:pPr>
            <a:r>
              <a:rPr lang="en" sz="1100"/>
              <a:t>output=2x2</a:t>
            </a:r>
          </a:p>
        </p:txBody>
      </p:sp>
      <p:sp>
        <p:nvSpPr>
          <p:cNvPr id="2017" name="Shape 2017"/>
          <p:cNvSpPr/>
          <p:nvPr/>
        </p:nvSpPr>
        <p:spPr>
          <a:xfrm>
            <a:off x="4092975" y="802762"/>
            <a:ext cx="3708300" cy="3219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Larger strides reduces dimensionality faster!</a:t>
            </a:r>
          </a:p>
        </p:txBody>
      </p:sp>
      <p:sp>
        <p:nvSpPr>
          <p:cNvPr id="2018" name="Shape 2018"/>
          <p:cNvSpPr txBox="1"/>
          <p:nvPr/>
        </p:nvSpPr>
        <p:spPr>
          <a:xfrm>
            <a:off x="4494700" y="4384868"/>
            <a:ext cx="3255000" cy="71400"/>
          </a:xfrm>
          <a:prstGeom prst="rect">
            <a:avLst/>
          </a:prstGeom>
          <a:noFill/>
          <a:ln>
            <a:noFill/>
          </a:ln>
        </p:spPr>
        <p:txBody>
          <a:bodyPr lIns="91425" tIns="91425" rIns="91425" bIns="91425" anchor="t" anchorCtr="0">
            <a:noAutofit/>
          </a:bodyPr>
          <a:lstStyle/>
          <a:p>
            <a:pPr lvl="0" rtl="0">
              <a:spcBef>
                <a:spcPts val="0"/>
              </a:spcBef>
              <a:buNone/>
            </a:pPr>
            <a:r>
              <a:rPr lang="en" sz="1000"/>
              <a:t>https://github.com/vdumoulin/conv_arithmetic</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Shape 2023"/>
          <p:cNvSpPr txBox="1">
            <a:spLocks noGrp="1"/>
          </p:cNvSpPr>
          <p:nvPr>
            <p:ph type="title"/>
          </p:nvPr>
        </p:nvSpPr>
        <p:spPr>
          <a:xfrm>
            <a:off x="311700" y="64025"/>
            <a:ext cx="8520600" cy="572700"/>
          </a:xfrm>
          <a:prstGeom prst="rect">
            <a:avLst/>
          </a:prstGeom>
        </p:spPr>
        <p:txBody>
          <a:bodyPr lIns="91425" tIns="91425" rIns="91425" bIns="91425" anchor="t" anchorCtr="0">
            <a:noAutofit/>
          </a:bodyPr>
          <a:lstStyle/>
          <a:p>
            <a:pPr lvl="0" rtl="0">
              <a:spcBef>
                <a:spcPts val="0"/>
              </a:spcBef>
              <a:buNone/>
            </a:pPr>
            <a:r>
              <a:rPr lang="en">
                <a:solidFill>
                  <a:srgbClr val="00FFFF"/>
                </a:solidFill>
              </a:rPr>
              <a:t>Discriminator</a:t>
            </a:r>
          </a:p>
        </p:txBody>
      </p:sp>
      <p:pic>
        <p:nvPicPr>
          <p:cNvPr id="2024" name="Shape 2024"/>
          <p:cNvPicPr preferRelativeResize="0"/>
          <p:nvPr/>
        </p:nvPicPr>
        <p:blipFill>
          <a:blip r:embed="rId3">
            <a:alphaModFix/>
          </a:blip>
          <a:stretch>
            <a:fillRect/>
          </a:stretch>
        </p:blipFill>
        <p:spPr>
          <a:xfrm>
            <a:off x="2175324" y="1404748"/>
            <a:ext cx="5236949" cy="2493775"/>
          </a:xfrm>
          <a:prstGeom prst="rect">
            <a:avLst/>
          </a:prstGeom>
          <a:noFill/>
          <a:ln>
            <a:noFill/>
          </a:ln>
        </p:spPr>
      </p:pic>
      <p:pic>
        <p:nvPicPr>
          <p:cNvPr id="2025" name="Shape 2025"/>
          <p:cNvPicPr preferRelativeResize="0"/>
          <p:nvPr/>
        </p:nvPicPr>
        <p:blipFill rotWithShape="1">
          <a:blip r:embed="rId4">
            <a:alphaModFix/>
          </a:blip>
          <a:srcRect l="59704" t="49682" r="20747" b="2618"/>
          <a:stretch/>
        </p:blipFill>
        <p:spPr>
          <a:xfrm>
            <a:off x="314058" y="3155131"/>
            <a:ext cx="1230533" cy="1230888"/>
          </a:xfrm>
          <a:prstGeom prst="rect">
            <a:avLst/>
          </a:prstGeom>
          <a:noFill/>
          <a:ln w="28575" cap="flat" cmpd="sng">
            <a:solidFill>
              <a:srgbClr val="FF9900"/>
            </a:solidFill>
            <a:prstDash val="solid"/>
            <a:round/>
            <a:headEnd type="none" w="med" len="med"/>
            <a:tailEnd type="none" w="med" len="med"/>
          </a:ln>
        </p:spPr>
      </p:pic>
      <p:pic>
        <p:nvPicPr>
          <p:cNvPr id="2026" name="Shape 2026"/>
          <p:cNvPicPr preferRelativeResize="0"/>
          <p:nvPr/>
        </p:nvPicPr>
        <p:blipFill rotWithShape="1">
          <a:blip r:embed="rId5">
            <a:alphaModFix/>
          </a:blip>
          <a:srcRect l="30164" t="10090" r="36464" b="64971"/>
          <a:stretch/>
        </p:blipFill>
        <p:spPr>
          <a:xfrm>
            <a:off x="311699" y="1128774"/>
            <a:ext cx="1235248" cy="1230895"/>
          </a:xfrm>
          <a:prstGeom prst="rect">
            <a:avLst/>
          </a:prstGeom>
          <a:noFill/>
          <a:ln w="28575" cap="flat" cmpd="sng">
            <a:solidFill>
              <a:srgbClr val="FF0000"/>
            </a:solidFill>
            <a:prstDash val="solid"/>
            <a:round/>
            <a:headEnd type="none" w="med" len="med"/>
            <a:tailEnd type="none" w="med" len="med"/>
          </a:ln>
        </p:spPr>
      </p:pic>
      <p:cxnSp>
        <p:nvCxnSpPr>
          <p:cNvPr id="2027" name="Shape 2027"/>
          <p:cNvCxnSpPr>
            <a:stCxn id="2025" idx="3"/>
          </p:cNvCxnSpPr>
          <p:nvPr/>
        </p:nvCxnSpPr>
        <p:spPr>
          <a:xfrm rot="10800000" flipH="1">
            <a:off x="1544591" y="3098875"/>
            <a:ext cx="866700" cy="671700"/>
          </a:xfrm>
          <a:prstGeom prst="straightConnector1">
            <a:avLst/>
          </a:prstGeom>
          <a:noFill/>
          <a:ln w="9525" cap="flat" cmpd="sng">
            <a:solidFill>
              <a:srgbClr val="FF9900"/>
            </a:solidFill>
            <a:prstDash val="solid"/>
            <a:round/>
            <a:headEnd type="none" w="lg" len="lg"/>
            <a:tailEnd type="triangle" w="lg" len="lg"/>
          </a:ln>
        </p:spPr>
      </p:cxnSp>
      <p:cxnSp>
        <p:nvCxnSpPr>
          <p:cNvPr id="2028" name="Shape 2028"/>
          <p:cNvCxnSpPr>
            <a:stCxn id="2026" idx="3"/>
          </p:cNvCxnSpPr>
          <p:nvPr/>
        </p:nvCxnSpPr>
        <p:spPr>
          <a:xfrm>
            <a:off x="1546948" y="1744222"/>
            <a:ext cx="857400" cy="667800"/>
          </a:xfrm>
          <a:prstGeom prst="straightConnector1">
            <a:avLst/>
          </a:prstGeom>
          <a:noFill/>
          <a:ln w="9525" cap="flat" cmpd="sng">
            <a:solidFill>
              <a:srgbClr val="FF0000"/>
            </a:solidFill>
            <a:prstDash val="solid"/>
            <a:round/>
            <a:headEnd type="none" w="lg" len="lg"/>
            <a:tailEnd type="triangle" w="lg" len="lg"/>
          </a:ln>
        </p:spPr>
      </p:cxnSp>
      <p:sp>
        <p:nvSpPr>
          <p:cNvPr id="2029" name="Shape 2029"/>
          <p:cNvSpPr/>
          <p:nvPr/>
        </p:nvSpPr>
        <p:spPr>
          <a:xfrm>
            <a:off x="290238" y="855950"/>
            <a:ext cx="1277100" cy="2490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Real </a:t>
            </a:r>
            <a:r>
              <a:rPr lang="en" sz="1100"/>
              <a:t>image</a:t>
            </a:r>
          </a:p>
        </p:txBody>
      </p:sp>
      <p:sp>
        <p:nvSpPr>
          <p:cNvPr id="2030" name="Shape 2030"/>
          <p:cNvSpPr/>
          <p:nvPr/>
        </p:nvSpPr>
        <p:spPr>
          <a:xfrm>
            <a:off x="290763" y="2880339"/>
            <a:ext cx="1277100" cy="2490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Generated</a:t>
            </a:r>
          </a:p>
        </p:txBody>
      </p:sp>
      <p:sp>
        <p:nvSpPr>
          <p:cNvPr id="2031" name="Shape 2031"/>
          <p:cNvSpPr/>
          <p:nvPr/>
        </p:nvSpPr>
        <p:spPr>
          <a:xfrm>
            <a:off x="6118500" y="157950"/>
            <a:ext cx="2713800" cy="7920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Goal</a:t>
            </a:r>
            <a:r>
              <a:rPr lang="en" sz="1100"/>
              <a:t>: discriminate between </a:t>
            </a:r>
            <a:r>
              <a:rPr lang="en" sz="1100" b="1"/>
              <a:t>real </a:t>
            </a:r>
            <a:r>
              <a:rPr lang="en" sz="1100"/>
              <a:t>and </a:t>
            </a:r>
            <a:r>
              <a:rPr lang="en" sz="1100" b="1"/>
              <a:t>generated</a:t>
            </a:r>
            <a:r>
              <a:rPr lang="en" sz="1100"/>
              <a:t> images </a:t>
            </a:r>
          </a:p>
          <a:p>
            <a:pPr lvl="0" algn="ctr" rtl="0">
              <a:spcBef>
                <a:spcPts val="0"/>
              </a:spcBef>
              <a:buNone/>
            </a:pPr>
            <a:r>
              <a:rPr lang="en" sz="1100" i="1"/>
              <a:t>i.e., D(x)=1, </a:t>
            </a:r>
            <a:r>
              <a:rPr lang="en" sz="1100"/>
              <a:t>if</a:t>
            </a:r>
            <a:r>
              <a:rPr lang="en" sz="1100" i="1"/>
              <a:t> x </a:t>
            </a:r>
            <a:r>
              <a:rPr lang="en" sz="1100"/>
              <a:t>is a </a:t>
            </a:r>
            <a:r>
              <a:rPr lang="en" sz="1100">
                <a:solidFill>
                  <a:srgbClr val="FF0000"/>
                </a:solidFill>
              </a:rPr>
              <a:t>real </a:t>
            </a:r>
            <a:r>
              <a:rPr lang="en" sz="1100"/>
              <a:t>image</a:t>
            </a:r>
          </a:p>
          <a:p>
            <a:pPr lvl="0" algn="ctr" rtl="0">
              <a:spcBef>
                <a:spcPts val="0"/>
              </a:spcBef>
              <a:buNone/>
            </a:pPr>
            <a:r>
              <a:rPr lang="en" sz="1100" i="1"/>
              <a:t>D(G(z))=0, </a:t>
            </a:r>
            <a:r>
              <a:rPr lang="en" sz="1100"/>
              <a:t>if</a:t>
            </a:r>
            <a:r>
              <a:rPr lang="en" sz="1100" i="1"/>
              <a:t> G(z) </a:t>
            </a:r>
            <a:r>
              <a:rPr lang="en" sz="1100"/>
              <a:t>is a </a:t>
            </a:r>
            <a:r>
              <a:rPr lang="en" sz="1100">
                <a:solidFill>
                  <a:srgbClr val="783F04"/>
                </a:solidFill>
              </a:rPr>
              <a:t>generated </a:t>
            </a:r>
            <a:r>
              <a:rPr lang="en" sz="1100"/>
              <a:t>image</a:t>
            </a:r>
          </a:p>
        </p:txBody>
      </p:sp>
      <p:sp>
        <p:nvSpPr>
          <p:cNvPr id="2032" name="Shape 2032"/>
          <p:cNvSpPr/>
          <p:nvPr/>
        </p:nvSpPr>
        <p:spPr>
          <a:xfrm>
            <a:off x="7079325" y="2213500"/>
            <a:ext cx="222300" cy="3165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cxnSp>
        <p:nvCxnSpPr>
          <p:cNvPr id="2033" name="Shape 2033"/>
          <p:cNvCxnSpPr>
            <a:stCxn id="2031" idx="2"/>
            <a:endCxn id="2032" idx="3"/>
          </p:cNvCxnSpPr>
          <p:nvPr/>
        </p:nvCxnSpPr>
        <p:spPr>
          <a:xfrm rot="5400000">
            <a:off x="6677700" y="1573950"/>
            <a:ext cx="1421700" cy="173700"/>
          </a:xfrm>
          <a:prstGeom prst="bentConnector2">
            <a:avLst/>
          </a:prstGeom>
          <a:noFill/>
          <a:ln w="9525" cap="flat" cmpd="sng">
            <a:solidFill>
              <a:srgbClr val="00FFFF"/>
            </a:solidFill>
            <a:prstDash val="solid"/>
            <a:round/>
            <a:headEnd type="none" w="lg" len="lg"/>
            <a:tailEnd type="none" w="lg" len="lg"/>
          </a:ln>
        </p:spPr>
      </p:cxnSp>
      <p:sp>
        <p:nvSpPr>
          <p:cNvPr id="2034" name="Shape 2034"/>
          <p:cNvSpPr/>
          <p:nvPr/>
        </p:nvSpPr>
        <p:spPr>
          <a:xfrm>
            <a:off x="2204025" y="824750"/>
            <a:ext cx="2868600" cy="3114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Uses LeakyReLU activation functions</a:t>
            </a:r>
          </a:p>
        </p:txBody>
      </p:sp>
      <p:cxnSp>
        <p:nvCxnSpPr>
          <p:cNvPr id="2035" name="Shape 2035"/>
          <p:cNvCxnSpPr/>
          <p:nvPr/>
        </p:nvCxnSpPr>
        <p:spPr>
          <a:xfrm rot="10800000">
            <a:off x="3999575" y="3155112"/>
            <a:ext cx="1113000" cy="1041000"/>
          </a:xfrm>
          <a:prstGeom prst="straightConnector1">
            <a:avLst/>
          </a:prstGeom>
          <a:noFill/>
          <a:ln w="9525" cap="flat" cmpd="sng">
            <a:solidFill>
              <a:srgbClr val="0000FF"/>
            </a:solidFill>
            <a:prstDash val="solid"/>
            <a:round/>
            <a:headEnd type="none" w="lg" len="lg"/>
            <a:tailEnd type="triangle" w="lg" len="lg"/>
          </a:ln>
        </p:spPr>
      </p:cxnSp>
      <p:cxnSp>
        <p:nvCxnSpPr>
          <p:cNvPr id="2036" name="Shape 2036"/>
          <p:cNvCxnSpPr/>
          <p:nvPr/>
        </p:nvCxnSpPr>
        <p:spPr>
          <a:xfrm rot="10800000">
            <a:off x="4843700" y="3262337"/>
            <a:ext cx="376200" cy="912300"/>
          </a:xfrm>
          <a:prstGeom prst="straightConnector1">
            <a:avLst/>
          </a:prstGeom>
          <a:noFill/>
          <a:ln w="9525" cap="flat" cmpd="sng">
            <a:solidFill>
              <a:srgbClr val="0000FF"/>
            </a:solidFill>
            <a:prstDash val="solid"/>
            <a:round/>
            <a:headEnd type="none" w="lg" len="lg"/>
            <a:tailEnd type="triangle" w="lg" len="lg"/>
          </a:ln>
        </p:spPr>
      </p:cxnSp>
      <p:cxnSp>
        <p:nvCxnSpPr>
          <p:cNvPr id="2037" name="Shape 2037"/>
          <p:cNvCxnSpPr/>
          <p:nvPr/>
        </p:nvCxnSpPr>
        <p:spPr>
          <a:xfrm rot="10800000" flipH="1">
            <a:off x="5298575" y="3283737"/>
            <a:ext cx="231900" cy="876600"/>
          </a:xfrm>
          <a:prstGeom prst="straightConnector1">
            <a:avLst/>
          </a:prstGeom>
          <a:noFill/>
          <a:ln w="9525" cap="flat" cmpd="sng">
            <a:solidFill>
              <a:srgbClr val="0000FF"/>
            </a:solidFill>
            <a:prstDash val="solid"/>
            <a:round/>
            <a:headEnd type="none" w="lg" len="lg"/>
            <a:tailEnd type="triangle" w="lg" len="lg"/>
          </a:ln>
        </p:spPr>
      </p:cxnSp>
      <p:cxnSp>
        <p:nvCxnSpPr>
          <p:cNvPr id="2038" name="Shape 2038"/>
          <p:cNvCxnSpPr/>
          <p:nvPr/>
        </p:nvCxnSpPr>
        <p:spPr>
          <a:xfrm rot="10800000" flipH="1">
            <a:off x="5284275" y="3205162"/>
            <a:ext cx="890100" cy="998100"/>
          </a:xfrm>
          <a:prstGeom prst="straightConnector1">
            <a:avLst/>
          </a:prstGeom>
          <a:noFill/>
          <a:ln w="9525" cap="flat" cmpd="sng">
            <a:solidFill>
              <a:srgbClr val="0000FF"/>
            </a:solidFill>
            <a:prstDash val="solid"/>
            <a:round/>
            <a:headEnd type="none" w="lg" len="lg"/>
            <a:tailEnd type="triangle" w="lg" len="lg"/>
          </a:ln>
        </p:spPr>
      </p:cxnSp>
      <p:sp>
        <p:nvSpPr>
          <p:cNvPr id="2039" name="Shape 2039"/>
          <p:cNvSpPr/>
          <p:nvPr/>
        </p:nvSpPr>
        <p:spPr>
          <a:xfrm>
            <a:off x="4573825" y="3957637"/>
            <a:ext cx="2039100" cy="282300"/>
          </a:xfrm>
          <a:prstGeom prst="roundRect">
            <a:avLst>
              <a:gd name="adj" fmla="val 16667"/>
            </a:avLst>
          </a:prstGeom>
          <a:solidFill>
            <a:srgbClr val="EFEFEF"/>
          </a:solid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Batch Normalization</a:t>
            </a:r>
          </a:p>
        </p:txBody>
      </p:sp>
      <p:sp>
        <p:nvSpPr>
          <p:cNvPr id="2040" name="Shape 2040"/>
          <p:cNvSpPr/>
          <p:nvPr/>
        </p:nvSpPr>
        <p:spPr>
          <a:xfrm>
            <a:off x="6700850" y="3148375"/>
            <a:ext cx="2206800" cy="5727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No max pooling!</a:t>
            </a:r>
          </a:p>
          <a:p>
            <a:pPr lvl="0" algn="ctr" rtl="0">
              <a:spcBef>
                <a:spcPts val="0"/>
              </a:spcBef>
              <a:buNone/>
            </a:pPr>
            <a:r>
              <a:rPr lang="en" sz="1100"/>
              <a:t>Reduces spatial dimensionality through strided convolutions</a:t>
            </a:r>
          </a:p>
        </p:txBody>
      </p:sp>
      <p:cxnSp>
        <p:nvCxnSpPr>
          <p:cNvPr id="2041" name="Shape 2041"/>
          <p:cNvCxnSpPr/>
          <p:nvPr/>
        </p:nvCxnSpPr>
        <p:spPr>
          <a:xfrm>
            <a:off x="3842125" y="1152925"/>
            <a:ext cx="121800" cy="529200"/>
          </a:xfrm>
          <a:prstGeom prst="straightConnector1">
            <a:avLst/>
          </a:prstGeom>
          <a:noFill/>
          <a:ln w="9525" cap="flat" cmpd="sng">
            <a:solidFill>
              <a:srgbClr val="9900FF"/>
            </a:solidFill>
            <a:prstDash val="solid"/>
            <a:round/>
            <a:headEnd type="none" w="lg" len="lg"/>
            <a:tailEnd type="triangle" w="lg" len="lg"/>
          </a:ln>
        </p:spPr>
      </p:cxnSp>
      <p:cxnSp>
        <p:nvCxnSpPr>
          <p:cNvPr id="2042" name="Shape 2042"/>
          <p:cNvCxnSpPr/>
          <p:nvPr/>
        </p:nvCxnSpPr>
        <p:spPr>
          <a:xfrm>
            <a:off x="3842125" y="1152925"/>
            <a:ext cx="543600" cy="343500"/>
          </a:xfrm>
          <a:prstGeom prst="straightConnector1">
            <a:avLst/>
          </a:prstGeom>
          <a:noFill/>
          <a:ln w="9525" cap="flat" cmpd="sng">
            <a:solidFill>
              <a:srgbClr val="9900FF"/>
            </a:solidFill>
            <a:prstDash val="solid"/>
            <a:round/>
            <a:headEnd type="none" w="lg" len="lg"/>
            <a:tailEnd type="triangle" w="lg" len="lg"/>
          </a:ln>
        </p:spPr>
      </p:cxnSp>
      <p:cxnSp>
        <p:nvCxnSpPr>
          <p:cNvPr id="2043" name="Shape 2043"/>
          <p:cNvCxnSpPr/>
          <p:nvPr/>
        </p:nvCxnSpPr>
        <p:spPr>
          <a:xfrm>
            <a:off x="3863575" y="1160100"/>
            <a:ext cx="1445100" cy="493500"/>
          </a:xfrm>
          <a:prstGeom prst="straightConnector1">
            <a:avLst/>
          </a:prstGeom>
          <a:noFill/>
          <a:ln w="9525" cap="flat" cmpd="sng">
            <a:solidFill>
              <a:srgbClr val="9900FF"/>
            </a:solidFill>
            <a:prstDash val="solid"/>
            <a:round/>
            <a:headEnd type="none" w="lg" len="lg"/>
            <a:tailEnd type="triangle" w="lg" len="lg"/>
          </a:ln>
        </p:spPr>
      </p:cxnSp>
      <p:cxnSp>
        <p:nvCxnSpPr>
          <p:cNvPr id="2044" name="Shape 2044"/>
          <p:cNvCxnSpPr/>
          <p:nvPr/>
        </p:nvCxnSpPr>
        <p:spPr>
          <a:xfrm>
            <a:off x="3906500" y="1160100"/>
            <a:ext cx="2189100" cy="651000"/>
          </a:xfrm>
          <a:prstGeom prst="straightConnector1">
            <a:avLst/>
          </a:prstGeom>
          <a:noFill/>
          <a:ln w="9525" cap="flat" cmpd="sng">
            <a:solidFill>
              <a:srgbClr val="9900FF"/>
            </a:solidFill>
            <a:prstDash val="solid"/>
            <a:round/>
            <a:headEnd type="none" w="lg" len="lg"/>
            <a:tailEnd type="triangle" w="lg" len="lg"/>
          </a:ln>
        </p:spPr>
      </p:cxnSp>
      <p:sp>
        <p:nvSpPr>
          <p:cNvPr id="2045" name="Shape 2045"/>
          <p:cNvSpPr/>
          <p:nvPr/>
        </p:nvSpPr>
        <p:spPr>
          <a:xfrm>
            <a:off x="5418475" y="1214125"/>
            <a:ext cx="1786800" cy="282300"/>
          </a:xfrm>
          <a:prstGeom prst="roundRect">
            <a:avLst>
              <a:gd name="adj" fmla="val 16667"/>
            </a:avLst>
          </a:prstGeom>
          <a:solidFill>
            <a:srgbClr val="EFEFEF"/>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Sigmoid (between 0-1)</a:t>
            </a:r>
          </a:p>
        </p:txBody>
      </p:sp>
      <p:cxnSp>
        <p:nvCxnSpPr>
          <p:cNvPr id="2046" name="Shape 2046"/>
          <p:cNvCxnSpPr>
            <a:stCxn id="2045" idx="3"/>
          </p:cNvCxnSpPr>
          <p:nvPr/>
        </p:nvCxnSpPr>
        <p:spPr>
          <a:xfrm>
            <a:off x="7205275" y="1355275"/>
            <a:ext cx="6300" cy="706200"/>
          </a:xfrm>
          <a:prstGeom prst="straightConnector1">
            <a:avLst/>
          </a:prstGeom>
          <a:noFill/>
          <a:ln w="9525" cap="flat" cmpd="sng">
            <a:solidFill>
              <a:srgbClr val="9900FF"/>
            </a:solidFill>
            <a:prstDash val="solid"/>
            <a:round/>
            <a:headEnd type="none" w="lg" len="lg"/>
            <a:tailEnd type="triangle" w="lg" len="lg"/>
          </a:ln>
        </p:spPr>
      </p:cxnSp>
      <p:sp>
        <p:nvSpPr>
          <p:cNvPr id="2047" name="Shape 2047"/>
          <p:cNvSpPr txBox="1"/>
          <p:nvPr/>
        </p:nvSpPr>
        <p:spPr>
          <a:xfrm>
            <a:off x="3806350" y="4586700"/>
            <a:ext cx="5022000" cy="3504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Image from: Yeh, R., Chen, C., Lim, T. Y., Hasegawa-Johnson, M., &amp; Do, M. N. (2016). Semantic Image Inpainting with Perceptual and Contextual Losses. </a:t>
            </a:r>
          </a:p>
        </p:txBody>
      </p:sp>
      <p:sp>
        <p:nvSpPr>
          <p:cNvPr id="2048" name="Shape 204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74</a:t>
            </a:fld>
            <a:endParaRPr lang="en"/>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Shape 205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Details</a:t>
            </a:r>
          </a:p>
        </p:txBody>
      </p:sp>
      <p:sp>
        <p:nvSpPr>
          <p:cNvPr id="2054" name="Shape 205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Pre-processing: scale images between -1 and 1 (tanh range)</a:t>
            </a:r>
          </a:p>
          <a:p>
            <a:pPr lvl="0">
              <a:spcBef>
                <a:spcPts val="0"/>
              </a:spcBef>
              <a:buNone/>
            </a:pPr>
            <a:r>
              <a:rPr lang="en"/>
              <a:t>Mini-batch = 128</a:t>
            </a:r>
          </a:p>
          <a:p>
            <a:pPr lvl="0">
              <a:spcBef>
                <a:spcPts val="0"/>
              </a:spcBef>
              <a:buNone/>
            </a:pPr>
            <a:r>
              <a:rPr lang="en"/>
              <a:t>Adam optimizer (adaptive moment estimation) = similar to SGD but with less parameter tuning</a:t>
            </a:r>
          </a:p>
          <a:p>
            <a:pPr lvl="0">
              <a:spcBef>
                <a:spcPts val="0"/>
              </a:spcBef>
              <a:buNone/>
            </a:pPr>
            <a:r>
              <a:rPr lang="en"/>
              <a:t>Weight initializations = zero-centered normal distributions with std. dev. = 0.02</a:t>
            </a:r>
          </a:p>
          <a:p>
            <a:pPr lvl="0">
              <a:spcBef>
                <a:spcPts val="0"/>
              </a:spcBef>
              <a:buNone/>
            </a:pPr>
            <a:r>
              <a:rPr lang="en"/>
              <a:t>momentum = 0.5 (usually is 0.9 but training oscillated and was unstable)</a:t>
            </a:r>
          </a:p>
          <a:p>
            <a:pPr lvl="0">
              <a:spcBef>
                <a:spcPts val="0"/>
              </a:spcBef>
              <a:buNone/>
            </a:pPr>
            <a:r>
              <a:rPr lang="en"/>
              <a:t>Low learning rate = 0.0002 (suggested is 0.001)</a:t>
            </a:r>
          </a:p>
          <a:p>
            <a:pPr lvl="0">
              <a:spcBef>
                <a:spcPts val="0"/>
              </a:spcBef>
              <a:buNone/>
            </a:pPr>
            <a:endParaRPr/>
          </a:p>
        </p:txBody>
      </p:sp>
      <p:sp>
        <p:nvSpPr>
          <p:cNvPr id="2055" name="Shape 205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75</a:t>
            </a:fld>
            <a:endParaRPr lang="en"/>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Shape 20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Outline of our chat</a:t>
            </a:r>
          </a:p>
        </p:txBody>
      </p:sp>
      <p:sp>
        <p:nvSpPr>
          <p:cNvPr id="2061" name="Shape 206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Overview of the Deep Convolutional Generative Adversarial Network (DCGAN)</a:t>
            </a:r>
          </a:p>
          <a:p>
            <a:pPr lvl="0" rtl="0">
              <a:spcBef>
                <a:spcPts val="0"/>
              </a:spcBef>
              <a:buNone/>
            </a:pPr>
            <a:r>
              <a:rPr lang="en"/>
              <a:t>Optimizing a Generative Adversarial Network (GAN)</a:t>
            </a:r>
          </a:p>
          <a:p>
            <a:pPr lvl="0" rtl="0">
              <a:spcBef>
                <a:spcPts val="0"/>
              </a:spcBef>
              <a:buNone/>
            </a:pPr>
            <a:r>
              <a:rPr lang="en"/>
              <a:t>Specifics of the DCGAN architecture</a:t>
            </a:r>
          </a:p>
          <a:p>
            <a:pPr lvl="0" rtl="0">
              <a:spcBef>
                <a:spcPts val="0"/>
              </a:spcBef>
              <a:buNone/>
            </a:pPr>
            <a:r>
              <a:rPr lang="en"/>
              <a:t>Generated images and sanity checks that it's not just memorizing examples</a:t>
            </a:r>
          </a:p>
          <a:p>
            <a:pPr lvl="0" rtl="0">
              <a:spcBef>
                <a:spcPts val="0"/>
              </a:spcBef>
              <a:buNone/>
            </a:pPr>
            <a:r>
              <a:rPr lang="en"/>
              <a:t>Discriminate results for classification using DCGAN</a:t>
            </a:r>
          </a:p>
          <a:p>
            <a:pPr lvl="0" rtl="0">
              <a:spcBef>
                <a:spcPts val="0"/>
              </a:spcBef>
              <a:buNone/>
            </a:pPr>
            <a:endParaRPr/>
          </a:p>
        </p:txBody>
      </p:sp>
      <p:sp>
        <p:nvSpPr>
          <p:cNvPr id="2062" name="Shape 2062"/>
          <p:cNvSpPr/>
          <p:nvPr/>
        </p:nvSpPr>
        <p:spPr>
          <a:xfrm>
            <a:off x="262900" y="2736313"/>
            <a:ext cx="8311800" cy="402300"/>
          </a:xfrm>
          <a:prstGeom prst="roundRect">
            <a:avLst>
              <a:gd name="adj" fmla="val 16667"/>
            </a:avLst>
          </a:prstGeom>
          <a:solidFill>
            <a:srgbClr val="FF00FF">
              <a:alpha val="14940"/>
            </a:srgbClr>
          </a:solidFill>
          <a:ln w="9525" cap="flat" cmpd="sng">
            <a:solidFill>
              <a:srgbClr val="FF0000"/>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sp>
        <p:nvSpPr>
          <p:cNvPr id="2063" name="Shape 206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76</a:t>
            </a:fld>
            <a:endParaRPr lang="en"/>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pic>
        <p:nvPicPr>
          <p:cNvPr id="2068" name="Shape 2068" descr="lsun_bedrooms_five_epochs_interps.png"/>
          <p:cNvPicPr preferRelativeResize="0"/>
          <p:nvPr/>
        </p:nvPicPr>
        <p:blipFill rotWithShape="1">
          <a:blip r:embed="rId3">
            <a:alphaModFix/>
          </a:blip>
          <a:srcRect t="19852"/>
          <a:stretch/>
        </p:blipFill>
        <p:spPr>
          <a:xfrm>
            <a:off x="0" y="0"/>
            <a:ext cx="6417612" cy="5143500"/>
          </a:xfrm>
          <a:prstGeom prst="rect">
            <a:avLst/>
          </a:prstGeom>
          <a:noFill/>
          <a:ln>
            <a:noFill/>
          </a:ln>
        </p:spPr>
      </p:pic>
      <p:sp>
        <p:nvSpPr>
          <p:cNvPr id="2069" name="Shape 2069"/>
          <p:cNvSpPr txBox="1"/>
          <p:nvPr/>
        </p:nvSpPr>
        <p:spPr>
          <a:xfrm>
            <a:off x="6539050" y="265875"/>
            <a:ext cx="2432400" cy="1161300"/>
          </a:xfrm>
          <a:prstGeom prst="rect">
            <a:avLst/>
          </a:prstGeom>
          <a:noFill/>
          <a:ln>
            <a:noFill/>
          </a:ln>
        </p:spPr>
        <p:txBody>
          <a:bodyPr lIns="91425" tIns="91425" rIns="91425" bIns="91425" anchor="t" anchorCtr="0">
            <a:noAutofit/>
          </a:bodyPr>
          <a:lstStyle/>
          <a:p>
            <a:pPr lvl="0">
              <a:spcBef>
                <a:spcPts val="0"/>
              </a:spcBef>
              <a:buNone/>
            </a:pPr>
            <a:r>
              <a:rPr lang="en" sz="1200">
                <a:solidFill>
                  <a:srgbClr val="FFFFFF"/>
                </a:solidFill>
              </a:rPr>
              <a:t>Interpolating between a series of random points in </a:t>
            </a:r>
            <a:r>
              <a:rPr lang="en" sz="1200" i="1">
                <a:solidFill>
                  <a:srgbClr val="FFFFFF"/>
                </a:solidFill>
              </a:rPr>
              <a:t>Z </a:t>
            </a:r>
          </a:p>
          <a:p>
            <a:pPr lvl="0">
              <a:spcBef>
                <a:spcPts val="0"/>
              </a:spcBef>
              <a:buNone/>
            </a:pPr>
            <a:r>
              <a:rPr lang="en" sz="1200">
                <a:solidFill>
                  <a:srgbClr val="FFFFFF"/>
                </a:solidFill>
              </a:rPr>
              <a:t>(</a:t>
            </a:r>
            <a:r>
              <a:rPr lang="en" sz="1200" i="1">
                <a:solidFill>
                  <a:srgbClr val="FFFFFF"/>
                </a:solidFill>
              </a:rPr>
              <a:t>Z</a:t>
            </a:r>
            <a:r>
              <a:rPr lang="en" sz="1200">
                <a:solidFill>
                  <a:srgbClr val="FFFFFF"/>
                </a:solidFill>
              </a:rPr>
              <a:t>=the 100-d random numbers)</a:t>
            </a:r>
          </a:p>
          <a:p>
            <a:pPr lvl="0">
              <a:spcBef>
                <a:spcPts val="0"/>
              </a:spcBef>
              <a:buNone/>
            </a:pPr>
            <a:endParaRPr sz="1200">
              <a:solidFill>
                <a:srgbClr val="FFFFFF"/>
              </a:solidFill>
            </a:endParaRPr>
          </a:p>
          <a:p>
            <a:pPr lvl="0">
              <a:spcBef>
                <a:spcPts val="0"/>
              </a:spcBef>
              <a:buNone/>
            </a:pPr>
            <a:endParaRPr sz="1200">
              <a:solidFill>
                <a:srgbClr val="FFFFFF"/>
              </a:solidFill>
            </a:endParaRPr>
          </a:p>
          <a:p>
            <a:pPr lvl="0">
              <a:spcBef>
                <a:spcPts val="0"/>
              </a:spcBef>
              <a:buNone/>
            </a:pPr>
            <a:endParaRPr sz="1200">
              <a:solidFill>
                <a:srgbClr val="FFFFFF"/>
              </a:solidFill>
            </a:endParaRPr>
          </a:p>
          <a:p>
            <a:pPr lvl="0">
              <a:spcBef>
                <a:spcPts val="0"/>
              </a:spcBef>
              <a:buNone/>
            </a:pPr>
            <a:r>
              <a:rPr lang="en" sz="1200">
                <a:solidFill>
                  <a:srgbClr val="FFFFFF"/>
                </a:solidFill>
              </a:rPr>
              <a:t>Note the smooth transition between each scene</a:t>
            </a:r>
          </a:p>
          <a:p>
            <a:pPr lvl="0">
              <a:spcBef>
                <a:spcPts val="0"/>
              </a:spcBef>
              <a:buNone/>
            </a:pPr>
            <a:endParaRPr sz="1200">
              <a:solidFill>
                <a:srgbClr val="FFFFFF"/>
              </a:solidFill>
            </a:endParaRPr>
          </a:p>
          <a:p>
            <a:pPr lvl="0">
              <a:spcBef>
                <a:spcPts val="0"/>
              </a:spcBef>
              <a:buNone/>
            </a:pPr>
            <a:endParaRPr sz="1200">
              <a:solidFill>
                <a:srgbClr val="FFFFFF"/>
              </a:solidFill>
            </a:endParaRPr>
          </a:p>
          <a:p>
            <a:pPr lvl="0">
              <a:spcBef>
                <a:spcPts val="0"/>
              </a:spcBef>
              <a:buNone/>
            </a:pPr>
            <a:r>
              <a:rPr lang="en" sz="1200">
                <a:solidFill>
                  <a:srgbClr val="FFFFFF"/>
                </a:solidFill>
              </a:rPr>
              <a:t>←the window slowly appearing</a:t>
            </a:r>
          </a:p>
          <a:p>
            <a:pPr lvl="0">
              <a:spcBef>
                <a:spcPts val="0"/>
              </a:spcBef>
              <a:buNone/>
            </a:pPr>
            <a:endParaRPr sz="1200">
              <a:solidFill>
                <a:srgbClr val="FFFFFF"/>
              </a:solidFill>
            </a:endParaRPr>
          </a:p>
          <a:p>
            <a:pPr lvl="0">
              <a:spcBef>
                <a:spcPts val="0"/>
              </a:spcBef>
              <a:buNone/>
            </a:pPr>
            <a:endParaRPr sz="1200">
              <a:solidFill>
                <a:srgbClr val="FFFFFF"/>
              </a:solidFill>
            </a:endParaRPr>
          </a:p>
          <a:p>
            <a:pPr lvl="0">
              <a:spcBef>
                <a:spcPts val="0"/>
              </a:spcBef>
              <a:buNone/>
            </a:pPr>
            <a:r>
              <a:rPr lang="en" sz="1200">
                <a:solidFill>
                  <a:srgbClr val="FFFFFF"/>
                </a:solidFill>
              </a:rPr>
              <a:t>This indicates that the space learned has smooth transitions!</a:t>
            </a:r>
          </a:p>
          <a:p>
            <a:pPr lvl="0" rtl="0">
              <a:spcBef>
                <a:spcPts val="0"/>
              </a:spcBef>
              <a:buNone/>
            </a:pPr>
            <a:r>
              <a:rPr lang="en" sz="1200">
                <a:solidFill>
                  <a:srgbClr val="FFFFFF"/>
                </a:solidFill>
              </a:rPr>
              <a:t>(and is not simply memorizing)</a:t>
            </a:r>
          </a:p>
        </p:txBody>
      </p:sp>
      <p:sp>
        <p:nvSpPr>
          <p:cNvPr id="2070" name="Shape 207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77</a:t>
            </a:fld>
            <a:endParaRPr lang="en"/>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pic>
        <p:nvPicPr>
          <p:cNvPr id="2075" name="Shape 2075" descr="lsun_bedrooms_window_drop_test.png"/>
          <p:cNvPicPr preferRelativeResize="0"/>
          <p:nvPr/>
        </p:nvPicPr>
        <p:blipFill>
          <a:blip r:embed="rId3">
            <a:alphaModFix/>
          </a:blip>
          <a:stretch>
            <a:fillRect/>
          </a:stretch>
        </p:blipFill>
        <p:spPr>
          <a:xfrm>
            <a:off x="0" y="1561000"/>
            <a:ext cx="9144000" cy="1828800"/>
          </a:xfrm>
          <a:prstGeom prst="rect">
            <a:avLst/>
          </a:prstGeom>
          <a:noFill/>
          <a:ln>
            <a:noFill/>
          </a:ln>
        </p:spPr>
      </p:pic>
      <p:sp>
        <p:nvSpPr>
          <p:cNvPr id="2076" name="Shape 2076"/>
          <p:cNvSpPr txBox="1"/>
          <p:nvPr/>
        </p:nvSpPr>
        <p:spPr>
          <a:xfrm>
            <a:off x="437000" y="952650"/>
            <a:ext cx="3333600" cy="321900"/>
          </a:xfrm>
          <a:prstGeom prst="rect">
            <a:avLst/>
          </a:prstGeom>
          <a:noFill/>
          <a:ln>
            <a:noFill/>
          </a:ln>
        </p:spPr>
        <p:txBody>
          <a:bodyPr lIns="91425" tIns="91425" rIns="91425" bIns="91425" anchor="t" anchorCtr="0">
            <a:noAutofit/>
          </a:bodyPr>
          <a:lstStyle/>
          <a:p>
            <a:pPr lvl="0">
              <a:spcBef>
                <a:spcPts val="0"/>
              </a:spcBef>
              <a:buNone/>
            </a:pPr>
            <a:r>
              <a:rPr lang="en" sz="1200">
                <a:solidFill>
                  <a:srgbClr val="FFFFFF"/>
                </a:solidFill>
              </a:rPr>
              <a:t>(Top) Unmodified sample generated images</a:t>
            </a:r>
          </a:p>
        </p:txBody>
      </p:sp>
      <p:sp>
        <p:nvSpPr>
          <p:cNvPr id="2077" name="Shape 2077"/>
          <p:cNvSpPr txBox="1"/>
          <p:nvPr/>
        </p:nvSpPr>
        <p:spPr>
          <a:xfrm>
            <a:off x="210250" y="3637450"/>
            <a:ext cx="8582100" cy="321900"/>
          </a:xfrm>
          <a:prstGeom prst="rect">
            <a:avLst/>
          </a:prstGeom>
          <a:noFill/>
          <a:ln>
            <a:noFill/>
          </a:ln>
        </p:spPr>
        <p:txBody>
          <a:bodyPr lIns="91425" tIns="91425" rIns="91425" bIns="91425" anchor="t" anchorCtr="0">
            <a:noAutofit/>
          </a:bodyPr>
          <a:lstStyle/>
          <a:p>
            <a:pPr lvl="0">
              <a:spcBef>
                <a:spcPts val="0"/>
              </a:spcBef>
              <a:buNone/>
            </a:pPr>
            <a:r>
              <a:rPr lang="en" sz="1200">
                <a:solidFill>
                  <a:srgbClr val="FFFFFF"/>
                </a:solidFill>
              </a:rPr>
              <a:t>(Bottom) Samples generated after dropping out "window" concept. </a:t>
            </a:r>
          </a:p>
          <a:p>
            <a:pPr lvl="0">
              <a:spcBef>
                <a:spcPts val="0"/>
              </a:spcBef>
              <a:buNone/>
            </a:pPr>
            <a:r>
              <a:rPr lang="en" sz="1200">
                <a:solidFill>
                  <a:srgbClr val="FFFFFF"/>
                </a:solidFill>
              </a:rPr>
              <a:t>Some windows are removed or transformed</a:t>
            </a:r>
          </a:p>
          <a:p>
            <a:pPr lvl="0" rtl="0">
              <a:spcBef>
                <a:spcPts val="0"/>
              </a:spcBef>
              <a:buNone/>
            </a:pPr>
            <a:r>
              <a:rPr lang="en" sz="1200">
                <a:solidFill>
                  <a:srgbClr val="FFFFFF"/>
                </a:solidFill>
              </a:rPr>
              <a:t>The overall scene stays the same, indicating the generator has separated objects (windows) from the scene</a:t>
            </a:r>
          </a:p>
        </p:txBody>
      </p:sp>
      <p:sp>
        <p:nvSpPr>
          <p:cNvPr id="2078" name="Shape 207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78</a:t>
            </a:fld>
            <a:endParaRPr lang="en"/>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pic>
        <p:nvPicPr>
          <p:cNvPr id="2083" name="Shape 2083" descr="lsun_bedrooms_window_drop_test.png"/>
          <p:cNvPicPr preferRelativeResize="0"/>
          <p:nvPr/>
        </p:nvPicPr>
        <p:blipFill>
          <a:blip r:embed="rId3">
            <a:alphaModFix/>
          </a:blip>
          <a:stretch>
            <a:fillRect/>
          </a:stretch>
        </p:blipFill>
        <p:spPr>
          <a:xfrm>
            <a:off x="0" y="1561000"/>
            <a:ext cx="9144000" cy="1828800"/>
          </a:xfrm>
          <a:prstGeom prst="rect">
            <a:avLst/>
          </a:prstGeom>
          <a:noFill/>
          <a:ln>
            <a:noFill/>
          </a:ln>
        </p:spPr>
      </p:pic>
      <p:sp>
        <p:nvSpPr>
          <p:cNvPr id="2084" name="Shape 2084"/>
          <p:cNvSpPr txBox="1"/>
          <p:nvPr/>
        </p:nvSpPr>
        <p:spPr>
          <a:xfrm>
            <a:off x="437000" y="952650"/>
            <a:ext cx="3333600" cy="321900"/>
          </a:xfrm>
          <a:prstGeom prst="rect">
            <a:avLst/>
          </a:prstGeom>
          <a:noFill/>
          <a:ln>
            <a:noFill/>
          </a:ln>
        </p:spPr>
        <p:txBody>
          <a:bodyPr lIns="91425" tIns="91425" rIns="91425" bIns="91425" anchor="t" anchorCtr="0">
            <a:noAutofit/>
          </a:bodyPr>
          <a:lstStyle/>
          <a:p>
            <a:pPr lvl="0" rtl="0">
              <a:spcBef>
                <a:spcPts val="0"/>
              </a:spcBef>
              <a:buNone/>
            </a:pPr>
            <a:r>
              <a:rPr lang="en" sz="1200">
                <a:solidFill>
                  <a:srgbClr val="FFFFFF"/>
                </a:solidFill>
              </a:rPr>
              <a:t>(Top) Unmodified sample generated images</a:t>
            </a:r>
          </a:p>
        </p:txBody>
      </p:sp>
      <p:sp>
        <p:nvSpPr>
          <p:cNvPr id="2085" name="Shape 2085"/>
          <p:cNvSpPr txBox="1"/>
          <p:nvPr/>
        </p:nvSpPr>
        <p:spPr>
          <a:xfrm>
            <a:off x="210250" y="3637450"/>
            <a:ext cx="8582100" cy="321900"/>
          </a:xfrm>
          <a:prstGeom prst="rect">
            <a:avLst/>
          </a:prstGeom>
          <a:noFill/>
          <a:ln>
            <a:noFill/>
          </a:ln>
        </p:spPr>
        <p:txBody>
          <a:bodyPr lIns="91425" tIns="91425" rIns="91425" bIns="91425" anchor="t" anchorCtr="0">
            <a:noAutofit/>
          </a:bodyPr>
          <a:lstStyle/>
          <a:p>
            <a:pPr lvl="0" rtl="0">
              <a:spcBef>
                <a:spcPts val="0"/>
              </a:spcBef>
              <a:buNone/>
            </a:pPr>
            <a:r>
              <a:rPr lang="en" sz="1200">
                <a:solidFill>
                  <a:srgbClr val="FFFFFF"/>
                </a:solidFill>
              </a:rPr>
              <a:t>(Bottom) Samples generated after dropping out "window" concept. </a:t>
            </a:r>
          </a:p>
          <a:p>
            <a:pPr lvl="0" rtl="0">
              <a:spcBef>
                <a:spcPts val="0"/>
              </a:spcBef>
              <a:buNone/>
            </a:pPr>
            <a:r>
              <a:rPr lang="en" sz="1200">
                <a:solidFill>
                  <a:srgbClr val="FFFFFF"/>
                </a:solidFill>
              </a:rPr>
              <a:t>Some windows are removed or transformed</a:t>
            </a:r>
          </a:p>
          <a:p>
            <a:pPr lvl="0" rtl="0">
              <a:spcBef>
                <a:spcPts val="0"/>
              </a:spcBef>
              <a:buNone/>
            </a:pPr>
            <a:r>
              <a:rPr lang="en" sz="1200">
                <a:solidFill>
                  <a:srgbClr val="FFFFFF"/>
                </a:solidFill>
              </a:rPr>
              <a:t>The overall scene stays the same, indicating the generator has separated objects (windows) from the scene</a:t>
            </a:r>
          </a:p>
        </p:txBody>
      </p:sp>
      <p:sp>
        <p:nvSpPr>
          <p:cNvPr id="2086" name="Shape 2086"/>
          <p:cNvSpPr txBox="1"/>
          <p:nvPr/>
        </p:nvSpPr>
        <p:spPr>
          <a:xfrm>
            <a:off x="210250" y="98525"/>
            <a:ext cx="8582100" cy="321900"/>
          </a:xfrm>
          <a:prstGeom prst="rect">
            <a:avLst/>
          </a:prstGeom>
          <a:noFill/>
          <a:ln>
            <a:noFill/>
          </a:ln>
        </p:spPr>
        <p:txBody>
          <a:bodyPr lIns="91425" tIns="91425" rIns="91425" bIns="91425" anchor="t" anchorCtr="0">
            <a:noAutofit/>
          </a:bodyPr>
          <a:lstStyle/>
          <a:p>
            <a:pPr lvl="0">
              <a:spcBef>
                <a:spcPts val="0"/>
              </a:spcBef>
              <a:buNone/>
            </a:pPr>
            <a:r>
              <a:rPr lang="en" sz="1200">
                <a:solidFill>
                  <a:srgbClr val="FFFFFF"/>
                </a:solidFill>
              </a:rPr>
              <a:t>How to drop out window filters? Draw bounding boxes over windows. Drop out (set to zero?) the feature maps that are activated on a window. Generate new samples with and without these feature maps removed. </a:t>
            </a:r>
          </a:p>
          <a:p>
            <a:pPr lvl="0" rtl="0">
              <a:spcBef>
                <a:spcPts val="0"/>
              </a:spcBef>
              <a:buNone/>
            </a:pPr>
            <a:r>
              <a:rPr lang="en" sz="800">
                <a:solidFill>
                  <a:srgbClr val="FFFFFF"/>
                </a:solidFill>
              </a:rPr>
              <a:t>(I'm not entirely clear on the details of how this was done)</a:t>
            </a:r>
          </a:p>
        </p:txBody>
      </p:sp>
      <p:sp>
        <p:nvSpPr>
          <p:cNvPr id="2087" name="Shape 208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79</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r>
              <a:rPr lang="en" sz="3600"/>
              <a:t>Unsupervised Representation Learning with Deep Convolutional Generative Adversarial Networks</a:t>
            </a:r>
          </a:p>
        </p:txBody>
      </p:sp>
      <p:sp>
        <p:nvSpPr>
          <p:cNvPr id="90" name="Shape 90"/>
          <p:cNvSpPr/>
          <p:nvPr/>
        </p:nvSpPr>
        <p:spPr>
          <a:xfrm>
            <a:off x="1818125" y="1650250"/>
            <a:ext cx="4148700" cy="4632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a:off x="5966825" y="1650250"/>
            <a:ext cx="2277000" cy="4632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2349225" y="2188950"/>
            <a:ext cx="4433100" cy="4632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93" name="Shape 93"/>
          <p:cNvSpPr/>
          <p:nvPr/>
        </p:nvSpPr>
        <p:spPr>
          <a:xfrm>
            <a:off x="568400" y="1111550"/>
            <a:ext cx="8009400" cy="4632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sp>
        <p:nvSpPr>
          <p:cNvPr id="94" name="Shape 94"/>
          <p:cNvSpPr/>
          <p:nvPr/>
        </p:nvSpPr>
        <p:spPr>
          <a:xfrm>
            <a:off x="453925" y="96550"/>
            <a:ext cx="5634300" cy="429000"/>
          </a:xfrm>
          <a:prstGeom prst="roundRect">
            <a:avLst>
              <a:gd name="adj" fmla="val 16667"/>
            </a:avLst>
          </a:prstGeom>
          <a:solidFill>
            <a:schemeClr val="accent2"/>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I actually got really excited reading this paper…</a:t>
            </a:r>
          </a:p>
          <a:p>
            <a:pPr lvl="0" algn="ctr" rtl="0">
              <a:spcBef>
                <a:spcPts val="0"/>
              </a:spcBef>
              <a:buNone/>
            </a:pPr>
            <a:r>
              <a:rPr lang="en" sz="1100"/>
              <a:t>Unsupervised learning that actually works well to generate and discriminate!</a:t>
            </a:r>
          </a:p>
        </p:txBody>
      </p:sp>
      <p:sp>
        <p:nvSpPr>
          <p:cNvPr id="95" name="Shape 95"/>
          <p:cNvSpPr/>
          <p:nvPr/>
        </p:nvSpPr>
        <p:spPr>
          <a:xfrm>
            <a:off x="3117275" y="2950675"/>
            <a:ext cx="5634300" cy="763200"/>
          </a:xfrm>
          <a:prstGeom prst="roundRect">
            <a:avLst>
              <a:gd name="adj" fmla="val 16667"/>
            </a:avLst>
          </a:prstGeom>
          <a:solidFill>
            <a:schemeClr val="accent2"/>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GANs are focused on the optimization of competing criteria and were proposed in:</a:t>
            </a:r>
          </a:p>
          <a:p>
            <a:pPr lvl="0" algn="ctr" rtl="0">
              <a:spcBef>
                <a:spcPts val="0"/>
              </a:spcBef>
              <a:buNone/>
            </a:pPr>
            <a:r>
              <a:rPr lang="en" sz="800"/>
              <a:t>Goodfellow, I., Pouget-Abadie, J., Mirza, M., Xu, B., Warde-Farley, D., Ozair, S., … Bengio, Y. (2014). Generative Adversarial Nets. Advances in Neural Information Processing Systems, 2672–2680. </a:t>
            </a:r>
          </a:p>
          <a:p>
            <a:pPr lvl="0" algn="ctr" rtl="0">
              <a:spcBef>
                <a:spcPts val="0"/>
              </a:spcBef>
              <a:buNone/>
            </a:pPr>
            <a:r>
              <a:rPr lang="en" sz="1100"/>
              <a:t>And we'll discuss this paper a bit</a:t>
            </a:r>
          </a:p>
        </p:txBody>
      </p:sp>
      <p:sp>
        <p:nvSpPr>
          <p:cNvPr id="96" name="Shape 96"/>
          <p:cNvSpPr/>
          <p:nvPr/>
        </p:nvSpPr>
        <p:spPr>
          <a:xfrm>
            <a:off x="3445800" y="673050"/>
            <a:ext cx="5386500" cy="291000"/>
          </a:xfrm>
          <a:prstGeom prst="roundRect">
            <a:avLst>
              <a:gd name="adj" fmla="val 16667"/>
            </a:avLst>
          </a:prstGeom>
          <a:solidFill>
            <a:schemeClr val="accent2"/>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Generated results are hard to believe, but qualitative experiments are convincing</a:t>
            </a:r>
          </a:p>
        </p:txBody>
      </p:sp>
      <p:sp>
        <p:nvSpPr>
          <p:cNvPr id="97" name="Shape 97"/>
          <p:cNvSpPr/>
          <p:nvPr/>
        </p:nvSpPr>
        <p:spPr>
          <a:xfrm>
            <a:off x="944750" y="4012400"/>
            <a:ext cx="6688800" cy="868500"/>
          </a:xfrm>
          <a:prstGeom prst="roundRect">
            <a:avLst>
              <a:gd name="adj" fmla="val 16667"/>
            </a:avLst>
          </a:prstGeom>
          <a:solidFill>
            <a:schemeClr val="accent2"/>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b="1"/>
              <a:t>Main contribution</a:t>
            </a:r>
            <a:r>
              <a:rPr lang="en" sz="1100"/>
              <a:t>:</a:t>
            </a:r>
            <a:br>
              <a:rPr lang="en" sz="1100"/>
            </a:br>
            <a:r>
              <a:rPr lang="en" sz="1100" i="1"/>
              <a:t>"</a:t>
            </a:r>
            <a:r>
              <a:rPr lang="en" sz="1100" b="1" i="1"/>
              <a:t>Extensive model exploration</a:t>
            </a:r>
            <a:r>
              <a:rPr lang="en" sz="1100" i="1"/>
              <a:t>" to identify "a </a:t>
            </a:r>
            <a:r>
              <a:rPr lang="en" sz="1100" b="1" i="1"/>
              <a:t>family of architectures</a:t>
            </a:r>
            <a:r>
              <a:rPr lang="en" sz="1100" i="1"/>
              <a:t> that resulted in stable training across a range of datasets and allowed for training higher resolution and deeper generative models"</a:t>
            </a:r>
          </a:p>
        </p:txBody>
      </p:sp>
      <p:cxnSp>
        <p:nvCxnSpPr>
          <p:cNvPr id="98" name="Shape 98"/>
          <p:cNvCxnSpPr>
            <a:stCxn id="94" idx="1"/>
            <a:endCxn id="93" idx="1"/>
          </p:cNvCxnSpPr>
          <p:nvPr/>
        </p:nvCxnSpPr>
        <p:spPr>
          <a:xfrm>
            <a:off x="453925" y="311050"/>
            <a:ext cx="114600" cy="1032000"/>
          </a:xfrm>
          <a:prstGeom prst="bentConnector3">
            <a:avLst>
              <a:gd name="adj1" fmla="val -207788"/>
            </a:avLst>
          </a:prstGeom>
          <a:noFill/>
          <a:ln w="9525" cap="flat" cmpd="sng">
            <a:solidFill>
              <a:srgbClr val="00FF00"/>
            </a:solidFill>
            <a:prstDash val="solid"/>
            <a:round/>
            <a:headEnd type="none" w="lg" len="lg"/>
            <a:tailEnd type="none" w="lg" len="lg"/>
          </a:ln>
        </p:spPr>
      </p:cxnSp>
      <p:cxnSp>
        <p:nvCxnSpPr>
          <p:cNvPr id="99" name="Shape 99"/>
          <p:cNvCxnSpPr>
            <a:stCxn id="94" idx="3"/>
            <a:endCxn id="96" idx="0"/>
          </p:cNvCxnSpPr>
          <p:nvPr/>
        </p:nvCxnSpPr>
        <p:spPr>
          <a:xfrm>
            <a:off x="6088225" y="311050"/>
            <a:ext cx="50700" cy="362100"/>
          </a:xfrm>
          <a:prstGeom prst="bentConnector2">
            <a:avLst/>
          </a:prstGeom>
          <a:noFill/>
          <a:ln w="9525" cap="flat" cmpd="sng">
            <a:solidFill>
              <a:srgbClr val="00FF00"/>
            </a:solidFill>
            <a:prstDash val="solid"/>
            <a:round/>
            <a:headEnd type="none" w="lg" len="lg"/>
            <a:tailEnd type="none" w="lg" len="lg"/>
          </a:ln>
        </p:spPr>
      </p:cxnSp>
      <p:cxnSp>
        <p:nvCxnSpPr>
          <p:cNvPr id="100" name="Shape 100"/>
          <p:cNvCxnSpPr>
            <a:stCxn id="92" idx="1"/>
            <a:endCxn id="95" idx="1"/>
          </p:cNvCxnSpPr>
          <p:nvPr/>
        </p:nvCxnSpPr>
        <p:spPr>
          <a:xfrm>
            <a:off x="2349225" y="2420550"/>
            <a:ext cx="768000" cy="911700"/>
          </a:xfrm>
          <a:prstGeom prst="bentConnector3">
            <a:avLst>
              <a:gd name="adj1" fmla="val -31006"/>
            </a:avLst>
          </a:prstGeom>
          <a:noFill/>
          <a:ln w="9525" cap="flat" cmpd="sng">
            <a:solidFill>
              <a:srgbClr val="FF0000"/>
            </a:solidFill>
            <a:prstDash val="solid"/>
            <a:round/>
            <a:headEnd type="none" w="lg" len="lg"/>
            <a:tailEnd type="none" w="lg" len="lg"/>
          </a:ln>
        </p:spPr>
      </p:cxnSp>
      <p:cxnSp>
        <p:nvCxnSpPr>
          <p:cNvPr id="101" name="Shape 101"/>
          <p:cNvCxnSpPr/>
          <p:nvPr/>
        </p:nvCxnSpPr>
        <p:spPr>
          <a:xfrm rot="5400000">
            <a:off x="99125" y="2927950"/>
            <a:ext cx="2564700" cy="873300"/>
          </a:xfrm>
          <a:prstGeom prst="bentConnector3">
            <a:avLst>
              <a:gd name="adj1" fmla="val 50000"/>
            </a:avLst>
          </a:prstGeom>
          <a:noFill/>
          <a:ln w="9525" cap="flat" cmpd="sng">
            <a:solidFill>
              <a:srgbClr val="9900FF"/>
            </a:solidFill>
            <a:prstDash val="solid"/>
            <a:round/>
            <a:headEnd type="none" w="lg" len="lg"/>
            <a:tailEnd type="none" w="lg" len="lg"/>
          </a:ln>
        </p:spPr>
      </p:cxnSp>
      <p:sp>
        <p:nvSpPr>
          <p:cNvPr id="102" name="Shape 10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a:t>
            </a:fld>
            <a:endParaRPr lang="en"/>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pic>
        <p:nvPicPr>
          <p:cNvPr id="2092" name="Shape 2092" descr="faces_arithmetic_collage.png"/>
          <p:cNvPicPr preferRelativeResize="0"/>
          <p:nvPr/>
        </p:nvPicPr>
        <p:blipFill rotWithShape="1">
          <a:blip r:embed="rId3">
            <a:alphaModFix/>
          </a:blip>
          <a:srcRect b="52410"/>
          <a:stretch/>
        </p:blipFill>
        <p:spPr>
          <a:xfrm>
            <a:off x="1793202" y="920050"/>
            <a:ext cx="5729249" cy="2998599"/>
          </a:xfrm>
          <a:prstGeom prst="rect">
            <a:avLst/>
          </a:prstGeom>
          <a:noFill/>
          <a:ln>
            <a:noFill/>
          </a:ln>
        </p:spPr>
      </p:pic>
      <p:sp>
        <p:nvSpPr>
          <p:cNvPr id="2093" name="Shape 2093"/>
          <p:cNvSpPr/>
          <p:nvPr/>
        </p:nvSpPr>
        <p:spPr>
          <a:xfrm>
            <a:off x="1749900" y="855000"/>
            <a:ext cx="747300" cy="18552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sp>
        <p:nvSpPr>
          <p:cNvPr id="2094" name="Shape 2094"/>
          <p:cNvSpPr/>
          <p:nvPr/>
        </p:nvSpPr>
        <p:spPr>
          <a:xfrm>
            <a:off x="1138025" y="56250"/>
            <a:ext cx="3326400" cy="4224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200"/>
              <a:t>Find 3 exemplar images (e.g., 3 smiling women, 3 neutral women and 3 neutral men)</a:t>
            </a:r>
          </a:p>
        </p:txBody>
      </p:sp>
      <p:cxnSp>
        <p:nvCxnSpPr>
          <p:cNvPr id="2095" name="Shape 2095"/>
          <p:cNvCxnSpPr>
            <a:stCxn id="2094" idx="2"/>
            <a:endCxn id="2093" idx="0"/>
          </p:cNvCxnSpPr>
          <p:nvPr/>
        </p:nvCxnSpPr>
        <p:spPr>
          <a:xfrm rot="5400000">
            <a:off x="2274125" y="328050"/>
            <a:ext cx="376500" cy="677700"/>
          </a:xfrm>
          <a:prstGeom prst="bentConnector3">
            <a:avLst>
              <a:gd name="adj1" fmla="val 49980"/>
            </a:avLst>
          </a:prstGeom>
          <a:noFill/>
          <a:ln w="9525" cap="flat" cmpd="sng">
            <a:solidFill>
              <a:srgbClr val="FF00FF"/>
            </a:solidFill>
            <a:prstDash val="solid"/>
            <a:round/>
            <a:headEnd type="none" w="lg" len="lg"/>
            <a:tailEnd type="none" w="lg" len="lg"/>
          </a:ln>
        </p:spPr>
      </p:cxnSp>
      <p:sp>
        <p:nvSpPr>
          <p:cNvPr id="2096" name="Shape 2096"/>
          <p:cNvSpPr/>
          <p:nvPr/>
        </p:nvSpPr>
        <p:spPr>
          <a:xfrm>
            <a:off x="1793200" y="2837650"/>
            <a:ext cx="704100" cy="9957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sp>
        <p:nvSpPr>
          <p:cNvPr id="2097" name="Shape 2097"/>
          <p:cNvSpPr/>
          <p:nvPr/>
        </p:nvSpPr>
        <p:spPr>
          <a:xfrm>
            <a:off x="42250" y="3153725"/>
            <a:ext cx="1621800" cy="471600"/>
          </a:xfrm>
          <a:prstGeom prst="roundRect">
            <a:avLst>
              <a:gd name="adj" fmla="val 16667"/>
            </a:avLst>
          </a:prstGeom>
          <a:solidFill>
            <a:srgbClr val="EFEFEF"/>
          </a:solidFill>
          <a:ln w="19050" cap="flat" cmpd="sng">
            <a:solidFill>
              <a:srgbClr val="00FFFF"/>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100"/>
              <a:t>Average their </a:t>
            </a:r>
            <a:r>
              <a:rPr lang="en" sz="1100" i="1"/>
              <a:t>Z</a:t>
            </a:r>
            <a:r>
              <a:rPr lang="en" sz="1100"/>
              <a:t> vector</a:t>
            </a:r>
          </a:p>
        </p:txBody>
      </p:sp>
      <p:cxnSp>
        <p:nvCxnSpPr>
          <p:cNvPr id="2098" name="Shape 2098"/>
          <p:cNvCxnSpPr>
            <a:stCxn id="2096" idx="1"/>
            <a:endCxn id="2097" idx="3"/>
          </p:cNvCxnSpPr>
          <p:nvPr/>
        </p:nvCxnSpPr>
        <p:spPr>
          <a:xfrm flipH="1">
            <a:off x="1663900" y="3335500"/>
            <a:ext cx="129300" cy="54000"/>
          </a:xfrm>
          <a:prstGeom prst="bentConnector3">
            <a:avLst>
              <a:gd name="adj1" fmla="val 49942"/>
            </a:avLst>
          </a:prstGeom>
          <a:noFill/>
          <a:ln w="9525" cap="flat" cmpd="sng">
            <a:solidFill>
              <a:srgbClr val="00FFFF"/>
            </a:solidFill>
            <a:prstDash val="solid"/>
            <a:round/>
            <a:headEnd type="none" w="lg" len="lg"/>
            <a:tailEnd type="none" w="lg" len="lg"/>
          </a:ln>
        </p:spPr>
      </p:cxnSp>
      <p:cxnSp>
        <p:nvCxnSpPr>
          <p:cNvPr id="2099" name="Shape 2099"/>
          <p:cNvCxnSpPr/>
          <p:nvPr/>
        </p:nvCxnSpPr>
        <p:spPr>
          <a:xfrm rot="10800000">
            <a:off x="4078050" y="3489975"/>
            <a:ext cx="21600" cy="531600"/>
          </a:xfrm>
          <a:prstGeom prst="straightConnector1">
            <a:avLst/>
          </a:prstGeom>
          <a:noFill/>
          <a:ln w="9525" cap="flat" cmpd="sng">
            <a:solidFill>
              <a:srgbClr val="FF9900"/>
            </a:solidFill>
            <a:prstDash val="solid"/>
            <a:round/>
            <a:headEnd type="none" w="lg" len="lg"/>
            <a:tailEnd type="triangle" w="lg" len="lg"/>
          </a:ln>
        </p:spPr>
      </p:cxnSp>
      <p:cxnSp>
        <p:nvCxnSpPr>
          <p:cNvPr id="2100" name="Shape 2100"/>
          <p:cNvCxnSpPr/>
          <p:nvPr/>
        </p:nvCxnSpPr>
        <p:spPr>
          <a:xfrm rot="10800000" flipH="1">
            <a:off x="2847775" y="3387675"/>
            <a:ext cx="7200" cy="633900"/>
          </a:xfrm>
          <a:prstGeom prst="straightConnector1">
            <a:avLst/>
          </a:prstGeom>
          <a:noFill/>
          <a:ln w="9525" cap="flat" cmpd="sng">
            <a:solidFill>
              <a:srgbClr val="FF9900"/>
            </a:solidFill>
            <a:prstDash val="solid"/>
            <a:round/>
            <a:headEnd type="none" w="lg" len="lg"/>
            <a:tailEnd type="triangle" w="lg" len="lg"/>
          </a:ln>
        </p:spPr>
      </p:cxnSp>
      <p:cxnSp>
        <p:nvCxnSpPr>
          <p:cNvPr id="2101" name="Shape 2101"/>
          <p:cNvCxnSpPr/>
          <p:nvPr/>
        </p:nvCxnSpPr>
        <p:spPr>
          <a:xfrm rot="10800000">
            <a:off x="7046825" y="3640150"/>
            <a:ext cx="177000" cy="471600"/>
          </a:xfrm>
          <a:prstGeom prst="straightConnector1">
            <a:avLst/>
          </a:prstGeom>
          <a:noFill/>
          <a:ln w="9525" cap="flat" cmpd="sng">
            <a:solidFill>
              <a:srgbClr val="FF0000"/>
            </a:solidFill>
            <a:prstDash val="solid"/>
            <a:round/>
            <a:headEnd type="none" w="lg" len="lg"/>
            <a:tailEnd type="triangle" w="lg" len="lg"/>
          </a:ln>
        </p:spPr>
      </p:cxnSp>
      <p:sp>
        <p:nvSpPr>
          <p:cNvPr id="2102" name="Shape 2102"/>
          <p:cNvSpPr/>
          <p:nvPr/>
        </p:nvSpPr>
        <p:spPr>
          <a:xfrm>
            <a:off x="7647875" y="1374050"/>
            <a:ext cx="1454400" cy="17868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Other images are added small uniform noise to the new vector!</a:t>
            </a:r>
          </a:p>
          <a:p>
            <a:pPr lvl="0" algn="ctr" rtl="0">
              <a:spcBef>
                <a:spcPts val="0"/>
              </a:spcBef>
              <a:buNone/>
            </a:pPr>
            <a:endParaRPr sz="1100"/>
          </a:p>
          <a:p>
            <a:pPr lvl="0" algn="ctr" rtl="0">
              <a:spcBef>
                <a:spcPts val="0"/>
              </a:spcBef>
              <a:buNone/>
            </a:pPr>
            <a:r>
              <a:rPr lang="en" sz="1100"/>
              <a:t>All similar concepts!</a:t>
            </a:r>
          </a:p>
        </p:txBody>
      </p:sp>
      <p:pic>
        <p:nvPicPr>
          <p:cNvPr id="2103" name="Shape 2103"/>
          <p:cNvPicPr preferRelativeResize="0"/>
          <p:nvPr/>
        </p:nvPicPr>
        <p:blipFill>
          <a:blip r:embed="rId4">
            <a:alphaModFix/>
          </a:blip>
          <a:stretch>
            <a:fillRect/>
          </a:stretch>
        </p:blipFill>
        <p:spPr>
          <a:xfrm>
            <a:off x="1783875" y="4315618"/>
            <a:ext cx="4751225" cy="688499"/>
          </a:xfrm>
          <a:prstGeom prst="rect">
            <a:avLst/>
          </a:prstGeom>
          <a:noFill/>
          <a:ln w="9525" cap="flat" cmpd="sng">
            <a:solidFill>
              <a:srgbClr val="00FF00"/>
            </a:solidFill>
            <a:prstDash val="solid"/>
            <a:round/>
            <a:headEnd type="none" w="med" len="med"/>
            <a:tailEnd type="none" w="med" len="med"/>
          </a:ln>
        </p:spPr>
      </p:pic>
      <p:sp>
        <p:nvSpPr>
          <p:cNvPr id="2104" name="Shape 2104"/>
          <p:cNvSpPr/>
          <p:nvPr/>
        </p:nvSpPr>
        <p:spPr>
          <a:xfrm>
            <a:off x="5637875" y="3959350"/>
            <a:ext cx="3204600" cy="274500"/>
          </a:xfrm>
          <a:prstGeom prst="roundRect">
            <a:avLst>
              <a:gd name="adj" fmla="val 16667"/>
            </a:avLst>
          </a:prstGeom>
          <a:solidFill>
            <a:srgbClr val="EFEFEF"/>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Generate an image based on this new vector!!! </a:t>
            </a:r>
          </a:p>
        </p:txBody>
      </p:sp>
      <p:sp>
        <p:nvSpPr>
          <p:cNvPr id="2105" name="Shape 2105"/>
          <p:cNvSpPr/>
          <p:nvPr/>
        </p:nvSpPr>
        <p:spPr>
          <a:xfrm>
            <a:off x="2419425" y="3847700"/>
            <a:ext cx="2703300" cy="274500"/>
          </a:xfrm>
          <a:prstGeom prst="roundRect">
            <a:avLst>
              <a:gd name="adj" fmla="val 16667"/>
            </a:avLst>
          </a:prstGeom>
          <a:solidFill>
            <a:srgbClr val="EFEFEF"/>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Do simple vector arithmetic operations</a:t>
            </a:r>
          </a:p>
        </p:txBody>
      </p:sp>
      <p:sp>
        <p:nvSpPr>
          <p:cNvPr id="2106" name="Shape 2106"/>
          <p:cNvSpPr/>
          <p:nvPr/>
        </p:nvSpPr>
        <p:spPr>
          <a:xfrm>
            <a:off x="6725050" y="4448675"/>
            <a:ext cx="1917300" cy="4224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Arithmetic in pixel space</a:t>
            </a:r>
          </a:p>
        </p:txBody>
      </p:sp>
      <p:cxnSp>
        <p:nvCxnSpPr>
          <p:cNvPr id="2107" name="Shape 2107"/>
          <p:cNvCxnSpPr>
            <a:stCxn id="2103" idx="3"/>
            <a:endCxn id="2106" idx="1"/>
          </p:cNvCxnSpPr>
          <p:nvPr/>
        </p:nvCxnSpPr>
        <p:spPr>
          <a:xfrm>
            <a:off x="6535100" y="4659868"/>
            <a:ext cx="189900" cy="600"/>
          </a:xfrm>
          <a:prstGeom prst="bentConnector3">
            <a:avLst>
              <a:gd name="adj1" fmla="val 50013"/>
            </a:avLst>
          </a:prstGeom>
          <a:noFill/>
          <a:ln w="9525" cap="flat" cmpd="sng">
            <a:solidFill>
              <a:srgbClr val="00FF00"/>
            </a:solidFill>
            <a:prstDash val="solid"/>
            <a:round/>
            <a:headEnd type="none" w="lg" len="lg"/>
            <a:tailEnd type="none" w="lg" len="lg"/>
          </a:ln>
        </p:spPr>
      </p:cxnSp>
      <p:sp>
        <p:nvSpPr>
          <p:cNvPr id="2108" name="Shape 210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80</a:t>
            </a:fld>
            <a:endParaRPr lang="en"/>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pic>
        <p:nvPicPr>
          <p:cNvPr id="2113" name="Shape 2113" descr="faces_arithmetic_collage.png"/>
          <p:cNvPicPr preferRelativeResize="0"/>
          <p:nvPr/>
        </p:nvPicPr>
        <p:blipFill rotWithShape="1">
          <a:blip r:embed="rId3">
            <a:alphaModFix/>
          </a:blip>
          <a:srcRect t="47033"/>
          <a:stretch/>
        </p:blipFill>
        <p:spPr>
          <a:xfrm>
            <a:off x="1707375" y="228325"/>
            <a:ext cx="5729249" cy="3337451"/>
          </a:xfrm>
          <a:prstGeom prst="rect">
            <a:avLst/>
          </a:prstGeom>
          <a:noFill/>
          <a:ln>
            <a:noFill/>
          </a:ln>
        </p:spPr>
      </p:pic>
      <p:pic>
        <p:nvPicPr>
          <p:cNvPr id="2114" name="Shape 2114"/>
          <p:cNvPicPr preferRelativeResize="0"/>
          <p:nvPr/>
        </p:nvPicPr>
        <p:blipFill>
          <a:blip r:embed="rId4">
            <a:alphaModFix/>
          </a:blip>
          <a:stretch>
            <a:fillRect/>
          </a:stretch>
        </p:blipFill>
        <p:spPr>
          <a:xfrm>
            <a:off x="1707375" y="3740975"/>
            <a:ext cx="4917525" cy="721074"/>
          </a:xfrm>
          <a:prstGeom prst="rect">
            <a:avLst/>
          </a:prstGeom>
          <a:noFill/>
          <a:ln>
            <a:noFill/>
          </a:ln>
        </p:spPr>
      </p:pic>
      <p:sp>
        <p:nvSpPr>
          <p:cNvPr id="2115" name="Shape 2115"/>
          <p:cNvSpPr/>
          <p:nvPr/>
        </p:nvSpPr>
        <p:spPr>
          <a:xfrm>
            <a:off x="6846675" y="3890312"/>
            <a:ext cx="1917300" cy="4224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100"/>
              <a:t>Arithmetic in pixel space</a:t>
            </a:r>
          </a:p>
        </p:txBody>
      </p:sp>
      <p:sp>
        <p:nvSpPr>
          <p:cNvPr id="2116" name="Shape 211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81</a:t>
            </a:fld>
            <a:endParaRPr lang="en"/>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pic>
        <p:nvPicPr>
          <p:cNvPr id="2121" name="Shape 2121"/>
          <p:cNvPicPr preferRelativeResize="0"/>
          <p:nvPr/>
        </p:nvPicPr>
        <p:blipFill>
          <a:blip r:embed="rId3">
            <a:alphaModFix/>
          </a:blip>
          <a:stretch>
            <a:fillRect/>
          </a:stretch>
        </p:blipFill>
        <p:spPr>
          <a:xfrm>
            <a:off x="1411673" y="774575"/>
            <a:ext cx="6665425" cy="3784800"/>
          </a:xfrm>
          <a:prstGeom prst="rect">
            <a:avLst/>
          </a:prstGeom>
          <a:noFill/>
          <a:ln>
            <a:noFill/>
          </a:ln>
        </p:spPr>
      </p:pic>
      <p:sp>
        <p:nvSpPr>
          <p:cNvPr id="2122" name="Shape 2122"/>
          <p:cNvSpPr/>
          <p:nvPr/>
        </p:nvSpPr>
        <p:spPr>
          <a:xfrm>
            <a:off x="2017925" y="94525"/>
            <a:ext cx="5301000" cy="4224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a:t>Average 4 vectors from exemplar faces looking left and 4 looking right</a:t>
            </a:r>
          </a:p>
        </p:txBody>
      </p:sp>
      <p:cxnSp>
        <p:nvCxnSpPr>
          <p:cNvPr id="2123" name="Shape 2123"/>
          <p:cNvCxnSpPr>
            <a:stCxn id="2122" idx="1"/>
          </p:cNvCxnSpPr>
          <p:nvPr/>
        </p:nvCxnSpPr>
        <p:spPr>
          <a:xfrm flipH="1">
            <a:off x="1567325" y="305725"/>
            <a:ext cx="450600" cy="427500"/>
          </a:xfrm>
          <a:prstGeom prst="straightConnector1">
            <a:avLst/>
          </a:prstGeom>
          <a:noFill/>
          <a:ln w="9525" cap="flat" cmpd="sng">
            <a:solidFill>
              <a:srgbClr val="FF00FF"/>
            </a:solidFill>
            <a:prstDash val="solid"/>
            <a:round/>
            <a:headEnd type="none" w="lg" len="lg"/>
            <a:tailEnd type="triangle" w="lg" len="lg"/>
          </a:ln>
        </p:spPr>
      </p:cxnSp>
      <p:cxnSp>
        <p:nvCxnSpPr>
          <p:cNvPr id="2124" name="Shape 2124"/>
          <p:cNvCxnSpPr>
            <a:stCxn id="2122" idx="3"/>
          </p:cNvCxnSpPr>
          <p:nvPr/>
        </p:nvCxnSpPr>
        <p:spPr>
          <a:xfrm>
            <a:off x="7318925" y="305725"/>
            <a:ext cx="636900" cy="427500"/>
          </a:xfrm>
          <a:prstGeom prst="straightConnector1">
            <a:avLst/>
          </a:prstGeom>
          <a:noFill/>
          <a:ln w="9525" cap="flat" cmpd="sng">
            <a:solidFill>
              <a:srgbClr val="FF00FF"/>
            </a:solidFill>
            <a:prstDash val="solid"/>
            <a:round/>
            <a:headEnd type="none" w="lg" len="lg"/>
            <a:tailEnd type="triangle" w="lg" len="lg"/>
          </a:ln>
        </p:spPr>
      </p:cxnSp>
      <p:sp>
        <p:nvSpPr>
          <p:cNvPr id="2125" name="Shape 2125"/>
          <p:cNvSpPr/>
          <p:nvPr/>
        </p:nvSpPr>
        <p:spPr>
          <a:xfrm>
            <a:off x="2221925" y="4629350"/>
            <a:ext cx="5046900" cy="4224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a:t>Interpolate between the left and right vectors creates a "</a:t>
            </a:r>
            <a:r>
              <a:rPr lang="en" sz="1200" b="1"/>
              <a:t>turn vector</a:t>
            </a:r>
            <a:r>
              <a:rPr lang="en" sz="1200"/>
              <a:t>"!!!</a:t>
            </a:r>
          </a:p>
        </p:txBody>
      </p:sp>
      <p:sp>
        <p:nvSpPr>
          <p:cNvPr id="2126" name="Shape 212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82</a:t>
            </a:fld>
            <a:endParaRPr lang="en"/>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30"/>
        <p:cNvGrpSpPr/>
        <p:nvPr/>
      </p:nvGrpSpPr>
      <p:grpSpPr>
        <a:xfrm>
          <a:off x="0" y="0"/>
          <a:ext cx="0" cy="0"/>
          <a:chOff x="0" y="0"/>
          <a:chExt cx="0" cy="0"/>
        </a:xfrm>
      </p:grpSpPr>
      <p:sp>
        <p:nvSpPr>
          <p:cNvPr id="2131" name="Shape 213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solidFill>
                  <a:srgbClr val="00FFFF"/>
                </a:solidFill>
              </a:rPr>
              <a:t>Amazing generated images… </a:t>
            </a:r>
            <a:r>
              <a:rPr lang="en">
                <a:solidFill>
                  <a:srgbClr val="FFFFFF"/>
                </a:solidFill>
              </a:rPr>
              <a:t>but wait there's more!</a:t>
            </a:r>
          </a:p>
        </p:txBody>
      </p:sp>
      <p:sp>
        <p:nvSpPr>
          <p:cNvPr id="2132" name="Shape 2132"/>
          <p:cNvSpPr txBox="1">
            <a:spLocks noGrp="1"/>
          </p:cNvSpPr>
          <p:nvPr>
            <p:ph type="body" idx="1"/>
          </p:nvPr>
        </p:nvSpPr>
        <p:spPr>
          <a:xfrm>
            <a:off x="5132850" y="3617787"/>
            <a:ext cx="3888300" cy="572700"/>
          </a:xfrm>
          <a:prstGeom prst="rect">
            <a:avLst/>
          </a:prstGeom>
        </p:spPr>
        <p:txBody>
          <a:bodyPr lIns="91425" tIns="91425" rIns="91425" bIns="91425" anchor="t" anchorCtr="0">
            <a:noAutofit/>
          </a:bodyPr>
          <a:lstStyle/>
          <a:p>
            <a:pPr lvl="0">
              <a:spcBef>
                <a:spcPts val="0"/>
              </a:spcBef>
              <a:buNone/>
            </a:pPr>
            <a:r>
              <a:rPr lang="en">
                <a:solidFill>
                  <a:srgbClr val="FF0000"/>
                </a:solidFill>
              </a:rPr>
              <a:t>The discriminative representations are pretty useful too</a:t>
            </a:r>
          </a:p>
        </p:txBody>
      </p:sp>
      <p:sp>
        <p:nvSpPr>
          <p:cNvPr id="2133" name="Shape 21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83</a:t>
            </a:fld>
            <a:endParaRPr lang="en"/>
          </a:p>
        </p:txBody>
      </p:sp>
      <p:grpSp>
        <p:nvGrpSpPr>
          <p:cNvPr id="2134" name="Shape 2134"/>
          <p:cNvGrpSpPr/>
          <p:nvPr/>
        </p:nvGrpSpPr>
        <p:grpSpPr>
          <a:xfrm>
            <a:off x="1010290" y="1405823"/>
            <a:ext cx="7123416" cy="1739232"/>
            <a:chOff x="97424" y="1443224"/>
            <a:chExt cx="8920997" cy="2178125"/>
          </a:xfrm>
        </p:grpSpPr>
        <p:pic>
          <p:nvPicPr>
            <p:cNvPr id="2135" name="Shape 2135"/>
            <p:cNvPicPr preferRelativeResize="0"/>
            <p:nvPr/>
          </p:nvPicPr>
          <p:blipFill rotWithShape="1">
            <a:blip r:embed="rId3">
              <a:alphaModFix/>
            </a:blip>
            <a:srcRect l="19568"/>
            <a:stretch/>
          </p:blipFill>
          <p:spPr>
            <a:xfrm>
              <a:off x="5339474" y="1443224"/>
              <a:ext cx="3678946" cy="2178125"/>
            </a:xfrm>
            <a:prstGeom prst="rect">
              <a:avLst/>
            </a:prstGeom>
            <a:noFill/>
            <a:ln>
              <a:noFill/>
            </a:ln>
          </p:spPr>
        </p:pic>
        <p:pic>
          <p:nvPicPr>
            <p:cNvPr id="2136" name="Shape 2136"/>
            <p:cNvPicPr preferRelativeResize="0"/>
            <p:nvPr/>
          </p:nvPicPr>
          <p:blipFill>
            <a:blip r:embed="rId4">
              <a:alphaModFix/>
            </a:blip>
            <a:stretch>
              <a:fillRect/>
            </a:stretch>
          </p:blipFill>
          <p:spPr>
            <a:xfrm>
              <a:off x="97424" y="1443225"/>
              <a:ext cx="5273675" cy="2174175"/>
            </a:xfrm>
            <a:prstGeom prst="rect">
              <a:avLst/>
            </a:prstGeom>
            <a:noFill/>
            <a:ln>
              <a:noFill/>
            </a:ln>
          </p:spPr>
        </p:pic>
        <p:sp>
          <p:nvSpPr>
            <p:cNvPr id="2137" name="Shape 2137"/>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138" name="Shape 2138"/>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2139" name="Shape 2139"/>
          <p:cNvSpPr/>
          <p:nvPr/>
        </p:nvSpPr>
        <p:spPr>
          <a:xfrm>
            <a:off x="5208675" y="1405887"/>
            <a:ext cx="3114900" cy="17391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cxnSp>
        <p:nvCxnSpPr>
          <p:cNvPr id="2140" name="Shape 2140"/>
          <p:cNvCxnSpPr/>
          <p:nvPr/>
        </p:nvCxnSpPr>
        <p:spPr>
          <a:xfrm>
            <a:off x="4512625" y="978500"/>
            <a:ext cx="180300" cy="341100"/>
          </a:xfrm>
          <a:prstGeom prst="straightConnector1">
            <a:avLst/>
          </a:prstGeom>
          <a:noFill/>
          <a:ln w="9525" cap="flat" cmpd="sng">
            <a:solidFill>
              <a:srgbClr val="00FFFF"/>
            </a:solidFill>
            <a:prstDash val="solid"/>
            <a:round/>
            <a:headEnd type="none" w="lg" len="lg"/>
            <a:tailEnd type="triangle" w="lg" len="lg"/>
          </a:ln>
        </p:spPr>
      </p:cxnSp>
      <p:sp>
        <p:nvSpPr>
          <p:cNvPr id="2141" name="Shape 2141"/>
          <p:cNvSpPr/>
          <p:nvPr/>
        </p:nvSpPr>
        <p:spPr>
          <a:xfrm>
            <a:off x="835575" y="1320125"/>
            <a:ext cx="4297200" cy="1879200"/>
          </a:xfrm>
          <a:prstGeom prst="roundRect">
            <a:avLst>
              <a:gd name="adj" fmla="val 16667"/>
            </a:avLst>
          </a:prstGeom>
          <a:solidFill>
            <a:srgbClr val="00FFFF">
              <a:alpha val="19550"/>
            </a:srgbClr>
          </a:solidFill>
          <a:ln>
            <a:noFill/>
          </a:ln>
        </p:spPr>
        <p:txBody>
          <a:bodyPr lIns="91425" tIns="91425" rIns="91425" bIns="91425" anchor="ctr" anchorCtr="0">
            <a:noAutofit/>
          </a:bodyPr>
          <a:lstStyle/>
          <a:p>
            <a:pPr lvl="0">
              <a:spcBef>
                <a:spcPts val="0"/>
              </a:spcBef>
              <a:buNone/>
            </a:pPr>
            <a:endParaRPr/>
          </a:p>
        </p:txBody>
      </p:sp>
      <p:cxnSp>
        <p:nvCxnSpPr>
          <p:cNvPr id="2142" name="Shape 2142"/>
          <p:cNvCxnSpPr/>
          <p:nvPr/>
        </p:nvCxnSpPr>
        <p:spPr>
          <a:xfrm rot="10800000" flipH="1">
            <a:off x="6154175" y="3244500"/>
            <a:ext cx="154500" cy="366900"/>
          </a:xfrm>
          <a:prstGeom prst="straightConnector1">
            <a:avLst/>
          </a:prstGeom>
          <a:noFill/>
          <a:ln w="9525" cap="flat" cmpd="sng">
            <a:solidFill>
              <a:srgbClr val="FF0000"/>
            </a:solidFill>
            <a:prstDash val="solid"/>
            <a:round/>
            <a:headEnd type="none" w="lg" len="lg"/>
            <a:tailEnd type="triangle" w="lg" len="lg"/>
          </a:ln>
        </p:spPr>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Shape 214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Outline of our chat</a:t>
            </a:r>
          </a:p>
        </p:txBody>
      </p:sp>
      <p:sp>
        <p:nvSpPr>
          <p:cNvPr id="2148" name="Shape 214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Overview of the Deep Convolutional Generative Adversarial Network (DCGAN)</a:t>
            </a:r>
          </a:p>
          <a:p>
            <a:pPr lvl="0" rtl="0">
              <a:spcBef>
                <a:spcPts val="0"/>
              </a:spcBef>
              <a:buNone/>
            </a:pPr>
            <a:r>
              <a:rPr lang="en"/>
              <a:t>Optimizing a Generative Adversarial Network (GAN)</a:t>
            </a:r>
          </a:p>
          <a:p>
            <a:pPr lvl="0" rtl="0">
              <a:spcBef>
                <a:spcPts val="0"/>
              </a:spcBef>
              <a:buNone/>
            </a:pPr>
            <a:r>
              <a:rPr lang="en"/>
              <a:t>Specifics of the DCGAN architecture</a:t>
            </a:r>
          </a:p>
          <a:p>
            <a:pPr lvl="0" rtl="0">
              <a:spcBef>
                <a:spcPts val="0"/>
              </a:spcBef>
              <a:buNone/>
            </a:pPr>
            <a:r>
              <a:rPr lang="en"/>
              <a:t>Generated images and sanity checks that it's not just memorizing examples</a:t>
            </a:r>
          </a:p>
          <a:p>
            <a:pPr lvl="0" rtl="0">
              <a:spcBef>
                <a:spcPts val="0"/>
              </a:spcBef>
              <a:buNone/>
            </a:pPr>
            <a:r>
              <a:rPr lang="en"/>
              <a:t>Discriminate results for classification using DCGAN</a:t>
            </a:r>
          </a:p>
          <a:p>
            <a:pPr lvl="0" rtl="0">
              <a:spcBef>
                <a:spcPts val="0"/>
              </a:spcBef>
              <a:buNone/>
            </a:pPr>
            <a:endParaRPr/>
          </a:p>
        </p:txBody>
      </p:sp>
      <p:sp>
        <p:nvSpPr>
          <p:cNvPr id="2149" name="Shape 2149"/>
          <p:cNvSpPr/>
          <p:nvPr/>
        </p:nvSpPr>
        <p:spPr>
          <a:xfrm>
            <a:off x="262900" y="3219262"/>
            <a:ext cx="8311800" cy="402300"/>
          </a:xfrm>
          <a:prstGeom prst="roundRect">
            <a:avLst>
              <a:gd name="adj" fmla="val 16667"/>
            </a:avLst>
          </a:prstGeom>
          <a:solidFill>
            <a:srgbClr val="FF00FF">
              <a:alpha val="14940"/>
            </a:srgbClr>
          </a:solidFill>
          <a:ln w="9525" cap="flat" cmpd="sng">
            <a:solidFill>
              <a:srgbClr val="FF0000"/>
            </a:solidFill>
            <a:prstDash val="dash"/>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FFFF"/>
              </a:solidFill>
            </a:endParaRPr>
          </a:p>
        </p:txBody>
      </p:sp>
      <p:sp>
        <p:nvSpPr>
          <p:cNvPr id="2150" name="Shape 215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84</a:t>
            </a:fld>
            <a:endParaRPr lang="en"/>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pic>
        <p:nvPicPr>
          <p:cNvPr id="2155" name="Shape 2155"/>
          <p:cNvPicPr preferRelativeResize="0"/>
          <p:nvPr/>
        </p:nvPicPr>
        <p:blipFill>
          <a:blip r:embed="rId3">
            <a:alphaModFix/>
          </a:blip>
          <a:stretch>
            <a:fillRect/>
          </a:stretch>
        </p:blipFill>
        <p:spPr>
          <a:xfrm>
            <a:off x="316925" y="433525"/>
            <a:ext cx="2337675" cy="1807274"/>
          </a:xfrm>
          <a:prstGeom prst="rect">
            <a:avLst/>
          </a:prstGeom>
          <a:noFill/>
          <a:ln>
            <a:noFill/>
          </a:ln>
        </p:spPr>
      </p:pic>
      <p:sp>
        <p:nvSpPr>
          <p:cNvPr id="2156" name="Shape 2156"/>
          <p:cNvSpPr txBox="1"/>
          <p:nvPr/>
        </p:nvSpPr>
        <p:spPr>
          <a:xfrm>
            <a:off x="3400" y="2171750"/>
            <a:ext cx="3076200" cy="271800"/>
          </a:xfrm>
          <a:prstGeom prst="rect">
            <a:avLst/>
          </a:prstGeom>
          <a:noFill/>
          <a:ln>
            <a:noFill/>
          </a:ln>
        </p:spPr>
        <p:txBody>
          <a:bodyPr lIns="91425" tIns="91425" rIns="91425" bIns="91425" anchor="t" anchorCtr="0">
            <a:noAutofit/>
          </a:bodyPr>
          <a:lstStyle/>
          <a:p>
            <a:pPr lvl="0">
              <a:spcBef>
                <a:spcPts val="0"/>
              </a:spcBef>
              <a:buNone/>
            </a:pPr>
            <a:r>
              <a:rPr lang="en" sz="800">
                <a:solidFill>
                  <a:srgbClr val="FFFFFF"/>
                </a:solidFill>
              </a:rPr>
              <a:t>http://karpathy.github.io/2011/04/27/manually-classifying-cifar10/</a:t>
            </a:r>
          </a:p>
        </p:txBody>
      </p:sp>
      <p:sp>
        <p:nvSpPr>
          <p:cNvPr id="2157" name="Shape 2157"/>
          <p:cNvSpPr txBox="1"/>
          <p:nvPr/>
        </p:nvSpPr>
        <p:spPr>
          <a:xfrm>
            <a:off x="906950" y="51275"/>
            <a:ext cx="1094400" cy="4806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CIFAR-10</a:t>
            </a:r>
          </a:p>
        </p:txBody>
      </p:sp>
      <p:sp>
        <p:nvSpPr>
          <p:cNvPr id="2158" name="Shape 21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85</a:t>
            </a:fld>
            <a:endParaRPr lang="en"/>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62"/>
        <p:cNvGrpSpPr/>
        <p:nvPr/>
      </p:nvGrpSpPr>
      <p:grpSpPr>
        <a:xfrm>
          <a:off x="0" y="0"/>
          <a:ext cx="0" cy="0"/>
          <a:chOff x="0" y="0"/>
          <a:chExt cx="0" cy="0"/>
        </a:xfrm>
      </p:grpSpPr>
      <p:pic>
        <p:nvPicPr>
          <p:cNvPr id="2163" name="Shape 2163"/>
          <p:cNvPicPr preferRelativeResize="0"/>
          <p:nvPr/>
        </p:nvPicPr>
        <p:blipFill>
          <a:blip r:embed="rId3">
            <a:alphaModFix/>
          </a:blip>
          <a:stretch>
            <a:fillRect/>
          </a:stretch>
        </p:blipFill>
        <p:spPr>
          <a:xfrm>
            <a:off x="316925" y="433525"/>
            <a:ext cx="2337675" cy="1807274"/>
          </a:xfrm>
          <a:prstGeom prst="rect">
            <a:avLst/>
          </a:prstGeom>
          <a:noFill/>
          <a:ln>
            <a:noFill/>
          </a:ln>
        </p:spPr>
      </p:pic>
      <p:sp>
        <p:nvSpPr>
          <p:cNvPr id="2164" name="Shape 2164"/>
          <p:cNvSpPr txBox="1"/>
          <p:nvPr/>
        </p:nvSpPr>
        <p:spPr>
          <a:xfrm>
            <a:off x="3400" y="2171750"/>
            <a:ext cx="3076200" cy="2718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FFFFFF"/>
                </a:solidFill>
              </a:rPr>
              <a:t>http://karpathy.github.io/2011/04/27/manually-classifying-cifar10/</a:t>
            </a:r>
          </a:p>
        </p:txBody>
      </p:sp>
      <p:sp>
        <p:nvSpPr>
          <p:cNvPr id="2165" name="Shape 2165"/>
          <p:cNvSpPr txBox="1"/>
          <p:nvPr/>
        </p:nvSpPr>
        <p:spPr>
          <a:xfrm>
            <a:off x="906950" y="51275"/>
            <a:ext cx="1094400" cy="4806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CIFAR-10</a:t>
            </a:r>
          </a:p>
        </p:txBody>
      </p:sp>
      <p:sp>
        <p:nvSpPr>
          <p:cNvPr id="2166" name="Shape 2166"/>
          <p:cNvSpPr txBox="1"/>
          <p:nvPr/>
        </p:nvSpPr>
        <p:spPr>
          <a:xfrm>
            <a:off x="3231550" y="1437650"/>
            <a:ext cx="5143500" cy="20961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 Train on ImageNet</a:t>
            </a:r>
          </a:p>
          <a:p>
            <a:pPr lvl="0" rtl="0">
              <a:spcBef>
                <a:spcPts val="0"/>
              </a:spcBef>
              <a:buNone/>
            </a:pPr>
            <a:r>
              <a:rPr lang="en">
                <a:solidFill>
                  <a:srgbClr val="FFFFFF"/>
                </a:solidFill>
              </a:rPr>
              <a:t>2) Get all the responses from the Discriminator's layers</a:t>
            </a:r>
          </a:p>
          <a:p>
            <a:pPr lvl="0" rtl="0">
              <a:spcBef>
                <a:spcPts val="0"/>
              </a:spcBef>
              <a:buNone/>
            </a:pPr>
            <a:r>
              <a:rPr lang="en">
                <a:solidFill>
                  <a:srgbClr val="FFFFFF"/>
                </a:solidFill>
              </a:rPr>
              <a:t>3) Max-pool each layer to get a 4x4 spatial grid</a:t>
            </a:r>
          </a:p>
          <a:p>
            <a:pPr lvl="0" rtl="0">
              <a:spcBef>
                <a:spcPts val="0"/>
              </a:spcBef>
              <a:buNone/>
            </a:pPr>
            <a:r>
              <a:rPr lang="en">
                <a:solidFill>
                  <a:srgbClr val="FFFFFF"/>
                </a:solidFill>
              </a:rPr>
              <a:t>4) Flatten to form a 28672 dimensional feature vector</a:t>
            </a:r>
          </a:p>
          <a:p>
            <a:pPr lvl="0" rtl="0">
              <a:spcBef>
                <a:spcPts val="0"/>
              </a:spcBef>
              <a:buNone/>
            </a:pPr>
            <a:r>
              <a:rPr lang="en">
                <a:solidFill>
                  <a:srgbClr val="FFFFFF"/>
                </a:solidFill>
              </a:rPr>
              <a:t>5) Train a regularized linear L2-SVM classifier for CIFAR-10</a:t>
            </a:r>
          </a:p>
          <a:p>
            <a:pPr lvl="0" rtl="0">
              <a:spcBef>
                <a:spcPts val="0"/>
              </a:spcBef>
              <a:buNone/>
            </a:pPr>
            <a:endParaRPr>
              <a:solidFill>
                <a:srgbClr val="FFFFFF"/>
              </a:solidFill>
            </a:endParaRPr>
          </a:p>
          <a:p>
            <a:pPr lvl="0" rtl="0">
              <a:spcBef>
                <a:spcPts val="0"/>
              </a:spcBef>
              <a:buNone/>
            </a:pPr>
            <a:endParaRPr>
              <a:solidFill>
                <a:srgbClr val="FFFFFF"/>
              </a:solidFill>
            </a:endParaRPr>
          </a:p>
        </p:txBody>
      </p:sp>
      <p:grpSp>
        <p:nvGrpSpPr>
          <p:cNvPr id="2167" name="Shape 2167"/>
          <p:cNvGrpSpPr/>
          <p:nvPr/>
        </p:nvGrpSpPr>
        <p:grpSpPr>
          <a:xfrm>
            <a:off x="101740" y="3305148"/>
            <a:ext cx="7123416" cy="1739232"/>
            <a:chOff x="97424" y="1443224"/>
            <a:chExt cx="8920997" cy="2178125"/>
          </a:xfrm>
        </p:grpSpPr>
        <p:pic>
          <p:nvPicPr>
            <p:cNvPr id="2168" name="Shape 2168"/>
            <p:cNvPicPr preferRelativeResize="0"/>
            <p:nvPr/>
          </p:nvPicPr>
          <p:blipFill rotWithShape="1">
            <a:blip r:embed="rId4">
              <a:alphaModFix/>
            </a:blip>
            <a:srcRect l="19568"/>
            <a:stretch/>
          </p:blipFill>
          <p:spPr>
            <a:xfrm>
              <a:off x="5339474" y="1443224"/>
              <a:ext cx="3678946" cy="2178125"/>
            </a:xfrm>
            <a:prstGeom prst="rect">
              <a:avLst/>
            </a:prstGeom>
            <a:noFill/>
            <a:ln>
              <a:noFill/>
            </a:ln>
          </p:spPr>
        </p:pic>
        <p:pic>
          <p:nvPicPr>
            <p:cNvPr id="2169" name="Shape 2169"/>
            <p:cNvPicPr preferRelativeResize="0"/>
            <p:nvPr/>
          </p:nvPicPr>
          <p:blipFill>
            <a:blip r:embed="rId5">
              <a:alphaModFix/>
            </a:blip>
            <a:stretch>
              <a:fillRect/>
            </a:stretch>
          </p:blipFill>
          <p:spPr>
            <a:xfrm>
              <a:off x="97424" y="1443225"/>
              <a:ext cx="5273675" cy="2174175"/>
            </a:xfrm>
            <a:prstGeom prst="rect">
              <a:avLst/>
            </a:prstGeom>
            <a:noFill/>
            <a:ln>
              <a:noFill/>
            </a:ln>
          </p:spPr>
        </p:pic>
        <p:sp>
          <p:nvSpPr>
            <p:cNvPr id="2170" name="Shape 2170"/>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171" name="Shape 2171"/>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2172" name="Shape 2172"/>
          <p:cNvSpPr/>
          <p:nvPr/>
        </p:nvSpPr>
        <p:spPr>
          <a:xfrm>
            <a:off x="4332300" y="3553575"/>
            <a:ext cx="2564400" cy="10188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2173" name="Shape 2173"/>
          <p:cNvSpPr/>
          <p:nvPr/>
        </p:nvSpPr>
        <p:spPr>
          <a:xfrm>
            <a:off x="3518925" y="1702950"/>
            <a:ext cx="4787100" cy="2718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cxnSp>
        <p:nvCxnSpPr>
          <p:cNvPr id="2174" name="Shape 2174"/>
          <p:cNvCxnSpPr>
            <a:stCxn id="2173" idx="3"/>
            <a:endCxn id="2172" idx="3"/>
          </p:cNvCxnSpPr>
          <p:nvPr/>
        </p:nvCxnSpPr>
        <p:spPr>
          <a:xfrm flipH="1">
            <a:off x="6896625" y="1838850"/>
            <a:ext cx="1409400" cy="2224200"/>
          </a:xfrm>
          <a:prstGeom prst="bentConnector3">
            <a:avLst>
              <a:gd name="adj1" fmla="val -16895"/>
            </a:avLst>
          </a:prstGeom>
          <a:noFill/>
          <a:ln w="9525" cap="flat" cmpd="sng">
            <a:solidFill>
              <a:srgbClr val="FF0000"/>
            </a:solidFill>
            <a:prstDash val="solid"/>
            <a:round/>
            <a:headEnd type="none" w="lg" len="lg"/>
            <a:tailEnd type="none" w="lg" len="lg"/>
          </a:ln>
        </p:spPr>
      </p:cxnSp>
      <p:sp>
        <p:nvSpPr>
          <p:cNvPr id="2175" name="Shape 217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86</a:t>
            </a:fld>
            <a:endParaRPr lang="en"/>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pic>
        <p:nvPicPr>
          <p:cNvPr id="2180" name="Shape 2180"/>
          <p:cNvPicPr preferRelativeResize="0"/>
          <p:nvPr/>
        </p:nvPicPr>
        <p:blipFill rotWithShape="1">
          <a:blip r:embed="rId3">
            <a:alphaModFix/>
          </a:blip>
          <a:srcRect t="26953" r="54609"/>
          <a:stretch/>
        </p:blipFill>
        <p:spPr>
          <a:xfrm>
            <a:off x="2766174" y="51275"/>
            <a:ext cx="3478849" cy="1390775"/>
          </a:xfrm>
          <a:prstGeom prst="rect">
            <a:avLst/>
          </a:prstGeom>
          <a:noFill/>
          <a:ln>
            <a:noFill/>
          </a:ln>
        </p:spPr>
      </p:pic>
      <p:pic>
        <p:nvPicPr>
          <p:cNvPr id="2181" name="Shape 2181"/>
          <p:cNvPicPr preferRelativeResize="0"/>
          <p:nvPr/>
        </p:nvPicPr>
        <p:blipFill>
          <a:blip r:embed="rId4">
            <a:alphaModFix/>
          </a:blip>
          <a:stretch>
            <a:fillRect/>
          </a:stretch>
        </p:blipFill>
        <p:spPr>
          <a:xfrm>
            <a:off x="316925" y="433525"/>
            <a:ext cx="2337675" cy="1807274"/>
          </a:xfrm>
          <a:prstGeom prst="rect">
            <a:avLst/>
          </a:prstGeom>
          <a:noFill/>
          <a:ln>
            <a:noFill/>
          </a:ln>
        </p:spPr>
      </p:pic>
      <p:sp>
        <p:nvSpPr>
          <p:cNvPr id="2182" name="Shape 2182"/>
          <p:cNvSpPr txBox="1"/>
          <p:nvPr/>
        </p:nvSpPr>
        <p:spPr>
          <a:xfrm>
            <a:off x="3400" y="2171750"/>
            <a:ext cx="3076200" cy="2718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FFFFFF"/>
                </a:solidFill>
              </a:rPr>
              <a:t>http://karpathy.github.io/2011/04/27/manually-classifying-cifar10/</a:t>
            </a:r>
          </a:p>
        </p:txBody>
      </p:sp>
      <p:sp>
        <p:nvSpPr>
          <p:cNvPr id="2183" name="Shape 2183"/>
          <p:cNvSpPr txBox="1"/>
          <p:nvPr/>
        </p:nvSpPr>
        <p:spPr>
          <a:xfrm>
            <a:off x="906950" y="51275"/>
            <a:ext cx="1094400" cy="4806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CIFAR-10</a:t>
            </a:r>
          </a:p>
        </p:txBody>
      </p:sp>
      <p:sp>
        <p:nvSpPr>
          <p:cNvPr id="2184" name="Shape 2184"/>
          <p:cNvSpPr txBox="1"/>
          <p:nvPr/>
        </p:nvSpPr>
        <p:spPr>
          <a:xfrm>
            <a:off x="3231550" y="1437650"/>
            <a:ext cx="5143500" cy="20961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1) Train on ImageNet</a:t>
            </a:r>
          </a:p>
          <a:p>
            <a:pPr lvl="0" rtl="0">
              <a:spcBef>
                <a:spcPts val="0"/>
              </a:spcBef>
              <a:buNone/>
            </a:pPr>
            <a:r>
              <a:rPr lang="en">
                <a:solidFill>
                  <a:srgbClr val="FFFFFF"/>
                </a:solidFill>
              </a:rPr>
              <a:t>2) Get all the responses from the Discriminator's layers</a:t>
            </a:r>
          </a:p>
          <a:p>
            <a:pPr lvl="0" rtl="0">
              <a:spcBef>
                <a:spcPts val="0"/>
              </a:spcBef>
              <a:buNone/>
            </a:pPr>
            <a:r>
              <a:rPr lang="en">
                <a:solidFill>
                  <a:srgbClr val="FFFFFF"/>
                </a:solidFill>
              </a:rPr>
              <a:t>3) Max-pool each layer to get a 4x4 spatial grid</a:t>
            </a:r>
          </a:p>
          <a:p>
            <a:pPr lvl="0" rtl="0">
              <a:spcBef>
                <a:spcPts val="0"/>
              </a:spcBef>
              <a:buNone/>
            </a:pPr>
            <a:r>
              <a:rPr lang="en">
                <a:solidFill>
                  <a:srgbClr val="FFFFFF"/>
                </a:solidFill>
              </a:rPr>
              <a:t>4) Flatten to form a 28672 dimensional feature vector</a:t>
            </a:r>
          </a:p>
          <a:p>
            <a:pPr lvl="0" rtl="0">
              <a:spcBef>
                <a:spcPts val="0"/>
              </a:spcBef>
              <a:buNone/>
            </a:pPr>
            <a:r>
              <a:rPr lang="en">
                <a:solidFill>
                  <a:srgbClr val="FFFFFF"/>
                </a:solidFill>
              </a:rPr>
              <a:t>5) Train a regularized linear L2-SVM classifier for CIFAR-10</a:t>
            </a:r>
          </a:p>
          <a:p>
            <a:pPr lvl="0" rtl="0">
              <a:spcBef>
                <a:spcPts val="0"/>
              </a:spcBef>
              <a:buNone/>
            </a:pPr>
            <a:endParaRPr>
              <a:solidFill>
                <a:srgbClr val="FFFFFF"/>
              </a:solidFill>
            </a:endParaRPr>
          </a:p>
          <a:p>
            <a:pPr lvl="0" rtl="0">
              <a:spcBef>
                <a:spcPts val="0"/>
              </a:spcBef>
              <a:buNone/>
            </a:pPr>
            <a:r>
              <a:rPr lang="en">
                <a:solidFill>
                  <a:srgbClr val="FFFF00"/>
                </a:solidFill>
              </a:rPr>
              <a:t>(note: while other approaches achieve higher performance, this network was not trained on CIFAR-10!)</a:t>
            </a:r>
            <a:r>
              <a:rPr lang="en">
                <a:solidFill>
                  <a:srgbClr val="FFFFFF"/>
                </a:solidFill>
              </a:rPr>
              <a:t> </a:t>
            </a:r>
          </a:p>
        </p:txBody>
      </p:sp>
      <p:grpSp>
        <p:nvGrpSpPr>
          <p:cNvPr id="2185" name="Shape 2185"/>
          <p:cNvGrpSpPr/>
          <p:nvPr/>
        </p:nvGrpSpPr>
        <p:grpSpPr>
          <a:xfrm>
            <a:off x="101740" y="3305148"/>
            <a:ext cx="7123416" cy="1739232"/>
            <a:chOff x="97424" y="1443224"/>
            <a:chExt cx="8920997" cy="2178125"/>
          </a:xfrm>
        </p:grpSpPr>
        <p:pic>
          <p:nvPicPr>
            <p:cNvPr id="2186" name="Shape 2186"/>
            <p:cNvPicPr preferRelativeResize="0"/>
            <p:nvPr/>
          </p:nvPicPr>
          <p:blipFill rotWithShape="1">
            <a:blip r:embed="rId5">
              <a:alphaModFix/>
            </a:blip>
            <a:srcRect l="19568"/>
            <a:stretch/>
          </p:blipFill>
          <p:spPr>
            <a:xfrm>
              <a:off x="5339474" y="1443224"/>
              <a:ext cx="3678946" cy="2178125"/>
            </a:xfrm>
            <a:prstGeom prst="rect">
              <a:avLst/>
            </a:prstGeom>
            <a:noFill/>
            <a:ln>
              <a:noFill/>
            </a:ln>
          </p:spPr>
        </p:pic>
        <p:pic>
          <p:nvPicPr>
            <p:cNvPr id="2187" name="Shape 2187"/>
            <p:cNvPicPr preferRelativeResize="0"/>
            <p:nvPr/>
          </p:nvPicPr>
          <p:blipFill>
            <a:blip r:embed="rId6">
              <a:alphaModFix/>
            </a:blip>
            <a:stretch>
              <a:fillRect/>
            </a:stretch>
          </p:blipFill>
          <p:spPr>
            <a:xfrm>
              <a:off x="97424" y="1443225"/>
              <a:ext cx="5273675" cy="2174175"/>
            </a:xfrm>
            <a:prstGeom prst="rect">
              <a:avLst/>
            </a:prstGeom>
            <a:noFill/>
            <a:ln>
              <a:noFill/>
            </a:ln>
          </p:spPr>
        </p:pic>
        <p:sp>
          <p:nvSpPr>
            <p:cNvPr id="2188" name="Shape 2188"/>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189" name="Shape 2189"/>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2190" name="Shape 2190"/>
          <p:cNvSpPr/>
          <p:nvPr/>
        </p:nvSpPr>
        <p:spPr>
          <a:xfrm>
            <a:off x="4332300" y="3553575"/>
            <a:ext cx="2564400" cy="10188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sp>
        <p:nvSpPr>
          <p:cNvPr id="2191" name="Shape 2191"/>
          <p:cNvSpPr/>
          <p:nvPr/>
        </p:nvSpPr>
        <p:spPr>
          <a:xfrm>
            <a:off x="3518925" y="1702950"/>
            <a:ext cx="4787100" cy="271800"/>
          </a:xfrm>
          <a:prstGeom prst="roundRect">
            <a:avLst>
              <a:gd name="adj" fmla="val 16667"/>
            </a:avLst>
          </a:prstGeom>
          <a:solidFill>
            <a:srgbClr val="FF0000">
              <a:alpha val="21090"/>
            </a:srgbClr>
          </a:solidFill>
          <a:ln>
            <a:noFill/>
          </a:ln>
        </p:spPr>
        <p:txBody>
          <a:bodyPr lIns="91425" tIns="91425" rIns="91425" bIns="91425" anchor="ctr" anchorCtr="0">
            <a:noAutofit/>
          </a:bodyPr>
          <a:lstStyle/>
          <a:p>
            <a:pPr lvl="0">
              <a:spcBef>
                <a:spcPts val="0"/>
              </a:spcBef>
              <a:buNone/>
            </a:pPr>
            <a:endParaRPr/>
          </a:p>
        </p:txBody>
      </p:sp>
      <p:cxnSp>
        <p:nvCxnSpPr>
          <p:cNvPr id="2192" name="Shape 2192"/>
          <p:cNvCxnSpPr>
            <a:stCxn id="2191" idx="3"/>
            <a:endCxn id="2190" idx="3"/>
          </p:cNvCxnSpPr>
          <p:nvPr/>
        </p:nvCxnSpPr>
        <p:spPr>
          <a:xfrm flipH="1">
            <a:off x="6896625" y="1838850"/>
            <a:ext cx="1409400" cy="2224200"/>
          </a:xfrm>
          <a:prstGeom prst="bentConnector3">
            <a:avLst>
              <a:gd name="adj1" fmla="val -16895"/>
            </a:avLst>
          </a:prstGeom>
          <a:noFill/>
          <a:ln w="9525" cap="flat" cmpd="sng">
            <a:solidFill>
              <a:srgbClr val="FF0000"/>
            </a:solidFill>
            <a:prstDash val="solid"/>
            <a:round/>
            <a:headEnd type="none" w="lg" len="lg"/>
            <a:tailEnd type="none" w="lg" len="lg"/>
          </a:ln>
        </p:spPr>
      </p:cxnSp>
      <p:sp>
        <p:nvSpPr>
          <p:cNvPr id="2193" name="Shape 219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87</a:t>
            </a:fld>
            <a:endParaRPr lang="en"/>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pic>
        <p:nvPicPr>
          <p:cNvPr id="2198" name="Shape 2198"/>
          <p:cNvPicPr preferRelativeResize="0"/>
          <p:nvPr/>
        </p:nvPicPr>
        <p:blipFill>
          <a:blip r:embed="rId3">
            <a:alphaModFix/>
          </a:blip>
          <a:stretch>
            <a:fillRect/>
          </a:stretch>
        </p:blipFill>
        <p:spPr>
          <a:xfrm>
            <a:off x="193749" y="166675"/>
            <a:ext cx="1845650" cy="1231950"/>
          </a:xfrm>
          <a:prstGeom prst="rect">
            <a:avLst/>
          </a:prstGeom>
          <a:noFill/>
          <a:ln>
            <a:noFill/>
          </a:ln>
        </p:spPr>
      </p:pic>
      <p:sp>
        <p:nvSpPr>
          <p:cNvPr id="2199" name="Shape 2199"/>
          <p:cNvSpPr txBox="1"/>
          <p:nvPr/>
        </p:nvSpPr>
        <p:spPr>
          <a:xfrm>
            <a:off x="3088475" y="152400"/>
            <a:ext cx="5143500" cy="995400"/>
          </a:xfrm>
          <a:prstGeom prst="rect">
            <a:avLst/>
          </a:prstGeom>
          <a:noFill/>
          <a:ln>
            <a:noFill/>
          </a:ln>
        </p:spPr>
        <p:txBody>
          <a:bodyPr lIns="91425" tIns="91425" rIns="91425" bIns="91425" anchor="t" anchorCtr="0">
            <a:noAutofit/>
          </a:bodyPr>
          <a:lstStyle/>
          <a:p>
            <a:pPr lvl="0" rtl="0">
              <a:spcBef>
                <a:spcPts val="0"/>
              </a:spcBef>
              <a:buNone/>
            </a:pPr>
            <a:r>
              <a:rPr lang="en" sz="2400" b="1">
                <a:solidFill>
                  <a:srgbClr val="FFFFFF"/>
                </a:solidFill>
              </a:rPr>
              <a:t>StreetView House Numbers</a:t>
            </a:r>
          </a:p>
          <a:p>
            <a:pPr lvl="0" rtl="0">
              <a:spcBef>
                <a:spcPts val="0"/>
              </a:spcBef>
              <a:buNone/>
            </a:pPr>
            <a:endParaRPr>
              <a:solidFill>
                <a:srgbClr val="FFFFFF"/>
              </a:solidFill>
            </a:endParaRPr>
          </a:p>
          <a:p>
            <a:pPr lvl="0" rtl="0">
              <a:spcBef>
                <a:spcPts val="0"/>
              </a:spcBef>
              <a:buNone/>
            </a:pPr>
            <a:r>
              <a:rPr lang="en">
                <a:solidFill>
                  <a:srgbClr val="FFFFFF"/>
                </a:solidFill>
              </a:rPr>
              <a:t>Similar training procedure as before</a:t>
            </a:r>
          </a:p>
        </p:txBody>
      </p:sp>
      <p:sp>
        <p:nvSpPr>
          <p:cNvPr id="2200" name="Shape 220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88</a:t>
            </a:fld>
            <a:endParaRPr lang="en"/>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pic>
        <p:nvPicPr>
          <p:cNvPr id="2205" name="Shape 2205"/>
          <p:cNvPicPr preferRelativeResize="0"/>
          <p:nvPr/>
        </p:nvPicPr>
        <p:blipFill>
          <a:blip r:embed="rId3">
            <a:alphaModFix/>
          </a:blip>
          <a:stretch>
            <a:fillRect/>
          </a:stretch>
        </p:blipFill>
        <p:spPr>
          <a:xfrm>
            <a:off x="1992025" y="1653875"/>
            <a:ext cx="5718499" cy="2600099"/>
          </a:xfrm>
          <a:prstGeom prst="rect">
            <a:avLst/>
          </a:prstGeom>
          <a:noFill/>
          <a:ln>
            <a:noFill/>
          </a:ln>
        </p:spPr>
      </p:pic>
      <p:pic>
        <p:nvPicPr>
          <p:cNvPr id="2206" name="Shape 2206"/>
          <p:cNvPicPr preferRelativeResize="0"/>
          <p:nvPr/>
        </p:nvPicPr>
        <p:blipFill>
          <a:blip r:embed="rId4">
            <a:alphaModFix/>
          </a:blip>
          <a:stretch>
            <a:fillRect/>
          </a:stretch>
        </p:blipFill>
        <p:spPr>
          <a:xfrm>
            <a:off x="193749" y="166675"/>
            <a:ext cx="1845650" cy="1231950"/>
          </a:xfrm>
          <a:prstGeom prst="rect">
            <a:avLst/>
          </a:prstGeom>
          <a:noFill/>
          <a:ln>
            <a:noFill/>
          </a:ln>
        </p:spPr>
      </p:pic>
      <p:sp>
        <p:nvSpPr>
          <p:cNvPr id="2207" name="Shape 2207"/>
          <p:cNvSpPr/>
          <p:nvPr/>
        </p:nvSpPr>
        <p:spPr>
          <a:xfrm>
            <a:off x="77750" y="3457100"/>
            <a:ext cx="1752900" cy="293100"/>
          </a:xfrm>
          <a:prstGeom prst="roundRect">
            <a:avLst>
              <a:gd name="adj" fmla="val 16667"/>
            </a:avLst>
          </a:prstGeom>
          <a:solidFill>
            <a:srgbClr val="EFEFEF"/>
          </a:solidFill>
          <a:ln w="19050" cap="flat" cmpd="sng">
            <a:solidFill>
              <a:srgbClr val="FF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a:t>State of the art results</a:t>
            </a:r>
          </a:p>
        </p:txBody>
      </p:sp>
      <p:sp>
        <p:nvSpPr>
          <p:cNvPr id="2208" name="Shape 2208"/>
          <p:cNvSpPr/>
          <p:nvPr/>
        </p:nvSpPr>
        <p:spPr>
          <a:xfrm>
            <a:off x="2275475" y="3728275"/>
            <a:ext cx="4857300" cy="250500"/>
          </a:xfrm>
          <a:prstGeom prst="roundRect">
            <a:avLst>
              <a:gd name="adj" fmla="val 16667"/>
            </a:avLst>
          </a:prstGeom>
          <a:solidFill>
            <a:srgbClr val="FF00FF">
              <a:alpha val="14940"/>
            </a:srgbClr>
          </a:solidFill>
          <a:ln>
            <a:noFill/>
          </a:ln>
        </p:spPr>
        <p:txBody>
          <a:bodyPr lIns="91425" tIns="91425" rIns="91425" bIns="91425" anchor="ctr" anchorCtr="0">
            <a:noAutofit/>
          </a:bodyPr>
          <a:lstStyle/>
          <a:p>
            <a:pPr lvl="0">
              <a:spcBef>
                <a:spcPts val="0"/>
              </a:spcBef>
              <a:buNone/>
            </a:pPr>
            <a:endParaRPr/>
          </a:p>
        </p:txBody>
      </p:sp>
      <p:cxnSp>
        <p:nvCxnSpPr>
          <p:cNvPr id="2209" name="Shape 2209"/>
          <p:cNvCxnSpPr>
            <a:stCxn id="2208" idx="1"/>
            <a:endCxn id="2207" idx="3"/>
          </p:cNvCxnSpPr>
          <p:nvPr/>
        </p:nvCxnSpPr>
        <p:spPr>
          <a:xfrm rot="10800000">
            <a:off x="1830575" y="3603625"/>
            <a:ext cx="444900" cy="249900"/>
          </a:xfrm>
          <a:prstGeom prst="bentConnector3">
            <a:avLst>
              <a:gd name="adj1" fmla="val 49992"/>
            </a:avLst>
          </a:prstGeom>
          <a:noFill/>
          <a:ln w="9525" cap="flat" cmpd="sng">
            <a:solidFill>
              <a:srgbClr val="FF00FF"/>
            </a:solidFill>
            <a:prstDash val="solid"/>
            <a:round/>
            <a:headEnd type="none" w="lg" len="lg"/>
            <a:tailEnd type="none" w="lg" len="lg"/>
          </a:ln>
        </p:spPr>
      </p:cxnSp>
      <p:sp>
        <p:nvSpPr>
          <p:cNvPr id="2210" name="Shape 2210"/>
          <p:cNvSpPr/>
          <p:nvPr/>
        </p:nvSpPr>
        <p:spPr>
          <a:xfrm>
            <a:off x="193750" y="4551000"/>
            <a:ext cx="4034700" cy="426300"/>
          </a:xfrm>
          <a:prstGeom prst="roundRect">
            <a:avLst>
              <a:gd name="adj" fmla="val 16667"/>
            </a:avLst>
          </a:prstGeom>
          <a:solidFill>
            <a:srgbClr val="EFEFEF"/>
          </a:solidFill>
          <a:ln w="19050"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a:t>Results are not just from the modified architecture. Come from the GAN</a:t>
            </a:r>
          </a:p>
        </p:txBody>
      </p:sp>
      <p:sp>
        <p:nvSpPr>
          <p:cNvPr id="2211" name="Shape 2211"/>
          <p:cNvSpPr/>
          <p:nvPr/>
        </p:nvSpPr>
        <p:spPr>
          <a:xfrm>
            <a:off x="2189625" y="3999450"/>
            <a:ext cx="5400900" cy="250500"/>
          </a:xfrm>
          <a:prstGeom prst="roundRect">
            <a:avLst>
              <a:gd name="adj" fmla="val 16667"/>
            </a:avLst>
          </a:prstGeom>
          <a:solidFill>
            <a:srgbClr val="00FF00">
              <a:alpha val="19550"/>
            </a:srgbClr>
          </a:solidFill>
          <a:ln>
            <a:noFill/>
          </a:ln>
        </p:spPr>
        <p:txBody>
          <a:bodyPr lIns="91425" tIns="91425" rIns="91425" bIns="91425" anchor="ctr" anchorCtr="0">
            <a:noAutofit/>
          </a:bodyPr>
          <a:lstStyle/>
          <a:p>
            <a:pPr lvl="0">
              <a:spcBef>
                <a:spcPts val="0"/>
              </a:spcBef>
              <a:buNone/>
            </a:pPr>
            <a:endParaRPr/>
          </a:p>
        </p:txBody>
      </p:sp>
      <p:cxnSp>
        <p:nvCxnSpPr>
          <p:cNvPr id="2212" name="Shape 2212"/>
          <p:cNvCxnSpPr>
            <a:stCxn id="2211" idx="1"/>
            <a:endCxn id="2210" idx="0"/>
          </p:cNvCxnSpPr>
          <p:nvPr/>
        </p:nvCxnSpPr>
        <p:spPr>
          <a:xfrm>
            <a:off x="2189625" y="4124700"/>
            <a:ext cx="21600" cy="426300"/>
          </a:xfrm>
          <a:prstGeom prst="bentConnector4">
            <a:avLst>
              <a:gd name="adj1" fmla="val -1102431"/>
              <a:gd name="adj2" fmla="val 64690"/>
            </a:avLst>
          </a:prstGeom>
          <a:noFill/>
          <a:ln w="9525" cap="flat" cmpd="sng">
            <a:solidFill>
              <a:srgbClr val="00FF00"/>
            </a:solidFill>
            <a:prstDash val="solid"/>
            <a:round/>
            <a:headEnd type="none" w="lg" len="lg"/>
            <a:tailEnd type="none" w="lg" len="lg"/>
          </a:ln>
        </p:spPr>
      </p:cxnSp>
      <p:sp>
        <p:nvSpPr>
          <p:cNvPr id="2213" name="Shape 2213"/>
          <p:cNvSpPr txBox="1"/>
          <p:nvPr/>
        </p:nvSpPr>
        <p:spPr>
          <a:xfrm>
            <a:off x="3088475" y="152400"/>
            <a:ext cx="5143500" cy="995400"/>
          </a:xfrm>
          <a:prstGeom prst="rect">
            <a:avLst/>
          </a:prstGeom>
          <a:noFill/>
          <a:ln>
            <a:noFill/>
          </a:ln>
        </p:spPr>
        <p:txBody>
          <a:bodyPr lIns="91425" tIns="91425" rIns="91425" bIns="91425" anchor="t" anchorCtr="0">
            <a:noAutofit/>
          </a:bodyPr>
          <a:lstStyle/>
          <a:p>
            <a:pPr lvl="0">
              <a:spcBef>
                <a:spcPts val="0"/>
              </a:spcBef>
              <a:buNone/>
            </a:pPr>
            <a:r>
              <a:rPr lang="en" sz="2400" b="1">
                <a:solidFill>
                  <a:srgbClr val="FFFFFF"/>
                </a:solidFill>
              </a:rPr>
              <a:t>StreetView House Numbers</a:t>
            </a:r>
          </a:p>
          <a:p>
            <a:pPr lvl="0">
              <a:spcBef>
                <a:spcPts val="0"/>
              </a:spcBef>
              <a:buNone/>
            </a:pPr>
            <a:endParaRPr>
              <a:solidFill>
                <a:srgbClr val="FFFFFF"/>
              </a:solidFill>
            </a:endParaRPr>
          </a:p>
          <a:p>
            <a:pPr lvl="0" rtl="0">
              <a:spcBef>
                <a:spcPts val="0"/>
              </a:spcBef>
              <a:buNone/>
            </a:pPr>
            <a:r>
              <a:rPr lang="en">
                <a:solidFill>
                  <a:srgbClr val="FFFFFF"/>
                </a:solidFill>
              </a:rPr>
              <a:t>Similar training procedure as before</a:t>
            </a:r>
          </a:p>
        </p:txBody>
      </p:sp>
      <p:sp>
        <p:nvSpPr>
          <p:cNvPr id="2214" name="Shape 221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89</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descr="http://bamos.github.io/data/2016-08-09/lecun-quora.png"/>
          <p:cNvPicPr preferRelativeResize="0"/>
          <p:nvPr/>
        </p:nvPicPr>
        <p:blipFill rotWithShape="1">
          <a:blip r:embed="rId3">
            <a:alphaModFix/>
          </a:blip>
          <a:srcRect b="48696"/>
          <a:stretch/>
        </p:blipFill>
        <p:spPr>
          <a:xfrm>
            <a:off x="1454375" y="636450"/>
            <a:ext cx="5812225" cy="3870599"/>
          </a:xfrm>
          <a:prstGeom prst="rect">
            <a:avLst/>
          </a:prstGeom>
          <a:noFill/>
          <a:ln>
            <a:noFill/>
          </a:ln>
        </p:spPr>
      </p:pic>
      <p:sp>
        <p:nvSpPr>
          <p:cNvPr id="108" name="Shape 108"/>
          <p:cNvSpPr txBox="1"/>
          <p:nvPr/>
        </p:nvSpPr>
        <p:spPr>
          <a:xfrm>
            <a:off x="2828125" y="4553425"/>
            <a:ext cx="5711700" cy="2289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Yann LeCun thinks the GAN idea is pretty neat</a:t>
            </a:r>
          </a:p>
        </p:txBody>
      </p:sp>
      <p:sp>
        <p:nvSpPr>
          <p:cNvPr id="109" name="Shape 109"/>
          <p:cNvSpPr/>
          <p:nvPr/>
        </p:nvSpPr>
        <p:spPr>
          <a:xfrm>
            <a:off x="1370675" y="3494025"/>
            <a:ext cx="5604900" cy="463200"/>
          </a:xfrm>
          <a:prstGeom prst="roundRect">
            <a:avLst>
              <a:gd name="adj" fmla="val 16667"/>
            </a:avLst>
          </a:prstGeom>
          <a:solidFill>
            <a:srgbClr val="9900FF">
              <a:alpha val="25709"/>
            </a:srgbClr>
          </a:solidFill>
          <a:ln>
            <a:noFill/>
          </a:ln>
        </p:spPr>
        <p:txBody>
          <a:bodyPr lIns="91425" tIns="91425" rIns="91425" bIns="91425" anchor="ctr" anchorCtr="0">
            <a:noAutofit/>
          </a:bodyPr>
          <a:lstStyle/>
          <a:p>
            <a:pPr lvl="0">
              <a:spcBef>
                <a:spcPts val="0"/>
              </a:spcBef>
              <a:buNone/>
            </a:pPr>
            <a:endParaRPr/>
          </a:p>
        </p:txBody>
      </p:sp>
      <p:sp>
        <p:nvSpPr>
          <p:cNvPr id="110" name="Shape 11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9</a:t>
            </a:fld>
            <a:endParaRPr lang="en"/>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218"/>
        <p:cNvGrpSpPr/>
        <p:nvPr/>
      </p:nvGrpSpPr>
      <p:grpSpPr>
        <a:xfrm>
          <a:off x="0" y="0"/>
          <a:ext cx="0" cy="0"/>
          <a:chOff x="0" y="0"/>
          <a:chExt cx="0" cy="0"/>
        </a:xfrm>
      </p:grpSpPr>
      <p:sp>
        <p:nvSpPr>
          <p:cNvPr id="2219" name="Shape 221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Summary</a:t>
            </a:r>
          </a:p>
        </p:txBody>
      </p:sp>
      <p:sp>
        <p:nvSpPr>
          <p:cNvPr id="2220" name="Shape 222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Unsupervised learning that really seems to work!</a:t>
            </a:r>
          </a:p>
          <a:p>
            <a:pPr lvl="0">
              <a:spcBef>
                <a:spcPts val="0"/>
              </a:spcBef>
              <a:buNone/>
            </a:pPr>
            <a:r>
              <a:rPr lang="en"/>
              <a:t>Visualizations indicate that the </a:t>
            </a:r>
            <a:r>
              <a:rPr lang="en" b="1"/>
              <a:t>Generator </a:t>
            </a:r>
            <a:r>
              <a:rPr lang="en"/>
              <a:t>is learning something close to the true distribution of real images</a:t>
            </a:r>
          </a:p>
          <a:p>
            <a:pPr lvl="0">
              <a:spcBef>
                <a:spcPts val="0"/>
              </a:spcBef>
              <a:buNone/>
            </a:pPr>
            <a:r>
              <a:rPr lang="en"/>
              <a:t>Classification performance using the </a:t>
            </a:r>
            <a:r>
              <a:rPr lang="en" b="1"/>
              <a:t>Discriminator </a:t>
            </a:r>
            <a:r>
              <a:rPr lang="en"/>
              <a:t>features indicates that features learned are discriminative of the underlying classes</a:t>
            </a:r>
          </a:p>
          <a:p>
            <a:pPr lvl="0">
              <a:spcBef>
                <a:spcPts val="0"/>
              </a:spcBef>
              <a:buNone/>
            </a:pPr>
            <a:endParaRPr/>
          </a:p>
        </p:txBody>
      </p:sp>
      <p:pic>
        <p:nvPicPr>
          <p:cNvPr id="2221" name="Shape 2221" descr="faces_arithmetic_collage.png"/>
          <p:cNvPicPr preferRelativeResize="0"/>
          <p:nvPr/>
        </p:nvPicPr>
        <p:blipFill rotWithShape="1">
          <a:blip r:embed="rId3">
            <a:alphaModFix/>
          </a:blip>
          <a:srcRect t="49155"/>
          <a:stretch/>
        </p:blipFill>
        <p:spPr>
          <a:xfrm>
            <a:off x="6190150" y="141625"/>
            <a:ext cx="2831000" cy="1583050"/>
          </a:xfrm>
          <a:prstGeom prst="rect">
            <a:avLst/>
          </a:prstGeom>
          <a:noFill/>
          <a:ln>
            <a:noFill/>
          </a:ln>
        </p:spPr>
      </p:pic>
      <p:pic>
        <p:nvPicPr>
          <p:cNvPr id="2222" name="Shape 2222"/>
          <p:cNvPicPr preferRelativeResize="0"/>
          <p:nvPr/>
        </p:nvPicPr>
        <p:blipFill>
          <a:blip r:embed="rId4">
            <a:alphaModFix/>
          </a:blip>
          <a:stretch>
            <a:fillRect/>
          </a:stretch>
        </p:blipFill>
        <p:spPr>
          <a:xfrm>
            <a:off x="5820924" y="3454099"/>
            <a:ext cx="1936175" cy="1496874"/>
          </a:xfrm>
          <a:prstGeom prst="rect">
            <a:avLst/>
          </a:prstGeom>
          <a:noFill/>
          <a:ln>
            <a:noFill/>
          </a:ln>
        </p:spPr>
      </p:pic>
      <p:pic>
        <p:nvPicPr>
          <p:cNvPr id="2223" name="Shape 2223"/>
          <p:cNvPicPr preferRelativeResize="0"/>
          <p:nvPr/>
        </p:nvPicPr>
        <p:blipFill>
          <a:blip r:embed="rId5">
            <a:alphaModFix/>
          </a:blip>
          <a:stretch>
            <a:fillRect/>
          </a:stretch>
        </p:blipFill>
        <p:spPr>
          <a:xfrm>
            <a:off x="6986649" y="2982874"/>
            <a:ext cx="1845650" cy="1231950"/>
          </a:xfrm>
          <a:prstGeom prst="rect">
            <a:avLst/>
          </a:prstGeom>
          <a:noFill/>
          <a:ln>
            <a:noFill/>
          </a:ln>
        </p:spPr>
      </p:pic>
      <p:grpSp>
        <p:nvGrpSpPr>
          <p:cNvPr id="2224" name="Shape 2224"/>
          <p:cNvGrpSpPr/>
          <p:nvPr/>
        </p:nvGrpSpPr>
        <p:grpSpPr>
          <a:xfrm>
            <a:off x="275567" y="3553422"/>
            <a:ext cx="5010032" cy="1223234"/>
            <a:chOff x="97424" y="1443224"/>
            <a:chExt cx="8920997" cy="2178125"/>
          </a:xfrm>
        </p:grpSpPr>
        <p:pic>
          <p:nvPicPr>
            <p:cNvPr id="2225" name="Shape 2225"/>
            <p:cNvPicPr preferRelativeResize="0"/>
            <p:nvPr/>
          </p:nvPicPr>
          <p:blipFill rotWithShape="1">
            <a:blip r:embed="rId6">
              <a:alphaModFix/>
            </a:blip>
            <a:srcRect l="19568"/>
            <a:stretch/>
          </p:blipFill>
          <p:spPr>
            <a:xfrm>
              <a:off x="5339474" y="1443224"/>
              <a:ext cx="3678946" cy="2178125"/>
            </a:xfrm>
            <a:prstGeom prst="rect">
              <a:avLst/>
            </a:prstGeom>
            <a:noFill/>
            <a:ln>
              <a:noFill/>
            </a:ln>
          </p:spPr>
        </p:pic>
        <p:pic>
          <p:nvPicPr>
            <p:cNvPr id="2226" name="Shape 2226"/>
            <p:cNvPicPr preferRelativeResize="0"/>
            <p:nvPr/>
          </p:nvPicPr>
          <p:blipFill>
            <a:blip r:embed="rId7">
              <a:alphaModFix/>
            </a:blip>
            <a:stretch>
              <a:fillRect/>
            </a:stretch>
          </p:blipFill>
          <p:spPr>
            <a:xfrm>
              <a:off x="97424" y="1443225"/>
              <a:ext cx="5273675" cy="2174175"/>
            </a:xfrm>
            <a:prstGeom prst="rect">
              <a:avLst/>
            </a:prstGeom>
            <a:noFill/>
            <a:ln>
              <a:noFill/>
            </a:ln>
          </p:spPr>
        </p:pic>
        <p:sp>
          <p:nvSpPr>
            <p:cNvPr id="2227" name="Shape 2227"/>
            <p:cNvSpPr/>
            <p:nvPr/>
          </p:nvSpPr>
          <p:spPr>
            <a:xfrm>
              <a:off x="5315788" y="1496325"/>
              <a:ext cx="164400" cy="1280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228" name="Shape 2228"/>
            <p:cNvSpPr/>
            <p:nvPr/>
          </p:nvSpPr>
          <p:spPr>
            <a:xfrm>
              <a:off x="5358316" y="2206486"/>
              <a:ext cx="164400" cy="277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2229" name="Shape 22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90</a:t>
            </a:fld>
            <a:endParaRPr lang="en"/>
          </a:p>
        </p:txBody>
      </p:sp>
      <p:pic>
        <p:nvPicPr>
          <p:cNvPr id="2230" name="Shape 2230" descr="lsun_bedrooms_five_epochs_interps.png"/>
          <p:cNvPicPr preferRelativeResize="0"/>
          <p:nvPr/>
        </p:nvPicPr>
        <p:blipFill rotWithShape="1">
          <a:blip r:embed="rId8">
            <a:alphaModFix/>
          </a:blip>
          <a:srcRect t="19853" b="59684"/>
          <a:stretch/>
        </p:blipFill>
        <p:spPr>
          <a:xfrm>
            <a:off x="2042625" y="244624"/>
            <a:ext cx="4080824" cy="8350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2235" name="Shape 2235"/>
          <p:cNvSpPr txBox="1">
            <a:spLocks noGrp="1"/>
          </p:cNvSpPr>
          <p:nvPr>
            <p:ph type="title"/>
          </p:nvPr>
        </p:nvSpPr>
        <p:spPr>
          <a:xfrm>
            <a:off x="311700" y="2121425"/>
            <a:ext cx="8520600" cy="572700"/>
          </a:xfrm>
          <a:prstGeom prst="rect">
            <a:avLst/>
          </a:prstGeom>
        </p:spPr>
        <p:txBody>
          <a:bodyPr lIns="91425" tIns="91425" rIns="91425" bIns="91425" anchor="t" anchorCtr="0">
            <a:noAutofit/>
          </a:bodyPr>
          <a:lstStyle/>
          <a:p>
            <a:pPr lvl="0" algn="ctr">
              <a:spcBef>
                <a:spcPts val="0"/>
              </a:spcBef>
              <a:buNone/>
            </a:pPr>
            <a:r>
              <a:rPr lang="en"/>
              <a:t>eof</a:t>
            </a:r>
          </a:p>
        </p:txBody>
      </p:sp>
      <p:sp>
        <p:nvSpPr>
          <p:cNvPr id="2236" name="Shape 223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91</a:t>
            </a:fld>
            <a:endParaRPr lang="en"/>
          </a:p>
        </p:txBody>
      </p:sp>
    </p:spTree>
  </p:cSld>
  <p:clrMapOvr>
    <a:masterClrMapping/>
  </p:clrMapOvr>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TotalTime>
  <Words>5801</Words>
  <Application>Microsoft Office PowerPoint</Application>
  <PresentationFormat>On-screen Show (16:9)</PresentationFormat>
  <Paragraphs>952</Paragraphs>
  <Slides>91</Slides>
  <Notes>87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91</vt:i4>
      </vt:variant>
    </vt:vector>
  </HeadingPairs>
  <TitlesOfParts>
    <vt:vector size="94" baseType="lpstr">
      <vt:lpstr>Arial</vt:lpstr>
      <vt:lpstr>Courier New</vt:lpstr>
      <vt:lpstr>simple-dark-2</vt:lpstr>
      <vt:lpstr>Group presentation</vt:lpstr>
      <vt:lpstr>PowerPoint Presentation</vt:lpstr>
      <vt:lpstr>PowerPoint Presentation</vt:lpstr>
      <vt:lpstr>PowerPoint Presentation</vt:lpstr>
      <vt:lpstr>Unsupervised Representation Learning with Deep Convolutional Generative Adversarial Networks</vt:lpstr>
      <vt:lpstr>Unsupervised Representation Learning with Deep Convolutional Generative Adversarial Networks</vt:lpstr>
      <vt:lpstr>Unsupervised Representation Learning with Deep Convolutional Generative Adversarial Networks</vt:lpstr>
      <vt:lpstr>Unsupervised Representation Learning with Deep Convolutional Generative Adversarial Networks</vt:lpstr>
      <vt:lpstr>PowerPoint Presentation</vt:lpstr>
      <vt:lpstr>The following images are all generated from this method</vt:lpstr>
      <vt:lpstr>Generated - ImageNet</vt:lpstr>
      <vt:lpstr>Generated - bedrooms</vt:lpstr>
      <vt:lpstr>PowerPoint Presentation</vt:lpstr>
      <vt:lpstr>Generated - Albumn Covers</vt:lpstr>
      <vt:lpstr>Outline of our chat</vt:lpstr>
      <vt:lpstr>Outline of our chat</vt:lpstr>
      <vt:lpstr>The Deep Convolutional Generative Adversarial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 jump to this paper to better understand the optimization</vt:lpstr>
      <vt:lpstr>Outline of our chat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of our chat</vt:lpstr>
      <vt:lpstr>The Deep Convolutional Generative Adversarial Network</vt:lpstr>
      <vt:lpstr>Generator</vt:lpstr>
      <vt:lpstr>Generator</vt:lpstr>
      <vt:lpstr>Generator</vt:lpstr>
      <vt:lpstr>Generator</vt:lpstr>
      <vt:lpstr>Generator</vt:lpstr>
      <vt:lpstr>Generator</vt:lpstr>
      <vt:lpstr>PowerPoint Presentation</vt:lpstr>
      <vt:lpstr>PowerPoint Presentation</vt:lpstr>
      <vt:lpstr>Generator</vt:lpstr>
      <vt:lpstr>The Deep Convolutional Generative Adversarial Network</vt:lpstr>
      <vt:lpstr>Discriminator</vt:lpstr>
      <vt:lpstr>Discriminator</vt:lpstr>
      <vt:lpstr>Discriminator</vt:lpstr>
      <vt:lpstr>Discriminator</vt:lpstr>
      <vt:lpstr>Discriminator</vt:lpstr>
      <vt:lpstr>Discriminator</vt:lpstr>
      <vt:lpstr>Discriminator</vt:lpstr>
      <vt:lpstr>Discriminator</vt:lpstr>
      <vt:lpstr>Details</vt:lpstr>
      <vt:lpstr>Outline of our chat</vt:lpstr>
      <vt:lpstr>PowerPoint Presentation</vt:lpstr>
      <vt:lpstr>PowerPoint Presentation</vt:lpstr>
      <vt:lpstr>PowerPoint Presentation</vt:lpstr>
      <vt:lpstr>PowerPoint Presentation</vt:lpstr>
      <vt:lpstr>PowerPoint Presentation</vt:lpstr>
      <vt:lpstr>PowerPoint Presentation</vt:lpstr>
      <vt:lpstr>Amazing generated images… but wait there's more!</vt:lpstr>
      <vt:lpstr>Outline of our chat</vt:lpstr>
      <vt:lpstr>PowerPoint Presentation</vt:lpstr>
      <vt:lpstr>PowerPoint Presentation</vt:lpstr>
      <vt:lpstr>PowerPoint Presentation</vt:lpstr>
      <vt:lpstr>PowerPoint Presentation</vt:lpstr>
      <vt:lpstr>PowerPoint Presentation</vt:lpstr>
      <vt:lpstr>Summary</vt:lpstr>
      <vt:lpstr>eof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WANG, Yue</cp:lastModifiedBy>
  <cp:revision>7</cp:revision>
  <dcterms:modified xsi:type="dcterms:W3CDTF">2017-02-13T10:07:55Z</dcterms:modified>
</cp:coreProperties>
</file>