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9" r:id="rId13"/>
    <p:sldId id="268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9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 dirty="0"/>
              <a:t>Running </a:t>
            </a:r>
            <a:r>
              <a:rPr lang="en-US" altLang="zh-CN" dirty="0" smtClean="0"/>
              <a:t>time (s) </a:t>
            </a:r>
            <a:r>
              <a:rPr lang="en-US" altLang="zh-CN" dirty="0"/>
              <a:t>with different heap size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Running time with different heap size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500M</c:v>
                </c:pt>
                <c:pt idx="1">
                  <c:v>1G</c:v>
                </c:pt>
                <c:pt idx="2">
                  <c:v>2G</c:v>
                </c:pt>
                <c:pt idx="3">
                  <c:v>4G</c:v>
                </c:pt>
                <c:pt idx="4">
                  <c:v>5G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9.35</c:v>
                </c:pt>
                <c:pt idx="1">
                  <c:v>3.52</c:v>
                </c:pt>
                <c:pt idx="2">
                  <c:v>0.8</c:v>
                </c:pt>
                <c:pt idx="3">
                  <c:v>0.4</c:v>
                </c:pt>
                <c:pt idx="4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2917888"/>
        <c:axId val="292916712"/>
      </c:barChart>
      <c:catAx>
        <c:axId val="292917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92916712"/>
        <c:crosses val="autoZero"/>
        <c:auto val="1"/>
        <c:lblAlgn val="ctr"/>
        <c:lblOffset val="100"/>
        <c:noMultiLvlLbl val="0"/>
      </c:catAx>
      <c:valAx>
        <c:axId val="292916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92917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1142-9FE8-45B2-BA92-85FA03FD28DE}" type="datetimeFigureOut">
              <a:rPr lang="zh-CN" altLang="en-US" smtClean="0"/>
              <a:t>2014/9/2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55E36-00DF-4F7A-88D9-38A9541A87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384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1142-9FE8-45B2-BA92-85FA03FD28DE}" type="datetimeFigureOut">
              <a:rPr lang="zh-CN" altLang="en-US" smtClean="0"/>
              <a:t>2014/9/2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55E36-00DF-4F7A-88D9-38A9541A87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244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1142-9FE8-45B2-BA92-85FA03FD28DE}" type="datetimeFigureOut">
              <a:rPr lang="zh-CN" altLang="en-US" smtClean="0"/>
              <a:t>2014/9/2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55E36-00DF-4F7A-88D9-38A9541A87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9296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1142-9FE8-45B2-BA92-85FA03FD28DE}" type="datetimeFigureOut">
              <a:rPr lang="zh-CN" altLang="en-US" smtClean="0"/>
              <a:t>2014/9/2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55E36-00DF-4F7A-88D9-38A9541A87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4194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1142-9FE8-45B2-BA92-85FA03FD28DE}" type="datetimeFigureOut">
              <a:rPr lang="zh-CN" altLang="en-US" smtClean="0"/>
              <a:t>2014/9/2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55E36-00DF-4F7A-88D9-38A9541A87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1161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1142-9FE8-45B2-BA92-85FA03FD28DE}" type="datetimeFigureOut">
              <a:rPr lang="zh-CN" altLang="en-US" smtClean="0"/>
              <a:t>2014/9/2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55E36-00DF-4F7A-88D9-38A9541A87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177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1142-9FE8-45B2-BA92-85FA03FD28DE}" type="datetimeFigureOut">
              <a:rPr lang="zh-CN" altLang="en-US" smtClean="0"/>
              <a:t>2014/9/2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55E36-00DF-4F7A-88D9-38A9541A87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8062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1142-9FE8-45B2-BA92-85FA03FD28DE}" type="datetimeFigureOut">
              <a:rPr lang="zh-CN" altLang="en-US" smtClean="0"/>
              <a:t>2014/9/2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55E36-00DF-4F7A-88D9-38A9541A87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4332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1142-9FE8-45B2-BA92-85FA03FD28DE}" type="datetimeFigureOut">
              <a:rPr lang="zh-CN" altLang="en-US" smtClean="0"/>
              <a:t>2014/9/2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55E36-00DF-4F7A-88D9-38A9541A87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5149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1142-9FE8-45B2-BA92-85FA03FD28DE}" type="datetimeFigureOut">
              <a:rPr lang="zh-CN" altLang="en-US" smtClean="0"/>
              <a:t>2014/9/2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55E36-00DF-4F7A-88D9-38A9541A87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803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1142-9FE8-45B2-BA92-85FA03FD28DE}" type="datetimeFigureOut">
              <a:rPr lang="zh-CN" altLang="en-US" smtClean="0"/>
              <a:t>2014/9/2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55E36-00DF-4F7A-88D9-38A9541A87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0924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91142-9FE8-45B2-BA92-85FA03FD28DE}" type="datetimeFigureOut">
              <a:rPr lang="zh-CN" altLang="en-US" smtClean="0"/>
              <a:t>2014/9/2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55E36-00DF-4F7A-88D9-38A9541A87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8791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Java Implementation of </a:t>
            </a:r>
            <a:r>
              <a:rPr lang="en-US" altLang="zh-CN" dirty="0" err="1" smtClean="0"/>
              <a:t>Petuum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Yuxin Su</a:t>
            </a:r>
          </a:p>
          <a:p>
            <a:r>
              <a:rPr lang="en-US" altLang="zh-CN" dirty="0" smtClean="0"/>
              <a:t>September 2, 2014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6253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Next: reduce the number of JNI call</a:t>
            </a:r>
            <a:endParaRPr lang="zh-CN" altLang="en-US" dirty="0"/>
          </a:p>
        </p:txBody>
      </p:sp>
      <p:sp>
        <p:nvSpPr>
          <p:cNvPr id="10" name="内容占位符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Try to put JNI at different levels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JNI call is always the biggest one for time consuming!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986118" y="3182471"/>
            <a:ext cx="1138517" cy="4482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Apps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2752165" y="3182470"/>
            <a:ext cx="1138517" cy="4482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Table Ops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4518212" y="3182470"/>
            <a:ext cx="1434353" cy="4482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Client Cache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6580095" y="3182470"/>
            <a:ext cx="1434353" cy="4482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/>
              <a:t>Communication Thread</a:t>
            </a:r>
            <a:endParaRPr lang="zh-CN" altLang="en-US" sz="1400" dirty="0"/>
          </a:p>
        </p:txBody>
      </p:sp>
      <p:sp>
        <p:nvSpPr>
          <p:cNvPr id="15" name="矩形 14"/>
          <p:cNvSpPr/>
          <p:nvPr/>
        </p:nvSpPr>
        <p:spPr>
          <a:xfrm>
            <a:off x="8993842" y="3182469"/>
            <a:ext cx="1434353" cy="4482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Server</a:t>
            </a:r>
            <a:endParaRPr lang="zh-CN" altLang="en-US" dirty="0"/>
          </a:p>
        </p:txBody>
      </p:sp>
      <p:cxnSp>
        <p:nvCxnSpPr>
          <p:cNvPr id="17" name="直接箭头连接符 16"/>
          <p:cNvCxnSpPr>
            <a:stCxn id="11" idx="3"/>
            <a:endCxn id="12" idx="1"/>
          </p:cNvCxnSpPr>
          <p:nvPr/>
        </p:nvCxnSpPr>
        <p:spPr>
          <a:xfrm flipV="1">
            <a:off x="2124635" y="3406588"/>
            <a:ext cx="62753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>
            <a:stCxn id="12" idx="3"/>
            <a:endCxn id="13" idx="1"/>
          </p:cNvCxnSpPr>
          <p:nvPr/>
        </p:nvCxnSpPr>
        <p:spPr>
          <a:xfrm>
            <a:off x="3890682" y="3406588"/>
            <a:ext cx="6275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>
            <a:stCxn id="13" idx="3"/>
            <a:endCxn id="14" idx="1"/>
          </p:cNvCxnSpPr>
          <p:nvPr/>
        </p:nvCxnSpPr>
        <p:spPr>
          <a:xfrm>
            <a:off x="5952565" y="3406588"/>
            <a:ext cx="6275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/>
          <p:nvPr/>
        </p:nvCxnSpPr>
        <p:spPr>
          <a:xfrm>
            <a:off x="8014448" y="3406586"/>
            <a:ext cx="97939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下箭头 23"/>
          <p:cNvSpPr/>
          <p:nvPr/>
        </p:nvSpPr>
        <p:spPr>
          <a:xfrm>
            <a:off x="2366682" y="2805953"/>
            <a:ext cx="152400" cy="3765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下箭头 24"/>
          <p:cNvSpPr/>
          <p:nvPr/>
        </p:nvSpPr>
        <p:spPr>
          <a:xfrm>
            <a:off x="4112558" y="2805952"/>
            <a:ext cx="152400" cy="3765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下箭头 25"/>
          <p:cNvSpPr/>
          <p:nvPr/>
        </p:nvSpPr>
        <p:spPr>
          <a:xfrm>
            <a:off x="6186767" y="2841808"/>
            <a:ext cx="152400" cy="3765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下箭头 26"/>
          <p:cNvSpPr/>
          <p:nvPr/>
        </p:nvSpPr>
        <p:spPr>
          <a:xfrm>
            <a:off x="8401050" y="2868699"/>
            <a:ext cx="152400" cy="3765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文本框 27"/>
          <p:cNvSpPr txBox="1"/>
          <p:nvPr/>
        </p:nvSpPr>
        <p:spPr>
          <a:xfrm>
            <a:off x="2182906" y="2436620"/>
            <a:ext cx="510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JNI</a:t>
            </a:r>
            <a:endParaRPr lang="zh-CN" altLang="en-US" dirty="0"/>
          </a:p>
        </p:txBody>
      </p:sp>
      <p:sp>
        <p:nvSpPr>
          <p:cNvPr id="29" name="文本框 28"/>
          <p:cNvSpPr txBox="1"/>
          <p:nvPr/>
        </p:nvSpPr>
        <p:spPr>
          <a:xfrm>
            <a:off x="3929903" y="2472476"/>
            <a:ext cx="510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JNI</a:t>
            </a:r>
            <a:endParaRPr lang="zh-CN" altLang="en-US" dirty="0"/>
          </a:p>
        </p:txBody>
      </p:sp>
      <p:sp>
        <p:nvSpPr>
          <p:cNvPr id="30" name="文本框 29"/>
          <p:cNvSpPr txBox="1"/>
          <p:nvPr/>
        </p:nvSpPr>
        <p:spPr>
          <a:xfrm>
            <a:off x="6034367" y="2480549"/>
            <a:ext cx="510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JNI</a:t>
            </a:r>
            <a:endParaRPr lang="zh-CN" altLang="en-US" dirty="0"/>
          </a:p>
        </p:txBody>
      </p:sp>
      <p:sp>
        <p:nvSpPr>
          <p:cNvPr id="31" name="文本框 30"/>
          <p:cNvSpPr txBox="1"/>
          <p:nvPr/>
        </p:nvSpPr>
        <p:spPr>
          <a:xfrm>
            <a:off x="8211670" y="2505662"/>
            <a:ext cx="510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JNI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61055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Now: Pure Java Implementation of </a:t>
            </a:r>
            <a:r>
              <a:rPr lang="en-US" altLang="zh-CN" dirty="0" err="1" smtClean="0"/>
              <a:t>Petuum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Production Values</a:t>
            </a:r>
          </a:p>
          <a:p>
            <a:pPr lvl="1"/>
            <a:r>
              <a:rPr lang="en-US" altLang="zh-CN" dirty="0" smtClean="0"/>
              <a:t>The performance of Java is not a problem, especially for Java 8</a:t>
            </a:r>
          </a:p>
          <a:p>
            <a:pPr lvl="1"/>
            <a:r>
              <a:rPr lang="en-US" altLang="zh-CN" dirty="0" smtClean="0"/>
              <a:t>Easy to collaborate with other mature components</a:t>
            </a:r>
          </a:p>
          <a:p>
            <a:pPr lvl="1"/>
            <a:r>
              <a:rPr lang="en-US" altLang="zh-CN" dirty="0" smtClean="0"/>
              <a:t>Easy to use and to popularize</a:t>
            </a:r>
          </a:p>
          <a:p>
            <a:pPr lvl="1"/>
            <a:r>
              <a:rPr lang="en-US" altLang="zh-CN" dirty="0" smtClean="0"/>
              <a:t>Lower the learning curve of </a:t>
            </a:r>
            <a:r>
              <a:rPr lang="en-US" altLang="zh-CN" dirty="0" err="1" smtClean="0"/>
              <a:t>Petuum</a:t>
            </a:r>
            <a:r>
              <a:rPr lang="en-US" altLang="zh-CN" dirty="0" smtClean="0"/>
              <a:t> </a:t>
            </a:r>
          </a:p>
          <a:p>
            <a:r>
              <a:rPr lang="en-US" altLang="zh-CN" dirty="0" smtClean="0"/>
              <a:t>Research Value</a:t>
            </a:r>
          </a:p>
          <a:p>
            <a:pPr lvl="1"/>
            <a:r>
              <a:rPr lang="en-US" altLang="zh-CN" dirty="0" smtClean="0"/>
              <a:t>Java/Scala and related framework are powerful tools to explore new parallel paradigm for machine learning algorithms.</a:t>
            </a:r>
          </a:p>
          <a:p>
            <a:pPr lvl="2"/>
            <a:r>
              <a:rPr lang="en-US" altLang="zh-CN" dirty="0" smtClean="0"/>
              <a:t>e.g. Actor model is a ideal tool to explore auto-parallel and model-parallel.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3353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Overview of </a:t>
            </a:r>
            <a:r>
              <a:rPr lang="en-US" altLang="zh-CN" dirty="0" err="1" smtClean="0"/>
              <a:t>Petuum</a:t>
            </a:r>
            <a:r>
              <a:rPr lang="en-US" altLang="zh-CN" dirty="0" smtClean="0"/>
              <a:t> v0.9</a:t>
            </a:r>
            <a:endParaRPr lang="zh-CN" altLang="en-US" dirty="0"/>
          </a:p>
        </p:txBody>
      </p:sp>
      <p:grpSp>
        <p:nvGrpSpPr>
          <p:cNvPr id="61" name="组合 60"/>
          <p:cNvGrpSpPr/>
          <p:nvPr/>
        </p:nvGrpSpPr>
        <p:grpSpPr>
          <a:xfrm>
            <a:off x="3514165" y="2004171"/>
            <a:ext cx="5163671" cy="4141416"/>
            <a:chOff x="2268071" y="2004171"/>
            <a:chExt cx="5163671" cy="4141416"/>
          </a:xfrm>
        </p:grpSpPr>
        <p:grpSp>
          <p:nvGrpSpPr>
            <p:cNvPr id="29" name="组合 28"/>
            <p:cNvGrpSpPr/>
            <p:nvPr/>
          </p:nvGrpSpPr>
          <p:grpSpPr>
            <a:xfrm>
              <a:off x="2268071" y="2017059"/>
              <a:ext cx="1075764" cy="1093695"/>
              <a:chOff x="2268071" y="2017059"/>
              <a:chExt cx="1075764" cy="1093695"/>
            </a:xfrm>
          </p:grpSpPr>
          <p:grpSp>
            <p:nvGrpSpPr>
              <p:cNvPr id="6" name="组合 5"/>
              <p:cNvGrpSpPr/>
              <p:nvPr/>
            </p:nvGrpSpPr>
            <p:grpSpPr>
              <a:xfrm>
                <a:off x="2268071" y="2339788"/>
                <a:ext cx="1075764" cy="770966"/>
                <a:chOff x="2268071" y="2339788"/>
                <a:chExt cx="1075764" cy="770966"/>
              </a:xfrm>
            </p:grpSpPr>
            <p:sp>
              <p:nvSpPr>
                <p:cNvPr id="4" name="矩形 3"/>
                <p:cNvSpPr/>
                <p:nvPr/>
              </p:nvSpPr>
              <p:spPr>
                <a:xfrm>
                  <a:off x="2268071" y="2339788"/>
                  <a:ext cx="1075764" cy="385483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dirty="0" smtClean="0"/>
                    <a:t>Workers</a:t>
                  </a:r>
                  <a:endParaRPr lang="zh-CN" altLang="en-US" dirty="0"/>
                </a:p>
              </p:txBody>
            </p:sp>
            <p:sp>
              <p:nvSpPr>
                <p:cNvPr id="5" name="矩形 4"/>
                <p:cNvSpPr/>
                <p:nvPr/>
              </p:nvSpPr>
              <p:spPr>
                <a:xfrm>
                  <a:off x="2268071" y="2725271"/>
                  <a:ext cx="1075764" cy="385483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dirty="0" smtClean="0"/>
                    <a:t>Servers</a:t>
                  </a:r>
                  <a:endParaRPr lang="zh-CN" altLang="en-US" dirty="0"/>
                </a:p>
              </p:txBody>
            </p:sp>
          </p:grpSp>
          <p:sp>
            <p:nvSpPr>
              <p:cNvPr id="22" name="文本框 21"/>
              <p:cNvSpPr txBox="1"/>
              <p:nvPr/>
            </p:nvSpPr>
            <p:spPr>
              <a:xfrm>
                <a:off x="2268071" y="2017059"/>
                <a:ext cx="10757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Node 1</a:t>
                </a:r>
                <a:endParaRPr lang="zh-CN" altLang="en-US" dirty="0"/>
              </a:p>
            </p:txBody>
          </p:sp>
        </p:grpSp>
        <p:grpSp>
          <p:nvGrpSpPr>
            <p:cNvPr id="31" name="组合 30"/>
            <p:cNvGrpSpPr/>
            <p:nvPr/>
          </p:nvGrpSpPr>
          <p:grpSpPr>
            <a:xfrm>
              <a:off x="2268071" y="4989138"/>
              <a:ext cx="1075764" cy="1156449"/>
              <a:chOff x="2608730" y="5213256"/>
              <a:chExt cx="1075764" cy="1156449"/>
            </a:xfrm>
          </p:grpSpPr>
          <p:grpSp>
            <p:nvGrpSpPr>
              <p:cNvPr id="10" name="组合 9"/>
              <p:cNvGrpSpPr/>
              <p:nvPr/>
            </p:nvGrpSpPr>
            <p:grpSpPr>
              <a:xfrm>
                <a:off x="2608730" y="5213256"/>
                <a:ext cx="1075764" cy="770966"/>
                <a:chOff x="2268071" y="2339788"/>
                <a:chExt cx="1075764" cy="770966"/>
              </a:xfrm>
            </p:grpSpPr>
            <p:sp>
              <p:nvSpPr>
                <p:cNvPr id="11" name="矩形 10"/>
                <p:cNvSpPr/>
                <p:nvPr/>
              </p:nvSpPr>
              <p:spPr>
                <a:xfrm>
                  <a:off x="2268071" y="2339788"/>
                  <a:ext cx="1075764" cy="385483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dirty="0" smtClean="0"/>
                    <a:t>Workers</a:t>
                  </a:r>
                  <a:endParaRPr lang="zh-CN" altLang="en-US" dirty="0"/>
                </a:p>
              </p:txBody>
            </p:sp>
            <p:sp>
              <p:nvSpPr>
                <p:cNvPr id="12" name="矩形 11"/>
                <p:cNvSpPr/>
                <p:nvPr/>
              </p:nvSpPr>
              <p:spPr>
                <a:xfrm>
                  <a:off x="2268071" y="2725271"/>
                  <a:ext cx="1075764" cy="385483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dirty="0" smtClean="0"/>
                    <a:t>Servers</a:t>
                  </a:r>
                  <a:endParaRPr lang="zh-CN" altLang="en-US" dirty="0"/>
                </a:p>
              </p:txBody>
            </p:sp>
          </p:grpSp>
          <p:sp>
            <p:nvSpPr>
              <p:cNvPr id="24" name="文本框 23"/>
              <p:cNvSpPr txBox="1"/>
              <p:nvPr/>
            </p:nvSpPr>
            <p:spPr>
              <a:xfrm>
                <a:off x="2608730" y="6000373"/>
                <a:ext cx="10757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Node 4</a:t>
                </a:r>
                <a:endParaRPr lang="zh-CN" altLang="en-US" dirty="0"/>
              </a:p>
            </p:txBody>
          </p:sp>
        </p:grpSp>
        <p:grpSp>
          <p:nvGrpSpPr>
            <p:cNvPr id="34" name="组合 33"/>
            <p:cNvGrpSpPr/>
            <p:nvPr/>
          </p:nvGrpSpPr>
          <p:grpSpPr>
            <a:xfrm>
              <a:off x="4383742" y="2004171"/>
              <a:ext cx="1075764" cy="1093695"/>
              <a:chOff x="2268071" y="2017059"/>
              <a:chExt cx="1075764" cy="1093695"/>
            </a:xfrm>
          </p:grpSpPr>
          <p:grpSp>
            <p:nvGrpSpPr>
              <p:cNvPr id="35" name="组合 34"/>
              <p:cNvGrpSpPr/>
              <p:nvPr/>
            </p:nvGrpSpPr>
            <p:grpSpPr>
              <a:xfrm>
                <a:off x="2268071" y="2339788"/>
                <a:ext cx="1075764" cy="770966"/>
                <a:chOff x="2268071" y="2339788"/>
                <a:chExt cx="1075764" cy="770966"/>
              </a:xfrm>
            </p:grpSpPr>
            <p:sp>
              <p:nvSpPr>
                <p:cNvPr id="37" name="矩形 36"/>
                <p:cNvSpPr/>
                <p:nvPr/>
              </p:nvSpPr>
              <p:spPr>
                <a:xfrm>
                  <a:off x="2268071" y="2339788"/>
                  <a:ext cx="1075764" cy="385483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dirty="0" smtClean="0"/>
                    <a:t>Workers</a:t>
                  </a:r>
                  <a:endParaRPr lang="zh-CN" altLang="en-US" dirty="0"/>
                </a:p>
              </p:txBody>
            </p:sp>
            <p:sp>
              <p:nvSpPr>
                <p:cNvPr id="38" name="矩形 37"/>
                <p:cNvSpPr/>
                <p:nvPr/>
              </p:nvSpPr>
              <p:spPr>
                <a:xfrm>
                  <a:off x="2268071" y="2725271"/>
                  <a:ext cx="1075764" cy="385483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dirty="0" smtClean="0"/>
                    <a:t>Servers</a:t>
                  </a:r>
                  <a:endParaRPr lang="zh-CN" altLang="en-US" dirty="0"/>
                </a:p>
              </p:txBody>
            </p:sp>
          </p:grpSp>
          <p:sp>
            <p:nvSpPr>
              <p:cNvPr id="36" name="文本框 35"/>
              <p:cNvSpPr txBox="1"/>
              <p:nvPr/>
            </p:nvSpPr>
            <p:spPr>
              <a:xfrm>
                <a:off x="2268071" y="2017059"/>
                <a:ext cx="10757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Node 2</a:t>
                </a:r>
                <a:endParaRPr lang="zh-CN" altLang="en-US" dirty="0"/>
              </a:p>
            </p:txBody>
          </p:sp>
        </p:grpSp>
        <p:grpSp>
          <p:nvGrpSpPr>
            <p:cNvPr id="39" name="组合 38"/>
            <p:cNvGrpSpPr/>
            <p:nvPr/>
          </p:nvGrpSpPr>
          <p:grpSpPr>
            <a:xfrm>
              <a:off x="6355978" y="2017059"/>
              <a:ext cx="1075764" cy="1093695"/>
              <a:chOff x="2268071" y="2017059"/>
              <a:chExt cx="1075764" cy="1093695"/>
            </a:xfrm>
          </p:grpSpPr>
          <p:grpSp>
            <p:nvGrpSpPr>
              <p:cNvPr id="40" name="组合 39"/>
              <p:cNvGrpSpPr/>
              <p:nvPr/>
            </p:nvGrpSpPr>
            <p:grpSpPr>
              <a:xfrm>
                <a:off x="2268071" y="2339788"/>
                <a:ext cx="1075764" cy="770966"/>
                <a:chOff x="2268071" y="2339788"/>
                <a:chExt cx="1075764" cy="770966"/>
              </a:xfrm>
            </p:grpSpPr>
            <p:sp>
              <p:nvSpPr>
                <p:cNvPr id="42" name="矩形 41"/>
                <p:cNvSpPr/>
                <p:nvPr/>
              </p:nvSpPr>
              <p:spPr>
                <a:xfrm>
                  <a:off x="2268071" y="2339788"/>
                  <a:ext cx="1075764" cy="385483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dirty="0" smtClean="0"/>
                    <a:t>Workers</a:t>
                  </a:r>
                  <a:endParaRPr lang="zh-CN" altLang="en-US" dirty="0"/>
                </a:p>
              </p:txBody>
            </p:sp>
            <p:sp>
              <p:nvSpPr>
                <p:cNvPr id="43" name="矩形 42"/>
                <p:cNvSpPr/>
                <p:nvPr/>
              </p:nvSpPr>
              <p:spPr>
                <a:xfrm>
                  <a:off x="2268071" y="2725271"/>
                  <a:ext cx="1075764" cy="385483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dirty="0" smtClean="0"/>
                    <a:t>Servers</a:t>
                  </a:r>
                  <a:endParaRPr lang="zh-CN" altLang="en-US" dirty="0"/>
                </a:p>
              </p:txBody>
            </p:sp>
          </p:grpSp>
          <p:sp>
            <p:nvSpPr>
              <p:cNvPr id="41" name="文本框 40"/>
              <p:cNvSpPr txBox="1"/>
              <p:nvPr/>
            </p:nvSpPr>
            <p:spPr>
              <a:xfrm>
                <a:off x="2268071" y="2017059"/>
                <a:ext cx="10757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Node 3</a:t>
                </a:r>
                <a:endParaRPr lang="zh-CN" altLang="en-US" dirty="0"/>
              </a:p>
            </p:txBody>
          </p:sp>
        </p:grpSp>
        <p:grpSp>
          <p:nvGrpSpPr>
            <p:cNvPr id="44" name="组合 43"/>
            <p:cNvGrpSpPr/>
            <p:nvPr/>
          </p:nvGrpSpPr>
          <p:grpSpPr>
            <a:xfrm>
              <a:off x="4383742" y="4962244"/>
              <a:ext cx="1075764" cy="1156449"/>
              <a:chOff x="2608730" y="5213256"/>
              <a:chExt cx="1075764" cy="1156449"/>
            </a:xfrm>
          </p:grpSpPr>
          <p:grpSp>
            <p:nvGrpSpPr>
              <p:cNvPr id="45" name="组合 44"/>
              <p:cNvGrpSpPr/>
              <p:nvPr/>
            </p:nvGrpSpPr>
            <p:grpSpPr>
              <a:xfrm>
                <a:off x="2608730" y="5213256"/>
                <a:ext cx="1075764" cy="770966"/>
                <a:chOff x="2268071" y="2339788"/>
                <a:chExt cx="1075764" cy="770966"/>
              </a:xfrm>
            </p:grpSpPr>
            <p:sp>
              <p:nvSpPr>
                <p:cNvPr id="47" name="矩形 46"/>
                <p:cNvSpPr/>
                <p:nvPr/>
              </p:nvSpPr>
              <p:spPr>
                <a:xfrm>
                  <a:off x="2268071" y="2339788"/>
                  <a:ext cx="1075764" cy="385483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dirty="0" smtClean="0"/>
                    <a:t>Workers</a:t>
                  </a:r>
                  <a:endParaRPr lang="zh-CN" altLang="en-US" dirty="0"/>
                </a:p>
              </p:txBody>
            </p:sp>
            <p:sp>
              <p:nvSpPr>
                <p:cNvPr id="48" name="矩形 47"/>
                <p:cNvSpPr/>
                <p:nvPr/>
              </p:nvSpPr>
              <p:spPr>
                <a:xfrm>
                  <a:off x="2268071" y="2725271"/>
                  <a:ext cx="1075764" cy="385483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dirty="0" smtClean="0"/>
                    <a:t>Servers</a:t>
                  </a:r>
                  <a:endParaRPr lang="zh-CN" altLang="en-US" dirty="0"/>
                </a:p>
              </p:txBody>
            </p:sp>
          </p:grpSp>
          <p:sp>
            <p:nvSpPr>
              <p:cNvPr id="46" name="文本框 45"/>
              <p:cNvSpPr txBox="1"/>
              <p:nvPr/>
            </p:nvSpPr>
            <p:spPr>
              <a:xfrm>
                <a:off x="2608730" y="6000373"/>
                <a:ext cx="10757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Node 5</a:t>
                </a:r>
                <a:endParaRPr lang="zh-CN" altLang="en-US" dirty="0"/>
              </a:p>
            </p:txBody>
          </p:sp>
        </p:grpSp>
        <p:grpSp>
          <p:nvGrpSpPr>
            <p:cNvPr id="49" name="组合 48"/>
            <p:cNvGrpSpPr/>
            <p:nvPr/>
          </p:nvGrpSpPr>
          <p:grpSpPr>
            <a:xfrm>
              <a:off x="6355978" y="4989138"/>
              <a:ext cx="1075764" cy="1156449"/>
              <a:chOff x="2608730" y="5213256"/>
              <a:chExt cx="1075764" cy="1156449"/>
            </a:xfrm>
          </p:grpSpPr>
          <p:grpSp>
            <p:nvGrpSpPr>
              <p:cNvPr id="50" name="组合 49"/>
              <p:cNvGrpSpPr/>
              <p:nvPr/>
            </p:nvGrpSpPr>
            <p:grpSpPr>
              <a:xfrm>
                <a:off x="2608730" y="5213256"/>
                <a:ext cx="1075764" cy="770966"/>
                <a:chOff x="2268071" y="2339788"/>
                <a:chExt cx="1075764" cy="770966"/>
              </a:xfrm>
            </p:grpSpPr>
            <p:sp>
              <p:nvSpPr>
                <p:cNvPr id="52" name="矩形 51"/>
                <p:cNvSpPr/>
                <p:nvPr/>
              </p:nvSpPr>
              <p:spPr>
                <a:xfrm>
                  <a:off x="2268071" y="2339788"/>
                  <a:ext cx="1075764" cy="385483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dirty="0" smtClean="0"/>
                    <a:t>Workers</a:t>
                  </a:r>
                  <a:endParaRPr lang="zh-CN" altLang="en-US" dirty="0"/>
                </a:p>
              </p:txBody>
            </p:sp>
            <p:sp>
              <p:nvSpPr>
                <p:cNvPr id="53" name="矩形 52"/>
                <p:cNvSpPr/>
                <p:nvPr/>
              </p:nvSpPr>
              <p:spPr>
                <a:xfrm>
                  <a:off x="2268071" y="2725271"/>
                  <a:ext cx="1075764" cy="385483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dirty="0" smtClean="0"/>
                    <a:t>Servers</a:t>
                  </a:r>
                  <a:endParaRPr lang="zh-CN" altLang="en-US" dirty="0"/>
                </a:p>
              </p:txBody>
            </p:sp>
          </p:grpSp>
          <p:sp>
            <p:nvSpPr>
              <p:cNvPr id="51" name="文本框 50"/>
              <p:cNvSpPr txBox="1"/>
              <p:nvPr/>
            </p:nvSpPr>
            <p:spPr>
              <a:xfrm>
                <a:off x="2608730" y="6000373"/>
                <a:ext cx="10757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Node 6</a:t>
                </a:r>
                <a:endParaRPr lang="zh-CN" altLang="en-US" dirty="0"/>
              </a:p>
            </p:txBody>
          </p:sp>
        </p:grpSp>
        <p:sp>
          <p:nvSpPr>
            <p:cNvPr id="54" name="左右箭头 53"/>
            <p:cNvSpPr/>
            <p:nvPr/>
          </p:nvSpPr>
          <p:spPr>
            <a:xfrm>
              <a:off x="2268071" y="3827929"/>
              <a:ext cx="5163671" cy="430306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Communication Bus</a:t>
              </a:r>
              <a:endParaRPr lang="zh-CN" altLang="en-US" dirty="0"/>
            </a:p>
          </p:txBody>
        </p:sp>
        <p:sp>
          <p:nvSpPr>
            <p:cNvPr id="55" name="上下箭头 54"/>
            <p:cNvSpPr/>
            <p:nvPr/>
          </p:nvSpPr>
          <p:spPr>
            <a:xfrm>
              <a:off x="2667000" y="3142126"/>
              <a:ext cx="277906" cy="806822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" name="上下箭头 55"/>
            <p:cNvSpPr/>
            <p:nvPr/>
          </p:nvSpPr>
          <p:spPr>
            <a:xfrm>
              <a:off x="4782671" y="3123920"/>
              <a:ext cx="277906" cy="806822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上下箭头 56"/>
            <p:cNvSpPr/>
            <p:nvPr/>
          </p:nvSpPr>
          <p:spPr>
            <a:xfrm>
              <a:off x="6754907" y="3142126"/>
              <a:ext cx="277906" cy="806822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8" name="上下箭头 57"/>
            <p:cNvSpPr/>
            <p:nvPr/>
          </p:nvSpPr>
          <p:spPr>
            <a:xfrm>
              <a:off x="2667000" y="4155422"/>
              <a:ext cx="277906" cy="806822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9" name="上下箭头 58"/>
            <p:cNvSpPr/>
            <p:nvPr/>
          </p:nvSpPr>
          <p:spPr>
            <a:xfrm>
              <a:off x="4782671" y="4166809"/>
              <a:ext cx="277906" cy="806822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上下箭头 59"/>
            <p:cNvSpPr/>
            <p:nvPr/>
          </p:nvSpPr>
          <p:spPr>
            <a:xfrm>
              <a:off x="6754907" y="4166809"/>
              <a:ext cx="277906" cy="806822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14014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Basic Architecture of </a:t>
            </a:r>
            <a:r>
              <a:rPr lang="en-US" altLang="zh-CN" dirty="0" err="1" smtClean="0"/>
              <a:t>Petuum</a:t>
            </a:r>
            <a:r>
              <a:rPr lang="en-US" altLang="zh-CN" dirty="0" smtClean="0"/>
              <a:t> v0.9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2111188" y="2605828"/>
            <a:ext cx="954741" cy="27909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/>
              <a:t>Highly Concurrent</a:t>
            </a:r>
          </a:p>
          <a:p>
            <a:pPr algn="ctr"/>
            <a:r>
              <a:rPr lang="en-US" altLang="zh-CN" sz="1200" dirty="0" smtClean="0"/>
              <a:t>Table Operations</a:t>
            </a:r>
            <a:endParaRPr lang="zh-CN" altLang="en-US" sz="1200" dirty="0"/>
          </a:p>
        </p:txBody>
      </p:sp>
      <p:sp>
        <p:nvSpPr>
          <p:cNvPr id="6" name="矩形 5"/>
          <p:cNvSpPr/>
          <p:nvPr/>
        </p:nvSpPr>
        <p:spPr>
          <a:xfrm>
            <a:off x="838200" y="2710376"/>
            <a:ext cx="784412" cy="3196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/>
              <a:t>Threads</a:t>
            </a:r>
            <a:endParaRPr lang="zh-CN" altLang="en-US" sz="1400" dirty="0"/>
          </a:p>
        </p:txBody>
      </p:sp>
      <p:sp>
        <p:nvSpPr>
          <p:cNvPr id="7" name="矩形 6"/>
          <p:cNvSpPr/>
          <p:nvPr/>
        </p:nvSpPr>
        <p:spPr>
          <a:xfrm>
            <a:off x="838200" y="3275153"/>
            <a:ext cx="784412" cy="3196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/>
              <a:t>Threads</a:t>
            </a:r>
            <a:endParaRPr lang="zh-CN" altLang="en-US" sz="1400" dirty="0"/>
          </a:p>
        </p:txBody>
      </p:sp>
      <p:sp>
        <p:nvSpPr>
          <p:cNvPr id="8" name="矩形 7"/>
          <p:cNvSpPr/>
          <p:nvPr/>
        </p:nvSpPr>
        <p:spPr>
          <a:xfrm>
            <a:off x="838200" y="3875790"/>
            <a:ext cx="784412" cy="3196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/>
              <a:t>Threads</a:t>
            </a:r>
            <a:endParaRPr lang="zh-CN" altLang="en-US" sz="1400" dirty="0"/>
          </a:p>
        </p:txBody>
      </p:sp>
      <p:sp>
        <p:nvSpPr>
          <p:cNvPr id="9" name="矩形 8"/>
          <p:cNvSpPr/>
          <p:nvPr/>
        </p:nvSpPr>
        <p:spPr>
          <a:xfrm>
            <a:off x="838200" y="4476427"/>
            <a:ext cx="784412" cy="3196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/>
              <a:t>Threads</a:t>
            </a:r>
            <a:endParaRPr lang="zh-CN" altLang="en-US" sz="1400" dirty="0"/>
          </a:p>
        </p:txBody>
      </p:sp>
      <p:sp>
        <p:nvSpPr>
          <p:cNvPr id="10" name="矩形 9"/>
          <p:cNvSpPr/>
          <p:nvPr/>
        </p:nvSpPr>
        <p:spPr>
          <a:xfrm>
            <a:off x="838200" y="5077064"/>
            <a:ext cx="784412" cy="3196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/>
              <a:t>Threads</a:t>
            </a:r>
            <a:endParaRPr lang="zh-CN" altLang="en-US" sz="1400" dirty="0"/>
          </a:p>
        </p:txBody>
      </p:sp>
      <p:cxnSp>
        <p:nvCxnSpPr>
          <p:cNvPr id="12" name="直接箭头连接符 11"/>
          <p:cNvCxnSpPr/>
          <p:nvPr/>
        </p:nvCxnSpPr>
        <p:spPr>
          <a:xfrm flipV="1">
            <a:off x="1622612" y="2859741"/>
            <a:ext cx="4885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 flipV="1">
            <a:off x="1622612" y="3451411"/>
            <a:ext cx="4885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 flipV="1">
            <a:off x="1622612" y="4034117"/>
            <a:ext cx="4885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 flipV="1">
            <a:off x="1622612" y="4634752"/>
            <a:ext cx="4885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 flipV="1">
            <a:off x="1622612" y="5235388"/>
            <a:ext cx="4885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矩形 18"/>
          <p:cNvSpPr/>
          <p:nvPr/>
        </p:nvSpPr>
        <p:spPr>
          <a:xfrm>
            <a:off x="3733799" y="4936593"/>
            <a:ext cx="954741" cy="6006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/>
              <a:t>SSP Consistency Controller</a:t>
            </a:r>
            <a:endParaRPr lang="zh-CN" altLang="en-US" sz="1200" dirty="0"/>
          </a:p>
        </p:txBody>
      </p:sp>
      <p:sp>
        <p:nvSpPr>
          <p:cNvPr id="20" name="矩形 19"/>
          <p:cNvSpPr/>
          <p:nvPr/>
        </p:nvSpPr>
        <p:spPr>
          <a:xfrm>
            <a:off x="3733798" y="4141765"/>
            <a:ext cx="954741" cy="6006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/>
              <a:t>SSP Consistency Controller</a:t>
            </a:r>
            <a:endParaRPr lang="zh-CN" altLang="en-US" sz="1200" dirty="0"/>
          </a:p>
        </p:txBody>
      </p:sp>
      <p:sp>
        <p:nvSpPr>
          <p:cNvPr id="21" name="矩形 20"/>
          <p:cNvSpPr/>
          <p:nvPr/>
        </p:nvSpPr>
        <p:spPr>
          <a:xfrm>
            <a:off x="3733797" y="3275152"/>
            <a:ext cx="954741" cy="6006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/>
              <a:t>SSP Consistency Controller</a:t>
            </a:r>
            <a:endParaRPr lang="zh-CN" altLang="en-US" sz="1200" dirty="0"/>
          </a:p>
        </p:txBody>
      </p:sp>
      <p:sp>
        <p:nvSpPr>
          <p:cNvPr id="22" name="矩形 21"/>
          <p:cNvSpPr/>
          <p:nvPr/>
        </p:nvSpPr>
        <p:spPr>
          <a:xfrm>
            <a:off x="3715867" y="2477325"/>
            <a:ext cx="954741" cy="6006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/>
              <a:t>SSP Consistency Controller</a:t>
            </a:r>
            <a:endParaRPr lang="zh-CN" altLang="en-US" sz="1200" dirty="0"/>
          </a:p>
        </p:txBody>
      </p:sp>
      <p:cxnSp>
        <p:nvCxnSpPr>
          <p:cNvPr id="24" name="直接箭头连接符 23"/>
          <p:cNvCxnSpPr>
            <a:endCxn id="22" idx="1"/>
          </p:cNvCxnSpPr>
          <p:nvPr/>
        </p:nvCxnSpPr>
        <p:spPr>
          <a:xfrm flipV="1">
            <a:off x="3083859" y="2777644"/>
            <a:ext cx="63200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/>
        </p:nvCxnSpPr>
        <p:spPr>
          <a:xfrm flipV="1">
            <a:off x="3101789" y="3594848"/>
            <a:ext cx="63200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>
          <a:xfrm flipV="1">
            <a:off x="3101789" y="4476427"/>
            <a:ext cx="63200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>
          <a:xfrm flipV="1">
            <a:off x="3101789" y="5235388"/>
            <a:ext cx="63200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28"/>
          <p:cNvSpPr/>
          <p:nvPr/>
        </p:nvSpPr>
        <p:spPr>
          <a:xfrm>
            <a:off x="4979890" y="2608863"/>
            <a:ext cx="954741" cy="3675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/>
              <a:t>LRU Cache</a:t>
            </a:r>
            <a:endParaRPr lang="zh-CN" altLang="en-US" sz="1200" dirty="0"/>
          </a:p>
        </p:txBody>
      </p:sp>
      <p:sp>
        <p:nvSpPr>
          <p:cNvPr id="30" name="矩形 29"/>
          <p:cNvSpPr/>
          <p:nvPr/>
        </p:nvSpPr>
        <p:spPr>
          <a:xfrm>
            <a:off x="4979890" y="3391677"/>
            <a:ext cx="954741" cy="3675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/>
              <a:t>LRU Cache</a:t>
            </a:r>
            <a:endParaRPr lang="zh-CN" altLang="en-US" sz="1200" dirty="0"/>
          </a:p>
        </p:txBody>
      </p:sp>
      <p:sp>
        <p:nvSpPr>
          <p:cNvPr id="31" name="矩形 30"/>
          <p:cNvSpPr/>
          <p:nvPr/>
        </p:nvSpPr>
        <p:spPr>
          <a:xfrm>
            <a:off x="4979889" y="4258290"/>
            <a:ext cx="954741" cy="3675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/>
              <a:t>LRU Cache</a:t>
            </a:r>
            <a:endParaRPr lang="zh-CN" altLang="en-US" sz="1200" dirty="0"/>
          </a:p>
        </p:txBody>
      </p:sp>
      <p:sp>
        <p:nvSpPr>
          <p:cNvPr id="32" name="矩形 31"/>
          <p:cNvSpPr/>
          <p:nvPr/>
        </p:nvSpPr>
        <p:spPr>
          <a:xfrm>
            <a:off x="4979889" y="5051594"/>
            <a:ext cx="954741" cy="3675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/>
              <a:t>LRU Cache</a:t>
            </a:r>
            <a:endParaRPr lang="zh-CN" altLang="en-US" sz="1200" dirty="0"/>
          </a:p>
        </p:txBody>
      </p:sp>
      <p:sp>
        <p:nvSpPr>
          <p:cNvPr id="33" name="矩形 32"/>
          <p:cNvSpPr/>
          <p:nvPr/>
        </p:nvSpPr>
        <p:spPr>
          <a:xfrm>
            <a:off x="6459071" y="2605827"/>
            <a:ext cx="954741" cy="27909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/>
              <a:t>Background Threads</a:t>
            </a:r>
          </a:p>
          <a:p>
            <a:pPr algn="ctr"/>
            <a:endParaRPr lang="en-US" altLang="zh-CN" sz="1200" dirty="0"/>
          </a:p>
          <a:p>
            <a:pPr algn="ctr"/>
            <a:r>
              <a:rPr lang="en-US" altLang="zh-CN" sz="1100" dirty="0" smtClean="0"/>
              <a:t>Send/Handle messages</a:t>
            </a:r>
            <a:endParaRPr lang="en-US" altLang="zh-CN" sz="1200" dirty="0" smtClean="0"/>
          </a:p>
        </p:txBody>
      </p:sp>
      <p:cxnSp>
        <p:nvCxnSpPr>
          <p:cNvPr id="35" name="直接箭头连接符 34"/>
          <p:cNvCxnSpPr>
            <a:stCxn id="22" idx="3"/>
            <a:endCxn id="29" idx="1"/>
          </p:cNvCxnSpPr>
          <p:nvPr/>
        </p:nvCxnSpPr>
        <p:spPr>
          <a:xfrm>
            <a:off x="4670608" y="2777644"/>
            <a:ext cx="3092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箭头连接符 35"/>
          <p:cNvCxnSpPr/>
          <p:nvPr/>
        </p:nvCxnSpPr>
        <p:spPr>
          <a:xfrm>
            <a:off x="4688538" y="3594848"/>
            <a:ext cx="3092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/>
          <p:nvPr/>
        </p:nvCxnSpPr>
        <p:spPr>
          <a:xfrm>
            <a:off x="4688538" y="4424155"/>
            <a:ext cx="3092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/>
          <p:nvPr/>
        </p:nvCxnSpPr>
        <p:spPr>
          <a:xfrm>
            <a:off x="4688538" y="5235387"/>
            <a:ext cx="3092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>
            <a:stCxn id="29" idx="3"/>
          </p:cNvCxnSpPr>
          <p:nvPr/>
        </p:nvCxnSpPr>
        <p:spPr>
          <a:xfrm flipV="1">
            <a:off x="5934631" y="2792656"/>
            <a:ext cx="52444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箭头连接符 40"/>
          <p:cNvCxnSpPr/>
          <p:nvPr/>
        </p:nvCxnSpPr>
        <p:spPr>
          <a:xfrm flipV="1">
            <a:off x="5918940" y="3571137"/>
            <a:ext cx="52444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箭头连接符 41"/>
          <p:cNvCxnSpPr/>
          <p:nvPr/>
        </p:nvCxnSpPr>
        <p:spPr>
          <a:xfrm flipV="1">
            <a:off x="5963760" y="4424154"/>
            <a:ext cx="52444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箭头连接符 42"/>
          <p:cNvCxnSpPr/>
          <p:nvPr/>
        </p:nvCxnSpPr>
        <p:spPr>
          <a:xfrm flipV="1">
            <a:off x="5934631" y="5230975"/>
            <a:ext cx="52444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左右箭头 43"/>
          <p:cNvSpPr/>
          <p:nvPr/>
        </p:nvSpPr>
        <p:spPr>
          <a:xfrm>
            <a:off x="7530353" y="3759264"/>
            <a:ext cx="1999129" cy="38250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ZMQ messages</a:t>
            </a:r>
            <a:endParaRPr lang="zh-CN" altLang="en-US" dirty="0"/>
          </a:p>
        </p:txBody>
      </p:sp>
      <p:sp>
        <p:nvSpPr>
          <p:cNvPr id="45" name="矩形 44"/>
          <p:cNvSpPr/>
          <p:nvPr/>
        </p:nvSpPr>
        <p:spPr>
          <a:xfrm>
            <a:off x="9646023" y="2628249"/>
            <a:ext cx="954741" cy="27909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/>
              <a:t>Background Threads</a:t>
            </a:r>
          </a:p>
          <a:p>
            <a:pPr algn="ctr"/>
            <a:endParaRPr lang="en-US" altLang="zh-CN" sz="1200" dirty="0"/>
          </a:p>
          <a:p>
            <a:pPr algn="ctr"/>
            <a:r>
              <a:rPr lang="en-US" altLang="zh-CN" sz="1100" dirty="0" smtClean="0"/>
              <a:t>Send/Handle messages</a:t>
            </a:r>
            <a:endParaRPr lang="en-US" altLang="zh-CN" sz="1200" dirty="0" smtClean="0"/>
          </a:p>
        </p:txBody>
      </p:sp>
      <p:sp>
        <p:nvSpPr>
          <p:cNvPr id="47" name="矩形 46"/>
          <p:cNvSpPr/>
          <p:nvPr/>
        </p:nvSpPr>
        <p:spPr>
          <a:xfrm>
            <a:off x="10984005" y="2410057"/>
            <a:ext cx="954741" cy="6006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/>
              <a:t>Server Thread</a:t>
            </a:r>
            <a:endParaRPr lang="zh-CN" altLang="en-US" sz="1200" dirty="0"/>
          </a:p>
        </p:txBody>
      </p:sp>
      <p:sp>
        <p:nvSpPr>
          <p:cNvPr id="48" name="矩形 47"/>
          <p:cNvSpPr/>
          <p:nvPr/>
        </p:nvSpPr>
        <p:spPr>
          <a:xfrm>
            <a:off x="10984005" y="3391762"/>
            <a:ext cx="954741" cy="6006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/>
              <a:t>Server Thread</a:t>
            </a:r>
            <a:endParaRPr lang="zh-CN" altLang="en-US" sz="1200" dirty="0"/>
          </a:p>
        </p:txBody>
      </p:sp>
      <p:sp>
        <p:nvSpPr>
          <p:cNvPr id="49" name="矩形 48"/>
          <p:cNvSpPr/>
          <p:nvPr/>
        </p:nvSpPr>
        <p:spPr>
          <a:xfrm>
            <a:off x="10984004" y="4274789"/>
            <a:ext cx="954741" cy="6006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/>
              <a:t>Server Thread</a:t>
            </a:r>
            <a:endParaRPr lang="zh-CN" altLang="en-US" sz="1200" dirty="0"/>
          </a:p>
        </p:txBody>
      </p:sp>
      <p:sp>
        <p:nvSpPr>
          <p:cNvPr id="50" name="矩形 49"/>
          <p:cNvSpPr/>
          <p:nvPr/>
        </p:nvSpPr>
        <p:spPr>
          <a:xfrm>
            <a:off x="10984003" y="5157816"/>
            <a:ext cx="954741" cy="6006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/>
              <a:t>Server Thread</a:t>
            </a:r>
            <a:endParaRPr lang="zh-CN" altLang="en-US" sz="1200" dirty="0"/>
          </a:p>
        </p:txBody>
      </p:sp>
      <p:cxnSp>
        <p:nvCxnSpPr>
          <p:cNvPr id="52" name="直接箭头连接符 51"/>
          <p:cNvCxnSpPr>
            <a:stCxn id="47" idx="1"/>
          </p:cNvCxnSpPr>
          <p:nvPr/>
        </p:nvCxnSpPr>
        <p:spPr>
          <a:xfrm flipH="1">
            <a:off x="10600764" y="2710376"/>
            <a:ext cx="38324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箭头连接符 52"/>
          <p:cNvCxnSpPr/>
          <p:nvPr/>
        </p:nvCxnSpPr>
        <p:spPr>
          <a:xfrm flipH="1">
            <a:off x="10600764" y="3726440"/>
            <a:ext cx="38324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接箭头连接符 53"/>
          <p:cNvCxnSpPr/>
          <p:nvPr/>
        </p:nvCxnSpPr>
        <p:spPr>
          <a:xfrm flipH="1">
            <a:off x="10600764" y="4605070"/>
            <a:ext cx="38324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箭头连接符 54"/>
          <p:cNvCxnSpPr/>
          <p:nvPr/>
        </p:nvCxnSpPr>
        <p:spPr>
          <a:xfrm flipH="1">
            <a:off x="10600764" y="5349147"/>
            <a:ext cx="38324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圆角矩形 55"/>
          <p:cNvSpPr/>
          <p:nvPr/>
        </p:nvSpPr>
        <p:spPr>
          <a:xfrm>
            <a:off x="6248400" y="1690688"/>
            <a:ext cx="4554071" cy="479975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The Most Complicated Part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57" name="文本框 56"/>
          <p:cNvSpPr txBox="1"/>
          <p:nvPr/>
        </p:nvSpPr>
        <p:spPr>
          <a:xfrm>
            <a:off x="7830661" y="4235738"/>
            <a:ext cx="1593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In / Inter Node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349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Related Techniques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zh-CN" dirty="0" smtClean="0"/>
              <a:t>Thread Pool</a:t>
            </a:r>
          </a:p>
          <a:p>
            <a:r>
              <a:rPr lang="en-US" altLang="zh-CN" dirty="0" smtClean="0"/>
              <a:t>Thread-Safety Operations</a:t>
            </a:r>
          </a:p>
          <a:p>
            <a:r>
              <a:rPr lang="en-US" altLang="zh-CN" dirty="0" smtClean="0"/>
              <a:t>Raw Message Handling</a:t>
            </a:r>
          </a:p>
          <a:p>
            <a:r>
              <a:rPr lang="en-US" altLang="zh-CN" dirty="0" smtClean="0"/>
              <a:t>Reflection</a:t>
            </a:r>
          </a:p>
          <a:p>
            <a:r>
              <a:rPr lang="en-US" altLang="zh-CN" dirty="0" smtClean="0"/>
              <a:t>…</a:t>
            </a:r>
          </a:p>
          <a:p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zh-CN" dirty="0"/>
              <a:t>Lots of engineering work</a:t>
            </a:r>
          </a:p>
          <a:p>
            <a:r>
              <a:rPr lang="en-US" altLang="zh-CN" dirty="0"/>
              <a:t>The only problem is the time for </a:t>
            </a:r>
            <a:r>
              <a:rPr lang="en-US" altLang="zh-CN" dirty="0" smtClean="0"/>
              <a:t>coding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6903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Progress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596153" y="1825625"/>
            <a:ext cx="5181600" cy="4351338"/>
          </a:xfrm>
        </p:spPr>
        <p:txBody>
          <a:bodyPr>
            <a:normAutofit/>
          </a:bodyPr>
          <a:lstStyle/>
          <a:p>
            <a:r>
              <a:rPr lang="en-US" altLang="zh-CN" sz="2000" dirty="0" smtClean="0"/>
              <a:t>The major coding work is finished</a:t>
            </a:r>
          </a:p>
          <a:p>
            <a:r>
              <a:rPr lang="en-US" altLang="zh-CN" sz="2000" dirty="0" smtClean="0"/>
              <a:t>Testing the whole procedure steps by steps</a:t>
            </a:r>
          </a:p>
          <a:p>
            <a:r>
              <a:rPr lang="en-US" altLang="zh-CN" sz="2000" dirty="0" smtClean="0"/>
              <a:t>Amending related subsidiary code</a:t>
            </a:r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r>
              <a:rPr lang="en-US" altLang="zh-CN" sz="2000" dirty="0" smtClean="0"/>
              <a:t>We plan to finish the testing at this weekend.</a:t>
            </a:r>
          </a:p>
          <a:p>
            <a:endParaRPr lang="en-US" altLang="zh-CN" sz="2000" dirty="0"/>
          </a:p>
          <a:p>
            <a:endParaRPr lang="en-US" altLang="zh-CN" sz="1800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691248" y="1299882"/>
            <a:ext cx="6236293" cy="4728617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6185647" y="6176963"/>
            <a:ext cx="4455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Currently, we have written 9091 lines of code.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4833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Thanks!</a:t>
            </a:r>
            <a:endParaRPr lang="zh-CN" altLang="en-US" dirty="0"/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38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About </a:t>
            </a:r>
            <a:r>
              <a:rPr lang="en-US" altLang="zh-CN" dirty="0" err="1" smtClean="0"/>
              <a:t>Petuum</a:t>
            </a:r>
            <a:endParaRPr lang="zh-CN" altLang="en-US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806954"/>
            <a:ext cx="5181600" cy="2388680"/>
          </a:xfrm>
          <a:prstGeom prst="rect">
            <a:avLst/>
          </a:prstGeom>
        </p:spPr>
      </p:pic>
      <p:sp>
        <p:nvSpPr>
          <p:cNvPr id="5" name="内容占位符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zh-CN" dirty="0" smtClean="0"/>
              <a:t>Distributed System for Machine Learning Algorithms</a:t>
            </a:r>
          </a:p>
          <a:p>
            <a:r>
              <a:rPr lang="en-US" altLang="zh-CN" dirty="0" smtClean="0"/>
              <a:t>Staleness Synchronized Parallel</a:t>
            </a:r>
          </a:p>
          <a:p>
            <a:r>
              <a:rPr lang="en-US" altLang="zh-CN" dirty="0"/>
              <a:t>E</a:t>
            </a:r>
            <a:r>
              <a:rPr lang="en-US" altLang="zh-CN" dirty="0" smtClean="0"/>
              <a:t>rror-tolerance in iteration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3811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 smtClean="0"/>
              <a:t>Motivations -- </a:t>
            </a:r>
            <a:r>
              <a:rPr lang="en-US" altLang="zh-CN" sz="4000" dirty="0"/>
              <a:t>Drawback of C/C++ </a:t>
            </a:r>
            <a:r>
              <a:rPr lang="en-US" altLang="zh-CN" sz="4000" dirty="0" smtClean="0"/>
              <a:t>Implementation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Depend on Platforms</a:t>
            </a:r>
          </a:p>
          <a:p>
            <a:pPr lvl="1"/>
            <a:r>
              <a:rPr lang="en-US" altLang="zh-CN" dirty="0" smtClean="0"/>
              <a:t>Ubuntu 14.04</a:t>
            </a:r>
          </a:p>
          <a:p>
            <a:pPr lvl="1"/>
            <a:r>
              <a:rPr lang="en-US" altLang="zh-CN" dirty="0" smtClean="0"/>
              <a:t>Ubuntu 12.04</a:t>
            </a:r>
          </a:p>
          <a:p>
            <a:pPr lvl="1"/>
            <a:r>
              <a:rPr lang="en-US" altLang="zh-CN" dirty="0" smtClean="0"/>
              <a:t>Solaris</a:t>
            </a:r>
          </a:p>
          <a:p>
            <a:pPr lvl="1"/>
            <a:r>
              <a:rPr lang="en-US" altLang="zh-CN" dirty="0" smtClean="0"/>
              <a:t>Other UNIX-like systems…</a:t>
            </a:r>
          </a:p>
          <a:p>
            <a:endParaRPr lang="en-US" altLang="zh-CN" dirty="0"/>
          </a:p>
          <a:p>
            <a:r>
              <a:rPr lang="en-US" altLang="zh-CN" dirty="0"/>
              <a:t>Maybe…LLVM </a:t>
            </a:r>
            <a:r>
              <a:rPr lang="en-US" altLang="zh-CN" dirty="0" err="1"/>
              <a:t>Bytecode</a:t>
            </a:r>
            <a:r>
              <a:rPr lang="en-US" altLang="zh-CN" dirty="0"/>
              <a:t> solution</a:t>
            </a:r>
          </a:p>
          <a:p>
            <a:pPr lvl="1"/>
            <a:r>
              <a:rPr lang="en-US" altLang="zh-CN" dirty="0"/>
              <a:t>redirect all system-related APIs</a:t>
            </a:r>
          </a:p>
          <a:p>
            <a:pPr lvl="1"/>
            <a:r>
              <a:rPr lang="en-US" altLang="zh-CN" dirty="0"/>
              <a:t>modify many third-party libs</a:t>
            </a:r>
            <a:endParaRPr lang="zh-CN" altLang="en-US" dirty="0"/>
          </a:p>
          <a:p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8" name="内容占位符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Depend on many unfriend libs</a:t>
            </a:r>
          </a:p>
          <a:p>
            <a:pPr lvl="1"/>
            <a:r>
              <a:rPr lang="en-US" altLang="zh-CN" dirty="0" err="1"/>
              <a:t>Gflags</a:t>
            </a:r>
            <a:r>
              <a:rPr lang="en-US" altLang="zh-CN" dirty="0"/>
              <a:t>, boost, </a:t>
            </a:r>
            <a:r>
              <a:rPr lang="en-US" altLang="zh-CN" dirty="0" err="1"/>
              <a:t>libconfig</a:t>
            </a:r>
            <a:r>
              <a:rPr lang="en-US" altLang="zh-CN" dirty="0"/>
              <a:t>, </a:t>
            </a:r>
            <a:r>
              <a:rPr lang="en-US" altLang="zh-CN" dirty="0" err="1"/>
              <a:t>libcuckoo</a:t>
            </a:r>
            <a:r>
              <a:rPr lang="en-US" altLang="zh-CN" dirty="0"/>
              <a:t>, </a:t>
            </a:r>
            <a:r>
              <a:rPr lang="en-US" altLang="zh-CN" dirty="0" err="1"/>
              <a:t>zeromq</a:t>
            </a:r>
            <a:r>
              <a:rPr lang="en-US" altLang="zh-CN" dirty="0"/>
              <a:t>…</a:t>
            </a:r>
          </a:p>
          <a:p>
            <a:pPr lvl="1"/>
            <a:endParaRPr lang="en-US" altLang="zh-CN" dirty="0"/>
          </a:p>
          <a:p>
            <a:pPr marL="457200" lvl="1" indent="0">
              <a:buNone/>
            </a:pPr>
            <a:r>
              <a:rPr lang="en-US" altLang="zh-CN" dirty="0"/>
              <a:t>configure; make; make install</a:t>
            </a:r>
          </a:p>
          <a:p>
            <a:pPr marL="0" indent="0">
              <a:buNone/>
            </a:pP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inefficiency to interactive with industry level languages</a:t>
            </a:r>
            <a:endParaRPr lang="en-US" altLang="zh-CN" dirty="0"/>
          </a:p>
          <a:p>
            <a:pPr lvl="1"/>
            <a:r>
              <a:rPr lang="en-US" altLang="zh-CN" dirty="0" smtClean="0"/>
              <a:t>Many components written by Java</a:t>
            </a:r>
          </a:p>
          <a:p>
            <a:pPr lvl="1"/>
            <a:endParaRPr lang="en-US" altLang="zh-CN" dirty="0"/>
          </a:p>
        </p:txBody>
      </p:sp>
      <p:sp>
        <p:nvSpPr>
          <p:cNvPr id="9" name="文本框 8"/>
          <p:cNvSpPr txBox="1"/>
          <p:nvPr/>
        </p:nvSpPr>
        <p:spPr>
          <a:xfrm>
            <a:off x="7294265" y="3850686"/>
            <a:ext cx="40595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So, the robustness is hard to guarantee among many OSs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40336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dirty="0" smtClean="0"/>
              <a:t>Motivations – Advantage of Java Implementation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zh-CN" dirty="0" smtClean="0"/>
              <a:t>Platform independency</a:t>
            </a:r>
            <a:endParaRPr lang="en-US" altLang="zh-CN" dirty="0"/>
          </a:p>
          <a:p>
            <a:r>
              <a:rPr lang="en-US" altLang="zh-CN" dirty="0" smtClean="0"/>
              <a:t>Easily collaborate with other components like HDFS</a:t>
            </a:r>
          </a:p>
          <a:p>
            <a:r>
              <a:rPr lang="en-US" altLang="zh-CN" dirty="0" smtClean="0"/>
              <a:t>Easy to use for end users or programmer</a:t>
            </a:r>
          </a:p>
          <a:p>
            <a:endParaRPr lang="en-US" altLang="zh-CN" dirty="0"/>
          </a:p>
          <a:p>
            <a:r>
              <a:rPr lang="en-US" altLang="zh-CN" dirty="0" smtClean="0"/>
              <a:t>Performance ???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6551525" y="3376246"/>
            <a:ext cx="4371033" cy="7737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Java Implementation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6551526" y="4853354"/>
            <a:ext cx="1376623" cy="5627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/>
              <a:t>Preprocessing</a:t>
            </a:r>
            <a:endParaRPr lang="zh-CN" altLang="en-US" sz="1600" dirty="0"/>
          </a:p>
        </p:txBody>
      </p:sp>
      <p:sp>
        <p:nvSpPr>
          <p:cNvPr id="9" name="矩形 8"/>
          <p:cNvSpPr/>
          <p:nvPr/>
        </p:nvSpPr>
        <p:spPr>
          <a:xfrm>
            <a:off x="9596176" y="4853354"/>
            <a:ext cx="1326382" cy="5627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HDFS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7511142" y="2324606"/>
            <a:ext cx="2451798" cy="5526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User Interface</a:t>
            </a:r>
            <a:endParaRPr lang="zh-CN" altLang="en-US" dirty="0"/>
          </a:p>
        </p:txBody>
      </p:sp>
      <p:cxnSp>
        <p:nvCxnSpPr>
          <p:cNvPr id="12" name="直接箭头连接符 11"/>
          <p:cNvCxnSpPr>
            <a:stCxn id="10" idx="2"/>
            <a:endCxn id="7" idx="0"/>
          </p:cNvCxnSpPr>
          <p:nvPr/>
        </p:nvCxnSpPr>
        <p:spPr>
          <a:xfrm>
            <a:off x="8737041" y="2877265"/>
            <a:ext cx="1" cy="4989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>
            <a:endCxn id="8" idx="0"/>
          </p:cNvCxnSpPr>
          <p:nvPr/>
        </p:nvCxnSpPr>
        <p:spPr>
          <a:xfrm>
            <a:off x="7225601" y="4149969"/>
            <a:ext cx="14237" cy="7033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>
            <a:off x="10199915" y="4149969"/>
            <a:ext cx="0" cy="7033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矩形 21"/>
          <p:cNvSpPr/>
          <p:nvPr/>
        </p:nvSpPr>
        <p:spPr>
          <a:xfrm>
            <a:off x="8100650" y="4853354"/>
            <a:ext cx="1376623" cy="5627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/>
              <a:t>Auto-Parallel</a:t>
            </a:r>
            <a:endParaRPr lang="zh-CN" altLang="en-US" sz="1600" dirty="0"/>
          </a:p>
        </p:txBody>
      </p:sp>
      <p:cxnSp>
        <p:nvCxnSpPr>
          <p:cNvPr id="24" name="直接箭头连接符 23"/>
          <p:cNvCxnSpPr>
            <a:stCxn id="7" idx="2"/>
          </p:cNvCxnSpPr>
          <p:nvPr/>
        </p:nvCxnSpPr>
        <p:spPr>
          <a:xfrm>
            <a:off x="8737042" y="4149969"/>
            <a:ext cx="25122" cy="7033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897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Performance Test: An Example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Concurrent Hash Map</a:t>
            </a:r>
            <a:endParaRPr lang="zh-CN" altLang="en-US" dirty="0"/>
          </a:p>
        </p:txBody>
      </p:sp>
      <p:graphicFrame>
        <p:nvGraphicFramePr>
          <p:cNvPr id="13" name="内容占位符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56181694"/>
              </p:ext>
            </p:extLst>
          </p:nvPr>
        </p:nvGraphicFramePr>
        <p:xfrm>
          <a:off x="839788" y="2505075"/>
          <a:ext cx="5157786" cy="19742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9262"/>
                <a:gridCol w="1719262"/>
                <a:gridCol w="171926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#items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Java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C++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5,000,000</a:t>
                      </a:r>
                      <a:endParaRPr lang="zh-CN" alt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0.20s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0.35s</a:t>
                      </a:r>
                      <a:endParaRPr lang="zh-CN" altLang="en-US" dirty="0"/>
                    </a:p>
                  </a:txBody>
                  <a:tcPr/>
                </a:tc>
              </a:tr>
              <a:tr h="410845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Reserve: 0.26s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410845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10,000,000</a:t>
                      </a:r>
                      <a:endParaRPr lang="zh-CN" alt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0.41s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0.71s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410845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Reserve: 0.53s</a:t>
                      </a:r>
                      <a:endParaRPr lang="zh-CN" alt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文本占位符 10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altLang="zh-CN" dirty="0" smtClean="0"/>
              <a:t>The Influence of Heap Size</a:t>
            </a:r>
            <a:endParaRPr lang="zh-CN" altLang="en-US" dirty="0"/>
          </a:p>
        </p:txBody>
      </p:sp>
      <p:graphicFrame>
        <p:nvGraphicFramePr>
          <p:cNvPr id="25" name="内容占位符 24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362835336"/>
              </p:ext>
            </p:extLst>
          </p:nvPr>
        </p:nvGraphicFramePr>
        <p:xfrm>
          <a:off x="6172200" y="2505075"/>
          <a:ext cx="5183188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839788" y="5114611"/>
            <a:ext cx="51577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Java: Heap size is 4G, Java 8</a:t>
            </a:r>
          </a:p>
          <a:p>
            <a:r>
              <a:rPr lang="en-US" altLang="zh-CN" dirty="0" smtClean="0"/>
              <a:t>C++:  -O3 Optimization, g++ 4.8.2, </a:t>
            </a:r>
            <a:r>
              <a:rPr lang="en-US" altLang="zh-CN" dirty="0"/>
              <a:t>C</a:t>
            </a:r>
            <a:r>
              <a:rPr lang="en-US" altLang="zh-CN" dirty="0" smtClean="0"/>
              <a:t>++11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20844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Graphic spid="25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Let’s talk about Java for </a:t>
            </a:r>
            <a:r>
              <a:rPr lang="en-US" altLang="zh-CN" dirty="0" err="1" smtClean="0"/>
              <a:t>Petuum</a:t>
            </a:r>
            <a:endParaRPr lang="zh-CN" altLang="en-US" dirty="0"/>
          </a:p>
        </p:txBody>
      </p:sp>
      <p:sp>
        <p:nvSpPr>
          <p:cNvPr id="8" name="文本占位符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717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Java Interface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zh-CN" dirty="0" smtClean="0"/>
              <a:t>Objective: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zh-CN" sz="2400" dirty="0" smtClean="0"/>
              <a:t>Requirements about the Interface:</a:t>
            </a:r>
          </a:p>
          <a:p>
            <a:pPr lvl="1"/>
            <a:r>
              <a:rPr lang="en-US" altLang="zh-CN" dirty="0"/>
              <a:t>E</a:t>
            </a:r>
            <a:r>
              <a:rPr lang="en-US" altLang="zh-CN" dirty="0" smtClean="0"/>
              <a:t>asy to maintenance</a:t>
            </a:r>
          </a:p>
          <a:p>
            <a:pPr lvl="1"/>
            <a:r>
              <a:rPr lang="en-US" altLang="zh-CN" dirty="0" smtClean="0"/>
              <a:t>Full support for template and new features in C++11</a:t>
            </a:r>
          </a:p>
          <a:p>
            <a:pPr lvl="1"/>
            <a:r>
              <a:rPr lang="en-US" altLang="zh-CN" dirty="0" smtClean="0"/>
              <a:t>Better to keep C++ code unchanged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1147482" y="4661646"/>
            <a:ext cx="4563035" cy="7709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Petuum</a:t>
            </a:r>
            <a:r>
              <a:rPr lang="en-US" altLang="zh-CN" dirty="0" smtClean="0"/>
              <a:t> C/C++ Implementation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2120152" y="3778694"/>
            <a:ext cx="2617694" cy="445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Java/C++ Interface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2120152" y="2892018"/>
            <a:ext cx="2617694" cy="445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Java Apps(MF, LASSO…)</a:t>
            </a:r>
            <a:endParaRPr lang="zh-CN" altLang="en-US" dirty="0"/>
          </a:p>
        </p:txBody>
      </p:sp>
      <p:sp>
        <p:nvSpPr>
          <p:cNvPr id="11" name="下箭头 10"/>
          <p:cNvSpPr/>
          <p:nvPr/>
        </p:nvSpPr>
        <p:spPr>
          <a:xfrm>
            <a:off x="3348316" y="3347144"/>
            <a:ext cx="161365" cy="4348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下箭头 11"/>
          <p:cNvSpPr/>
          <p:nvPr/>
        </p:nvSpPr>
        <p:spPr>
          <a:xfrm>
            <a:off x="3348316" y="4213553"/>
            <a:ext cx="161365" cy="4348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2187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5816"/>
          </a:xfrm>
        </p:spPr>
        <p:txBody>
          <a:bodyPr/>
          <a:lstStyle/>
          <a:p>
            <a:r>
              <a:rPr lang="en-US" altLang="zh-CN" sz="4000" dirty="0" smtClean="0"/>
              <a:t>Simplified Wrapper and Interface Generator(SWIG)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111624"/>
            <a:ext cx="5181600" cy="5065339"/>
          </a:xfrm>
        </p:spPr>
        <p:txBody>
          <a:bodyPr>
            <a:normAutofit fontScale="92500"/>
          </a:bodyPr>
          <a:lstStyle/>
          <a:p>
            <a:r>
              <a:rPr lang="en-US" altLang="zh-CN" dirty="0" smtClean="0"/>
              <a:t>It’s an old but lively solution</a:t>
            </a:r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en-US" altLang="zh-CN" dirty="0" smtClean="0"/>
              <a:t>Support for the interface between C++ and many other languages</a:t>
            </a:r>
          </a:p>
          <a:p>
            <a:pPr lvl="1"/>
            <a:r>
              <a:rPr lang="en-US" altLang="zh-CN" dirty="0" smtClean="0"/>
              <a:t>C++ -&gt; Java, Python, PHP, C#</a:t>
            </a:r>
          </a:p>
          <a:p>
            <a:r>
              <a:rPr lang="en-US" altLang="zh-CN" dirty="0" smtClean="0"/>
              <a:t>Avoid to write Java Native Interface(JNI) directly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111624"/>
            <a:ext cx="5181600" cy="5065339"/>
          </a:xfrm>
        </p:spPr>
        <p:txBody>
          <a:bodyPr>
            <a:normAutofit fontScale="92500"/>
          </a:bodyPr>
          <a:lstStyle/>
          <a:p>
            <a:r>
              <a:rPr lang="en-US" altLang="zh-CN" dirty="0" smtClean="0"/>
              <a:t>Generate Java Wrapper: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5025" y="1548093"/>
            <a:ext cx="2647950" cy="238125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137647" y="2259106"/>
            <a:ext cx="1380565" cy="6096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4" name="组合 33"/>
          <p:cNvGrpSpPr/>
          <p:nvPr/>
        </p:nvGrpSpPr>
        <p:grpSpPr>
          <a:xfrm>
            <a:off x="6849035" y="1945341"/>
            <a:ext cx="4285130" cy="3742907"/>
            <a:chOff x="6849035" y="1945341"/>
            <a:chExt cx="4285130" cy="3742907"/>
          </a:xfrm>
        </p:grpSpPr>
        <p:cxnSp>
          <p:nvCxnSpPr>
            <p:cNvPr id="23" name="直接箭头连接符 22"/>
            <p:cNvCxnSpPr>
              <a:stCxn id="8" idx="2"/>
              <a:endCxn id="13" idx="0"/>
            </p:cNvCxnSpPr>
            <p:nvPr/>
          </p:nvCxnSpPr>
          <p:spPr>
            <a:xfrm>
              <a:off x="7431741" y="3285564"/>
              <a:ext cx="484093" cy="102646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箭头连接符 26"/>
            <p:cNvCxnSpPr>
              <a:stCxn id="11" idx="1"/>
              <a:endCxn id="13" idx="3"/>
            </p:cNvCxnSpPr>
            <p:nvPr/>
          </p:nvCxnSpPr>
          <p:spPr>
            <a:xfrm flipH="1">
              <a:off x="8606116" y="4083424"/>
              <a:ext cx="1174377" cy="43927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" name="组合 32"/>
            <p:cNvGrpSpPr/>
            <p:nvPr/>
          </p:nvGrpSpPr>
          <p:grpSpPr>
            <a:xfrm>
              <a:off x="6849035" y="1945341"/>
              <a:ext cx="4285130" cy="3742907"/>
              <a:chOff x="6849035" y="1945341"/>
              <a:chExt cx="4285130" cy="3742907"/>
            </a:xfrm>
          </p:grpSpPr>
          <p:sp>
            <p:nvSpPr>
              <p:cNvPr id="7" name="矩形 6"/>
              <p:cNvSpPr/>
              <p:nvPr/>
            </p:nvSpPr>
            <p:spPr>
              <a:xfrm>
                <a:off x="6849035" y="1945341"/>
                <a:ext cx="1757082" cy="43030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Write Wrapper</a:t>
                </a:r>
                <a:endParaRPr lang="zh-CN" altLang="en-US" dirty="0"/>
              </a:p>
            </p:txBody>
          </p:sp>
          <p:sp>
            <p:nvSpPr>
              <p:cNvPr id="8" name="矩形 7"/>
              <p:cNvSpPr/>
              <p:nvPr/>
            </p:nvSpPr>
            <p:spPr>
              <a:xfrm>
                <a:off x="6849035" y="2918011"/>
                <a:ext cx="1165412" cy="36755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Java Class</a:t>
                </a:r>
                <a:endParaRPr lang="zh-CN" altLang="en-US" dirty="0"/>
              </a:p>
            </p:txBody>
          </p:sp>
          <p:sp>
            <p:nvSpPr>
              <p:cNvPr id="9" name="矩形 8"/>
              <p:cNvSpPr/>
              <p:nvPr/>
            </p:nvSpPr>
            <p:spPr>
              <a:xfrm>
                <a:off x="8606117" y="2877670"/>
                <a:ext cx="1290918" cy="47947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C++ Wrapper</a:t>
                </a:r>
                <a:endParaRPr lang="zh-CN" altLang="en-US" dirty="0"/>
              </a:p>
            </p:txBody>
          </p:sp>
          <p:sp>
            <p:nvSpPr>
              <p:cNvPr id="10" name="矩形 9"/>
              <p:cNvSpPr/>
              <p:nvPr/>
            </p:nvSpPr>
            <p:spPr>
              <a:xfrm>
                <a:off x="9179859" y="1945341"/>
                <a:ext cx="1954306" cy="43030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Original C++ code</a:t>
                </a:r>
                <a:endParaRPr lang="zh-CN" altLang="en-US" dirty="0"/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9780493" y="3854824"/>
                <a:ext cx="1353671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Binary Library</a:t>
                </a:r>
                <a:endParaRPr lang="zh-CN" altLang="en-US" dirty="0"/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7328646" y="5320695"/>
                <a:ext cx="1165412" cy="36755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Java Apps</a:t>
                </a:r>
                <a:endParaRPr lang="zh-CN" altLang="en-US" dirty="0"/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7225551" y="4312024"/>
                <a:ext cx="1380565" cy="42134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Java Package</a:t>
                </a:r>
                <a:endParaRPr lang="zh-CN" altLang="en-US" dirty="0"/>
              </a:p>
            </p:txBody>
          </p:sp>
          <p:cxnSp>
            <p:nvCxnSpPr>
              <p:cNvPr id="15" name="直接箭头连接符 14"/>
              <p:cNvCxnSpPr>
                <a:stCxn id="7" idx="2"/>
                <a:endCxn id="8" idx="0"/>
              </p:cNvCxnSpPr>
              <p:nvPr/>
            </p:nvCxnSpPr>
            <p:spPr>
              <a:xfrm flipH="1">
                <a:off x="7431741" y="2375647"/>
                <a:ext cx="295835" cy="54236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接箭头连接符 16"/>
              <p:cNvCxnSpPr>
                <a:endCxn id="9" idx="0"/>
              </p:cNvCxnSpPr>
              <p:nvPr/>
            </p:nvCxnSpPr>
            <p:spPr>
              <a:xfrm>
                <a:off x="7736541" y="2375647"/>
                <a:ext cx="1515035" cy="50202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接箭头连接符 18"/>
              <p:cNvCxnSpPr>
                <a:stCxn id="9" idx="2"/>
                <a:endCxn id="11" idx="0"/>
              </p:cNvCxnSpPr>
              <p:nvPr/>
            </p:nvCxnSpPr>
            <p:spPr>
              <a:xfrm>
                <a:off x="9251576" y="3357141"/>
                <a:ext cx="1205753" cy="49768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接箭头连接符 20"/>
              <p:cNvCxnSpPr>
                <a:endCxn id="11" idx="0"/>
              </p:cNvCxnSpPr>
              <p:nvPr/>
            </p:nvCxnSpPr>
            <p:spPr>
              <a:xfrm>
                <a:off x="10157012" y="2375647"/>
                <a:ext cx="300317" cy="147917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箭头连接符 28"/>
              <p:cNvCxnSpPr>
                <a:stCxn id="13" idx="2"/>
                <a:endCxn id="12" idx="0"/>
              </p:cNvCxnSpPr>
              <p:nvPr/>
            </p:nvCxnSpPr>
            <p:spPr>
              <a:xfrm flipH="1">
                <a:off x="7911352" y="4733365"/>
                <a:ext cx="4482" cy="58733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" name="文本框 31"/>
            <p:cNvSpPr txBox="1"/>
            <p:nvPr/>
          </p:nvSpPr>
          <p:spPr>
            <a:xfrm>
              <a:off x="8807821" y="4143116"/>
              <a:ext cx="93233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 smtClean="0"/>
                <a:t>JNI</a:t>
              </a:r>
              <a:endParaRPr lang="zh-CN" alt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76681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Drawback of SWIG-solution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2"/>
          </p:nvPr>
        </p:nvSpPr>
        <p:spPr>
          <a:xfrm>
            <a:off x="6433765" y="1690687"/>
            <a:ext cx="5157787" cy="4498975"/>
          </a:xfrm>
        </p:spPr>
        <p:txBody>
          <a:bodyPr/>
          <a:lstStyle/>
          <a:p>
            <a:r>
              <a:rPr lang="en-US" altLang="zh-CN" sz="2400" dirty="0" smtClean="0"/>
              <a:t>We are happy to avoid to write JNI directly</a:t>
            </a:r>
          </a:p>
          <a:p>
            <a:endParaRPr lang="en-US" altLang="zh-CN" dirty="0"/>
          </a:p>
          <a:p>
            <a:r>
              <a:rPr lang="en-US" altLang="zh-CN" sz="2400" dirty="0" smtClean="0"/>
              <a:t>But we found the low performance of JNI is unavoidable</a:t>
            </a:r>
          </a:p>
          <a:p>
            <a:pPr lvl="1"/>
            <a:r>
              <a:rPr lang="en-US" altLang="zh-CN" dirty="0" smtClean="0"/>
              <a:t>communicate with JVM frequently</a:t>
            </a:r>
            <a:endParaRPr lang="en-US" altLang="zh-CN" dirty="0"/>
          </a:p>
          <a:p>
            <a:endParaRPr lang="en-US" altLang="zh-CN" sz="2400" dirty="0" smtClean="0"/>
          </a:p>
          <a:p>
            <a:endParaRPr lang="en-US" altLang="zh-CN" sz="2400" dirty="0"/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3"/>
          </p:nvPr>
        </p:nvSpPr>
        <p:spPr>
          <a:xfrm>
            <a:off x="839788" y="1690687"/>
            <a:ext cx="10515600" cy="814387"/>
          </a:xfrm>
        </p:spPr>
        <p:txBody>
          <a:bodyPr/>
          <a:lstStyle/>
          <a:p>
            <a:r>
              <a:rPr lang="en-US" altLang="zh-CN" dirty="0" smtClean="0"/>
              <a:t>LASSO App</a:t>
            </a:r>
            <a:endParaRPr lang="zh-CN" altLang="en-US" dirty="0"/>
          </a:p>
        </p:txBody>
      </p:sp>
      <p:graphicFrame>
        <p:nvGraphicFramePr>
          <p:cNvPr id="8" name="内容占位符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098381097"/>
              </p:ext>
            </p:extLst>
          </p:nvPr>
        </p:nvGraphicFramePr>
        <p:xfrm>
          <a:off x="914398" y="2711264"/>
          <a:ext cx="518319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6638"/>
                <a:gridCol w="1036638"/>
                <a:gridCol w="1036638"/>
                <a:gridCol w="1036638"/>
                <a:gridCol w="103663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</a:t>
                      </a:r>
                      <a:r>
                        <a:rPr lang="en-US" altLang="zh-CN" baseline="0" dirty="0" smtClean="0"/>
                        <a:t> * D</a:t>
                      </a:r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C++</a:t>
                      </a:r>
                      <a:endParaRPr lang="zh-CN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Java</a:t>
                      </a:r>
                      <a:endParaRPr lang="zh-CN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Matrix Ops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Table</a:t>
                      </a:r>
                      <a:r>
                        <a:rPr lang="en-US" altLang="zh-CN" sz="1400" baseline="0" dirty="0" smtClean="0"/>
                        <a:t> Ops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Matrix Ops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Table</a:t>
                      </a:r>
                      <a:r>
                        <a:rPr lang="en-US" altLang="zh-CN" sz="1400" baseline="0" dirty="0" smtClean="0"/>
                        <a:t> Ops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1000*1000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22.43s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0.122s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3.792s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4.963s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100*10000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8.966s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0.775s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11.107s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40.72s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100*40000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25.447s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3.167s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43.277s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178.278s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941294" y="48768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About 60x slower than C++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2087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631</Words>
  <Application>Microsoft Office PowerPoint</Application>
  <PresentationFormat>宽屏</PresentationFormat>
  <Paragraphs>207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1" baseType="lpstr">
      <vt:lpstr>宋体</vt:lpstr>
      <vt:lpstr>Arial</vt:lpstr>
      <vt:lpstr>Calibri</vt:lpstr>
      <vt:lpstr>Calibri Light</vt:lpstr>
      <vt:lpstr>Office 主题</vt:lpstr>
      <vt:lpstr>Java Implementation of Petuum</vt:lpstr>
      <vt:lpstr>About Petuum</vt:lpstr>
      <vt:lpstr>Motivations -- Drawback of C/C++ Implementation</vt:lpstr>
      <vt:lpstr>Motivations – Advantage of Java Implementation</vt:lpstr>
      <vt:lpstr>Performance Test: An Example</vt:lpstr>
      <vt:lpstr>Let’s talk about Java for Petuum</vt:lpstr>
      <vt:lpstr>Java Interface</vt:lpstr>
      <vt:lpstr>Simplified Wrapper and Interface Generator(SWIG)</vt:lpstr>
      <vt:lpstr>Drawback of SWIG-solution</vt:lpstr>
      <vt:lpstr>Next: reduce the number of JNI call</vt:lpstr>
      <vt:lpstr>Now: Pure Java Implementation of Petuum</vt:lpstr>
      <vt:lpstr>Overview of Petuum v0.9</vt:lpstr>
      <vt:lpstr>Basic Architecture of Petuum v0.9</vt:lpstr>
      <vt:lpstr>Related Techniques</vt:lpstr>
      <vt:lpstr>Progress</vt:lpstr>
      <vt:lpstr>Thanks!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Implementation of Petuum</dc:title>
  <dc:creator>Yuxin Su</dc:creator>
  <cp:lastModifiedBy>Yuxin Su</cp:lastModifiedBy>
  <cp:revision>39</cp:revision>
  <dcterms:created xsi:type="dcterms:W3CDTF">2014-09-01T12:35:29Z</dcterms:created>
  <dcterms:modified xsi:type="dcterms:W3CDTF">2014-09-02T04:51:03Z</dcterms:modified>
</cp:coreProperties>
</file>