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382" r:id="rId3"/>
    <p:sldId id="383" r:id="rId4"/>
    <p:sldId id="384" r:id="rId5"/>
    <p:sldId id="361" r:id="rId6"/>
    <p:sldId id="258" r:id="rId7"/>
    <p:sldId id="364" r:id="rId8"/>
    <p:sldId id="385" r:id="rId9"/>
    <p:sldId id="386" r:id="rId10"/>
    <p:sldId id="295" r:id="rId11"/>
  </p:sldIdLst>
  <p:sldSz cx="12192000" cy="6858000"/>
  <p:notesSz cx="9856788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127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3232" y="1"/>
            <a:ext cx="427127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4AB89-2BC0-4CBD-AC86-3E83C93E036D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127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3232" y="6456612"/>
            <a:ext cx="427127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2A205-66A8-476F-9267-36267F2D2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4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127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583232" y="1"/>
            <a:ext cx="427127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B6F20-D025-4475-9FE2-38E8D243EA20}" type="datetimeFigureOut">
              <a:rPr lang="zh-CN" altLang="en-US" smtClean="0"/>
              <a:t>2018/3/27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889250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85679" y="3271381"/>
            <a:ext cx="788543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127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583232" y="6456612"/>
            <a:ext cx="427127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06E2F-33B0-4746-A716-DC5EE4139F6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06E2F-33B0-4746-A716-DC5EE4139F6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/>
          </p:cNvSpPr>
          <p:nvPr>
            <p:ph type="sldNum" sz="quarter"/>
          </p:nvPr>
        </p:nvSpPr>
        <p:spPr>
          <a:xfrm>
            <a:off x="5498811" y="6965258"/>
            <a:ext cx="4207388" cy="368207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algn="r" defTabSz="922655" eaLnBrk="1" hangingPunct="1">
              <a:spcBef>
                <a:spcPct val="0"/>
              </a:spcBef>
            </a:pPr>
            <a:fld id="{9A0DB2DC-4C9A-4742-B13C-FB6460FD3503}" type="slidenum">
              <a:rPr lang="en-US" altLang="zh-TW" dirty="0"/>
              <a:t>10</a:t>
            </a:fld>
            <a:endParaRPr lang="en-US" altLang="zh-TW" dirty="0"/>
          </a:p>
        </p:txBody>
      </p:sp>
      <p:sp>
        <p:nvSpPr>
          <p:cNvPr id="38915" name="Rectangle 2"/>
          <p:cNvSpPr>
            <a:spLocks noGrp="1" noRot="1" noChangeAspect="1" noTextEdit="1"/>
          </p:cNvSpPr>
          <p:nvPr>
            <p:ph type="sldImg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xfrm>
            <a:off x="969710" y="3483809"/>
            <a:ext cx="7769064" cy="3302065"/>
          </a:xfrm>
          <a:ln w="9525">
            <a:miter/>
          </a:ln>
        </p:spPr>
        <p:txBody>
          <a:bodyPr wrap="square" lIns="91440" tIns="45720" rIns="91440" bIns="45720" anchor="t"/>
          <a:lstStyle/>
          <a:p>
            <a:pPr lvl="0" eaLnBrk="1" hangingPunct="1"/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2018/3/27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2018/3/27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2018/3/27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7"/>
          <p:cNvSpPr/>
          <p:nvPr userDrawn="1"/>
        </p:nvSpPr>
        <p:spPr>
          <a:xfrm>
            <a:off x="914400" y="3429000"/>
            <a:ext cx="10261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14400" y="2130425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fontAlgn="base" latinLnBrk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kern="1200" cap="none" spc="0" normalizeH="0" baseline="0" noProof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rPr>
              <a:t>CSC3100 Software Engineering</a:t>
            </a: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1015F31-ED85-43B9-AA10-252475749BB3}" type="slidenum">
              <a:rPr kumimoji="0" lang="zh-CN" altLang="en-US" b="0" i="0" kern="1200" cap="none" spc="0" normalizeH="0" baseline="0" noProof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rPr>
              <a:t>‹#›</a:t>
            </a:fld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2018/3/27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2018/3/27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2018/3/27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2018/3/27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2018/3/27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2018/3/27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2018/3/27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1724-1BE6-4314-AC39-1B15F2C84C80}" type="datetimeFigureOut">
              <a:rPr lang="zh-CN" altLang="en-US" smtClean="0"/>
              <a:t>2018/3/27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11724-1BE6-4314-AC39-1B15F2C84C80}" type="datetimeFigureOut">
              <a:rPr lang="zh-CN" altLang="en-US" smtClean="0"/>
              <a:t>2018/3/27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45C58-ACBC-4805-A7D8-747343F7F0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emray.me/uploads/acl17-deep-keyphrase-generation-slides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8147582" y="281194"/>
            <a:ext cx="8229147" cy="5482090"/>
            <a:chOff x="8147582" y="281194"/>
            <a:chExt cx="8229147" cy="5482090"/>
          </a:xfrm>
        </p:grpSpPr>
        <p:sp>
          <p:nvSpPr>
            <p:cNvPr id="9" name="图文框 8"/>
            <p:cNvSpPr/>
            <p:nvPr/>
          </p:nvSpPr>
          <p:spPr>
            <a:xfrm rot="19177476">
              <a:off x="8147582" y="281194"/>
              <a:ext cx="5780875" cy="5347153"/>
            </a:xfrm>
            <a:custGeom>
              <a:avLst/>
              <a:gdLst>
                <a:gd name="connsiteX0" fmla="*/ 0 w 5780875"/>
                <a:gd name="connsiteY0" fmla="*/ 0 h 5347153"/>
                <a:gd name="connsiteX1" fmla="*/ 5780875 w 5780875"/>
                <a:gd name="connsiteY1" fmla="*/ 0 h 5347153"/>
                <a:gd name="connsiteX2" fmla="*/ 5780875 w 5780875"/>
                <a:gd name="connsiteY2" fmla="*/ 5347153 h 5347153"/>
                <a:gd name="connsiteX3" fmla="*/ 0 w 5780875"/>
                <a:gd name="connsiteY3" fmla="*/ 5347153 h 5347153"/>
                <a:gd name="connsiteX4" fmla="*/ 0 w 5780875"/>
                <a:gd name="connsiteY4" fmla="*/ 0 h 5347153"/>
                <a:gd name="connsiteX5" fmla="*/ 699354 w 5780875"/>
                <a:gd name="connsiteY5" fmla="*/ 699354 h 5347153"/>
                <a:gd name="connsiteX6" fmla="*/ 699354 w 5780875"/>
                <a:gd name="connsiteY6" fmla="*/ 4647799 h 5347153"/>
                <a:gd name="connsiteX7" fmla="*/ 5081521 w 5780875"/>
                <a:gd name="connsiteY7" fmla="*/ 4647799 h 5347153"/>
                <a:gd name="connsiteX8" fmla="*/ 5081521 w 5780875"/>
                <a:gd name="connsiteY8" fmla="*/ 699354 h 5347153"/>
                <a:gd name="connsiteX9" fmla="*/ 699354 w 5780875"/>
                <a:gd name="connsiteY9" fmla="*/ 699354 h 5347153"/>
                <a:gd name="connsiteX0-1" fmla="*/ 0 w 5780875"/>
                <a:gd name="connsiteY0-2" fmla="*/ 0 h 5347153"/>
                <a:gd name="connsiteX1-3" fmla="*/ 5780875 w 5780875"/>
                <a:gd name="connsiteY1-4" fmla="*/ 0 h 5347153"/>
                <a:gd name="connsiteX2-5" fmla="*/ 5780875 w 5780875"/>
                <a:gd name="connsiteY2-6" fmla="*/ 5347153 h 5347153"/>
                <a:gd name="connsiteX3-7" fmla="*/ 0 w 5780875"/>
                <a:gd name="connsiteY3-8" fmla="*/ 5347153 h 5347153"/>
                <a:gd name="connsiteX4-9" fmla="*/ 0 w 5780875"/>
                <a:gd name="connsiteY4-10" fmla="*/ 0 h 5347153"/>
                <a:gd name="connsiteX5-11" fmla="*/ 699354 w 5780875"/>
                <a:gd name="connsiteY5-12" fmla="*/ 699354 h 5347153"/>
                <a:gd name="connsiteX6-13" fmla="*/ 699354 w 5780875"/>
                <a:gd name="connsiteY6-14" fmla="*/ 4647799 h 5347153"/>
                <a:gd name="connsiteX7-15" fmla="*/ 5082762 w 5780875"/>
                <a:gd name="connsiteY7-16" fmla="*/ 4663144 h 5347153"/>
                <a:gd name="connsiteX8-17" fmla="*/ 5081521 w 5780875"/>
                <a:gd name="connsiteY8-18" fmla="*/ 699354 h 5347153"/>
                <a:gd name="connsiteX9-19" fmla="*/ 699354 w 5780875"/>
                <a:gd name="connsiteY9-20" fmla="*/ 699354 h 5347153"/>
                <a:gd name="connsiteX0-21" fmla="*/ 0 w 5780875"/>
                <a:gd name="connsiteY0-22" fmla="*/ 0 h 5347153"/>
                <a:gd name="connsiteX1-23" fmla="*/ 5780875 w 5780875"/>
                <a:gd name="connsiteY1-24" fmla="*/ 0 h 5347153"/>
                <a:gd name="connsiteX2-25" fmla="*/ 5780875 w 5780875"/>
                <a:gd name="connsiteY2-26" fmla="*/ 5347153 h 5347153"/>
                <a:gd name="connsiteX3-27" fmla="*/ 0 w 5780875"/>
                <a:gd name="connsiteY3-28" fmla="*/ 5347153 h 5347153"/>
                <a:gd name="connsiteX4-29" fmla="*/ 0 w 5780875"/>
                <a:gd name="connsiteY4-30" fmla="*/ 0 h 5347153"/>
                <a:gd name="connsiteX5-31" fmla="*/ 699354 w 5780875"/>
                <a:gd name="connsiteY5-32" fmla="*/ 699354 h 5347153"/>
                <a:gd name="connsiteX6-33" fmla="*/ 699354 w 5780875"/>
                <a:gd name="connsiteY6-34" fmla="*/ 4647799 h 5347153"/>
                <a:gd name="connsiteX7-35" fmla="*/ 5082762 w 5780875"/>
                <a:gd name="connsiteY7-36" fmla="*/ 4663144 h 5347153"/>
                <a:gd name="connsiteX8-37" fmla="*/ 5081521 w 5780875"/>
                <a:gd name="connsiteY8-38" fmla="*/ 699354 h 5347153"/>
                <a:gd name="connsiteX9-39" fmla="*/ 699354 w 5780875"/>
                <a:gd name="connsiteY9-40" fmla="*/ 699354 h 5347153"/>
                <a:gd name="connsiteX0-41" fmla="*/ 0 w 5780875"/>
                <a:gd name="connsiteY0-42" fmla="*/ 0 h 5347153"/>
                <a:gd name="connsiteX1-43" fmla="*/ 5780875 w 5780875"/>
                <a:gd name="connsiteY1-44" fmla="*/ 0 h 5347153"/>
                <a:gd name="connsiteX2-45" fmla="*/ 5780875 w 5780875"/>
                <a:gd name="connsiteY2-46" fmla="*/ 5347153 h 5347153"/>
                <a:gd name="connsiteX3-47" fmla="*/ 0 w 5780875"/>
                <a:gd name="connsiteY3-48" fmla="*/ 5347153 h 5347153"/>
                <a:gd name="connsiteX4-49" fmla="*/ 0 w 5780875"/>
                <a:gd name="connsiteY4-50" fmla="*/ 0 h 5347153"/>
                <a:gd name="connsiteX5-51" fmla="*/ 699354 w 5780875"/>
                <a:gd name="connsiteY5-52" fmla="*/ 699354 h 5347153"/>
                <a:gd name="connsiteX6-53" fmla="*/ 699354 w 5780875"/>
                <a:gd name="connsiteY6-54" fmla="*/ 4647799 h 5347153"/>
                <a:gd name="connsiteX7-55" fmla="*/ 5082762 w 5780875"/>
                <a:gd name="connsiteY7-56" fmla="*/ 4663144 h 5347153"/>
                <a:gd name="connsiteX8-57" fmla="*/ 5081521 w 5780875"/>
                <a:gd name="connsiteY8-58" fmla="*/ 699354 h 5347153"/>
                <a:gd name="connsiteX9-59" fmla="*/ 699354 w 5780875"/>
                <a:gd name="connsiteY9-60" fmla="*/ 699354 h 5347153"/>
                <a:gd name="connsiteX0-61" fmla="*/ 0 w 5780875"/>
                <a:gd name="connsiteY0-62" fmla="*/ 0 h 5347153"/>
                <a:gd name="connsiteX1-63" fmla="*/ 5780875 w 5780875"/>
                <a:gd name="connsiteY1-64" fmla="*/ 0 h 5347153"/>
                <a:gd name="connsiteX2-65" fmla="*/ 5780875 w 5780875"/>
                <a:gd name="connsiteY2-66" fmla="*/ 5347153 h 5347153"/>
                <a:gd name="connsiteX3-67" fmla="*/ 0 w 5780875"/>
                <a:gd name="connsiteY3-68" fmla="*/ 5347153 h 5347153"/>
                <a:gd name="connsiteX4-69" fmla="*/ 0 w 5780875"/>
                <a:gd name="connsiteY4-70" fmla="*/ 0 h 5347153"/>
                <a:gd name="connsiteX5-71" fmla="*/ 699354 w 5780875"/>
                <a:gd name="connsiteY5-72" fmla="*/ 699354 h 5347153"/>
                <a:gd name="connsiteX6-73" fmla="*/ 699354 w 5780875"/>
                <a:gd name="connsiteY6-74" fmla="*/ 4647799 h 5347153"/>
                <a:gd name="connsiteX7-75" fmla="*/ 5082762 w 5780875"/>
                <a:gd name="connsiteY7-76" fmla="*/ 4663144 h 5347153"/>
                <a:gd name="connsiteX8-77" fmla="*/ 5081521 w 5780875"/>
                <a:gd name="connsiteY8-78" fmla="*/ 699354 h 5347153"/>
                <a:gd name="connsiteX9-79" fmla="*/ 699354 w 5780875"/>
                <a:gd name="connsiteY9-80" fmla="*/ 699354 h 5347153"/>
              </a:gdLst>
              <a:ahLst/>
              <a:cxnLst>
                <a:cxn ang="0">
                  <a:pos x="connsiteX0-61" y="connsiteY0-62"/>
                </a:cxn>
                <a:cxn ang="0">
                  <a:pos x="connsiteX1-63" y="connsiteY1-64"/>
                </a:cxn>
                <a:cxn ang="0">
                  <a:pos x="connsiteX2-65" y="connsiteY2-66"/>
                </a:cxn>
                <a:cxn ang="0">
                  <a:pos x="connsiteX3-67" y="connsiteY3-68"/>
                </a:cxn>
                <a:cxn ang="0">
                  <a:pos x="connsiteX4-69" y="connsiteY4-70"/>
                </a:cxn>
                <a:cxn ang="0">
                  <a:pos x="connsiteX5-71" y="connsiteY5-72"/>
                </a:cxn>
                <a:cxn ang="0">
                  <a:pos x="connsiteX6-73" y="connsiteY6-74"/>
                </a:cxn>
                <a:cxn ang="0">
                  <a:pos x="connsiteX7-75" y="connsiteY7-76"/>
                </a:cxn>
                <a:cxn ang="0">
                  <a:pos x="connsiteX8-77" y="connsiteY8-78"/>
                </a:cxn>
                <a:cxn ang="0">
                  <a:pos x="connsiteX9-79" y="connsiteY9-80"/>
                </a:cxn>
              </a:cxnLst>
              <a:rect l="l" t="t" r="r" b="b"/>
              <a:pathLst>
                <a:path w="5780875" h="5347153">
                  <a:moveTo>
                    <a:pt x="0" y="0"/>
                  </a:moveTo>
                  <a:lnTo>
                    <a:pt x="5780875" y="0"/>
                  </a:lnTo>
                  <a:lnTo>
                    <a:pt x="5780875" y="5347153"/>
                  </a:lnTo>
                  <a:lnTo>
                    <a:pt x="0" y="5347153"/>
                  </a:lnTo>
                  <a:lnTo>
                    <a:pt x="0" y="0"/>
                  </a:lnTo>
                  <a:close/>
                  <a:moveTo>
                    <a:pt x="699354" y="699354"/>
                  </a:moveTo>
                  <a:lnTo>
                    <a:pt x="699354" y="4647799"/>
                  </a:lnTo>
                  <a:lnTo>
                    <a:pt x="5082762" y="4663144"/>
                  </a:lnTo>
                  <a:cubicBezTo>
                    <a:pt x="5073209" y="3419845"/>
                    <a:pt x="5081935" y="2020617"/>
                    <a:pt x="5081521" y="699354"/>
                  </a:cubicBezTo>
                  <a:lnTo>
                    <a:pt x="699354" y="699354"/>
                  </a:lnTo>
                  <a:close/>
                </a:path>
              </a:pathLst>
            </a:custGeom>
            <a:solidFill>
              <a:srgbClr val="21A3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造字工房悦黑体验版常规体" pitchFamily="50" charset="-122"/>
              </a:endParaRPr>
            </a:p>
          </p:txBody>
        </p:sp>
        <p:sp>
          <p:nvSpPr>
            <p:cNvPr id="10" name="图文框 9"/>
            <p:cNvSpPr/>
            <p:nvPr/>
          </p:nvSpPr>
          <p:spPr>
            <a:xfrm rot="19177476">
              <a:off x="10595854" y="416131"/>
              <a:ext cx="5780875" cy="5347153"/>
            </a:xfrm>
            <a:prstGeom prst="frame">
              <a:avLst>
                <a:gd name="adj1" fmla="val 13079"/>
              </a:avLst>
            </a:prstGeom>
            <a:solidFill>
              <a:srgbClr val="2B2E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  <a:ea typeface="造字工房悦黑体验版常规体" pitchFamily="50" charset="-122"/>
              </a:endParaRPr>
            </a:p>
          </p:txBody>
        </p: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060277" flipH="1">
            <a:off x="9448212" y="722002"/>
            <a:ext cx="208342" cy="86570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178286" flipH="1">
            <a:off x="8658737" y="4439137"/>
            <a:ext cx="739314" cy="17935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060277" flipH="1">
            <a:off x="11040838" y="1586099"/>
            <a:ext cx="208342" cy="86570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178286" flipH="1">
            <a:off x="10659067" y="4068966"/>
            <a:ext cx="918493" cy="216527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2719293" y="2603729"/>
            <a:ext cx="5608955" cy="541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2B2E30"/>
                </a:solidFill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  <a:sym typeface="+mn-ea"/>
              </a:rPr>
              <a:t>Group presentation</a:t>
            </a:r>
            <a:endParaRPr lang="en-US" altLang="zh-CN" sz="2800" b="1" dirty="0">
              <a:solidFill>
                <a:srgbClr val="2B2E30"/>
              </a:solidFill>
              <a:latin typeface="Segoe UI Light" pitchFamily="34" charset="0"/>
              <a:ea typeface="造字工房悦黑体验版常规体" pitchFamily="50" charset="-122"/>
              <a:cs typeface="Segoe UI Light" pitchFamily="34" charset="0"/>
              <a:sym typeface="+mn-ea"/>
            </a:endParaRPr>
          </a:p>
        </p:txBody>
      </p:sp>
      <p:cxnSp>
        <p:nvCxnSpPr>
          <p:cNvPr id="24" name="直接连接符 23"/>
          <p:cNvCxnSpPr/>
          <p:nvPr/>
        </p:nvCxnSpPr>
        <p:spPr>
          <a:xfrm flipH="1">
            <a:off x="2298044" y="3123634"/>
            <a:ext cx="1656184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21A3D0"/>
                </a:gs>
                <a:gs pos="89000">
                  <a:schemeClr val="bg1"/>
                </a:gs>
                <a:gs pos="83000">
                  <a:srgbClr val="E8E8E6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V="1">
            <a:off x="5084989" y="3148805"/>
            <a:ext cx="1748306" cy="3444"/>
          </a:xfrm>
          <a:prstGeom prst="line">
            <a:avLst/>
          </a:prstGeom>
          <a:ln w="19050">
            <a:gradFill flip="none" rotWithShape="1">
              <a:gsLst>
                <a:gs pos="0">
                  <a:srgbClr val="21A3D0"/>
                </a:gs>
                <a:gs pos="89000">
                  <a:schemeClr val="bg1"/>
                </a:gs>
                <a:gs pos="83000">
                  <a:srgbClr val="E8E8E6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椭圆 27"/>
          <p:cNvSpPr/>
          <p:nvPr/>
        </p:nvSpPr>
        <p:spPr>
          <a:xfrm>
            <a:off x="3954228" y="3069151"/>
            <a:ext cx="121200" cy="121200"/>
          </a:xfrm>
          <a:prstGeom prst="ellipse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30" name="椭圆 29"/>
          <p:cNvSpPr/>
          <p:nvPr/>
        </p:nvSpPr>
        <p:spPr>
          <a:xfrm>
            <a:off x="4963789" y="3091649"/>
            <a:ext cx="121200" cy="121200"/>
          </a:xfrm>
          <a:prstGeom prst="ellipse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256786" y="4523039"/>
            <a:ext cx="856993" cy="824703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328572" y="4513225"/>
            <a:ext cx="4026507" cy="824703"/>
          </a:xfrm>
          <a:prstGeom prst="rect">
            <a:avLst/>
          </a:prstGeom>
          <a:solidFill>
            <a:srgbClr val="2B2E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698" y="4700180"/>
            <a:ext cx="470420" cy="47042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457942" y="4600318"/>
            <a:ext cx="4397693" cy="540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微软雅黑 Light" pitchFamily="34" charset="-122"/>
                <a:ea typeface="微软雅黑 Light" pitchFamily="34" charset="-122"/>
              </a:rPr>
              <a:t>Wang Yue </a:t>
            </a:r>
            <a:r>
              <a:rPr lang="en-US" altLang="zh-CN" sz="2800" dirty="0" smtClean="0">
                <a:solidFill>
                  <a:schemeClr val="bg1"/>
                </a:solidFill>
                <a:latin typeface="微软雅黑 Light" pitchFamily="34" charset="-122"/>
                <a:ea typeface="微软雅黑 Light" pitchFamily="34" charset="-122"/>
              </a:rPr>
              <a:t>2018.03.27</a:t>
            </a:r>
            <a:endParaRPr lang="en-US" altLang="zh-CN" sz="2800" dirty="0">
              <a:solidFill>
                <a:schemeClr val="bg1"/>
              </a:solidFill>
              <a:latin typeface="微软雅黑 Light" pitchFamily="34" charset="-122"/>
              <a:ea typeface="微软雅黑 Light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15804" y="550727"/>
            <a:ext cx="8301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>
                <a:solidFill>
                  <a:srgbClr val="2B2E30"/>
                </a:solidFill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rPr>
              <a:t>Deep </a:t>
            </a:r>
            <a:r>
              <a:rPr lang="en-US" altLang="zh-CN" sz="4000" b="1" dirty="0" err="1" smtClean="0">
                <a:solidFill>
                  <a:srgbClr val="2B2E30"/>
                </a:solidFill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rPr>
              <a:t>keyphrase</a:t>
            </a:r>
            <a:r>
              <a:rPr lang="en-US" altLang="zh-CN" sz="4000" b="1" dirty="0" smtClean="0">
                <a:solidFill>
                  <a:srgbClr val="2B2E30"/>
                </a:solidFill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rPr>
              <a:t> generation</a:t>
            </a:r>
            <a:endParaRPr lang="en-US" altLang="zh-CN" sz="4000" b="1" dirty="0">
              <a:solidFill>
                <a:srgbClr val="2B2E30"/>
              </a:solidFill>
              <a:latin typeface="Segoe UI Light" pitchFamily="34" charset="0"/>
              <a:ea typeface="造字工房悦黑体验版常规体" pitchFamily="50" charset="-122"/>
              <a:cs typeface="Segoe UI Light" pitchFamily="34" charset="0"/>
            </a:endParaRPr>
          </a:p>
        </p:txBody>
      </p:sp>
    </p:spTree>
  </p:cSld>
  <p:clrMapOvr>
    <a:masterClrMapping/>
  </p:clrMapOvr>
  <p:transition spd="slow" advTm="316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12925" y="1722438"/>
            <a:ext cx="8458200" cy="1933575"/>
          </a:xfrm>
        </p:spPr>
        <p:txBody>
          <a:bodyPr vert="horz" wrap="square" lIns="91440" tIns="45720" rIns="91440" bIns="45720" numCol="1" anchor="ctr" anchorCtr="0" compatLnSpc="1"/>
          <a:lstStyle/>
          <a:p>
            <a:pPr lvl="0" algn="ctr" fontAlgn="base">
              <a:defRPr/>
            </a:pPr>
            <a:r>
              <a:rPr lang="en-US" altLang="zh-TW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+mn-ea"/>
              </a:rPr>
              <a:t>Deep </a:t>
            </a:r>
            <a:r>
              <a:rPr lang="en-US" altLang="zh-TW" sz="3200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+mn-ea"/>
              </a:rPr>
              <a:t>keyphrase</a:t>
            </a:r>
            <a:r>
              <a:rPr lang="en-US" altLang="zh-TW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+mn-ea"/>
              </a:rPr>
              <a:t> generation</a:t>
            </a:r>
            <a:endParaRPr lang="en-US" altLang="zh-TW" sz="3200" dirty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  <a:sym typeface="+mn-ea"/>
            </a:endParaRPr>
          </a:p>
        </p:txBody>
      </p:sp>
      <p:sp>
        <p:nvSpPr>
          <p:cNvPr id="796675" name="Rectangle 3"/>
          <p:cNvSpPr>
            <a:spLocks noChangeArrowheads="1"/>
          </p:cNvSpPr>
          <p:nvPr/>
        </p:nvSpPr>
        <p:spPr bwMode="auto">
          <a:xfrm>
            <a:off x="2133600" y="3629660"/>
            <a:ext cx="8549640" cy="409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新細明體" panose="02020500000000000000" pitchFamily="18" charset="-120"/>
                <a:cs typeface="+mn-cs"/>
              </a:rPr>
              <a:t>Yue Wang, </a:t>
            </a:r>
            <a:r>
              <a:rPr kumimoji="0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新細明體" panose="02020500000000000000" pitchFamily="18" charset="-120"/>
                <a:cs typeface="+mn-cs"/>
              </a:rPr>
              <a:t>1155085636, CSE, CUHK</a:t>
            </a:r>
            <a:endParaRPr kumimoji="0" lang="en-US" altLang="zh-TW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</a:endParaRPr>
          </a:p>
        </p:txBody>
      </p:sp>
      <p:sp>
        <p:nvSpPr>
          <p:cNvPr id="796676" name="Rectangle 4"/>
          <p:cNvSpPr>
            <a:spLocks noChangeArrowheads="1"/>
          </p:cNvSpPr>
          <p:nvPr/>
        </p:nvSpPr>
        <p:spPr bwMode="auto">
          <a:xfrm>
            <a:off x="4159250" y="4191000"/>
            <a:ext cx="3765550" cy="914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宋体" pitchFamily="2" charset="-122"/>
                <a:cs typeface="+mn-cs"/>
              </a:rPr>
              <a:t>Thank you!</a:t>
            </a:r>
            <a:endParaRPr kumimoji="0" lang="zh-CN" altLang="en-US" sz="5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ransition advTm="712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0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42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  <a:sym typeface="+mn-ea"/>
              </a:rPr>
              <a:t>Puzzle</a:t>
            </a:r>
            <a:endParaRPr lang="en-US" altLang="zh-CN" sz="2800" b="1" dirty="0">
              <a:latin typeface="Segoe UI Light" pitchFamily="34" charset="0"/>
              <a:ea typeface="造字工房悦黑体验版常规体" pitchFamily="50" charset="-122"/>
              <a:cs typeface="Segoe UI Light" pitchFamily="34" charset="0"/>
              <a:sym typeface="+mn-ea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416467" y="1116423"/>
            <a:ext cx="11548224" cy="4735738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876" y="1467231"/>
            <a:ext cx="726757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666706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0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42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  <a:sym typeface="+mn-ea"/>
              </a:rPr>
              <a:t>Puzzle</a:t>
            </a:r>
            <a:endParaRPr lang="en-US" altLang="zh-CN" sz="2800" b="1" dirty="0">
              <a:latin typeface="Segoe UI Light" pitchFamily="34" charset="0"/>
              <a:ea typeface="造字工房悦黑体验版常规体" pitchFamily="50" charset="-122"/>
              <a:cs typeface="Segoe UI Light" pitchFamily="34" charset="0"/>
              <a:sym typeface="+mn-ea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416467" y="1116423"/>
            <a:ext cx="11548224" cy="4735738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948" y="1377505"/>
            <a:ext cx="833437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105379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0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42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  <a:sym typeface="+mn-ea"/>
              </a:rPr>
              <a:t>Puzzle</a:t>
            </a:r>
            <a:endParaRPr lang="en-US" altLang="zh-CN" sz="2800" b="1" dirty="0">
              <a:latin typeface="Segoe UI Light" pitchFamily="34" charset="0"/>
              <a:ea typeface="造字工房悦黑体验版常规体" pitchFamily="50" charset="-122"/>
              <a:cs typeface="Segoe UI Light" pitchFamily="34" charset="0"/>
              <a:sym typeface="+mn-ea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416467" y="1116423"/>
            <a:ext cx="11548224" cy="4735738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760" y="1293542"/>
            <a:ext cx="86868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59410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0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420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  <a:sym typeface="+mn-ea"/>
              </a:rPr>
              <a:t>Ten English </a:t>
            </a:r>
            <a:r>
              <a:rPr lang="en-US" altLang="zh-CN" sz="2800" b="1" dirty="0" smtClean="0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  <a:sym typeface="+mn-ea"/>
              </a:rPr>
              <a:t>sentences</a:t>
            </a:r>
            <a:endParaRPr lang="en-US" altLang="zh-CN" sz="2800" b="1" dirty="0">
              <a:latin typeface="Segoe UI Light" pitchFamily="34" charset="0"/>
              <a:ea typeface="造字工房悦黑体验版常规体" pitchFamily="50" charset="-122"/>
              <a:cs typeface="Segoe UI Light" pitchFamily="34" charset="0"/>
              <a:sym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A0DE2F-3FC8-42FB-948F-AF66291157E9}"/>
              </a:ext>
            </a:extLst>
          </p:cNvPr>
          <p:cNvSpPr txBox="1"/>
          <p:nvPr/>
        </p:nvSpPr>
        <p:spPr>
          <a:xfrm>
            <a:off x="582844" y="1260828"/>
            <a:ext cx="1138184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We use the </a:t>
            </a:r>
            <a:r>
              <a:rPr lang="en-US" dirty="0"/>
              <a:t>term “</a:t>
            </a:r>
            <a:r>
              <a:rPr lang="en-US" dirty="0" err="1"/>
              <a:t>keyphrase</a:t>
            </a:r>
            <a:r>
              <a:rPr lang="en-US" dirty="0"/>
              <a:t>” </a:t>
            </a:r>
            <a:r>
              <a:rPr lang="en-US" b="1" dirty="0"/>
              <a:t>interchangeably</a:t>
            </a:r>
            <a:r>
              <a:rPr lang="en-US" dirty="0"/>
              <a:t> with “</a:t>
            </a:r>
            <a:r>
              <a:rPr lang="en-US" dirty="0" smtClean="0"/>
              <a:t>keyword” in </a:t>
            </a:r>
            <a:r>
              <a:rPr lang="en-US" dirty="0"/>
              <a:t>the rest of this </a:t>
            </a:r>
            <a:r>
              <a:rPr lang="en-US" dirty="0" smtClean="0"/>
              <a:t>paper.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To </a:t>
            </a:r>
            <a:r>
              <a:rPr lang="en-US" dirty="0"/>
              <a:t>overcome the limitations of previous </a:t>
            </a:r>
            <a:r>
              <a:rPr lang="en-US" dirty="0" smtClean="0"/>
              <a:t>studies, we </a:t>
            </a:r>
            <a:r>
              <a:rPr lang="en-US" b="1" dirty="0"/>
              <a:t>re-examine</a:t>
            </a:r>
            <a:r>
              <a:rPr lang="en-US" dirty="0"/>
              <a:t> the process of </a:t>
            </a:r>
            <a:r>
              <a:rPr lang="en-US" dirty="0" err="1"/>
              <a:t>keyphrase</a:t>
            </a:r>
            <a:r>
              <a:rPr lang="en-US" dirty="0"/>
              <a:t> </a:t>
            </a:r>
            <a:r>
              <a:rPr lang="en-US" dirty="0" smtClean="0"/>
              <a:t>prediction with </a:t>
            </a:r>
            <a:r>
              <a:rPr lang="en-US" dirty="0"/>
              <a:t>a focus on how real human </a:t>
            </a:r>
            <a:r>
              <a:rPr lang="en-US" dirty="0" smtClean="0"/>
              <a:t>annotators would </a:t>
            </a:r>
            <a:r>
              <a:rPr lang="en-US" dirty="0"/>
              <a:t>assign </a:t>
            </a:r>
            <a:r>
              <a:rPr lang="en-US" dirty="0" err="1" smtClean="0"/>
              <a:t>keyphrases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</a:t>
            </a:r>
            <a:r>
              <a:rPr lang="en-US" dirty="0" err="1"/>
              <a:t>keyphrase</a:t>
            </a:r>
            <a:r>
              <a:rPr lang="en-US" dirty="0"/>
              <a:t> provides a </a:t>
            </a:r>
            <a:r>
              <a:rPr lang="en-US" b="1" dirty="0"/>
              <a:t>succinct</a:t>
            </a:r>
            <a:r>
              <a:rPr lang="en-US" dirty="0"/>
              <a:t> and </a:t>
            </a:r>
            <a:r>
              <a:rPr lang="en-US" dirty="0" smtClean="0"/>
              <a:t>accurate way </a:t>
            </a:r>
            <a:r>
              <a:rPr lang="en-US" dirty="0"/>
              <a:t>of describing a subject or a subtopic in </a:t>
            </a:r>
            <a:r>
              <a:rPr lang="en-US" dirty="0" smtClean="0"/>
              <a:t>a document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model would potentially give preference to the appearing words, which </a:t>
            </a:r>
            <a:r>
              <a:rPr lang="en-US" b="1" dirty="0" smtClean="0"/>
              <a:t>caters</a:t>
            </a:r>
            <a:r>
              <a:rPr lang="en-US" dirty="0" smtClean="0"/>
              <a:t> to the fact that most </a:t>
            </a:r>
            <a:r>
              <a:rPr lang="en-US" dirty="0" err="1" smtClean="0"/>
              <a:t>keyphrases</a:t>
            </a:r>
            <a:r>
              <a:rPr lang="en-US" dirty="0" smtClean="0"/>
              <a:t> tend to appear in the source text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Previous methods are </a:t>
            </a:r>
            <a:r>
              <a:rPr lang="en-US" b="1" dirty="0"/>
              <a:t>liable</a:t>
            </a:r>
            <a:r>
              <a:rPr lang="en-US" dirty="0"/>
              <a:t> to reproduce factual details inaccurately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Summarization </a:t>
            </a:r>
            <a:r>
              <a:rPr lang="en-US" dirty="0"/>
              <a:t>is the task of </a:t>
            </a:r>
            <a:r>
              <a:rPr lang="en-US" b="1" dirty="0"/>
              <a:t>condensing</a:t>
            </a:r>
            <a:r>
              <a:rPr lang="en-US" dirty="0"/>
              <a:t> a piece </a:t>
            </a:r>
            <a:r>
              <a:rPr lang="en-US" dirty="0" smtClean="0"/>
              <a:t>of text </a:t>
            </a:r>
            <a:r>
              <a:rPr lang="en-US" dirty="0"/>
              <a:t>to a shorter version that contains the main </a:t>
            </a:r>
            <a:r>
              <a:rPr lang="en-US" dirty="0" smtClean="0"/>
              <a:t>information from </a:t>
            </a:r>
            <a:r>
              <a:rPr lang="en-US" dirty="0"/>
              <a:t>the </a:t>
            </a:r>
            <a:r>
              <a:rPr lang="en-US" dirty="0" smtClean="0"/>
              <a:t>original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Though these </a:t>
            </a:r>
            <a:r>
              <a:rPr lang="en-US" dirty="0" smtClean="0"/>
              <a:t>systems are </a:t>
            </a:r>
            <a:r>
              <a:rPr lang="en-US" dirty="0"/>
              <a:t>promising, they exhibit </a:t>
            </a:r>
            <a:r>
              <a:rPr lang="en-US" b="1" dirty="0"/>
              <a:t>undesirable</a:t>
            </a:r>
            <a:r>
              <a:rPr lang="en-US" dirty="0"/>
              <a:t> </a:t>
            </a:r>
            <a:r>
              <a:rPr lang="en-US" dirty="0" smtClean="0"/>
              <a:t>behavior such </a:t>
            </a:r>
            <a:r>
              <a:rPr lang="en-US" dirty="0"/>
              <a:t>as inaccurately reproducing factual details</a:t>
            </a:r>
            <a:r>
              <a:rPr lang="en-US" dirty="0" smtClean="0"/>
              <a:t>, an </a:t>
            </a:r>
            <a:r>
              <a:rPr lang="en-US" dirty="0"/>
              <a:t>inability to deal with out-of-vocabulary (OOV</a:t>
            </a:r>
            <a:r>
              <a:rPr lang="en-US" dirty="0" smtClean="0"/>
              <a:t>) words</a:t>
            </a:r>
            <a:r>
              <a:rPr lang="en-US" dirty="0"/>
              <a:t>, and repeating </a:t>
            </a:r>
            <a:r>
              <a:rPr lang="en-US" dirty="0" smtClean="0"/>
              <a:t>themselves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dirty="0" smtClean="0"/>
              <a:t>W</a:t>
            </a:r>
            <a:r>
              <a:rPr lang="en-US" dirty="0" smtClean="0"/>
              <a:t>e </a:t>
            </a:r>
            <a:r>
              <a:rPr lang="en-US" dirty="0"/>
              <a:t>find our simpler approach </a:t>
            </a:r>
            <a:r>
              <a:rPr lang="en-US" b="1" dirty="0" smtClean="0"/>
              <a:t>suffices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Originating</a:t>
            </a:r>
            <a:r>
              <a:rPr lang="en-US" dirty="0"/>
              <a:t> from Statistical </a:t>
            </a:r>
            <a:r>
              <a:rPr lang="en-US" dirty="0" smtClean="0"/>
              <a:t>Machine Translation </a:t>
            </a:r>
            <a:r>
              <a:rPr lang="en-US" dirty="0"/>
              <a:t>(Koehn, 2009), coverage </a:t>
            </a:r>
            <a:r>
              <a:rPr lang="en-US" dirty="0" smtClean="0"/>
              <a:t>was adapted </a:t>
            </a:r>
            <a:r>
              <a:rPr lang="en-US" dirty="0"/>
              <a:t>for NMT by </a:t>
            </a:r>
            <a:r>
              <a:rPr lang="en-US" dirty="0" err="1"/>
              <a:t>Tu</a:t>
            </a:r>
            <a:r>
              <a:rPr lang="en-US" dirty="0"/>
              <a:t> et al. (</a:t>
            </a:r>
            <a:r>
              <a:rPr lang="en-US" dirty="0" smtClean="0"/>
              <a:t>2016)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We found this to be ineffective, with no </a:t>
            </a:r>
            <a:r>
              <a:rPr lang="en-US" b="1" dirty="0" smtClean="0"/>
              <a:t>discernible</a:t>
            </a:r>
            <a:r>
              <a:rPr lang="en-US" dirty="0" smtClean="0"/>
              <a:t> reduction in repetition</a:t>
            </a:r>
          </a:p>
          <a:p>
            <a:endParaRPr lang="en-US" dirty="0" smtClean="0">
              <a:effectLst/>
            </a:endParaRPr>
          </a:p>
          <a:p>
            <a:r>
              <a:rPr lang="en-US" sz="1200" dirty="0" smtClean="0">
                <a:effectLst/>
              </a:rPr>
              <a:t>(The first </a:t>
            </a:r>
            <a:r>
              <a:rPr lang="en-US" sz="1200" dirty="0"/>
              <a:t>4</a:t>
            </a:r>
            <a:r>
              <a:rPr lang="en-US" sz="1200" dirty="0" smtClean="0">
                <a:effectLst/>
              </a:rPr>
              <a:t> sentences are from the paper “deep </a:t>
            </a:r>
            <a:r>
              <a:rPr lang="en-US" sz="1200" dirty="0" err="1" smtClean="0">
                <a:effectLst/>
              </a:rPr>
              <a:t>keyphrase</a:t>
            </a:r>
            <a:r>
              <a:rPr lang="en-US" sz="1200" dirty="0" smtClean="0">
                <a:effectLst/>
              </a:rPr>
              <a:t> generation” while the rest are from </a:t>
            </a:r>
            <a:r>
              <a:rPr lang="en-US" sz="1200" dirty="0"/>
              <a:t>the paper “Get To The Point: Summarization with Pointer-Generator Networks”)</a:t>
            </a:r>
            <a:endParaRPr lang="en-US" sz="1200" dirty="0">
              <a:effectLst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416467" y="1116421"/>
            <a:ext cx="11548224" cy="4818035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47803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44420" y="304192"/>
            <a:ext cx="2751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rPr>
              <a:t>Outline</a:t>
            </a:r>
            <a:endParaRPr lang="zh-CN" altLang="en-US" sz="2800" b="1" dirty="0">
              <a:latin typeface="Segoe UI Light" pitchFamily="34" charset="0"/>
              <a:ea typeface="造字工房悦黑体验版常规体" pitchFamily="50" charset="-122"/>
              <a:cs typeface="Segoe UI Light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057308" y="2679303"/>
            <a:ext cx="4134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+mj-lt"/>
                <a:ea typeface="造字工房悦黑体验版常规体" pitchFamily="50" charset="-122"/>
              </a:rPr>
              <a:t>Transformer</a:t>
            </a:r>
            <a:endParaRPr lang="en-US" altLang="zh-CN" sz="2400" dirty="0">
              <a:solidFill>
                <a:schemeClr val="bg1"/>
              </a:solidFill>
              <a:latin typeface="+mj-lt"/>
              <a:ea typeface="造字工房悦黑体验版常规体" pitchFamily="50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5528" y="1645920"/>
            <a:ext cx="107442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Slides for “Deep </a:t>
            </a:r>
            <a:r>
              <a:rPr lang="en-US" sz="2800" dirty="0" err="1" smtClean="0"/>
              <a:t>keyphrase</a:t>
            </a:r>
            <a:r>
              <a:rPr lang="en-US" sz="2800" dirty="0" smtClean="0"/>
              <a:t> generation” (2017 ACL paper</a:t>
            </a:r>
            <a:r>
              <a:rPr lang="en-US" sz="2800" dirty="0"/>
              <a:t>) </a:t>
            </a:r>
            <a:r>
              <a:rPr lang="en-US" altLang="zh-CN" sz="2800" dirty="0" smtClean="0"/>
              <a:t>link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memray.me/uploads/acl17-deep-keyphrase-generation-slides.pdf</a:t>
            </a:r>
            <a:r>
              <a:rPr lang="en-US" dirty="0" smtClean="0"/>
              <a:t>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Copy mechanism from the </a:t>
            </a:r>
            <a:r>
              <a:rPr lang="en-US" sz="2800" dirty="0"/>
              <a:t>paper “Get To The Point: Summarization with Pointer-Generator Networks</a:t>
            </a:r>
            <a:r>
              <a:rPr lang="en-US" sz="2800" dirty="0" smtClean="0"/>
              <a:t>” (2017 ACL paper)</a:t>
            </a:r>
            <a:endParaRPr lang="en-US" sz="2800" dirty="0"/>
          </a:p>
        </p:txBody>
      </p:sp>
    </p:spTree>
  </p:cSld>
  <p:clrMapOvr>
    <a:masterClrMapping/>
  </p:clrMapOvr>
  <p:transition spd="slow" advTm="14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1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 smtClean="0">
                <a:sym typeface="+mn-ea"/>
              </a:rPr>
              <a:t>Overview</a:t>
            </a:r>
          </a:p>
        </p:txBody>
      </p:sp>
      <p:sp>
        <p:nvSpPr>
          <p:cNvPr id="3" name="Rectangle 2"/>
          <p:cNvSpPr/>
          <p:nvPr/>
        </p:nvSpPr>
        <p:spPr>
          <a:xfrm>
            <a:off x="4943726" y="4043486"/>
            <a:ext cx="14815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ACL 2017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8344" y="1725863"/>
            <a:ext cx="737235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50948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1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 smtClean="0">
                <a:sym typeface="+mn-ea"/>
              </a:rPr>
              <a:t>Overview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2864" y="1361120"/>
            <a:ext cx="4555426" cy="49659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2960" y="1361120"/>
            <a:ext cx="5943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Task: multi-sentence summarization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Challenge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Previous methods are liable to reproduce factual details inaccurately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Tend to repeat themselves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Proposed model: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Pointer and generator architecture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Coverage mechanism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Comment: adopted as a mainstream </a:t>
            </a:r>
            <a:r>
              <a:rPr lang="en-US" altLang="zh-CN" sz="2400" dirty="0" smtClean="0"/>
              <a:t>copy mechanism</a:t>
            </a:r>
            <a:endParaRPr lang="en-US" sz="2400" dirty="0" smtClean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97E75-2573-450C-96C7-0FF510DB39D8}"/>
              </a:ext>
            </a:extLst>
          </p:cNvPr>
          <p:cNvSpPr/>
          <p:nvPr/>
        </p:nvSpPr>
        <p:spPr>
          <a:xfrm>
            <a:off x="1271464" y="4362371"/>
            <a:ext cx="4992176" cy="346790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919472" y="4855464"/>
            <a:ext cx="246888" cy="603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31519"/>
      </p:ext>
    </p:extLst>
  </p:cSld>
  <p:clrMapOvr>
    <a:masterClrMapping/>
  </p:clrMapOvr>
  <p:transition advTm="104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260648"/>
            <a:ext cx="1271464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ea typeface="造字工房悦黑体验版常规体" pitchFamily="50" charset="-122"/>
              </a:rPr>
              <a:t>Part </a:t>
            </a:r>
            <a:r>
              <a:rPr lang="en-US" altLang="zh-CN" dirty="0" smtClean="0">
                <a:ea typeface="造字工房悦黑体验版常规体" pitchFamily="50" charset="-122"/>
              </a:rPr>
              <a:t>1</a:t>
            </a:r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43472" y="260648"/>
            <a:ext cx="72008" cy="43204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80796" y="464299"/>
            <a:ext cx="63624" cy="224408"/>
          </a:xfrm>
          <a:prstGeom prst="rect">
            <a:avLst/>
          </a:prstGeom>
          <a:solidFill>
            <a:srgbClr val="21A3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造字工房悦黑体验版常规体" pitchFamily="50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1556842" y="277827"/>
            <a:ext cx="5356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 b="1">
                <a:latin typeface="Segoe UI Light" pitchFamily="34" charset="0"/>
                <a:ea typeface="造字工房悦黑体验版常规体" pitchFamily="50" charset="-122"/>
                <a:cs typeface="Segoe UI Light" pitchFamily="34" charset="0"/>
              </a:defRPr>
            </a:lvl1pPr>
          </a:lstStyle>
          <a:p>
            <a:r>
              <a:rPr lang="en-US" altLang="zh-CN" dirty="0" smtClean="0">
                <a:sym typeface="+mn-ea"/>
              </a:rPr>
              <a:t>Overview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5732" y="1031936"/>
            <a:ext cx="554126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Pointer-generator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Final distribution: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464" y="1712642"/>
            <a:ext cx="6007608" cy="39990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189" y="6203799"/>
            <a:ext cx="3688080" cy="4194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7088" y="3151518"/>
            <a:ext cx="863155" cy="3872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13064" y="2485851"/>
            <a:ext cx="786384" cy="333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077795"/>
      </p:ext>
    </p:extLst>
  </p:cSld>
  <p:clrMapOvr>
    <a:masterClrMapping/>
  </p:clrMapOvr>
  <p:transition advTm="10429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353</Words>
  <Application>Microsoft Office PowerPoint</Application>
  <PresentationFormat>Widescreen</PresentationFormat>
  <Paragraphs>67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新細明體</vt:lpstr>
      <vt:lpstr>宋体</vt:lpstr>
      <vt:lpstr>微软雅黑 Light</vt:lpstr>
      <vt:lpstr>造字工房悦黑体验版常规体</vt:lpstr>
      <vt:lpstr>Arial</vt:lpstr>
      <vt:lpstr>Calibri</vt:lpstr>
      <vt:lpstr>Calibri Light</vt:lpstr>
      <vt:lpstr>Segoe UI Light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Deep keyphrase generation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WANG, Yue</cp:lastModifiedBy>
  <cp:revision>140</cp:revision>
  <cp:lastPrinted>2017-09-17T15:40:42Z</cp:lastPrinted>
  <dcterms:created xsi:type="dcterms:W3CDTF">2015-02-01T15:52:00Z</dcterms:created>
  <dcterms:modified xsi:type="dcterms:W3CDTF">2018-03-27T11:50:16Z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2052-10.1.0.5604</vt:lpwstr>
  </property>
</Properties>
</file>