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1"/>
  </p:notesMasterIdLst>
  <p:sldIdLst>
    <p:sldId id="256" r:id="rId2"/>
    <p:sldId id="259" r:id="rId3"/>
    <p:sldId id="352" r:id="rId4"/>
    <p:sldId id="363" r:id="rId5"/>
    <p:sldId id="405" r:id="rId6"/>
    <p:sldId id="367" r:id="rId7"/>
    <p:sldId id="445" r:id="rId8"/>
    <p:sldId id="368" r:id="rId9"/>
    <p:sldId id="426" r:id="rId10"/>
    <p:sldId id="369" r:id="rId11"/>
    <p:sldId id="433" r:id="rId12"/>
    <p:sldId id="402" r:id="rId13"/>
    <p:sldId id="430" r:id="rId14"/>
    <p:sldId id="431" r:id="rId15"/>
    <p:sldId id="377" r:id="rId16"/>
    <p:sldId id="379" r:id="rId17"/>
    <p:sldId id="380" r:id="rId18"/>
    <p:sldId id="444" r:id="rId19"/>
    <p:sldId id="409" r:id="rId20"/>
    <p:sldId id="441" r:id="rId21"/>
    <p:sldId id="432" r:id="rId22"/>
    <p:sldId id="451" r:id="rId23"/>
    <p:sldId id="384" r:id="rId24"/>
    <p:sldId id="387" r:id="rId25"/>
    <p:sldId id="378" r:id="rId26"/>
    <p:sldId id="386" r:id="rId27"/>
    <p:sldId id="452" r:id="rId28"/>
    <p:sldId id="366" r:id="rId29"/>
    <p:sldId id="413" r:id="rId30"/>
    <p:sldId id="442" r:id="rId31"/>
    <p:sldId id="447" r:id="rId32"/>
    <p:sldId id="446" r:id="rId33"/>
    <p:sldId id="448" r:id="rId34"/>
    <p:sldId id="427" r:id="rId35"/>
    <p:sldId id="372" r:id="rId36"/>
    <p:sldId id="393" r:id="rId37"/>
    <p:sldId id="449" r:id="rId38"/>
    <p:sldId id="392" r:id="rId39"/>
    <p:sldId id="407" r:id="rId40"/>
    <p:sldId id="408" r:id="rId41"/>
    <p:sldId id="398" r:id="rId42"/>
    <p:sldId id="399" r:id="rId43"/>
    <p:sldId id="394" r:id="rId44"/>
    <p:sldId id="414" r:id="rId45"/>
    <p:sldId id="415" r:id="rId46"/>
    <p:sldId id="440" r:id="rId47"/>
    <p:sldId id="416" r:id="rId48"/>
    <p:sldId id="417" r:id="rId49"/>
    <p:sldId id="428" r:id="rId50"/>
    <p:sldId id="450" r:id="rId51"/>
    <p:sldId id="423" r:id="rId52"/>
    <p:sldId id="424" r:id="rId53"/>
    <p:sldId id="425" r:id="rId54"/>
    <p:sldId id="421" r:id="rId55"/>
    <p:sldId id="406" r:id="rId56"/>
    <p:sldId id="439" r:id="rId57"/>
    <p:sldId id="391" r:id="rId58"/>
    <p:sldId id="404" r:id="rId59"/>
    <p:sldId id="410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00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67" autoAdjust="0"/>
    <p:restoredTop sz="57819" autoAdjust="0"/>
  </p:normalViewPr>
  <p:slideViewPr>
    <p:cSldViewPr>
      <p:cViewPr varScale="1">
        <p:scale>
          <a:sx n="66" d="100"/>
          <a:sy n="66" d="100"/>
        </p:scale>
        <p:origin x="1998" y="48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5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3231E-E93B-4D0F-96A2-699741BF6C72}" type="datetimeFigureOut">
              <a:rPr lang="zh-TW" altLang="en-US" smtClean="0"/>
              <a:pPr/>
              <a:t>2021/2/22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2BB6C-754E-4C54-8BE5-5122E0C2F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00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243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850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3704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435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2214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8714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8245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0628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8405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376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5641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6478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8481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05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84850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zh-CN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94436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51351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3377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6670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8076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934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78666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1378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4080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97230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02435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6005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29435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7001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1884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zh-CN" altLang="en-US" b="1" u="sng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3927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431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9239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12908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54961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0203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60486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751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9951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9362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05880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948318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8055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9568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119263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2862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164529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59237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236416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88238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025034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243756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365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9294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zh-CN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33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dirty="0">
              <a:solidFill>
                <a:srgbClr val="00000A"/>
              </a:solidFill>
              <a:effectLst/>
              <a:latin typeface="Liberation Serif"/>
              <a:ea typeface="Noto Sans CJK SC Regular"/>
              <a:cs typeface="FreeSan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398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2BB6C-754E-4C54-8BE5-5122E0C2F92D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562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5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2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0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9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7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51384" y="3429000"/>
            <a:ext cx="11089232" cy="3272742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4267200" y="260648"/>
            <a:ext cx="3657600" cy="188640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27" name="Rectangle 26"/>
          <p:cNvSpPr/>
          <p:nvPr userDrawn="1"/>
        </p:nvSpPr>
        <p:spPr>
          <a:xfrm>
            <a:off x="7983016" y="260648"/>
            <a:ext cx="3657600" cy="188640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27C3E7-3050-7443-9078-3BDBC6D9D7B1}"/>
              </a:ext>
            </a:extLst>
          </p:cNvPr>
          <p:cNvSpPr/>
          <p:nvPr userDrawn="1"/>
        </p:nvSpPr>
        <p:spPr>
          <a:xfrm>
            <a:off x="551384" y="260648"/>
            <a:ext cx="3657600" cy="188640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pic>
        <p:nvPicPr>
          <p:cNvPr id="9" name="Picture 2" descr="Chinese University of Hong Kong - Wikipedia">
            <a:extLst>
              <a:ext uri="{FF2B5EF4-FFF2-40B4-BE49-F238E27FC236}">
                <a16:creationId xmlns:a16="http://schemas.microsoft.com/office/drawing/2014/main" id="{8A34F849-A584-4806-A5A7-4FE0DF61A2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72" y="1310905"/>
            <a:ext cx="1862713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5A084211-051D-475A-93F0-FD978E2E0A6F}"/>
              </a:ext>
            </a:extLst>
          </p:cNvPr>
          <p:cNvSpPr txBox="1">
            <a:spLocks/>
          </p:cNvSpPr>
          <p:nvPr userDrawn="1"/>
        </p:nvSpPr>
        <p:spPr>
          <a:xfrm>
            <a:off x="1055440" y="3684337"/>
            <a:ext cx="8534400" cy="30570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57175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57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1525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12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28700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12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85875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12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543050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12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00225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12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0" algn="ctr" defTabSz="514350" rtl="0" eaLnBrk="1" latinLnBrk="0" hangingPunct="1">
              <a:spcBef>
                <a:spcPct val="20000"/>
              </a:spcBef>
              <a:buFont typeface="Arial" pitchFamily="34" charset="0"/>
              <a:buNone/>
              <a:defRPr sz="112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2400" b="1" dirty="0">
                <a:solidFill>
                  <a:schemeClr val="bg1"/>
                </a:solidFill>
              </a:rPr>
              <a:t>Qi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</a:rPr>
              <a:t>Dou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endParaRPr lang="en-HK" altLang="zh-CN" sz="2400" b="1" dirty="0">
              <a:solidFill>
                <a:schemeClr val="bg1"/>
              </a:solidFill>
            </a:endParaRPr>
          </a:p>
          <a:p>
            <a:pPr algn="l"/>
            <a:r>
              <a:rPr lang="en-US" altLang="zh-CN" sz="2400" b="1" dirty="0">
                <a:solidFill>
                  <a:schemeClr val="bg1"/>
                </a:solidFill>
              </a:rPr>
              <a:t>Email: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 err="1">
                <a:solidFill>
                  <a:schemeClr val="bg1"/>
                </a:solidFill>
              </a:rPr>
              <a:t>qidou@cuhk.edu.hk</a:t>
            </a:r>
            <a:endParaRPr lang="en-US" altLang="zh-CN" sz="2400" b="1" dirty="0">
              <a:solidFill>
                <a:schemeClr val="bg1"/>
              </a:solidFill>
            </a:endParaRPr>
          </a:p>
          <a:p>
            <a:pPr algn="l"/>
            <a:r>
              <a:rPr lang="en-US" altLang="zh-CN" sz="2400" b="1" dirty="0">
                <a:solidFill>
                  <a:schemeClr val="bg1"/>
                </a:solidFill>
              </a:rPr>
              <a:t>Office: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</a:rPr>
              <a:t>Room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</a:rPr>
              <a:t>1014,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</a:rPr>
              <a:t>10/F,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</a:rPr>
              <a:t>SHB</a:t>
            </a:r>
            <a:endParaRPr lang="en-US" altLang="zh-TW" sz="2400" b="1" dirty="0">
              <a:solidFill>
                <a:schemeClr val="bg1"/>
              </a:solidFill>
            </a:endParaRPr>
          </a:p>
          <a:p>
            <a:pPr algn="l"/>
            <a:endParaRPr lang="en-HK" altLang="zh-CN" sz="2400" b="1" dirty="0">
              <a:solidFill>
                <a:schemeClr val="bg1"/>
              </a:solidFill>
            </a:endParaRPr>
          </a:p>
          <a:p>
            <a:pPr algn="l"/>
            <a:r>
              <a:rPr lang="en-US" altLang="zh-CN" sz="2400" b="1" dirty="0">
                <a:solidFill>
                  <a:schemeClr val="bg1"/>
                </a:solidFill>
              </a:rPr>
              <a:t>BMEG3102</a:t>
            </a:r>
            <a:r>
              <a:rPr lang="zh-CN" altLang="en-US" sz="2400" b="1" dirty="0">
                <a:solidFill>
                  <a:schemeClr val="bg1"/>
                </a:solidFill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</a:rPr>
              <a:t>Bioinformatics</a:t>
            </a:r>
            <a:endParaRPr lang="en-HK" altLang="zh-CN" sz="2400" b="1" dirty="0">
              <a:solidFill>
                <a:schemeClr val="bg1"/>
              </a:solidFill>
            </a:endParaRPr>
          </a:p>
          <a:p>
            <a:pPr algn="l"/>
            <a:r>
              <a:rPr lang="en-US" altLang="zh-TW" sz="2400" b="1" dirty="0">
                <a:solidFill>
                  <a:schemeClr val="bg1"/>
                </a:solidFill>
              </a:rPr>
              <a:t>The Chinese University of Hong Kong</a:t>
            </a:r>
          </a:p>
          <a:p>
            <a:pPr algn="l"/>
            <a:endParaRPr lang="en-HK" altLang="zh-CN" sz="619" b="1" dirty="0">
              <a:solidFill>
                <a:schemeClr val="bg1"/>
              </a:solidFill>
            </a:endParaRPr>
          </a:p>
          <a:p>
            <a:pPr algn="l"/>
            <a:endParaRPr lang="en-HK" altLang="zh-CN" sz="619" b="1" dirty="0">
              <a:solidFill>
                <a:schemeClr val="bg1"/>
              </a:solidFill>
            </a:endParaRP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10CF76EC-AC92-4279-AF51-9A2748DF72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914400"/>
            <a:ext cx="8534400" cy="2133600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lt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215433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103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5566"/>
            <a:ext cx="12192000" cy="785673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568395"/>
            <a:ext cx="12192000" cy="297231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-5566"/>
            <a:ext cx="8229600" cy="785673"/>
          </a:xfrm>
          <a:prstGeom prst="rect">
            <a:avLst/>
          </a:prstGeom>
        </p:spPr>
        <p:txBody>
          <a:bodyPr anchor="ctr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8" name="Picture 6" descr="âcuhk logoâçå¾çæç´¢ç»æ">
            <a:extLst>
              <a:ext uri="{FF2B5EF4-FFF2-40B4-BE49-F238E27FC236}">
                <a16:creationId xmlns:a16="http://schemas.microsoft.com/office/drawing/2014/main" id="{BB4056DC-B139-EE47-AFE1-3D34DF9BF1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15" y="32872"/>
            <a:ext cx="1057576" cy="73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日期版面配置區 3">
            <a:extLst>
              <a:ext uri="{FF2B5EF4-FFF2-40B4-BE49-F238E27FC236}">
                <a16:creationId xmlns:a16="http://schemas.microsoft.com/office/drawing/2014/main" id="{49B0251F-770D-4083-9506-9EDAFCC8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568389"/>
            <a:ext cx="3124200" cy="29723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Last update: 19-Dec-2019</a:t>
            </a:r>
            <a:endParaRPr lang="zh-TW" altLang="en-US" dirty="0"/>
          </a:p>
        </p:txBody>
      </p:sp>
      <p:sp>
        <p:nvSpPr>
          <p:cNvPr id="21" name="投影片編號版面配置區 5">
            <a:extLst>
              <a:ext uri="{FF2B5EF4-FFF2-40B4-BE49-F238E27FC236}">
                <a16:creationId xmlns:a16="http://schemas.microsoft.com/office/drawing/2014/main" id="{ADA8639B-AF14-4AE3-A633-1C3A7F32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9551" y="6524331"/>
            <a:ext cx="5969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2" name="頁尾版面配置區 4">
            <a:extLst>
              <a:ext uri="{FF2B5EF4-FFF2-40B4-BE49-F238E27FC236}">
                <a16:creationId xmlns:a16="http://schemas.microsoft.com/office/drawing/2014/main" id="{3A94BED8-5A71-4B44-BA0E-B73EDFD3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1" y="6544565"/>
            <a:ext cx="7383115" cy="313441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altLang="zh-TW"/>
              <a:t>BMEG3102 Bioinformatics |  Kevin Yip-cse-cuhk | Spring 2020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451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568395"/>
            <a:ext cx="12192000" cy="297231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5566"/>
            <a:ext cx="12192000" cy="785673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0" y="-5566"/>
            <a:ext cx="9525000" cy="785673"/>
          </a:xfrm>
          <a:prstGeom prst="rect">
            <a:avLst/>
          </a:prstGeom>
        </p:spPr>
        <p:txBody>
          <a:bodyPr anchor="ctr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8" name="Picture 6" descr="âcuhk logoâçå¾çæç´¢ç»æ">
            <a:extLst>
              <a:ext uri="{FF2B5EF4-FFF2-40B4-BE49-F238E27FC236}">
                <a16:creationId xmlns:a16="http://schemas.microsoft.com/office/drawing/2014/main" id="{BB4056DC-B139-EE47-AFE1-3D34DF9BF1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515" y="32872"/>
            <a:ext cx="1057576" cy="73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日期版面配置區 3">
            <a:extLst>
              <a:ext uri="{FF2B5EF4-FFF2-40B4-BE49-F238E27FC236}">
                <a16:creationId xmlns:a16="http://schemas.microsoft.com/office/drawing/2014/main" id="{138B9452-B93F-4995-8D77-038D2B97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568389"/>
            <a:ext cx="3124200" cy="29723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altLang="zh-CN"/>
              <a:t>Last update: 19-Dec-2019</a:t>
            </a:r>
            <a:endParaRPr lang="zh-TW" altLang="en-US" dirty="0"/>
          </a:p>
        </p:txBody>
      </p:sp>
      <p:sp>
        <p:nvSpPr>
          <p:cNvPr id="11" name="頁尾版面配置區 4">
            <a:extLst>
              <a:ext uri="{FF2B5EF4-FFF2-40B4-BE49-F238E27FC236}">
                <a16:creationId xmlns:a16="http://schemas.microsoft.com/office/drawing/2014/main" id="{91A5A985-CD87-4C34-BB9B-185FC0981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1" y="6544565"/>
            <a:ext cx="7383115" cy="313441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altLang="zh-TW"/>
              <a:t>BMEG3102 Bioinformatics |  Kevin Yip-cse-cuhk | Spring 2020</a:t>
            </a:r>
            <a:endParaRPr lang="zh-TW" altLang="en-US" dirty="0"/>
          </a:p>
        </p:txBody>
      </p:sp>
      <p:sp>
        <p:nvSpPr>
          <p:cNvPr id="14" name="投影片編號版面配置區 5">
            <a:extLst>
              <a:ext uri="{FF2B5EF4-FFF2-40B4-BE49-F238E27FC236}">
                <a16:creationId xmlns:a16="http://schemas.microsoft.com/office/drawing/2014/main" id="{6ECA3D7F-630F-4475-BE81-B52C57B66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9551" y="6524331"/>
            <a:ext cx="5969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AB4A2437-D147-4725-B827-BFF4B8D21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066801"/>
            <a:ext cx="10972800" cy="5059368"/>
          </a:xfrm>
          <a:prstGeom prst="rect">
            <a:avLst/>
          </a:prstGeom>
        </p:spPr>
        <p:txBody>
          <a:bodyPr/>
          <a:lstStyle>
            <a:lvl1pPr>
              <a:defRPr sz="2800" b="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20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 第二層</a:t>
            </a:r>
          </a:p>
          <a:p>
            <a:pPr lvl="2"/>
            <a:r>
              <a:rPr lang="zh-TW" altLang="en-US" dirty="0"/>
              <a:t> 第三層</a:t>
            </a:r>
          </a:p>
          <a:p>
            <a:pPr lvl="3"/>
            <a:r>
              <a:rPr lang="zh-TW" altLang="en-US" dirty="0"/>
              <a:t> 第四層</a:t>
            </a:r>
          </a:p>
          <a:p>
            <a:pPr lvl="4"/>
            <a:r>
              <a:rPr lang="zh-TW" altLang="en-US" dirty="0"/>
              <a:t> 第五層</a:t>
            </a:r>
          </a:p>
        </p:txBody>
      </p:sp>
    </p:spTree>
    <p:extLst>
      <p:ext uri="{BB962C8B-B14F-4D97-AF65-F5344CB8AC3E}">
        <p14:creationId xmlns:p14="http://schemas.microsoft.com/office/powerpoint/2010/main" val="272576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79631"/>
            <a:ext cx="12192000" cy="45719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476672"/>
            <a:ext cx="12192000" cy="620688"/>
          </a:xfrm>
          <a:prstGeom prst="rect">
            <a:avLst/>
          </a:prstGeom>
          <a:solidFill>
            <a:srgbClr val="743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99" tIns="10850" rIns="21699" bIns="1085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28" dirty="0"/>
          </a:p>
        </p:txBody>
      </p:sp>
      <p:pic>
        <p:nvPicPr>
          <p:cNvPr id="9" name="Picture 6" descr="âcuhk logoâçå¾çæç´¢ç»æ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6560" y="553926"/>
            <a:ext cx="711573" cy="49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本占位符 2">
            <a:extLst>
              <a:ext uri="{FF2B5EF4-FFF2-40B4-BE49-F238E27FC236}">
                <a16:creationId xmlns:a16="http://schemas.microsoft.com/office/drawing/2014/main" id="{7DF84FE9-BDD3-4605-A315-93C3D5B0F21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67408" y="3070519"/>
            <a:ext cx="10363200" cy="150018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 b="1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Title</a:t>
            </a:r>
            <a:endParaRPr lang="zh-CN" altLang="en-US" dirty="0"/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8826B233-2262-4DB1-B256-D3A1183FBC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6763" y="1455740"/>
            <a:ext cx="10363200" cy="150018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altLang="zh-CN" dirty="0"/>
              <a:t>Part num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231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583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defTabSz="216992" rtl="0" eaLnBrk="1" latinLnBrk="0" hangingPunct="1">
        <a:spcBef>
          <a:spcPct val="0"/>
        </a:spcBef>
        <a:buNone/>
        <a:defRPr sz="10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72" indent="-81372" algn="l" defTabSz="216992" rtl="0" eaLnBrk="1" latinLnBrk="0" hangingPunct="1">
        <a:spcBef>
          <a:spcPct val="20000"/>
        </a:spcBef>
        <a:buFont typeface="Arial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76306" indent="-67810" algn="l" defTabSz="216992" rtl="0" eaLnBrk="1" latinLnBrk="0" hangingPunct="1">
        <a:spcBef>
          <a:spcPct val="20000"/>
        </a:spcBef>
        <a:buFont typeface="Arial" pitchFamily="34" charset="0"/>
        <a:buChar char="–"/>
        <a:defRPr sz="665" kern="1200">
          <a:solidFill>
            <a:schemeClr val="tx1"/>
          </a:solidFill>
          <a:latin typeface="+mn-lt"/>
          <a:ea typeface="+mn-ea"/>
          <a:cs typeface="+mn-cs"/>
        </a:defRPr>
      </a:lvl2pPr>
      <a:lvl3pPr marL="271240" indent="-54248" algn="l" defTabSz="216992" rtl="0" eaLnBrk="1" latinLnBrk="0" hangingPunct="1">
        <a:spcBef>
          <a:spcPct val="20000"/>
        </a:spcBef>
        <a:buFont typeface="Arial" pitchFamily="34" charset="0"/>
        <a:buChar char="•"/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379736" indent="-54248" algn="l" defTabSz="216992" rtl="0" eaLnBrk="1" latinLnBrk="0" hangingPunct="1">
        <a:spcBef>
          <a:spcPct val="20000"/>
        </a:spcBef>
        <a:buFont typeface="Arial" pitchFamily="34" charset="0"/>
        <a:buChar char="–"/>
        <a:defRPr sz="475" kern="1200">
          <a:solidFill>
            <a:schemeClr val="tx1"/>
          </a:solidFill>
          <a:latin typeface="+mn-lt"/>
          <a:ea typeface="+mn-ea"/>
          <a:cs typeface="+mn-cs"/>
        </a:defRPr>
      </a:lvl4pPr>
      <a:lvl5pPr marL="488231" indent="-54248" algn="l" defTabSz="216992" rtl="0" eaLnBrk="1" latinLnBrk="0" hangingPunct="1">
        <a:spcBef>
          <a:spcPct val="20000"/>
        </a:spcBef>
        <a:buFont typeface="Arial" pitchFamily="34" charset="0"/>
        <a:buChar char="»"/>
        <a:defRPr sz="475" kern="1200">
          <a:solidFill>
            <a:schemeClr val="tx1"/>
          </a:solidFill>
          <a:latin typeface="+mn-lt"/>
          <a:ea typeface="+mn-ea"/>
          <a:cs typeface="+mn-cs"/>
        </a:defRPr>
      </a:lvl5pPr>
      <a:lvl6pPr marL="596726" indent="-54248" algn="l" defTabSz="216992" rtl="0" eaLnBrk="1" latinLnBrk="0" hangingPunct="1">
        <a:spcBef>
          <a:spcPct val="20000"/>
        </a:spcBef>
        <a:buFont typeface="Arial" pitchFamily="34" charset="0"/>
        <a:buChar char="•"/>
        <a:defRPr sz="475" kern="1200">
          <a:solidFill>
            <a:schemeClr val="tx1"/>
          </a:solidFill>
          <a:latin typeface="+mn-lt"/>
          <a:ea typeface="+mn-ea"/>
          <a:cs typeface="+mn-cs"/>
        </a:defRPr>
      </a:lvl6pPr>
      <a:lvl7pPr marL="705223" indent="-54248" algn="l" defTabSz="216992" rtl="0" eaLnBrk="1" latinLnBrk="0" hangingPunct="1">
        <a:spcBef>
          <a:spcPct val="20000"/>
        </a:spcBef>
        <a:buFont typeface="Arial" pitchFamily="34" charset="0"/>
        <a:buChar char="•"/>
        <a:defRPr sz="475" kern="1200">
          <a:solidFill>
            <a:schemeClr val="tx1"/>
          </a:solidFill>
          <a:latin typeface="+mn-lt"/>
          <a:ea typeface="+mn-ea"/>
          <a:cs typeface="+mn-cs"/>
        </a:defRPr>
      </a:lvl7pPr>
      <a:lvl8pPr marL="813719" indent="-54248" algn="l" defTabSz="216992" rtl="0" eaLnBrk="1" latinLnBrk="0" hangingPunct="1">
        <a:spcBef>
          <a:spcPct val="20000"/>
        </a:spcBef>
        <a:buFont typeface="Arial" pitchFamily="34" charset="0"/>
        <a:buChar char="•"/>
        <a:defRPr sz="475" kern="1200">
          <a:solidFill>
            <a:schemeClr val="tx1"/>
          </a:solidFill>
          <a:latin typeface="+mn-lt"/>
          <a:ea typeface="+mn-ea"/>
          <a:cs typeface="+mn-cs"/>
        </a:defRPr>
      </a:lvl8pPr>
      <a:lvl9pPr marL="922214" indent="-54248" algn="l" defTabSz="216992" rtl="0" eaLnBrk="1" latinLnBrk="0" hangingPunct="1">
        <a:spcBef>
          <a:spcPct val="20000"/>
        </a:spcBef>
        <a:buFont typeface="Arial" pitchFamily="34" charset="0"/>
        <a:buChar char="•"/>
        <a:defRPr sz="4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1pPr>
      <a:lvl2pPr marL="108496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2pPr>
      <a:lvl3pPr marL="216992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3pPr>
      <a:lvl4pPr marL="325487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4pPr>
      <a:lvl5pPr marL="433983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5pPr>
      <a:lvl6pPr marL="542479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6pPr>
      <a:lvl7pPr marL="650975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7pPr>
      <a:lvl8pPr marL="759470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8pPr>
      <a:lvl9pPr marL="867966" algn="l" defTabSz="216992" rtl="0" eaLnBrk="1" latinLnBrk="0" hangingPunct="1">
        <a:defRPr sz="4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ureply.mobi/mobile_index.php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gif"/><Relationship Id="rId7" Type="http://schemas.openxmlformats.org/officeDocument/2006/relationships/hyperlink" Target="http://en.wikipedia.org/wiki/File:%D0%9C%D1%8B%D1%88%D1%8C_2.jpg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5" Type="http://schemas.openxmlformats.org/officeDocument/2006/relationships/hyperlink" Target="http://en.wikipedia.org/wiki/File:Drosophila_repleta_lateral.jpg" TargetMode="External"/><Relationship Id="rId4" Type="http://schemas.openxmlformats.org/officeDocument/2006/relationships/image" Target="../media/image12.jpeg"/><Relationship Id="rId9" Type="http://schemas.openxmlformats.org/officeDocument/2006/relationships/image" Target="../media/image15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ksung/algo_in_bioinfo/slides/Ch7_phylogeny.pdf" TargetMode="Externa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hyperlink" Target="http://ureply.mobi/mobile_index.ph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5B8CFE0-9C45-844E-B808-281A3D95DC68}"/>
              </a:ext>
            </a:extLst>
          </p:cNvPr>
          <p:cNvSpPr txBox="1">
            <a:spLocks/>
          </p:cNvSpPr>
          <p:nvPr/>
        </p:nvSpPr>
        <p:spPr>
          <a:xfrm>
            <a:off x="695400" y="1124744"/>
            <a:ext cx="10363200" cy="3328418"/>
          </a:xfrm>
          <a:prstGeom prst="rect">
            <a:avLst/>
          </a:prstGeom>
        </p:spPr>
        <p:txBody>
          <a:bodyPr/>
          <a:lstStyle>
            <a:lvl1pPr algn="ctr" defTabSz="514350" rtl="0" eaLnBrk="1" latinLnBrk="0" hangingPunct="1">
              <a:spcBef>
                <a:spcPct val="0"/>
              </a:spcBef>
              <a:buNone/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zh-CN" sz="3600" b="1" dirty="0"/>
              <a:t>BMEG3102</a:t>
            </a:r>
            <a:r>
              <a:rPr lang="zh-CN" altLang="en-US" sz="3600" b="1" dirty="0"/>
              <a:t> </a:t>
            </a:r>
            <a:r>
              <a:rPr lang="en-US" altLang="zh-CN" sz="3600" b="1" dirty="0"/>
              <a:t>Bioinformatics</a:t>
            </a:r>
            <a:endParaRPr lang="en-US" altLang="zh-TW" sz="3600" b="1" dirty="0"/>
          </a:p>
          <a:p>
            <a:pPr algn="l"/>
            <a:r>
              <a:rPr lang="en-US" altLang="zh-TW" sz="3600" b="1" dirty="0"/>
              <a:t>Lecture </a:t>
            </a:r>
            <a:r>
              <a:rPr lang="en-US" altLang="zh-CN" sz="3600" b="1" dirty="0"/>
              <a:t>5</a:t>
            </a:r>
            <a:r>
              <a:rPr lang="en-US" altLang="zh-TW" sz="3600" b="1" dirty="0"/>
              <a:t>. Mutation Models and </a:t>
            </a:r>
          </a:p>
          <a:p>
            <a:pPr algn="l"/>
            <a:r>
              <a:rPr lang="en-US" altLang="zh-TW" sz="3600" b="1" dirty="0"/>
              <a:t>                   Molecular Phylogenetics </a:t>
            </a:r>
            <a:r>
              <a:rPr lang="en-US" altLang="zh-CN" sz="3600" b="1" dirty="0"/>
              <a:t>(2/2)</a:t>
            </a:r>
            <a:endParaRPr lang="zh-TW" alt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 </a:t>
            </a:r>
            <a:r>
              <a:rPr lang="en-US" altLang="zh-TW" sz="3600" dirty="0"/>
              <a:t>Phylogenetic tree reconstruction methods</a:t>
            </a:r>
            <a:endParaRPr lang="zh-TW" alt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Two main types of methods: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Sequence-based: need the sequences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Parsimony methods (easier problems, smart algorithms)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Probabilistic methods (easier problems, smart algorithms)</a:t>
            </a:r>
          </a:p>
          <a:p>
            <a:pPr lvl="3"/>
            <a:r>
              <a:rPr lang="zh-CN" altLang="en-US" sz="2000" dirty="0"/>
              <a:t> </a:t>
            </a:r>
            <a:r>
              <a:rPr lang="en-US" altLang="zh-TW" sz="2000" dirty="0"/>
              <a:t>Maximum likelihood</a:t>
            </a:r>
          </a:p>
          <a:p>
            <a:pPr lvl="3"/>
            <a:r>
              <a:rPr lang="zh-CN" altLang="en-US" sz="2000" dirty="0"/>
              <a:t> </a:t>
            </a:r>
            <a:r>
              <a:rPr lang="en-US" altLang="zh-TW" sz="2000" dirty="0"/>
              <a:t>Bayesian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...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Distance-based: only depends on the distances between the sequences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UPGMA (heuristics)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Neighbor joining (heuristics)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...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We will study some of these algorithms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Lecture scope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1277600" cy="505936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What you need to know: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Basic concepts behind each type of algorithms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How to use the methods to solve simple problems in phylogenetic tree reconstruction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Except the maximum likelihood method</a:t>
            </a:r>
          </a:p>
          <a:p>
            <a:pPr lvl="2"/>
            <a:endParaRPr lang="en-US" altLang="zh-TW" sz="2400" dirty="0"/>
          </a:p>
          <a:p>
            <a:r>
              <a:rPr lang="zh-CN" altLang="en-US" dirty="0"/>
              <a:t> </a:t>
            </a:r>
            <a:r>
              <a:rPr lang="en-US" altLang="zh-TW" dirty="0"/>
              <a:t>What you are NOT required to know: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Details of the maximum likelihood method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Proof of the correctness of the algorithms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How to implement the methods in a programming language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Distance-based Methods: UPGMA</a:t>
            </a:r>
            <a:endParaRPr lang="zh-TW" altLang="en-US" dirty="0"/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C68C00E0-71A7-4312-AD09-CD2B1377E0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/>
              <a:t>Part </a:t>
            </a:r>
            <a:r>
              <a:rPr lang="en-US" altLang="zh-CN" dirty="0"/>
              <a:t>2</a:t>
            </a:r>
            <a:r>
              <a:rPr lang="en-US" altLang="zh-TW" dirty="0"/>
              <a:t>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2666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Motivation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 </a:t>
            </a:r>
            <a:r>
              <a:rPr lang="en-US" altLang="zh-TW" sz="2800" dirty="0"/>
              <a:t>In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TW" sz="2800" dirty="0"/>
              <a:t>sequence-based algorithms, the exact sequences are used when reconstructing the phylogenetic trees</a:t>
            </a:r>
          </a:p>
          <a:p>
            <a:endParaRPr lang="en-US" altLang="zh-TW" sz="2800" dirty="0"/>
          </a:p>
          <a:p>
            <a:r>
              <a:rPr lang="zh-CN" altLang="en-US" sz="2800" dirty="0"/>
              <a:t> </a:t>
            </a:r>
            <a:r>
              <a:rPr lang="en-US" altLang="zh-TW" sz="2800" dirty="0"/>
              <a:t>In a distance-based method, only the pairwise distances between the sequences are considered</a:t>
            </a:r>
          </a:p>
          <a:p>
            <a:pPr lvl="1"/>
            <a:r>
              <a:rPr lang="zh-CN" altLang="en-US" sz="2400" dirty="0"/>
              <a:t> </a:t>
            </a:r>
            <a:r>
              <a:rPr lang="en-US" altLang="zh-TW" sz="2400" dirty="0"/>
              <a:t>Good if the sequences are long, and we care only about the tree structure but not the ancestral sequences</a:t>
            </a:r>
          </a:p>
          <a:p>
            <a:pPr lvl="1"/>
            <a:r>
              <a:rPr lang="zh-CN" altLang="en-US" sz="2400" dirty="0"/>
              <a:t> </a:t>
            </a:r>
            <a:r>
              <a:rPr lang="en-US" altLang="zh-TW" sz="2400" dirty="0"/>
              <a:t>The distances can be computed by methods based on sequence alignment</a:t>
            </a:r>
          </a:p>
          <a:p>
            <a:pPr lvl="1"/>
            <a:r>
              <a:rPr lang="zh-CN" altLang="en-US" sz="2400" dirty="0"/>
              <a:t> </a:t>
            </a:r>
            <a:r>
              <a:rPr lang="en-US" altLang="zh-TW" sz="2400" dirty="0"/>
              <a:t>Once the pairwise distances have been computed, the original sequences will not be used</a:t>
            </a:r>
          </a:p>
        </p:txBody>
      </p:sp>
    </p:spTree>
    <p:extLst>
      <p:ext uri="{BB962C8B-B14F-4D97-AF65-F5344CB8AC3E}">
        <p14:creationId xmlns:p14="http://schemas.microsoft.com/office/powerpoint/2010/main" val="3682361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UPGMA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 </a:t>
            </a:r>
            <a:r>
              <a:rPr lang="en-US" altLang="zh-TW" sz="2800" u="sng" dirty="0"/>
              <a:t>U</a:t>
            </a:r>
            <a:r>
              <a:rPr lang="en-US" altLang="zh-TW" sz="2800" dirty="0"/>
              <a:t>nweighted </a:t>
            </a:r>
            <a:r>
              <a:rPr lang="en-US" altLang="zh-TW" sz="2800" u="sng" dirty="0"/>
              <a:t>P</a:t>
            </a:r>
            <a:r>
              <a:rPr lang="en-US" altLang="zh-TW" sz="2800" dirty="0"/>
              <a:t>air </a:t>
            </a:r>
            <a:r>
              <a:rPr lang="en-US" altLang="zh-TW" sz="2800" u="sng" dirty="0"/>
              <a:t>G</a:t>
            </a:r>
            <a:r>
              <a:rPr lang="en-US" altLang="zh-TW" sz="2800" dirty="0"/>
              <a:t>roup </a:t>
            </a:r>
            <a:r>
              <a:rPr lang="en-US" altLang="zh-TW" sz="2800" u="sng" dirty="0"/>
              <a:t>M</a:t>
            </a:r>
            <a:r>
              <a:rPr lang="en-US" altLang="zh-TW" sz="2800" dirty="0"/>
              <a:t>ethod with </a:t>
            </a:r>
            <a:r>
              <a:rPr lang="en-US" altLang="zh-TW" sz="2800" u="sng" dirty="0"/>
              <a:t>A</a:t>
            </a:r>
            <a:r>
              <a:rPr lang="en-US" altLang="zh-TW" sz="2800" dirty="0"/>
              <a:t>rithmetic Mean</a:t>
            </a:r>
          </a:p>
          <a:p>
            <a:r>
              <a:rPr lang="zh-CN" altLang="en-US" sz="2800" dirty="0"/>
              <a:t> </a:t>
            </a:r>
            <a:r>
              <a:rPr lang="en-US" altLang="zh-TW" sz="2800" dirty="0"/>
              <a:t>Algorithm:</a:t>
            </a:r>
          </a:p>
          <a:p>
            <a:pPr marL="627063" lvl="1" indent="-271463">
              <a:buFont typeface="+mj-lt"/>
              <a:buAutoNum type="arabicPeriod"/>
            </a:pPr>
            <a:r>
              <a:rPr lang="en-US" altLang="zh-TW" sz="2400" dirty="0"/>
              <a:t>Compute the distance between each pair of sequences</a:t>
            </a:r>
          </a:p>
          <a:p>
            <a:pPr marL="627063" lvl="1" indent="-271463">
              <a:buFont typeface="+mj-lt"/>
              <a:buAutoNum type="arabicPeriod"/>
            </a:pPr>
            <a:r>
              <a:rPr lang="en-US" altLang="zh-TW" sz="2400" dirty="0"/>
              <a:t>Treat each sequence as a cluster by itself</a:t>
            </a:r>
          </a:p>
          <a:p>
            <a:pPr marL="627063" lvl="1" indent="-271463">
              <a:buFont typeface="+mj-lt"/>
              <a:buAutoNum type="arabicPeriod"/>
            </a:pPr>
            <a:r>
              <a:rPr lang="en-US" altLang="zh-TW" sz="2400" dirty="0"/>
              <a:t>Merge the two closest clusters. The distance between two clusters is the average distance between all their sequences (except that d(C</a:t>
            </a:r>
            <a:r>
              <a:rPr lang="en-US" altLang="zh-TW" sz="2400" baseline="-25000" dirty="0"/>
              <a:t>i</a:t>
            </a:r>
            <a:r>
              <a:rPr lang="en-US" altLang="zh-TW" sz="2400" dirty="0"/>
              <a:t>, C</a:t>
            </a:r>
            <a:r>
              <a:rPr lang="en-US" altLang="zh-TW" sz="2400" baseline="-25000" dirty="0"/>
              <a:t>i</a:t>
            </a:r>
            <a:r>
              <a:rPr lang="en-US" altLang="zh-TW" sz="2400" dirty="0"/>
              <a:t>)=0):</a:t>
            </a:r>
            <a:br>
              <a:rPr lang="en-US" altLang="zh-TW" sz="2400" dirty="0"/>
            </a:b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000" dirty="0"/>
              <a:t>(Notice that d(</a:t>
            </a:r>
            <a:r>
              <a:rPr lang="en-US" altLang="zh-TW" sz="2000" i="1" dirty="0"/>
              <a:t>r</a:t>
            </a:r>
            <a:r>
              <a:rPr lang="en-US" altLang="zh-TW" sz="2000" dirty="0"/>
              <a:t>, </a:t>
            </a:r>
            <a:r>
              <a:rPr lang="en-US" altLang="zh-TW" sz="2000" i="1" dirty="0"/>
              <a:t>s</a:t>
            </a:r>
            <a:r>
              <a:rPr lang="en-US" altLang="zh-TW" sz="2000" dirty="0"/>
              <a:t>) is the distance between r and s in the input distance matrix)</a:t>
            </a:r>
            <a:endParaRPr lang="en-US" altLang="zh-TW" sz="2400" dirty="0"/>
          </a:p>
          <a:p>
            <a:pPr marL="627063" lvl="1" indent="-271463">
              <a:buFont typeface="+mj-lt"/>
              <a:buAutoNum type="arabicPeriod"/>
            </a:pPr>
            <a:r>
              <a:rPr lang="en-US" altLang="zh-TW" sz="2400" dirty="0"/>
              <a:t>Repeat 2 and 3 until only one cluster remains</a:t>
            </a:r>
            <a:endParaRPr lang="zh-TW" altLang="en-US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28886" r="27207"/>
          <a:stretch>
            <a:fillRect/>
          </a:stretch>
        </p:blipFill>
        <p:spPr bwMode="auto">
          <a:xfrm>
            <a:off x="4572000" y="3733800"/>
            <a:ext cx="2895600" cy="85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3824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838200"/>
          <a:ext cx="2133600" cy="18288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12" name="Group 111"/>
          <p:cNvGrpSpPr/>
          <p:nvPr/>
        </p:nvGrpSpPr>
        <p:grpSpPr>
          <a:xfrm>
            <a:off x="1828800" y="2819400"/>
            <a:ext cx="2133600" cy="304800"/>
            <a:chOff x="304800" y="2819400"/>
            <a:chExt cx="2133600" cy="304800"/>
          </a:xfrm>
        </p:grpSpPr>
        <p:sp>
          <p:nvSpPr>
            <p:cNvPr id="8" name="Oval 7"/>
            <p:cNvSpPr/>
            <p:nvPr/>
          </p:nvSpPr>
          <p:spPr>
            <a:xfrm>
              <a:off x="3048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7620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2192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6764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21336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</a:t>
              </a:r>
              <a:endParaRPr lang="zh-TW" altLang="en-US" dirty="0"/>
            </a:p>
          </p:txBody>
        </p:sp>
      </p:grpSp>
      <p:sp>
        <p:nvSpPr>
          <p:cNvPr id="13" name="Right Arrow 12"/>
          <p:cNvSpPr/>
          <p:nvPr/>
        </p:nvSpPr>
        <p:spPr>
          <a:xfrm>
            <a:off x="4038600" y="1676400"/>
            <a:ext cx="8382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{A},{C}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953001" y="1143000"/>
          <a:ext cx="2209800" cy="1524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13" name="Group 112"/>
          <p:cNvGrpSpPr/>
          <p:nvPr/>
        </p:nvGrpSpPr>
        <p:grpSpPr>
          <a:xfrm>
            <a:off x="4953000" y="2819400"/>
            <a:ext cx="2209800" cy="838200"/>
            <a:chOff x="3429000" y="2819400"/>
            <a:chExt cx="2209800" cy="838200"/>
          </a:xfrm>
        </p:grpSpPr>
        <p:sp>
          <p:nvSpPr>
            <p:cNvPr id="15" name="Oval 14"/>
            <p:cNvSpPr/>
            <p:nvPr/>
          </p:nvSpPr>
          <p:spPr>
            <a:xfrm>
              <a:off x="35052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39624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4196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48768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19" name="Oval 18"/>
            <p:cNvSpPr/>
            <p:nvPr/>
          </p:nvSpPr>
          <p:spPr>
            <a:xfrm>
              <a:off x="53340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38100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23" name="Shape 22"/>
            <p:cNvCxnSpPr>
              <a:stCxn id="15" idx="4"/>
              <a:endCxn id="21" idx="2"/>
            </p:cNvCxnSpPr>
            <p:nvPr/>
          </p:nvCxnSpPr>
          <p:spPr>
            <a:xfrm rot="16200000" flipH="1">
              <a:off x="3505200" y="3276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hape 24"/>
            <p:cNvCxnSpPr>
              <a:stCxn id="16" idx="4"/>
              <a:endCxn id="21" idx="6"/>
            </p:cNvCxnSpPr>
            <p:nvPr/>
          </p:nvCxnSpPr>
          <p:spPr>
            <a:xfrm rot="5400000">
              <a:off x="3810000" y="3276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3429000" y="32004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114800" y="32004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8153401" y="1371600"/>
          <a:ext cx="176784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14" name="Group 113"/>
          <p:cNvGrpSpPr/>
          <p:nvPr/>
        </p:nvGrpSpPr>
        <p:grpSpPr>
          <a:xfrm>
            <a:off x="7924800" y="2819400"/>
            <a:ext cx="2209800" cy="838200"/>
            <a:chOff x="6400800" y="2819400"/>
            <a:chExt cx="2209800" cy="838200"/>
          </a:xfrm>
        </p:grpSpPr>
        <p:sp>
          <p:nvSpPr>
            <p:cNvPr id="31" name="Oval 30"/>
            <p:cNvSpPr/>
            <p:nvPr/>
          </p:nvSpPr>
          <p:spPr>
            <a:xfrm>
              <a:off x="64770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69342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73914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78486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83058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6781800" y="3505199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38" name="Shape 37"/>
            <p:cNvCxnSpPr>
              <a:stCxn id="31" idx="4"/>
              <a:endCxn id="37" idx="2"/>
            </p:cNvCxnSpPr>
            <p:nvPr/>
          </p:nvCxnSpPr>
          <p:spPr>
            <a:xfrm rot="16200000" flipH="1">
              <a:off x="6477001" y="3276599"/>
              <a:ext cx="457199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hape 38"/>
            <p:cNvCxnSpPr>
              <a:stCxn id="32" idx="4"/>
              <a:endCxn id="37" idx="6"/>
            </p:cNvCxnSpPr>
            <p:nvPr/>
          </p:nvCxnSpPr>
          <p:spPr>
            <a:xfrm rot="5400000">
              <a:off x="6781801" y="3276599"/>
              <a:ext cx="457199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6400800" y="32004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086600" y="32004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7696200" y="3505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43" name="Shape 42"/>
            <p:cNvCxnSpPr>
              <a:stCxn id="33" idx="4"/>
              <a:endCxn id="42" idx="2"/>
            </p:cNvCxnSpPr>
            <p:nvPr/>
          </p:nvCxnSpPr>
          <p:spPr>
            <a:xfrm rot="16200000" flipH="1">
              <a:off x="7391400" y="3276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hape 43"/>
            <p:cNvCxnSpPr>
              <a:stCxn id="34" idx="4"/>
              <a:endCxn id="42" idx="6"/>
            </p:cNvCxnSpPr>
            <p:nvPr/>
          </p:nvCxnSpPr>
          <p:spPr>
            <a:xfrm rot="5400000">
              <a:off x="7696200" y="3276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7315200" y="3200401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001000" y="3200401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0" name="Right Arrow 49"/>
          <p:cNvSpPr/>
          <p:nvPr/>
        </p:nvSpPr>
        <p:spPr>
          <a:xfrm>
            <a:off x="1676400" y="4038601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{A,C}, {D}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7239000" y="1752600"/>
            <a:ext cx="8382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{B},{E}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2895600" y="3810000"/>
          <a:ext cx="1828800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A,C,D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A,C,D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15" name="Group 114"/>
          <p:cNvGrpSpPr/>
          <p:nvPr/>
        </p:nvGrpSpPr>
        <p:grpSpPr>
          <a:xfrm>
            <a:off x="2667000" y="4953001"/>
            <a:ext cx="2286000" cy="1066800"/>
            <a:chOff x="1143000" y="4953001"/>
            <a:chExt cx="2286000" cy="1066800"/>
          </a:xfrm>
        </p:grpSpPr>
        <p:sp>
          <p:nvSpPr>
            <p:cNvPr id="54" name="Oval 53"/>
            <p:cNvSpPr/>
            <p:nvPr/>
          </p:nvSpPr>
          <p:spPr>
            <a:xfrm>
              <a:off x="1219200" y="495300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5" name="Oval 54"/>
            <p:cNvSpPr/>
            <p:nvPr/>
          </p:nvSpPr>
          <p:spPr>
            <a:xfrm>
              <a:off x="1676400" y="495300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2590800" y="495300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3048000" y="495300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2133600" y="4953001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1524000" y="563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61" name="Shape 60"/>
            <p:cNvCxnSpPr>
              <a:stCxn id="54" idx="4"/>
              <a:endCxn id="60" idx="2"/>
            </p:cNvCxnSpPr>
            <p:nvPr/>
          </p:nvCxnSpPr>
          <p:spPr>
            <a:xfrm rot="16200000" flipH="1">
              <a:off x="1219201" y="5410200"/>
              <a:ext cx="457199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hape 61"/>
            <p:cNvCxnSpPr>
              <a:stCxn id="55" idx="4"/>
              <a:endCxn id="60" idx="6"/>
            </p:cNvCxnSpPr>
            <p:nvPr/>
          </p:nvCxnSpPr>
          <p:spPr>
            <a:xfrm rot="5400000">
              <a:off x="1524001" y="5410200"/>
              <a:ext cx="457199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11430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8288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2895600" y="563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66" name="Shape 65"/>
            <p:cNvCxnSpPr>
              <a:stCxn id="56" idx="4"/>
              <a:endCxn id="65" idx="2"/>
            </p:cNvCxnSpPr>
            <p:nvPr/>
          </p:nvCxnSpPr>
          <p:spPr>
            <a:xfrm rot="16200000" flipH="1">
              <a:off x="2590801" y="5410200"/>
              <a:ext cx="457199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hape 66"/>
            <p:cNvCxnSpPr>
              <a:stCxn id="57" idx="4"/>
              <a:endCxn id="65" idx="6"/>
            </p:cNvCxnSpPr>
            <p:nvPr/>
          </p:nvCxnSpPr>
          <p:spPr>
            <a:xfrm rot="5400000">
              <a:off x="2895601" y="5410200"/>
              <a:ext cx="457199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25146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2004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1828800" y="5867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71" name="Shape 70"/>
            <p:cNvCxnSpPr>
              <a:stCxn id="60" idx="4"/>
              <a:endCxn id="70" idx="2"/>
            </p:cNvCxnSpPr>
            <p:nvPr/>
          </p:nvCxnSpPr>
          <p:spPr>
            <a:xfrm rot="16200000" flipH="1">
              <a:off x="1638300" y="575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hape 73"/>
            <p:cNvCxnSpPr>
              <a:stCxn id="58" idx="4"/>
              <a:endCxn id="70" idx="6"/>
            </p:cNvCxnSpPr>
            <p:nvPr/>
          </p:nvCxnSpPr>
          <p:spPr>
            <a:xfrm rot="5400000">
              <a:off x="1790701" y="5448300"/>
              <a:ext cx="685799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/>
          </p:nvSpPr>
          <p:spPr>
            <a:xfrm>
              <a:off x="1371600" y="5715001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286000" y="54102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3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9" name="Right Arrow 78"/>
          <p:cNvSpPr/>
          <p:nvPr/>
        </p:nvSpPr>
        <p:spPr>
          <a:xfrm>
            <a:off x="4876800" y="4038600"/>
            <a:ext cx="1447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{A,C,D}, {B,E}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6477000" y="4038600"/>
          <a:ext cx="1752600" cy="6096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A,B,C,D,E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A,B,C,D,E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6" name="Group 115"/>
          <p:cNvGrpSpPr/>
          <p:nvPr/>
        </p:nvGrpSpPr>
        <p:grpSpPr>
          <a:xfrm>
            <a:off x="6096000" y="4953000"/>
            <a:ext cx="2286000" cy="1295400"/>
            <a:chOff x="4572000" y="4953000"/>
            <a:chExt cx="2286000" cy="1295400"/>
          </a:xfrm>
        </p:grpSpPr>
        <p:sp>
          <p:nvSpPr>
            <p:cNvPr id="81" name="Oval 80"/>
            <p:cNvSpPr/>
            <p:nvPr/>
          </p:nvSpPr>
          <p:spPr>
            <a:xfrm>
              <a:off x="46482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51054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60198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64770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55626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4953000" y="563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87" name="Shape 86"/>
            <p:cNvCxnSpPr>
              <a:stCxn id="81" idx="4"/>
              <a:endCxn id="86" idx="2"/>
            </p:cNvCxnSpPr>
            <p:nvPr/>
          </p:nvCxnSpPr>
          <p:spPr>
            <a:xfrm rot="16200000" flipH="1">
              <a:off x="46482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hape 87"/>
            <p:cNvCxnSpPr>
              <a:stCxn id="82" idx="4"/>
              <a:endCxn id="86" idx="6"/>
            </p:cNvCxnSpPr>
            <p:nvPr/>
          </p:nvCxnSpPr>
          <p:spPr>
            <a:xfrm rot="5400000">
              <a:off x="49530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4572000" y="5333999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257800" y="5333999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Oval 90"/>
            <p:cNvSpPr/>
            <p:nvPr/>
          </p:nvSpPr>
          <p:spPr>
            <a:xfrm>
              <a:off x="6324600" y="563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92" name="Shape 91"/>
            <p:cNvCxnSpPr>
              <a:stCxn id="83" idx="4"/>
              <a:endCxn id="91" idx="2"/>
            </p:cNvCxnSpPr>
            <p:nvPr/>
          </p:nvCxnSpPr>
          <p:spPr>
            <a:xfrm rot="16200000" flipH="1">
              <a:off x="60198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hape 92"/>
            <p:cNvCxnSpPr>
              <a:stCxn id="84" idx="4"/>
              <a:endCxn id="91" idx="6"/>
            </p:cNvCxnSpPr>
            <p:nvPr/>
          </p:nvCxnSpPr>
          <p:spPr>
            <a:xfrm rot="5400000">
              <a:off x="63246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/>
            <p:cNvSpPr/>
            <p:nvPr/>
          </p:nvSpPr>
          <p:spPr>
            <a:xfrm>
              <a:off x="59436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6294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5257800" y="5867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97" name="Shape 96"/>
            <p:cNvCxnSpPr>
              <a:stCxn id="86" idx="4"/>
              <a:endCxn id="96" idx="2"/>
            </p:cNvCxnSpPr>
            <p:nvPr/>
          </p:nvCxnSpPr>
          <p:spPr>
            <a:xfrm rot="16200000" flipH="1">
              <a:off x="5067300" y="575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hape 97"/>
            <p:cNvCxnSpPr>
              <a:stCxn id="85" idx="4"/>
              <a:endCxn id="96" idx="6"/>
            </p:cNvCxnSpPr>
            <p:nvPr/>
          </p:nvCxnSpPr>
          <p:spPr>
            <a:xfrm rot="5400000">
              <a:off x="5219700" y="5448300"/>
              <a:ext cx="685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4800600" y="5715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715000" y="54864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3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5867400" y="6096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02" name="Shape 101"/>
            <p:cNvCxnSpPr>
              <a:stCxn id="96" idx="4"/>
              <a:endCxn id="101" idx="2"/>
            </p:cNvCxnSpPr>
            <p:nvPr/>
          </p:nvCxnSpPr>
          <p:spPr>
            <a:xfrm rot="16200000" flipH="1">
              <a:off x="5524500" y="5829300"/>
              <a:ext cx="152400" cy="533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hape 104"/>
            <p:cNvCxnSpPr>
              <a:stCxn id="91" idx="4"/>
              <a:endCxn id="101" idx="6"/>
            </p:cNvCxnSpPr>
            <p:nvPr/>
          </p:nvCxnSpPr>
          <p:spPr>
            <a:xfrm rot="5400000">
              <a:off x="6019800" y="5791200"/>
              <a:ext cx="3810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5105400" y="59436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6400800" y="57912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7429500" y="685800"/>
            <a:ext cx="4419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/>
              <a:t>Note: Here node labels are sequence names, not the actual characters/bases</a:t>
            </a:r>
            <a:endParaRPr lang="zh-TW" altLang="en-US" dirty="0"/>
          </a:p>
        </p:txBody>
      </p:sp>
      <p:sp>
        <p:nvSpPr>
          <p:cNvPr id="106" name="Content Placeholder 2"/>
          <p:cNvSpPr txBox="1">
            <a:spLocks/>
          </p:cNvSpPr>
          <p:nvPr/>
        </p:nvSpPr>
        <p:spPr>
          <a:xfrm>
            <a:off x="8458200" y="3886200"/>
            <a:ext cx="22098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altLang="zh-TW" sz="2000" dirty="0"/>
              <a:t>Note: In this case,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TW" sz="2000" dirty="0"/>
              <a:t>The tree is unique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TW" sz="2000" dirty="0"/>
              <a:t>Sum of branch lengths between two sequences equals their input distance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zh-TW" sz="2000" dirty="0"/>
              <a:t>All leaves are on the same horizontal line</a:t>
            </a:r>
          </a:p>
          <a:p>
            <a:pPr>
              <a:spcBef>
                <a:spcPct val="20000"/>
              </a:spcBef>
              <a:defRPr/>
            </a:pPr>
            <a:r>
              <a:rPr lang="en-US" altLang="zh-TW" sz="2000" dirty="0"/>
              <a:t>Do we always have these properties?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1232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0" grpId="0" animBg="1"/>
      <p:bldP spid="53" grpId="0" animBg="1"/>
      <p:bldP spid="79" grpId="0" animBg="1"/>
      <p:bldP spid="10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Uniqueness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Not always unique, also not always possible to put all leaf nodes on a line:</a:t>
            </a:r>
            <a:endParaRPr lang="zh-TW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87600" y="3505200"/>
          <a:ext cx="14224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4384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0" name="Oval 9"/>
          <p:cNvSpPr/>
          <p:nvPr/>
        </p:nvSpPr>
        <p:spPr>
          <a:xfrm>
            <a:off x="28956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1" name="Oval 10"/>
          <p:cNvSpPr/>
          <p:nvPr/>
        </p:nvSpPr>
        <p:spPr>
          <a:xfrm>
            <a:off x="33528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962400" y="4267200"/>
            <a:ext cx="8382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{B},{C}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02201" y="4267200"/>
          <a:ext cx="1346199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8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4953000" y="525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8" name="Oval 17"/>
          <p:cNvSpPr/>
          <p:nvPr/>
        </p:nvSpPr>
        <p:spPr>
          <a:xfrm>
            <a:off x="5410200" y="525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9" name="Oval 18"/>
          <p:cNvSpPr/>
          <p:nvPr/>
        </p:nvSpPr>
        <p:spPr>
          <a:xfrm>
            <a:off x="5867400" y="525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0" name="Oval 19"/>
          <p:cNvSpPr/>
          <p:nvPr/>
        </p:nvSpPr>
        <p:spPr>
          <a:xfrm>
            <a:off x="5715000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21" name="Shape 20"/>
          <p:cNvCxnSpPr>
            <a:stCxn id="19" idx="4"/>
            <a:endCxn id="20" idx="6"/>
          </p:cNvCxnSpPr>
          <p:nvPr/>
        </p:nvCxnSpPr>
        <p:spPr>
          <a:xfrm rot="5400000">
            <a:off x="5791200" y="56388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334000" y="55626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24" name="Shape 23"/>
          <p:cNvCxnSpPr>
            <a:stCxn id="18" idx="4"/>
            <a:endCxn id="20" idx="2"/>
          </p:cNvCxnSpPr>
          <p:nvPr/>
        </p:nvCxnSpPr>
        <p:spPr>
          <a:xfrm rot="16200000" flipH="1">
            <a:off x="5486400" y="56388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019800" y="55626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6400800" y="4267200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{A},{B,C}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645400" y="4267200"/>
          <a:ext cx="1270000" cy="6096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>
          <a:xfrm>
            <a:off x="8153400" y="5562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41" name="Oval 40"/>
          <p:cNvSpPr/>
          <p:nvPr/>
        </p:nvSpPr>
        <p:spPr>
          <a:xfrm>
            <a:off x="8610600" y="525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42" name="Oval 41"/>
          <p:cNvSpPr/>
          <p:nvPr/>
        </p:nvSpPr>
        <p:spPr>
          <a:xfrm>
            <a:off x="7696200" y="5562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43" name="Oval 42"/>
          <p:cNvSpPr/>
          <p:nvPr/>
        </p:nvSpPr>
        <p:spPr>
          <a:xfrm>
            <a:off x="8458200" y="594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4" name="Shape 43"/>
          <p:cNvCxnSpPr>
            <a:stCxn id="41" idx="4"/>
            <a:endCxn id="43" idx="6"/>
          </p:cNvCxnSpPr>
          <p:nvPr/>
        </p:nvCxnSpPr>
        <p:spPr>
          <a:xfrm rot="5400000">
            <a:off x="8458200" y="5715000"/>
            <a:ext cx="4572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8077200" y="5791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46" name="Shape 45"/>
          <p:cNvCxnSpPr>
            <a:stCxn id="40" idx="4"/>
            <a:endCxn id="43" idx="2"/>
          </p:cNvCxnSpPr>
          <p:nvPr/>
        </p:nvCxnSpPr>
        <p:spPr>
          <a:xfrm rot="16200000" flipH="1">
            <a:off x="8305800" y="5867400"/>
            <a:ext cx="1524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763000" y="56388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3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8077200" y="609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9" name="Shape 48"/>
          <p:cNvCxnSpPr>
            <a:stCxn id="42" idx="4"/>
            <a:endCxn id="48" idx="2"/>
          </p:cNvCxnSpPr>
          <p:nvPr/>
        </p:nvCxnSpPr>
        <p:spPr>
          <a:xfrm rot="16200000" flipH="1">
            <a:off x="7810500" y="5905500"/>
            <a:ext cx="304800" cy="228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43" idx="4"/>
            <a:endCxn id="48" idx="6"/>
          </p:cNvCxnSpPr>
          <p:nvPr/>
        </p:nvCxnSpPr>
        <p:spPr>
          <a:xfrm rot="5400000">
            <a:off x="8343900" y="5981700"/>
            <a:ext cx="762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534400" y="60198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620000" y="58674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3962400" y="3505200"/>
            <a:ext cx="8382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{A},{B}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/>
        </p:nvGraphicFramePr>
        <p:xfrm>
          <a:off x="4902201" y="3048000"/>
          <a:ext cx="1346199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8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" name="Oval 54"/>
          <p:cNvSpPr/>
          <p:nvPr/>
        </p:nvSpPr>
        <p:spPr>
          <a:xfrm>
            <a:off x="4953000" y="2133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56" name="Oval 55"/>
          <p:cNvSpPr/>
          <p:nvPr/>
        </p:nvSpPr>
        <p:spPr>
          <a:xfrm>
            <a:off x="5410200" y="2133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57" name="Oval 56"/>
          <p:cNvSpPr/>
          <p:nvPr/>
        </p:nvSpPr>
        <p:spPr>
          <a:xfrm>
            <a:off x="5867400" y="2133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58" name="Oval 57"/>
          <p:cNvSpPr/>
          <p:nvPr/>
        </p:nvSpPr>
        <p:spPr>
          <a:xfrm>
            <a:off x="5257800" y="266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59" name="Shape 58"/>
          <p:cNvCxnSpPr>
            <a:stCxn id="56" idx="4"/>
            <a:endCxn id="58" idx="6"/>
          </p:cNvCxnSpPr>
          <p:nvPr/>
        </p:nvCxnSpPr>
        <p:spPr>
          <a:xfrm rot="5400000">
            <a:off x="5334000" y="25146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4876800" y="24384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61" name="Shape 60"/>
          <p:cNvCxnSpPr>
            <a:stCxn id="55" idx="4"/>
            <a:endCxn id="58" idx="2"/>
          </p:cNvCxnSpPr>
          <p:nvPr/>
        </p:nvCxnSpPr>
        <p:spPr>
          <a:xfrm rot="16200000" flipH="1">
            <a:off x="5029200" y="25146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562600" y="24384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400800" y="3505200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{A,B},{C}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7645400" y="3352800"/>
          <a:ext cx="1270000" cy="6096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5" name="Oval 64"/>
          <p:cNvSpPr/>
          <p:nvPr/>
        </p:nvSpPr>
        <p:spPr>
          <a:xfrm>
            <a:off x="7696200" y="1981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66" name="Oval 65"/>
          <p:cNvSpPr/>
          <p:nvPr/>
        </p:nvSpPr>
        <p:spPr>
          <a:xfrm>
            <a:off x="8153400" y="2286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67" name="Oval 66"/>
          <p:cNvSpPr/>
          <p:nvPr/>
        </p:nvSpPr>
        <p:spPr>
          <a:xfrm>
            <a:off x="8610600" y="2286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68" name="Oval 67"/>
          <p:cNvSpPr/>
          <p:nvPr/>
        </p:nvSpPr>
        <p:spPr>
          <a:xfrm>
            <a:off x="8001000" y="2667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69" name="Shape 68"/>
          <p:cNvCxnSpPr>
            <a:stCxn id="66" idx="4"/>
            <a:endCxn id="68" idx="6"/>
          </p:cNvCxnSpPr>
          <p:nvPr/>
        </p:nvCxnSpPr>
        <p:spPr>
          <a:xfrm rot="5400000">
            <a:off x="8153400" y="2590800"/>
            <a:ext cx="1524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620000" y="2362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3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71" name="Shape 70"/>
          <p:cNvCxnSpPr>
            <a:stCxn id="65" idx="4"/>
            <a:endCxn id="68" idx="2"/>
          </p:cNvCxnSpPr>
          <p:nvPr/>
        </p:nvCxnSpPr>
        <p:spPr>
          <a:xfrm rot="16200000" flipH="1">
            <a:off x="7696200" y="2438400"/>
            <a:ext cx="4572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8305800" y="25146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8382000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74" name="Shape 73"/>
          <p:cNvCxnSpPr>
            <a:stCxn id="67" idx="4"/>
            <a:endCxn id="73" idx="6"/>
          </p:cNvCxnSpPr>
          <p:nvPr/>
        </p:nvCxnSpPr>
        <p:spPr>
          <a:xfrm rot="5400000">
            <a:off x="8496300" y="2628900"/>
            <a:ext cx="304800" cy="228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68" idx="4"/>
            <a:endCxn id="73" idx="2"/>
          </p:cNvCxnSpPr>
          <p:nvPr/>
        </p:nvCxnSpPr>
        <p:spPr>
          <a:xfrm rot="16200000" flipH="1">
            <a:off x="8191500" y="2705100"/>
            <a:ext cx="762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7848600" y="2743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763000" y="25908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158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Branch lengths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Not always possible to assign branch lengths according to distances:</a:t>
            </a:r>
            <a:endParaRPr lang="zh-TW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87600" y="2286000"/>
          <a:ext cx="14224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4384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0" name="Oval 9"/>
          <p:cNvSpPr/>
          <p:nvPr/>
        </p:nvSpPr>
        <p:spPr>
          <a:xfrm>
            <a:off x="28956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1" name="Oval 10"/>
          <p:cNvSpPr/>
          <p:nvPr/>
        </p:nvSpPr>
        <p:spPr>
          <a:xfrm>
            <a:off x="33528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962400" y="2819400"/>
            <a:ext cx="8382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{B},{C}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02201" y="2590800"/>
          <a:ext cx="1346199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8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49530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18" name="Oval 17"/>
          <p:cNvSpPr/>
          <p:nvPr/>
        </p:nvSpPr>
        <p:spPr>
          <a:xfrm>
            <a:off x="54102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9" name="Oval 18"/>
          <p:cNvSpPr/>
          <p:nvPr/>
        </p:nvSpPr>
        <p:spPr>
          <a:xfrm>
            <a:off x="58674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20" name="Oval 19"/>
          <p:cNvSpPr/>
          <p:nvPr/>
        </p:nvSpPr>
        <p:spPr>
          <a:xfrm>
            <a:off x="57150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21" name="Shape 20"/>
          <p:cNvCxnSpPr>
            <a:stCxn id="19" idx="4"/>
            <a:endCxn id="20" idx="6"/>
          </p:cNvCxnSpPr>
          <p:nvPr/>
        </p:nvCxnSpPr>
        <p:spPr>
          <a:xfrm rot="5400000">
            <a:off x="5791200" y="3962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334000" y="3886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24" name="Shape 23"/>
          <p:cNvCxnSpPr>
            <a:stCxn id="18" idx="4"/>
            <a:endCxn id="20" idx="2"/>
          </p:cNvCxnSpPr>
          <p:nvPr/>
        </p:nvCxnSpPr>
        <p:spPr>
          <a:xfrm rot="16200000" flipH="1">
            <a:off x="5486400" y="3962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019800" y="3886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6400800" y="2895600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{A},{B,C}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645400" y="2895600"/>
          <a:ext cx="1270000" cy="6096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Oval 39"/>
          <p:cNvSpPr/>
          <p:nvPr/>
        </p:nvSpPr>
        <p:spPr>
          <a:xfrm>
            <a:off x="81534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41" name="Oval 40"/>
          <p:cNvSpPr/>
          <p:nvPr/>
        </p:nvSpPr>
        <p:spPr>
          <a:xfrm>
            <a:off x="86106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42" name="Oval 41"/>
          <p:cNvSpPr/>
          <p:nvPr/>
        </p:nvSpPr>
        <p:spPr>
          <a:xfrm>
            <a:off x="76962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43" name="Oval 42"/>
          <p:cNvSpPr/>
          <p:nvPr/>
        </p:nvSpPr>
        <p:spPr>
          <a:xfrm>
            <a:off x="84582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4" name="Shape 43"/>
          <p:cNvCxnSpPr>
            <a:stCxn id="41" idx="4"/>
            <a:endCxn id="43" idx="6"/>
          </p:cNvCxnSpPr>
          <p:nvPr/>
        </p:nvCxnSpPr>
        <p:spPr>
          <a:xfrm rot="5400000">
            <a:off x="8534400" y="3962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8077200" y="3886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cxnSp>
        <p:nvCxnSpPr>
          <p:cNvPr id="46" name="Shape 45"/>
          <p:cNvCxnSpPr>
            <a:stCxn id="40" idx="4"/>
            <a:endCxn id="43" idx="2"/>
          </p:cNvCxnSpPr>
          <p:nvPr/>
        </p:nvCxnSpPr>
        <p:spPr>
          <a:xfrm rot="16200000" flipH="1">
            <a:off x="8229600" y="3962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8763000" y="38862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8077200" y="502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9" name="Shape 48"/>
          <p:cNvCxnSpPr>
            <a:stCxn id="42" idx="4"/>
            <a:endCxn id="48" idx="2"/>
          </p:cNvCxnSpPr>
          <p:nvPr/>
        </p:nvCxnSpPr>
        <p:spPr>
          <a:xfrm rot="16200000" flipH="1">
            <a:off x="7505700" y="4533900"/>
            <a:ext cx="914400" cy="228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hape 49"/>
          <p:cNvCxnSpPr>
            <a:stCxn id="43" idx="4"/>
            <a:endCxn id="48" idx="6"/>
          </p:cNvCxnSpPr>
          <p:nvPr/>
        </p:nvCxnSpPr>
        <p:spPr>
          <a:xfrm rot="5400000">
            <a:off x="7962900" y="4533900"/>
            <a:ext cx="8382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8534400" y="45720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620000" y="4572000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553200" y="52578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Here the branch lengths only reflect the cluster distances, not the sequence distances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2646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Ultrametric distances [Optional]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Additive tree: A tree where the length between two nodes is the total length of the branches between them</a:t>
            </a:r>
          </a:p>
          <a:p>
            <a:pPr lvl="1"/>
            <a:r>
              <a:rPr lang="en-US" altLang="zh-TW" sz="2000" dirty="0"/>
              <a:t>For example, when the length represents the number of observed + unobserved substitutions</a:t>
            </a:r>
          </a:p>
          <a:p>
            <a:r>
              <a:rPr lang="zh-CN" altLang="en-US" sz="2400" dirty="0"/>
              <a:t> </a:t>
            </a:r>
            <a:r>
              <a:rPr lang="en-US" altLang="zh-TW" sz="2400" dirty="0"/>
              <a:t>Desirable properties of the input distance matrix:</a:t>
            </a:r>
          </a:p>
          <a:p>
            <a:pPr marL="971550" lvl="1" indent="-514350">
              <a:buAutoNum type="romanLcPeriod"/>
            </a:pPr>
            <a:r>
              <a:rPr lang="en-US" altLang="zh-TW" sz="2000" dirty="0"/>
              <a:t>d(x, y) </a:t>
            </a:r>
            <a:r>
              <a:rPr lang="en-US" altLang="zh-TW" sz="2000" dirty="0">
                <a:sym typeface="Symbol"/>
              </a:rPr>
              <a:t> 0</a:t>
            </a:r>
          </a:p>
          <a:p>
            <a:pPr marL="971550" lvl="1" indent="-514350">
              <a:buAutoNum type="romanLcPeriod"/>
            </a:pPr>
            <a:r>
              <a:rPr lang="en-US" altLang="zh-TW" sz="2000" dirty="0"/>
              <a:t>d(x, y) </a:t>
            </a:r>
            <a:r>
              <a:rPr lang="en-US" altLang="zh-TW" sz="2000" dirty="0">
                <a:sym typeface="Symbol"/>
              </a:rPr>
              <a:t>= 0 if x = y</a:t>
            </a:r>
          </a:p>
          <a:p>
            <a:pPr marL="971550" lvl="1" indent="-514350">
              <a:buAutoNum type="romanLcPeriod"/>
            </a:pPr>
            <a:r>
              <a:rPr lang="en-US" altLang="zh-TW" sz="2000" dirty="0"/>
              <a:t>d(x, y) </a:t>
            </a:r>
            <a:r>
              <a:rPr lang="en-US" altLang="zh-TW" sz="2000" dirty="0">
                <a:sym typeface="Symbol"/>
              </a:rPr>
              <a:t>= d(y, x)</a:t>
            </a:r>
          </a:p>
          <a:p>
            <a:pPr marL="971550" lvl="1" indent="-514350">
              <a:buAutoNum type="romanLcPeriod"/>
            </a:pPr>
            <a:r>
              <a:rPr lang="en-US" altLang="zh-TW" sz="2000" dirty="0">
                <a:sym typeface="Symbol"/>
              </a:rPr>
              <a:t>d(x, y) + d(y, z)  d(x, z)</a:t>
            </a:r>
          </a:p>
          <a:p>
            <a:pPr marL="971550" lvl="1" indent="-514350">
              <a:buAutoNum type="romanLcPeriod"/>
            </a:pPr>
            <a:r>
              <a:rPr lang="en-US" altLang="zh-TW" sz="2000" dirty="0">
                <a:sym typeface="Symbol"/>
              </a:rPr>
              <a:t>d(x, y)  max{d(x, z), d(y, z)}</a:t>
            </a:r>
          </a:p>
          <a:p>
            <a:pPr marL="571500" indent="-514350"/>
            <a:r>
              <a:rPr lang="en-US" altLang="zh-TW" sz="2400" dirty="0"/>
              <a:t>We can get an additive tree</a:t>
            </a:r>
          </a:p>
          <a:p>
            <a:pPr marL="571500" indent="-514350">
              <a:buNone/>
            </a:pPr>
            <a:r>
              <a:rPr lang="en-US" altLang="zh-TW" sz="2400" b="1" dirty="0"/>
              <a:t>	and</a:t>
            </a:r>
            <a:r>
              <a:rPr lang="en-US" altLang="zh-TW" sz="2400" dirty="0"/>
              <a:t> with all leaf nodes on the</a:t>
            </a:r>
          </a:p>
          <a:p>
            <a:pPr marL="571500" indent="-514350">
              <a:buNone/>
            </a:pPr>
            <a:r>
              <a:rPr lang="en-US" altLang="zh-TW" sz="2400" dirty="0"/>
              <a:t>	same line (i.e., an ultrametric tree) if i, ii, iii, iv and v are true</a:t>
            </a:r>
            <a:endParaRPr lang="zh-TW" alt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12390" y="3112532"/>
          <a:ext cx="2133600" cy="18288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E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879390" y="2667000"/>
          <a:ext cx="14224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879390" y="4179332"/>
          <a:ext cx="14224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2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259919" y="4865132"/>
            <a:ext cx="208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True: i, ii, iii, iv and v</a:t>
            </a:r>
            <a:endParaRPr lang="zh-TW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720648" y="3810000"/>
            <a:ext cx="1871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True: i, ii, iii and iv</a:t>
            </a:r>
            <a:endParaRPr lang="zh-TW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803190" y="5334000"/>
            <a:ext cx="1603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True: i, ii and iii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70692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Additive trees [Optional]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 </a:t>
            </a:r>
            <a:r>
              <a:rPr lang="en-US" altLang="zh-TW" sz="2800" dirty="0"/>
              <a:t>When a tree is additive, the branch lengths can be determined by solving simultaneous equations</a:t>
            </a:r>
          </a:p>
          <a:p>
            <a:endParaRPr lang="en-US" altLang="zh-TW" sz="2800" dirty="0"/>
          </a:p>
          <a:p>
            <a:endParaRPr lang="en-US" altLang="zh-TW" sz="2800" dirty="0"/>
          </a:p>
          <a:p>
            <a:endParaRPr lang="en-US" altLang="zh-TW" sz="2800" dirty="0"/>
          </a:p>
          <a:p>
            <a:endParaRPr lang="en-US" altLang="zh-TW" sz="2800" dirty="0"/>
          </a:p>
          <a:p>
            <a:endParaRPr lang="en-US" altLang="zh-TW" sz="2800" dirty="0"/>
          </a:p>
          <a:p>
            <a:r>
              <a:rPr lang="zh-CN" altLang="en-US" sz="2800" dirty="0"/>
              <a:t> </a:t>
            </a:r>
            <a:r>
              <a:rPr lang="en-US" altLang="zh-TW" sz="2800" dirty="0"/>
              <a:t>For non-additive trees, we will</a:t>
            </a:r>
            <a:br>
              <a:rPr lang="en-US" altLang="zh-TW" sz="2800" dirty="0"/>
            </a:br>
            <a:r>
              <a:rPr lang="en-US" altLang="zh-TW" sz="2800" dirty="0"/>
              <a:t>learn how to assign “reasonable”</a:t>
            </a:r>
            <a:br>
              <a:rPr lang="en-US" altLang="zh-TW" sz="2800" dirty="0"/>
            </a:br>
            <a:r>
              <a:rPr lang="en-US" altLang="zh-TW" sz="2800" dirty="0"/>
              <a:t>distances by neighbor joining</a:t>
            </a:r>
            <a:endParaRPr lang="zh-TW" altLang="en-US" sz="2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87600" y="2069068"/>
          <a:ext cx="14224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438400" y="35168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9" name="Oval 8"/>
          <p:cNvSpPr/>
          <p:nvPr/>
        </p:nvSpPr>
        <p:spPr>
          <a:xfrm>
            <a:off x="2895600" y="35168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10" name="Oval 9"/>
          <p:cNvSpPr/>
          <p:nvPr/>
        </p:nvSpPr>
        <p:spPr>
          <a:xfrm>
            <a:off x="3352800" y="35168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3962400" y="2831068"/>
            <a:ext cx="8382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{A},{B}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4902201" y="2373868"/>
          <a:ext cx="1346199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8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5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Oval 37"/>
          <p:cNvSpPr/>
          <p:nvPr/>
        </p:nvSpPr>
        <p:spPr>
          <a:xfrm>
            <a:off x="4953000" y="35168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9" name="Oval 38"/>
          <p:cNvSpPr/>
          <p:nvPr/>
        </p:nvSpPr>
        <p:spPr>
          <a:xfrm>
            <a:off x="5410200" y="35168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40" name="Oval 39"/>
          <p:cNvSpPr/>
          <p:nvPr/>
        </p:nvSpPr>
        <p:spPr>
          <a:xfrm>
            <a:off x="5867400" y="35168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41" name="Oval 40"/>
          <p:cNvSpPr/>
          <p:nvPr/>
        </p:nvSpPr>
        <p:spPr>
          <a:xfrm>
            <a:off x="5257800" y="40502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42" name="Shape 41"/>
          <p:cNvCxnSpPr>
            <a:stCxn id="39" idx="4"/>
            <a:endCxn id="41" idx="6"/>
          </p:cNvCxnSpPr>
          <p:nvPr/>
        </p:nvCxnSpPr>
        <p:spPr>
          <a:xfrm rot="5400000">
            <a:off x="5334000" y="389786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4876800" y="3821668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44" name="Shape 43"/>
          <p:cNvCxnSpPr>
            <a:stCxn id="38" idx="4"/>
            <a:endCxn id="41" idx="2"/>
          </p:cNvCxnSpPr>
          <p:nvPr/>
        </p:nvCxnSpPr>
        <p:spPr>
          <a:xfrm rot="16200000" flipH="1">
            <a:off x="5029200" y="389786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562600" y="3821668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6" name="Right Arrow 45"/>
          <p:cNvSpPr/>
          <p:nvPr/>
        </p:nvSpPr>
        <p:spPr>
          <a:xfrm>
            <a:off x="6400800" y="2831068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{A,B},{C}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645400" y="2678668"/>
          <a:ext cx="1270000" cy="6096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Oval 47"/>
          <p:cNvSpPr/>
          <p:nvPr/>
        </p:nvSpPr>
        <p:spPr>
          <a:xfrm>
            <a:off x="7696200" y="3364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49" name="Oval 48"/>
          <p:cNvSpPr/>
          <p:nvPr/>
        </p:nvSpPr>
        <p:spPr>
          <a:xfrm>
            <a:off x="8153400" y="36692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B</a:t>
            </a:r>
            <a:endParaRPr lang="zh-TW" altLang="en-US" dirty="0"/>
          </a:p>
        </p:txBody>
      </p:sp>
      <p:sp>
        <p:nvSpPr>
          <p:cNvPr id="50" name="Oval 49"/>
          <p:cNvSpPr/>
          <p:nvPr/>
        </p:nvSpPr>
        <p:spPr>
          <a:xfrm>
            <a:off x="8610600" y="36692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51" name="Oval 50"/>
          <p:cNvSpPr/>
          <p:nvPr/>
        </p:nvSpPr>
        <p:spPr>
          <a:xfrm>
            <a:off x="8001000" y="40502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x</a:t>
            </a:r>
            <a:endParaRPr lang="zh-TW" altLang="en-US" sz="1400" dirty="0"/>
          </a:p>
        </p:txBody>
      </p:sp>
      <p:cxnSp>
        <p:nvCxnSpPr>
          <p:cNvPr id="52" name="Shape 51"/>
          <p:cNvCxnSpPr>
            <a:stCxn id="49" idx="4"/>
            <a:endCxn id="51" idx="6"/>
          </p:cNvCxnSpPr>
          <p:nvPr/>
        </p:nvCxnSpPr>
        <p:spPr>
          <a:xfrm rot="5400000">
            <a:off x="8153400" y="3974068"/>
            <a:ext cx="1524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620000" y="3745468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3</a:t>
            </a:r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54" name="Shape 53"/>
          <p:cNvCxnSpPr>
            <a:stCxn id="48" idx="4"/>
            <a:endCxn id="51" idx="2"/>
          </p:cNvCxnSpPr>
          <p:nvPr/>
        </p:nvCxnSpPr>
        <p:spPr>
          <a:xfrm rot="16200000" flipH="1">
            <a:off x="7696200" y="3821668"/>
            <a:ext cx="4572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305800" y="3897868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8382000" y="42026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/>
              <a:t>y</a:t>
            </a:r>
            <a:endParaRPr lang="zh-TW" altLang="en-US" sz="1400" dirty="0"/>
          </a:p>
        </p:txBody>
      </p:sp>
      <p:cxnSp>
        <p:nvCxnSpPr>
          <p:cNvPr id="57" name="Shape 56"/>
          <p:cNvCxnSpPr>
            <a:stCxn id="50" idx="4"/>
            <a:endCxn id="56" idx="6"/>
          </p:cNvCxnSpPr>
          <p:nvPr/>
        </p:nvCxnSpPr>
        <p:spPr>
          <a:xfrm rot="5400000">
            <a:off x="8496300" y="4012168"/>
            <a:ext cx="304800" cy="228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>
            <a:stCxn id="51" idx="4"/>
            <a:endCxn id="56" idx="2"/>
          </p:cNvCxnSpPr>
          <p:nvPr/>
        </p:nvCxnSpPr>
        <p:spPr>
          <a:xfrm rot="16200000" flipH="1">
            <a:off x="8191500" y="4088368"/>
            <a:ext cx="762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848600" y="4126468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1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763000" y="3974068"/>
            <a:ext cx="228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199140" y="4583668"/>
            <a:ext cx="3392660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689225" algn="l"/>
              </a:tabLst>
            </a:pPr>
            <a:r>
              <a:rPr lang="en-US" altLang="zh-TW" sz="1400" dirty="0"/>
              <a:t>d(A,x) + d(B,x) = d(A,B) = 4	(1)</a:t>
            </a:r>
          </a:p>
          <a:p>
            <a:pPr>
              <a:tabLst>
                <a:tab pos="2689225" algn="l"/>
              </a:tabLst>
            </a:pPr>
            <a:r>
              <a:rPr lang="en-US" altLang="zh-TW" sz="1400" dirty="0"/>
              <a:t>d(A,x) + d(x,y) + d(C,y) = d(A,C) = 6	(2)</a:t>
            </a:r>
          </a:p>
          <a:p>
            <a:pPr>
              <a:tabLst>
                <a:tab pos="2689225" algn="l"/>
              </a:tabLst>
            </a:pPr>
            <a:r>
              <a:rPr lang="en-US" altLang="zh-TW" sz="1400" dirty="0"/>
              <a:t>d(B,x) + d(x,y) + d(C,y) = d(B,C) = 4	(3)</a:t>
            </a:r>
          </a:p>
          <a:p>
            <a:pPr>
              <a:tabLst>
                <a:tab pos="2689225" algn="l"/>
              </a:tabLst>
            </a:pPr>
            <a:r>
              <a:rPr lang="en-US" altLang="zh-TW" sz="1400" dirty="0"/>
              <a:t>[(1) – (2) + (3)] / 2:</a:t>
            </a:r>
          </a:p>
          <a:p>
            <a:pPr>
              <a:tabLst>
                <a:tab pos="2689225" algn="l"/>
              </a:tabLst>
            </a:pPr>
            <a:r>
              <a:rPr lang="en-US" altLang="zh-TW" sz="1400" dirty="0"/>
              <a:t>d(B,x) = 1</a:t>
            </a:r>
          </a:p>
          <a:p>
            <a:pPr>
              <a:tabLst>
                <a:tab pos="2689225" algn="l"/>
              </a:tabLst>
            </a:pPr>
            <a:r>
              <a:rPr lang="en-US" altLang="zh-TW" sz="1400" dirty="0"/>
              <a:t>d(A,x) = 3</a:t>
            </a:r>
          </a:p>
          <a:p>
            <a:pPr>
              <a:tabLst>
                <a:tab pos="2689225" algn="l"/>
              </a:tabLst>
            </a:pPr>
            <a:r>
              <a:rPr lang="en-US" altLang="zh-TW" sz="1400" dirty="0"/>
              <a:t>d(x,y) + d(C,y) = 3 [e.g., d(x,y) = 1, d(C,y) = 2]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63538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Lecture outline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28535E-6B0D-7340-A3D5-9C50ABC53B87}"/>
              </a:ext>
            </a:extLst>
          </p:cNvPr>
          <p:cNvSpPr txBox="1"/>
          <p:nvPr/>
        </p:nvSpPr>
        <p:spPr>
          <a:xfrm>
            <a:off x="704850" y="1373265"/>
            <a:ext cx="7924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1. </a:t>
            </a:r>
            <a:r>
              <a:rPr lang="en-US" altLang="zh-TW" sz="2800" b="1" dirty="0"/>
              <a:t>Phylogenetic tree reconstruction</a:t>
            </a:r>
          </a:p>
          <a:p>
            <a:r>
              <a:rPr lang="zh-CN" altLang="en-US" sz="2800" dirty="0"/>
              <a:t>     </a:t>
            </a:r>
            <a:r>
              <a:rPr lang="en-US" sz="2400" dirty="0"/>
              <a:t>- </a:t>
            </a:r>
            <a:r>
              <a:rPr lang="en-US" altLang="zh-CN" sz="2400" dirty="0"/>
              <a:t>Problem</a:t>
            </a:r>
            <a:r>
              <a:rPr lang="zh-CN" altLang="en-US" sz="2400" dirty="0"/>
              <a:t> </a:t>
            </a:r>
            <a:r>
              <a:rPr lang="en-US" altLang="zh-CN" sz="2400" dirty="0"/>
              <a:t>definition</a:t>
            </a:r>
            <a:endParaRPr lang="en-GB" sz="2400" dirty="0"/>
          </a:p>
          <a:p>
            <a:endParaRPr lang="en-GB" sz="2800" dirty="0"/>
          </a:p>
          <a:p>
            <a:endParaRPr lang="en-US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571637-DC58-7D4D-B94D-5F9B7E5A0B4B}"/>
              </a:ext>
            </a:extLst>
          </p:cNvPr>
          <p:cNvSpPr txBox="1"/>
          <p:nvPr/>
        </p:nvSpPr>
        <p:spPr>
          <a:xfrm>
            <a:off x="685800" y="2590800"/>
            <a:ext cx="10668000" cy="364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2. </a:t>
            </a:r>
            <a:r>
              <a:rPr lang="en-US" altLang="zh-TW" sz="2800" b="1" dirty="0"/>
              <a:t>Distance-based methods</a:t>
            </a:r>
          </a:p>
          <a:p>
            <a:pPr>
              <a:lnSpc>
                <a:spcPts val="4500"/>
              </a:lnSpc>
            </a:pPr>
            <a:r>
              <a:rPr lang="en-US" sz="2800" dirty="0"/>
              <a:t>     </a:t>
            </a:r>
            <a:r>
              <a:rPr lang="zh-CN" altLang="en-US" sz="2800" dirty="0"/>
              <a:t> </a:t>
            </a:r>
            <a:r>
              <a:rPr lang="en-US" sz="2800" dirty="0"/>
              <a:t>- </a:t>
            </a:r>
            <a:r>
              <a:rPr lang="en-US" altLang="zh-TW" sz="2800" dirty="0"/>
              <a:t>UPGMA</a:t>
            </a:r>
          </a:p>
          <a:p>
            <a:pPr>
              <a:lnSpc>
                <a:spcPts val="3200"/>
              </a:lnSpc>
            </a:pPr>
            <a:r>
              <a:rPr lang="zh-CN" altLang="en-US" sz="2800" dirty="0"/>
              <a:t>      </a:t>
            </a:r>
            <a:r>
              <a:rPr lang="en-US" altLang="zh-CN" sz="2800" dirty="0"/>
              <a:t>-</a:t>
            </a:r>
            <a:r>
              <a:rPr lang="zh-CN" altLang="en-US" sz="2800" dirty="0"/>
              <a:t> </a:t>
            </a:r>
            <a:r>
              <a:rPr lang="en-US" altLang="zh-TW" sz="2800" dirty="0"/>
              <a:t>Neighbor-joining</a:t>
            </a:r>
            <a:endParaRPr lang="zh-CN" altLang="en-US" sz="2800" dirty="0"/>
          </a:p>
          <a:p>
            <a:endParaRPr lang="en-US" altLang="zh-TW" sz="2800" b="1" dirty="0"/>
          </a:p>
          <a:p>
            <a:r>
              <a:rPr lang="en-US" altLang="zh-CN" sz="2800" b="1" dirty="0"/>
              <a:t>3.</a:t>
            </a:r>
            <a:r>
              <a:rPr lang="zh-CN" altLang="en-US" sz="2800" b="1" dirty="0"/>
              <a:t> </a:t>
            </a:r>
            <a:r>
              <a:rPr lang="en-US" altLang="zh-TW" sz="2800" b="1" dirty="0"/>
              <a:t>Sequence-based methods</a:t>
            </a:r>
          </a:p>
          <a:p>
            <a:pPr lvl="0">
              <a:lnSpc>
                <a:spcPct val="100000"/>
              </a:lnSpc>
            </a:pPr>
            <a:r>
              <a:rPr lang="zh-CN" altLang="en-US" sz="2800" dirty="0"/>
              <a:t>     </a:t>
            </a:r>
            <a:r>
              <a:rPr lang="en-US" sz="2400" dirty="0"/>
              <a:t>- </a:t>
            </a:r>
            <a:r>
              <a:rPr lang="en-US" altLang="zh-TW" sz="2400" dirty="0"/>
              <a:t>Maximum parsimony</a:t>
            </a:r>
          </a:p>
          <a:p>
            <a:pPr>
              <a:lnSpc>
                <a:spcPts val="3200"/>
              </a:lnSpc>
            </a:pPr>
            <a:r>
              <a:rPr lang="zh-CN" altLang="en-US" sz="2400" dirty="0"/>
              <a:t>     </a:t>
            </a:r>
            <a:r>
              <a:rPr lang="zh-CN" altLang="en-US" sz="2000" dirty="0"/>
              <a:t> </a:t>
            </a:r>
            <a:r>
              <a:rPr lang="en-US" altLang="zh-CN" sz="2400" dirty="0"/>
              <a:t>-</a:t>
            </a:r>
            <a:r>
              <a:rPr lang="zh-CN" altLang="en-US" sz="2400" dirty="0"/>
              <a:t> </a:t>
            </a:r>
            <a:r>
              <a:rPr lang="en-US" altLang="zh-TW" sz="2400" dirty="0"/>
              <a:t>Maximum likelihood</a:t>
            </a:r>
            <a:endParaRPr lang="en-US" sz="2400" b="1" dirty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86440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Distance-based Methods: Neighbor Joining</a:t>
            </a:r>
            <a:endParaRPr lang="zh-TW" altLang="en-US" dirty="0"/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8839A71A-B946-428F-8EE5-A9B04E91A7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/>
              <a:t>Part </a:t>
            </a:r>
            <a:r>
              <a:rPr lang="en-US" altLang="zh-CN" dirty="0"/>
              <a:t>2</a:t>
            </a:r>
            <a:r>
              <a:rPr lang="en-US" altLang="zh-TW" dirty="0"/>
              <a:t>b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1024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Neighbor joining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2209799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In UPGMA, each time we merge the two closest clusters according to their distance (criterion #1):</a:t>
            </a:r>
          </a:p>
          <a:p>
            <a:endParaRPr lang="en-US" altLang="zh-TW" dirty="0"/>
          </a:p>
          <a:p>
            <a:r>
              <a:rPr lang="zh-CN" altLang="en-US" dirty="0"/>
              <a:t> </a:t>
            </a:r>
            <a:r>
              <a:rPr lang="en-US" altLang="zh-TW" dirty="0"/>
              <a:t>Would be good to choose the pair that is also far away from other clusters (criterion #2), measured by:</a:t>
            </a:r>
          </a:p>
          <a:p>
            <a:endParaRPr lang="en-US" altLang="zh-TW" dirty="0"/>
          </a:p>
          <a:p>
            <a:pPr marL="0" indent="0">
              <a:buNone/>
              <a:tabLst>
                <a:tab pos="3495675" algn="l"/>
              </a:tabLst>
            </a:pPr>
            <a:endParaRPr lang="en-US" altLang="zh-TW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34908" t="-13865" r="34999"/>
          <a:stretch>
            <a:fillRect/>
          </a:stretch>
        </p:blipFill>
        <p:spPr bwMode="auto">
          <a:xfrm>
            <a:off x="5143500" y="3047392"/>
            <a:ext cx="1905000" cy="62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 l="28886" r="27207"/>
          <a:stretch>
            <a:fillRect/>
          </a:stretch>
        </p:blipFill>
        <p:spPr bwMode="auto">
          <a:xfrm>
            <a:off x="5029200" y="1555493"/>
            <a:ext cx="2895600" cy="85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80101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Neighbor joining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In UPGMA, each time we merge the two closest clusters according to their distance (criterion #1):</a:t>
            </a:r>
          </a:p>
          <a:p>
            <a:endParaRPr lang="en-US" altLang="zh-TW" dirty="0"/>
          </a:p>
          <a:p>
            <a:r>
              <a:rPr lang="zh-CN" altLang="en-US" dirty="0"/>
              <a:t> </a:t>
            </a:r>
            <a:r>
              <a:rPr lang="en-US" altLang="zh-TW" dirty="0"/>
              <a:t>Would be good to choose the pair that is also far away from other clusters (criterion #2), measured by:</a:t>
            </a:r>
          </a:p>
          <a:p>
            <a:endParaRPr lang="en-US" altLang="zh-TW" dirty="0"/>
          </a:p>
          <a:p>
            <a:pPr>
              <a:tabLst>
                <a:tab pos="3495675" algn="l"/>
              </a:tabLst>
            </a:pPr>
            <a:r>
              <a:rPr lang="zh-CN" altLang="en-US" dirty="0"/>
              <a:t> </a:t>
            </a:r>
            <a:r>
              <a:rPr lang="en-US" altLang="zh-TW" dirty="0"/>
              <a:t>In the Neighbor Joining algorithm, the two clusters to merge is the pair that minimizes</a:t>
            </a:r>
            <a:r>
              <a:rPr lang="zh-CN" altLang="en-US" dirty="0"/>
              <a:t>                                                       </a:t>
            </a:r>
            <a:r>
              <a:rPr lang="en-US" altLang="zh-TW" dirty="0"/>
              <a:t>, where r is the current number of clusters (and Q(i, i) </a:t>
            </a:r>
            <a:r>
              <a:rPr lang="en-US" altLang="zh-TW" dirty="0">
                <a:sym typeface="Symbol"/>
              </a:rPr>
              <a:t></a:t>
            </a:r>
            <a:r>
              <a:rPr lang="en-US" altLang="zh-TW" dirty="0"/>
              <a:t> 0 for all i)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The formula considers both criteria, while the (r-2) factor is to balance the relative weights of them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34908" t="-13865" r="34999"/>
          <a:stretch>
            <a:fillRect/>
          </a:stretch>
        </p:blipFill>
        <p:spPr bwMode="auto">
          <a:xfrm>
            <a:off x="5143500" y="3047392"/>
            <a:ext cx="1905000" cy="62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22394" r="23438"/>
          <a:stretch>
            <a:fillRect/>
          </a:stretch>
        </p:blipFill>
        <p:spPr bwMode="auto">
          <a:xfrm>
            <a:off x="2743200" y="4158000"/>
            <a:ext cx="4734579" cy="38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 l="28886" r="27207"/>
          <a:stretch>
            <a:fillRect/>
          </a:stretch>
        </p:blipFill>
        <p:spPr bwMode="auto">
          <a:xfrm>
            <a:off x="5029200" y="1555493"/>
            <a:ext cx="2895600" cy="85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35968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Neighbor joining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The algorithm: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Start with each sequence as a cluster. All of them are connected to a hub, </a:t>
            </a:r>
            <a:r>
              <a:rPr lang="zh-CN" altLang="en-US" dirty="0"/>
              <a:t>              </a:t>
            </a:r>
            <a:r>
              <a:rPr lang="en-US" altLang="zh-TW" dirty="0"/>
              <a:t>forming a star.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Find clusters i and j connected to the hub where Q(i, j) is minimum among </a:t>
            </a:r>
            <a:r>
              <a:rPr lang="zh-CN" altLang="en-US" dirty="0"/>
              <a:t>                    </a:t>
            </a:r>
            <a:r>
              <a:rPr lang="en-US" altLang="zh-TW" dirty="0"/>
              <a:t>all cluster pairs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Insert a new internal node C</a:t>
            </a:r>
            <a:r>
              <a:rPr lang="en-US" altLang="zh-TW" baseline="-25000" dirty="0"/>
              <a:t>k</a:t>
            </a:r>
          </a:p>
          <a:p>
            <a:pPr marL="216992" lvl="2" indent="0">
              <a:buNone/>
            </a:pPr>
            <a:r>
              <a:rPr lang="zh-CN" altLang="en-US" dirty="0"/>
              <a:t>                 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TW" dirty="0"/>
              <a:t>Connect it to C</a:t>
            </a:r>
            <a:r>
              <a:rPr lang="en-US" altLang="zh-TW" baseline="-25000" dirty="0"/>
              <a:t>i</a:t>
            </a:r>
            <a:r>
              <a:rPr lang="en-US" altLang="zh-TW" dirty="0"/>
              <a:t>, C</a:t>
            </a:r>
            <a:r>
              <a:rPr lang="en-US" altLang="zh-TW" baseline="-25000" dirty="0"/>
              <a:t>j</a:t>
            </a:r>
            <a:r>
              <a:rPr lang="en-US" altLang="zh-TW" dirty="0"/>
              <a:t> and the hub</a:t>
            </a:r>
          </a:p>
          <a:p>
            <a:pPr marL="216992" lvl="2" indent="0">
              <a:buNone/>
            </a:pPr>
            <a:r>
              <a:rPr lang="zh-CN" altLang="en-US" dirty="0"/>
              <a:t>                 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TW" dirty="0"/>
              <a:t>Assign length			                         to the edge C</a:t>
            </a:r>
            <a:r>
              <a:rPr lang="en-US" altLang="zh-TW" baseline="-25000" dirty="0"/>
              <a:t>i</a:t>
            </a:r>
            <a:r>
              <a:rPr lang="en-US" altLang="zh-TW" dirty="0"/>
              <a:t>C</a:t>
            </a:r>
            <a:r>
              <a:rPr lang="en-US" altLang="zh-TW" baseline="-25000" dirty="0"/>
              <a:t>k</a:t>
            </a:r>
            <a:r>
              <a:rPr lang="en-US" altLang="zh-TW" dirty="0"/>
              <a:t> (r is the number of clusters before the merge)</a:t>
            </a:r>
            <a:endParaRPr lang="en-US" altLang="zh-TW" baseline="-25000" dirty="0"/>
          </a:p>
          <a:p>
            <a:pPr marL="216992" lvl="2" indent="0">
              <a:buNone/>
            </a:pPr>
            <a:r>
              <a:rPr lang="zh-CN" altLang="en-US" dirty="0"/>
              <a:t>                 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TW" dirty="0"/>
              <a:t>Assign length			                          to the edge </a:t>
            </a:r>
            <a:r>
              <a:rPr lang="en-US" altLang="zh-TW" dirty="0" err="1"/>
              <a:t>C</a:t>
            </a:r>
            <a:r>
              <a:rPr lang="en-US" altLang="zh-TW" baseline="-25000" dirty="0" err="1"/>
              <a:t>j</a:t>
            </a:r>
            <a:r>
              <a:rPr lang="en-US" altLang="zh-TW" dirty="0" err="1"/>
              <a:t>C</a:t>
            </a:r>
            <a:r>
              <a:rPr lang="en-US" altLang="zh-TW" baseline="-25000" dirty="0" err="1"/>
              <a:t>k</a:t>
            </a:r>
            <a:endParaRPr lang="en-US" altLang="zh-TW" baseline="-25000" dirty="0"/>
          </a:p>
          <a:p>
            <a:pPr lvl="2"/>
            <a:endParaRPr lang="en-US" altLang="zh-TW" baseline="-25000" dirty="0"/>
          </a:p>
          <a:p>
            <a:pPr marL="216992" lvl="2" indent="0">
              <a:buNone/>
            </a:pPr>
            <a:r>
              <a:rPr lang="zh-CN" altLang="en-US" dirty="0"/>
              <a:t>                 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TW" dirty="0"/>
              <a:t>For each node C</a:t>
            </a:r>
            <a:r>
              <a:rPr lang="en-US" altLang="zh-TW" baseline="-25000" dirty="0"/>
              <a:t>l</a:t>
            </a:r>
            <a:r>
              <a:rPr lang="en-US" altLang="zh-TW" dirty="0"/>
              <a:t>, d(C</a:t>
            </a:r>
            <a:r>
              <a:rPr lang="en-US" altLang="zh-TW" baseline="-25000" dirty="0"/>
              <a:t>k</a:t>
            </a:r>
            <a:r>
              <a:rPr lang="en-US" altLang="zh-TW" dirty="0"/>
              <a:t>, C</a:t>
            </a:r>
            <a:r>
              <a:rPr lang="en-US" altLang="zh-TW" baseline="-25000" dirty="0"/>
              <a:t>l</a:t>
            </a:r>
            <a:r>
              <a:rPr lang="en-US" altLang="zh-TW" dirty="0"/>
              <a:t>) = [d(C</a:t>
            </a:r>
            <a:r>
              <a:rPr lang="en-US" altLang="zh-TW" baseline="-25000" dirty="0"/>
              <a:t>i</a:t>
            </a:r>
            <a:r>
              <a:rPr lang="en-US" altLang="zh-TW" dirty="0"/>
              <a:t>, C</a:t>
            </a:r>
            <a:r>
              <a:rPr lang="en-US" altLang="zh-TW" baseline="-25000" dirty="0"/>
              <a:t>l</a:t>
            </a:r>
            <a:r>
              <a:rPr lang="en-US" altLang="zh-TW" dirty="0"/>
              <a:t>) + d(C</a:t>
            </a:r>
            <a:r>
              <a:rPr lang="en-US" altLang="zh-TW" baseline="-25000" dirty="0"/>
              <a:t>j</a:t>
            </a:r>
            <a:r>
              <a:rPr lang="en-US" altLang="zh-TW" dirty="0"/>
              <a:t>, C</a:t>
            </a:r>
            <a:r>
              <a:rPr lang="en-US" altLang="zh-TW" baseline="-25000" dirty="0"/>
              <a:t>l</a:t>
            </a:r>
            <a:r>
              <a:rPr lang="en-US" altLang="zh-TW" dirty="0"/>
              <a:t>) – d(C</a:t>
            </a:r>
            <a:r>
              <a:rPr lang="en-US" altLang="zh-TW" baseline="-25000" dirty="0"/>
              <a:t>i</a:t>
            </a:r>
            <a:r>
              <a:rPr lang="en-US" altLang="zh-TW" dirty="0"/>
              <a:t>, C</a:t>
            </a:r>
            <a:r>
              <a:rPr lang="en-US" altLang="zh-TW" baseline="-25000" dirty="0"/>
              <a:t>j</a:t>
            </a:r>
            <a:r>
              <a:rPr lang="en-US" altLang="zh-TW" dirty="0"/>
              <a:t>)] / 2</a:t>
            </a:r>
            <a:r>
              <a:rPr lang="en-US" altLang="zh-TW" baseline="-25000" dirty="0"/>
              <a:t/>
            </a:r>
            <a:br>
              <a:rPr lang="en-US" altLang="zh-TW" baseline="-25000" dirty="0"/>
            </a:br>
            <a:r>
              <a:rPr lang="zh-CN" altLang="en-US" baseline="-25000" dirty="0"/>
              <a:t>                         </a:t>
            </a:r>
            <a:r>
              <a:rPr lang="en-US" altLang="zh-TW" sz="2200" dirty="0"/>
              <a:t>(Notice that all d(C</a:t>
            </a:r>
            <a:r>
              <a:rPr lang="en-US" altLang="zh-TW" sz="2200" baseline="-25000" dirty="0"/>
              <a:t>x</a:t>
            </a:r>
            <a:r>
              <a:rPr lang="en-US" altLang="zh-TW" sz="2200" dirty="0"/>
              <a:t>, C</a:t>
            </a:r>
            <a:r>
              <a:rPr lang="en-US" altLang="zh-TW" sz="2200" baseline="-25000" dirty="0"/>
              <a:t>y</a:t>
            </a:r>
            <a:r>
              <a:rPr lang="en-US" altLang="zh-TW" sz="2200" dirty="0"/>
              <a:t>) values are from the previous step.)</a:t>
            </a:r>
            <a:endParaRPr lang="en-US" altLang="zh-TW" dirty="0"/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/>
              <a:t>Repeat 2 and 3 until all branch lengths are assigned</a:t>
            </a:r>
          </a:p>
          <a:p>
            <a:pPr marL="216992" lvl="2" indent="0">
              <a:buNone/>
            </a:pPr>
            <a:r>
              <a:rPr lang="zh-CN" altLang="en-US" dirty="0"/>
              <a:t>                </a:t>
            </a:r>
            <a:r>
              <a:rPr lang="en-US" altLang="zh-CN" dirty="0"/>
              <a:t>-</a:t>
            </a:r>
            <a:r>
              <a:rPr lang="zh-CN" altLang="en-US" dirty="0"/>
              <a:t> </a:t>
            </a:r>
            <a:r>
              <a:rPr lang="en-US" altLang="zh-TW" dirty="0"/>
              <a:t>The final result will be an unrooted tree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32671" r="31195"/>
          <a:stretch>
            <a:fillRect/>
          </a:stretch>
        </p:blipFill>
        <p:spPr bwMode="auto">
          <a:xfrm>
            <a:off x="3276600" y="3733801"/>
            <a:ext cx="1905000" cy="45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 l="32688" r="31187"/>
          <a:stretch>
            <a:fillRect/>
          </a:stretch>
        </p:blipFill>
        <p:spPr bwMode="auto">
          <a:xfrm>
            <a:off x="3276600" y="4191000"/>
            <a:ext cx="190455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92572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5029200" y="1219200"/>
          <a:ext cx="1905000" cy="1524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" name="Right Arrow 63"/>
          <p:cNvSpPr/>
          <p:nvPr/>
        </p:nvSpPr>
        <p:spPr>
          <a:xfrm>
            <a:off x="1752600" y="3429000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{A}, {C}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7023100" y="1219200"/>
          <a:ext cx="863600" cy="1524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u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18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24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18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20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8280400" y="1219200"/>
          <a:ext cx="2235200" cy="15240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Q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-26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69" name="Group 72"/>
          <p:cNvGrpSpPr/>
          <p:nvPr/>
        </p:nvGrpSpPr>
        <p:grpSpPr>
          <a:xfrm>
            <a:off x="3276600" y="1295400"/>
            <a:ext cx="1371600" cy="1371600"/>
            <a:chOff x="1752600" y="1066800"/>
            <a:chExt cx="1371600" cy="1371600"/>
          </a:xfrm>
        </p:grpSpPr>
        <p:sp>
          <p:nvSpPr>
            <p:cNvPr id="70" name="Oval 69"/>
            <p:cNvSpPr/>
            <p:nvPr/>
          </p:nvSpPr>
          <p:spPr>
            <a:xfrm>
              <a:off x="1752600" y="106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71" name="Oval 70"/>
            <p:cNvSpPr/>
            <p:nvPr/>
          </p:nvSpPr>
          <p:spPr>
            <a:xfrm>
              <a:off x="2819400" y="106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2819400" y="2133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1752600" y="2133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2362200" y="1676400"/>
              <a:ext cx="152400" cy="1524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79" name="Straight Connector 78"/>
            <p:cNvCxnSpPr>
              <a:stCxn id="70" idx="5"/>
              <a:endCxn id="78" idx="1"/>
            </p:cNvCxnSpPr>
            <p:nvPr/>
          </p:nvCxnSpPr>
          <p:spPr>
            <a:xfrm>
              <a:off x="2012763" y="1326963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1" idx="3"/>
              <a:endCxn id="78" idx="7"/>
            </p:cNvCxnSpPr>
            <p:nvPr/>
          </p:nvCxnSpPr>
          <p:spPr>
            <a:xfrm flipH="1">
              <a:off x="2492282" y="1326963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stCxn id="77" idx="7"/>
              <a:endCxn id="78" idx="3"/>
            </p:cNvCxnSpPr>
            <p:nvPr/>
          </p:nvCxnSpPr>
          <p:spPr>
            <a:xfrm flipV="1">
              <a:off x="2012763" y="1806482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>
              <a:stCxn id="76" idx="1"/>
              <a:endCxn id="78" idx="5"/>
            </p:cNvCxnSpPr>
            <p:nvPr/>
          </p:nvCxnSpPr>
          <p:spPr>
            <a:xfrm flipH="1" flipV="1">
              <a:off x="2492282" y="1806482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73"/>
          <p:cNvGrpSpPr/>
          <p:nvPr/>
        </p:nvGrpSpPr>
        <p:grpSpPr>
          <a:xfrm>
            <a:off x="3276600" y="2971800"/>
            <a:ext cx="1371600" cy="1371600"/>
            <a:chOff x="1752600" y="2743200"/>
            <a:chExt cx="1371600" cy="1371600"/>
          </a:xfrm>
        </p:grpSpPr>
        <p:sp>
          <p:nvSpPr>
            <p:cNvPr id="84" name="Oval 83"/>
            <p:cNvSpPr/>
            <p:nvPr/>
          </p:nvSpPr>
          <p:spPr>
            <a:xfrm>
              <a:off x="1752600" y="2743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2819400" y="2743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2819400" y="3810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1752600" y="3810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2362200" y="3352800"/>
              <a:ext cx="152400" cy="1524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89" name="Straight Connector 88"/>
            <p:cNvCxnSpPr>
              <a:stCxn id="84" idx="5"/>
              <a:endCxn id="93" idx="2"/>
            </p:cNvCxnSpPr>
            <p:nvPr/>
          </p:nvCxnSpPr>
          <p:spPr>
            <a:xfrm>
              <a:off x="2012763" y="3003363"/>
              <a:ext cx="349437" cy="120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5" idx="3"/>
              <a:endCxn id="93" idx="6"/>
            </p:cNvCxnSpPr>
            <p:nvPr/>
          </p:nvCxnSpPr>
          <p:spPr>
            <a:xfrm flipH="1">
              <a:off x="2514600" y="3003363"/>
              <a:ext cx="349437" cy="120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87" idx="7"/>
              <a:endCxn id="88" idx="3"/>
            </p:cNvCxnSpPr>
            <p:nvPr/>
          </p:nvCxnSpPr>
          <p:spPr>
            <a:xfrm flipV="1">
              <a:off x="2012763" y="3482882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86" idx="1"/>
              <a:endCxn id="88" idx="5"/>
            </p:cNvCxnSpPr>
            <p:nvPr/>
          </p:nvCxnSpPr>
          <p:spPr>
            <a:xfrm flipH="1" flipV="1">
              <a:off x="2492282" y="3482882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2362200" y="3048000"/>
              <a:ext cx="152400" cy="152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94" name="Straight Connector 93"/>
            <p:cNvCxnSpPr>
              <a:stCxn id="93" idx="4"/>
              <a:endCxn id="88" idx="0"/>
            </p:cNvCxnSpPr>
            <p:nvPr/>
          </p:nvCxnSpPr>
          <p:spPr>
            <a:xfrm>
              <a:off x="2438400" y="32004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905000" y="2971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667000" y="2971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</p:grpSp>
      <p:graphicFrame>
        <p:nvGraphicFramePr>
          <p:cNvPr id="102" name="Table 101"/>
          <p:cNvGraphicFramePr>
            <a:graphicFrameLocks noGrp="1"/>
          </p:cNvGraphicFramePr>
          <p:nvPr/>
        </p:nvGraphicFramePr>
        <p:xfrm>
          <a:off x="5029200" y="3048000"/>
          <a:ext cx="19050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6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4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3" name="Table 102"/>
          <p:cNvGraphicFramePr>
            <a:graphicFrameLocks noGrp="1"/>
          </p:cNvGraphicFramePr>
          <p:nvPr/>
        </p:nvGraphicFramePr>
        <p:xfrm>
          <a:off x="7010400" y="3048000"/>
          <a:ext cx="9525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u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10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14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12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4" name="Table 103"/>
          <p:cNvGraphicFramePr>
            <a:graphicFrameLocks noGrp="1"/>
          </p:cNvGraphicFramePr>
          <p:nvPr/>
        </p:nvGraphicFramePr>
        <p:xfrm>
          <a:off x="8280400" y="3048000"/>
          <a:ext cx="1905000" cy="12192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Q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-18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-18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-18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6" name="Right Arrow 105"/>
          <p:cNvSpPr/>
          <p:nvPr/>
        </p:nvSpPr>
        <p:spPr>
          <a:xfrm>
            <a:off x="1752600" y="5105400"/>
            <a:ext cx="1066800" cy="533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{A,C}, {B}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07" name="Table 106"/>
          <p:cNvGraphicFramePr>
            <a:graphicFrameLocks noGrp="1"/>
          </p:cNvGraphicFramePr>
          <p:nvPr/>
        </p:nvGraphicFramePr>
        <p:xfrm>
          <a:off x="5029200" y="4724400"/>
          <a:ext cx="1752600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9" name="Table 108"/>
          <p:cNvGraphicFramePr>
            <a:graphicFrameLocks noGrp="1"/>
          </p:cNvGraphicFramePr>
          <p:nvPr/>
        </p:nvGraphicFramePr>
        <p:xfrm>
          <a:off x="7010400" y="4724400"/>
          <a:ext cx="1181100" cy="91440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9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u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A,B,C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dirty="0"/>
                        <a:t>3</a:t>
                      </a:r>
                      <a:endParaRPr lang="zh-TW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10" name="Group 74"/>
          <p:cNvGrpSpPr/>
          <p:nvPr/>
        </p:nvGrpSpPr>
        <p:grpSpPr>
          <a:xfrm>
            <a:off x="3276600" y="4648200"/>
            <a:ext cx="1371600" cy="1676400"/>
            <a:chOff x="1752600" y="4419600"/>
            <a:chExt cx="1371600" cy="1676400"/>
          </a:xfrm>
        </p:grpSpPr>
        <p:sp>
          <p:nvSpPr>
            <p:cNvPr id="111" name="Oval 110"/>
            <p:cNvSpPr/>
            <p:nvPr/>
          </p:nvSpPr>
          <p:spPr>
            <a:xfrm>
              <a:off x="1752600" y="4419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12" name="Oval 111"/>
            <p:cNvSpPr/>
            <p:nvPr/>
          </p:nvSpPr>
          <p:spPr>
            <a:xfrm>
              <a:off x="2819400" y="4419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113" name="Oval 112"/>
            <p:cNvSpPr/>
            <p:nvPr/>
          </p:nvSpPr>
          <p:spPr>
            <a:xfrm>
              <a:off x="28194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114" name="Oval 113"/>
            <p:cNvSpPr/>
            <p:nvPr/>
          </p:nvSpPr>
          <p:spPr>
            <a:xfrm>
              <a:off x="1752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115" name="Oval 114"/>
            <p:cNvSpPr/>
            <p:nvPr/>
          </p:nvSpPr>
          <p:spPr>
            <a:xfrm>
              <a:off x="2133600" y="5257800"/>
              <a:ext cx="152400" cy="152400"/>
            </a:xfrm>
            <a:prstGeom prst="ellipse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16" name="Straight Connector 115"/>
            <p:cNvCxnSpPr>
              <a:stCxn id="111" idx="5"/>
              <a:endCxn id="120" idx="2"/>
            </p:cNvCxnSpPr>
            <p:nvPr/>
          </p:nvCxnSpPr>
          <p:spPr>
            <a:xfrm>
              <a:off x="2012763" y="4679763"/>
              <a:ext cx="349437" cy="120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2" idx="3"/>
              <a:endCxn id="120" idx="6"/>
            </p:cNvCxnSpPr>
            <p:nvPr/>
          </p:nvCxnSpPr>
          <p:spPr>
            <a:xfrm flipH="1">
              <a:off x="2514600" y="4679763"/>
              <a:ext cx="349437" cy="120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4" idx="7"/>
              <a:endCxn id="115" idx="3"/>
            </p:cNvCxnSpPr>
            <p:nvPr/>
          </p:nvCxnSpPr>
          <p:spPr>
            <a:xfrm flipV="1">
              <a:off x="2012763" y="5387882"/>
              <a:ext cx="143155" cy="1431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3" idx="1"/>
              <a:endCxn id="124" idx="5"/>
            </p:cNvCxnSpPr>
            <p:nvPr/>
          </p:nvCxnSpPr>
          <p:spPr>
            <a:xfrm flipH="1" flipV="1">
              <a:off x="2492282" y="5159282"/>
              <a:ext cx="371755" cy="6765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2362200" y="4724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21" name="Straight Connector 120"/>
            <p:cNvCxnSpPr>
              <a:stCxn id="120" idx="4"/>
              <a:endCxn id="124" idx="0"/>
            </p:cNvCxnSpPr>
            <p:nvPr/>
          </p:nvCxnSpPr>
          <p:spPr>
            <a:xfrm>
              <a:off x="2438400" y="487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1905000" y="4648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667000" y="4648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124" name="Oval 123"/>
            <p:cNvSpPr/>
            <p:nvPr/>
          </p:nvSpPr>
          <p:spPr>
            <a:xfrm>
              <a:off x="2362200" y="5029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25" name="Straight Connector 124"/>
            <p:cNvCxnSpPr>
              <a:stCxn id="124" idx="3"/>
              <a:endCxn id="115" idx="7"/>
            </p:cNvCxnSpPr>
            <p:nvPr/>
          </p:nvCxnSpPr>
          <p:spPr>
            <a:xfrm flipH="1">
              <a:off x="2263682" y="5159282"/>
              <a:ext cx="120836" cy="120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2441514" y="4800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593914" y="5193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212914" y="5257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7315201" y="849868"/>
            <a:ext cx="3273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Q(i,j) = (r-2)d(C</a:t>
            </a:r>
            <a:r>
              <a:rPr lang="en-US" altLang="zh-TW" baseline="-25000" dirty="0"/>
              <a:t>i</a:t>
            </a:r>
            <a:r>
              <a:rPr lang="en-US" altLang="zh-TW" dirty="0"/>
              <a:t>,C</a:t>
            </a:r>
            <a:r>
              <a:rPr lang="en-US" altLang="zh-TW" baseline="-25000" dirty="0"/>
              <a:t>j</a:t>
            </a:r>
            <a:r>
              <a:rPr lang="en-US" altLang="zh-TW" dirty="0"/>
              <a:t>) – u(C</a:t>
            </a:r>
            <a:r>
              <a:rPr lang="en-US" altLang="zh-TW" baseline="-25000" dirty="0"/>
              <a:t>i</a:t>
            </a:r>
            <a:r>
              <a:rPr lang="en-US" altLang="zh-TW" dirty="0"/>
              <a:t>) – u(C</a:t>
            </a:r>
            <a:r>
              <a:rPr lang="en-US" altLang="zh-TW" baseline="-25000" dirty="0"/>
              <a:t>j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1524000" y="2259450"/>
            <a:ext cx="1676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Distance between A and the new node: d(A,C)/2 + [u(A) – u(C)] / [2(r-2)] = 4/2 + (18-18) / [2(2)] = 2</a:t>
            </a:r>
            <a:endParaRPr lang="zh-TW" alt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5334000" y="5715000"/>
            <a:ext cx="26670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In the last step, we simply remove the hub and write down the distance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pic>
        <p:nvPicPr>
          <p:cNvPr id="66" name="Picture 2" descr="http://ureply.mobi/images/ureplylogouni.png">
            <a:hlinkClick r:id="rId3" tooltip="Q5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48800" y="6019800"/>
            <a:ext cx="1143000" cy="438150"/>
          </a:xfrm>
          <a:prstGeom prst="rect">
            <a:avLst/>
          </a:prstGeom>
          <a:noFill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EA2A899-B6EA-DD43-8790-51D813CA577F}"/>
              </a:ext>
            </a:extLst>
          </p:cNvPr>
          <p:cNvSpPr/>
          <p:nvPr/>
        </p:nvSpPr>
        <p:spPr>
          <a:xfrm>
            <a:off x="4996543" y="4284898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1600" dirty="0"/>
              <a:t>d(C</a:t>
            </a:r>
            <a:r>
              <a:rPr lang="en-US" altLang="zh-TW" sz="1600" baseline="-25000" dirty="0"/>
              <a:t>k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l</a:t>
            </a:r>
            <a:r>
              <a:rPr lang="en-US" altLang="zh-TW" sz="1600" dirty="0"/>
              <a:t>) = [d(C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l</a:t>
            </a:r>
            <a:r>
              <a:rPr lang="en-US" altLang="zh-TW" sz="1600" dirty="0"/>
              <a:t>) + d(</a:t>
            </a:r>
            <a:r>
              <a:rPr lang="en-US" altLang="zh-TW" sz="1600" dirty="0" err="1"/>
              <a:t>C</a:t>
            </a:r>
            <a:r>
              <a:rPr lang="en-US" altLang="zh-TW" sz="1600" baseline="-25000" dirty="0" err="1"/>
              <a:t>j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l</a:t>
            </a:r>
            <a:r>
              <a:rPr lang="en-US" altLang="zh-TW" sz="1600" dirty="0"/>
              <a:t>) – 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</a:t>
            </a:r>
            <a:r>
              <a:rPr lang="en-US" altLang="zh-TW" sz="1600" dirty="0" err="1"/>
              <a:t>C</a:t>
            </a:r>
            <a:r>
              <a:rPr lang="en-US" altLang="zh-TW" sz="1600" baseline="-25000" dirty="0" err="1"/>
              <a:t>j</a:t>
            </a:r>
            <a:r>
              <a:rPr lang="en-US" altLang="zh-TW" sz="1600" dirty="0"/>
              <a:t>)] / 2</a:t>
            </a:r>
            <a:r>
              <a:rPr lang="en-US" altLang="zh-TW" sz="1600" baseline="-25000" dirty="0"/>
              <a:t/>
            </a:r>
            <a:br>
              <a:rPr lang="en-US" altLang="zh-TW" sz="1600" baseline="-250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1602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106" grpId="0" animBg="1"/>
      <p:bldP spid="129" grpId="0"/>
      <p:bldP spid="130" grpId="0"/>
      <p:bldP spid="61" grpId="0" animBg="1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Comparing the results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UPGMA: (with one more node, E)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en-HK" altLang="zh-CN" dirty="0"/>
          </a:p>
          <a:p>
            <a:r>
              <a:rPr lang="zh-CN" altLang="en-US" dirty="0"/>
              <a:t> </a:t>
            </a:r>
            <a:r>
              <a:rPr lang="en-US" altLang="zh-TW" dirty="0"/>
              <a:t>Neighbor Joining:</a:t>
            </a:r>
            <a:endParaRPr lang="zh-TW" alt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514600" y="1828800"/>
            <a:ext cx="2286000" cy="1295400"/>
            <a:chOff x="4572000" y="4953000"/>
            <a:chExt cx="2286000" cy="1295400"/>
          </a:xfrm>
        </p:grpSpPr>
        <p:sp>
          <p:nvSpPr>
            <p:cNvPr id="8" name="Oval 7"/>
            <p:cNvSpPr/>
            <p:nvPr/>
          </p:nvSpPr>
          <p:spPr>
            <a:xfrm>
              <a:off x="46482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51054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0198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E</a:t>
              </a:r>
              <a:endParaRPr lang="zh-TW" alt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5562600" y="4953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4953000" y="563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4" name="Shape 13"/>
            <p:cNvCxnSpPr>
              <a:stCxn id="8" idx="4"/>
              <a:endCxn id="13" idx="2"/>
            </p:cNvCxnSpPr>
            <p:nvPr/>
          </p:nvCxnSpPr>
          <p:spPr>
            <a:xfrm rot="16200000" flipH="1">
              <a:off x="46482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hape 14"/>
            <p:cNvCxnSpPr>
              <a:stCxn id="9" idx="4"/>
              <a:endCxn id="13" idx="6"/>
            </p:cNvCxnSpPr>
            <p:nvPr/>
          </p:nvCxnSpPr>
          <p:spPr>
            <a:xfrm rot="5400000">
              <a:off x="49530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4572000" y="5333999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57800" y="5333999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324600" y="563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19" name="Shape 18"/>
            <p:cNvCxnSpPr>
              <a:stCxn id="10" idx="4"/>
              <a:endCxn id="18" idx="2"/>
            </p:cNvCxnSpPr>
            <p:nvPr/>
          </p:nvCxnSpPr>
          <p:spPr>
            <a:xfrm rot="16200000" flipH="1">
              <a:off x="60198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stCxn id="11" idx="4"/>
              <a:endCxn id="18" idx="6"/>
            </p:cNvCxnSpPr>
            <p:nvPr/>
          </p:nvCxnSpPr>
          <p:spPr>
            <a:xfrm rot="5400000">
              <a:off x="6324600" y="54102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59436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29400" y="5334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5257800" y="5867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24" name="Shape 23"/>
            <p:cNvCxnSpPr>
              <a:stCxn id="13" idx="4"/>
              <a:endCxn id="23" idx="2"/>
            </p:cNvCxnSpPr>
            <p:nvPr/>
          </p:nvCxnSpPr>
          <p:spPr>
            <a:xfrm rot="16200000" flipH="1">
              <a:off x="5067300" y="575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hape 24"/>
            <p:cNvCxnSpPr>
              <a:stCxn id="12" idx="4"/>
              <a:endCxn id="23" idx="6"/>
            </p:cNvCxnSpPr>
            <p:nvPr/>
          </p:nvCxnSpPr>
          <p:spPr>
            <a:xfrm rot="5400000">
              <a:off x="5219700" y="5448300"/>
              <a:ext cx="685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4800600" y="57150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715000" y="54864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3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5867400" y="6096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29" name="Shape 28"/>
            <p:cNvCxnSpPr>
              <a:stCxn id="23" idx="4"/>
              <a:endCxn id="28" idx="2"/>
            </p:cNvCxnSpPr>
            <p:nvPr/>
          </p:nvCxnSpPr>
          <p:spPr>
            <a:xfrm rot="16200000" flipH="1">
              <a:off x="5524500" y="5829300"/>
              <a:ext cx="152400" cy="533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hape 29"/>
            <p:cNvCxnSpPr>
              <a:stCxn id="18" idx="4"/>
              <a:endCxn id="28" idx="6"/>
            </p:cNvCxnSpPr>
            <p:nvPr/>
          </p:nvCxnSpPr>
          <p:spPr>
            <a:xfrm rot="5400000">
              <a:off x="6019800" y="5791200"/>
              <a:ext cx="3810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5105400" y="59436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1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400800" y="5791200"/>
              <a:ext cx="2286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>
                  <a:solidFill>
                    <a:schemeClr val="tx1"/>
                  </a:solidFill>
                </a:rPr>
                <a:t>2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71800" y="4419600"/>
            <a:ext cx="1371600" cy="1676400"/>
            <a:chOff x="1752600" y="4419600"/>
            <a:chExt cx="1371600" cy="1676400"/>
          </a:xfrm>
        </p:grpSpPr>
        <p:sp>
          <p:nvSpPr>
            <p:cNvPr id="34" name="Oval 33"/>
            <p:cNvSpPr/>
            <p:nvPr/>
          </p:nvSpPr>
          <p:spPr>
            <a:xfrm>
              <a:off x="1752600" y="4419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2819400" y="4419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sp>
          <p:nvSpPr>
            <p:cNvPr id="36" name="Oval 35"/>
            <p:cNvSpPr/>
            <p:nvPr/>
          </p:nvSpPr>
          <p:spPr>
            <a:xfrm>
              <a:off x="28194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B</a:t>
              </a:r>
              <a:endParaRPr lang="zh-TW" altLang="en-US" dirty="0"/>
            </a:p>
          </p:txBody>
        </p:sp>
        <p:sp>
          <p:nvSpPr>
            <p:cNvPr id="37" name="Oval 36"/>
            <p:cNvSpPr/>
            <p:nvPr/>
          </p:nvSpPr>
          <p:spPr>
            <a:xfrm>
              <a:off x="1752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D</a:t>
              </a:r>
              <a:endParaRPr lang="zh-TW" altLang="en-US" dirty="0"/>
            </a:p>
          </p:txBody>
        </p:sp>
        <p:cxnSp>
          <p:nvCxnSpPr>
            <p:cNvPr id="39" name="Straight Connector 38"/>
            <p:cNvCxnSpPr>
              <a:stCxn id="34" idx="5"/>
              <a:endCxn id="43" idx="2"/>
            </p:cNvCxnSpPr>
            <p:nvPr/>
          </p:nvCxnSpPr>
          <p:spPr>
            <a:xfrm>
              <a:off x="2012763" y="4679763"/>
              <a:ext cx="349437" cy="120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5" idx="3"/>
              <a:endCxn id="43" idx="6"/>
            </p:cNvCxnSpPr>
            <p:nvPr/>
          </p:nvCxnSpPr>
          <p:spPr>
            <a:xfrm flipH="1">
              <a:off x="2514600" y="4679763"/>
              <a:ext cx="349437" cy="120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36" idx="1"/>
              <a:endCxn id="47" idx="5"/>
            </p:cNvCxnSpPr>
            <p:nvPr/>
          </p:nvCxnSpPr>
          <p:spPr>
            <a:xfrm flipH="1" flipV="1">
              <a:off x="2492282" y="5159282"/>
              <a:ext cx="371755" cy="6765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2362200" y="4724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44" name="Straight Connector 43"/>
            <p:cNvCxnSpPr>
              <a:stCxn id="43" idx="4"/>
              <a:endCxn id="47" idx="0"/>
            </p:cNvCxnSpPr>
            <p:nvPr/>
          </p:nvCxnSpPr>
          <p:spPr>
            <a:xfrm>
              <a:off x="2438400" y="487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905000" y="4648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667000" y="4648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2362200" y="5029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48" name="Straight Connector 47"/>
            <p:cNvCxnSpPr>
              <a:stCxn id="47" idx="3"/>
              <a:endCxn id="37" idx="7"/>
            </p:cNvCxnSpPr>
            <p:nvPr/>
          </p:nvCxnSpPr>
          <p:spPr>
            <a:xfrm flipH="1">
              <a:off x="2012763" y="5159282"/>
              <a:ext cx="371755" cy="3717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2441514" y="4800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593914" y="5193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5</a:t>
              </a:r>
              <a:endParaRPr lang="zh-TW" alt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12914" y="5257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3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72370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 </a:t>
            </a:r>
            <a:r>
              <a:rPr lang="en-US" altLang="zh-TW" sz="3600" dirty="0"/>
              <a:t>Reason for the branch length assignment</a:t>
            </a:r>
            <a:endParaRPr lang="zh-TW" alt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If distances are additive:</a:t>
            </a:r>
          </a:p>
          <a:p>
            <a:pPr lvl="1"/>
            <a:r>
              <a:rPr lang="zh-CN" altLang="en-US" sz="1800" dirty="0"/>
              <a:t> </a:t>
            </a:r>
            <a:r>
              <a:rPr lang="pl-PL" altLang="zh-TW" sz="1800" dirty="0"/>
              <a:t>x + z = [u(c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) – d(C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, 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)] / (r – 2)</a:t>
            </a:r>
          </a:p>
          <a:p>
            <a:pPr lvl="1"/>
            <a:r>
              <a:rPr lang="zh-CN" altLang="en-US" sz="1800" dirty="0"/>
              <a:t> </a:t>
            </a:r>
            <a:r>
              <a:rPr lang="pl-PL" altLang="zh-TW" sz="1800" dirty="0"/>
              <a:t>y + z = [u(c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 – d(C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, 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)] / (r – 2)</a:t>
            </a:r>
          </a:p>
          <a:p>
            <a:pPr lvl="1"/>
            <a:r>
              <a:rPr lang="zh-CN" altLang="en-US" sz="1800" dirty="0"/>
              <a:t> </a:t>
            </a:r>
            <a:r>
              <a:rPr lang="pl-PL" altLang="zh-TW" sz="1800" dirty="0"/>
              <a:t>x + y = d(C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, 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</a:t>
            </a:r>
            <a:endParaRPr lang="en-US" altLang="zh-TW" sz="1800" dirty="0"/>
          </a:p>
          <a:p>
            <a:pPr lvl="1"/>
            <a:r>
              <a:rPr lang="zh-CN" altLang="en-US" sz="1800" dirty="0">
                <a:sym typeface="Symbol"/>
              </a:rPr>
              <a:t> </a:t>
            </a:r>
            <a:r>
              <a:rPr lang="pl-PL" altLang="zh-TW" sz="1800" dirty="0">
                <a:sym typeface="Symbol"/>
              </a:rPr>
              <a:t></a:t>
            </a:r>
            <a:r>
              <a:rPr lang="en-US" altLang="zh-TW" sz="1800" dirty="0">
                <a:sym typeface="Symbol"/>
              </a:rPr>
              <a:t> [(x + z) – (y + z) + (x + y)] / 2 =</a:t>
            </a:r>
            <a:br>
              <a:rPr lang="en-US" altLang="zh-TW" sz="1800" dirty="0">
                <a:sym typeface="Symbol"/>
              </a:rPr>
            </a:br>
            <a:r>
              <a:rPr lang="zh-CN" altLang="en-US" sz="400" dirty="0">
                <a:sym typeface="Symbol"/>
              </a:rPr>
              <a:t>   </a:t>
            </a:r>
            <a:endParaRPr lang="en-HK" altLang="zh-CN" sz="400" dirty="0">
              <a:sym typeface="Symbol"/>
            </a:endParaRPr>
          </a:p>
          <a:p>
            <a:pPr marL="108496" lvl="1" indent="0">
              <a:buNone/>
            </a:pPr>
            <a:r>
              <a:rPr lang="zh-CN" altLang="en-US" sz="1800" dirty="0">
                <a:sym typeface="Symbol"/>
              </a:rPr>
              <a:t>    </a:t>
            </a:r>
            <a:r>
              <a:rPr lang="en-US" altLang="zh-TW" sz="1800" dirty="0">
                <a:sym typeface="Symbol"/>
              </a:rPr>
              <a:t>x =</a:t>
            </a:r>
            <a:br>
              <a:rPr lang="en-US" altLang="zh-TW" sz="1800" dirty="0">
                <a:sym typeface="Symbol"/>
              </a:rPr>
            </a:br>
            <a:endParaRPr lang="en-US" altLang="zh-TW" sz="1800" dirty="0">
              <a:sym typeface="Symbol"/>
            </a:endParaRP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and </a:t>
            </a:r>
            <a:r>
              <a:rPr lang="en-US" altLang="zh-TW" sz="1800" dirty="0">
                <a:sym typeface="Symbol"/>
              </a:rPr>
              <a:t>[(y + z) – (x + z) + (x + y)] / 2 =</a:t>
            </a:r>
          </a:p>
          <a:p>
            <a:pPr lvl="1"/>
            <a:endParaRPr lang="en-HK" altLang="zh-CN" sz="400" dirty="0">
              <a:sym typeface="Symbol"/>
            </a:endParaRPr>
          </a:p>
          <a:p>
            <a:pPr marL="108496" lvl="1" indent="0">
              <a:buNone/>
            </a:pPr>
            <a:r>
              <a:rPr lang="zh-CN" altLang="en-US" sz="1800" dirty="0">
                <a:sym typeface="Symbol"/>
              </a:rPr>
              <a:t>   </a:t>
            </a:r>
            <a:r>
              <a:rPr lang="en-US" altLang="zh-TW" sz="1800" dirty="0">
                <a:sym typeface="Symbol"/>
              </a:rPr>
              <a:t>y =</a:t>
            </a:r>
            <a:br>
              <a:rPr lang="en-US" altLang="zh-TW" sz="1800" dirty="0">
                <a:sym typeface="Symbol"/>
              </a:rPr>
            </a:br>
            <a:endParaRPr lang="en-US" altLang="zh-TW" sz="1800" dirty="0">
              <a:sym typeface="Symbol"/>
            </a:endParaRPr>
          </a:p>
        </p:txBody>
      </p:sp>
      <p:sp>
        <p:nvSpPr>
          <p:cNvPr id="9" name="Oval 8"/>
          <p:cNvSpPr/>
          <p:nvPr/>
        </p:nvSpPr>
        <p:spPr>
          <a:xfrm>
            <a:off x="8806156" y="16515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/>
              <a:t>C</a:t>
            </a:r>
            <a:r>
              <a:rPr lang="en-US" altLang="zh-TW" sz="2000" baseline="-25000" dirty="0"/>
              <a:t>i</a:t>
            </a:r>
            <a:endParaRPr lang="zh-TW" altLang="en-US" sz="2000" baseline="-25000" dirty="0"/>
          </a:p>
        </p:txBody>
      </p:sp>
      <p:sp>
        <p:nvSpPr>
          <p:cNvPr id="10" name="Oval 9"/>
          <p:cNvSpPr/>
          <p:nvPr/>
        </p:nvSpPr>
        <p:spPr>
          <a:xfrm>
            <a:off x="10025356" y="21849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/>
              <a:t>C</a:t>
            </a:r>
            <a:r>
              <a:rPr lang="en-US" altLang="zh-TW" sz="2000" baseline="-25000" dirty="0"/>
              <a:t>j</a:t>
            </a:r>
            <a:endParaRPr lang="zh-TW" altLang="en-US" sz="2000" baseline="-25000" dirty="0"/>
          </a:p>
        </p:txBody>
      </p:sp>
      <p:sp>
        <p:nvSpPr>
          <p:cNvPr id="11" name="Oval 10"/>
          <p:cNvSpPr/>
          <p:nvPr/>
        </p:nvSpPr>
        <p:spPr>
          <a:xfrm>
            <a:off x="9415756" y="29469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/>
              <a:t>C</a:t>
            </a:r>
            <a:r>
              <a:rPr lang="en-US" altLang="zh-TW" sz="2000" baseline="-25000" dirty="0"/>
              <a:t>k</a:t>
            </a:r>
            <a:endParaRPr lang="zh-TW" altLang="en-US" sz="2000" baseline="-25000" dirty="0"/>
          </a:p>
        </p:txBody>
      </p:sp>
      <p:cxnSp>
        <p:nvCxnSpPr>
          <p:cNvPr id="12" name="Straight Connector 11"/>
          <p:cNvCxnSpPr>
            <a:stCxn id="9" idx="4"/>
            <a:endCxn id="11" idx="1"/>
          </p:cNvCxnSpPr>
          <p:nvPr/>
        </p:nvCxnSpPr>
        <p:spPr>
          <a:xfrm>
            <a:off x="9110956" y="2261174"/>
            <a:ext cx="394074" cy="775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3"/>
            <a:endCxn id="11" idx="7"/>
          </p:cNvCxnSpPr>
          <p:nvPr/>
        </p:nvCxnSpPr>
        <p:spPr>
          <a:xfrm flipH="1">
            <a:off x="9936082" y="2705300"/>
            <a:ext cx="178548" cy="330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loud 13"/>
          <p:cNvSpPr/>
          <p:nvPr/>
        </p:nvSpPr>
        <p:spPr>
          <a:xfrm>
            <a:off x="8733080" y="4189661"/>
            <a:ext cx="20574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Everything else</a:t>
            </a:r>
            <a:endParaRPr lang="zh-TW" altLang="en-US" dirty="0"/>
          </a:p>
        </p:txBody>
      </p:sp>
      <p:cxnSp>
        <p:nvCxnSpPr>
          <p:cNvPr id="15" name="Straight Connector 14"/>
          <p:cNvCxnSpPr>
            <a:stCxn id="11" idx="4"/>
            <a:endCxn id="14" idx="3"/>
          </p:cNvCxnSpPr>
          <p:nvPr/>
        </p:nvCxnSpPr>
        <p:spPr>
          <a:xfrm>
            <a:off x="9720556" y="3556574"/>
            <a:ext cx="41224" cy="702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8126850" y="2489774"/>
            <a:ext cx="1295400" cy="3352800"/>
          </a:xfrm>
          <a:prstGeom prst="arc">
            <a:avLst>
              <a:gd name="adj1" fmla="val 16200000"/>
              <a:gd name="adj2" fmla="val 20327446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822050" y="3175575"/>
            <a:ext cx="1593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Average length:</a:t>
            </a:r>
          </a:p>
          <a:p>
            <a:r>
              <a:rPr lang="en-US" altLang="zh-TW" sz="1600" dirty="0"/>
              <a:t>[u(c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) – 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)] /</a:t>
            </a:r>
          </a:p>
          <a:p>
            <a:r>
              <a:rPr lang="en-US" altLang="zh-TW" sz="1600" dirty="0"/>
              <a:t>(r – 2)</a:t>
            </a:r>
            <a:endParaRPr lang="zh-TW" altLang="en-US" sz="1600" dirty="0"/>
          </a:p>
        </p:txBody>
      </p:sp>
      <p:sp>
        <p:nvSpPr>
          <p:cNvPr id="18" name="Arc 17"/>
          <p:cNvSpPr/>
          <p:nvPr/>
        </p:nvSpPr>
        <p:spPr>
          <a:xfrm flipH="1">
            <a:off x="10031850" y="2870774"/>
            <a:ext cx="838200" cy="2209800"/>
          </a:xfrm>
          <a:prstGeom prst="arc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0174232" y="3175575"/>
            <a:ext cx="1593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Average length:</a:t>
            </a:r>
          </a:p>
          <a:p>
            <a:r>
              <a:rPr lang="en-US" altLang="zh-TW" sz="1600" dirty="0"/>
              <a:t>[u(c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 – 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)] /</a:t>
            </a:r>
          </a:p>
          <a:p>
            <a:r>
              <a:rPr lang="en-US" altLang="zh-TW" sz="1600" dirty="0"/>
              <a:t>(r – 2)</a:t>
            </a:r>
            <a:endParaRPr lang="zh-TW" altLang="en-US" sz="1600" dirty="0"/>
          </a:p>
        </p:txBody>
      </p:sp>
      <p:sp>
        <p:nvSpPr>
          <p:cNvPr id="21" name="Arc 20"/>
          <p:cNvSpPr/>
          <p:nvPr/>
        </p:nvSpPr>
        <p:spPr>
          <a:xfrm rot="5400000">
            <a:off x="9834856" y="775274"/>
            <a:ext cx="838200" cy="1676400"/>
          </a:xfrm>
          <a:prstGeom prst="arc">
            <a:avLst>
              <a:gd name="adj1" fmla="val 19372117"/>
              <a:gd name="adj2" fmla="val 5306418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9601200" y="1219200"/>
            <a:ext cx="805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Length:</a:t>
            </a:r>
          </a:p>
          <a:p>
            <a:r>
              <a:rPr lang="en-US" altLang="zh-TW" sz="1600" dirty="0"/>
              <a:t>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</a:t>
            </a:r>
            <a:endParaRPr lang="zh-TW" alt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9339556" y="241357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x</a:t>
            </a:r>
            <a:endParaRPr lang="zh-TW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736494" y="256597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y</a:t>
            </a:r>
            <a:endParaRPr lang="zh-TW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431694" y="364444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z</a:t>
            </a:r>
            <a:endParaRPr lang="zh-TW" altLang="en-U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 l="32671" r="31195"/>
          <a:stretch>
            <a:fillRect/>
          </a:stretch>
        </p:blipFill>
        <p:spPr bwMode="auto">
          <a:xfrm>
            <a:off x="1223030" y="2807066"/>
            <a:ext cx="2096797" cy="50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print"/>
          <a:srcRect l="32688" r="31187"/>
          <a:stretch>
            <a:fillRect/>
          </a:stretch>
        </p:blipFill>
        <p:spPr bwMode="auto">
          <a:xfrm>
            <a:off x="1209027" y="3829108"/>
            <a:ext cx="2096274" cy="50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3928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 </a:t>
            </a:r>
            <a:r>
              <a:rPr lang="en-US" altLang="zh-TW" sz="3600" dirty="0"/>
              <a:t>Reason for the branch length assignment</a:t>
            </a:r>
            <a:endParaRPr lang="zh-TW" alt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If distances are additive:</a:t>
            </a:r>
          </a:p>
          <a:p>
            <a:pPr lvl="1"/>
            <a:r>
              <a:rPr lang="zh-CN" altLang="en-US" sz="1800" dirty="0"/>
              <a:t> </a:t>
            </a:r>
            <a:r>
              <a:rPr lang="pl-PL" altLang="zh-TW" sz="1800" dirty="0"/>
              <a:t>x + z = [u(c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) – d(C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, 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)] / (r – 2)</a:t>
            </a:r>
          </a:p>
          <a:p>
            <a:pPr lvl="1"/>
            <a:r>
              <a:rPr lang="zh-CN" altLang="en-US" sz="1800" dirty="0"/>
              <a:t> </a:t>
            </a:r>
            <a:r>
              <a:rPr lang="pl-PL" altLang="zh-TW" sz="1800" dirty="0"/>
              <a:t>y + z = [u(c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 – d(C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, 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)] / (r – 2)</a:t>
            </a:r>
          </a:p>
          <a:p>
            <a:pPr lvl="1"/>
            <a:r>
              <a:rPr lang="zh-CN" altLang="en-US" sz="1800" dirty="0"/>
              <a:t> </a:t>
            </a:r>
            <a:r>
              <a:rPr lang="pl-PL" altLang="zh-TW" sz="1800" dirty="0"/>
              <a:t>x + y = d(C</a:t>
            </a:r>
            <a:r>
              <a:rPr lang="pl-PL" altLang="zh-TW" sz="1800" baseline="-25000" dirty="0"/>
              <a:t>i</a:t>
            </a:r>
            <a:r>
              <a:rPr lang="pl-PL" altLang="zh-TW" sz="1800" dirty="0"/>
              <a:t>, C</a:t>
            </a:r>
            <a:r>
              <a:rPr lang="pl-PL" altLang="zh-TW" sz="1800" baseline="-25000" dirty="0"/>
              <a:t>j</a:t>
            </a:r>
            <a:r>
              <a:rPr lang="pl-PL" altLang="zh-TW" sz="1800" dirty="0"/>
              <a:t>)</a:t>
            </a:r>
            <a:endParaRPr lang="en-US" altLang="zh-TW" sz="1800" dirty="0"/>
          </a:p>
          <a:p>
            <a:pPr lvl="1"/>
            <a:r>
              <a:rPr lang="zh-CN" altLang="en-US" sz="1800" dirty="0">
                <a:sym typeface="Symbol"/>
              </a:rPr>
              <a:t> </a:t>
            </a:r>
            <a:r>
              <a:rPr lang="pl-PL" altLang="zh-TW" sz="1800" dirty="0">
                <a:sym typeface="Symbol"/>
              </a:rPr>
              <a:t></a:t>
            </a:r>
            <a:r>
              <a:rPr lang="en-US" altLang="zh-TW" sz="1800" dirty="0">
                <a:sym typeface="Symbol"/>
              </a:rPr>
              <a:t> [(x + z) – (y + z) + (x + y)] / 2 =</a:t>
            </a:r>
            <a:br>
              <a:rPr lang="en-US" altLang="zh-TW" sz="1800" dirty="0">
                <a:sym typeface="Symbol"/>
              </a:rPr>
            </a:br>
            <a:r>
              <a:rPr lang="zh-CN" altLang="en-US" sz="400" dirty="0">
                <a:sym typeface="Symbol"/>
              </a:rPr>
              <a:t>   </a:t>
            </a:r>
            <a:endParaRPr lang="en-HK" altLang="zh-CN" sz="400" dirty="0">
              <a:sym typeface="Symbol"/>
            </a:endParaRPr>
          </a:p>
          <a:p>
            <a:pPr marL="108496" lvl="1" indent="0">
              <a:buNone/>
            </a:pPr>
            <a:r>
              <a:rPr lang="zh-CN" altLang="en-US" sz="1800" dirty="0">
                <a:sym typeface="Symbol"/>
              </a:rPr>
              <a:t>    </a:t>
            </a:r>
            <a:r>
              <a:rPr lang="en-US" altLang="zh-TW" sz="1800" dirty="0">
                <a:sym typeface="Symbol"/>
              </a:rPr>
              <a:t>x =</a:t>
            </a:r>
            <a:br>
              <a:rPr lang="en-US" altLang="zh-TW" sz="1800" dirty="0">
                <a:sym typeface="Symbol"/>
              </a:rPr>
            </a:br>
            <a:endParaRPr lang="en-US" altLang="zh-TW" sz="1800" dirty="0">
              <a:sym typeface="Symbol"/>
            </a:endParaRP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and </a:t>
            </a:r>
            <a:r>
              <a:rPr lang="en-US" altLang="zh-TW" sz="1800" dirty="0">
                <a:sym typeface="Symbol"/>
              </a:rPr>
              <a:t>[(y + z) – (x + z) + (x + y)] / 2 =</a:t>
            </a:r>
          </a:p>
          <a:p>
            <a:pPr lvl="1"/>
            <a:endParaRPr lang="en-HK" altLang="zh-CN" sz="400" dirty="0">
              <a:sym typeface="Symbol"/>
            </a:endParaRPr>
          </a:p>
          <a:p>
            <a:pPr marL="108496" lvl="1" indent="0">
              <a:buNone/>
            </a:pPr>
            <a:r>
              <a:rPr lang="zh-CN" altLang="en-US" sz="1800" dirty="0">
                <a:sym typeface="Symbol"/>
              </a:rPr>
              <a:t>   </a:t>
            </a:r>
            <a:r>
              <a:rPr lang="en-US" altLang="zh-TW" sz="1800" dirty="0">
                <a:sym typeface="Symbol"/>
              </a:rPr>
              <a:t>y =</a:t>
            </a:r>
            <a:br>
              <a:rPr lang="en-US" altLang="zh-TW" sz="1800" dirty="0">
                <a:sym typeface="Symbol"/>
              </a:rPr>
            </a:br>
            <a:endParaRPr lang="en-US" altLang="zh-TW" sz="1800" dirty="0">
              <a:sym typeface="Symbol"/>
            </a:endParaRPr>
          </a:p>
          <a:p>
            <a:r>
              <a:rPr lang="zh-CN" altLang="en-US" sz="2400" dirty="0">
                <a:sym typeface="Symbol"/>
              </a:rPr>
              <a:t> </a:t>
            </a:r>
            <a:r>
              <a:rPr lang="en-US" altLang="zh-TW" sz="2400" dirty="0">
                <a:sym typeface="Symbol"/>
              </a:rPr>
              <a:t>If distances are not additive, the assigned distances </a:t>
            </a:r>
          </a:p>
          <a:p>
            <a:pPr marL="0" indent="0">
              <a:buNone/>
            </a:pPr>
            <a:r>
              <a:rPr lang="zh-CN" altLang="en-US" sz="2400" dirty="0">
                <a:sym typeface="Symbol"/>
              </a:rPr>
              <a:t>   </a:t>
            </a:r>
            <a:r>
              <a:rPr lang="en-US" altLang="zh-TW" sz="2400" dirty="0">
                <a:sym typeface="Symbol"/>
              </a:rPr>
              <a:t>are still usually reasonable</a:t>
            </a:r>
          </a:p>
          <a:p>
            <a:r>
              <a:rPr lang="zh-CN" altLang="en-US" sz="2400" dirty="0">
                <a:sym typeface="Symbol"/>
              </a:rPr>
              <a:t> </a:t>
            </a:r>
            <a:r>
              <a:rPr lang="en-US" altLang="zh-TW" sz="2400" dirty="0">
                <a:sym typeface="Symbol"/>
              </a:rPr>
              <a:t>d(C</a:t>
            </a:r>
            <a:r>
              <a:rPr lang="en-US" altLang="zh-TW" sz="2400" baseline="-25000" dirty="0">
                <a:sym typeface="Symbol"/>
              </a:rPr>
              <a:t>k</a:t>
            </a:r>
            <a:r>
              <a:rPr lang="en-US" altLang="zh-TW" sz="2400" dirty="0">
                <a:sym typeface="Symbol"/>
              </a:rPr>
              <a:t>, C</a:t>
            </a:r>
            <a:r>
              <a:rPr lang="en-US" altLang="zh-TW" sz="2400" baseline="-25000" dirty="0">
                <a:sym typeface="Symbol"/>
              </a:rPr>
              <a:t>l</a:t>
            </a:r>
            <a:r>
              <a:rPr lang="en-US" altLang="zh-TW" sz="2400" dirty="0">
                <a:sym typeface="Symbol"/>
              </a:rPr>
              <a:t>) = [(d(C</a:t>
            </a:r>
            <a:r>
              <a:rPr lang="en-US" altLang="zh-TW" sz="2400" baseline="-25000" dirty="0">
                <a:sym typeface="Symbol"/>
              </a:rPr>
              <a:t>i</a:t>
            </a:r>
            <a:r>
              <a:rPr lang="en-US" altLang="zh-TW" sz="2400" dirty="0">
                <a:sym typeface="Symbol"/>
              </a:rPr>
              <a:t>, C</a:t>
            </a:r>
            <a:r>
              <a:rPr lang="en-US" altLang="zh-TW" sz="2400" baseline="-25000" dirty="0">
                <a:sym typeface="Symbol"/>
              </a:rPr>
              <a:t>l</a:t>
            </a:r>
            <a:r>
              <a:rPr lang="en-US" altLang="zh-TW" sz="2400" dirty="0">
                <a:sym typeface="Symbol"/>
              </a:rPr>
              <a:t>) + d(C</a:t>
            </a:r>
            <a:r>
              <a:rPr lang="en-US" altLang="zh-TW" sz="2400" baseline="-25000" dirty="0">
                <a:sym typeface="Symbol"/>
              </a:rPr>
              <a:t>j</a:t>
            </a:r>
            <a:r>
              <a:rPr lang="en-US" altLang="zh-TW" sz="2400" dirty="0">
                <a:sym typeface="Symbol"/>
              </a:rPr>
              <a:t>, C</a:t>
            </a:r>
            <a:r>
              <a:rPr lang="en-US" altLang="zh-TW" sz="2400" baseline="-25000" dirty="0">
                <a:sym typeface="Symbol"/>
              </a:rPr>
              <a:t>l</a:t>
            </a:r>
            <a:r>
              <a:rPr lang="en-US" altLang="zh-TW" sz="2400" dirty="0">
                <a:sym typeface="Symbol"/>
              </a:rPr>
              <a:t>) – d(C</a:t>
            </a:r>
            <a:r>
              <a:rPr lang="en-US" altLang="zh-TW" sz="2400" baseline="-25000" dirty="0">
                <a:sym typeface="Symbol"/>
              </a:rPr>
              <a:t>i</a:t>
            </a:r>
            <a:r>
              <a:rPr lang="en-US" altLang="zh-TW" sz="2400" dirty="0">
                <a:sym typeface="Symbol"/>
              </a:rPr>
              <a:t>, C</a:t>
            </a:r>
            <a:r>
              <a:rPr lang="en-US" altLang="zh-TW" sz="2400" baseline="-25000" dirty="0">
                <a:sym typeface="Symbol"/>
              </a:rPr>
              <a:t>j</a:t>
            </a:r>
            <a:r>
              <a:rPr lang="en-US" altLang="zh-TW" sz="2400" dirty="0">
                <a:sym typeface="Symbol"/>
              </a:rPr>
              <a:t>)] / 2</a:t>
            </a:r>
          </a:p>
        </p:txBody>
      </p:sp>
      <p:sp>
        <p:nvSpPr>
          <p:cNvPr id="9" name="Oval 8"/>
          <p:cNvSpPr/>
          <p:nvPr/>
        </p:nvSpPr>
        <p:spPr>
          <a:xfrm>
            <a:off x="8806156" y="16515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/>
              <a:t>C</a:t>
            </a:r>
            <a:r>
              <a:rPr lang="en-US" altLang="zh-TW" sz="2000" baseline="-25000" dirty="0"/>
              <a:t>i</a:t>
            </a:r>
            <a:endParaRPr lang="zh-TW" altLang="en-US" sz="2000" baseline="-25000" dirty="0"/>
          </a:p>
        </p:txBody>
      </p:sp>
      <p:sp>
        <p:nvSpPr>
          <p:cNvPr id="10" name="Oval 9"/>
          <p:cNvSpPr/>
          <p:nvPr/>
        </p:nvSpPr>
        <p:spPr>
          <a:xfrm>
            <a:off x="10025356" y="21849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/>
              <a:t>C</a:t>
            </a:r>
            <a:r>
              <a:rPr lang="en-US" altLang="zh-TW" sz="2000" baseline="-25000" dirty="0"/>
              <a:t>j</a:t>
            </a:r>
            <a:endParaRPr lang="zh-TW" altLang="en-US" sz="2000" baseline="-25000" dirty="0"/>
          </a:p>
        </p:txBody>
      </p:sp>
      <p:sp>
        <p:nvSpPr>
          <p:cNvPr id="11" name="Oval 10"/>
          <p:cNvSpPr/>
          <p:nvPr/>
        </p:nvSpPr>
        <p:spPr>
          <a:xfrm>
            <a:off x="9415756" y="2946974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/>
              <a:t>C</a:t>
            </a:r>
            <a:r>
              <a:rPr lang="en-US" altLang="zh-TW" sz="2000" baseline="-25000" dirty="0"/>
              <a:t>k</a:t>
            </a:r>
            <a:endParaRPr lang="zh-TW" altLang="en-US" sz="2000" baseline="-25000" dirty="0"/>
          </a:p>
        </p:txBody>
      </p:sp>
      <p:cxnSp>
        <p:nvCxnSpPr>
          <p:cNvPr id="12" name="Straight Connector 11"/>
          <p:cNvCxnSpPr>
            <a:stCxn id="9" idx="4"/>
            <a:endCxn id="11" idx="1"/>
          </p:cNvCxnSpPr>
          <p:nvPr/>
        </p:nvCxnSpPr>
        <p:spPr>
          <a:xfrm>
            <a:off x="9110956" y="2261174"/>
            <a:ext cx="394074" cy="775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3"/>
            <a:endCxn id="11" idx="7"/>
          </p:cNvCxnSpPr>
          <p:nvPr/>
        </p:nvCxnSpPr>
        <p:spPr>
          <a:xfrm flipH="1">
            <a:off x="9936082" y="2705300"/>
            <a:ext cx="178548" cy="330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loud 13"/>
          <p:cNvSpPr/>
          <p:nvPr/>
        </p:nvSpPr>
        <p:spPr>
          <a:xfrm>
            <a:off x="8733080" y="4189661"/>
            <a:ext cx="2057400" cy="12192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Everything else</a:t>
            </a:r>
            <a:endParaRPr lang="zh-TW" altLang="en-US" dirty="0"/>
          </a:p>
        </p:txBody>
      </p:sp>
      <p:cxnSp>
        <p:nvCxnSpPr>
          <p:cNvPr id="15" name="Straight Connector 14"/>
          <p:cNvCxnSpPr>
            <a:stCxn id="11" idx="4"/>
            <a:endCxn id="14" idx="3"/>
          </p:cNvCxnSpPr>
          <p:nvPr/>
        </p:nvCxnSpPr>
        <p:spPr>
          <a:xfrm>
            <a:off x="9720556" y="3556574"/>
            <a:ext cx="41224" cy="702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8126850" y="2489774"/>
            <a:ext cx="1295400" cy="3352800"/>
          </a:xfrm>
          <a:prstGeom prst="arc">
            <a:avLst>
              <a:gd name="adj1" fmla="val 16200000"/>
              <a:gd name="adj2" fmla="val 20327446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822050" y="3175575"/>
            <a:ext cx="1593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Average length:</a:t>
            </a:r>
          </a:p>
          <a:p>
            <a:r>
              <a:rPr lang="en-US" altLang="zh-TW" sz="1600" dirty="0"/>
              <a:t>[u(c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) – 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)] /</a:t>
            </a:r>
          </a:p>
          <a:p>
            <a:r>
              <a:rPr lang="en-US" altLang="zh-TW" sz="1600" dirty="0"/>
              <a:t>(r – 2)</a:t>
            </a:r>
            <a:endParaRPr lang="zh-TW" altLang="en-US" sz="1600" dirty="0"/>
          </a:p>
        </p:txBody>
      </p:sp>
      <p:sp>
        <p:nvSpPr>
          <p:cNvPr id="18" name="Arc 17"/>
          <p:cNvSpPr/>
          <p:nvPr/>
        </p:nvSpPr>
        <p:spPr>
          <a:xfrm flipH="1">
            <a:off x="10031850" y="2870774"/>
            <a:ext cx="838200" cy="2209800"/>
          </a:xfrm>
          <a:prstGeom prst="arc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0174232" y="3175575"/>
            <a:ext cx="1593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Average length:</a:t>
            </a:r>
          </a:p>
          <a:p>
            <a:r>
              <a:rPr lang="en-US" altLang="zh-TW" sz="1600" dirty="0"/>
              <a:t>[u(c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 – 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)] /</a:t>
            </a:r>
          </a:p>
          <a:p>
            <a:r>
              <a:rPr lang="en-US" altLang="zh-TW" sz="1600" dirty="0"/>
              <a:t>(r – 2)</a:t>
            </a:r>
            <a:endParaRPr lang="zh-TW" altLang="en-US" sz="1600" dirty="0"/>
          </a:p>
        </p:txBody>
      </p:sp>
      <p:sp>
        <p:nvSpPr>
          <p:cNvPr id="21" name="Arc 20"/>
          <p:cNvSpPr/>
          <p:nvPr/>
        </p:nvSpPr>
        <p:spPr>
          <a:xfrm rot="5400000">
            <a:off x="9834856" y="775274"/>
            <a:ext cx="838200" cy="1676400"/>
          </a:xfrm>
          <a:prstGeom prst="arc">
            <a:avLst>
              <a:gd name="adj1" fmla="val 19372117"/>
              <a:gd name="adj2" fmla="val 5306418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9601200" y="1219200"/>
            <a:ext cx="8051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Length:</a:t>
            </a:r>
          </a:p>
          <a:p>
            <a:r>
              <a:rPr lang="en-US" altLang="zh-TW" sz="1600" dirty="0"/>
              <a:t>d(C</a:t>
            </a:r>
            <a:r>
              <a:rPr lang="en-US" altLang="zh-TW" sz="1600" baseline="-25000" dirty="0"/>
              <a:t>i</a:t>
            </a:r>
            <a:r>
              <a:rPr lang="en-US" altLang="zh-TW" sz="1600" dirty="0"/>
              <a:t>, C</a:t>
            </a:r>
            <a:r>
              <a:rPr lang="en-US" altLang="zh-TW" sz="1600" baseline="-25000" dirty="0"/>
              <a:t>j</a:t>
            </a:r>
            <a:r>
              <a:rPr lang="en-US" altLang="zh-TW" sz="1600" dirty="0"/>
              <a:t>)</a:t>
            </a:r>
            <a:endParaRPr lang="zh-TW" alt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9339556" y="2413574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x</a:t>
            </a:r>
            <a:endParaRPr lang="zh-TW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736494" y="256597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y</a:t>
            </a:r>
            <a:endParaRPr lang="zh-TW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9431694" y="3644442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z</a:t>
            </a:r>
            <a:endParaRPr lang="zh-TW" altLang="en-US" dirty="0"/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 l="32671" r="31195"/>
          <a:stretch>
            <a:fillRect/>
          </a:stretch>
        </p:blipFill>
        <p:spPr bwMode="auto">
          <a:xfrm>
            <a:off x="1223030" y="2807066"/>
            <a:ext cx="2096797" cy="50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4" cstate="print"/>
          <a:srcRect l="32688" r="31187"/>
          <a:stretch>
            <a:fillRect/>
          </a:stretch>
        </p:blipFill>
        <p:spPr bwMode="auto">
          <a:xfrm>
            <a:off x="1209027" y="3829108"/>
            <a:ext cx="2096274" cy="503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83296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Rooting an unrooted tree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5029200" cy="5059368"/>
          </a:xfrm>
        </p:spPr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How to find the root of an unrooted tree?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Usually by using an “out group”, something that should be separated first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There are some other methods</a:t>
            </a:r>
          </a:p>
        </p:txBody>
      </p:sp>
      <p:sp>
        <p:nvSpPr>
          <p:cNvPr id="7" name="Rectangle 6"/>
          <p:cNvSpPr/>
          <p:nvPr/>
        </p:nvSpPr>
        <p:spPr>
          <a:xfrm>
            <a:off x="1600200" y="5867401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/>
              <a:t>Image credit: Wikipedia, http://blog.ohinternet.com/wp-content/uploads/2011/03/fugu.jpg , http://www.currentprotocols.com/protocol/bi0601</a:t>
            </a:r>
            <a:endParaRPr lang="zh-TW" altLang="en-US" sz="1200" dirty="0"/>
          </a:p>
        </p:txBody>
      </p:sp>
      <p:pic>
        <p:nvPicPr>
          <p:cNvPr id="1026" name="Picture 2" descr="http://media.wiley.com/CurrentProtocols/BI/bi0601/bi0601-fig-0004-1-ful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828800"/>
            <a:ext cx="3943350" cy="3914776"/>
          </a:xfrm>
          <a:prstGeom prst="rect">
            <a:avLst/>
          </a:prstGeom>
          <a:noFill/>
        </p:spPr>
      </p:pic>
      <p:pic>
        <p:nvPicPr>
          <p:cNvPr id="23554" name="Picture 2" descr="http://blog.ohinternet.com/wp-content/uploads/2011/03/fugu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399" y="1171568"/>
            <a:ext cx="697706" cy="657225"/>
          </a:xfrm>
          <a:prstGeom prst="rect">
            <a:avLst/>
          </a:prstGeom>
          <a:noFill/>
        </p:spPr>
      </p:pic>
      <p:pic>
        <p:nvPicPr>
          <p:cNvPr id="23556" name="Picture 4" descr="http://upload.wikimedia.org/wikipedia/commons/thumb/d/dc/Drosophila_repleta_lateral.jpg/220px-Drosophila_repleta_latera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8999" y="1196332"/>
            <a:ext cx="838200" cy="556260"/>
          </a:xfrm>
          <a:prstGeom prst="rect">
            <a:avLst/>
          </a:prstGeom>
          <a:noFill/>
        </p:spPr>
      </p:pic>
      <p:pic>
        <p:nvPicPr>
          <p:cNvPr id="23558" name="Picture 6" descr="http://upload.wikimedia.org/wikipedia/commons/thumb/0/0d/%D0%9C%D1%8B%D1%88%D1%8C_2.jpg/250px-%D0%9C%D1%8B%D1%88%D1%8C_2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1599" y="1249672"/>
            <a:ext cx="952500" cy="502920"/>
          </a:xfrm>
          <a:prstGeom prst="rect">
            <a:avLst/>
          </a:prstGeom>
          <a:noFill/>
        </p:spPr>
      </p:pic>
      <p:pic>
        <p:nvPicPr>
          <p:cNvPr id="4" name="Picture 2" descr="@carrenD">
            <a:extLst>
              <a:ext uri="{FF2B5EF4-FFF2-40B4-BE49-F238E27FC236}">
                <a16:creationId xmlns:a16="http://schemas.microsoft.com/office/drawing/2014/main" id="{0D903B5A-62BF-8F47-9AC6-D900AE1EA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987" y="1196332"/>
            <a:ext cx="6572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1227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Sequence-based Methods: Maximum Parsimony</a:t>
            </a:r>
            <a:endParaRPr lang="zh-TW" altLang="en-US" dirty="0"/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78343B95-A971-4036-A8D6-99B2E6E08C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/>
              <a:t>Part </a:t>
            </a:r>
            <a:r>
              <a:rPr lang="en-US" altLang="zh-CN" dirty="0"/>
              <a:t>3</a:t>
            </a:r>
            <a:r>
              <a:rPr lang="en-US" altLang="zh-TW" dirty="0"/>
              <a:t>a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Phylogenetic Tree Reconstruction</a:t>
            </a:r>
            <a:endParaRPr lang="zh-CN" altLang="en-US" dirty="0"/>
          </a:p>
          <a:p>
            <a:endParaRPr lang="zh-TW" altLang="en-US" dirty="0"/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0CF56083-06CA-489F-A025-5185CD7E88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/>
              <a:t>Part 1</a:t>
            </a:r>
            <a:endParaRPr lang="zh-TW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Maximum parsimony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0972800" cy="2666999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Assumption: A tree is likely to be true if it involves few mutations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Rationale: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Mutations are rare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“Occam’s razor”: The simplest explanation is likely the correct one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Maximum parsimony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1353800" cy="505936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Assumption: A tree is likely to be true if it involves few mutations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Rationale: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Mutations are rare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“Occam’s razor”: The simplest explanation is likely the correct one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“Large parsimony” problem: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Given a set of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Find a rooted tree topology of the sequences and the ancestral sequences of the tree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Such that the total number of mutations along the branches is minimized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NP hard: Currently no polynomial time algorithm is known</a:t>
            </a:r>
          </a:p>
        </p:txBody>
      </p:sp>
    </p:spTree>
    <p:extLst>
      <p:ext uri="{BB962C8B-B14F-4D97-AF65-F5344CB8AC3E}">
        <p14:creationId xmlns:p14="http://schemas.microsoft.com/office/powerpoint/2010/main" val="3680044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Maximum parsimony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Assumption: A tree is likely to be true if it involves few mutations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Rationale: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Mutations are rare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“Occam’s razor”: The simplest explanation is likely the correct one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“Large parsimony” problem: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Given a set of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Find a rooted tree topology of the sequences and the ancestral sequences of the tree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Such that the total number of mutations along the branches is minimized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NP hard: Currently no polynomial time algorithm is known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“Small parsimony” problem: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Given a set of sequences and a rooted tree topology of the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Find the ancestral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Such that the total number of mutations along the branches is minimized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We will focus on the small parsimony problem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6890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Small parsimony 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10972800" cy="5059368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We will consider one single site</a:t>
            </a: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By assuming that sites are independent, we only need an algorithm for one site</a:t>
            </a: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Will show an example with more sites later</a:t>
            </a:r>
          </a:p>
        </p:txBody>
      </p:sp>
      <p:sp>
        <p:nvSpPr>
          <p:cNvPr id="7" name="Oval 6"/>
          <p:cNvSpPr/>
          <p:nvPr/>
        </p:nvSpPr>
        <p:spPr>
          <a:xfrm>
            <a:off x="83403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Oval 7"/>
          <p:cNvSpPr/>
          <p:nvPr/>
        </p:nvSpPr>
        <p:spPr>
          <a:xfrm>
            <a:off x="89499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cxnSp>
        <p:nvCxnSpPr>
          <p:cNvPr id="10" name="Shape 9"/>
          <p:cNvCxnSpPr>
            <a:stCxn id="7" idx="0"/>
            <a:endCxn id="13" idx="2"/>
          </p:cNvCxnSpPr>
          <p:nvPr/>
        </p:nvCxnSpPr>
        <p:spPr>
          <a:xfrm rot="5400000" flipH="1" flipV="1">
            <a:off x="84165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8" idx="0"/>
            <a:endCxn id="13" idx="6"/>
          </p:cNvCxnSpPr>
          <p:nvPr/>
        </p:nvCxnSpPr>
        <p:spPr>
          <a:xfrm rot="16200000" flipV="1">
            <a:off x="88737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645138" y="19920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8" name="Oval 17"/>
          <p:cNvSpPr/>
          <p:nvPr/>
        </p:nvSpPr>
        <p:spPr>
          <a:xfrm>
            <a:off x="95595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19" name="Oval 18"/>
          <p:cNvSpPr/>
          <p:nvPr/>
        </p:nvSpPr>
        <p:spPr>
          <a:xfrm>
            <a:off x="101691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T</a:t>
            </a:r>
            <a:endParaRPr lang="zh-TW" altLang="en-US" dirty="0"/>
          </a:p>
        </p:txBody>
      </p:sp>
      <p:cxnSp>
        <p:nvCxnSpPr>
          <p:cNvPr id="20" name="Shape 19"/>
          <p:cNvCxnSpPr>
            <a:stCxn id="18" idx="0"/>
            <a:endCxn id="22" idx="2"/>
          </p:cNvCxnSpPr>
          <p:nvPr/>
        </p:nvCxnSpPr>
        <p:spPr>
          <a:xfrm rot="5400000" flipH="1" flipV="1">
            <a:off x="96357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9" idx="0"/>
            <a:endCxn id="22" idx="6"/>
          </p:cNvCxnSpPr>
          <p:nvPr/>
        </p:nvCxnSpPr>
        <p:spPr>
          <a:xfrm rot="16200000" flipV="1">
            <a:off x="100929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9864338" y="19920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23" name="Oval 22"/>
          <p:cNvSpPr/>
          <p:nvPr/>
        </p:nvSpPr>
        <p:spPr>
          <a:xfrm>
            <a:off x="107787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4" name="Oval 23"/>
          <p:cNvSpPr/>
          <p:nvPr/>
        </p:nvSpPr>
        <p:spPr>
          <a:xfrm>
            <a:off x="10321538" y="15348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cxnSp>
        <p:nvCxnSpPr>
          <p:cNvPr id="25" name="Shape 24"/>
          <p:cNvCxnSpPr>
            <a:stCxn id="23" idx="0"/>
            <a:endCxn id="24" idx="6"/>
          </p:cNvCxnSpPr>
          <p:nvPr/>
        </p:nvCxnSpPr>
        <p:spPr>
          <a:xfrm rot="16200000" flipV="1">
            <a:off x="10397738" y="1915878"/>
            <a:ext cx="7620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22" idx="0"/>
            <a:endCxn id="24" idx="2"/>
          </p:cNvCxnSpPr>
          <p:nvPr/>
        </p:nvCxnSpPr>
        <p:spPr>
          <a:xfrm rot="5400000" flipH="1" flipV="1">
            <a:off x="10016738" y="1687278"/>
            <a:ext cx="3048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407138" y="10776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cxnSp>
        <p:nvCxnSpPr>
          <p:cNvPr id="32" name="Shape 31"/>
          <p:cNvCxnSpPr>
            <a:stCxn id="13" idx="0"/>
            <a:endCxn id="31" idx="2"/>
          </p:cNvCxnSpPr>
          <p:nvPr/>
        </p:nvCxnSpPr>
        <p:spPr>
          <a:xfrm rot="5400000" flipH="1" flipV="1">
            <a:off x="8721338" y="1306278"/>
            <a:ext cx="762000" cy="609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24" idx="0"/>
            <a:endCxn id="31" idx="6"/>
          </p:cNvCxnSpPr>
          <p:nvPr/>
        </p:nvCxnSpPr>
        <p:spPr>
          <a:xfrm rot="16200000" flipV="1">
            <a:off x="9940538" y="1001478"/>
            <a:ext cx="304800" cy="762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1" idx="0"/>
          </p:cNvCxnSpPr>
          <p:nvPr/>
        </p:nvCxnSpPr>
        <p:spPr>
          <a:xfrm flipV="1">
            <a:off x="9559538" y="849078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31"/>
          <p:cNvGrpSpPr/>
          <p:nvPr/>
        </p:nvGrpSpPr>
        <p:grpSpPr>
          <a:xfrm>
            <a:off x="8186691" y="1458678"/>
            <a:ext cx="3070932" cy="1036022"/>
            <a:chOff x="6073068" y="1447800"/>
            <a:chExt cx="3070932" cy="1036022"/>
          </a:xfrm>
        </p:grpSpPr>
        <p:sp>
          <p:nvSpPr>
            <p:cNvPr id="43" name="TextBox 42"/>
            <p:cNvSpPr txBox="1"/>
            <p:nvPr/>
          </p:nvSpPr>
          <p:spPr>
            <a:xfrm>
              <a:off x="6073068" y="2133600"/>
              <a:ext cx="6142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/>
                <a:t>C</a:t>
              </a:r>
              <a:r>
                <a:rPr lang="en-US" altLang="zh-TW" sz="1600" dirty="0">
                  <a:sym typeface="Symbol"/>
                </a:rPr>
                <a:t>A</a:t>
              </a:r>
              <a:endParaRPr lang="zh-TW" altLang="en-US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375291" y="1447800"/>
              <a:ext cx="625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GC</a:t>
              </a:r>
              <a:endParaRPr lang="zh-TW" altLang="en-US" sz="1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508891" y="1828800"/>
              <a:ext cx="6351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GA</a:t>
              </a:r>
              <a:endParaRPr lang="zh-TW" altLang="en-US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898489" y="2145268"/>
              <a:ext cx="6158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GT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424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Small parsimony 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10972800" cy="5059368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We will consider one single site</a:t>
            </a: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By assuming that sites are independent, we only need an algorithm for one site</a:t>
            </a: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Will show an example with more sites later</a:t>
            </a:r>
          </a:p>
          <a:p>
            <a:r>
              <a:rPr lang="zh-CN" altLang="en-US" sz="2400" dirty="0"/>
              <a:t> </a:t>
            </a:r>
            <a:r>
              <a:rPr lang="en-US" altLang="zh-TW" sz="2400" dirty="0"/>
              <a:t>In the upper tree on the right, the number of mutations is 4</a:t>
            </a: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Is it the minimum (i.e., most parsimonious solution)?</a:t>
            </a:r>
          </a:p>
          <a:p>
            <a:pPr lvl="1"/>
            <a:r>
              <a:rPr lang="zh-CN" altLang="en-US" sz="1800" dirty="0"/>
              <a:t> </a:t>
            </a:r>
            <a:r>
              <a:rPr lang="en-US" altLang="zh-TW" sz="1800" dirty="0"/>
              <a:t>For this tree topology, the minimum number of mutations is 3. </a:t>
            </a:r>
          </a:p>
          <a:p>
            <a:pPr marL="108496" lvl="1" indent="0">
              <a:buNone/>
            </a:pPr>
            <a:r>
              <a:rPr lang="zh-CN" altLang="en-US" sz="1800" dirty="0"/>
              <a:t>   </a:t>
            </a:r>
            <a:r>
              <a:rPr lang="en-US" altLang="zh-TW" sz="1800" dirty="0"/>
              <a:t>There are three sets of ancestral states that result in this number of mutations, </a:t>
            </a:r>
          </a:p>
          <a:p>
            <a:pPr marL="108496" lvl="1" indent="0">
              <a:buNone/>
            </a:pPr>
            <a:r>
              <a:rPr lang="zh-CN" altLang="en-US" sz="1800" dirty="0"/>
              <a:t>   </a:t>
            </a:r>
            <a:r>
              <a:rPr lang="en-US" altLang="zh-TW" sz="1800" dirty="0"/>
              <a:t>shown in the three trees below</a:t>
            </a:r>
            <a:endParaRPr lang="zh-TW" altLang="en-US" sz="1800" dirty="0"/>
          </a:p>
        </p:txBody>
      </p:sp>
      <p:sp>
        <p:nvSpPr>
          <p:cNvPr id="7" name="Oval 6"/>
          <p:cNvSpPr/>
          <p:nvPr/>
        </p:nvSpPr>
        <p:spPr>
          <a:xfrm>
            <a:off x="83403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8" name="Oval 7"/>
          <p:cNvSpPr/>
          <p:nvPr/>
        </p:nvSpPr>
        <p:spPr>
          <a:xfrm>
            <a:off x="89499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cxnSp>
        <p:nvCxnSpPr>
          <p:cNvPr id="10" name="Shape 9"/>
          <p:cNvCxnSpPr>
            <a:stCxn id="7" idx="0"/>
            <a:endCxn id="13" idx="2"/>
          </p:cNvCxnSpPr>
          <p:nvPr/>
        </p:nvCxnSpPr>
        <p:spPr>
          <a:xfrm rot="5400000" flipH="1" flipV="1">
            <a:off x="84165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8" idx="0"/>
            <a:endCxn id="13" idx="6"/>
          </p:cNvCxnSpPr>
          <p:nvPr/>
        </p:nvCxnSpPr>
        <p:spPr>
          <a:xfrm rot="16200000" flipV="1">
            <a:off x="88737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645138" y="19920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C</a:t>
            </a:r>
            <a:endParaRPr lang="zh-TW" altLang="en-US" dirty="0"/>
          </a:p>
        </p:txBody>
      </p:sp>
      <p:sp>
        <p:nvSpPr>
          <p:cNvPr id="18" name="Oval 17"/>
          <p:cNvSpPr/>
          <p:nvPr/>
        </p:nvSpPr>
        <p:spPr>
          <a:xfrm>
            <a:off x="95595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19" name="Oval 18"/>
          <p:cNvSpPr/>
          <p:nvPr/>
        </p:nvSpPr>
        <p:spPr>
          <a:xfrm>
            <a:off x="101691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T</a:t>
            </a:r>
            <a:endParaRPr lang="zh-TW" altLang="en-US" dirty="0"/>
          </a:p>
        </p:txBody>
      </p:sp>
      <p:cxnSp>
        <p:nvCxnSpPr>
          <p:cNvPr id="20" name="Shape 19"/>
          <p:cNvCxnSpPr>
            <a:stCxn id="18" idx="0"/>
            <a:endCxn id="22" idx="2"/>
          </p:cNvCxnSpPr>
          <p:nvPr/>
        </p:nvCxnSpPr>
        <p:spPr>
          <a:xfrm rot="5400000" flipH="1" flipV="1">
            <a:off x="96357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9" idx="0"/>
            <a:endCxn id="22" idx="6"/>
          </p:cNvCxnSpPr>
          <p:nvPr/>
        </p:nvCxnSpPr>
        <p:spPr>
          <a:xfrm rot="16200000" flipV="1">
            <a:off x="10092938" y="2220678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9864338" y="19920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sp>
        <p:nvSpPr>
          <p:cNvPr id="23" name="Oval 22"/>
          <p:cNvSpPr/>
          <p:nvPr/>
        </p:nvSpPr>
        <p:spPr>
          <a:xfrm>
            <a:off x="10778738" y="24492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4" name="Oval 23"/>
          <p:cNvSpPr/>
          <p:nvPr/>
        </p:nvSpPr>
        <p:spPr>
          <a:xfrm>
            <a:off x="10321538" y="15348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cxnSp>
        <p:nvCxnSpPr>
          <p:cNvPr id="25" name="Shape 24"/>
          <p:cNvCxnSpPr>
            <a:stCxn id="23" idx="0"/>
            <a:endCxn id="24" idx="6"/>
          </p:cNvCxnSpPr>
          <p:nvPr/>
        </p:nvCxnSpPr>
        <p:spPr>
          <a:xfrm rot="16200000" flipV="1">
            <a:off x="10397738" y="1915878"/>
            <a:ext cx="7620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22" idx="0"/>
            <a:endCxn id="24" idx="2"/>
          </p:cNvCxnSpPr>
          <p:nvPr/>
        </p:nvCxnSpPr>
        <p:spPr>
          <a:xfrm rot="5400000" flipH="1" flipV="1">
            <a:off x="10016738" y="1687278"/>
            <a:ext cx="304800" cy="3048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407138" y="107767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G</a:t>
            </a:r>
            <a:endParaRPr lang="zh-TW" altLang="en-US" dirty="0"/>
          </a:p>
        </p:txBody>
      </p:sp>
      <p:cxnSp>
        <p:nvCxnSpPr>
          <p:cNvPr id="32" name="Shape 31"/>
          <p:cNvCxnSpPr>
            <a:stCxn id="13" idx="0"/>
            <a:endCxn id="31" idx="2"/>
          </p:cNvCxnSpPr>
          <p:nvPr/>
        </p:nvCxnSpPr>
        <p:spPr>
          <a:xfrm rot="5400000" flipH="1" flipV="1">
            <a:off x="8721338" y="1306278"/>
            <a:ext cx="762000" cy="609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34"/>
          <p:cNvCxnSpPr>
            <a:stCxn id="24" idx="0"/>
            <a:endCxn id="31" idx="6"/>
          </p:cNvCxnSpPr>
          <p:nvPr/>
        </p:nvCxnSpPr>
        <p:spPr>
          <a:xfrm rot="16200000" flipV="1">
            <a:off x="9940538" y="1001478"/>
            <a:ext cx="304800" cy="762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1" idx="0"/>
          </p:cNvCxnSpPr>
          <p:nvPr/>
        </p:nvCxnSpPr>
        <p:spPr>
          <a:xfrm flipV="1">
            <a:off x="9559538" y="849078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31"/>
          <p:cNvGrpSpPr/>
          <p:nvPr/>
        </p:nvGrpSpPr>
        <p:grpSpPr>
          <a:xfrm>
            <a:off x="8186691" y="1458678"/>
            <a:ext cx="3070932" cy="1036022"/>
            <a:chOff x="6073068" y="1447800"/>
            <a:chExt cx="3070932" cy="1036022"/>
          </a:xfrm>
        </p:grpSpPr>
        <p:sp>
          <p:nvSpPr>
            <p:cNvPr id="43" name="TextBox 42"/>
            <p:cNvSpPr txBox="1"/>
            <p:nvPr/>
          </p:nvSpPr>
          <p:spPr>
            <a:xfrm>
              <a:off x="6073068" y="2133600"/>
              <a:ext cx="6142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/>
                <a:t>C</a:t>
              </a:r>
              <a:r>
                <a:rPr lang="en-US" altLang="zh-TW" sz="1600" dirty="0">
                  <a:sym typeface="Symbol"/>
                </a:rPr>
                <a:t>A</a:t>
              </a:r>
              <a:endParaRPr lang="zh-TW" altLang="en-US" sz="16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375291" y="1447800"/>
              <a:ext cx="6254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GC</a:t>
              </a:r>
              <a:endParaRPr lang="zh-TW" altLang="en-US" sz="16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508891" y="1828800"/>
              <a:ext cx="6351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GA</a:t>
              </a:r>
              <a:endParaRPr lang="zh-TW" altLang="en-US" sz="1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898489" y="2145268"/>
              <a:ext cx="6158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GT</a:t>
              </a:r>
              <a:endParaRPr lang="zh-TW" altLang="en-US" sz="1600" dirty="0"/>
            </a:p>
          </p:txBody>
        </p:sp>
      </p:grpSp>
      <p:grpSp>
        <p:nvGrpSpPr>
          <p:cNvPr id="12" name="Group 131"/>
          <p:cNvGrpSpPr/>
          <p:nvPr/>
        </p:nvGrpSpPr>
        <p:grpSpPr>
          <a:xfrm>
            <a:off x="1766248" y="4343400"/>
            <a:ext cx="2743200" cy="1905000"/>
            <a:chOff x="242248" y="4114800"/>
            <a:chExt cx="2743200" cy="1905000"/>
          </a:xfrm>
        </p:grpSpPr>
        <p:sp>
          <p:nvSpPr>
            <p:cNvPr id="68" name="Oval 67"/>
            <p:cNvSpPr/>
            <p:nvPr/>
          </p:nvSpPr>
          <p:spPr>
            <a:xfrm>
              <a:off x="2422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8518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70" name="Shape 69"/>
            <p:cNvCxnSpPr>
              <a:stCxn id="68" idx="0"/>
              <a:endCxn id="72" idx="2"/>
            </p:cNvCxnSpPr>
            <p:nvPr/>
          </p:nvCxnSpPr>
          <p:spPr>
            <a:xfrm rot="5400000" flipH="1" flipV="1">
              <a:off x="3184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hape 70"/>
            <p:cNvCxnSpPr>
              <a:stCxn id="69" idx="0"/>
              <a:endCxn id="72" idx="6"/>
            </p:cNvCxnSpPr>
            <p:nvPr/>
          </p:nvCxnSpPr>
          <p:spPr>
            <a:xfrm rot="16200000" flipV="1">
              <a:off x="7756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547048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14614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74" name="Oval 73"/>
            <p:cNvSpPr/>
            <p:nvPr/>
          </p:nvSpPr>
          <p:spPr>
            <a:xfrm>
              <a:off x="20710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75" name="Shape 74"/>
            <p:cNvCxnSpPr>
              <a:stCxn id="73" idx="0"/>
              <a:endCxn id="77" idx="2"/>
            </p:cNvCxnSpPr>
            <p:nvPr/>
          </p:nvCxnSpPr>
          <p:spPr>
            <a:xfrm rot="5400000" flipH="1" flipV="1">
              <a:off x="15376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hape 75"/>
            <p:cNvCxnSpPr>
              <a:stCxn id="74" idx="0"/>
              <a:endCxn id="77" idx="6"/>
            </p:cNvCxnSpPr>
            <p:nvPr/>
          </p:nvCxnSpPr>
          <p:spPr>
            <a:xfrm rot="16200000" flipV="1">
              <a:off x="19948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/>
            <p:cNvSpPr/>
            <p:nvPr/>
          </p:nvSpPr>
          <p:spPr>
            <a:xfrm>
              <a:off x="1766248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78" name="Oval 77"/>
            <p:cNvSpPr/>
            <p:nvPr/>
          </p:nvSpPr>
          <p:spPr>
            <a:xfrm>
              <a:off x="26806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2223448" y="4800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80" name="Shape 79"/>
            <p:cNvCxnSpPr>
              <a:stCxn id="78" idx="0"/>
              <a:endCxn id="79" idx="6"/>
            </p:cNvCxnSpPr>
            <p:nvPr/>
          </p:nvCxnSpPr>
          <p:spPr>
            <a:xfrm rot="16200000" flipV="1">
              <a:off x="2299648" y="5181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hape 80"/>
            <p:cNvCxnSpPr>
              <a:stCxn id="77" idx="0"/>
              <a:endCxn id="79" idx="2"/>
            </p:cNvCxnSpPr>
            <p:nvPr/>
          </p:nvCxnSpPr>
          <p:spPr>
            <a:xfrm rot="5400000" flipH="1" flipV="1">
              <a:off x="1918648" y="4953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>
            <a:xfrm>
              <a:off x="1309048" y="4343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83" name="Shape 82"/>
            <p:cNvCxnSpPr>
              <a:stCxn id="72" idx="0"/>
              <a:endCxn id="82" idx="2"/>
            </p:cNvCxnSpPr>
            <p:nvPr/>
          </p:nvCxnSpPr>
          <p:spPr>
            <a:xfrm rot="5400000" flipH="1" flipV="1">
              <a:off x="623248" y="4572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hape 83"/>
            <p:cNvCxnSpPr>
              <a:stCxn id="79" idx="0"/>
              <a:endCxn id="82" idx="6"/>
            </p:cNvCxnSpPr>
            <p:nvPr/>
          </p:nvCxnSpPr>
          <p:spPr>
            <a:xfrm rot="16200000" flipV="1">
              <a:off x="1842448" y="4267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82" idx="0"/>
            </p:cNvCxnSpPr>
            <p:nvPr/>
          </p:nvCxnSpPr>
          <p:spPr>
            <a:xfrm flipV="1">
              <a:off x="1461448" y="4114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702782" y="5410200"/>
              <a:ext cx="6142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AC</a:t>
              </a:r>
              <a:endParaRPr lang="zh-TW" altLang="en-US" sz="16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18257" y="4953000"/>
              <a:ext cx="6351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AG</a:t>
              </a:r>
              <a:endParaRPr lang="zh-TW" altLang="en-US" sz="16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27670" y="5421868"/>
              <a:ext cx="6158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GT</a:t>
              </a:r>
              <a:endParaRPr lang="zh-TW" altLang="en-US" sz="1600" dirty="0"/>
            </a:p>
          </p:txBody>
        </p:sp>
      </p:grpSp>
      <p:grpSp>
        <p:nvGrpSpPr>
          <p:cNvPr id="14" name="Group 133"/>
          <p:cNvGrpSpPr/>
          <p:nvPr/>
        </p:nvGrpSpPr>
        <p:grpSpPr>
          <a:xfrm>
            <a:off x="7696200" y="4343400"/>
            <a:ext cx="2743200" cy="1905000"/>
            <a:chOff x="6172200" y="4114800"/>
            <a:chExt cx="2743200" cy="1905000"/>
          </a:xfrm>
        </p:grpSpPr>
        <p:sp>
          <p:nvSpPr>
            <p:cNvPr id="90" name="Oval 89"/>
            <p:cNvSpPr/>
            <p:nvPr/>
          </p:nvSpPr>
          <p:spPr>
            <a:xfrm>
              <a:off x="6172200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6781800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92" name="Shape 91"/>
            <p:cNvCxnSpPr>
              <a:stCxn id="90" idx="0"/>
              <a:endCxn id="94" idx="2"/>
            </p:cNvCxnSpPr>
            <p:nvPr/>
          </p:nvCxnSpPr>
          <p:spPr>
            <a:xfrm rot="5400000" flipH="1" flipV="1">
              <a:off x="6248400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hape 92"/>
            <p:cNvCxnSpPr>
              <a:stCxn id="91" idx="0"/>
              <a:endCxn id="94" idx="6"/>
            </p:cNvCxnSpPr>
            <p:nvPr/>
          </p:nvCxnSpPr>
          <p:spPr>
            <a:xfrm rot="16200000" flipV="1">
              <a:off x="6705600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Oval 93"/>
            <p:cNvSpPr/>
            <p:nvPr/>
          </p:nvSpPr>
          <p:spPr>
            <a:xfrm>
              <a:off x="6477000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7391400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8001000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97" name="Shape 96"/>
            <p:cNvCxnSpPr>
              <a:stCxn id="95" idx="0"/>
              <a:endCxn id="99" idx="2"/>
            </p:cNvCxnSpPr>
            <p:nvPr/>
          </p:nvCxnSpPr>
          <p:spPr>
            <a:xfrm rot="5400000" flipH="1" flipV="1">
              <a:off x="7467600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hape 97"/>
            <p:cNvCxnSpPr>
              <a:stCxn id="96" idx="0"/>
              <a:endCxn id="99" idx="6"/>
            </p:cNvCxnSpPr>
            <p:nvPr/>
          </p:nvCxnSpPr>
          <p:spPr>
            <a:xfrm rot="16200000" flipV="1">
              <a:off x="7924800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7696200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8610600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01" name="Oval 100"/>
            <p:cNvSpPr/>
            <p:nvPr/>
          </p:nvSpPr>
          <p:spPr>
            <a:xfrm>
              <a:off x="8153400" y="4800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02" name="Shape 101"/>
            <p:cNvCxnSpPr>
              <a:stCxn id="100" idx="0"/>
              <a:endCxn id="101" idx="6"/>
            </p:cNvCxnSpPr>
            <p:nvPr/>
          </p:nvCxnSpPr>
          <p:spPr>
            <a:xfrm rot="16200000" flipV="1">
              <a:off x="8229600" y="5181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hape 102"/>
            <p:cNvCxnSpPr>
              <a:stCxn id="99" idx="0"/>
              <a:endCxn id="101" idx="2"/>
            </p:cNvCxnSpPr>
            <p:nvPr/>
          </p:nvCxnSpPr>
          <p:spPr>
            <a:xfrm rot="5400000" flipH="1" flipV="1">
              <a:off x="7848600" y="4953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>
            <a:xfrm>
              <a:off x="7239000" y="4343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05" name="Shape 104"/>
            <p:cNvCxnSpPr>
              <a:stCxn id="94" idx="0"/>
              <a:endCxn id="104" idx="2"/>
            </p:cNvCxnSpPr>
            <p:nvPr/>
          </p:nvCxnSpPr>
          <p:spPr>
            <a:xfrm rot="5400000" flipH="1" flipV="1">
              <a:off x="6553200" y="4572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hape 105"/>
            <p:cNvCxnSpPr>
              <a:stCxn id="101" idx="0"/>
              <a:endCxn id="104" idx="6"/>
            </p:cNvCxnSpPr>
            <p:nvPr/>
          </p:nvCxnSpPr>
          <p:spPr>
            <a:xfrm rot="16200000" flipV="1">
              <a:off x="7772400" y="4267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4" idx="0"/>
            </p:cNvCxnSpPr>
            <p:nvPr/>
          </p:nvCxnSpPr>
          <p:spPr>
            <a:xfrm flipV="1">
              <a:off x="7391400" y="4114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632734" y="5410200"/>
              <a:ext cx="6142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AC</a:t>
              </a:r>
              <a:endParaRPr lang="zh-TW" altLang="en-US" sz="16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853547" y="5410200"/>
              <a:ext cx="6046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AT</a:t>
              </a:r>
              <a:endParaRPr lang="zh-TW" altLang="en-US" sz="16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229382" y="5421868"/>
              <a:ext cx="6351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AG</a:t>
              </a:r>
              <a:endParaRPr lang="zh-TW" altLang="en-US" sz="1600" dirty="0"/>
            </a:p>
          </p:txBody>
        </p:sp>
      </p:grpSp>
      <p:grpSp>
        <p:nvGrpSpPr>
          <p:cNvPr id="15" name="Group 132"/>
          <p:cNvGrpSpPr/>
          <p:nvPr/>
        </p:nvGrpSpPr>
        <p:grpSpPr>
          <a:xfrm>
            <a:off x="4738048" y="4343400"/>
            <a:ext cx="2743200" cy="1905000"/>
            <a:chOff x="3214048" y="4114800"/>
            <a:chExt cx="2743200" cy="1905000"/>
          </a:xfrm>
        </p:grpSpPr>
        <p:sp>
          <p:nvSpPr>
            <p:cNvPr id="111" name="Oval 110"/>
            <p:cNvSpPr/>
            <p:nvPr/>
          </p:nvSpPr>
          <p:spPr>
            <a:xfrm>
              <a:off x="32140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12" name="Oval 111"/>
            <p:cNvSpPr/>
            <p:nvPr/>
          </p:nvSpPr>
          <p:spPr>
            <a:xfrm>
              <a:off x="38236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113" name="Shape 112"/>
            <p:cNvCxnSpPr>
              <a:stCxn id="111" idx="0"/>
              <a:endCxn id="115" idx="2"/>
            </p:cNvCxnSpPr>
            <p:nvPr/>
          </p:nvCxnSpPr>
          <p:spPr>
            <a:xfrm rot="5400000" flipH="1" flipV="1">
              <a:off x="32902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hape 113"/>
            <p:cNvCxnSpPr>
              <a:stCxn id="112" idx="0"/>
              <a:endCxn id="115" idx="6"/>
            </p:cNvCxnSpPr>
            <p:nvPr/>
          </p:nvCxnSpPr>
          <p:spPr>
            <a:xfrm rot="16200000" flipV="1">
              <a:off x="37474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/>
            <p:cNvSpPr/>
            <p:nvPr/>
          </p:nvSpPr>
          <p:spPr>
            <a:xfrm>
              <a:off x="3518848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16" name="Oval 115"/>
            <p:cNvSpPr/>
            <p:nvPr/>
          </p:nvSpPr>
          <p:spPr>
            <a:xfrm>
              <a:off x="44332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50428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18" name="Shape 117"/>
            <p:cNvCxnSpPr>
              <a:stCxn id="116" idx="0"/>
              <a:endCxn id="120" idx="2"/>
            </p:cNvCxnSpPr>
            <p:nvPr/>
          </p:nvCxnSpPr>
          <p:spPr>
            <a:xfrm rot="5400000" flipH="1" flipV="1">
              <a:off x="45094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hape 118"/>
            <p:cNvCxnSpPr>
              <a:stCxn id="117" idx="0"/>
              <a:endCxn id="120" idx="6"/>
            </p:cNvCxnSpPr>
            <p:nvPr/>
          </p:nvCxnSpPr>
          <p:spPr>
            <a:xfrm rot="16200000" flipV="1">
              <a:off x="4966648" y="5486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4738048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sp>
          <p:nvSpPr>
            <p:cNvPr id="121" name="Oval 120"/>
            <p:cNvSpPr/>
            <p:nvPr/>
          </p:nvSpPr>
          <p:spPr>
            <a:xfrm>
              <a:off x="5652448" y="5715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22" name="Oval 121"/>
            <p:cNvSpPr/>
            <p:nvPr/>
          </p:nvSpPr>
          <p:spPr>
            <a:xfrm>
              <a:off x="5195248" y="4800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23" name="Shape 122"/>
            <p:cNvCxnSpPr>
              <a:stCxn id="121" idx="0"/>
              <a:endCxn id="122" idx="6"/>
            </p:cNvCxnSpPr>
            <p:nvPr/>
          </p:nvCxnSpPr>
          <p:spPr>
            <a:xfrm rot="16200000" flipV="1">
              <a:off x="5271448" y="5181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hape 123"/>
            <p:cNvCxnSpPr>
              <a:stCxn id="120" idx="0"/>
            </p:cNvCxnSpPr>
            <p:nvPr/>
          </p:nvCxnSpPr>
          <p:spPr>
            <a:xfrm rot="5400000" flipH="1" flipV="1">
              <a:off x="4890448" y="4953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Oval 124"/>
            <p:cNvSpPr/>
            <p:nvPr/>
          </p:nvSpPr>
          <p:spPr>
            <a:xfrm>
              <a:off x="4280848" y="4343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26" name="Shape 125"/>
            <p:cNvCxnSpPr>
              <a:stCxn id="115" idx="0"/>
              <a:endCxn id="125" idx="2"/>
            </p:cNvCxnSpPr>
            <p:nvPr/>
          </p:nvCxnSpPr>
          <p:spPr>
            <a:xfrm rot="5400000" flipH="1" flipV="1">
              <a:off x="3595048" y="4572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hape 126"/>
            <p:cNvCxnSpPr>
              <a:stCxn id="122" idx="0"/>
              <a:endCxn id="125" idx="6"/>
            </p:cNvCxnSpPr>
            <p:nvPr/>
          </p:nvCxnSpPr>
          <p:spPr>
            <a:xfrm rot="16200000" flipV="1">
              <a:off x="4814248" y="4267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5" idx="0"/>
            </p:cNvCxnSpPr>
            <p:nvPr/>
          </p:nvCxnSpPr>
          <p:spPr>
            <a:xfrm flipV="1">
              <a:off x="4433248" y="4114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3674582" y="5410200"/>
              <a:ext cx="6142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AC</a:t>
              </a:r>
              <a:endParaRPr lang="zh-TW" altLang="en-US" sz="1600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605285" y="4953000"/>
              <a:ext cx="6046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AT</a:t>
              </a:r>
              <a:endParaRPr lang="zh-TW" altLang="en-US" sz="16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82534" y="5421868"/>
              <a:ext cx="615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ym typeface="Symbol"/>
                </a:rPr>
                <a:t>TG</a:t>
              </a:r>
              <a:endParaRPr lang="zh-TW" alt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Small parsimony problem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1582400" cy="5059368"/>
          </a:xfrm>
        </p:spPr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How to assign ancestral states so that the total number of mutations </a:t>
            </a:r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en-US" altLang="zh-TW" dirty="0"/>
              <a:t>is minimized?</a:t>
            </a:r>
          </a:p>
          <a:p>
            <a:pPr marL="0" indent="0">
              <a:buNone/>
            </a:pPr>
            <a:endParaRPr lang="en-US" altLang="zh-TW" dirty="0"/>
          </a:p>
          <a:p>
            <a:r>
              <a:rPr lang="zh-CN" altLang="en-US" dirty="0"/>
              <a:t> </a:t>
            </a:r>
            <a:r>
              <a:rPr lang="en-US" altLang="zh-TW" dirty="0"/>
              <a:t>Ideas: For a given node,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If both children have the same state, probably good to adopt the state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If the two children have different states, probably good to adopt one of them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Delay the decision of the exact choice until the parent has also expressed a preference</a:t>
            </a:r>
            <a:endParaRPr lang="zh-TW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The algorithm: simple version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Fitch’s algorithm: If you only need some solutions</a:t>
            </a:r>
          </a:p>
          <a:p>
            <a:pPr marL="108496" lvl="1" indent="0">
              <a:buNone/>
            </a:pPr>
            <a:endParaRPr lang="en-US" altLang="zh-TW" sz="1800" dirty="0">
              <a:sym typeface="Symbo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The algorithm: simple version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Fitch’s algorithm: If you only need some solutions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For each internal node i with parent p and children l and r, we will determine its preference set S</a:t>
            </a:r>
            <a:r>
              <a:rPr lang="en-US" altLang="zh-TW" sz="2000" baseline="-25000" dirty="0"/>
              <a:t>i</a:t>
            </a:r>
            <a:r>
              <a:rPr lang="en-US" altLang="zh-TW" sz="2000" dirty="0"/>
              <a:t> </a:t>
            </a:r>
          </a:p>
          <a:p>
            <a:pPr marL="108496" lvl="1" indent="0">
              <a:buNone/>
            </a:pPr>
            <a:r>
              <a:rPr lang="zh-CN" altLang="en-US" sz="2000" dirty="0"/>
              <a:t>   </a:t>
            </a:r>
            <a:r>
              <a:rPr lang="en-US" altLang="zh-TW" sz="2000" dirty="0"/>
              <a:t>and its final character C</a:t>
            </a:r>
            <a:r>
              <a:rPr lang="en-US" altLang="zh-TW" sz="2000" baseline="-25000" dirty="0"/>
              <a:t>i</a:t>
            </a:r>
            <a:r>
              <a:rPr lang="en-US" altLang="zh-TW" sz="2000" dirty="0"/>
              <a:t> that would minimize the total number of mutations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Steps:</a:t>
            </a:r>
          </a:p>
          <a:p>
            <a:pPr marL="1255713" lvl="2" indent="-341313">
              <a:buFont typeface="+mj-lt"/>
              <a:buAutoNum type="arabicPeriod"/>
              <a:tabLst>
                <a:tab pos="1706563" algn="l"/>
                <a:tab pos="2784475" algn="l"/>
              </a:tabLst>
            </a:pPr>
            <a:r>
              <a:rPr lang="en-US" altLang="zh-TW" sz="1800" dirty="0"/>
              <a:t>For each leaf node i, set S</a:t>
            </a:r>
            <a:r>
              <a:rPr lang="en-US" altLang="zh-TW" sz="1800" baseline="-25000" dirty="0"/>
              <a:t>i</a:t>
            </a:r>
            <a:r>
              <a:rPr lang="en-US" altLang="zh-TW" sz="1800" dirty="0"/>
              <a:t> to the character of the sequence</a:t>
            </a:r>
          </a:p>
          <a:p>
            <a:pPr marL="1255713" lvl="2" indent="-341313">
              <a:buFont typeface="+mj-lt"/>
              <a:buAutoNum type="arabicPeriod"/>
              <a:tabLst>
                <a:tab pos="1706563" algn="l"/>
                <a:tab pos="2784475" algn="l"/>
              </a:tabLst>
            </a:pPr>
            <a:r>
              <a:rPr lang="en-US" altLang="zh-TW" sz="1800" dirty="0"/>
              <a:t>Upward phase: For each internal node i,</a:t>
            </a:r>
            <a:br>
              <a:rPr lang="en-US" altLang="zh-TW" sz="1800" dirty="0"/>
            </a:br>
            <a:r>
              <a:rPr lang="en-US" altLang="zh-TW" sz="1800" dirty="0"/>
              <a:t>if (S</a:t>
            </a:r>
            <a:r>
              <a:rPr lang="en-US" altLang="zh-TW" sz="1800" baseline="-25000" dirty="0"/>
              <a:t>l</a:t>
            </a:r>
            <a:r>
              <a:rPr lang="en-US" altLang="zh-TW" sz="1800" dirty="0"/>
              <a:t> </a:t>
            </a:r>
            <a:r>
              <a:rPr lang="en-US" altLang="zh-TW" sz="1800" dirty="0">
                <a:sym typeface="Symbol"/>
              </a:rPr>
              <a:t> S</a:t>
            </a:r>
            <a:r>
              <a:rPr lang="en-US" altLang="zh-TW" sz="1800" baseline="-25000" dirty="0">
                <a:sym typeface="Symbol"/>
              </a:rPr>
              <a:t>r</a:t>
            </a:r>
            <a:r>
              <a:rPr lang="en-US" altLang="zh-TW" sz="1800" dirty="0">
                <a:sym typeface="Symbol"/>
              </a:rPr>
              <a:t>)={}</a:t>
            </a:r>
            <a:r>
              <a:rPr lang="en-US" altLang="zh-TW" sz="1800" baseline="-25000" dirty="0">
                <a:sym typeface="Symbol"/>
              </a:rPr>
              <a:t> 	</a:t>
            </a:r>
            <a:r>
              <a:rPr lang="en-US" altLang="zh-TW" sz="1800" dirty="0"/>
              <a:t>// l and r do not agree: take both sets</a:t>
            </a:r>
            <a:r>
              <a:rPr lang="en-US" altLang="zh-TW" sz="1800" dirty="0">
                <a:sym typeface="Symbol"/>
              </a:rPr>
              <a:t/>
            </a:r>
            <a:br>
              <a:rPr lang="en-US" altLang="zh-TW" sz="1800" dirty="0">
                <a:sym typeface="Symbol"/>
              </a:rPr>
            </a:br>
            <a:r>
              <a:rPr lang="en-US" altLang="zh-TW" sz="1800" dirty="0">
                <a:sym typeface="Symbol"/>
              </a:rPr>
              <a:t>	S</a:t>
            </a:r>
            <a:r>
              <a:rPr lang="en-US" altLang="zh-TW" sz="1800" baseline="-25000" dirty="0">
                <a:sym typeface="Symbol"/>
              </a:rPr>
              <a:t>i</a:t>
            </a:r>
            <a:r>
              <a:rPr lang="en-US" altLang="zh-TW" sz="1800" dirty="0">
                <a:sym typeface="Symbol"/>
              </a:rPr>
              <a:t> := </a:t>
            </a:r>
            <a:r>
              <a:rPr lang="en-US" altLang="zh-TW" sz="1800" dirty="0"/>
              <a:t>S</a:t>
            </a:r>
            <a:r>
              <a:rPr lang="en-US" altLang="zh-TW" sz="1800" baseline="-25000" dirty="0"/>
              <a:t>l</a:t>
            </a:r>
            <a:r>
              <a:rPr lang="en-US" altLang="zh-TW" sz="1800" dirty="0"/>
              <a:t> </a:t>
            </a:r>
            <a:r>
              <a:rPr lang="en-US" altLang="zh-TW" sz="1800" dirty="0">
                <a:sym typeface="Symbol"/>
              </a:rPr>
              <a:t> S</a:t>
            </a:r>
            <a:r>
              <a:rPr lang="en-US" altLang="zh-TW" sz="1800" baseline="-25000" dirty="0">
                <a:sym typeface="Symbol"/>
              </a:rPr>
              <a:t>r </a:t>
            </a:r>
            <a:r>
              <a:rPr lang="en-US" altLang="zh-TW" sz="1800" dirty="0">
                <a:sym typeface="Symbol"/>
              </a:rPr>
              <a:t/>
            </a:r>
            <a:br>
              <a:rPr lang="en-US" altLang="zh-TW" sz="1800" dirty="0">
                <a:sym typeface="Symbol"/>
              </a:rPr>
            </a:br>
            <a:r>
              <a:rPr lang="en-US" altLang="zh-TW" sz="1800" dirty="0">
                <a:sym typeface="Symbol"/>
              </a:rPr>
              <a:t>else</a:t>
            </a:r>
            <a:r>
              <a:rPr lang="en-US" altLang="zh-TW" sz="1800" baseline="-25000" dirty="0">
                <a:sym typeface="Symbol"/>
              </a:rPr>
              <a:t>		</a:t>
            </a:r>
            <a:r>
              <a:rPr lang="en-US" altLang="zh-TW" sz="1800" dirty="0"/>
              <a:t>// l and r agree on something: take the agreed part</a:t>
            </a:r>
            <a:r>
              <a:rPr lang="en-US" altLang="zh-TW" sz="1800" dirty="0">
                <a:sym typeface="Symbol"/>
              </a:rPr>
              <a:t/>
            </a:r>
            <a:br>
              <a:rPr lang="en-US" altLang="zh-TW" sz="1800" dirty="0">
                <a:sym typeface="Symbol"/>
              </a:rPr>
            </a:br>
            <a:r>
              <a:rPr lang="en-US" altLang="zh-TW" sz="1800" dirty="0">
                <a:sym typeface="Symbol"/>
              </a:rPr>
              <a:t>	S</a:t>
            </a:r>
            <a:r>
              <a:rPr lang="en-US" altLang="zh-TW" sz="1800" baseline="-25000" dirty="0">
                <a:sym typeface="Symbol"/>
              </a:rPr>
              <a:t>i</a:t>
            </a:r>
            <a:r>
              <a:rPr lang="en-US" altLang="zh-TW" sz="1800" dirty="0">
                <a:sym typeface="Symbol"/>
              </a:rPr>
              <a:t> := </a:t>
            </a:r>
            <a:r>
              <a:rPr lang="en-US" altLang="zh-TW" sz="1800" dirty="0"/>
              <a:t>S</a:t>
            </a:r>
            <a:r>
              <a:rPr lang="en-US" altLang="zh-TW" sz="1800" baseline="-25000" dirty="0"/>
              <a:t>l</a:t>
            </a:r>
            <a:r>
              <a:rPr lang="en-US" altLang="zh-TW" sz="1800" dirty="0"/>
              <a:t> </a:t>
            </a:r>
            <a:r>
              <a:rPr lang="en-US" altLang="zh-TW" sz="1800" dirty="0">
                <a:sym typeface="Symbol"/>
              </a:rPr>
              <a:t> S</a:t>
            </a:r>
            <a:r>
              <a:rPr lang="en-US" altLang="zh-TW" sz="1800" baseline="-25000" dirty="0">
                <a:sym typeface="Symbol"/>
              </a:rPr>
              <a:t>r</a:t>
            </a:r>
          </a:p>
          <a:p>
            <a:pPr marL="1255713" lvl="2" indent="-341313">
              <a:buFont typeface="+mj-lt"/>
              <a:buAutoNum type="arabicPeriod"/>
              <a:tabLst>
                <a:tab pos="1706563" algn="l"/>
                <a:tab pos="2784475" algn="l"/>
              </a:tabLst>
            </a:pPr>
            <a:r>
              <a:rPr lang="en-US" altLang="zh-TW" sz="1800" dirty="0"/>
              <a:t>Downward phase: First pick any C</a:t>
            </a:r>
            <a:r>
              <a:rPr lang="en-US" altLang="zh-TW" sz="1800" baseline="-25000" dirty="0"/>
              <a:t>root</a:t>
            </a:r>
            <a:r>
              <a:rPr lang="en-US" altLang="zh-TW" sz="1800" dirty="0"/>
              <a:t> from S</a:t>
            </a:r>
            <a:r>
              <a:rPr lang="en-US" altLang="zh-TW" sz="1800" baseline="-25000" dirty="0"/>
              <a:t>root</a:t>
            </a:r>
            <a:r>
              <a:rPr lang="en-US" altLang="zh-TW" sz="1800" dirty="0"/>
              <a:t>. Then for each other internal node i, </a:t>
            </a:r>
            <a:br>
              <a:rPr lang="en-US" altLang="zh-TW" sz="1800" dirty="0"/>
            </a:br>
            <a:r>
              <a:rPr lang="en-US" altLang="zh-TW" sz="1800" dirty="0"/>
              <a:t>if C</a:t>
            </a:r>
            <a:r>
              <a:rPr lang="en-US" altLang="zh-TW" sz="1800" baseline="-25000" dirty="0"/>
              <a:t>p</a:t>
            </a:r>
            <a:r>
              <a:rPr lang="en-US" altLang="zh-TW" sz="1800" dirty="0">
                <a:sym typeface="Symbol"/>
              </a:rPr>
              <a:t>  </a:t>
            </a:r>
            <a:r>
              <a:rPr lang="en-US" altLang="zh-TW" sz="1800" dirty="0"/>
              <a:t>S</a:t>
            </a:r>
            <a:r>
              <a:rPr lang="en-US" altLang="zh-TW" sz="1800" baseline="-25000" dirty="0"/>
              <a:t>i</a:t>
            </a:r>
            <a:r>
              <a:rPr lang="en-US" altLang="zh-TW" sz="1800" baseline="-25000" dirty="0">
                <a:sym typeface="Symbol"/>
              </a:rPr>
              <a:t>	</a:t>
            </a:r>
            <a:r>
              <a:rPr lang="en-US" altLang="zh-TW" sz="1800" dirty="0"/>
              <a:t>// p agrees with i on something: take it</a:t>
            </a:r>
            <a:r>
              <a:rPr lang="en-US" altLang="zh-TW" sz="1800" dirty="0">
                <a:sym typeface="Symbol"/>
              </a:rPr>
              <a:t/>
            </a:r>
            <a:br>
              <a:rPr lang="en-US" altLang="zh-TW" sz="1800" dirty="0">
                <a:sym typeface="Symbol"/>
              </a:rPr>
            </a:br>
            <a:r>
              <a:rPr lang="en-US" altLang="zh-TW" sz="1800" dirty="0">
                <a:sym typeface="Symbol"/>
              </a:rPr>
              <a:t>	C</a:t>
            </a:r>
            <a:r>
              <a:rPr lang="en-US" altLang="zh-TW" sz="1800" baseline="-25000" dirty="0">
                <a:sym typeface="Symbol"/>
              </a:rPr>
              <a:t>i</a:t>
            </a:r>
            <a:r>
              <a:rPr lang="en-US" altLang="zh-TW" sz="1800" dirty="0">
                <a:sym typeface="Symbol"/>
              </a:rPr>
              <a:t> := C</a:t>
            </a:r>
            <a:r>
              <a:rPr lang="en-US" altLang="zh-TW" sz="1800" baseline="-25000" dirty="0">
                <a:sym typeface="Symbol"/>
              </a:rPr>
              <a:t>p</a:t>
            </a:r>
            <a:r>
              <a:rPr lang="en-US" altLang="zh-TW" sz="1800" dirty="0">
                <a:sym typeface="Symbol"/>
              </a:rPr>
              <a:t/>
            </a:r>
            <a:br>
              <a:rPr lang="en-US" altLang="zh-TW" sz="1800" dirty="0">
                <a:sym typeface="Symbol"/>
              </a:rPr>
            </a:br>
            <a:r>
              <a:rPr lang="en-US" altLang="zh-TW" sz="1800" dirty="0">
                <a:sym typeface="Symbol"/>
              </a:rPr>
              <a:t>else		// p disagrees with i: use i’s own preferences</a:t>
            </a:r>
            <a:br>
              <a:rPr lang="en-US" altLang="zh-TW" sz="1800" dirty="0">
                <a:sym typeface="Symbol"/>
              </a:rPr>
            </a:br>
            <a:r>
              <a:rPr lang="en-US" altLang="zh-TW" sz="1800" dirty="0">
                <a:sym typeface="Symbol"/>
              </a:rPr>
              <a:t>	 C</a:t>
            </a:r>
            <a:r>
              <a:rPr lang="en-US" altLang="zh-TW" sz="1800" baseline="-25000" dirty="0">
                <a:sym typeface="Symbol"/>
              </a:rPr>
              <a:t>i</a:t>
            </a:r>
            <a:r>
              <a:rPr lang="en-US" altLang="zh-TW" sz="1800" dirty="0">
                <a:sym typeface="Symbol"/>
              </a:rPr>
              <a:t> := choose one from S</a:t>
            </a:r>
            <a:r>
              <a:rPr lang="en-US" altLang="zh-TW" sz="1800" baseline="-25000" dirty="0">
                <a:sym typeface="Symbol"/>
              </a:rPr>
              <a:t>i</a:t>
            </a:r>
            <a:endParaRPr lang="en-US" altLang="zh-TW" sz="1800" dirty="0">
              <a:sym typeface="Symbol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9751642" y="3288268"/>
            <a:ext cx="313678" cy="262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6" name="Oval 15"/>
          <p:cNvSpPr/>
          <p:nvPr/>
        </p:nvSpPr>
        <p:spPr>
          <a:xfrm>
            <a:off x="10361242" y="3288268"/>
            <a:ext cx="313678" cy="262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7" name="Shape 16"/>
          <p:cNvCxnSpPr>
            <a:stCxn id="15" idx="0"/>
            <a:endCxn id="19" idx="2"/>
          </p:cNvCxnSpPr>
          <p:nvPr/>
        </p:nvCxnSpPr>
        <p:spPr>
          <a:xfrm rot="5400000" flipH="1" flipV="1">
            <a:off x="9819376" y="3051203"/>
            <a:ext cx="326170" cy="14796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16" idx="0"/>
            <a:endCxn id="19" idx="6"/>
          </p:cNvCxnSpPr>
          <p:nvPr/>
        </p:nvCxnSpPr>
        <p:spPr>
          <a:xfrm rot="16200000" flipV="1">
            <a:off x="10281016" y="3051202"/>
            <a:ext cx="326170" cy="14796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0056442" y="2831068"/>
            <a:ext cx="313678" cy="262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25000" y="3308984"/>
            <a:ext cx="244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l</a:t>
            </a:r>
            <a:endParaRPr lang="zh-TW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658241" y="3297316"/>
            <a:ext cx="27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</a:t>
            </a:r>
            <a:endParaRPr lang="zh-TW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9829800" y="2623184"/>
            <a:ext cx="244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cxnSp>
        <p:nvCxnSpPr>
          <p:cNvPr id="23" name="Shape 22"/>
          <p:cNvCxnSpPr>
            <a:stCxn id="19" idx="0"/>
            <a:endCxn id="24" idx="2"/>
          </p:cNvCxnSpPr>
          <p:nvPr/>
        </p:nvCxnSpPr>
        <p:spPr>
          <a:xfrm rot="5400000" flipH="1" flipV="1">
            <a:off x="10118342" y="2588169"/>
            <a:ext cx="337838" cy="14796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0361242" y="2362200"/>
            <a:ext cx="313678" cy="2620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132593" y="2154316"/>
            <a:ext cx="315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17720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An 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pSp>
        <p:nvGrpSpPr>
          <p:cNvPr id="153" name="Group 152"/>
          <p:cNvGrpSpPr/>
          <p:nvPr/>
        </p:nvGrpSpPr>
        <p:grpSpPr>
          <a:xfrm>
            <a:off x="1752600" y="1066800"/>
            <a:ext cx="2743200" cy="1905000"/>
            <a:chOff x="990600" y="1066800"/>
            <a:chExt cx="2743200" cy="1905000"/>
          </a:xfrm>
        </p:grpSpPr>
        <p:sp>
          <p:nvSpPr>
            <p:cNvPr id="7" name="Oval 6"/>
            <p:cNvSpPr/>
            <p:nvPr/>
          </p:nvSpPr>
          <p:spPr>
            <a:xfrm>
              <a:off x="9906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6002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9" name="Shape 8"/>
            <p:cNvCxnSpPr>
              <a:stCxn id="7" idx="0"/>
              <a:endCxn id="11" idx="2"/>
            </p:cNvCxnSpPr>
            <p:nvPr/>
          </p:nvCxnSpPr>
          <p:spPr>
            <a:xfrm rot="5400000" flipH="1" flipV="1">
              <a:off x="10668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hape 9"/>
            <p:cNvCxnSpPr>
              <a:stCxn id="8" idx="0"/>
              <a:endCxn id="11" idx="6"/>
            </p:cNvCxnSpPr>
            <p:nvPr/>
          </p:nvCxnSpPr>
          <p:spPr>
            <a:xfrm rot="16200000" flipV="1">
              <a:off x="15240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2954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2098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8194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4" name="Shape 13"/>
            <p:cNvCxnSpPr>
              <a:stCxn id="12" idx="0"/>
              <a:endCxn id="16" idx="2"/>
            </p:cNvCxnSpPr>
            <p:nvPr/>
          </p:nvCxnSpPr>
          <p:spPr>
            <a:xfrm rot="5400000" flipH="1" flipV="1">
              <a:off x="22860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hape 14"/>
            <p:cNvCxnSpPr>
              <a:stCxn id="13" idx="0"/>
              <a:endCxn id="16" idx="6"/>
            </p:cNvCxnSpPr>
            <p:nvPr/>
          </p:nvCxnSpPr>
          <p:spPr>
            <a:xfrm rot="16200000" flipV="1">
              <a:off x="27432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5146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4290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971800" y="1752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9" name="Shape 18"/>
            <p:cNvCxnSpPr>
              <a:stCxn id="17" idx="0"/>
              <a:endCxn id="18" idx="6"/>
            </p:cNvCxnSpPr>
            <p:nvPr/>
          </p:nvCxnSpPr>
          <p:spPr>
            <a:xfrm rot="16200000" flipV="1">
              <a:off x="3048000" y="2133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stCxn id="16" idx="0"/>
              <a:endCxn id="18" idx="2"/>
            </p:cNvCxnSpPr>
            <p:nvPr/>
          </p:nvCxnSpPr>
          <p:spPr>
            <a:xfrm rot="5400000" flipH="1" flipV="1">
              <a:off x="2667000" y="1905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057400" y="12954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22" name="Shape 21"/>
            <p:cNvCxnSpPr>
              <a:stCxn id="11" idx="0"/>
              <a:endCxn id="21" idx="2"/>
            </p:cNvCxnSpPr>
            <p:nvPr/>
          </p:nvCxnSpPr>
          <p:spPr>
            <a:xfrm rot="5400000" flipH="1" flipV="1">
              <a:off x="1371600" y="1524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hape 22"/>
            <p:cNvCxnSpPr>
              <a:stCxn id="18" idx="0"/>
              <a:endCxn id="21" idx="6"/>
            </p:cNvCxnSpPr>
            <p:nvPr/>
          </p:nvCxnSpPr>
          <p:spPr>
            <a:xfrm rot="16200000" flipV="1">
              <a:off x="2590800" y="1219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0"/>
            </p:cNvCxnSpPr>
            <p:nvPr/>
          </p:nvCxnSpPr>
          <p:spPr>
            <a:xfrm flipV="1">
              <a:off x="22098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ight Arrow 42"/>
          <p:cNvSpPr/>
          <p:nvPr/>
        </p:nvSpPr>
        <p:spPr>
          <a:xfrm>
            <a:off x="4648200" y="1905000"/>
            <a:ext cx="1447800" cy="6096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Upward phase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grpSp>
        <p:nvGrpSpPr>
          <p:cNvPr id="170" name="Group 169"/>
          <p:cNvGrpSpPr/>
          <p:nvPr/>
        </p:nvGrpSpPr>
        <p:grpSpPr>
          <a:xfrm>
            <a:off x="6172200" y="1066800"/>
            <a:ext cx="2743200" cy="1905000"/>
            <a:chOff x="5410200" y="1066800"/>
            <a:chExt cx="2743200" cy="1905000"/>
          </a:xfrm>
        </p:grpSpPr>
        <p:sp>
          <p:nvSpPr>
            <p:cNvPr id="149" name="Oval 148"/>
            <p:cNvSpPr/>
            <p:nvPr/>
          </p:nvSpPr>
          <p:spPr>
            <a:xfrm>
              <a:off x="57150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69342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7391400" y="1752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6477000" y="12954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4102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60198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64" name="Shape 63"/>
            <p:cNvCxnSpPr>
              <a:stCxn id="44" idx="0"/>
              <a:endCxn id="149" idx="2"/>
            </p:cNvCxnSpPr>
            <p:nvPr/>
          </p:nvCxnSpPr>
          <p:spPr>
            <a:xfrm rot="5400000" flipH="1" flipV="1">
              <a:off x="54864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hape 64"/>
            <p:cNvCxnSpPr>
              <a:stCxn id="45" idx="0"/>
              <a:endCxn id="149" idx="6"/>
            </p:cNvCxnSpPr>
            <p:nvPr/>
          </p:nvCxnSpPr>
          <p:spPr>
            <a:xfrm rot="16200000" flipV="1">
              <a:off x="59436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/>
            <p:nvPr/>
          </p:nvSpPr>
          <p:spPr>
            <a:xfrm>
              <a:off x="66294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72390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69" name="Shape 68"/>
            <p:cNvCxnSpPr>
              <a:stCxn id="67" idx="0"/>
              <a:endCxn id="150" idx="2"/>
            </p:cNvCxnSpPr>
            <p:nvPr/>
          </p:nvCxnSpPr>
          <p:spPr>
            <a:xfrm rot="5400000" flipH="1" flipV="1">
              <a:off x="67056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hape 69"/>
            <p:cNvCxnSpPr>
              <a:stCxn id="68" idx="0"/>
              <a:endCxn id="150" idx="6"/>
            </p:cNvCxnSpPr>
            <p:nvPr/>
          </p:nvCxnSpPr>
          <p:spPr>
            <a:xfrm rot="16200000" flipV="1">
              <a:off x="71628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78486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74" name="Shape 73"/>
            <p:cNvCxnSpPr>
              <a:stCxn id="72" idx="0"/>
              <a:endCxn id="151" idx="6"/>
            </p:cNvCxnSpPr>
            <p:nvPr/>
          </p:nvCxnSpPr>
          <p:spPr>
            <a:xfrm rot="16200000" flipV="1">
              <a:off x="7467600" y="2133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hape 74"/>
            <p:cNvCxnSpPr>
              <a:stCxn id="150" idx="0"/>
              <a:endCxn id="151" idx="2"/>
            </p:cNvCxnSpPr>
            <p:nvPr/>
          </p:nvCxnSpPr>
          <p:spPr>
            <a:xfrm rot="5400000" flipH="1" flipV="1">
              <a:off x="7086600" y="1905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hape 76"/>
            <p:cNvCxnSpPr>
              <a:stCxn id="149" idx="0"/>
              <a:endCxn id="152" idx="2"/>
            </p:cNvCxnSpPr>
            <p:nvPr/>
          </p:nvCxnSpPr>
          <p:spPr>
            <a:xfrm rot="5400000" flipH="1" flipV="1">
              <a:off x="5791200" y="1524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hape 77"/>
            <p:cNvCxnSpPr>
              <a:stCxn id="151" idx="0"/>
              <a:endCxn id="152" idx="6"/>
            </p:cNvCxnSpPr>
            <p:nvPr/>
          </p:nvCxnSpPr>
          <p:spPr>
            <a:xfrm rot="16200000" flipV="1">
              <a:off x="7010400" y="1219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152" idx="0"/>
            </p:cNvCxnSpPr>
            <p:nvPr/>
          </p:nvCxnSpPr>
          <p:spPr>
            <a:xfrm flipV="1">
              <a:off x="66294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210"/>
          <p:cNvGrpSpPr/>
          <p:nvPr/>
        </p:nvGrpSpPr>
        <p:grpSpPr>
          <a:xfrm>
            <a:off x="4648200" y="4191000"/>
            <a:ext cx="2743200" cy="1905000"/>
            <a:chOff x="3276600" y="3886200"/>
            <a:chExt cx="2743200" cy="1905000"/>
          </a:xfrm>
        </p:grpSpPr>
        <p:sp>
          <p:nvSpPr>
            <p:cNvPr id="141" name="Oval 140"/>
            <p:cNvSpPr/>
            <p:nvPr/>
          </p:nvSpPr>
          <p:spPr>
            <a:xfrm>
              <a:off x="3581400" y="502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4800600" y="502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G,T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5257800" y="4572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A,G,T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4343400" y="4114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3276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00" name="Oval 99"/>
            <p:cNvSpPr/>
            <p:nvPr/>
          </p:nvSpPr>
          <p:spPr>
            <a:xfrm>
              <a:off x="38862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101" name="Shape 100"/>
            <p:cNvCxnSpPr>
              <a:stCxn id="99" idx="0"/>
              <a:endCxn id="141" idx="2"/>
            </p:cNvCxnSpPr>
            <p:nvPr/>
          </p:nvCxnSpPr>
          <p:spPr>
            <a:xfrm rot="5400000" flipH="1" flipV="1">
              <a:off x="33528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hape 101"/>
            <p:cNvCxnSpPr>
              <a:stCxn id="100" idx="0"/>
              <a:endCxn id="141" idx="6"/>
            </p:cNvCxnSpPr>
            <p:nvPr/>
          </p:nvCxnSpPr>
          <p:spPr>
            <a:xfrm rot="16200000" flipV="1">
              <a:off x="38100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>
            <a:xfrm>
              <a:off x="44958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51054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06" name="Shape 105"/>
            <p:cNvCxnSpPr>
              <a:stCxn id="104" idx="0"/>
              <a:endCxn id="142" idx="2"/>
            </p:cNvCxnSpPr>
            <p:nvPr/>
          </p:nvCxnSpPr>
          <p:spPr>
            <a:xfrm rot="5400000" flipH="1" flipV="1">
              <a:off x="45720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hape 106"/>
            <p:cNvCxnSpPr>
              <a:stCxn id="105" idx="0"/>
              <a:endCxn id="142" idx="6"/>
            </p:cNvCxnSpPr>
            <p:nvPr/>
          </p:nvCxnSpPr>
          <p:spPr>
            <a:xfrm rot="16200000" flipV="1">
              <a:off x="50292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/>
            <p:cNvSpPr/>
            <p:nvPr/>
          </p:nvSpPr>
          <p:spPr>
            <a:xfrm>
              <a:off x="57150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11" name="Shape 110"/>
            <p:cNvCxnSpPr>
              <a:stCxn id="109" idx="0"/>
              <a:endCxn id="143" idx="6"/>
            </p:cNvCxnSpPr>
            <p:nvPr/>
          </p:nvCxnSpPr>
          <p:spPr>
            <a:xfrm rot="16200000" flipV="1">
              <a:off x="5334000" y="49530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hape 111"/>
            <p:cNvCxnSpPr>
              <a:stCxn id="142" idx="0"/>
              <a:endCxn id="143" idx="2"/>
            </p:cNvCxnSpPr>
            <p:nvPr/>
          </p:nvCxnSpPr>
          <p:spPr>
            <a:xfrm rot="5400000" flipH="1" flipV="1">
              <a:off x="4953000" y="47244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hape 113"/>
            <p:cNvCxnSpPr>
              <a:stCxn id="141" idx="0"/>
              <a:endCxn id="144" idx="2"/>
            </p:cNvCxnSpPr>
            <p:nvPr/>
          </p:nvCxnSpPr>
          <p:spPr>
            <a:xfrm rot="5400000" flipH="1" flipV="1">
              <a:off x="3657600" y="43434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hape 114"/>
            <p:cNvCxnSpPr>
              <a:stCxn id="143" idx="0"/>
              <a:endCxn id="144" idx="6"/>
            </p:cNvCxnSpPr>
            <p:nvPr/>
          </p:nvCxnSpPr>
          <p:spPr>
            <a:xfrm rot="16200000" flipV="1">
              <a:off x="4876800" y="40386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44" idx="0"/>
            </p:cNvCxnSpPr>
            <p:nvPr/>
          </p:nvCxnSpPr>
          <p:spPr>
            <a:xfrm flipV="1">
              <a:off x="4495800" y="3886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0" name="Group 209"/>
          <p:cNvGrpSpPr/>
          <p:nvPr/>
        </p:nvGrpSpPr>
        <p:grpSpPr>
          <a:xfrm>
            <a:off x="7543800" y="4191000"/>
            <a:ext cx="2743200" cy="1905000"/>
            <a:chOff x="6172200" y="3886200"/>
            <a:chExt cx="2743200" cy="1905000"/>
          </a:xfrm>
        </p:grpSpPr>
        <p:sp>
          <p:nvSpPr>
            <p:cNvPr id="145" name="Oval 144"/>
            <p:cNvSpPr/>
            <p:nvPr/>
          </p:nvSpPr>
          <p:spPr>
            <a:xfrm>
              <a:off x="64770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76962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T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8153400" y="4572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7239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17" name="Oval 116"/>
            <p:cNvSpPr/>
            <p:nvPr/>
          </p:nvSpPr>
          <p:spPr>
            <a:xfrm>
              <a:off x="61722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67818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119" name="Shape 118"/>
            <p:cNvCxnSpPr>
              <a:stCxn id="117" idx="0"/>
              <a:endCxn id="145" idx="2"/>
            </p:cNvCxnSpPr>
            <p:nvPr/>
          </p:nvCxnSpPr>
          <p:spPr>
            <a:xfrm rot="5400000" flipH="1" flipV="1">
              <a:off x="62484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hape 119"/>
            <p:cNvCxnSpPr>
              <a:stCxn id="118" idx="0"/>
              <a:endCxn id="145" idx="6"/>
            </p:cNvCxnSpPr>
            <p:nvPr/>
          </p:nvCxnSpPr>
          <p:spPr>
            <a:xfrm rot="16200000" flipV="1">
              <a:off x="67056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Oval 121"/>
            <p:cNvSpPr/>
            <p:nvPr/>
          </p:nvSpPr>
          <p:spPr>
            <a:xfrm>
              <a:off x="73914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23" name="Oval 122"/>
            <p:cNvSpPr/>
            <p:nvPr/>
          </p:nvSpPr>
          <p:spPr>
            <a:xfrm>
              <a:off x="80010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24" name="Shape 123"/>
            <p:cNvCxnSpPr>
              <a:stCxn id="122" idx="0"/>
              <a:endCxn id="146" idx="2"/>
            </p:cNvCxnSpPr>
            <p:nvPr/>
          </p:nvCxnSpPr>
          <p:spPr>
            <a:xfrm rot="5400000" flipH="1" flipV="1">
              <a:off x="74676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hape 124"/>
            <p:cNvCxnSpPr>
              <a:stCxn id="123" idx="0"/>
              <a:endCxn id="146" idx="6"/>
            </p:cNvCxnSpPr>
            <p:nvPr/>
          </p:nvCxnSpPr>
          <p:spPr>
            <a:xfrm rot="16200000" flipV="1">
              <a:off x="79248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>
            <a:xfrm>
              <a:off x="8610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29" name="Shape 128"/>
            <p:cNvCxnSpPr>
              <a:stCxn id="127" idx="0"/>
              <a:endCxn id="147" idx="6"/>
            </p:cNvCxnSpPr>
            <p:nvPr/>
          </p:nvCxnSpPr>
          <p:spPr>
            <a:xfrm rot="16200000" flipV="1">
              <a:off x="8229600" y="49530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hape 129"/>
            <p:cNvCxnSpPr>
              <a:stCxn id="146" idx="0"/>
              <a:endCxn id="147" idx="2"/>
            </p:cNvCxnSpPr>
            <p:nvPr/>
          </p:nvCxnSpPr>
          <p:spPr>
            <a:xfrm rot="5400000" flipH="1" flipV="1">
              <a:off x="7848600" y="47244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hape 131"/>
            <p:cNvCxnSpPr>
              <a:stCxn id="145" idx="0"/>
              <a:endCxn id="148" idx="2"/>
            </p:cNvCxnSpPr>
            <p:nvPr/>
          </p:nvCxnSpPr>
          <p:spPr>
            <a:xfrm rot="5400000" flipH="1" flipV="1">
              <a:off x="6553200" y="43434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hape 132"/>
            <p:cNvCxnSpPr>
              <a:stCxn id="147" idx="0"/>
              <a:endCxn id="148" idx="6"/>
            </p:cNvCxnSpPr>
            <p:nvPr/>
          </p:nvCxnSpPr>
          <p:spPr>
            <a:xfrm rot="16200000" flipV="1">
              <a:off x="7772400" y="40386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48" idx="0"/>
            </p:cNvCxnSpPr>
            <p:nvPr/>
          </p:nvCxnSpPr>
          <p:spPr>
            <a:xfrm flipV="1">
              <a:off x="7391400" y="3886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Down Arrow 134"/>
          <p:cNvSpPr/>
          <p:nvPr/>
        </p:nvSpPr>
        <p:spPr>
          <a:xfrm>
            <a:off x="6248400" y="3276600"/>
            <a:ext cx="2590800" cy="5334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Downward phase (2 choices)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6477000" y="22098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dirty="0">
                <a:solidFill>
                  <a:schemeClr val="bg1"/>
                </a:solidFill>
              </a:rPr>
              <a:t>A,C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172" name="Oval 171"/>
          <p:cNvSpPr/>
          <p:nvPr/>
        </p:nvSpPr>
        <p:spPr>
          <a:xfrm>
            <a:off x="7696200" y="22098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dirty="0">
                <a:solidFill>
                  <a:schemeClr val="bg1"/>
                </a:solidFill>
              </a:rPr>
              <a:t>G,T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173" name="Oval 172"/>
          <p:cNvSpPr/>
          <p:nvPr/>
        </p:nvSpPr>
        <p:spPr>
          <a:xfrm>
            <a:off x="8153400" y="17526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100" dirty="0">
                <a:solidFill>
                  <a:schemeClr val="bg1"/>
                </a:solidFill>
              </a:rPr>
              <a:t>A,G,T</a:t>
            </a:r>
            <a:endParaRPr lang="zh-TW" altLang="en-US" sz="1100" dirty="0">
              <a:solidFill>
                <a:schemeClr val="bg1"/>
              </a:solidFill>
            </a:endParaRPr>
          </a:p>
        </p:txBody>
      </p:sp>
      <p:sp>
        <p:nvSpPr>
          <p:cNvPr id="174" name="Oval 173"/>
          <p:cNvSpPr/>
          <p:nvPr/>
        </p:nvSpPr>
        <p:spPr>
          <a:xfrm>
            <a:off x="7239000" y="12954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49530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61722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6629400" y="4876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7239000" y="49530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OR</a:t>
            </a:r>
            <a:endParaRPr lang="zh-TW" altLang="en-US" dirty="0"/>
          </a:p>
        </p:txBody>
      </p:sp>
      <p:sp>
        <p:nvSpPr>
          <p:cNvPr id="92" name="Oval 91"/>
          <p:cNvSpPr/>
          <p:nvPr/>
        </p:nvSpPr>
        <p:spPr>
          <a:xfrm>
            <a:off x="5715000" y="4419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9296400" y="13716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96000" tIns="0" rIns="0" bIns="0" rtlCol="0" anchor="ctr">
            <a:noAutofit/>
          </a:bodyPr>
          <a:lstStyle/>
          <a:p>
            <a:r>
              <a:rPr lang="en-US" altLang="zh-TW" dirty="0">
                <a:solidFill>
                  <a:schemeClr val="tx1"/>
                </a:solidFill>
              </a:rPr>
              <a:t>Preference set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9296400" y="182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96000" tIns="0" rIns="0" bIns="0"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Final character chosen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35" grpId="0" animBg="1"/>
      <p:bldP spid="171" grpId="0" animBg="1"/>
      <p:bldP spid="172" grpId="0" animBg="1"/>
      <p:bldP spid="173" grpId="0" animBg="1"/>
      <p:bldP spid="174" grpId="0" animBg="1"/>
      <p:bldP spid="217" grpId="0" animBg="1"/>
      <p:bldP spid="218" grpId="0" animBg="1"/>
      <p:bldP spid="219" grpId="0" animBg="1"/>
      <p:bldP spid="286" grpId="0"/>
      <p:bldP spid="9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Why does it work? [Optional]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Proof by induction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When there are two leaves, there are only two cases: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They have the same character</a:t>
            </a:r>
          </a:p>
          <a:p>
            <a:pPr lvl="3"/>
            <a:r>
              <a:rPr lang="zh-CN" altLang="en-US" sz="2400" dirty="0"/>
              <a:t> </a:t>
            </a:r>
            <a:r>
              <a:rPr lang="en-US" altLang="zh-TW" sz="2400" dirty="0"/>
              <a:t>Actual minimum number of mutations: 0</a:t>
            </a:r>
          </a:p>
          <a:p>
            <a:pPr lvl="3"/>
            <a:r>
              <a:rPr lang="zh-CN" altLang="en-US" sz="2400" dirty="0"/>
              <a:t> </a:t>
            </a:r>
            <a:r>
              <a:rPr lang="en-US" altLang="zh-TW" sz="2400" dirty="0"/>
              <a:t>The algorithm gives the same number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They have different characters</a:t>
            </a:r>
          </a:p>
          <a:p>
            <a:pPr lvl="3"/>
            <a:r>
              <a:rPr lang="zh-CN" altLang="en-US" sz="2400" dirty="0"/>
              <a:t> </a:t>
            </a:r>
            <a:r>
              <a:rPr lang="en-US" altLang="zh-TW" sz="2400" dirty="0"/>
              <a:t>Actual minimum number of mutations: 1</a:t>
            </a:r>
          </a:p>
          <a:p>
            <a:pPr lvl="3"/>
            <a:r>
              <a:rPr lang="zh-CN" altLang="en-US" sz="2400" dirty="0"/>
              <a:t> </a:t>
            </a:r>
            <a:r>
              <a:rPr lang="en-US" altLang="zh-TW" sz="2400" dirty="0"/>
              <a:t>The algorithm also gives the same number</a:t>
            </a:r>
          </a:p>
          <a:p>
            <a:pPr lvl="2">
              <a:buNone/>
            </a:pPr>
            <a:r>
              <a:rPr lang="en-US" altLang="zh-TW" sz="2400" dirty="0"/>
              <a:t>Therefore</a:t>
            </a:r>
            <a:r>
              <a:rPr lang="en-US" altLang="zh-CN" sz="2400" dirty="0"/>
              <a:t>,</a:t>
            </a:r>
            <a:r>
              <a:rPr lang="en-US" altLang="zh-TW" sz="2400" dirty="0"/>
              <a:t> the algorithm is optimal</a:t>
            </a:r>
            <a:endParaRPr lang="zh-TW" alt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7543800" y="2895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8001000" y="2895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9" name="Shape 8"/>
          <p:cNvCxnSpPr>
            <a:stCxn id="8" idx="0"/>
            <a:endCxn id="10" idx="6"/>
          </p:cNvCxnSpPr>
          <p:nvPr/>
        </p:nvCxnSpPr>
        <p:spPr>
          <a:xfrm rot="16200000" flipV="1">
            <a:off x="8001000" y="2743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7772400" y="2514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1" name="Shape 10"/>
          <p:cNvCxnSpPr>
            <a:stCxn id="7" idx="0"/>
            <a:endCxn id="10" idx="2"/>
          </p:cNvCxnSpPr>
          <p:nvPr/>
        </p:nvCxnSpPr>
        <p:spPr>
          <a:xfrm rot="5400000" flipH="1" flipV="1">
            <a:off x="7620000" y="2743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543800" y="4038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001000" y="4038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4" name="Shape 13"/>
          <p:cNvCxnSpPr>
            <a:stCxn id="13" idx="0"/>
            <a:endCxn id="15" idx="6"/>
          </p:cNvCxnSpPr>
          <p:nvPr/>
        </p:nvCxnSpPr>
        <p:spPr>
          <a:xfrm rot="16200000" flipV="1">
            <a:off x="8001000" y="3886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772400" y="3657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6" name="Shape 15"/>
          <p:cNvCxnSpPr>
            <a:stCxn id="12" idx="0"/>
            <a:endCxn id="15" idx="2"/>
          </p:cNvCxnSpPr>
          <p:nvPr/>
        </p:nvCxnSpPr>
        <p:spPr>
          <a:xfrm rot="5400000" flipH="1" flipV="1">
            <a:off x="7620000" y="3886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8839200" y="4038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9296400" y="4038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19" name="Shape 18"/>
          <p:cNvCxnSpPr>
            <a:stCxn id="18" idx="0"/>
            <a:endCxn id="20" idx="6"/>
          </p:cNvCxnSpPr>
          <p:nvPr/>
        </p:nvCxnSpPr>
        <p:spPr>
          <a:xfrm rot="16200000" flipV="1">
            <a:off x="9296400" y="3886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9067800" y="3657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21" name="Shape 20"/>
          <p:cNvCxnSpPr>
            <a:stCxn id="17" idx="0"/>
            <a:endCxn id="20" idx="2"/>
          </p:cNvCxnSpPr>
          <p:nvPr/>
        </p:nvCxnSpPr>
        <p:spPr>
          <a:xfrm rot="5400000" flipH="1" flipV="1">
            <a:off x="8915400" y="3886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8763000" y="2895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220200" y="2895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24" name="Shape 23"/>
          <p:cNvCxnSpPr>
            <a:stCxn id="23" idx="0"/>
            <a:endCxn id="25" idx="6"/>
          </p:cNvCxnSpPr>
          <p:nvPr/>
        </p:nvCxnSpPr>
        <p:spPr>
          <a:xfrm rot="16200000" flipV="1">
            <a:off x="9220200" y="2743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8991600" y="2514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26" name="Shape 25"/>
          <p:cNvCxnSpPr>
            <a:stCxn id="22" idx="0"/>
            <a:endCxn id="25" idx="2"/>
          </p:cNvCxnSpPr>
          <p:nvPr/>
        </p:nvCxnSpPr>
        <p:spPr>
          <a:xfrm rot="5400000" flipH="1" flipV="1">
            <a:off x="8839200" y="27432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8839200" y="5105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9296400" y="5105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29" name="Shape 28"/>
          <p:cNvCxnSpPr>
            <a:stCxn id="28" idx="0"/>
            <a:endCxn id="30" idx="6"/>
          </p:cNvCxnSpPr>
          <p:nvPr/>
        </p:nvCxnSpPr>
        <p:spPr>
          <a:xfrm rot="16200000" flipV="1">
            <a:off x="9296400" y="49530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9067800" y="4724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cxnSp>
        <p:nvCxnSpPr>
          <p:cNvPr id="31" name="Shape 30"/>
          <p:cNvCxnSpPr>
            <a:stCxn id="27" idx="0"/>
            <a:endCxn id="30" idx="2"/>
          </p:cNvCxnSpPr>
          <p:nvPr/>
        </p:nvCxnSpPr>
        <p:spPr>
          <a:xfrm rot="5400000" flipH="1" flipV="1">
            <a:off x="8915400" y="4953000"/>
            <a:ext cx="228600" cy="76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8458200" y="2743200"/>
            <a:ext cx="304800" cy="152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Right Arrow 32"/>
          <p:cNvSpPr/>
          <p:nvPr/>
        </p:nvSpPr>
        <p:spPr>
          <a:xfrm>
            <a:off x="8458200" y="3886200"/>
            <a:ext cx="304800" cy="152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Right Arrow 33"/>
          <p:cNvSpPr/>
          <p:nvPr/>
        </p:nvSpPr>
        <p:spPr>
          <a:xfrm rot="2592779">
            <a:off x="8364813" y="4417529"/>
            <a:ext cx="511557" cy="1524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Phylogenetic tree reconstruction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11277600" cy="505936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General problem: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Given a set of DNA/protein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Find a phylogenetic tree such that it likely corresponds to the actual historical </a:t>
            </a:r>
          </a:p>
          <a:p>
            <a:pPr marL="108496" lvl="1" indent="0">
              <a:buNone/>
            </a:pPr>
            <a:r>
              <a:rPr lang="zh-CN" altLang="en-US" dirty="0"/>
              <a:t>    </a:t>
            </a:r>
            <a:r>
              <a:rPr lang="en-US" altLang="zh-TW" dirty="0"/>
              <a:t>evolutionary events, involving:</a:t>
            </a:r>
          </a:p>
          <a:p>
            <a:pPr lvl="2"/>
            <a:r>
              <a:rPr lang="zh-CN" altLang="en-US" sz="2200" dirty="0"/>
              <a:t> </a:t>
            </a:r>
            <a:r>
              <a:rPr lang="en-US" altLang="zh-TW" sz="2200" dirty="0"/>
              <a:t>Order of separation events (how the nodes are connected)</a:t>
            </a:r>
          </a:p>
          <a:p>
            <a:pPr lvl="2"/>
            <a:r>
              <a:rPr lang="zh-CN" altLang="en-US" sz="2200" dirty="0"/>
              <a:t> </a:t>
            </a:r>
            <a:r>
              <a:rPr lang="en-US" altLang="zh-TW" sz="2200" dirty="0"/>
              <a:t>Ancestral sequences (what sequences the internal nodes have)</a:t>
            </a:r>
          </a:p>
          <a:p>
            <a:pPr lvl="2"/>
            <a:r>
              <a:rPr lang="zh-CN" altLang="en-US" sz="2200" dirty="0"/>
              <a:t> </a:t>
            </a:r>
            <a:r>
              <a:rPr lang="en-US" altLang="zh-TW" sz="2200" dirty="0"/>
              <a:t>Branch lengths (how much time it has been since the separation)</a:t>
            </a:r>
          </a:p>
          <a:p>
            <a:pPr marL="216992" lvl="2" indent="0">
              <a:buNone/>
            </a:pPr>
            <a:r>
              <a:rPr lang="zh-CN" altLang="en-US" sz="2200" dirty="0"/>
              <a:t> </a:t>
            </a:r>
            <a:r>
              <a:rPr lang="en-US" altLang="zh-TW" sz="2200" dirty="0"/>
              <a:t>There are various ways to evaluate how likely a tree is correct. </a:t>
            </a:r>
          </a:p>
          <a:p>
            <a:pPr marL="216992" lvl="2" indent="0">
              <a:buNone/>
            </a:pPr>
            <a:r>
              <a:rPr lang="zh-CN" altLang="en-US" sz="2200" dirty="0"/>
              <a:t> </a:t>
            </a:r>
            <a:r>
              <a:rPr lang="en-US" altLang="zh-TW" sz="2200" dirty="0"/>
              <a:t>We will study them in this lecture</a:t>
            </a:r>
          </a:p>
          <a:p>
            <a:pPr marL="216992" lvl="2" indent="0">
              <a:buNone/>
            </a:pPr>
            <a:endParaRPr lang="en-US" altLang="zh-TW" sz="900" dirty="0"/>
          </a:p>
          <a:p>
            <a:pPr lvl="1"/>
            <a:r>
              <a:rPr lang="en-US" altLang="zh-TW" dirty="0"/>
              <a:t>“Re”-construction: The tree was defined by history. We only try to reconstruct it from the observed sequences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Why does it work? [Optional]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8382000" cy="505936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Assume the algorithm is able to minimize the number </a:t>
            </a:r>
            <a:r>
              <a:rPr lang="zh-CN" altLang="en-US" dirty="0"/>
              <a:t> </a:t>
            </a:r>
            <a:endParaRPr lang="en-HK" altLang="zh-CN" dirty="0"/>
          </a:p>
          <a:p>
            <a:pPr marL="0" indent="0">
              <a:buNone/>
            </a:pPr>
            <a:r>
              <a:rPr lang="zh-CN" altLang="en-US" dirty="0"/>
              <a:t>   </a:t>
            </a:r>
            <a:r>
              <a:rPr lang="en-US" altLang="zh-TW" dirty="0"/>
              <a:t>of mutations for trees with k or fewer leaves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Now for a tree with k+1 leaves,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It consists of a root connected to two sub-trees with roots l </a:t>
            </a:r>
            <a:r>
              <a:rPr lang="zh-CN" altLang="en-US" dirty="0"/>
              <a:t>  </a:t>
            </a:r>
            <a:r>
              <a:rPr lang="en-US" altLang="zh-TW" dirty="0"/>
              <a:t>and r, both with k or fewer leaves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Two cases: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If S</a:t>
            </a:r>
            <a:r>
              <a:rPr lang="en-US" altLang="zh-TW" sz="2400" baseline="-25000" dirty="0"/>
              <a:t>l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</a:t>
            </a:r>
            <a:r>
              <a:rPr lang="en-US" altLang="zh-TW" sz="2400" dirty="0"/>
              <a:t> S</a:t>
            </a:r>
            <a:r>
              <a:rPr lang="en-US" altLang="zh-TW" sz="2400" baseline="-25000" dirty="0"/>
              <a:t>r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 </a:t>
            </a:r>
            <a:r>
              <a:rPr lang="en-US" altLang="zh-TW" sz="2400" dirty="0"/>
              <a:t>{}, the algorithm gives a solution with m</a:t>
            </a:r>
            <a:r>
              <a:rPr lang="en-US" altLang="zh-TW" sz="2400" baseline="-25000" dirty="0"/>
              <a:t>l</a:t>
            </a:r>
            <a:r>
              <a:rPr lang="en-US" altLang="zh-TW" sz="2400" dirty="0"/>
              <a:t> + m</a:t>
            </a:r>
            <a:r>
              <a:rPr lang="en-US" altLang="zh-TW" sz="2400" baseline="-25000" dirty="0"/>
              <a:t>r</a:t>
            </a:r>
            <a:r>
              <a:rPr lang="en-US" altLang="zh-TW" sz="2400" dirty="0"/>
              <a:t> mutations, which is optimal due to the induction hypothesis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If S</a:t>
            </a:r>
            <a:r>
              <a:rPr lang="en-US" altLang="zh-TW" sz="2400" baseline="-25000" dirty="0"/>
              <a:t>l</a:t>
            </a:r>
            <a:r>
              <a:rPr lang="en-US" altLang="zh-TW" sz="2400" dirty="0"/>
              <a:t> </a:t>
            </a:r>
            <a:r>
              <a:rPr lang="en-US" altLang="zh-TW" sz="2400" dirty="0">
                <a:sym typeface="Symbol"/>
              </a:rPr>
              <a:t></a:t>
            </a:r>
            <a:r>
              <a:rPr lang="en-US" altLang="zh-TW" sz="2400" dirty="0"/>
              <a:t> S</a:t>
            </a:r>
            <a:r>
              <a:rPr lang="en-US" altLang="zh-TW" sz="2400" baseline="-25000" dirty="0"/>
              <a:t>r</a:t>
            </a:r>
            <a:r>
              <a:rPr lang="en-US" altLang="zh-TW" sz="2400" dirty="0"/>
              <a:t> = {}, the algorithm gives a solution with m</a:t>
            </a:r>
            <a:r>
              <a:rPr lang="en-US" altLang="zh-TW" sz="2400" baseline="-25000" dirty="0"/>
              <a:t>l</a:t>
            </a:r>
            <a:r>
              <a:rPr lang="en-US" altLang="zh-TW" sz="2400" dirty="0"/>
              <a:t> + m</a:t>
            </a:r>
            <a:r>
              <a:rPr lang="en-US" altLang="zh-TW" sz="2400" baseline="-25000" dirty="0"/>
              <a:t>r</a:t>
            </a:r>
            <a:r>
              <a:rPr lang="en-US" altLang="zh-TW" sz="2400" dirty="0"/>
              <a:t> + 1 mutations, which is also optimal since one extra mutation must be introduced between the root and one of its children</a:t>
            </a:r>
          </a:p>
        </p:txBody>
      </p:sp>
      <p:sp>
        <p:nvSpPr>
          <p:cNvPr id="12" name="Oval 11"/>
          <p:cNvSpPr/>
          <p:nvPr/>
        </p:nvSpPr>
        <p:spPr>
          <a:xfrm>
            <a:off x="9525000" y="3352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Oval 12"/>
          <p:cNvSpPr/>
          <p:nvPr/>
        </p:nvSpPr>
        <p:spPr>
          <a:xfrm>
            <a:off x="10668000" y="3352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4" name="Shape 13"/>
          <p:cNvCxnSpPr>
            <a:stCxn id="12" idx="0"/>
            <a:endCxn id="16" idx="2"/>
          </p:cNvCxnSpPr>
          <p:nvPr/>
        </p:nvCxnSpPr>
        <p:spPr>
          <a:xfrm rot="5400000" flipH="1" flipV="1">
            <a:off x="9639300" y="2933700"/>
            <a:ext cx="45720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3" idx="0"/>
            <a:endCxn id="16" idx="6"/>
          </p:cNvCxnSpPr>
          <p:nvPr/>
        </p:nvCxnSpPr>
        <p:spPr>
          <a:xfrm rot="16200000" flipV="1">
            <a:off x="10363200" y="2895600"/>
            <a:ext cx="457200" cy="4572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0058400" y="2743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72600" y="313586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</a:t>
            </a:r>
            <a:endParaRPr lang="zh-TW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936584" y="31242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r</a:t>
            </a:r>
            <a:endParaRPr lang="zh-TW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058400" y="2362200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dirty="0"/>
              <a:t>root</a:t>
            </a:r>
            <a:endParaRPr lang="zh-TW" altLang="en-US" dirty="0"/>
          </a:p>
        </p:txBody>
      </p:sp>
      <p:cxnSp>
        <p:nvCxnSpPr>
          <p:cNvPr id="20" name="Shape 19"/>
          <p:cNvCxnSpPr>
            <a:endCxn id="12" idx="2"/>
          </p:cNvCxnSpPr>
          <p:nvPr/>
        </p:nvCxnSpPr>
        <p:spPr>
          <a:xfrm rot="5400000" flipH="1" flipV="1">
            <a:off x="9296400" y="3581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endCxn id="12" idx="6"/>
          </p:cNvCxnSpPr>
          <p:nvPr/>
        </p:nvCxnSpPr>
        <p:spPr>
          <a:xfrm rot="16200000" flipV="1">
            <a:off x="9753600" y="3581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endCxn id="13" idx="2"/>
          </p:cNvCxnSpPr>
          <p:nvPr/>
        </p:nvCxnSpPr>
        <p:spPr>
          <a:xfrm rot="5400000" flipH="1" flipV="1">
            <a:off x="10439400" y="3581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13" idx="6"/>
          </p:cNvCxnSpPr>
          <p:nvPr/>
        </p:nvCxnSpPr>
        <p:spPr>
          <a:xfrm rot="16200000" flipV="1">
            <a:off x="10896602" y="3581401"/>
            <a:ext cx="304801" cy="1524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220200" y="3657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...</a:t>
            </a:r>
            <a:endParaRPr lang="zh-TW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829800" y="3657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...</a:t>
            </a:r>
            <a:endParaRPr lang="zh-TW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363200" y="3657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...</a:t>
            </a:r>
            <a:endParaRPr lang="zh-TW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0919810" y="3657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...</a:t>
            </a:r>
            <a:endParaRPr lang="zh-TW" altLang="en-US" dirty="0"/>
          </a:p>
        </p:txBody>
      </p:sp>
      <p:sp>
        <p:nvSpPr>
          <p:cNvPr id="34" name="Rectangle 33"/>
          <p:cNvSpPr/>
          <p:nvPr/>
        </p:nvSpPr>
        <p:spPr>
          <a:xfrm>
            <a:off x="9144000" y="3112532"/>
            <a:ext cx="1066800" cy="9906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Rectangle 34"/>
          <p:cNvSpPr/>
          <p:nvPr/>
        </p:nvSpPr>
        <p:spPr>
          <a:xfrm>
            <a:off x="10287000" y="3112532"/>
            <a:ext cx="1066800" cy="9906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9067800" y="4103132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Minimum number of mutations: m</a:t>
            </a:r>
            <a:r>
              <a:rPr lang="en-US" altLang="zh-TW" sz="1400" baseline="-25000" dirty="0"/>
              <a:t>l</a:t>
            </a:r>
            <a:endParaRPr lang="zh-TW" alt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210800" y="4103132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/>
              <a:t>Minimum number of mutations: m</a:t>
            </a:r>
            <a:r>
              <a:rPr lang="en-US" altLang="zh-TW" sz="1400" baseline="-25000" dirty="0"/>
              <a:t>r</a:t>
            </a:r>
            <a:endParaRPr lang="zh-TW" altLang="en-US" sz="1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The algorithm: extended version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dirty="0"/>
              <a:t> </a:t>
            </a:r>
            <a:r>
              <a:rPr lang="en-US" altLang="zh-TW" sz="2600" dirty="0"/>
              <a:t>If you need all solutions</a:t>
            </a:r>
          </a:p>
          <a:p>
            <a:pPr lvl="1"/>
            <a:r>
              <a:rPr lang="zh-CN" altLang="en-US" sz="2200" dirty="0"/>
              <a:t> </a:t>
            </a:r>
            <a:r>
              <a:rPr lang="en-US" altLang="zh-TW" sz="2200" dirty="0"/>
              <a:t>Steps:</a:t>
            </a:r>
          </a:p>
          <a:p>
            <a:pPr marL="1255713" lvl="2" indent="-341313">
              <a:buFont typeface="+mj-lt"/>
              <a:buAutoNum type="arabicPeriod"/>
              <a:tabLst>
                <a:tab pos="1706563" algn="l"/>
                <a:tab pos="2784475" algn="l"/>
              </a:tabLst>
            </a:pPr>
            <a:r>
              <a:rPr lang="en-US" altLang="zh-TW" dirty="0"/>
              <a:t>For each leaf node i, set S</a:t>
            </a:r>
            <a:r>
              <a:rPr lang="en-US" altLang="zh-TW" baseline="-25000" dirty="0"/>
              <a:t>i</a:t>
            </a:r>
            <a:r>
              <a:rPr lang="en-US" altLang="zh-TW" dirty="0"/>
              <a:t> to the character of the sequence</a:t>
            </a:r>
          </a:p>
          <a:p>
            <a:pPr marL="1255713" lvl="2" indent="-341313">
              <a:buFont typeface="+mj-lt"/>
              <a:buAutoNum type="arabicPeriod"/>
              <a:tabLst>
                <a:tab pos="1706563" algn="l"/>
                <a:tab pos="2784475" algn="l"/>
              </a:tabLst>
            </a:pPr>
            <a:r>
              <a:rPr lang="en-US" altLang="zh-TW" dirty="0"/>
              <a:t>Upward phase (same as before): For each internal node i,</a:t>
            </a:r>
            <a:br>
              <a:rPr lang="en-US" altLang="zh-TW" dirty="0"/>
            </a:br>
            <a:r>
              <a:rPr lang="en-US" altLang="zh-TW" dirty="0"/>
              <a:t>if (S</a:t>
            </a:r>
            <a:r>
              <a:rPr lang="en-US" altLang="zh-TW" baseline="-25000" dirty="0"/>
              <a:t>l</a:t>
            </a:r>
            <a:r>
              <a:rPr lang="en-US" altLang="zh-TW" dirty="0"/>
              <a:t> </a:t>
            </a:r>
            <a:r>
              <a:rPr lang="en-US" altLang="zh-TW" dirty="0">
                <a:sym typeface="Symbol"/>
              </a:rPr>
              <a:t> S</a:t>
            </a:r>
            <a:r>
              <a:rPr lang="en-US" altLang="zh-TW" baseline="-25000" dirty="0">
                <a:sym typeface="Symbol"/>
              </a:rPr>
              <a:t>r</a:t>
            </a:r>
            <a:r>
              <a:rPr lang="en-US" altLang="zh-TW" dirty="0">
                <a:sym typeface="Symbol"/>
              </a:rPr>
              <a:t>)={}</a:t>
            </a:r>
            <a:r>
              <a:rPr lang="en-US" altLang="zh-TW" baseline="-25000" dirty="0">
                <a:sym typeface="Symbol"/>
              </a:rPr>
              <a:t> 	</a:t>
            </a:r>
            <a:r>
              <a:rPr lang="en-US" altLang="zh-TW" dirty="0"/>
              <a:t>// l and r do not agree: take both sets</a:t>
            </a:r>
            <a:r>
              <a:rPr lang="en-US" altLang="zh-TW" dirty="0">
                <a:sym typeface="Symbol"/>
              </a:rPr>
              <a:t/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	S</a:t>
            </a:r>
            <a:r>
              <a:rPr lang="en-US" altLang="zh-TW" baseline="-25000" dirty="0">
                <a:sym typeface="Symbol"/>
              </a:rPr>
              <a:t>i</a:t>
            </a:r>
            <a:r>
              <a:rPr lang="en-US" altLang="zh-TW" dirty="0">
                <a:sym typeface="Symbol"/>
              </a:rPr>
              <a:t> := </a:t>
            </a:r>
            <a:r>
              <a:rPr lang="en-US" altLang="zh-TW" dirty="0"/>
              <a:t>S</a:t>
            </a:r>
            <a:r>
              <a:rPr lang="en-US" altLang="zh-TW" baseline="-25000" dirty="0"/>
              <a:t>l</a:t>
            </a:r>
            <a:r>
              <a:rPr lang="en-US" altLang="zh-TW" dirty="0"/>
              <a:t> </a:t>
            </a:r>
            <a:r>
              <a:rPr lang="en-US" altLang="zh-TW" dirty="0">
                <a:sym typeface="Symbol"/>
              </a:rPr>
              <a:t> S</a:t>
            </a:r>
            <a:r>
              <a:rPr lang="en-US" altLang="zh-TW" baseline="-25000" dirty="0">
                <a:sym typeface="Symbol"/>
              </a:rPr>
              <a:t>r </a:t>
            </a:r>
            <a:r>
              <a:rPr lang="en-US" altLang="zh-TW" dirty="0">
                <a:sym typeface="Symbol"/>
              </a:rPr>
              <a:t/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else</a:t>
            </a:r>
            <a:r>
              <a:rPr lang="en-US" altLang="zh-TW" baseline="-25000" dirty="0">
                <a:sym typeface="Symbol"/>
              </a:rPr>
              <a:t>		</a:t>
            </a:r>
            <a:r>
              <a:rPr lang="en-US" altLang="zh-TW" dirty="0"/>
              <a:t>// l and r agree on something: take it</a:t>
            </a:r>
            <a:r>
              <a:rPr lang="en-US" altLang="zh-TW" dirty="0">
                <a:sym typeface="Symbol"/>
              </a:rPr>
              <a:t/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	S</a:t>
            </a:r>
            <a:r>
              <a:rPr lang="en-US" altLang="zh-TW" baseline="-25000" dirty="0">
                <a:sym typeface="Symbol"/>
              </a:rPr>
              <a:t>i</a:t>
            </a:r>
            <a:r>
              <a:rPr lang="en-US" altLang="zh-TW" dirty="0">
                <a:sym typeface="Symbol"/>
              </a:rPr>
              <a:t> := </a:t>
            </a:r>
            <a:r>
              <a:rPr lang="en-US" altLang="zh-TW" dirty="0"/>
              <a:t>S</a:t>
            </a:r>
            <a:r>
              <a:rPr lang="en-US" altLang="zh-TW" baseline="-25000" dirty="0"/>
              <a:t>l</a:t>
            </a:r>
            <a:r>
              <a:rPr lang="en-US" altLang="zh-TW" dirty="0"/>
              <a:t> </a:t>
            </a:r>
            <a:r>
              <a:rPr lang="en-US" altLang="zh-TW" dirty="0">
                <a:sym typeface="Symbol"/>
              </a:rPr>
              <a:t> S</a:t>
            </a:r>
            <a:r>
              <a:rPr lang="en-US" altLang="zh-TW" baseline="-25000" dirty="0">
                <a:sym typeface="Symbol"/>
              </a:rPr>
              <a:t>r</a:t>
            </a:r>
          </a:p>
          <a:p>
            <a:pPr marL="1255713" lvl="2" indent="-341313">
              <a:buFont typeface="+mj-lt"/>
              <a:buAutoNum type="arabicPeriod"/>
              <a:tabLst>
                <a:tab pos="1706563" algn="l"/>
                <a:tab pos="2784475" algn="l"/>
                <a:tab pos="5554663" algn="l"/>
              </a:tabLst>
            </a:pPr>
            <a:r>
              <a:rPr lang="en-US" altLang="zh-TW" dirty="0"/>
              <a:t>Downward phase: First pick C</a:t>
            </a:r>
            <a:r>
              <a:rPr lang="en-US" altLang="zh-TW" baseline="-25000" dirty="0"/>
              <a:t>root</a:t>
            </a:r>
            <a:r>
              <a:rPr lang="en-US" altLang="zh-TW" dirty="0"/>
              <a:t> from S</a:t>
            </a:r>
            <a:r>
              <a:rPr lang="en-US" altLang="zh-TW" baseline="-25000" dirty="0"/>
              <a:t>root</a:t>
            </a:r>
            <a:r>
              <a:rPr lang="en-US" altLang="zh-TW" dirty="0"/>
              <a:t>. Then for each other internal node i </a:t>
            </a:r>
            <a:r>
              <a:rPr lang="en-US" altLang="zh-TW" b="1" dirty="0"/>
              <a:t>(different strategy -- majority vote): we will choose C</a:t>
            </a:r>
            <a:r>
              <a:rPr lang="en-US" altLang="zh-TW" b="1" baseline="-25000" dirty="0"/>
              <a:t>i</a:t>
            </a:r>
            <a:r>
              <a:rPr lang="en-US" altLang="zh-TW" b="1" dirty="0"/>
              <a:t> from the characters that exist in the largest number of sets among {C</a:t>
            </a:r>
            <a:r>
              <a:rPr lang="en-US" altLang="zh-TW" b="1" baseline="-25000" dirty="0"/>
              <a:t>p</a:t>
            </a:r>
            <a:r>
              <a:rPr lang="en-US" altLang="zh-TW" b="1" dirty="0"/>
              <a:t>}, S</a:t>
            </a:r>
            <a:r>
              <a:rPr lang="en-US" altLang="zh-TW" b="1" baseline="-25000" dirty="0"/>
              <a:t>l</a:t>
            </a:r>
            <a:r>
              <a:rPr lang="en-US" altLang="zh-TW" b="1" dirty="0"/>
              <a:t> and S</a:t>
            </a:r>
            <a:r>
              <a:rPr lang="en-US" altLang="zh-TW" b="1" baseline="-25000" dirty="0"/>
              <a:t>r</a:t>
            </a:r>
            <a:r>
              <a:rPr lang="en-US" altLang="zh-TW" b="1" dirty="0"/>
              <a:t>. Also, whenever there are multiple choices, we choose each in turn to enumerate all optimal solutions.</a:t>
            </a:r>
            <a:endParaRPr lang="en-US" altLang="zh-TW" b="1" dirty="0">
              <a:sym typeface="Symbol"/>
            </a:endParaRPr>
          </a:p>
          <a:p>
            <a:pPr marL="855663" lvl="1" indent="-341313">
              <a:tabLst>
                <a:tab pos="1706563" algn="l"/>
                <a:tab pos="2784475" algn="l"/>
              </a:tabLst>
            </a:pPr>
            <a:r>
              <a:rPr lang="en-US" altLang="zh-TW" sz="2300" dirty="0">
                <a:sym typeface="Symbol"/>
              </a:rPr>
              <a:t>A special case of Sankoff’s dynamic programming algorithm</a:t>
            </a:r>
          </a:p>
        </p:txBody>
      </p:sp>
      <p:sp>
        <p:nvSpPr>
          <p:cNvPr id="27" name="Oval 26"/>
          <p:cNvSpPr/>
          <p:nvPr/>
        </p:nvSpPr>
        <p:spPr>
          <a:xfrm>
            <a:off x="9448800" y="2286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8" name="Oval 27"/>
          <p:cNvSpPr/>
          <p:nvPr/>
        </p:nvSpPr>
        <p:spPr>
          <a:xfrm>
            <a:off x="10058400" y="2286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29" name="Shape 28"/>
          <p:cNvCxnSpPr>
            <a:stCxn id="27" idx="0"/>
            <a:endCxn id="31" idx="2"/>
          </p:cNvCxnSpPr>
          <p:nvPr/>
        </p:nvCxnSpPr>
        <p:spPr>
          <a:xfrm rot="5400000" flipH="1" flipV="1">
            <a:off x="9525000" y="2057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28" idx="0"/>
            <a:endCxn id="31" idx="6"/>
          </p:cNvCxnSpPr>
          <p:nvPr/>
        </p:nvCxnSpPr>
        <p:spPr>
          <a:xfrm rot="16200000" flipV="1">
            <a:off x="9982200" y="2057400"/>
            <a:ext cx="304800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9753600" y="182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20200" y="229766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</a:t>
            </a:r>
            <a:endParaRPr lang="zh-TW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0354234" y="22860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r</a:t>
            </a:r>
            <a:endParaRPr lang="zh-TW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9525000" y="161186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i</a:t>
            </a:r>
            <a:endParaRPr lang="zh-TW" altLang="en-US" dirty="0"/>
          </a:p>
        </p:txBody>
      </p:sp>
      <p:cxnSp>
        <p:nvCxnSpPr>
          <p:cNvPr id="35" name="Shape 34"/>
          <p:cNvCxnSpPr>
            <a:stCxn id="31" idx="0"/>
            <a:endCxn id="36" idx="2"/>
          </p:cNvCxnSpPr>
          <p:nvPr/>
        </p:nvCxnSpPr>
        <p:spPr>
          <a:xfrm rot="5400000" flipH="1" flipV="1">
            <a:off x="9823966" y="1594366"/>
            <a:ext cx="316468" cy="1524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0058400" y="135993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829800" y="1143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</a:t>
            </a:r>
            <a:endParaRPr lang="zh-TW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Revisiting the same 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pSp>
        <p:nvGrpSpPr>
          <p:cNvPr id="3" name="Group 152"/>
          <p:cNvGrpSpPr/>
          <p:nvPr/>
        </p:nvGrpSpPr>
        <p:grpSpPr>
          <a:xfrm>
            <a:off x="1752600" y="1066800"/>
            <a:ext cx="2743200" cy="1905000"/>
            <a:chOff x="990600" y="1066800"/>
            <a:chExt cx="2743200" cy="1905000"/>
          </a:xfrm>
        </p:grpSpPr>
        <p:sp>
          <p:nvSpPr>
            <p:cNvPr id="7" name="Oval 6"/>
            <p:cNvSpPr/>
            <p:nvPr/>
          </p:nvSpPr>
          <p:spPr>
            <a:xfrm>
              <a:off x="9906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6002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9" name="Shape 8"/>
            <p:cNvCxnSpPr>
              <a:stCxn id="7" idx="0"/>
              <a:endCxn id="11" idx="2"/>
            </p:cNvCxnSpPr>
            <p:nvPr/>
          </p:nvCxnSpPr>
          <p:spPr>
            <a:xfrm rot="5400000" flipH="1" flipV="1">
              <a:off x="10668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hape 9"/>
            <p:cNvCxnSpPr>
              <a:stCxn id="8" idx="0"/>
              <a:endCxn id="11" idx="6"/>
            </p:cNvCxnSpPr>
            <p:nvPr/>
          </p:nvCxnSpPr>
          <p:spPr>
            <a:xfrm rot="16200000" flipV="1">
              <a:off x="15240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2954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2098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8194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4" name="Shape 13"/>
            <p:cNvCxnSpPr>
              <a:stCxn id="12" idx="0"/>
              <a:endCxn id="16" idx="2"/>
            </p:cNvCxnSpPr>
            <p:nvPr/>
          </p:nvCxnSpPr>
          <p:spPr>
            <a:xfrm rot="5400000" flipH="1" flipV="1">
              <a:off x="22860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hape 14"/>
            <p:cNvCxnSpPr>
              <a:stCxn id="13" idx="0"/>
              <a:endCxn id="16" idx="6"/>
            </p:cNvCxnSpPr>
            <p:nvPr/>
          </p:nvCxnSpPr>
          <p:spPr>
            <a:xfrm rot="16200000" flipV="1">
              <a:off x="27432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5146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4290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971800" y="1752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9" name="Shape 18"/>
            <p:cNvCxnSpPr>
              <a:stCxn id="17" idx="0"/>
              <a:endCxn id="18" idx="6"/>
            </p:cNvCxnSpPr>
            <p:nvPr/>
          </p:nvCxnSpPr>
          <p:spPr>
            <a:xfrm rot="16200000" flipV="1">
              <a:off x="3048000" y="2133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hape 19"/>
            <p:cNvCxnSpPr>
              <a:stCxn id="16" idx="0"/>
              <a:endCxn id="18" idx="2"/>
            </p:cNvCxnSpPr>
            <p:nvPr/>
          </p:nvCxnSpPr>
          <p:spPr>
            <a:xfrm rot="5400000" flipH="1" flipV="1">
              <a:off x="2667000" y="1905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2057400" y="12954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22" name="Shape 21"/>
            <p:cNvCxnSpPr>
              <a:stCxn id="11" idx="0"/>
              <a:endCxn id="21" idx="2"/>
            </p:cNvCxnSpPr>
            <p:nvPr/>
          </p:nvCxnSpPr>
          <p:spPr>
            <a:xfrm rot="5400000" flipH="1" flipV="1">
              <a:off x="1371600" y="1524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hape 22"/>
            <p:cNvCxnSpPr>
              <a:stCxn id="18" idx="0"/>
              <a:endCxn id="21" idx="6"/>
            </p:cNvCxnSpPr>
            <p:nvPr/>
          </p:nvCxnSpPr>
          <p:spPr>
            <a:xfrm rot="16200000" flipV="1">
              <a:off x="2590800" y="1219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0"/>
            </p:cNvCxnSpPr>
            <p:nvPr/>
          </p:nvCxnSpPr>
          <p:spPr>
            <a:xfrm flipV="1">
              <a:off x="22098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ight Arrow 42"/>
          <p:cNvSpPr/>
          <p:nvPr/>
        </p:nvSpPr>
        <p:spPr>
          <a:xfrm>
            <a:off x="4648200" y="1905000"/>
            <a:ext cx="1447800" cy="6096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Upward phase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grpSp>
        <p:nvGrpSpPr>
          <p:cNvPr id="24" name="Group 169"/>
          <p:cNvGrpSpPr/>
          <p:nvPr/>
        </p:nvGrpSpPr>
        <p:grpSpPr>
          <a:xfrm>
            <a:off x="6172200" y="1066800"/>
            <a:ext cx="2743200" cy="1905000"/>
            <a:chOff x="5410200" y="1066800"/>
            <a:chExt cx="2743200" cy="1905000"/>
          </a:xfrm>
        </p:grpSpPr>
        <p:sp>
          <p:nvSpPr>
            <p:cNvPr id="149" name="Oval 148"/>
            <p:cNvSpPr/>
            <p:nvPr/>
          </p:nvSpPr>
          <p:spPr>
            <a:xfrm>
              <a:off x="57150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6934200" y="2209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G,T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7391400" y="1752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A,G,T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6477000" y="12954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4102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60198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64" name="Shape 63"/>
            <p:cNvCxnSpPr>
              <a:stCxn id="44" idx="0"/>
              <a:endCxn id="149" idx="2"/>
            </p:cNvCxnSpPr>
            <p:nvPr/>
          </p:nvCxnSpPr>
          <p:spPr>
            <a:xfrm rot="5400000" flipH="1" flipV="1">
              <a:off x="54864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hape 64"/>
            <p:cNvCxnSpPr>
              <a:stCxn id="45" idx="0"/>
              <a:endCxn id="149" idx="6"/>
            </p:cNvCxnSpPr>
            <p:nvPr/>
          </p:nvCxnSpPr>
          <p:spPr>
            <a:xfrm rot="16200000" flipV="1">
              <a:off x="59436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/>
            <p:cNvSpPr/>
            <p:nvPr/>
          </p:nvSpPr>
          <p:spPr>
            <a:xfrm>
              <a:off x="66294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72390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69" name="Shape 68"/>
            <p:cNvCxnSpPr>
              <a:stCxn id="67" idx="0"/>
              <a:endCxn id="150" idx="2"/>
            </p:cNvCxnSpPr>
            <p:nvPr/>
          </p:nvCxnSpPr>
          <p:spPr>
            <a:xfrm rot="5400000" flipH="1" flipV="1">
              <a:off x="67056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hape 69"/>
            <p:cNvCxnSpPr>
              <a:stCxn id="68" idx="0"/>
              <a:endCxn id="150" idx="6"/>
            </p:cNvCxnSpPr>
            <p:nvPr/>
          </p:nvCxnSpPr>
          <p:spPr>
            <a:xfrm rot="16200000" flipV="1">
              <a:off x="7162800" y="24384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78486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74" name="Shape 73"/>
            <p:cNvCxnSpPr>
              <a:stCxn id="72" idx="0"/>
              <a:endCxn id="151" idx="6"/>
            </p:cNvCxnSpPr>
            <p:nvPr/>
          </p:nvCxnSpPr>
          <p:spPr>
            <a:xfrm rot="16200000" flipV="1">
              <a:off x="7467600" y="21336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hape 74"/>
            <p:cNvCxnSpPr>
              <a:stCxn id="150" idx="0"/>
              <a:endCxn id="151" idx="2"/>
            </p:cNvCxnSpPr>
            <p:nvPr/>
          </p:nvCxnSpPr>
          <p:spPr>
            <a:xfrm rot="5400000" flipH="1" flipV="1">
              <a:off x="7086600" y="19050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hape 76"/>
            <p:cNvCxnSpPr>
              <a:stCxn id="149" idx="0"/>
              <a:endCxn id="152" idx="2"/>
            </p:cNvCxnSpPr>
            <p:nvPr/>
          </p:nvCxnSpPr>
          <p:spPr>
            <a:xfrm rot="5400000" flipH="1" flipV="1">
              <a:off x="5791200" y="15240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hape 77"/>
            <p:cNvCxnSpPr>
              <a:stCxn id="151" idx="0"/>
              <a:endCxn id="152" idx="6"/>
            </p:cNvCxnSpPr>
            <p:nvPr/>
          </p:nvCxnSpPr>
          <p:spPr>
            <a:xfrm rot="16200000" flipV="1">
              <a:off x="7010400" y="12192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152" idx="0"/>
            </p:cNvCxnSpPr>
            <p:nvPr/>
          </p:nvCxnSpPr>
          <p:spPr>
            <a:xfrm flipV="1">
              <a:off x="6629400" y="106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Down Arrow 134"/>
          <p:cNvSpPr/>
          <p:nvPr/>
        </p:nvSpPr>
        <p:spPr>
          <a:xfrm>
            <a:off x="6248400" y="3276600"/>
            <a:ext cx="2590800" cy="5334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Downward phase (3 choices)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grpSp>
        <p:nvGrpSpPr>
          <p:cNvPr id="92" name="Group 209"/>
          <p:cNvGrpSpPr/>
          <p:nvPr/>
        </p:nvGrpSpPr>
        <p:grpSpPr>
          <a:xfrm>
            <a:off x="7620000" y="4191000"/>
            <a:ext cx="2743200" cy="1905000"/>
            <a:chOff x="6172200" y="3886200"/>
            <a:chExt cx="2743200" cy="1905000"/>
          </a:xfrm>
        </p:grpSpPr>
        <p:sp>
          <p:nvSpPr>
            <p:cNvPr id="93" name="Oval 92"/>
            <p:cNvSpPr/>
            <p:nvPr/>
          </p:nvSpPr>
          <p:spPr>
            <a:xfrm>
              <a:off x="64770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76962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8153400" y="4572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7239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61722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98" name="Oval 97"/>
            <p:cNvSpPr/>
            <p:nvPr/>
          </p:nvSpPr>
          <p:spPr>
            <a:xfrm>
              <a:off x="67818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103" name="Shape 102"/>
            <p:cNvCxnSpPr>
              <a:stCxn id="97" idx="0"/>
              <a:endCxn id="93" idx="2"/>
            </p:cNvCxnSpPr>
            <p:nvPr/>
          </p:nvCxnSpPr>
          <p:spPr>
            <a:xfrm rot="5400000" flipH="1" flipV="1">
              <a:off x="62484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hape 107"/>
            <p:cNvCxnSpPr>
              <a:stCxn id="98" idx="0"/>
              <a:endCxn id="93" idx="6"/>
            </p:cNvCxnSpPr>
            <p:nvPr/>
          </p:nvCxnSpPr>
          <p:spPr>
            <a:xfrm rot="16200000" flipV="1">
              <a:off x="67056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73914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13" name="Oval 112"/>
            <p:cNvSpPr/>
            <p:nvPr/>
          </p:nvSpPr>
          <p:spPr>
            <a:xfrm>
              <a:off x="80010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21" name="Shape 120"/>
            <p:cNvCxnSpPr>
              <a:stCxn id="110" idx="0"/>
              <a:endCxn id="94" idx="2"/>
            </p:cNvCxnSpPr>
            <p:nvPr/>
          </p:nvCxnSpPr>
          <p:spPr>
            <a:xfrm rot="5400000" flipH="1" flipV="1">
              <a:off x="74676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hape 125"/>
            <p:cNvCxnSpPr>
              <a:stCxn id="113" idx="0"/>
              <a:endCxn id="94" idx="6"/>
            </p:cNvCxnSpPr>
            <p:nvPr/>
          </p:nvCxnSpPr>
          <p:spPr>
            <a:xfrm rot="16200000" flipV="1">
              <a:off x="79248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Oval 127"/>
            <p:cNvSpPr/>
            <p:nvPr/>
          </p:nvSpPr>
          <p:spPr>
            <a:xfrm>
              <a:off x="8610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31" name="Shape 130"/>
            <p:cNvCxnSpPr>
              <a:stCxn id="128" idx="0"/>
              <a:endCxn id="95" idx="6"/>
            </p:cNvCxnSpPr>
            <p:nvPr/>
          </p:nvCxnSpPr>
          <p:spPr>
            <a:xfrm rot="16200000" flipV="1">
              <a:off x="8229600" y="49530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hape 135"/>
            <p:cNvCxnSpPr>
              <a:stCxn id="94" idx="0"/>
              <a:endCxn id="95" idx="2"/>
            </p:cNvCxnSpPr>
            <p:nvPr/>
          </p:nvCxnSpPr>
          <p:spPr>
            <a:xfrm rot="5400000" flipH="1" flipV="1">
              <a:off x="7848600" y="47244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hape 136"/>
            <p:cNvCxnSpPr>
              <a:stCxn id="93" idx="0"/>
              <a:endCxn id="96" idx="2"/>
            </p:cNvCxnSpPr>
            <p:nvPr/>
          </p:nvCxnSpPr>
          <p:spPr>
            <a:xfrm rot="5400000" flipH="1" flipV="1">
              <a:off x="6553200" y="43434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hape 137"/>
            <p:cNvCxnSpPr>
              <a:stCxn id="95" idx="0"/>
              <a:endCxn id="96" idx="6"/>
            </p:cNvCxnSpPr>
            <p:nvPr/>
          </p:nvCxnSpPr>
          <p:spPr>
            <a:xfrm rot="16200000" flipV="1">
              <a:off x="7772400" y="40386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>
              <a:stCxn id="96" idx="0"/>
            </p:cNvCxnSpPr>
            <p:nvPr/>
          </p:nvCxnSpPr>
          <p:spPr>
            <a:xfrm flipV="1">
              <a:off x="7391400" y="3886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Box 139"/>
          <p:cNvSpPr txBox="1"/>
          <p:nvPr/>
        </p:nvSpPr>
        <p:spPr>
          <a:xfrm>
            <a:off x="7315200" y="49530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OR</a:t>
            </a:r>
            <a:endParaRPr lang="zh-TW" altLang="en-US" dirty="0"/>
          </a:p>
        </p:txBody>
      </p:sp>
      <p:sp>
        <p:nvSpPr>
          <p:cNvPr id="153" name="Oval 152"/>
          <p:cNvSpPr/>
          <p:nvPr/>
        </p:nvSpPr>
        <p:spPr>
          <a:xfrm>
            <a:off x="9067800" y="5257800"/>
            <a:ext cx="4572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4" name="Group 153"/>
          <p:cNvGrpSpPr/>
          <p:nvPr/>
        </p:nvGrpSpPr>
        <p:grpSpPr>
          <a:xfrm>
            <a:off x="1828800" y="4191000"/>
            <a:ext cx="2743200" cy="1905000"/>
            <a:chOff x="3276600" y="3886200"/>
            <a:chExt cx="2743200" cy="1905000"/>
          </a:xfrm>
        </p:grpSpPr>
        <p:sp>
          <p:nvSpPr>
            <p:cNvPr id="155" name="Oval 154"/>
            <p:cNvSpPr/>
            <p:nvPr/>
          </p:nvSpPr>
          <p:spPr>
            <a:xfrm>
              <a:off x="3581400" y="502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4800600" y="502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G,T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5257800" y="4572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A,G,T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4343400" y="4114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3276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60" name="Oval 159"/>
            <p:cNvSpPr/>
            <p:nvPr/>
          </p:nvSpPr>
          <p:spPr>
            <a:xfrm>
              <a:off x="38862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161" name="Shape 160"/>
            <p:cNvCxnSpPr>
              <a:stCxn id="159" idx="0"/>
              <a:endCxn id="155" idx="2"/>
            </p:cNvCxnSpPr>
            <p:nvPr/>
          </p:nvCxnSpPr>
          <p:spPr>
            <a:xfrm rot="5400000" flipH="1" flipV="1">
              <a:off x="33528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hape 161"/>
            <p:cNvCxnSpPr>
              <a:stCxn id="160" idx="0"/>
              <a:endCxn id="155" idx="6"/>
            </p:cNvCxnSpPr>
            <p:nvPr/>
          </p:nvCxnSpPr>
          <p:spPr>
            <a:xfrm rot="16200000" flipV="1">
              <a:off x="38100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Oval 162"/>
            <p:cNvSpPr/>
            <p:nvPr/>
          </p:nvSpPr>
          <p:spPr>
            <a:xfrm>
              <a:off x="44958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64" name="Oval 163"/>
            <p:cNvSpPr/>
            <p:nvPr/>
          </p:nvSpPr>
          <p:spPr>
            <a:xfrm>
              <a:off x="51054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65" name="Shape 164"/>
            <p:cNvCxnSpPr>
              <a:stCxn id="163" idx="0"/>
              <a:endCxn id="156" idx="2"/>
            </p:cNvCxnSpPr>
            <p:nvPr/>
          </p:nvCxnSpPr>
          <p:spPr>
            <a:xfrm rot="5400000" flipH="1" flipV="1">
              <a:off x="45720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hape 165"/>
            <p:cNvCxnSpPr>
              <a:stCxn id="164" idx="0"/>
              <a:endCxn id="156" idx="6"/>
            </p:cNvCxnSpPr>
            <p:nvPr/>
          </p:nvCxnSpPr>
          <p:spPr>
            <a:xfrm rot="16200000" flipV="1">
              <a:off x="50292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Oval 166"/>
            <p:cNvSpPr/>
            <p:nvPr/>
          </p:nvSpPr>
          <p:spPr>
            <a:xfrm>
              <a:off x="57150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68" name="Shape 167"/>
            <p:cNvCxnSpPr>
              <a:stCxn id="167" idx="0"/>
              <a:endCxn id="157" idx="6"/>
            </p:cNvCxnSpPr>
            <p:nvPr/>
          </p:nvCxnSpPr>
          <p:spPr>
            <a:xfrm rot="16200000" flipV="1">
              <a:off x="5334000" y="49530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hape 168"/>
            <p:cNvCxnSpPr>
              <a:stCxn id="156" idx="0"/>
              <a:endCxn id="157" idx="2"/>
            </p:cNvCxnSpPr>
            <p:nvPr/>
          </p:nvCxnSpPr>
          <p:spPr>
            <a:xfrm rot="5400000" flipH="1" flipV="1">
              <a:off x="4953000" y="47244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hape 169"/>
            <p:cNvCxnSpPr>
              <a:stCxn id="155" idx="0"/>
              <a:endCxn id="158" idx="2"/>
            </p:cNvCxnSpPr>
            <p:nvPr/>
          </p:nvCxnSpPr>
          <p:spPr>
            <a:xfrm rot="5400000" flipH="1" flipV="1">
              <a:off x="3657600" y="43434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hape 170"/>
            <p:cNvCxnSpPr>
              <a:stCxn id="157" idx="0"/>
              <a:endCxn id="158" idx="6"/>
            </p:cNvCxnSpPr>
            <p:nvPr/>
          </p:nvCxnSpPr>
          <p:spPr>
            <a:xfrm rot="16200000" flipV="1">
              <a:off x="4876800" y="40386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58" idx="0"/>
            </p:cNvCxnSpPr>
            <p:nvPr/>
          </p:nvCxnSpPr>
          <p:spPr>
            <a:xfrm flipV="1">
              <a:off x="4495800" y="3886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3" name="Group 172"/>
          <p:cNvGrpSpPr/>
          <p:nvPr/>
        </p:nvGrpSpPr>
        <p:grpSpPr>
          <a:xfrm>
            <a:off x="4724400" y="4191000"/>
            <a:ext cx="2743200" cy="1905000"/>
            <a:chOff x="6172200" y="3886200"/>
            <a:chExt cx="2743200" cy="1905000"/>
          </a:xfrm>
        </p:grpSpPr>
        <p:sp>
          <p:nvSpPr>
            <p:cNvPr id="174" name="Oval 173"/>
            <p:cNvSpPr/>
            <p:nvPr/>
          </p:nvSpPr>
          <p:spPr>
            <a:xfrm>
              <a:off x="64770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7696200" y="5029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T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8153400" y="4572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72390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61722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179" name="Oval 178"/>
            <p:cNvSpPr/>
            <p:nvPr/>
          </p:nvSpPr>
          <p:spPr>
            <a:xfrm>
              <a:off x="67818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180" name="Shape 179"/>
            <p:cNvCxnSpPr>
              <a:stCxn id="178" idx="0"/>
              <a:endCxn id="174" idx="2"/>
            </p:cNvCxnSpPr>
            <p:nvPr/>
          </p:nvCxnSpPr>
          <p:spPr>
            <a:xfrm rot="5400000" flipH="1" flipV="1">
              <a:off x="62484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hape 180"/>
            <p:cNvCxnSpPr>
              <a:stCxn id="179" idx="0"/>
              <a:endCxn id="174" idx="6"/>
            </p:cNvCxnSpPr>
            <p:nvPr/>
          </p:nvCxnSpPr>
          <p:spPr>
            <a:xfrm rot="16200000" flipV="1">
              <a:off x="67056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2" name="Oval 181"/>
            <p:cNvSpPr/>
            <p:nvPr/>
          </p:nvSpPr>
          <p:spPr>
            <a:xfrm>
              <a:off x="73914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183" name="Oval 182"/>
            <p:cNvSpPr/>
            <p:nvPr/>
          </p:nvSpPr>
          <p:spPr>
            <a:xfrm>
              <a:off x="80010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T</a:t>
              </a:r>
              <a:endParaRPr lang="zh-TW" altLang="en-US" dirty="0"/>
            </a:p>
          </p:txBody>
        </p:sp>
        <p:cxnSp>
          <p:nvCxnSpPr>
            <p:cNvPr id="184" name="Shape 183"/>
            <p:cNvCxnSpPr>
              <a:stCxn id="182" idx="0"/>
              <a:endCxn id="175" idx="2"/>
            </p:cNvCxnSpPr>
            <p:nvPr/>
          </p:nvCxnSpPr>
          <p:spPr>
            <a:xfrm rot="5400000" flipH="1" flipV="1">
              <a:off x="74676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hape 184"/>
            <p:cNvCxnSpPr>
              <a:stCxn id="183" idx="0"/>
              <a:endCxn id="175" idx="6"/>
            </p:cNvCxnSpPr>
            <p:nvPr/>
          </p:nvCxnSpPr>
          <p:spPr>
            <a:xfrm rot="16200000" flipV="1">
              <a:off x="7924800" y="5257800"/>
              <a:ext cx="3048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Oval 185"/>
            <p:cNvSpPr/>
            <p:nvPr/>
          </p:nvSpPr>
          <p:spPr>
            <a:xfrm>
              <a:off x="8610600" y="5486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187" name="Shape 186"/>
            <p:cNvCxnSpPr>
              <a:stCxn id="186" idx="0"/>
              <a:endCxn id="176" idx="6"/>
            </p:cNvCxnSpPr>
            <p:nvPr/>
          </p:nvCxnSpPr>
          <p:spPr>
            <a:xfrm rot="16200000" flipV="1">
              <a:off x="8229600" y="4953000"/>
              <a:ext cx="7620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hape 187"/>
            <p:cNvCxnSpPr>
              <a:stCxn id="175" idx="0"/>
              <a:endCxn id="176" idx="2"/>
            </p:cNvCxnSpPr>
            <p:nvPr/>
          </p:nvCxnSpPr>
          <p:spPr>
            <a:xfrm rot="5400000" flipH="1" flipV="1">
              <a:off x="7848600" y="4724400"/>
              <a:ext cx="3048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hape 188"/>
            <p:cNvCxnSpPr>
              <a:stCxn id="174" idx="0"/>
              <a:endCxn id="177" idx="2"/>
            </p:cNvCxnSpPr>
            <p:nvPr/>
          </p:nvCxnSpPr>
          <p:spPr>
            <a:xfrm rot="5400000" flipH="1" flipV="1">
              <a:off x="6553200" y="4343400"/>
              <a:ext cx="762000" cy="609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hape 189"/>
            <p:cNvCxnSpPr>
              <a:stCxn id="176" idx="0"/>
              <a:endCxn id="177" idx="6"/>
            </p:cNvCxnSpPr>
            <p:nvPr/>
          </p:nvCxnSpPr>
          <p:spPr>
            <a:xfrm rot="16200000" flipV="1">
              <a:off x="7772400" y="4038600"/>
              <a:ext cx="304800" cy="762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>
              <a:stCxn id="177" idx="0"/>
            </p:cNvCxnSpPr>
            <p:nvPr/>
          </p:nvCxnSpPr>
          <p:spPr>
            <a:xfrm flipV="1">
              <a:off x="7391400" y="38862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Oval 191"/>
          <p:cNvSpPr/>
          <p:nvPr/>
        </p:nvSpPr>
        <p:spPr>
          <a:xfrm>
            <a:off x="21336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33528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4" name="Oval 193"/>
          <p:cNvSpPr/>
          <p:nvPr/>
        </p:nvSpPr>
        <p:spPr>
          <a:xfrm>
            <a:off x="3810000" y="4876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4419600" y="49530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OR</a:t>
            </a:r>
            <a:endParaRPr lang="zh-TW" altLang="en-US" dirty="0"/>
          </a:p>
        </p:txBody>
      </p:sp>
      <p:sp>
        <p:nvSpPr>
          <p:cNvPr id="196" name="Oval 195"/>
          <p:cNvSpPr/>
          <p:nvPr/>
        </p:nvSpPr>
        <p:spPr>
          <a:xfrm>
            <a:off x="2895600" y="4419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8991600" y="3429000"/>
            <a:ext cx="1524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600" dirty="0">
                <a:solidFill>
                  <a:schemeClr val="tx1"/>
                </a:solidFill>
              </a:rPr>
              <a:t>Found by Algorithm 2 but not Algorithm 1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35" grpId="0" animBg="1"/>
      <p:bldP spid="140" grpId="0"/>
      <p:bldP spid="153" grpId="0" animBg="1"/>
      <p:bldP spid="192" grpId="0" animBg="1"/>
      <p:bldP spid="193" grpId="0" animBg="1"/>
      <p:bldP spid="194" grpId="0" animBg="1"/>
      <p:bldP spid="195" grpId="0"/>
      <p:bldP spid="196" grpId="0" animBg="1"/>
      <p:bldP spid="1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 more complex 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pSp>
        <p:nvGrpSpPr>
          <p:cNvPr id="415" name="Group 414"/>
          <p:cNvGrpSpPr/>
          <p:nvPr/>
        </p:nvGrpSpPr>
        <p:grpSpPr>
          <a:xfrm>
            <a:off x="1828800" y="685800"/>
            <a:ext cx="2590800" cy="1676400"/>
            <a:chOff x="381000" y="1066800"/>
            <a:chExt cx="2590800" cy="1676400"/>
          </a:xfrm>
        </p:grpSpPr>
        <p:sp>
          <p:nvSpPr>
            <p:cNvPr id="416" name="Oval 415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417" name="Oval 416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418" name="Shape 417"/>
            <p:cNvCxnSpPr>
              <a:stCxn id="416" idx="0"/>
              <a:endCxn id="420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hape 418"/>
            <p:cNvCxnSpPr>
              <a:stCxn id="417" idx="0"/>
              <a:endCxn id="420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0" name="Oval 419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21" name="Oval 420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422" name="Oval 421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423" name="Shape 422"/>
            <p:cNvCxnSpPr>
              <a:stCxn id="421" idx="0"/>
              <a:endCxn id="445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hape 423"/>
            <p:cNvCxnSpPr>
              <a:stCxn id="422" idx="0"/>
              <a:endCxn id="445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5" name="Oval 444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46" name="Oval 445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447" name="Oval 446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448" name="Shape 447"/>
            <p:cNvCxnSpPr>
              <a:stCxn id="446" idx="0"/>
              <a:endCxn id="447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hape 448"/>
            <p:cNvCxnSpPr>
              <a:stCxn id="445" idx="0"/>
              <a:endCxn id="447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0" name="Oval 449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451" name="Shape 450"/>
            <p:cNvCxnSpPr>
              <a:stCxn id="453" idx="0"/>
              <a:endCxn id="450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hape 451"/>
            <p:cNvCxnSpPr>
              <a:stCxn id="447" idx="0"/>
              <a:endCxn id="450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3" name="Oval 452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454" name="Oval 453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455" name="Shape 454"/>
            <p:cNvCxnSpPr>
              <a:stCxn id="420" idx="0"/>
              <a:endCxn id="454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Connector 455"/>
            <p:cNvCxnSpPr>
              <a:stCxn id="454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Shape 456"/>
            <p:cNvCxnSpPr>
              <a:stCxn id="450" idx="0"/>
              <a:endCxn id="454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8" name="Right Arrow 457"/>
          <p:cNvSpPr/>
          <p:nvPr/>
        </p:nvSpPr>
        <p:spPr>
          <a:xfrm>
            <a:off x="4648200" y="1295400"/>
            <a:ext cx="1447800" cy="6096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Upward phase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sp>
        <p:nvSpPr>
          <p:cNvPr id="487" name="Down Arrow 486"/>
          <p:cNvSpPr/>
          <p:nvPr/>
        </p:nvSpPr>
        <p:spPr>
          <a:xfrm>
            <a:off x="6248400" y="2438400"/>
            <a:ext cx="2590800" cy="5334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dirty="0">
                <a:solidFill>
                  <a:schemeClr val="tx1"/>
                </a:solidFill>
              </a:rPr>
              <a:t>Downward phase (6 choices)</a:t>
            </a:r>
            <a:endParaRPr lang="zh-TW" altLang="en-US" sz="1200" dirty="0">
              <a:solidFill>
                <a:schemeClr val="tx1"/>
              </a:solidFill>
            </a:endParaRPr>
          </a:p>
        </p:txBody>
      </p:sp>
      <p:grpSp>
        <p:nvGrpSpPr>
          <p:cNvPr id="511" name="Group 510"/>
          <p:cNvGrpSpPr/>
          <p:nvPr/>
        </p:nvGrpSpPr>
        <p:grpSpPr>
          <a:xfrm>
            <a:off x="6248400" y="685800"/>
            <a:ext cx="2590800" cy="1676400"/>
            <a:chOff x="381000" y="1066800"/>
            <a:chExt cx="2590800" cy="1676400"/>
          </a:xfrm>
        </p:grpSpPr>
        <p:sp>
          <p:nvSpPr>
            <p:cNvPr id="512" name="Oval 511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13" name="Oval 512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514" name="Shape 513"/>
            <p:cNvCxnSpPr>
              <a:stCxn id="512" idx="0"/>
              <a:endCxn id="516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5" name="Shape 514"/>
            <p:cNvCxnSpPr>
              <a:stCxn id="513" idx="0"/>
              <a:endCxn id="516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6" name="Oval 515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517" name="Oval 516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18" name="Oval 517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519" name="Shape 518"/>
            <p:cNvCxnSpPr>
              <a:stCxn id="517" idx="0"/>
              <a:endCxn id="521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0" name="Shape 519"/>
            <p:cNvCxnSpPr>
              <a:stCxn id="518" idx="0"/>
              <a:endCxn id="521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1" name="Oval 520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523" name="Oval 522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24" name="Shape 523"/>
            <p:cNvCxnSpPr>
              <a:stCxn id="522" idx="0"/>
              <a:endCxn id="523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5" name="Shape 524"/>
            <p:cNvCxnSpPr>
              <a:stCxn id="521" idx="0"/>
              <a:endCxn id="523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6" name="Oval 525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27" name="Shape 526"/>
            <p:cNvCxnSpPr>
              <a:stCxn id="529" idx="0"/>
              <a:endCxn id="526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hape 527"/>
            <p:cNvCxnSpPr>
              <a:stCxn id="523" idx="0"/>
              <a:endCxn id="526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9" name="Oval 528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530" name="Oval 529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31" name="Shape 530"/>
            <p:cNvCxnSpPr>
              <a:stCxn id="516" idx="0"/>
              <a:endCxn id="530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>
              <a:stCxn id="530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hape 532"/>
            <p:cNvCxnSpPr>
              <a:stCxn id="526" idx="0"/>
              <a:endCxn id="530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4" name="Oval 533"/>
          <p:cNvSpPr/>
          <p:nvPr/>
        </p:nvSpPr>
        <p:spPr>
          <a:xfrm>
            <a:off x="6477000" y="17526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dirty="0">
                <a:solidFill>
                  <a:schemeClr val="bg1"/>
                </a:solidFill>
              </a:rPr>
              <a:t>A,C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535" name="Oval 534"/>
          <p:cNvSpPr/>
          <p:nvPr/>
        </p:nvSpPr>
        <p:spPr>
          <a:xfrm>
            <a:off x="7391400" y="17526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36" name="Oval 535"/>
          <p:cNvSpPr/>
          <p:nvPr/>
        </p:nvSpPr>
        <p:spPr>
          <a:xfrm>
            <a:off x="7772400" y="14478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600" dirty="0">
                <a:solidFill>
                  <a:schemeClr val="bg1"/>
                </a:solidFill>
              </a:rPr>
              <a:t>A,G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537" name="Oval 536"/>
          <p:cNvSpPr/>
          <p:nvPr/>
        </p:nvSpPr>
        <p:spPr>
          <a:xfrm>
            <a:off x="8153400" y="11430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38" name="Oval 537"/>
          <p:cNvSpPr/>
          <p:nvPr/>
        </p:nvSpPr>
        <p:spPr>
          <a:xfrm>
            <a:off x="7315200" y="838200"/>
            <a:ext cx="304800" cy="3048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sz="1100" dirty="0">
                <a:solidFill>
                  <a:schemeClr val="bg1"/>
                </a:solidFill>
              </a:rPr>
              <a:t>A,C,G</a:t>
            </a:r>
            <a:endParaRPr lang="zh-TW" altLang="en-US" sz="1100" dirty="0">
              <a:solidFill>
                <a:schemeClr val="bg1"/>
              </a:solidFill>
            </a:endParaRPr>
          </a:p>
        </p:txBody>
      </p:sp>
      <p:grpSp>
        <p:nvGrpSpPr>
          <p:cNvPr id="539" name="Group 538"/>
          <p:cNvGrpSpPr/>
          <p:nvPr/>
        </p:nvGrpSpPr>
        <p:grpSpPr>
          <a:xfrm>
            <a:off x="1905000" y="2819400"/>
            <a:ext cx="2590800" cy="1676400"/>
            <a:chOff x="381000" y="1066800"/>
            <a:chExt cx="2590800" cy="1676400"/>
          </a:xfrm>
        </p:grpSpPr>
        <p:sp>
          <p:nvSpPr>
            <p:cNvPr id="540" name="Oval 539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41" name="Oval 540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542" name="Shape 541"/>
            <p:cNvCxnSpPr>
              <a:stCxn id="540" idx="0"/>
              <a:endCxn id="544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Shape 542"/>
            <p:cNvCxnSpPr>
              <a:stCxn id="541" idx="0"/>
              <a:endCxn id="544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4" name="Oval 543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45" name="Oval 544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46" name="Oval 545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547" name="Shape 546"/>
            <p:cNvCxnSpPr>
              <a:stCxn id="545" idx="0"/>
              <a:endCxn id="549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Shape 547"/>
            <p:cNvCxnSpPr>
              <a:stCxn id="546" idx="0"/>
              <a:endCxn id="549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9" name="Oval 548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550" name="Oval 549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551" name="Oval 550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A,G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552" name="Shape 551"/>
            <p:cNvCxnSpPr>
              <a:stCxn id="550" idx="0"/>
              <a:endCxn id="551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3" name="Shape 552"/>
            <p:cNvCxnSpPr>
              <a:stCxn id="549" idx="0"/>
              <a:endCxn id="551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4" name="Oval 553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G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55" name="Shape 554"/>
            <p:cNvCxnSpPr>
              <a:stCxn id="557" idx="0"/>
              <a:endCxn id="554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Shape 555"/>
            <p:cNvCxnSpPr>
              <a:stCxn id="551" idx="0"/>
              <a:endCxn id="554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7" name="Oval 556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558" name="Oval 557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A,C,G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559" name="Shape 558"/>
            <p:cNvCxnSpPr>
              <a:stCxn id="544" idx="0"/>
              <a:endCxn id="558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0" name="Straight Connector 559"/>
            <p:cNvCxnSpPr>
              <a:stCxn id="558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Shape 560"/>
            <p:cNvCxnSpPr>
              <a:stCxn id="554" idx="0"/>
              <a:endCxn id="558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7" name="Oval 566"/>
          <p:cNvSpPr/>
          <p:nvPr/>
        </p:nvSpPr>
        <p:spPr>
          <a:xfrm>
            <a:off x="2971800" y="2971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68" name="Oval 567"/>
          <p:cNvSpPr/>
          <p:nvPr/>
        </p:nvSpPr>
        <p:spPr>
          <a:xfrm>
            <a:off x="21336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69" name="Oval 568"/>
          <p:cNvSpPr/>
          <p:nvPr/>
        </p:nvSpPr>
        <p:spPr>
          <a:xfrm>
            <a:off x="3810000" y="3276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70" name="Oval 569"/>
          <p:cNvSpPr/>
          <p:nvPr/>
        </p:nvSpPr>
        <p:spPr>
          <a:xfrm>
            <a:off x="34290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572" name="Group 571"/>
          <p:cNvGrpSpPr/>
          <p:nvPr/>
        </p:nvGrpSpPr>
        <p:grpSpPr>
          <a:xfrm>
            <a:off x="4800600" y="2819400"/>
            <a:ext cx="2590800" cy="1676400"/>
            <a:chOff x="381000" y="1066800"/>
            <a:chExt cx="2590800" cy="1676400"/>
          </a:xfrm>
        </p:grpSpPr>
        <p:sp>
          <p:nvSpPr>
            <p:cNvPr id="573" name="Oval 572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74" name="Oval 573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575" name="Shape 574"/>
            <p:cNvCxnSpPr>
              <a:stCxn id="573" idx="0"/>
              <a:endCxn id="577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Shape 575"/>
            <p:cNvCxnSpPr>
              <a:stCxn id="574" idx="0"/>
              <a:endCxn id="577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7" name="Oval 576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578" name="Oval 577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579" name="Oval 578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580" name="Shape 579"/>
            <p:cNvCxnSpPr>
              <a:stCxn id="578" idx="0"/>
              <a:endCxn id="582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1" name="Shape 580"/>
            <p:cNvCxnSpPr>
              <a:stCxn id="579" idx="0"/>
              <a:endCxn id="582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2" name="Oval 581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583" name="Oval 582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584" name="Oval 583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A,G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585" name="Shape 584"/>
            <p:cNvCxnSpPr>
              <a:stCxn id="583" idx="0"/>
              <a:endCxn id="584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Shape 585"/>
            <p:cNvCxnSpPr>
              <a:stCxn id="582" idx="0"/>
              <a:endCxn id="584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7" name="Oval 586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G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88" name="Shape 587"/>
            <p:cNvCxnSpPr>
              <a:stCxn id="590" idx="0"/>
              <a:endCxn id="587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Shape 588"/>
            <p:cNvCxnSpPr>
              <a:stCxn id="584" idx="0"/>
              <a:endCxn id="587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0" name="Oval 589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591" name="Oval 590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A,C,G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592" name="Shape 591"/>
            <p:cNvCxnSpPr>
              <a:stCxn id="577" idx="0"/>
              <a:endCxn id="591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Straight Connector 592"/>
            <p:cNvCxnSpPr>
              <a:stCxn id="591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Shape 593"/>
            <p:cNvCxnSpPr>
              <a:stCxn id="587" idx="0"/>
              <a:endCxn id="591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5" name="Oval 594"/>
          <p:cNvSpPr/>
          <p:nvPr/>
        </p:nvSpPr>
        <p:spPr>
          <a:xfrm>
            <a:off x="5867400" y="2971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96" name="Oval 595"/>
          <p:cNvSpPr/>
          <p:nvPr/>
        </p:nvSpPr>
        <p:spPr>
          <a:xfrm>
            <a:off x="50292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598" name="Oval 597"/>
          <p:cNvSpPr/>
          <p:nvPr/>
        </p:nvSpPr>
        <p:spPr>
          <a:xfrm>
            <a:off x="63246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600" name="Group 599"/>
          <p:cNvGrpSpPr/>
          <p:nvPr/>
        </p:nvGrpSpPr>
        <p:grpSpPr>
          <a:xfrm>
            <a:off x="7696200" y="2819400"/>
            <a:ext cx="2590800" cy="1676400"/>
            <a:chOff x="381000" y="1066800"/>
            <a:chExt cx="2590800" cy="1676400"/>
          </a:xfrm>
        </p:grpSpPr>
        <p:sp>
          <p:nvSpPr>
            <p:cNvPr id="601" name="Oval 600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02" name="Oval 601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603" name="Shape 602"/>
            <p:cNvCxnSpPr>
              <a:stCxn id="601" idx="0"/>
              <a:endCxn id="605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4" name="Shape 603"/>
            <p:cNvCxnSpPr>
              <a:stCxn id="602" idx="0"/>
              <a:endCxn id="605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5" name="Oval 604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06" name="Oval 605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07" name="Oval 606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608" name="Shape 607"/>
            <p:cNvCxnSpPr>
              <a:stCxn id="606" idx="0"/>
              <a:endCxn id="610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Shape 608"/>
            <p:cNvCxnSpPr>
              <a:stCxn id="607" idx="0"/>
              <a:endCxn id="610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0" name="Oval 609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11" name="Oval 610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12" name="Oval 611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A,G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613" name="Shape 612"/>
            <p:cNvCxnSpPr>
              <a:stCxn id="611" idx="0"/>
              <a:endCxn id="612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4" name="Shape 613"/>
            <p:cNvCxnSpPr>
              <a:stCxn id="610" idx="0"/>
              <a:endCxn id="612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" name="Oval 614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G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616" name="Shape 615"/>
            <p:cNvCxnSpPr>
              <a:stCxn id="618" idx="0"/>
              <a:endCxn id="615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7" name="Shape 616"/>
            <p:cNvCxnSpPr>
              <a:stCxn id="612" idx="0"/>
              <a:endCxn id="615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8" name="Oval 617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19" name="Oval 618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A,C,G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620" name="Shape 619"/>
            <p:cNvCxnSpPr>
              <a:stCxn id="605" idx="0"/>
              <a:endCxn id="619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1" name="Straight Connector 620"/>
            <p:cNvCxnSpPr>
              <a:stCxn id="619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2" name="Shape 621"/>
            <p:cNvCxnSpPr>
              <a:stCxn id="615" idx="0"/>
              <a:endCxn id="619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3" name="Oval 622"/>
          <p:cNvSpPr/>
          <p:nvPr/>
        </p:nvSpPr>
        <p:spPr>
          <a:xfrm>
            <a:off x="8763000" y="2971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24" name="Oval 623"/>
          <p:cNvSpPr/>
          <p:nvPr/>
        </p:nvSpPr>
        <p:spPr>
          <a:xfrm>
            <a:off x="79248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26" name="Oval 625"/>
          <p:cNvSpPr/>
          <p:nvPr/>
        </p:nvSpPr>
        <p:spPr>
          <a:xfrm>
            <a:off x="9220200" y="3581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628" name="Group 627"/>
          <p:cNvGrpSpPr/>
          <p:nvPr/>
        </p:nvGrpSpPr>
        <p:grpSpPr>
          <a:xfrm>
            <a:off x="1905000" y="4572000"/>
            <a:ext cx="2590800" cy="1676400"/>
            <a:chOff x="381000" y="1066800"/>
            <a:chExt cx="2590800" cy="1676400"/>
          </a:xfrm>
        </p:grpSpPr>
        <p:sp>
          <p:nvSpPr>
            <p:cNvPr id="629" name="Oval 628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30" name="Oval 629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631" name="Shape 630"/>
            <p:cNvCxnSpPr>
              <a:stCxn id="629" idx="0"/>
              <a:endCxn id="633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2" name="Shape 631"/>
            <p:cNvCxnSpPr>
              <a:stCxn id="630" idx="0"/>
              <a:endCxn id="633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3" name="Oval 632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34" name="Oval 633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35" name="Oval 634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636" name="Shape 635"/>
            <p:cNvCxnSpPr>
              <a:stCxn id="634" idx="0"/>
              <a:endCxn id="638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Shape 636"/>
            <p:cNvCxnSpPr>
              <a:stCxn id="635" idx="0"/>
              <a:endCxn id="638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8" name="Oval 637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39" name="Oval 638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40" name="Oval 639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A,G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641" name="Shape 640"/>
            <p:cNvCxnSpPr>
              <a:stCxn id="639" idx="0"/>
              <a:endCxn id="640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Shape 641"/>
            <p:cNvCxnSpPr>
              <a:stCxn id="638" idx="0"/>
              <a:endCxn id="640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3" name="Oval 642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G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644" name="Shape 643"/>
            <p:cNvCxnSpPr>
              <a:stCxn id="646" idx="0"/>
              <a:endCxn id="643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Shape 644"/>
            <p:cNvCxnSpPr>
              <a:stCxn id="640" idx="0"/>
              <a:endCxn id="643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6" name="Oval 645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47" name="Oval 646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A,C,G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648" name="Shape 647"/>
            <p:cNvCxnSpPr>
              <a:stCxn id="633" idx="0"/>
              <a:endCxn id="647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Straight Connector 648"/>
            <p:cNvCxnSpPr>
              <a:stCxn id="647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Shape 649"/>
            <p:cNvCxnSpPr>
              <a:stCxn id="643" idx="0"/>
              <a:endCxn id="647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1" name="Oval 650"/>
          <p:cNvSpPr/>
          <p:nvPr/>
        </p:nvSpPr>
        <p:spPr>
          <a:xfrm>
            <a:off x="2971800" y="4724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52" name="Oval 651"/>
          <p:cNvSpPr/>
          <p:nvPr/>
        </p:nvSpPr>
        <p:spPr>
          <a:xfrm>
            <a:off x="2133600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54" name="Oval 653"/>
          <p:cNvSpPr/>
          <p:nvPr/>
        </p:nvSpPr>
        <p:spPr>
          <a:xfrm>
            <a:off x="34290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656" name="Group 655"/>
          <p:cNvGrpSpPr/>
          <p:nvPr/>
        </p:nvGrpSpPr>
        <p:grpSpPr>
          <a:xfrm>
            <a:off x="4800600" y="4572000"/>
            <a:ext cx="2590800" cy="1676400"/>
            <a:chOff x="381000" y="1066800"/>
            <a:chExt cx="2590800" cy="1676400"/>
          </a:xfrm>
        </p:grpSpPr>
        <p:sp>
          <p:nvSpPr>
            <p:cNvPr id="657" name="Oval 656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58" name="Oval 657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659" name="Shape 658"/>
            <p:cNvCxnSpPr>
              <a:stCxn id="657" idx="0"/>
              <a:endCxn id="661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0" name="Shape 659"/>
            <p:cNvCxnSpPr>
              <a:stCxn id="658" idx="0"/>
              <a:endCxn id="661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1" name="Oval 660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62" name="Oval 661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63" name="Oval 662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664" name="Shape 663"/>
            <p:cNvCxnSpPr>
              <a:stCxn id="662" idx="0"/>
              <a:endCxn id="666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Shape 664"/>
            <p:cNvCxnSpPr>
              <a:stCxn id="663" idx="0"/>
              <a:endCxn id="666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6" name="Oval 665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67" name="Oval 666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68" name="Oval 667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A,G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669" name="Shape 668"/>
            <p:cNvCxnSpPr>
              <a:stCxn id="667" idx="0"/>
              <a:endCxn id="668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0" name="Shape 669"/>
            <p:cNvCxnSpPr>
              <a:stCxn id="666" idx="0"/>
              <a:endCxn id="668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1" name="Oval 670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G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672" name="Shape 671"/>
            <p:cNvCxnSpPr>
              <a:stCxn id="674" idx="0"/>
              <a:endCxn id="671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Shape 672"/>
            <p:cNvCxnSpPr>
              <a:stCxn id="668" idx="0"/>
              <a:endCxn id="671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4" name="Oval 673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75" name="Oval 674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A,C,G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676" name="Shape 675"/>
            <p:cNvCxnSpPr>
              <a:stCxn id="661" idx="0"/>
              <a:endCxn id="675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7" name="Straight Connector 676"/>
            <p:cNvCxnSpPr>
              <a:stCxn id="675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8" name="Shape 677"/>
            <p:cNvCxnSpPr>
              <a:stCxn id="671" idx="0"/>
              <a:endCxn id="675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9" name="Oval 678"/>
          <p:cNvSpPr/>
          <p:nvPr/>
        </p:nvSpPr>
        <p:spPr>
          <a:xfrm>
            <a:off x="5867400" y="4724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80" name="Oval 679"/>
          <p:cNvSpPr/>
          <p:nvPr/>
        </p:nvSpPr>
        <p:spPr>
          <a:xfrm>
            <a:off x="5029200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C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682" name="Oval 681"/>
          <p:cNvSpPr/>
          <p:nvPr/>
        </p:nvSpPr>
        <p:spPr>
          <a:xfrm>
            <a:off x="63246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grpSp>
        <p:nvGrpSpPr>
          <p:cNvPr id="685" name="Group 684"/>
          <p:cNvGrpSpPr/>
          <p:nvPr/>
        </p:nvGrpSpPr>
        <p:grpSpPr>
          <a:xfrm>
            <a:off x="7696200" y="4572000"/>
            <a:ext cx="2590800" cy="1676400"/>
            <a:chOff x="381000" y="1066800"/>
            <a:chExt cx="2590800" cy="1676400"/>
          </a:xfrm>
        </p:grpSpPr>
        <p:sp>
          <p:nvSpPr>
            <p:cNvPr id="686" name="Oval 685"/>
            <p:cNvSpPr/>
            <p:nvPr/>
          </p:nvSpPr>
          <p:spPr>
            <a:xfrm>
              <a:off x="381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87" name="Oval 686"/>
            <p:cNvSpPr/>
            <p:nvPr/>
          </p:nvSpPr>
          <p:spPr>
            <a:xfrm>
              <a:off x="8382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C</a:t>
              </a:r>
              <a:endParaRPr lang="zh-TW" altLang="en-US" dirty="0"/>
            </a:p>
          </p:txBody>
        </p:sp>
        <p:cxnSp>
          <p:nvCxnSpPr>
            <p:cNvPr id="688" name="Shape 687"/>
            <p:cNvCxnSpPr>
              <a:stCxn id="686" idx="0"/>
              <a:endCxn id="690" idx="2"/>
            </p:cNvCxnSpPr>
            <p:nvPr/>
          </p:nvCxnSpPr>
          <p:spPr>
            <a:xfrm rot="5400000" flipH="1" flipV="1">
              <a:off x="495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9" name="Shape 688"/>
            <p:cNvCxnSpPr>
              <a:stCxn id="687" idx="0"/>
              <a:endCxn id="690" idx="6"/>
            </p:cNvCxnSpPr>
            <p:nvPr/>
          </p:nvCxnSpPr>
          <p:spPr>
            <a:xfrm rot="16200000" flipV="1">
              <a:off x="8763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Oval 689"/>
            <p:cNvSpPr/>
            <p:nvPr/>
          </p:nvSpPr>
          <p:spPr>
            <a:xfrm>
              <a:off x="6096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A,C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691" name="Oval 690"/>
            <p:cNvSpPr/>
            <p:nvPr/>
          </p:nvSpPr>
          <p:spPr>
            <a:xfrm>
              <a:off x="12954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sp>
          <p:nvSpPr>
            <p:cNvPr id="692" name="Oval 691"/>
            <p:cNvSpPr/>
            <p:nvPr/>
          </p:nvSpPr>
          <p:spPr>
            <a:xfrm>
              <a:off x="17526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A</a:t>
              </a:r>
              <a:endParaRPr lang="zh-TW" altLang="en-US" dirty="0"/>
            </a:p>
          </p:txBody>
        </p:sp>
        <p:cxnSp>
          <p:nvCxnSpPr>
            <p:cNvPr id="693" name="Shape 692"/>
            <p:cNvCxnSpPr>
              <a:stCxn id="691" idx="0"/>
              <a:endCxn id="695" idx="2"/>
            </p:cNvCxnSpPr>
            <p:nvPr/>
          </p:nvCxnSpPr>
          <p:spPr>
            <a:xfrm rot="5400000" flipH="1" flipV="1">
              <a:off x="1409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4" name="Shape 693"/>
            <p:cNvCxnSpPr>
              <a:stCxn id="692" idx="0"/>
              <a:endCxn id="695" idx="6"/>
            </p:cNvCxnSpPr>
            <p:nvPr/>
          </p:nvCxnSpPr>
          <p:spPr>
            <a:xfrm rot="16200000" flipV="1">
              <a:off x="1790700" y="2324100"/>
              <a:ext cx="1524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5" name="Oval 694"/>
            <p:cNvSpPr/>
            <p:nvPr/>
          </p:nvSpPr>
          <p:spPr>
            <a:xfrm>
              <a:off x="1524000" y="21336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A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696" name="Oval 695"/>
            <p:cNvSpPr/>
            <p:nvPr/>
          </p:nvSpPr>
          <p:spPr>
            <a:xfrm>
              <a:off x="22098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697" name="Oval 696"/>
            <p:cNvSpPr/>
            <p:nvPr/>
          </p:nvSpPr>
          <p:spPr>
            <a:xfrm>
              <a:off x="1905000" y="18288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600" dirty="0">
                  <a:solidFill>
                    <a:schemeClr val="bg1"/>
                  </a:solidFill>
                </a:rPr>
                <a:t>A,G</a:t>
              </a:r>
              <a:endParaRPr lang="zh-TW" altLang="en-US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698" name="Shape 697"/>
            <p:cNvCxnSpPr>
              <a:stCxn id="696" idx="0"/>
              <a:endCxn id="697" idx="6"/>
            </p:cNvCxnSpPr>
            <p:nvPr/>
          </p:nvCxnSpPr>
          <p:spPr>
            <a:xfrm rot="16200000" flipV="1">
              <a:off x="2057400" y="2133600"/>
              <a:ext cx="4572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hape 698"/>
            <p:cNvCxnSpPr>
              <a:stCxn id="695" idx="0"/>
              <a:endCxn id="697" idx="2"/>
            </p:cNvCxnSpPr>
            <p:nvPr/>
          </p:nvCxnSpPr>
          <p:spPr>
            <a:xfrm rot="5400000" flipH="1" flipV="1">
              <a:off x="1714500" y="19431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0" name="Oval 699"/>
            <p:cNvSpPr/>
            <p:nvPr/>
          </p:nvSpPr>
          <p:spPr>
            <a:xfrm>
              <a:off x="2286000" y="15240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G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701" name="Shape 700"/>
            <p:cNvCxnSpPr>
              <a:stCxn id="703" idx="0"/>
              <a:endCxn id="700" idx="6"/>
            </p:cNvCxnSpPr>
            <p:nvPr/>
          </p:nvCxnSpPr>
          <p:spPr>
            <a:xfrm rot="16200000" flipV="1">
              <a:off x="2324100" y="1943100"/>
              <a:ext cx="7620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2" name="Shape 701"/>
            <p:cNvCxnSpPr>
              <a:stCxn id="697" idx="0"/>
              <a:endCxn id="700" idx="2"/>
            </p:cNvCxnSpPr>
            <p:nvPr/>
          </p:nvCxnSpPr>
          <p:spPr>
            <a:xfrm rot="5400000" flipH="1" flipV="1">
              <a:off x="2095500" y="16383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3" name="Oval 702"/>
            <p:cNvSpPr/>
            <p:nvPr/>
          </p:nvSpPr>
          <p:spPr>
            <a:xfrm>
              <a:off x="2667000" y="2438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G</a:t>
              </a:r>
              <a:endParaRPr lang="zh-TW" altLang="en-US" dirty="0"/>
            </a:p>
          </p:txBody>
        </p:sp>
        <p:sp>
          <p:nvSpPr>
            <p:cNvPr id="704" name="Oval 703"/>
            <p:cNvSpPr/>
            <p:nvPr/>
          </p:nvSpPr>
          <p:spPr>
            <a:xfrm>
              <a:off x="1447800" y="1219200"/>
              <a:ext cx="304800" cy="3048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noAutofit/>
            </a:bodyPr>
            <a:lstStyle/>
            <a:p>
              <a:pPr algn="ctr"/>
              <a:r>
                <a:rPr lang="en-US" altLang="zh-TW" sz="1100" dirty="0">
                  <a:solidFill>
                    <a:schemeClr val="bg1"/>
                  </a:solidFill>
                </a:rPr>
                <a:t>A,C,G</a:t>
              </a:r>
              <a:endParaRPr lang="zh-TW" altLang="en-US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705" name="Shape 704"/>
            <p:cNvCxnSpPr>
              <a:stCxn id="690" idx="0"/>
              <a:endCxn id="704" idx="2"/>
            </p:cNvCxnSpPr>
            <p:nvPr/>
          </p:nvCxnSpPr>
          <p:spPr>
            <a:xfrm rot="5400000" flipH="1" flipV="1">
              <a:off x="723900" y="1409700"/>
              <a:ext cx="7620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Straight Connector 705"/>
            <p:cNvCxnSpPr>
              <a:stCxn id="704" idx="0"/>
            </p:cNvCxnSpPr>
            <p:nvPr/>
          </p:nvCxnSpPr>
          <p:spPr>
            <a:xfrm flipV="1">
              <a:off x="1600200" y="1066800"/>
              <a:ext cx="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hape 706"/>
            <p:cNvCxnSpPr>
              <a:stCxn id="700" idx="0"/>
              <a:endCxn id="704" idx="6"/>
            </p:cNvCxnSpPr>
            <p:nvPr/>
          </p:nvCxnSpPr>
          <p:spPr>
            <a:xfrm rot="16200000" flipV="1">
              <a:off x="2019300" y="1104900"/>
              <a:ext cx="152400" cy="685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8" name="Oval 707"/>
          <p:cNvSpPr/>
          <p:nvPr/>
        </p:nvSpPr>
        <p:spPr>
          <a:xfrm>
            <a:off x="8763000" y="4724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09" name="Oval 708"/>
          <p:cNvSpPr/>
          <p:nvPr/>
        </p:nvSpPr>
        <p:spPr>
          <a:xfrm>
            <a:off x="7924800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10" name="Oval 709"/>
          <p:cNvSpPr/>
          <p:nvPr/>
        </p:nvSpPr>
        <p:spPr>
          <a:xfrm>
            <a:off x="9220200" y="5334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30480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6705600" y="3276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8" name="Oval 217"/>
          <p:cNvSpPr/>
          <p:nvPr/>
        </p:nvSpPr>
        <p:spPr>
          <a:xfrm>
            <a:off x="59436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9601200" y="3276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8839200" y="3886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3810000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2" name="Oval 221"/>
          <p:cNvSpPr/>
          <p:nvPr/>
        </p:nvSpPr>
        <p:spPr>
          <a:xfrm>
            <a:off x="3048000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6705600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4" name="Oval 223"/>
          <p:cNvSpPr/>
          <p:nvPr/>
        </p:nvSpPr>
        <p:spPr>
          <a:xfrm>
            <a:off x="5943600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9601200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G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6" name="Oval 225"/>
          <p:cNvSpPr/>
          <p:nvPr/>
        </p:nvSpPr>
        <p:spPr>
          <a:xfrm>
            <a:off x="8839200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en-US" altLang="zh-TW" dirty="0">
                <a:solidFill>
                  <a:schemeClr val="bg1"/>
                </a:solidFill>
              </a:rPr>
              <a:t>A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" grpId="0" animBg="1"/>
      <p:bldP spid="487" grpId="0" animBg="1"/>
      <p:bldP spid="534" grpId="0" animBg="1"/>
      <p:bldP spid="535" grpId="0" animBg="1"/>
      <p:bldP spid="536" grpId="0" animBg="1"/>
      <p:bldP spid="537" grpId="0" animBg="1"/>
      <p:bldP spid="538" grpId="0" animBg="1"/>
      <p:bldP spid="567" grpId="0" animBg="1"/>
      <p:bldP spid="568" grpId="0" animBg="1"/>
      <p:bldP spid="569" grpId="0" animBg="1"/>
      <p:bldP spid="570" grpId="0" animBg="1"/>
      <p:bldP spid="595" grpId="0" animBg="1"/>
      <p:bldP spid="596" grpId="0" animBg="1"/>
      <p:bldP spid="598" grpId="0" animBg="1"/>
      <p:bldP spid="623" grpId="0" animBg="1"/>
      <p:bldP spid="624" grpId="0" animBg="1"/>
      <p:bldP spid="626" grpId="0" animBg="1"/>
      <p:bldP spid="651" grpId="0" animBg="1"/>
      <p:bldP spid="652" grpId="0" animBg="1"/>
      <p:bldP spid="654" grpId="0" animBg="1"/>
      <p:bldP spid="679" grpId="0" animBg="1"/>
      <p:bldP spid="680" grpId="0" animBg="1"/>
      <p:bldP spid="682" grpId="0" animBg="1"/>
      <p:bldP spid="708" grpId="0" animBg="1"/>
      <p:bldP spid="709" grpId="0" animBg="1"/>
      <p:bldP spid="710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Multiple sites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In a real situation, we need to deal with sequences that contain more than one site</a:t>
            </a:r>
          </a:p>
          <a:p>
            <a:endParaRPr lang="en-US" altLang="zh-TW" dirty="0"/>
          </a:p>
          <a:p>
            <a:r>
              <a:rPr lang="zh-CN" altLang="en-US" dirty="0"/>
              <a:t> </a:t>
            </a:r>
            <a:r>
              <a:rPr lang="en-US" altLang="zh-TW" dirty="0"/>
              <a:t>We simply apply the above algorithm to the different sites independently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As we assume that different sites mutate independently</a:t>
            </a:r>
            <a:endParaRPr lang="zh-TW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Example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05936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Minimum: 1 substitution for position 1, 1 substitution for position 2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Maximum parsimony: 2 trees that can achieve this minimum</a:t>
            </a:r>
            <a:endParaRPr lang="zh-TW" altLang="en-US" dirty="0"/>
          </a:p>
        </p:txBody>
      </p:sp>
      <p:sp>
        <p:nvSpPr>
          <p:cNvPr id="7" name="Oval 6"/>
          <p:cNvSpPr/>
          <p:nvPr/>
        </p:nvSpPr>
        <p:spPr>
          <a:xfrm>
            <a:off x="1600200" y="33528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971800" y="33528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343400" y="33528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GT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286000" y="2743200"/>
            <a:ext cx="1066800" cy="4572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hape 10"/>
          <p:cNvCxnSpPr>
            <a:stCxn id="10" idx="2"/>
            <a:endCxn id="7" idx="0"/>
          </p:cNvCxnSpPr>
          <p:nvPr/>
        </p:nvCxnSpPr>
        <p:spPr>
          <a:xfrm rot="10800000" flipV="1">
            <a:off x="2133600" y="2971800"/>
            <a:ext cx="15240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hape 11"/>
          <p:cNvCxnSpPr>
            <a:stCxn id="10" idx="6"/>
            <a:endCxn id="8" idx="0"/>
          </p:cNvCxnSpPr>
          <p:nvPr/>
        </p:nvCxnSpPr>
        <p:spPr>
          <a:xfrm>
            <a:off x="3352800" y="2971800"/>
            <a:ext cx="15240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352800" y="2133600"/>
            <a:ext cx="1066800" cy="4572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zh-TW" alt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4" name="Shape 13"/>
          <p:cNvCxnSpPr>
            <a:stCxn id="13" idx="2"/>
            <a:endCxn id="10" idx="0"/>
          </p:cNvCxnSpPr>
          <p:nvPr/>
        </p:nvCxnSpPr>
        <p:spPr>
          <a:xfrm rot="10800000" flipV="1">
            <a:off x="2819400" y="2362200"/>
            <a:ext cx="533400" cy="3810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13" idx="6"/>
            <a:endCxn id="9" idx="0"/>
          </p:cNvCxnSpPr>
          <p:nvPr/>
        </p:nvCxnSpPr>
        <p:spPr>
          <a:xfrm>
            <a:off x="4419600" y="2362200"/>
            <a:ext cx="457200" cy="9906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5334000" y="2667000"/>
            <a:ext cx="1447800" cy="6096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b="1" dirty="0">
                <a:solidFill>
                  <a:schemeClr val="tx1"/>
                </a:solidFill>
              </a:rPr>
              <a:t>Upward phase</a:t>
            </a:r>
            <a:endParaRPr lang="zh-TW" altLang="en-US" sz="1200" b="1" dirty="0"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781800" y="2133600"/>
            <a:ext cx="3810000" cy="1676400"/>
            <a:chOff x="5257800" y="1066800"/>
            <a:chExt cx="3810000" cy="1676400"/>
          </a:xfrm>
        </p:grpSpPr>
        <p:sp>
          <p:nvSpPr>
            <p:cNvPr id="18" name="Oval 17"/>
            <p:cNvSpPr/>
            <p:nvPr/>
          </p:nvSpPr>
          <p:spPr>
            <a:xfrm>
              <a:off x="52578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AC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6294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GC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80010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GT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943600" y="1676400"/>
              <a:ext cx="1066800" cy="4572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TW" alt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2" name="Shape 21"/>
            <p:cNvCxnSpPr>
              <a:stCxn id="21" idx="2"/>
              <a:endCxn id="18" idx="0"/>
            </p:cNvCxnSpPr>
            <p:nvPr/>
          </p:nvCxnSpPr>
          <p:spPr>
            <a:xfrm rot="10800000" flipV="1">
              <a:off x="5791200" y="1905000"/>
              <a:ext cx="152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hape 22"/>
            <p:cNvCxnSpPr>
              <a:stCxn id="21" idx="6"/>
              <a:endCxn id="19" idx="0"/>
            </p:cNvCxnSpPr>
            <p:nvPr/>
          </p:nvCxnSpPr>
          <p:spPr>
            <a:xfrm>
              <a:off x="7010400" y="1905000"/>
              <a:ext cx="152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7010400" y="1066800"/>
              <a:ext cx="1066800" cy="4572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zh-TW" alt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5" name="Shape 24"/>
            <p:cNvCxnSpPr>
              <a:stCxn id="24" idx="2"/>
              <a:endCxn id="21" idx="0"/>
            </p:cNvCxnSpPr>
            <p:nvPr/>
          </p:nvCxnSpPr>
          <p:spPr>
            <a:xfrm rot="10800000" flipV="1">
              <a:off x="6477000" y="1295400"/>
              <a:ext cx="533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24" idx="6"/>
              <a:endCxn id="20" idx="0"/>
            </p:cNvCxnSpPr>
            <p:nvPr/>
          </p:nvCxnSpPr>
          <p:spPr>
            <a:xfrm>
              <a:off x="8077200" y="1295400"/>
              <a:ext cx="457200" cy="990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Oval 26"/>
          <p:cNvSpPr/>
          <p:nvPr/>
        </p:nvSpPr>
        <p:spPr>
          <a:xfrm>
            <a:off x="7467600" y="2743200"/>
            <a:ext cx="1066800" cy="4572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[A,G][C]</a:t>
            </a:r>
            <a:endParaRPr lang="zh-TW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8534400" y="2133600"/>
            <a:ext cx="1066800" cy="4572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400" b="1" dirty="0">
                <a:latin typeface="Courier New" pitchFamily="49" charset="0"/>
                <a:cs typeface="Courier New" pitchFamily="49" charset="0"/>
              </a:rPr>
              <a:t>[G][C,T]</a:t>
            </a:r>
            <a:endParaRPr lang="zh-TW" altLang="en-U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7391400" y="3962400"/>
            <a:ext cx="2590800" cy="5334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200" b="1" dirty="0">
                <a:solidFill>
                  <a:schemeClr val="tx1"/>
                </a:solidFill>
              </a:rPr>
              <a:t>Downward phase</a:t>
            </a:r>
            <a:endParaRPr lang="zh-TW" altLang="en-US" sz="1200" b="1" dirty="0">
              <a:solidFill>
                <a:schemeClr val="tx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676400" y="4648200"/>
            <a:ext cx="3810000" cy="1676400"/>
            <a:chOff x="5257800" y="1066800"/>
            <a:chExt cx="3810000" cy="1676400"/>
          </a:xfrm>
        </p:grpSpPr>
        <p:sp>
          <p:nvSpPr>
            <p:cNvPr id="31" name="Oval 30"/>
            <p:cNvSpPr/>
            <p:nvPr/>
          </p:nvSpPr>
          <p:spPr>
            <a:xfrm>
              <a:off x="52578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AC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66294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GC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80010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GT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5943600" y="1676400"/>
              <a:ext cx="1066800" cy="4572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1400" b="1" dirty="0">
                  <a:latin typeface="Courier New" pitchFamily="49" charset="0"/>
                  <a:cs typeface="Courier New" pitchFamily="49" charset="0"/>
                </a:rPr>
                <a:t>[A,G][C]</a:t>
              </a:r>
              <a:endParaRPr lang="zh-TW" alt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5" name="Shape 34"/>
            <p:cNvCxnSpPr>
              <a:stCxn id="34" idx="2"/>
              <a:endCxn id="31" idx="0"/>
            </p:cNvCxnSpPr>
            <p:nvPr/>
          </p:nvCxnSpPr>
          <p:spPr>
            <a:xfrm rot="10800000" flipV="1">
              <a:off x="5791200" y="1905000"/>
              <a:ext cx="152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stCxn id="34" idx="6"/>
              <a:endCxn id="32" idx="0"/>
            </p:cNvCxnSpPr>
            <p:nvPr/>
          </p:nvCxnSpPr>
          <p:spPr>
            <a:xfrm>
              <a:off x="7010400" y="1905000"/>
              <a:ext cx="152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7010400" y="1066800"/>
              <a:ext cx="1066800" cy="4572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1400" b="1" dirty="0">
                  <a:latin typeface="Courier New" pitchFamily="49" charset="0"/>
                  <a:cs typeface="Courier New" pitchFamily="49" charset="0"/>
                </a:rPr>
                <a:t>[G][C,T]</a:t>
              </a:r>
              <a:endParaRPr lang="zh-TW" alt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38" name="Shape 37"/>
            <p:cNvCxnSpPr>
              <a:stCxn id="37" idx="2"/>
              <a:endCxn id="34" idx="0"/>
            </p:cNvCxnSpPr>
            <p:nvPr/>
          </p:nvCxnSpPr>
          <p:spPr>
            <a:xfrm rot="10800000" flipV="1">
              <a:off x="6477000" y="1295400"/>
              <a:ext cx="533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hape 38"/>
            <p:cNvCxnSpPr>
              <a:stCxn id="37" idx="6"/>
              <a:endCxn id="33" idx="0"/>
            </p:cNvCxnSpPr>
            <p:nvPr/>
          </p:nvCxnSpPr>
          <p:spPr>
            <a:xfrm>
              <a:off x="8077200" y="1295400"/>
              <a:ext cx="457200" cy="990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6781800" y="4648200"/>
            <a:ext cx="3810000" cy="1676400"/>
            <a:chOff x="5257800" y="1066800"/>
            <a:chExt cx="3810000" cy="1676400"/>
          </a:xfrm>
        </p:grpSpPr>
        <p:sp>
          <p:nvSpPr>
            <p:cNvPr id="41" name="Oval 40"/>
            <p:cNvSpPr/>
            <p:nvPr/>
          </p:nvSpPr>
          <p:spPr>
            <a:xfrm>
              <a:off x="52578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AC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6294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GC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8001000" y="2286000"/>
              <a:ext cx="10668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GT</a:t>
              </a:r>
              <a:endParaRPr lang="zh-TW" altLang="en-US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943600" y="1676400"/>
              <a:ext cx="1066800" cy="4572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1400" b="1" dirty="0">
                  <a:latin typeface="Courier New" pitchFamily="49" charset="0"/>
                  <a:cs typeface="Courier New" pitchFamily="49" charset="0"/>
                </a:rPr>
                <a:t>[A,G][C]</a:t>
              </a:r>
              <a:endParaRPr lang="zh-TW" alt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45" name="Shape 44"/>
            <p:cNvCxnSpPr>
              <a:stCxn id="44" idx="2"/>
              <a:endCxn id="41" idx="0"/>
            </p:cNvCxnSpPr>
            <p:nvPr/>
          </p:nvCxnSpPr>
          <p:spPr>
            <a:xfrm rot="10800000" flipV="1">
              <a:off x="5791200" y="1905000"/>
              <a:ext cx="152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hape 45"/>
            <p:cNvCxnSpPr>
              <a:stCxn id="44" idx="6"/>
              <a:endCxn id="42" idx="0"/>
            </p:cNvCxnSpPr>
            <p:nvPr/>
          </p:nvCxnSpPr>
          <p:spPr>
            <a:xfrm>
              <a:off x="7010400" y="1905000"/>
              <a:ext cx="152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7010400" y="1066800"/>
              <a:ext cx="1066800" cy="4572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zh-TW" sz="1400" b="1" dirty="0">
                  <a:latin typeface="Courier New" pitchFamily="49" charset="0"/>
                  <a:cs typeface="Courier New" pitchFamily="49" charset="0"/>
                </a:rPr>
                <a:t>[G][C,T]</a:t>
              </a:r>
              <a:endParaRPr lang="zh-TW" altLang="en-US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48" name="Shape 47"/>
            <p:cNvCxnSpPr>
              <a:stCxn id="47" idx="2"/>
              <a:endCxn id="44" idx="0"/>
            </p:cNvCxnSpPr>
            <p:nvPr/>
          </p:nvCxnSpPr>
          <p:spPr>
            <a:xfrm rot="10800000" flipV="1">
              <a:off x="6477000" y="1295400"/>
              <a:ext cx="533400" cy="3810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hape 48"/>
            <p:cNvCxnSpPr>
              <a:stCxn id="47" idx="6"/>
              <a:endCxn id="43" idx="0"/>
            </p:cNvCxnSpPr>
            <p:nvPr/>
          </p:nvCxnSpPr>
          <p:spPr>
            <a:xfrm>
              <a:off x="8077200" y="1295400"/>
              <a:ext cx="457200" cy="990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5791200" y="5181601"/>
            <a:ext cx="692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/>
              <a:t>OR</a:t>
            </a:r>
            <a:endParaRPr lang="zh-TW" altLang="en-US" sz="3200" b="1" dirty="0"/>
          </a:p>
        </p:txBody>
      </p:sp>
      <p:sp>
        <p:nvSpPr>
          <p:cNvPr id="51" name="Oval 50"/>
          <p:cNvSpPr/>
          <p:nvPr/>
        </p:nvSpPr>
        <p:spPr>
          <a:xfrm>
            <a:off x="3429000" y="46482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8534400" y="46482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GT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2362200" y="52578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7467600" y="5257800"/>
            <a:ext cx="1066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</a:t>
            </a:r>
            <a:endParaRPr lang="zh-TW" altLang="en-US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 animBg="1"/>
      <p:bldP spid="27" grpId="0" animBg="1"/>
      <p:bldP spid="28" grpId="0" animBg="1"/>
      <p:bldP spid="29" grpId="0" animBg="1"/>
      <p:bldP spid="50" grpId="0"/>
      <p:bldP spid="51" grpId="0" animBg="1"/>
      <p:bldP spid="52" grpId="0" animBg="1"/>
      <p:bldP spid="53" grpId="0" animBg="1"/>
      <p:bldP spid="5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Sequence-based Methods: Maximum Likelihood</a:t>
            </a:r>
            <a:endParaRPr lang="zh-TW" altLang="en-US" dirty="0"/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BC38F377-C119-48EC-AE63-BA74C92715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/>
              <a:t>Part </a:t>
            </a:r>
            <a:r>
              <a:rPr lang="en-US" altLang="zh-CN" dirty="0"/>
              <a:t>3</a:t>
            </a:r>
            <a:r>
              <a:rPr lang="en-US" altLang="zh-TW" dirty="0"/>
              <a:t>b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Maximum likelihood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Likelihood: Probability of producing the observed data by a model given the model parameters, Pr(</a:t>
            </a:r>
            <a:r>
              <a:rPr lang="en-US" altLang="zh-TW" i="1" dirty="0"/>
              <a:t>X</a:t>
            </a:r>
            <a:r>
              <a:rPr lang="en-US" altLang="zh-TW" dirty="0"/>
              <a:t>|</a:t>
            </a:r>
            <a:r>
              <a:rPr lang="en-US" altLang="zh-TW" dirty="0">
                <a:sym typeface="Symbol"/>
              </a:rPr>
              <a:t>)</a:t>
            </a:r>
          </a:p>
          <a:p>
            <a:pPr lvl="1"/>
            <a:r>
              <a:rPr lang="zh-CN" altLang="en-US" i="1" dirty="0">
                <a:sym typeface="Symbol"/>
              </a:rPr>
              <a:t> </a:t>
            </a:r>
            <a:r>
              <a:rPr lang="en-US" altLang="zh-TW" i="1" dirty="0">
                <a:sym typeface="Symbol"/>
              </a:rPr>
              <a:t>X</a:t>
            </a:r>
            <a:r>
              <a:rPr lang="en-US" altLang="zh-TW" dirty="0">
                <a:sym typeface="Symbol"/>
              </a:rPr>
              <a:t>: Observed data</a:t>
            </a:r>
          </a:p>
          <a:p>
            <a:pPr lvl="2"/>
            <a:r>
              <a:rPr lang="zh-CN" altLang="en-US" sz="2400" dirty="0">
                <a:sym typeface="Symbol"/>
              </a:rPr>
              <a:t> </a:t>
            </a:r>
            <a:r>
              <a:rPr lang="en-US" altLang="zh-TW" sz="2400" dirty="0">
                <a:sym typeface="Symbol"/>
              </a:rPr>
              <a:t>The input sequences, assumed aligned</a:t>
            </a:r>
          </a:p>
          <a:p>
            <a:pPr lvl="2"/>
            <a:r>
              <a:rPr lang="zh-CN" altLang="en-US" sz="2400" dirty="0">
                <a:sym typeface="Symbol"/>
              </a:rPr>
              <a:t> </a:t>
            </a:r>
            <a:r>
              <a:rPr lang="en-US" altLang="zh-TW" sz="2400" dirty="0">
                <a:sym typeface="Symbol"/>
              </a:rPr>
              <a:t>Again, we consider one single site here. The likelihood for the whole sequences is the product of the likelihood of individual sites since they are assumed independent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: Model parameters (see next page)</a:t>
            </a:r>
          </a:p>
          <a:p>
            <a:pPr lvl="1"/>
            <a:endParaRPr lang="en-US" altLang="zh-TW" dirty="0">
              <a:sym typeface="Symbol"/>
            </a:endParaRPr>
          </a:p>
          <a:p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Maximum likelihood: Find value of  such that Pr(</a:t>
            </a:r>
            <a:r>
              <a:rPr lang="en-US" altLang="zh-TW" i="1" dirty="0">
                <a:sym typeface="Symbol"/>
              </a:rPr>
              <a:t>X</a:t>
            </a:r>
            <a:r>
              <a:rPr lang="en-US" altLang="zh-TW" dirty="0">
                <a:sym typeface="Symbol"/>
              </a:rPr>
              <a:t>|) is maximized</a:t>
            </a:r>
            <a:endParaRPr lang="en-US" altLang="zh-TW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Model parameters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There are different possibilities</a:t>
            </a:r>
          </a:p>
          <a:p>
            <a:pPr lvl="1"/>
            <a:r>
              <a:rPr lang="en-US" altLang="zh-TW" dirty="0"/>
              <a:t>In all cases, </a:t>
            </a:r>
            <a:r>
              <a:rPr lang="en-US" altLang="zh-TW" i="1" dirty="0"/>
              <a:t>X</a:t>
            </a:r>
            <a:r>
              <a:rPr lang="en-US" altLang="zh-TW" dirty="0"/>
              <a:t> is the input sequences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Big likelihood problem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: tree topology, mutation rates and divergence times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Very difficult</a:t>
            </a:r>
          </a:p>
          <a:p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Small likelihood problem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Tree topology is given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: mutation rates and divergence times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There are effective heuristic solutions that usually (but not always) produce </a:t>
            </a:r>
            <a:r>
              <a:rPr lang="zh-CN" altLang="en-US" dirty="0">
                <a:sym typeface="Symbol"/>
              </a:rPr>
              <a:t>    </a:t>
            </a:r>
            <a:endParaRPr lang="en-HK" altLang="zh-CN" dirty="0">
              <a:sym typeface="Symbol"/>
            </a:endParaRPr>
          </a:p>
          <a:p>
            <a:pPr marL="108496" lvl="1" indent="0">
              <a:buNone/>
            </a:pPr>
            <a:r>
              <a:rPr lang="zh-CN" altLang="en-US" dirty="0">
                <a:sym typeface="Symbol"/>
              </a:rPr>
              <a:t>    </a:t>
            </a:r>
            <a:r>
              <a:rPr lang="en-US" altLang="zh-TW" dirty="0">
                <a:sym typeface="Symbol"/>
              </a:rPr>
              <a:t>optimal results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Computing likelihood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457531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Suppose we are given the followings, as shown in the figure: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Tree topology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Observed data, </a:t>
            </a:r>
            <a:r>
              <a:rPr lang="en-US" altLang="zh-TW" i="1" dirty="0"/>
              <a:t>X</a:t>
            </a:r>
            <a:r>
              <a:rPr lang="en-US" altLang="zh-TW" dirty="0"/>
              <a:t> = {</a:t>
            </a:r>
            <a:r>
              <a:rPr lang="en-US" altLang="zh-TW" i="1" dirty="0"/>
              <a:t>a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, </a:t>
            </a:r>
            <a:r>
              <a:rPr lang="en-US" altLang="zh-TW" i="1" dirty="0"/>
              <a:t>b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, </a:t>
            </a:r>
            <a:r>
              <a:rPr lang="en-US" altLang="zh-TW" i="1" dirty="0"/>
              <a:t>c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, </a:t>
            </a:r>
            <a:r>
              <a:rPr lang="en-US" altLang="zh-TW" i="1" dirty="0"/>
              <a:t>d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} 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Ancestral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Parameters, </a:t>
            </a:r>
            <a:r>
              <a:rPr lang="en-US" altLang="zh-TW" dirty="0">
                <a:sym typeface="Symbol"/>
              </a:rPr>
              <a:t> = {&lt;mutation rates&gt;,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cf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df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fg</a:t>
            </a:r>
            <a:r>
              <a:rPr lang="en-US" altLang="zh-TW" dirty="0">
                <a:sym typeface="Symbol"/>
              </a:rPr>
              <a:t>}</a:t>
            </a:r>
          </a:p>
          <a:p>
            <a:endParaRPr lang="en-US" altLang="zh-TW" sz="2000" dirty="0">
              <a:sym typeface="Symbol"/>
            </a:endParaRPr>
          </a:p>
        </p:txBody>
      </p:sp>
      <p:sp>
        <p:nvSpPr>
          <p:cNvPr id="8" name="Oval 7"/>
          <p:cNvSpPr/>
          <p:nvPr/>
        </p:nvSpPr>
        <p:spPr>
          <a:xfrm>
            <a:off x="8610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a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372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b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0134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c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896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d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Connector 11"/>
          <p:cNvCxnSpPr>
            <a:stCxn id="8" idx="0"/>
            <a:endCxn id="15" idx="4"/>
          </p:cNvCxnSpPr>
          <p:nvPr/>
        </p:nvCxnSpPr>
        <p:spPr>
          <a:xfrm flipV="1">
            <a:off x="8839200" y="2819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15" idx="4"/>
          </p:cNvCxnSpPr>
          <p:nvPr/>
        </p:nvCxnSpPr>
        <p:spPr>
          <a:xfrm flipH="1" flipV="1">
            <a:off x="9220200" y="2819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0"/>
            <a:endCxn id="19" idx="4"/>
          </p:cNvCxnSpPr>
          <p:nvPr/>
        </p:nvCxnSpPr>
        <p:spPr>
          <a:xfrm flipV="1">
            <a:off x="10363200" y="2895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991600" y="23622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e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Connector 15"/>
          <p:cNvCxnSpPr>
            <a:stCxn id="15" idx="0"/>
            <a:endCxn id="78" idx="4"/>
          </p:cNvCxnSpPr>
          <p:nvPr/>
        </p:nvCxnSpPr>
        <p:spPr>
          <a:xfrm flipV="1">
            <a:off x="9220200" y="19050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0515600" y="24384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f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Connector 19"/>
          <p:cNvCxnSpPr>
            <a:stCxn id="19" idx="4"/>
            <a:endCxn id="11" idx="0"/>
          </p:cNvCxnSpPr>
          <p:nvPr/>
        </p:nvCxnSpPr>
        <p:spPr>
          <a:xfrm>
            <a:off x="10744200" y="2895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98"/>
          <p:cNvGrpSpPr/>
          <p:nvPr/>
        </p:nvGrpSpPr>
        <p:grpSpPr>
          <a:xfrm>
            <a:off x="8458200" y="4191000"/>
            <a:ext cx="2971800" cy="990600"/>
            <a:chOff x="5791200" y="4495800"/>
            <a:chExt cx="2971800" cy="990600"/>
          </a:xfrm>
        </p:grpSpPr>
        <p:sp>
          <p:nvSpPr>
            <p:cNvPr id="64" name="Rectangle 63"/>
            <p:cNvSpPr/>
            <p:nvPr/>
          </p:nvSpPr>
          <p:spPr>
            <a:xfrm>
              <a:off x="5791200" y="4495800"/>
              <a:ext cx="29718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/>
                <a:t>:</a:t>
              </a:r>
              <a:endParaRPr lang="zh-TW" alt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91200" y="4495800"/>
              <a:ext cx="2971800" cy="685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i="1" dirty="0"/>
                <a:t>Node labels</a:t>
              </a:r>
            </a:p>
            <a:p>
              <a:r>
                <a:rPr lang="en-US" altLang="zh-TW" sz="1400" dirty="0">
                  <a:solidFill>
                    <a:schemeClr val="accent6"/>
                  </a:solidFill>
                  <a:latin typeface="Courier New" pitchFamily="49" charset="0"/>
                  <a:cs typeface="Courier New" pitchFamily="49" charset="0"/>
                </a:rPr>
                <a:t>Observed sequences</a:t>
              </a:r>
            </a:p>
            <a:p>
              <a:r>
                <a:rPr lang="en-US" altLang="zh-TW" sz="1400" dirty="0">
                  <a:solidFill>
                    <a:schemeClr val="accent3"/>
                  </a:solidFill>
                  <a:latin typeface="Courier New" pitchFamily="49" charset="0"/>
                  <a:cs typeface="Courier New" pitchFamily="49" charset="0"/>
                </a:rPr>
                <a:t>Ancestral sequences</a:t>
              </a:r>
              <a:endParaRPr lang="zh-TW" altLang="en-US" sz="1400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791200" y="5181600"/>
              <a:ext cx="2971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>
                  <a:solidFill>
                    <a:schemeClr val="tx1"/>
                  </a:solidFill>
                </a:rPr>
                <a:t>Divergence times</a:t>
              </a:r>
              <a:endParaRPr lang="zh-TW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607419" y="2819400"/>
            <a:ext cx="4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endParaRPr lang="zh-TW" altLang="en-US" i="1" baseline="-25000" dirty="0"/>
          </a:p>
        </p:txBody>
      </p:sp>
      <p:sp>
        <p:nvSpPr>
          <p:cNvPr id="78" name="Oval 77"/>
          <p:cNvSpPr/>
          <p:nvPr/>
        </p:nvSpPr>
        <p:spPr>
          <a:xfrm>
            <a:off x="9753600" y="14478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g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1" name="Straight Connector 80"/>
          <p:cNvCxnSpPr>
            <a:stCxn id="19" idx="0"/>
            <a:endCxn id="78" idx="4"/>
          </p:cNvCxnSpPr>
          <p:nvPr/>
        </p:nvCxnSpPr>
        <p:spPr>
          <a:xfrm flipH="1" flipV="1">
            <a:off x="9982200" y="1905000"/>
            <a:ext cx="762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9369418" y="2819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be</a:t>
            </a:r>
            <a:endParaRPr lang="zh-TW" altLang="en-US" i="1" baseline="-25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0131419" y="2819400"/>
            <a:ext cx="369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cf</a:t>
            </a:r>
            <a:endParaRPr lang="zh-TW" altLang="en-US" i="1" baseline="-25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893419" y="2819400"/>
            <a:ext cx="38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df</a:t>
            </a:r>
            <a:endParaRPr lang="zh-TW" altLang="en-US" i="1" baseline="-25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9217019" y="1828800"/>
            <a:ext cx="41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endParaRPr lang="zh-TW" altLang="en-US" i="1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0283819" y="1828800"/>
            <a:ext cx="38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fg</a:t>
            </a:r>
            <a:endParaRPr lang="zh-TW" altLang="en-US" i="1" baseline="-2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What sequence to use?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3832"/>
            <a:ext cx="10972800" cy="5059368"/>
          </a:xfrm>
        </p:spPr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If we are studying a gene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DNA/protein sequence of the gene</a:t>
            </a:r>
          </a:p>
          <a:p>
            <a:pPr lvl="1"/>
            <a:endParaRPr lang="en-US" altLang="zh-TW" dirty="0"/>
          </a:p>
          <a:p>
            <a:r>
              <a:rPr lang="zh-CN" altLang="en-US" dirty="0"/>
              <a:t> </a:t>
            </a:r>
            <a:r>
              <a:rPr lang="en-US" altLang="zh-TW" dirty="0"/>
              <a:t>If we want to know the relationship between different species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Whole genome (may not be feasible)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Some genes that are essential and single-copied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Ribosomal RNA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Computing likelihood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457531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Suppose we are given the followings, as shown in the figure: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Tree topology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Observed data, </a:t>
            </a:r>
            <a:r>
              <a:rPr lang="en-US" altLang="zh-TW" i="1" dirty="0"/>
              <a:t>X</a:t>
            </a:r>
            <a:r>
              <a:rPr lang="en-US" altLang="zh-TW" dirty="0"/>
              <a:t> = {</a:t>
            </a:r>
            <a:r>
              <a:rPr lang="en-US" altLang="zh-TW" i="1" dirty="0"/>
              <a:t>a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, </a:t>
            </a:r>
            <a:r>
              <a:rPr lang="en-US" altLang="zh-TW" i="1" dirty="0"/>
              <a:t>b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, </a:t>
            </a:r>
            <a:r>
              <a:rPr lang="en-US" altLang="zh-TW" i="1" dirty="0"/>
              <a:t>c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, </a:t>
            </a:r>
            <a:r>
              <a:rPr lang="en-US" altLang="zh-TW" i="1" dirty="0"/>
              <a:t>d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} 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Ancestral sequences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Parameters, </a:t>
            </a:r>
            <a:r>
              <a:rPr lang="en-US" altLang="zh-TW" dirty="0">
                <a:sym typeface="Symbol"/>
              </a:rPr>
              <a:t> = {&lt;mutation rates&gt;,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cf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df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fg</a:t>
            </a:r>
            <a:r>
              <a:rPr lang="en-US" altLang="zh-TW" dirty="0">
                <a:sym typeface="Symbol"/>
              </a:rPr>
              <a:t>}</a:t>
            </a:r>
          </a:p>
          <a:p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Likelihood =Pr(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) Pr(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fg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a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) Pr(</a:t>
            </a:r>
            <a:r>
              <a:rPr lang="en-US" altLang="zh-TW" i="1" dirty="0">
                <a:sym typeface="Symbol"/>
              </a:rPr>
              <a:t>b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c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cf</a:t>
            </a:r>
            <a:r>
              <a:rPr lang="en-US" altLang="zh-TW" dirty="0">
                <a:sym typeface="Symbol"/>
              </a:rPr>
              <a:t>) Pr(</a:t>
            </a:r>
            <a:r>
              <a:rPr lang="en-US" altLang="zh-TW" i="1" dirty="0">
                <a:sym typeface="Symbol"/>
              </a:rPr>
              <a:t>d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 err="1">
                <a:sym typeface="Symbol"/>
              </a:rPr>
              <a:t>t</a:t>
            </a:r>
            <a:r>
              <a:rPr lang="en-US" altLang="zh-TW" i="1" baseline="-25000" dirty="0" err="1">
                <a:sym typeface="Symbol"/>
              </a:rPr>
              <a:t>df</a:t>
            </a:r>
            <a:r>
              <a:rPr lang="en-US" altLang="zh-TW" dirty="0">
                <a:sym typeface="Symbol"/>
              </a:rPr>
              <a:t>)</a:t>
            </a:r>
          </a:p>
          <a:p>
            <a:pPr marL="0" indent="0">
              <a:buNone/>
            </a:pPr>
            <a:endParaRPr lang="en-US" altLang="zh-TW" sz="2000" dirty="0">
              <a:sym typeface="Symbol"/>
            </a:endParaRP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We have learned how to compute these conditional probabilities for two mutation models (Jukes-Cantor and Kimura) in the last lecture</a:t>
            </a:r>
          </a:p>
        </p:txBody>
      </p:sp>
      <p:sp>
        <p:nvSpPr>
          <p:cNvPr id="8" name="Oval 7"/>
          <p:cNvSpPr/>
          <p:nvPr/>
        </p:nvSpPr>
        <p:spPr>
          <a:xfrm>
            <a:off x="8610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a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372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b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0134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c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0896600" y="3352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d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2" name="Straight Connector 11"/>
          <p:cNvCxnSpPr>
            <a:stCxn id="8" idx="0"/>
            <a:endCxn id="15" idx="4"/>
          </p:cNvCxnSpPr>
          <p:nvPr/>
        </p:nvCxnSpPr>
        <p:spPr>
          <a:xfrm flipV="1">
            <a:off x="8839200" y="2819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15" idx="4"/>
          </p:cNvCxnSpPr>
          <p:nvPr/>
        </p:nvCxnSpPr>
        <p:spPr>
          <a:xfrm flipH="1" flipV="1">
            <a:off x="9220200" y="2819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0" idx="0"/>
            <a:endCxn id="19" idx="4"/>
          </p:cNvCxnSpPr>
          <p:nvPr/>
        </p:nvCxnSpPr>
        <p:spPr>
          <a:xfrm flipV="1">
            <a:off x="10363200" y="2895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991600" y="23622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e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6" name="Straight Connector 15"/>
          <p:cNvCxnSpPr>
            <a:stCxn id="15" idx="0"/>
            <a:endCxn id="78" idx="4"/>
          </p:cNvCxnSpPr>
          <p:nvPr/>
        </p:nvCxnSpPr>
        <p:spPr>
          <a:xfrm flipV="1">
            <a:off x="9220200" y="19050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0515600" y="24384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f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Connector 19"/>
          <p:cNvCxnSpPr>
            <a:stCxn id="19" idx="4"/>
            <a:endCxn id="11" idx="0"/>
          </p:cNvCxnSpPr>
          <p:nvPr/>
        </p:nvCxnSpPr>
        <p:spPr>
          <a:xfrm>
            <a:off x="10744200" y="2895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98"/>
          <p:cNvGrpSpPr/>
          <p:nvPr/>
        </p:nvGrpSpPr>
        <p:grpSpPr>
          <a:xfrm>
            <a:off x="8458200" y="4191000"/>
            <a:ext cx="2971800" cy="990600"/>
            <a:chOff x="5791200" y="4495800"/>
            <a:chExt cx="2971800" cy="990600"/>
          </a:xfrm>
        </p:grpSpPr>
        <p:sp>
          <p:nvSpPr>
            <p:cNvPr id="64" name="Rectangle 63"/>
            <p:cNvSpPr/>
            <p:nvPr/>
          </p:nvSpPr>
          <p:spPr>
            <a:xfrm>
              <a:off x="5791200" y="4495800"/>
              <a:ext cx="2971800" cy="990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/>
                <a:t>:</a:t>
              </a:r>
              <a:endParaRPr lang="zh-TW" altLang="en-US" sz="14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791200" y="4495800"/>
              <a:ext cx="2971800" cy="6858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i="1" dirty="0"/>
                <a:t>Node labels</a:t>
              </a:r>
            </a:p>
            <a:p>
              <a:r>
                <a:rPr lang="en-US" altLang="zh-TW" sz="1400" dirty="0">
                  <a:solidFill>
                    <a:schemeClr val="accent6"/>
                  </a:solidFill>
                  <a:latin typeface="Courier New" pitchFamily="49" charset="0"/>
                  <a:cs typeface="Courier New" pitchFamily="49" charset="0"/>
                </a:rPr>
                <a:t>Observed sequences</a:t>
              </a:r>
            </a:p>
            <a:p>
              <a:r>
                <a:rPr lang="en-US" altLang="zh-TW" sz="1400" dirty="0">
                  <a:solidFill>
                    <a:schemeClr val="accent3"/>
                  </a:solidFill>
                  <a:latin typeface="Courier New" pitchFamily="49" charset="0"/>
                  <a:cs typeface="Courier New" pitchFamily="49" charset="0"/>
                </a:rPr>
                <a:t>Ancestral sequences</a:t>
              </a:r>
              <a:endParaRPr lang="zh-TW" altLang="en-US" sz="1400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791200" y="5181600"/>
              <a:ext cx="2971800" cy="304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>
                  <a:solidFill>
                    <a:schemeClr val="tx1"/>
                  </a:solidFill>
                </a:rPr>
                <a:t>Divergence times</a:t>
              </a:r>
              <a:endParaRPr lang="zh-TW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607419" y="2819400"/>
            <a:ext cx="4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endParaRPr lang="zh-TW" altLang="en-US" i="1" baseline="-25000" dirty="0"/>
          </a:p>
        </p:txBody>
      </p:sp>
      <p:sp>
        <p:nvSpPr>
          <p:cNvPr id="78" name="Oval 77"/>
          <p:cNvSpPr/>
          <p:nvPr/>
        </p:nvSpPr>
        <p:spPr>
          <a:xfrm>
            <a:off x="9753600" y="14478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g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1" name="Straight Connector 80"/>
          <p:cNvCxnSpPr>
            <a:stCxn id="19" idx="0"/>
            <a:endCxn id="78" idx="4"/>
          </p:cNvCxnSpPr>
          <p:nvPr/>
        </p:nvCxnSpPr>
        <p:spPr>
          <a:xfrm flipH="1" flipV="1">
            <a:off x="9982200" y="1905000"/>
            <a:ext cx="762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9369418" y="2819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be</a:t>
            </a:r>
            <a:endParaRPr lang="zh-TW" altLang="en-US" i="1" baseline="-25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0131419" y="2819400"/>
            <a:ext cx="369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cf</a:t>
            </a:r>
            <a:endParaRPr lang="zh-TW" altLang="en-US" i="1" baseline="-25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893419" y="2819400"/>
            <a:ext cx="38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df</a:t>
            </a:r>
            <a:endParaRPr lang="zh-TW" altLang="en-US" i="1" baseline="-25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9217019" y="1828800"/>
            <a:ext cx="41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endParaRPr lang="zh-TW" altLang="en-US" i="1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0283819" y="1828800"/>
            <a:ext cx="38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fg</a:t>
            </a:r>
            <a:endParaRPr lang="zh-TW" altLang="en-US" i="1" baseline="-25000" dirty="0"/>
          </a:p>
        </p:txBody>
      </p:sp>
    </p:spTree>
    <p:extLst>
      <p:ext uri="{BB962C8B-B14F-4D97-AF65-F5344CB8AC3E}">
        <p14:creationId xmlns:p14="http://schemas.microsoft.com/office/powerpoint/2010/main" val="7613041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Computing likelihood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en-US" sz="3400" dirty="0"/>
              <a:t> </a:t>
            </a:r>
            <a:r>
              <a:rPr lang="en-US" altLang="zh-TW" sz="3400" dirty="0"/>
              <a:t>In the small likelihood problem, we are only given the tree topology, </a:t>
            </a:r>
          </a:p>
          <a:p>
            <a:pPr marL="0" indent="0">
              <a:buNone/>
            </a:pPr>
            <a:r>
              <a:rPr lang="zh-CN" altLang="en-US" sz="3400" dirty="0"/>
              <a:t>   </a:t>
            </a:r>
            <a:r>
              <a:rPr lang="en-US" altLang="zh-TW" sz="3400" dirty="0"/>
              <a:t>but not the ancestral sequences – Then how to compute likelihood?</a:t>
            </a:r>
          </a:p>
          <a:p>
            <a:pPr>
              <a:tabLst>
                <a:tab pos="2060575" algn="l"/>
              </a:tabLst>
            </a:pPr>
            <a:r>
              <a:rPr lang="zh-CN" altLang="en-US" sz="3400" dirty="0"/>
              <a:t> </a:t>
            </a:r>
            <a:r>
              <a:rPr lang="en-US" altLang="zh-TW" sz="3400" dirty="0"/>
              <a:t>Need to try them all </a:t>
            </a:r>
            <a:r>
              <a:rPr lang="en-US" altLang="zh-TW" sz="3400" dirty="0">
                <a:sym typeface="Symbol"/>
              </a:rPr>
              <a:t>(summation of 4</a:t>
            </a:r>
            <a:r>
              <a:rPr lang="en-US" altLang="zh-TW" sz="3400" baseline="30000" dirty="0">
                <a:sym typeface="Symbol"/>
              </a:rPr>
              <a:t>3</a:t>
            </a:r>
            <a:r>
              <a:rPr lang="en-US" altLang="zh-TW" sz="3400" dirty="0">
                <a:sym typeface="Symbol"/>
              </a:rPr>
              <a:t> = 64 terms)</a:t>
            </a:r>
            <a:r>
              <a:rPr lang="en-US" altLang="zh-TW" sz="3400" dirty="0"/>
              <a:t>: </a:t>
            </a:r>
            <a:r>
              <a:rPr lang="en-US" altLang="zh-TW" sz="3400" dirty="0">
                <a:sym typeface="Symbol"/>
              </a:rPr>
              <a:t>Likelihood =</a:t>
            </a:r>
            <a:r>
              <a:rPr lang="en-US" altLang="zh-TW" dirty="0">
                <a:sym typeface="Symbol"/>
              </a:rPr>
              <a:t/>
            </a:r>
            <a:br>
              <a:rPr lang="en-US" altLang="zh-TW" dirty="0">
                <a:sym typeface="Symbol"/>
              </a:rPr>
            </a:br>
            <a:r>
              <a:rPr lang="en-US" altLang="zh-TW" dirty="0" err="1">
                <a:sym typeface="Symbol"/>
              </a:rPr>
              <a:t>Pr</a:t>
            </a:r>
            <a:r>
              <a:rPr lang="en-US" altLang="zh-TW" dirty="0">
                <a:sym typeface="Symbol"/>
              </a:rPr>
              <a:t>(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fg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a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b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c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cf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d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df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+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C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C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C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fg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a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b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c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cf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d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df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+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...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+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fg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a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b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c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cf</a:t>
            </a:r>
            <a:r>
              <a:rPr lang="en-US" altLang="zh-TW" dirty="0">
                <a:sym typeface="Symbol"/>
              </a:rPr>
              <a:t>)	Pr(</a:t>
            </a:r>
            <a:r>
              <a:rPr lang="en-US" altLang="zh-TW" i="1" dirty="0">
                <a:sym typeface="Symbol"/>
              </a:rPr>
              <a:t>d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  <a:sym typeface="Symbol"/>
              </a:rPr>
              <a:t>T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df</a:t>
            </a:r>
            <a:r>
              <a:rPr lang="en-US" altLang="zh-TW" dirty="0">
                <a:sym typeface="Symbol"/>
              </a:rPr>
              <a:t>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34401" y="4678680"/>
            <a:ext cx="2509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Possible ancestral states:</a:t>
            </a:r>
            <a:endParaRPr lang="zh-TW" altLang="en-US" dirty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1093"/>
              </p:ext>
            </p:extLst>
          </p:nvPr>
        </p:nvGraphicFramePr>
        <p:xfrm>
          <a:off x="8382000" y="5059680"/>
          <a:ext cx="2819400" cy="118872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35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2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sz="2000" i="1" dirty="0"/>
                        <a:t>e</a:t>
                      </a:r>
                      <a:endParaRPr lang="zh-TW" alt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i="1" dirty="0"/>
                        <a:t>f</a:t>
                      </a:r>
                      <a:endParaRPr lang="zh-TW" alt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+mj-lt"/>
                          <a:cs typeface="Courier New" pitchFamily="49" charset="0"/>
                        </a:rPr>
                        <a:t>...</a:t>
                      </a:r>
                      <a:endParaRPr lang="zh-TW" altLang="en-US" sz="2000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i="1" dirty="0"/>
                        <a:t>g</a:t>
                      </a:r>
                      <a:endParaRPr lang="zh-TW" altLang="en-US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G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+mj-lt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Courier New" pitchFamily="49" charset="0"/>
                          <a:cs typeface="Courier New" pitchFamily="49" charset="0"/>
                        </a:rPr>
                        <a:t>T</a:t>
                      </a:r>
                      <a:endParaRPr lang="zh-TW" altLang="en-US" sz="2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8534400" y="391668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a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9296400" y="391668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b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0058400" y="391668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c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0820400" y="391668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d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7" name="Straight Connector 36"/>
          <p:cNvCxnSpPr>
            <a:stCxn id="33" idx="0"/>
            <a:endCxn id="40" idx="4"/>
          </p:cNvCxnSpPr>
          <p:nvPr/>
        </p:nvCxnSpPr>
        <p:spPr>
          <a:xfrm flipV="1">
            <a:off x="8763000" y="338328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4" idx="0"/>
            <a:endCxn id="40" idx="4"/>
          </p:cNvCxnSpPr>
          <p:nvPr/>
        </p:nvCxnSpPr>
        <p:spPr>
          <a:xfrm flipH="1" flipV="1">
            <a:off x="9144000" y="338328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5" idx="0"/>
            <a:endCxn id="42" idx="4"/>
          </p:cNvCxnSpPr>
          <p:nvPr/>
        </p:nvCxnSpPr>
        <p:spPr>
          <a:xfrm flipV="1">
            <a:off x="10287000" y="345948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915400" y="292608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e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1" name="Straight Connector 40"/>
          <p:cNvCxnSpPr>
            <a:stCxn id="40" idx="0"/>
            <a:endCxn id="45" idx="4"/>
          </p:cNvCxnSpPr>
          <p:nvPr/>
        </p:nvCxnSpPr>
        <p:spPr>
          <a:xfrm flipV="1">
            <a:off x="9144000" y="246888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0439400" y="300228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f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3" name="Straight Connector 42"/>
          <p:cNvCxnSpPr>
            <a:stCxn id="42" idx="4"/>
            <a:endCxn id="36" idx="0"/>
          </p:cNvCxnSpPr>
          <p:nvPr/>
        </p:nvCxnSpPr>
        <p:spPr>
          <a:xfrm>
            <a:off x="10668000" y="345948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531219" y="3383280"/>
            <a:ext cx="4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endParaRPr lang="zh-TW" altLang="en-US" i="1" baseline="-25000" dirty="0"/>
          </a:p>
        </p:txBody>
      </p:sp>
      <p:sp>
        <p:nvSpPr>
          <p:cNvPr id="45" name="Oval 44"/>
          <p:cNvSpPr/>
          <p:nvPr/>
        </p:nvSpPr>
        <p:spPr>
          <a:xfrm>
            <a:off x="9677400" y="201168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g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6" name="Straight Connector 45"/>
          <p:cNvCxnSpPr>
            <a:stCxn id="42" idx="0"/>
            <a:endCxn id="45" idx="4"/>
          </p:cNvCxnSpPr>
          <p:nvPr/>
        </p:nvCxnSpPr>
        <p:spPr>
          <a:xfrm flipH="1" flipV="1">
            <a:off x="9906000" y="2468880"/>
            <a:ext cx="762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293218" y="338328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be</a:t>
            </a:r>
            <a:endParaRPr lang="zh-TW" altLang="en-US" i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0055219" y="3383280"/>
            <a:ext cx="369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cf</a:t>
            </a:r>
            <a:endParaRPr lang="zh-TW" altLang="en-US" i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10817219" y="3383280"/>
            <a:ext cx="38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df</a:t>
            </a:r>
            <a:endParaRPr lang="zh-TW" altLang="en-US" i="1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140819" y="2392680"/>
            <a:ext cx="41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endParaRPr lang="zh-TW" altLang="en-US" i="1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10207619" y="2392680"/>
            <a:ext cx="38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fg</a:t>
            </a:r>
            <a:endParaRPr lang="zh-TW" altLang="en-US" i="1" baseline="-25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Computing likelihood efficiently</a:t>
            </a:r>
            <a:r>
              <a:rPr lang="zh-CN" altLang="en-US" dirty="0"/>
              <a:t> </a:t>
            </a:r>
            <a:r>
              <a:rPr lang="en-US" altLang="zh-TW" dirty="0"/>
              <a:t>[optional]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1"/>
            <a:ext cx="8123686" cy="5059368"/>
          </a:xfrm>
        </p:spPr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An important observation: once the root of a sub-tree is determined, the likelihood of this sub-tree does not depend on other nodes in the whole tree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E.g., once node </a:t>
            </a:r>
            <a:r>
              <a:rPr lang="en-US" altLang="zh-TW" i="1" dirty="0"/>
              <a:t>e</a:t>
            </a:r>
            <a:r>
              <a:rPr lang="en-US" altLang="zh-TW" dirty="0"/>
              <a:t> is decided to take character 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, the likelihood of the sub-tree involving nodes </a:t>
            </a:r>
            <a:r>
              <a:rPr lang="en-US" altLang="zh-TW" i="1" dirty="0"/>
              <a:t>a</a:t>
            </a:r>
            <a:r>
              <a:rPr lang="en-US" altLang="zh-TW" dirty="0"/>
              <a:t>, </a:t>
            </a:r>
            <a:r>
              <a:rPr lang="en-US" altLang="zh-TW" i="1" dirty="0"/>
              <a:t>b</a:t>
            </a:r>
            <a:r>
              <a:rPr lang="en-US" altLang="zh-TW" dirty="0"/>
              <a:t> and </a:t>
            </a:r>
            <a:r>
              <a:rPr lang="en-US" altLang="zh-TW" i="1" dirty="0"/>
              <a:t>e</a:t>
            </a:r>
            <a:r>
              <a:rPr lang="en-US" altLang="zh-TW" dirty="0"/>
              <a:t> is </a:t>
            </a:r>
            <a:br>
              <a:rPr lang="en-US" altLang="zh-TW" dirty="0"/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eg</a:t>
            </a:r>
            <a:r>
              <a:rPr lang="en-US" altLang="zh-TW" dirty="0">
                <a:sym typeface="Symbol"/>
              </a:rPr>
              <a:t>)</a:t>
            </a:r>
            <a:br>
              <a:rPr lang="en-US" altLang="zh-TW" dirty="0">
                <a:sym typeface="Symbol"/>
              </a:rPr>
            </a:br>
            <a:r>
              <a:rPr lang="en-US" altLang="zh-TW" dirty="0">
                <a:sym typeface="Symbol"/>
              </a:rPr>
              <a:t>Pr(</a:t>
            </a:r>
            <a:r>
              <a:rPr lang="en-US" altLang="zh-TW" i="1" dirty="0">
                <a:sym typeface="Symbol"/>
              </a:rPr>
              <a:t>a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ae</a:t>
            </a:r>
            <a:r>
              <a:rPr lang="en-US" altLang="zh-TW" dirty="0">
                <a:sym typeface="Symbol"/>
              </a:rPr>
              <a:t>)Pr(</a:t>
            </a:r>
            <a:r>
              <a:rPr lang="en-US" altLang="zh-TW" i="1" dirty="0">
                <a:sym typeface="Symbol"/>
              </a:rPr>
              <a:t>b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G</a:t>
            </a:r>
            <a:r>
              <a:rPr lang="en-US" altLang="zh-TW" dirty="0">
                <a:sym typeface="Symbol"/>
              </a:rPr>
              <a:t>|</a:t>
            </a:r>
            <a:r>
              <a:rPr lang="en-US" altLang="zh-TW" i="1" dirty="0">
                <a:sym typeface="Symbol"/>
              </a:rPr>
              <a:t>e</a:t>
            </a:r>
            <a:r>
              <a:rPr lang="en-US" altLang="zh-TW" dirty="0">
                <a:sym typeface="Symbol"/>
              </a:rPr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  <a:sym typeface="Symbol"/>
              </a:rPr>
              <a:t>A</a:t>
            </a:r>
            <a:r>
              <a:rPr lang="en-US" altLang="zh-TW" dirty="0">
                <a:sym typeface="Symbol"/>
              </a:rPr>
              <a:t>, </a:t>
            </a:r>
            <a:r>
              <a:rPr lang="en-US" altLang="zh-TW" i="1" dirty="0">
                <a:sym typeface="Symbol"/>
              </a:rPr>
              <a:t>t</a:t>
            </a:r>
            <a:r>
              <a:rPr lang="en-US" altLang="zh-TW" i="1" baseline="-25000" dirty="0">
                <a:sym typeface="Symbol"/>
              </a:rPr>
              <a:t>be</a:t>
            </a:r>
            <a:r>
              <a:rPr lang="en-US" altLang="zh-TW" dirty="0">
                <a:sym typeface="Symbol"/>
              </a:rPr>
              <a:t>)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If the character at node </a:t>
            </a:r>
            <a:r>
              <a:rPr lang="en-US" altLang="zh-TW" i="1" dirty="0">
                <a:sym typeface="Symbol"/>
              </a:rPr>
              <a:t>g</a:t>
            </a:r>
            <a:r>
              <a:rPr lang="en-US" altLang="zh-TW" dirty="0">
                <a:sym typeface="Symbol"/>
              </a:rPr>
              <a:t> does not change, the value of the above expression will not change no matter what character node </a:t>
            </a:r>
            <a:r>
              <a:rPr lang="en-US" altLang="zh-TW" i="1" dirty="0">
                <a:sym typeface="Symbol"/>
              </a:rPr>
              <a:t>f</a:t>
            </a:r>
            <a:r>
              <a:rPr lang="en-US" altLang="zh-TW" dirty="0">
                <a:sym typeface="Symbol"/>
              </a:rPr>
              <a:t> takes.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Therefore</a:t>
            </a:r>
            <a:r>
              <a:rPr lang="en-US" altLang="zh-CN" dirty="0">
                <a:sym typeface="Symbol"/>
              </a:rPr>
              <a:t>,</a:t>
            </a:r>
            <a:r>
              <a:rPr lang="en-US" altLang="zh-TW" dirty="0">
                <a:sym typeface="Symbol"/>
              </a:rPr>
              <a:t> this value can be re-used</a:t>
            </a:r>
            <a:endParaRPr lang="zh-TW" altLang="en-US" dirty="0"/>
          </a:p>
        </p:txBody>
      </p:sp>
      <p:sp>
        <p:nvSpPr>
          <p:cNvPr id="26" name="Oval 25"/>
          <p:cNvSpPr/>
          <p:nvPr/>
        </p:nvSpPr>
        <p:spPr>
          <a:xfrm>
            <a:off x="86868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a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94488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b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102108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c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09728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d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0" name="Straight Connector 29"/>
          <p:cNvCxnSpPr>
            <a:stCxn id="26" idx="0"/>
            <a:endCxn id="33" idx="4"/>
          </p:cNvCxnSpPr>
          <p:nvPr/>
        </p:nvCxnSpPr>
        <p:spPr>
          <a:xfrm flipV="1">
            <a:off x="8915400" y="4724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7" idx="0"/>
            <a:endCxn id="33" idx="4"/>
          </p:cNvCxnSpPr>
          <p:nvPr/>
        </p:nvCxnSpPr>
        <p:spPr>
          <a:xfrm flipH="1" flipV="1">
            <a:off x="9296400" y="4724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8" idx="0"/>
            <a:endCxn id="35" idx="4"/>
          </p:cNvCxnSpPr>
          <p:nvPr/>
        </p:nvCxnSpPr>
        <p:spPr>
          <a:xfrm flipV="1">
            <a:off x="10439400" y="4800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9067800" y="42672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e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Connector 33"/>
          <p:cNvCxnSpPr>
            <a:stCxn id="33" idx="0"/>
            <a:endCxn id="38" idx="4"/>
          </p:cNvCxnSpPr>
          <p:nvPr/>
        </p:nvCxnSpPr>
        <p:spPr>
          <a:xfrm flipV="1">
            <a:off x="9296400" y="38100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10591800" y="43434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f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6" name="Straight Connector 35"/>
          <p:cNvCxnSpPr>
            <a:stCxn id="35" idx="4"/>
            <a:endCxn id="29" idx="0"/>
          </p:cNvCxnSpPr>
          <p:nvPr/>
        </p:nvCxnSpPr>
        <p:spPr>
          <a:xfrm>
            <a:off x="10820400" y="4800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683619" y="4724400"/>
            <a:ext cx="4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endParaRPr lang="zh-TW" altLang="en-US" i="1" baseline="-25000" dirty="0"/>
          </a:p>
        </p:txBody>
      </p:sp>
      <p:sp>
        <p:nvSpPr>
          <p:cNvPr id="38" name="Oval 37"/>
          <p:cNvSpPr/>
          <p:nvPr/>
        </p:nvSpPr>
        <p:spPr>
          <a:xfrm>
            <a:off x="9829800" y="33528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g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9" name="Straight Connector 38"/>
          <p:cNvCxnSpPr>
            <a:stCxn id="35" idx="0"/>
            <a:endCxn id="38" idx="4"/>
          </p:cNvCxnSpPr>
          <p:nvPr/>
        </p:nvCxnSpPr>
        <p:spPr>
          <a:xfrm flipH="1" flipV="1">
            <a:off x="10058400" y="3810000"/>
            <a:ext cx="762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9445618" y="4724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be</a:t>
            </a:r>
            <a:endParaRPr lang="zh-TW" altLang="en-US" i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207619" y="4724400"/>
            <a:ext cx="369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cf</a:t>
            </a:r>
            <a:endParaRPr lang="zh-TW" altLang="en-US" i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969619" y="4724400"/>
            <a:ext cx="38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df</a:t>
            </a:r>
            <a:endParaRPr lang="zh-TW" altLang="en-US" i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9293219" y="3733800"/>
            <a:ext cx="41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endParaRPr lang="zh-TW" altLang="en-US" i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10360019" y="3733800"/>
            <a:ext cx="38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fg</a:t>
            </a:r>
            <a:endParaRPr lang="zh-TW" altLang="en-US" i="1" baseline="-250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 </a:t>
            </a:r>
            <a:r>
              <a:rPr lang="en-US" altLang="zh-TW" sz="3600" dirty="0"/>
              <a:t>Computing likelihood efficiently [optional]</a:t>
            </a:r>
            <a:endParaRPr lang="zh-TW" altLang="en-US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Define table V, where entry V(</a:t>
            </a:r>
            <a:r>
              <a:rPr lang="en-US" altLang="zh-TW" i="1" dirty="0"/>
              <a:t>i</a:t>
            </a:r>
            <a:r>
              <a:rPr lang="en-US" altLang="zh-TW" dirty="0"/>
              <a:t>,</a:t>
            </a:r>
            <a:r>
              <a:rPr lang="en-US" altLang="zh-TW" i="1" dirty="0"/>
              <a:t>x</a:t>
            </a:r>
            <a:r>
              <a:rPr lang="en-US" altLang="zh-TW" dirty="0"/>
              <a:t>) is the likelihood of the sub-tree rooted at </a:t>
            </a:r>
            <a:r>
              <a:rPr lang="en-US" altLang="zh-TW" i="1" dirty="0"/>
              <a:t>i</a:t>
            </a:r>
            <a:r>
              <a:rPr lang="en-US" altLang="zh-TW" dirty="0"/>
              <a:t> when the </a:t>
            </a:r>
            <a:r>
              <a:rPr lang="en-US" altLang="zh-TW" b="1" dirty="0"/>
              <a:t>parent</a:t>
            </a:r>
            <a:r>
              <a:rPr lang="en-US" altLang="zh-TW" dirty="0"/>
              <a:t> of </a:t>
            </a:r>
            <a:r>
              <a:rPr lang="en-US" altLang="zh-TW" i="1" dirty="0"/>
              <a:t>i</a:t>
            </a:r>
            <a:r>
              <a:rPr lang="en-US" altLang="zh-TW" dirty="0"/>
              <a:t> takes character </a:t>
            </a:r>
            <a:r>
              <a:rPr lang="en-US" altLang="zh-TW" i="1" dirty="0"/>
              <a:t>x</a:t>
            </a:r>
          </a:p>
          <a:p>
            <a:pPr lvl="1"/>
            <a:r>
              <a:rPr lang="en-US" altLang="zh-TW" dirty="0"/>
              <a:t>Likelihood =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V(</a:t>
            </a:r>
            <a:r>
              <a:rPr lang="en-US" altLang="zh-TW" i="1" dirty="0"/>
              <a:t>e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V(</a:t>
            </a:r>
            <a:r>
              <a:rPr lang="en-US" altLang="zh-TW" i="1" dirty="0"/>
              <a:t>f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+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) V(</a:t>
            </a:r>
            <a:r>
              <a:rPr lang="en-US" altLang="zh-TW" i="1" dirty="0"/>
              <a:t>e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) V(</a:t>
            </a:r>
            <a:r>
              <a:rPr lang="en-US" altLang="zh-TW" i="1" dirty="0"/>
              <a:t>f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) +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) V(</a:t>
            </a:r>
            <a:r>
              <a:rPr lang="en-US" altLang="zh-TW" i="1" dirty="0"/>
              <a:t>e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) V(</a:t>
            </a:r>
            <a:r>
              <a:rPr lang="en-US" altLang="zh-TW" i="1" dirty="0"/>
              <a:t>f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) +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) V(</a:t>
            </a:r>
            <a:r>
              <a:rPr lang="en-US" altLang="zh-TW" i="1" dirty="0"/>
              <a:t>e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) V(</a:t>
            </a:r>
            <a:r>
              <a:rPr lang="en-US" altLang="zh-TW" i="1" dirty="0"/>
              <a:t>f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V(</a:t>
            </a:r>
            <a:r>
              <a:rPr lang="en-US" altLang="zh-TW" i="1" dirty="0"/>
              <a:t>e</a:t>
            </a:r>
            <a:r>
              <a:rPr lang="en-US" altLang="zh-TW" dirty="0"/>
              <a:t>, 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=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e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|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,</a:t>
            </a:r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r>
              <a:rPr lang="en-US" altLang="zh-TW" dirty="0"/>
              <a:t>) V(</a:t>
            </a:r>
            <a:r>
              <a:rPr lang="en-US" altLang="zh-TW" i="1" dirty="0"/>
              <a:t>a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V(</a:t>
            </a:r>
            <a:r>
              <a:rPr lang="en-US" altLang="zh-TW" i="1" dirty="0"/>
              <a:t>b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+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e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|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,</a:t>
            </a:r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r>
              <a:rPr lang="en-US" altLang="zh-TW" dirty="0"/>
              <a:t>) V(</a:t>
            </a:r>
            <a:r>
              <a:rPr lang="en-US" altLang="zh-TW" i="1" dirty="0"/>
              <a:t>a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) V(</a:t>
            </a:r>
            <a:r>
              <a:rPr lang="en-US" altLang="zh-TW" i="1" dirty="0"/>
              <a:t>b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) +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e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|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,</a:t>
            </a:r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r>
              <a:rPr lang="en-US" altLang="zh-TW" dirty="0"/>
              <a:t>) V(</a:t>
            </a:r>
            <a:r>
              <a:rPr lang="en-US" altLang="zh-TW" i="1" dirty="0"/>
              <a:t>a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) V(</a:t>
            </a:r>
            <a:r>
              <a:rPr lang="en-US" altLang="zh-TW" i="1" dirty="0"/>
              <a:t>b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) +</a:t>
            </a:r>
            <a:br>
              <a:rPr lang="en-US" altLang="zh-TW" dirty="0"/>
            </a:br>
            <a:r>
              <a:rPr lang="en-US" altLang="zh-TW" dirty="0"/>
              <a:t>Pr(</a:t>
            </a:r>
            <a:r>
              <a:rPr lang="en-US" altLang="zh-TW" i="1" dirty="0"/>
              <a:t>e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|</a:t>
            </a:r>
            <a:r>
              <a:rPr lang="en-US" altLang="zh-TW" i="1" dirty="0"/>
              <a:t>g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,</a:t>
            </a:r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r>
              <a:rPr lang="en-US" altLang="zh-TW" dirty="0"/>
              <a:t>) V(</a:t>
            </a:r>
            <a:r>
              <a:rPr lang="en-US" altLang="zh-TW" i="1" dirty="0"/>
              <a:t>a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) V(</a:t>
            </a:r>
            <a:r>
              <a:rPr lang="en-US" altLang="zh-TW" i="1" dirty="0"/>
              <a:t>b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V(</a:t>
            </a:r>
            <a:r>
              <a:rPr lang="en-US" altLang="zh-TW" i="1" dirty="0"/>
              <a:t>a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) = Pr(</a:t>
            </a:r>
            <a:r>
              <a:rPr lang="en-US" altLang="zh-TW" i="1" dirty="0"/>
              <a:t>a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|</a:t>
            </a:r>
            <a:r>
              <a:rPr lang="en-US" altLang="zh-TW" i="1" dirty="0"/>
              <a:t>e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zh-TW" dirty="0"/>
              <a:t>, </a:t>
            </a:r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V(</a:t>
            </a:r>
            <a:r>
              <a:rPr lang="en-US" altLang="zh-TW" i="1" dirty="0"/>
              <a:t>a</a:t>
            </a:r>
            <a:r>
              <a:rPr lang="en-US" altLang="zh-TW" dirty="0"/>
              <a:t>,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) = Pr(</a:t>
            </a:r>
            <a:r>
              <a:rPr lang="en-US" altLang="zh-TW" i="1" dirty="0"/>
              <a:t>a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altLang="zh-TW" dirty="0"/>
              <a:t>|</a:t>
            </a:r>
            <a:r>
              <a:rPr lang="en-US" altLang="zh-TW" i="1" dirty="0"/>
              <a:t>e</a:t>
            </a:r>
            <a:r>
              <a:rPr lang="en-US" altLang="zh-TW" dirty="0"/>
              <a:t>:</a:t>
            </a:r>
            <a:r>
              <a:rPr lang="en-US" altLang="zh-TW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altLang="zh-TW" dirty="0"/>
              <a:t>, </a:t>
            </a:r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...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Table V contains O(</a:t>
            </a:r>
            <a:r>
              <a:rPr lang="en-US" altLang="zh-TW" i="1" dirty="0"/>
              <a:t>n</a:t>
            </a:r>
            <a:r>
              <a:rPr lang="en-US" altLang="zh-TW" dirty="0"/>
              <a:t>) entries. Computing the value for each entry requires a constant number of operations </a:t>
            </a:r>
            <a:r>
              <a:rPr lang="en-US" altLang="zh-TW" dirty="0">
                <a:sym typeface="Symbol"/>
              </a:rPr>
              <a:t> Linear time overall</a:t>
            </a:r>
            <a:endParaRPr lang="zh-TW" altLang="en-US" dirty="0"/>
          </a:p>
        </p:txBody>
      </p:sp>
      <p:sp>
        <p:nvSpPr>
          <p:cNvPr id="7" name="Oval 6"/>
          <p:cNvSpPr/>
          <p:nvPr/>
        </p:nvSpPr>
        <p:spPr>
          <a:xfrm>
            <a:off x="6861182" y="4114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a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623182" y="4114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b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385182" y="4114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c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9147182" y="4114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d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</a:t>
            </a:r>
            <a:endParaRPr lang="zh-TW" altLang="en-US" sz="1600" b="1" dirty="0">
              <a:solidFill>
                <a:schemeClr val="accent6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Connector 10"/>
          <p:cNvCxnSpPr>
            <a:stCxn id="7" idx="0"/>
            <a:endCxn id="14" idx="4"/>
          </p:cNvCxnSpPr>
          <p:nvPr/>
        </p:nvCxnSpPr>
        <p:spPr>
          <a:xfrm flipV="1">
            <a:off x="7089782" y="3581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14" idx="4"/>
          </p:cNvCxnSpPr>
          <p:nvPr/>
        </p:nvCxnSpPr>
        <p:spPr>
          <a:xfrm flipH="1" flipV="1">
            <a:off x="7470782" y="3581400"/>
            <a:ext cx="381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0"/>
            <a:endCxn id="16" idx="4"/>
          </p:cNvCxnSpPr>
          <p:nvPr/>
        </p:nvCxnSpPr>
        <p:spPr>
          <a:xfrm flipV="1">
            <a:off x="8613782" y="3657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242182" y="31242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e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Connector 14"/>
          <p:cNvCxnSpPr>
            <a:stCxn id="14" idx="0"/>
            <a:endCxn id="19" idx="4"/>
          </p:cNvCxnSpPr>
          <p:nvPr/>
        </p:nvCxnSpPr>
        <p:spPr>
          <a:xfrm flipV="1">
            <a:off x="7470782" y="2667000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8766182" y="32004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f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7" name="Straight Connector 16"/>
          <p:cNvCxnSpPr>
            <a:stCxn id="16" idx="4"/>
            <a:endCxn id="10" idx="0"/>
          </p:cNvCxnSpPr>
          <p:nvPr/>
        </p:nvCxnSpPr>
        <p:spPr>
          <a:xfrm>
            <a:off x="8994782" y="3657600"/>
            <a:ext cx="381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8001" y="3581400"/>
            <a:ext cx="41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ae</a:t>
            </a:r>
            <a:endParaRPr lang="zh-TW" altLang="en-US" i="1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8004182" y="2209800"/>
            <a:ext cx="457200" cy="4572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TW" sz="1600" i="1" dirty="0"/>
              <a:t>g</a:t>
            </a:r>
            <a:r>
              <a:rPr lang="en-US" altLang="zh-TW" sz="1600" dirty="0"/>
              <a:t>:</a:t>
            </a:r>
            <a:r>
              <a:rPr lang="en-US" altLang="zh-TW" sz="1600" b="1" dirty="0">
                <a:solidFill>
                  <a:schemeClr val="accent3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zh-TW" altLang="en-US" sz="1600" b="1" dirty="0">
              <a:solidFill>
                <a:schemeClr val="accent3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0" name="Straight Connector 19"/>
          <p:cNvCxnSpPr>
            <a:stCxn id="16" idx="0"/>
            <a:endCxn id="19" idx="4"/>
          </p:cNvCxnSpPr>
          <p:nvPr/>
        </p:nvCxnSpPr>
        <p:spPr>
          <a:xfrm flipH="1" flipV="1">
            <a:off x="8232782" y="2667000"/>
            <a:ext cx="762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0" y="35814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be</a:t>
            </a:r>
            <a:endParaRPr lang="zh-TW" altLang="en-US" i="1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8382001" y="3581400"/>
            <a:ext cx="369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cf</a:t>
            </a:r>
            <a:endParaRPr lang="zh-TW" altLang="en-US" i="1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9144001" y="3581400"/>
            <a:ext cx="383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df</a:t>
            </a:r>
            <a:endParaRPr lang="zh-TW" altLang="en-US" i="1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7467601" y="2590800"/>
            <a:ext cx="41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eg</a:t>
            </a:r>
            <a:endParaRPr lang="zh-TW" altLang="en-US" i="1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8534401" y="2590800"/>
            <a:ext cx="384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fg</a:t>
            </a:r>
            <a:endParaRPr lang="zh-TW" altLang="en-US" i="1" baseline="-250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000" dirty="0"/>
              <a:t> </a:t>
            </a:r>
            <a:r>
              <a:rPr lang="en-US" altLang="zh-TW" sz="4000" dirty="0"/>
              <a:t>Solving the small likelihood problem</a:t>
            </a:r>
            <a:endParaRPr lang="zh-TW" alt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Then how to find the optimal parameter values?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Start with a random estimate of </a:t>
            </a:r>
            <a:r>
              <a:rPr lang="en-US" altLang="zh-TW" dirty="0">
                <a:sym typeface="Symbol"/>
              </a:rPr>
              <a:t></a:t>
            </a:r>
          </a:p>
          <a:p>
            <a:pPr lvl="1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Apply a “hill climbing” algorithm</a:t>
            </a:r>
          </a:p>
          <a:p>
            <a:pPr lvl="2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Change the value of a parameter so that the likelihood is increased</a:t>
            </a:r>
          </a:p>
          <a:p>
            <a:pPr lvl="2"/>
            <a:r>
              <a:rPr lang="zh-CN" altLang="en-US" dirty="0">
                <a:sym typeface="Symbol"/>
              </a:rPr>
              <a:t> </a:t>
            </a:r>
            <a:r>
              <a:rPr lang="en-US" altLang="zh-TW" dirty="0">
                <a:sym typeface="Symbol"/>
              </a:rPr>
              <a:t>Repeat it for each parameter in turn, for multiple iterations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Will reach maximum if there is a single “peak” – This is true in many real situations, though theoretically cases can be constructed in which this it not true</a:t>
            </a:r>
            <a:endParaRPr lang="zh-TW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600200" y="6200001"/>
            <a:ext cx="8915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200" dirty="0"/>
              <a:t>Image source: http://www.absoluteastronomy.com/topics/Hill_climbing</a:t>
            </a:r>
            <a:endParaRPr lang="zh-TW" altLang="en-US" sz="1200" dirty="0"/>
          </a:p>
        </p:txBody>
      </p:sp>
      <p:pic>
        <p:nvPicPr>
          <p:cNvPr id="24" name="Picture 2" descr="http://image.absoluteastronomy.com/images/encyclopediaimages/h/hi/hill_clim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253551"/>
            <a:ext cx="3924300" cy="1905000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4038600" y="5791199"/>
            <a:ext cx="2667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26" name="Rectangle 25"/>
          <p:cNvSpPr/>
          <p:nvPr/>
        </p:nvSpPr>
        <p:spPr>
          <a:xfrm rot="-1860000">
            <a:off x="6092529" y="5213247"/>
            <a:ext cx="2667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4329751"/>
            <a:ext cx="26670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267200" y="5929951"/>
            <a:ext cx="2057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81600" y="585498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>
                <a:sym typeface="Symbol"/>
              </a:rPr>
              <a:t></a:t>
            </a:r>
            <a:endParaRPr lang="zh-TW" altLang="en-US" baseline="-250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629400" y="5091751"/>
            <a:ext cx="1371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315201" y="5321587"/>
            <a:ext cx="41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i="1" dirty="0"/>
              <a:t>t</a:t>
            </a:r>
            <a:r>
              <a:rPr lang="en-US" altLang="zh-TW" i="1" baseline="-25000" dirty="0"/>
              <a:t>ab</a:t>
            </a:r>
            <a:endParaRPr lang="zh-TW" altLang="en-US" baseline="-25000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114800" y="4482151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48001" y="4710751"/>
            <a:ext cx="114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Likelihood</a:t>
            </a:r>
            <a:endParaRPr lang="zh-TW" altLang="en-US" baseline="-25000" dirty="0"/>
          </a:p>
        </p:txBody>
      </p:sp>
      <p:sp>
        <p:nvSpPr>
          <p:cNvPr id="34" name="Oval 33"/>
          <p:cNvSpPr/>
          <p:nvPr/>
        </p:nvSpPr>
        <p:spPr>
          <a:xfrm>
            <a:off x="6356350" y="5187001"/>
            <a:ext cx="76200" cy="762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6934201" y="4634551"/>
            <a:ext cx="1767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2">
                    <a:lumMod val="75000"/>
                  </a:schemeClr>
                </a:solidFill>
              </a:rPr>
              <a:t>Current estimate</a:t>
            </a: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6197600" y="5029199"/>
            <a:ext cx="152400" cy="158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6115050" y="4945701"/>
            <a:ext cx="76200" cy="762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6705601" y="4405951"/>
            <a:ext cx="1481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chemeClr val="accent3">
                    <a:lumMod val="50000"/>
                  </a:schemeClr>
                </a:solidFill>
              </a:rPr>
              <a:t>New estimate</a:t>
            </a:r>
            <a:endParaRPr lang="zh-TW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91000" y="4026187"/>
            <a:ext cx="3362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/>
              <a:t>(For simplicity, assume </a:t>
            </a:r>
            <a:r>
              <a:rPr lang="en-US" altLang="zh-TW" sz="1600" dirty="0">
                <a:sym typeface="Symbol"/>
              </a:rPr>
              <a:t>={</a:t>
            </a:r>
            <a:r>
              <a:rPr lang="en-US" altLang="zh-TW" sz="1600" i="1" dirty="0">
                <a:sym typeface="Symbol"/>
              </a:rPr>
              <a:t></a:t>
            </a:r>
            <a:r>
              <a:rPr lang="en-US" altLang="zh-TW" sz="1600" dirty="0">
                <a:sym typeface="Symbol"/>
              </a:rPr>
              <a:t>, </a:t>
            </a:r>
            <a:r>
              <a:rPr lang="en-US" altLang="zh-TW" sz="1600" i="1" dirty="0">
                <a:sym typeface="Symbol"/>
              </a:rPr>
              <a:t>t</a:t>
            </a:r>
            <a:r>
              <a:rPr lang="en-US" altLang="zh-TW" sz="1600" i="1" baseline="-25000" dirty="0">
                <a:sym typeface="Symbol"/>
              </a:rPr>
              <a:t>ab</a:t>
            </a:r>
            <a:r>
              <a:rPr lang="en-US" altLang="zh-TW" sz="1600" dirty="0">
                <a:sym typeface="Symbol"/>
              </a:rPr>
              <a:t>} here)</a:t>
            </a:r>
            <a:endParaRPr lang="zh-TW" altLang="en-US" sz="1600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Which method to use?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No definite answer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There are different camps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In general</a:t>
            </a:r>
            <a:r>
              <a:rPr lang="en-US" altLang="zh-CN" dirty="0"/>
              <a:t>,</a:t>
            </a:r>
            <a:r>
              <a:rPr lang="en-US" altLang="zh-TW" dirty="0"/>
              <a:t> it is good to use methods that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Do not require strong assumptions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Are robust (do not produce drastically different results when the inputs are just slightly changed)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Build multiple trees using different parameters, then combine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Build trees with different subsets of sequences, then combine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Use probabilistic methods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Are computationally efficient</a:t>
            </a:r>
          </a:p>
          <a:p>
            <a:r>
              <a:rPr lang="zh-CN" altLang="en-US" dirty="0"/>
              <a:t> </a:t>
            </a:r>
            <a:r>
              <a:rPr lang="en-US" altLang="zh-TW" dirty="0"/>
              <a:t>There are many other algorithms that we did not cover, including those that consider mutation models.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99544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Summary and Further Readings</a:t>
            </a:r>
            <a:endParaRPr lang="zh-TW" altLang="en-US" dirty="0"/>
          </a:p>
        </p:txBody>
      </p:sp>
      <p:sp>
        <p:nvSpPr>
          <p:cNvPr id="2" name="文本占位符 1">
            <a:extLst>
              <a:ext uri="{FF2B5EF4-FFF2-40B4-BE49-F238E27FC236}">
                <a16:creationId xmlns:a16="http://schemas.microsoft.com/office/drawing/2014/main" id="{2CA93356-4E8A-4C23-9094-681C3A0FA6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/>
              <a:t>Epilogue</a:t>
            </a:r>
            <a:endParaRPr lang="zh-TW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Summary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en-US" altLang="zh-TW" dirty="0"/>
              <a:t>Two main types of tree reconstruction methods:</a:t>
            </a:r>
          </a:p>
          <a:p>
            <a:endParaRPr lang="en-US" altLang="zh-TW" dirty="0"/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Distance-based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UPGMA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Neighbor joining</a:t>
            </a:r>
          </a:p>
          <a:p>
            <a:pPr lvl="2"/>
            <a:endParaRPr lang="en-US" altLang="zh-TW" dirty="0"/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Sequence-based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Maximum parsimony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Maximum likelihood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Further readings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Chapter 7 of </a:t>
            </a:r>
            <a:r>
              <a:rPr lang="en-US" altLang="zh-TW" i="1" dirty="0"/>
              <a:t>Algorithms in Bioinformatics: A Practical Introduction</a:t>
            </a:r>
            <a:endParaRPr lang="en-US" altLang="zh-TW" dirty="0"/>
          </a:p>
          <a:p>
            <a:pPr lvl="1"/>
            <a:r>
              <a:rPr lang="en-US" altLang="zh-TW" dirty="0"/>
              <a:t>More details of the algorithms</a:t>
            </a:r>
          </a:p>
          <a:p>
            <a:pPr lvl="1"/>
            <a:r>
              <a:rPr lang="en-US" altLang="zh-TW" dirty="0"/>
              <a:t>Complexity analysis</a:t>
            </a:r>
          </a:p>
          <a:p>
            <a:pPr lvl="1"/>
            <a:r>
              <a:rPr lang="en-US" altLang="zh-TW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 slides</a:t>
            </a:r>
            <a:r>
              <a:rPr lang="en-US" altLang="zh-TW" dirty="0"/>
              <a:t> available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Further readings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 </a:t>
            </a:r>
            <a:r>
              <a:rPr lang="fr-FR" altLang="zh-TW" dirty="0"/>
              <a:t>Liu et al., </a:t>
            </a:r>
            <a:r>
              <a:rPr lang="fr-FR" altLang="zh-TW" i="1" dirty="0"/>
              <a:t>Science</a:t>
            </a:r>
            <a:r>
              <a:rPr lang="fr-FR" altLang="zh-TW" dirty="0"/>
              <a:t> 324(5934):1561-1564, (2009)</a:t>
            </a:r>
            <a:endParaRPr lang="en-US" altLang="zh-TW" dirty="0"/>
          </a:p>
          <a:p>
            <a:pPr lvl="1"/>
            <a:r>
              <a:rPr lang="en-US" altLang="zh-TW" dirty="0"/>
              <a:t>Although we have discussed multiple sequence alignment (MSA) and phylogenetic tree reconstruction in two different lectures, they are highly related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A good phylogenetic tree can guide the construction of the MSA</a:t>
            </a:r>
          </a:p>
          <a:p>
            <a:pPr lvl="3"/>
            <a:r>
              <a:rPr lang="en-US" altLang="zh-TW" sz="2400" dirty="0"/>
              <a:t>Recall the Clustal algorithm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A good MSA can help deduce the phylogenetic tree</a:t>
            </a:r>
          </a:p>
          <a:p>
            <a:pPr lvl="3"/>
            <a:r>
              <a:rPr lang="en-US" altLang="zh-TW" sz="2400" dirty="0"/>
              <a:t>For example, in computing sequence distances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Complexity of problem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Finding the “best” tree is a hard problem</a:t>
            </a:r>
          </a:p>
          <a:p>
            <a:r>
              <a:rPr lang="zh-CN" altLang="en-US" sz="2400" dirty="0"/>
              <a:t> </a:t>
            </a:r>
            <a:r>
              <a:rPr lang="en-US" altLang="zh-TW" sz="2400" dirty="0"/>
              <a:t>How many tree topologies (i.e., ignore branch lengths and left-right order) are there for a set of k sequences?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Complexity of problem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Finding the “best” tree is a hard problem</a:t>
            </a:r>
          </a:p>
          <a:p>
            <a:r>
              <a:rPr lang="zh-CN" altLang="en-US" sz="2400" dirty="0"/>
              <a:t> </a:t>
            </a:r>
            <a:r>
              <a:rPr lang="en-US" altLang="zh-TW" sz="2400" dirty="0"/>
              <a:t>How many tree topologies (i.e., ignore branch lengths and left-right order) are there for a set of k sequences?</a:t>
            </a:r>
          </a:p>
          <a:p>
            <a:r>
              <a:rPr lang="zh-CN" altLang="en-US" sz="2400" dirty="0"/>
              <a:t> </a:t>
            </a:r>
            <a:r>
              <a:rPr lang="en-US" altLang="zh-TW" sz="2400" dirty="0"/>
              <a:t>For rooted trees: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k=2: 1 possible tree topology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k=3: 3 possible branches to add #3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k=4: 5 possible branches to add #4, and so on</a:t>
            </a:r>
          </a:p>
          <a:p>
            <a:pPr lvl="1"/>
            <a:r>
              <a:rPr lang="en-US" altLang="zh-TW" sz="2000" dirty="0"/>
              <a:t>Therefore</a:t>
            </a:r>
            <a:r>
              <a:rPr lang="en-US" altLang="zh-CN" sz="2000" dirty="0"/>
              <a:t>,</a:t>
            </a:r>
            <a:r>
              <a:rPr lang="en-US" altLang="zh-TW" sz="2000" dirty="0"/>
              <a:t> number of tree topologies is</a:t>
            </a:r>
            <a:br>
              <a:rPr lang="en-US" altLang="zh-TW" sz="2000" dirty="0"/>
            </a:br>
            <a:r>
              <a:rPr lang="en-US" altLang="zh-TW" sz="2000" dirty="0"/>
              <a:t>1 </a:t>
            </a:r>
            <a:r>
              <a:rPr lang="en-US" altLang="zh-TW" sz="2000" dirty="0">
                <a:sym typeface="Symbol"/>
              </a:rPr>
              <a:t> 3  5  ...  (2k-3) </a:t>
            </a:r>
          </a:p>
          <a:p>
            <a:pPr lvl="2"/>
            <a:r>
              <a:rPr lang="zh-CN" altLang="en-US" dirty="0"/>
              <a:t> </a:t>
            </a:r>
            <a:r>
              <a:rPr lang="en-US" altLang="zh-TW" dirty="0"/>
              <a:t>Exponential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286000" y="4876800"/>
            <a:ext cx="1066800" cy="1219200"/>
            <a:chOff x="762000" y="4876800"/>
            <a:chExt cx="1066800" cy="1219200"/>
          </a:xfrm>
        </p:grpSpPr>
        <p:sp>
          <p:nvSpPr>
            <p:cNvPr id="7" name="Oval 6"/>
            <p:cNvSpPr/>
            <p:nvPr/>
          </p:nvSpPr>
          <p:spPr>
            <a:xfrm>
              <a:off x="7620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5240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219200" y="5105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30" name="Shape 29"/>
            <p:cNvCxnSpPr>
              <a:stCxn id="7" idx="0"/>
              <a:endCxn id="28" idx="2"/>
            </p:cNvCxnSpPr>
            <p:nvPr/>
          </p:nvCxnSpPr>
          <p:spPr>
            <a:xfrm rot="5400000" flipH="1" flipV="1">
              <a:off x="762000" y="5334000"/>
              <a:ext cx="6096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hape 30"/>
            <p:cNvCxnSpPr>
              <a:stCxn id="8" idx="0"/>
              <a:endCxn id="28" idx="6"/>
            </p:cNvCxnSpPr>
            <p:nvPr/>
          </p:nvCxnSpPr>
          <p:spPr>
            <a:xfrm rot="16200000" flipV="1">
              <a:off x="1219200" y="5334000"/>
              <a:ext cx="6096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28" idx="0"/>
            </p:cNvCxnSpPr>
            <p:nvPr/>
          </p:nvCxnSpPr>
          <p:spPr>
            <a:xfrm flipV="1">
              <a:off x="1295400" y="487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562600" y="4876800"/>
            <a:ext cx="1066800" cy="1219200"/>
            <a:chOff x="4038600" y="4876800"/>
            <a:chExt cx="1066800" cy="1219200"/>
          </a:xfrm>
        </p:grpSpPr>
        <p:sp>
          <p:nvSpPr>
            <p:cNvPr id="63" name="Oval 62"/>
            <p:cNvSpPr/>
            <p:nvPr/>
          </p:nvSpPr>
          <p:spPr>
            <a:xfrm>
              <a:off x="40386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64" name="Oval 63"/>
            <p:cNvSpPr/>
            <p:nvPr/>
          </p:nvSpPr>
          <p:spPr>
            <a:xfrm>
              <a:off x="4419600" y="5791200"/>
              <a:ext cx="304800" cy="3048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65" name="Oval 64"/>
            <p:cNvSpPr/>
            <p:nvPr/>
          </p:nvSpPr>
          <p:spPr>
            <a:xfrm>
              <a:off x="4495800" y="5105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66" name="Shape 65"/>
            <p:cNvCxnSpPr>
              <a:stCxn id="64" idx="0"/>
              <a:endCxn id="69" idx="2"/>
            </p:cNvCxnSpPr>
            <p:nvPr/>
          </p:nvCxnSpPr>
          <p:spPr>
            <a:xfrm rot="5400000" flipH="1" flipV="1">
              <a:off x="4495800" y="5562600"/>
              <a:ext cx="304800" cy="152400"/>
            </a:xfrm>
            <a:prstGeom prst="bentConnector2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hape 66"/>
            <p:cNvCxnSpPr>
              <a:stCxn id="63" idx="0"/>
              <a:endCxn id="65" idx="2"/>
            </p:cNvCxnSpPr>
            <p:nvPr/>
          </p:nvCxnSpPr>
          <p:spPr>
            <a:xfrm rot="5400000" flipH="1" flipV="1">
              <a:off x="4038600" y="5334000"/>
              <a:ext cx="6096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48006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4724400" y="5410200"/>
              <a:ext cx="152400" cy="1524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70" name="Shape 69"/>
            <p:cNvCxnSpPr>
              <a:stCxn id="68" idx="0"/>
              <a:endCxn id="69" idx="6"/>
            </p:cNvCxnSpPr>
            <p:nvPr/>
          </p:nvCxnSpPr>
          <p:spPr>
            <a:xfrm rot="16200000" flipV="1">
              <a:off x="4762500" y="5600700"/>
              <a:ext cx="3048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hape 70"/>
            <p:cNvCxnSpPr>
              <a:stCxn id="65" idx="6"/>
              <a:endCxn id="69" idx="0"/>
            </p:cNvCxnSpPr>
            <p:nvPr/>
          </p:nvCxnSpPr>
          <p:spPr>
            <a:xfrm>
              <a:off x="4648200" y="5181600"/>
              <a:ext cx="152400" cy="2286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65" idx="0"/>
            </p:cNvCxnSpPr>
            <p:nvPr/>
          </p:nvCxnSpPr>
          <p:spPr>
            <a:xfrm flipV="1">
              <a:off x="4572000" y="487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934200" y="4876800"/>
            <a:ext cx="1066800" cy="1219200"/>
            <a:chOff x="5410200" y="4876800"/>
            <a:chExt cx="1066800" cy="1219200"/>
          </a:xfrm>
        </p:grpSpPr>
        <p:sp>
          <p:nvSpPr>
            <p:cNvPr id="75" name="Oval 74"/>
            <p:cNvSpPr/>
            <p:nvPr/>
          </p:nvSpPr>
          <p:spPr>
            <a:xfrm>
              <a:off x="54102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5791200" y="5791200"/>
              <a:ext cx="304800" cy="3048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5638800" y="5410200"/>
              <a:ext cx="152400" cy="1524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78" name="Shape 77"/>
            <p:cNvCxnSpPr>
              <a:stCxn id="77" idx="0"/>
              <a:endCxn id="81" idx="2"/>
            </p:cNvCxnSpPr>
            <p:nvPr/>
          </p:nvCxnSpPr>
          <p:spPr>
            <a:xfrm rot="5400000" flipH="1" flipV="1">
              <a:off x="5676900" y="5219700"/>
              <a:ext cx="228600" cy="1524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hape 78"/>
            <p:cNvCxnSpPr>
              <a:stCxn id="75" idx="0"/>
              <a:endCxn id="77" idx="2"/>
            </p:cNvCxnSpPr>
            <p:nvPr/>
          </p:nvCxnSpPr>
          <p:spPr>
            <a:xfrm rot="5400000" flipH="1" flipV="1">
              <a:off x="5448300" y="5600700"/>
              <a:ext cx="304800" cy="762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61722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5867400" y="5105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82" name="Shape 81"/>
            <p:cNvCxnSpPr>
              <a:stCxn id="80" idx="0"/>
              <a:endCxn id="81" idx="6"/>
            </p:cNvCxnSpPr>
            <p:nvPr/>
          </p:nvCxnSpPr>
          <p:spPr>
            <a:xfrm rot="16200000" flipV="1">
              <a:off x="5867400" y="5334000"/>
              <a:ext cx="6096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hape 82"/>
            <p:cNvCxnSpPr>
              <a:stCxn id="77" idx="6"/>
              <a:endCxn id="76" idx="0"/>
            </p:cNvCxnSpPr>
            <p:nvPr/>
          </p:nvCxnSpPr>
          <p:spPr>
            <a:xfrm>
              <a:off x="5791200" y="5486400"/>
              <a:ext cx="152400" cy="304800"/>
            </a:xfrm>
            <a:prstGeom prst="bentConnector2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81" idx="0"/>
            </p:cNvCxnSpPr>
            <p:nvPr/>
          </p:nvCxnSpPr>
          <p:spPr>
            <a:xfrm flipV="1">
              <a:off x="5943600" y="487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3886200" y="4572000"/>
            <a:ext cx="1447800" cy="1524000"/>
            <a:chOff x="2362200" y="4572000"/>
            <a:chExt cx="1447800" cy="1524000"/>
          </a:xfrm>
        </p:grpSpPr>
        <p:sp>
          <p:nvSpPr>
            <p:cNvPr id="44" name="Oval 43"/>
            <p:cNvSpPr/>
            <p:nvPr/>
          </p:nvSpPr>
          <p:spPr>
            <a:xfrm>
              <a:off x="23622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3124200" y="5791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2</a:t>
              </a:r>
              <a:endParaRPr lang="zh-TW" altLang="en-US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2819400" y="5105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47" name="Shape 46"/>
            <p:cNvCxnSpPr>
              <a:stCxn id="45" idx="0"/>
              <a:endCxn id="46" idx="6"/>
            </p:cNvCxnSpPr>
            <p:nvPr/>
          </p:nvCxnSpPr>
          <p:spPr>
            <a:xfrm rot="16200000" flipV="1">
              <a:off x="2819400" y="5334000"/>
              <a:ext cx="6096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hape 50"/>
            <p:cNvCxnSpPr>
              <a:stCxn id="44" idx="0"/>
              <a:endCxn id="46" idx="2"/>
            </p:cNvCxnSpPr>
            <p:nvPr/>
          </p:nvCxnSpPr>
          <p:spPr>
            <a:xfrm rot="5400000" flipH="1" flipV="1">
              <a:off x="2362200" y="5334000"/>
              <a:ext cx="609600" cy="304800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3505200" y="5791200"/>
              <a:ext cx="304800" cy="3048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/>
                <a:t>3</a:t>
              </a:r>
              <a:endParaRPr lang="zh-TW" altLang="en-US" dirty="0"/>
            </a:p>
          </p:txBody>
        </p:sp>
        <p:sp>
          <p:nvSpPr>
            <p:cNvPr id="56" name="Oval 55"/>
            <p:cNvSpPr/>
            <p:nvPr/>
          </p:nvSpPr>
          <p:spPr>
            <a:xfrm>
              <a:off x="3429000" y="4800600"/>
              <a:ext cx="152400" cy="1524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cxnSp>
          <p:nvCxnSpPr>
            <p:cNvPr id="58" name="Shape 57"/>
            <p:cNvCxnSpPr>
              <a:stCxn id="54" idx="0"/>
              <a:endCxn id="56" idx="6"/>
            </p:cNvCxnSpPr>
            <p:nvPr/>
          </p:nvCxnSpPr>
          <p:spPr>
            <a:xfrm rot="16200000" flipV="1">
              <a:off x="3162300" y="5295900"/>
              <a:ext cx="914400" cy="76200"/>
            </a:xfrm>
            <a:prstGeom prst="bentConnector2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hape 59"/>
            <p:cNvCxnSpPr>
              <a:stCxn id="46" idx="0"/>
              <a:endCxn id="56" idx="2"/>
            </p:cNvCxnSpPr>
            <p:nvPr/>
          </p:nvCxnSpPr>
          <p:spPr>
            <a:xfrm rot="5400000" flipH="1" flipV="1">
              <a:off x="3048000" y="4724400"/>
              <a:ext cx="228600" cy="533400"/>
            </a:xfrm>
            <a:prstGeom prst="bentConnector2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46" idx="0"/>
            </p:cNvCxnSpPr>
            <p:nvPr/>
          </p:nvCxnSpPr>
          <p:spPr>
            <a:xfrm flipV="1">
              <a:off x="2895600" y="4876800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56" idx="0"/>
            </p:cNvCxnSpPr>
            <p:nvPr/>
          </p:nvCxnSpPr>
          <p:spPr>
            <a:xfrm flipV="1">
              <a:off x="3505200" y="4572000"/>
              <a:ext cx="0" cy="22860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0600" y="2352676"/>
            <a:ext cx="21050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171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Complexity of problem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/>
              <a:t> </a:t>
            </a:r>
            <a:r>
              <a:rPr lang="en-US" altLang="zh-TW" sz="2400" dirty="0"/>
              <a:t>Similarly, for unrooted trees,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k=2: 1 possible tree topology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k=3: 1 possible branch to add #3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k=4: 3 possible branches to add #4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k=5: 5 possible branches to add #5</a:t>
            </a:r>
          </a:p>
          <a:p>
            <a:pPr lvl="1"/>
            <a:r>
              <a:rPr lang="zh-CN" altLang="en-US" sz="2000" dirty="0"/>
              <a:t> </a:t>
            </a:r>
            <a:r>
              <a:rPr lang="en-US" altLang="zh-TW" sz="2000" dirty="0"/>
              <a:t>There number of tree topologies is</a:t>
            </a:r>
            <a:br>
              <a:rPr lang="en-US" altLang="zh-TW" sz="2000" dirty="0"/>
            </a:br>
            <a:r>
              <a:rPr lang="en-US" altLang="zh-TW" sz="2000" dirty="0"/>
              <a:t>1 </a:t>
            </a:r>
            <a:r>
              <a:rPr lang="en-US" altLang="zh-TW" sz="2000" dirty="0">
                <a:sym typeface="Symbol"/>
              </a:rPr>
              <a:t></a:t>
            </a:r>
            <a:r>
              <a:rPr lang="en-US" altLang="zh-TW" sz="2000" dirty="0"/>
              <a:t> 3 </a:t>
            </a:r>
            <a:r>
              <a:rPr lang="en-US" altLang="zh-TW" sz="2000" dirty="0">
                <a:sym typeface="Symbol"/>
              </a:rPr>
              <a:t></a:t>
            </a:r>
            <a:r>
              <a:rPr lang="en-US" altLang="zh-TW" sz="2000" dirty="0"/>
              <a:t> 5 </a:t>
            </a:r>
            <a:r>
              <a:rPr lang="en-US" altLang="zh-TW" sz="2000" dirty="0">
                <a:sym typeface="Symbol"/>
              </a:rPr>
              <a:t></a:t>
            </a:r>
            <a:r>
              <a:rPr lang="en-US" altLang="zh-TW" sz="2000" dirty="0"/>
              <a:t> ... </a:t>
            </a:r>
            <a:r>
              <a:rPr lang="en-US" altLang="zh-TW" sz="2000" dirty="0">
                <a:sym typeface="Symbol"/>
              </a:rPr>
              <a:t></a:t>
            </a:r>
            <a:r>
              <a:rPr lang="en-US" altLang="zh-TW" sz="2000" dirty="0"/>
              <a:t> (2k-5)</a:t>
            </a:r>
          </a:p>
        </p:txBody>
      </p:sp>
      <p:sp>
        <p:nvSpPr>
          <p:cNvPr id="7" name="Oval 6"/>
          <p:cNvSpPr/>
          <p:nvPr/>
        </p:nvSpPr>
        <p:spPr>
          <a:xfrm>
            <a:off x="24384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8" name="Oval 7"/>
          <p:cNvSpPr/>
          <p:nvPr/>
        </p:nvSpPr>
        <p:spPr>
          <a:xfrm>
            <a:off x="2438400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2" name="Oval 11"/>
          <p:cNvSpPr/>
          <p:nvPr/>
        </p:nvSpPr>
        <p:spPr>
          <a:xfrm>
            <a:off x="35052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3" name="Oval 12"/>
          <p:cNvSpPr/>
          <p:nvPr/>
        </p:nvSpPr>
        <p:spPr>
          <a:xfrm>
            <a:off x="3505200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4" name="Oval 13"/>
          <p:cNvSpPr/>
          <p:nvPr/>
        </p:nvSpPr>
        <p:spPr>
          <a:xfrm>
            <a:off x="3962400" y="54102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" name="Oval 16"/>
          <p:cNvSpPr/>
          <p:nvPr/>
        </p:nvSpPr>
        <p:spPr>
          <a:xfrm>
            <a:off x="4572000" y="5334000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cxnSp>
        <p:nvCxnSpPr>
          <p:cNvPr id="72" name="Straight Connector 71"/>
          <p:cNvCxnSpPr>
            <a:stCxn id="7" idx="4"/>
            <a:endCxn id="8" idx="0"/>
          </p:cNvCxnSpPr>
          <p:nvPr/>
        </p:nvCxnSpPr>
        <p:spPr>
          <a:xfrm>
            <a:off x="2590800" y="510540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2" idx="5"/>
            <a:endCxn id="14" idx="1"/>
          </p:cNvCxnSpPr>
          <p:nvPr/>
        </p:nvCxnSpPr>
        <p:spPr>
          <a:xfrm>
            <a:off x="3765364" y="5060764"/>
            <a:ext cx="219355" cy="37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13" idx="7"/>
            <a:endCxn id="14" idx="3"/>
          </p:cNvCxnSpPr>
          <p:nvPr/>
        </p:nvCxnSpPr>
        <p:spPr>
          <a:xfrm flipV="1">
            <a:off x="3765364" y="5540283"/>
            <a:ext cx="219355" cy="37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14" idx="6"/>
            <a:endCxn id="17" idx="2"/>
          </p:cNvCxnSpPr>
          <p:nvPr/>
        </p:nvCxnSpPr>
        <p:spPr>
          <a:xfrm>
            <a:off x="4114800" y="5486400"/>
            <a:ext cx="4572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5626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85" name="Oval 84"/>
          <p:cNvSpPr/>
          <p:nvPr/>
        </p:nvSpPr>
        <p:spPr>
          <a:xfrm>
            <a:off x="5562600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86" name="Oval 85"/>
          <p:cNvSpPr/>
          <p:nvPr/>
        </p:nvSpPr>
        <p:spPr>
          <a:xfrm>
            <a:off x="6019800" y="54102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7" name="Oval 86"/>
          <p:cNvSpPr/>
          <p:nvPr/>
        </p:nvSpPr>
        <p:spPr>
          <a:xfrm>
            <a:off x="6629400" y="5334000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cxnSp>
        <p:nvCxnSpPr>
          <p:cNvPr id="88" name="Straight Connector 87"/>
          <p:cNvCxnSpPr>
            <a:stCxn id="84" idx="5"/>
            <a:endCxn id="109" idx="1"/>
          </p:cNvCxnSpPr>
          <p:nvPr/>
        </p:nvCxnSpPr>
        <p:spPr>
          <a:xfrm>
            <a:off x="5822764" y="5060764"/>
            <a:ext cx="219355" cy="66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5" idx="7"/>
            <a:endCxn id="86" idx="3"/>
          </p:cNvCxnSpPr>
          <p:nvPr/>
        </p:nvCxnSpPr>
        <p:spPr>
          <a:xfrm flipV="1">
            <a:off x="5822764" y="5540283"/>
            <a:ext cx="219355" cy="37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6" idx="6"/>
            <a:endCxn id="87" idx="2"/>
          </p:cNvCxnSpPr>
          <p:nvPr/>
        </p:nvCxnSpPr>
        <p:spPr>
          <a:xfrm>
            <a:off x="6172200" y="5486400"/>
            <a:ext cx="4572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72390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92" name="Oval 91"/>
          <p:cNvSpPr/>
          <p:nvPr/>
        </p:nvSpPr>
        <p:spPr>
          <a:xfrm>
            <a:off x="7239000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93" name="Oval 92"/>
          <p:cNvSpPr/>
          <p:nvPr/>
        </p:nvSpPr>
        <p:spPr>
          <a:xfrm>
            <a:off x="7696200" y="54102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4" name="Oval 93"/>
          <p:cNvSpPr/>
          <p:nvPr/>
        </p:nvSpPr>
        <p:spPr>
          <a:xfrm>
            <a:off x="8305800" y="5334000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cxnSp>
        <p:nvCxnSpPr>
          <p:cNvPr id="95" name="Straight Connector 94"/>
          <p:cNvCxnSpPr>
            <a:stCxn id="91" idx="5"/>
            <a:endCxn id="93" idx="1"/>
          </p:cNvCxnSpPr>
          <p:nvPr/>
        </p:nvCxnSpPr>
        <p:spPr>
          <a:xfrm>
            <a:off x="7499164" y="5060764"/>
            <a:ext cx="219355" cy="37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92" idx="7"/>
            <a:endCxn id="118" idx="3"/>
          </p:cNvCxnSpPr>
          <p:nvPr/>
        </p:nvCxnSpPr>
        <p:spPr>
          <a:xfrm flipV="1">
            <a:off x="7499164" y="5845083"/>
            <a:ext cx="219355" cy="66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93" idx="6"/>
            <a:endCxn id="94" idx="2"/>
          </p:cNvCxnSpPr>
          <p:nvPr/>
        </p:nvCxnSpPr>
        <p:spPr>
          <a:xfrm>
            <a:off x="7848600" y="5486400"/>
            <a:ext cx="4572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8915400" y="48006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99" name="Oval 98"/>
          <p:cNvSpPr/>
          <p:nvPr/>
        </p:nvSpPr>
        <p:spPr>
          <a:xfrm>
            <a:off x="8915400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00" name="Oval 99"/>
          <p:cNvSpPr/>
          <p:nvPr/>
        </p:nvSpPr>
        <p:spPr>
          <a:xfrm>
            <a:off x="9372600" y="5410200"/>
            <a:ext cx="152400" cy="1524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1" name="Oval 100"/>
          <p:cNvSpPr/>
          <p:nvPr/>
        </p:nvSpPr>
        <p:spPr>
          <a:xfrm>
            <a:off x="9982200" y="5334000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cxnSp>
        <p:nvCxnSpPr>
          <p:cNvPr id="102" name="Straight Connector 101"/>
          <p:cNvCxnSpPr>
            <a:stCxn id="98" idx="5"/>
            <a:endCxn id="100" idx="1"/>
          </p:cNvCxnSpPr>
          <p:nvPr/>
        </p:nvCxnSpPr>
        <p:spPr>
          <a:xfrm>
            <a:off x="9175564" y="5060764"/>
            <a:ext cx="219355" cy="37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99" idx="7"/>
            <a:endCxn id="100" idx="3"/>
          </p:cNvCxnSpPr>
          <p:nvPr/>
        </p:nvCxnSpPr>
        <p:spPr>
          <a:xfrm flipV="1">
            <a:off x="9175564" y="5540283"/>
            <a:ext cx="219355" cy="37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27" idx="5"/>
            <a:endCxn id="101" idx="1"/>
          </p:cNvCxnSpPr>
          <p:nvPr/>
        </p:nvCxnSpPr>
        <p:spPr>
          <a:xfrm>
            <a:off x="9807483" y="5235483"/>
            <a:ext cx="219355" cy="14315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val 107"/>
          <p:cNvSpPr/>
          <p:nvPr/>
        </p:nvSpPr>
        <p:spPr>
          <a:xfrm>
            <a:off x="6324600" y="4800600"/>
            <a:ext cx="304800" cy="3048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sp>
        <p:nvSpPr>
          <p:cNvPr id="109" name="Oval 108"/>
          <p:cNvSpPr/>
          <p:nvPr/>
        </p:nvSpPr>
        <p:spPr>
          <a:xfrm>
            <a:off x="6019800" y="5105400"/>
            <a:ext cx="152400" cy="152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12" name="Straight Connector 111"/>
          <p:cNvCxnSpPr>
            <a:stCxn id="109" idx="4"/>
            <a:endCxn id="86" idx="0"/>
          </p:cNvCxnSpPr>
          <p:nvPr/>
        </p:nvCxnSpPr>
        <p:spPr>
          <a:xfrm>
            <a:off x="6096000" y="52578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9" idx="7"/>
            <a:endCxn id="108" idx="3"/>
          </p:cNvCxnSpPr>
          <p:nvPr/>
        </p:nvCxnSpPr>
        <p:spPr>
          <a:xfrm flipV="1">
            <a:off x="6149883" y="5060764"/>
            <a:ext cx="219355" cy="6695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7696200" y="5715000"/>
            <a:ext cx="152400" cy="152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9" name="Oval 118"/>
          <p:cNvSpPr/>
          <p:nvPr/>
        </p:nvSpPr>
        <p:spPr>
          <a:xfrm>
            <a:off x="8001000" y="5867400"/>
            <a:ext cx="304800" cy="3048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cxnSp>
        <p:nvCxnSpPr>
          <p:cNvPr id="121" name="Straight Connector 120"/>
          <p:cNvCxnSpPr>
            <a:stCxn id="118" idx="0"/>
            <a:endCxn id="93" idx="4"/>
          </p:cNvCxnSpPr>
          <p:nvPr/>
        </p:nvCxnSpPr>
        <p:spPr>
          <a:xfrm flipV="1">
            <a:off x="7772400" y="55626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118" idx="5"/>
            <a:endCxn id="119" idx="1"/>
          </p:cNvCxnSpPr>
          <p:nvPr/>
        </p:nvCxnSpPr>
        <p:spPr>
          <a:xfrm>
            <a:off x="7826283" y="5845083"/>
            <a:ext cx="219355" cy="6695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9677400" y="5105400"/>
            <a:ext cx="152400" cy="152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9" name="Oval 128"/>
          <p:cNvSpPr/>
          <p:nvPr/>
        </p:nvSpPr>
        <p:spPr>
          <a:xfrm>
            <a:off x="9982200" y="4724400"/>
            <a:ext cx="304800" cy="3048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4</a:t>
            </a:r>
            <a:endParaRPr lang="zh-TW" altLang="en-US" dirty="0"/>
          </a:p>
        </p:txBody>
      </p:sp>
      <p:cxnSp>
        <p:nvCxnSpPr>
          <p:cNvPr id="132" name="Straight Connector 131"/>
          <p:cNvCxnSpPr>
            <a:stCxn id="127" idx="3"/>
            <a:endCxn id="100" idx="7"/>
          </p:cNvCxnSpPr>
          <p:nvPr/>
        </p:nvCxnSpPr>
        <p:spPr>
          <a:xfrm flipH="1">
            <a:off x="9502682" y="5235482"/>
            <a:ext cx="197036" cy="19703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7" idx="7"/>
            <a:endCxn id="129" idx="3"/>
          </p:cNvCxnSpPr>
          <p:nvPr/>
        </p:nvCxnSpPr>
        <p:spPr>
          <a:xfrm flipV="1">
            <a:off x="9807483" y="4984564"/>
            <a:ext cx="219355" cy="14315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2726" y="762001"/>
            <a:ext cx="395287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" name="Picture 2" descr="http://ureply.mobi/images/ureplylogouni.png">
            <a:hlinkClick r:id="rId4" tooltip="Q1"/>
            <a:extLst>
              <a:ext uri="{FF2B5EF4-FFF2-40B4-BE49-F238E27FC236}">
                <a16:creationId xmlns:a16="http://schemas.microsoft.com/office/drawing/2014/main" id="{3E73CE8B-AC1C-264A-A193-BB28018D1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934700" y="5970814"/>
            <a:ext cx="1143000" cy="43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Solving the problem: Ideas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r>
              <a:rPr lang="en-US" altLang="zh-TW" dirty="0"/>
              <a:t>What do you do when you encounter a computationally hard problem?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Define an easier version of the problem</a:t>
            </a:r>
          </a:p>
          <a:p>
            <a:pPr lvl="2"/>
            <a:r>
              <a:rPr lang="zh-CN" altLang="en-US" sz="2400" dirty="0"/>
              <a:t> </a:t>
            </a:r>
            <a:r>
              <a:rPr lang="en-US" altLang="zh-TW" sz="2400" dirty="0"/>
              <a:t>By making certain assumptions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Design smart algorithms/data structures to avoid redundant calculations</a:t>
            </a:r>
          </a:p>
          <a:p>
            <a:pPr lvl="1"/>
            <a:r>
              <a:rPr lang="zh-CN" altLang="en-US" dirty="0"/>
              <a:t> </a:t>
            </a:r>
            <a:r>
              <a:rPr lang="en-US" altLang="zh-TW" dirty="0"/>
              <a:t>Use heuristics to solve it, not necessarily getting the optimal solution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16537</TotalTime>
  <Words>5522</Words>
  <Application>Microsoft Office PowerPoint</Application>
  <PresentationFormat>Widescreen</PresentationFormat>
  <Paragraphs>1513</Paragraphs>
  <Slides>59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9" baseType="lpstr">
      <vt:lpstr>FreeSans</vt:lpstr>
      <vt:lpstr>Liberation Serif</vt:lpstr>
      <vt:lpstr>Noto Sans CJK SC Regular</vt:lpstr>
      <vt:lpstr>新細明體</vt:lpstr>
      <vt:lpstr>宋体</vt:lpstr>
      <vt:lpstr>Arial</vt:lpstr>
      <vt:lpstr>Calibri</vt:lpstr>
      <vt:lpstr>Courier New</vt:lpstr>
      <vt:lpstr>Symbol</vt:lpstr>
      <vt:lpstr>Office 佈景主題</vt:lpstr>
      <vt:lpstr>PowerPoint Presentation</vt:lpstr>
      <vt:lpstr>Lecture outline</vt:lpstr>
      <vt:lpstr>PowerPoint Presentation</vt:lpstr>
      <vt:lpstr> Phylogenetic tree reconstruction</vt:lpstr>
      <vt:lpstr> What sequence to use?</vt:lpstr>
      <vt:lpstr> Complexity of problem</vt:lpstr>
      <vt:lpstr> Complexity of problem</vt:lpstr>
      <vt:lpstr> Complexity of problem</vt:lpstr>
      <vt:lpstr> Solving the problem: Ideas</vt:lpstr>
      <vt:lpstr> Phylogenetic tree reconstruction methods</vt:lpstr>
      <vt:lpstr> Lecture scope</vt:lpstr>
      <vt:lpstr>PowerPoint Presentation</vt:lpstr>
      <vt:lpstr>Motivation</vt:lpstr>
      <vt:lpstr> UPGMA</vt:lpstr>
      <vt:lpstr> Example</vt:lpstr>
      <vt:lpstr> Uniqueness</vt:lpstr>
      <vt:lpstr> Branch lengths</vt:lpstr>
      <vt:lpstr>Ultrametric distances [Optional]</vt:lpstr>
      <vt:lpstr>Additive trees [Optional]</vt:lpstr>
      <vt:lpstr>PowerPoint Presentation</vt:lpstr>
      <vt:lpstr> Neighbor joining</vt:lpstr>
      <vt:lpstr> Neighbor joining</vt:lpstr>
      <vt:lpstr>Neighbor joining</vt:lpstr>
      <vt:lpstr>Example</vt:lpstr>
      <vt:lpstr>Comparing the results</vt:lpstr>
      <vt:lpstr> Reason for the branch length assignment</vt:lpstr>
      <vt:lpstr> Reason for the branch length assignment</vt:lpstr>
      <vt:lpstr> Rooting an unrooted tree</vt:lpstr>
      <vt:lpstr>PowerPoint Presentation</vt:lpstr>
      <vt:lpstr> Maximum parsimony</vt:lpstr>
      <vt:lpstr> Maximum parsimony</vt:lpstr>
      <vt:lpstr> Maximum parsimony</vt:lpstr>
      <vt:lpstr> Small parsimony example</vt:lpstr>
      <vt:lpstr> Small parsimony example</vt:lpstr>
      <vt:lpstr> Small parsimony problem</vt:lpstr>
      <vt:lpstr> The algorithm: simple version</vt:lpstr>
      <vt:lpstr> The algorithm: simple version</vt:lpstr>
      <vt:lpstr> An example</vt:lpstr>
      <vt:lpstr> Why does it work? [Optional]</vt:lpstr>
      <vt:lpstr> Why does it work? [Optional]</vt:lpstr>
      <vt:lpstr> The algorithm: extended version</vt:lpstr>
      <vt:lpstr>Revisiting the same example</vt:lpstr>
      <vt:lpstr>A more complex example</vt:lpstr>
      <vt:lpstr> Multiple sites</vt:lpstr>
      <vt:lpstr> Example</vt:lpstr>
      <vt:lpstr>PowerPoint Presentation</vt:lpstr>
      <vt:lpstr> Maximum likelihood</vt:lpstr>
      <vt:lpstr> Model parameters</vt:lpstr>
      <vt:lpstr> Computing likelihood</vt:lpstr>
      <vt:lpstr> Computing likelihood</vt:lpstr>
      <vt:lpstr> Computing likelihood</vt:lpstr>
      <vt:lpstr> Computing likelihood efficiently [optional]</vt:lpstr>
      <vt:lpstr> Computing likelihood efficiently [optional]</vt:lpstr>
      <vt:lpstr> Solving the small likelihood problem</vt:lpstr>
      <vt:lpstr> Which method to use?</vt:lpstr>
      <vt:lpstr>PowerPoint Presentation</vt:lpstr>
      <vt:lpstr>Summary</vt:lpstr>
      <vt:lpstr>Further readings</vt:lpstr>
      <vt:lpstr>Further readings</vt:lpstr>
    </vt:vector>
  </TitlesOfParts>
  <Company>The 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5. Molecular phylogenetics (Class II)</dc:title>
  <dc:creator>Kevin Yip</dc:creator>
  <cp:lastModifiedBy>Qi Dou (CSD)</cp:lastModifiedBy>
  <cp:revision>5019</cp:revision>
  <dcterms:created xsi:type="dcterms:W3CDTF">2006-08-16T00:00:00Z</dcterms:created>
  <dcterms:modified xsi:type="dcterms:W3CDTF">2021-02-22T14:54:59Z</dcterms:modified>
</cp:coreProperties>
</file>