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7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1" r:id="rId1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52A23F"/>
    <a:srgbClr val="FFFF66"/>
    <a:srgbClr val="FF3300"/>
    <a:srgbClr val="FF0000"/>
    <a:srgbClr val="33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8994" autoAdjust="0"/>
  </p:normalViewPr>
  <p:slideViewPr>
    <p:cSldViewPr snapToGrid="0" snapToObjects="1">
      <p:cViewPr>
        <p:scale>
          <a:sx n="150" d="100"/>
          <a:sy n="150" d="100"/>
        </p:scale>
        <p:origin x="-208" y="600"/>
      </p:cViewPr>
      <p:guideLst>
        <p:guide orient="horz" pos="2156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viewProps" Target="viewProps.xml"/><Relationship Id="rId21" Type="http://schemas.openxmlformats.org/officeDocument/2006/relationships/theme" Target="theme/theme1.xml"/><Relationship Id="rId22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notesMaster" Target="notesMasters/notesMaster1.xml"/><Relationship Id="rId18" Type="http://schemas.openxmlformats.org/officeDocument/2006/relationships/printerSettings" Target="printerSettings/printerSettings1.bin"/><Relationship Id="rId1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3FB922-F127-5E47-9B2E-CA730A74DCAB}" type="datetimeFigureOut">
              <a:rPr lang="en-US" smtClean="0"/>
              <a:t>16/4/14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FE1A22D-B0DA-7946-9107-1C35E13A88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0084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958037"/>
            <a:ext cx="7772400" cy="815815"/>
          </a:xfrm>
          <a:prstGeom prst="rect">
            <a:avLst/>
          </a:prstGeom>
        </p:spPr>
        <p:txBody>
          <a:bodyPr/>
          <a:lstStyle>
            <a:lvl1pPr>
              <a:defRPr>
                <a:latin typeface="Franklin Gothic Medium"/>
                <a:cs typeface="Franklin Gothic Medium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7" name="TextBox 6"/>
          <p:cNvSpPr txBox="1"/>
          <p:nvPr userDrawn="1"/>
        </p:nvSpPr>
        <p:spPr>
          <a:xfrm>
            <a:off x="685800" y="682560"/>
            <a:ext cx="643232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ENGG</a:t>
            </a:r>
            <a:r>
              <a:rPr lang="en-US" sz="2400" b="1" baseline="0" dirty="0" smtClean="0"/>
              <a:t> 2040C: </a:t>
            </a:r>
            <a:r>
              <a:rPr lang="en-US" sz="2400" baseline="0" dirty="0" smtClean="0"/>
              <a:t>Probability Models and Applications</a:t>
            </a:r>
            <a:endParaRPr lang="en-US" sz="2400" dirty="0"/>
          </a:p>
        </p:txBody>
      </p:sp>
      <p:sp>
        <p:nvSpPr>
          <p:cNvPr id="8" name="TextBox 7"/>
          <p:cNvSpPr txBox="1"/>
          <p:nvPr userDrawn="1"/>
        </p:nvSpPr>
        <p:spPr>
          <a:xfrm>
            <a:off x="6119098" y="5887585"/>
            <a:ext cx="233910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Andrej Bogdanov</a:t>
            </a:r>
            <a:endParaRPr lang="en-US" sz="2400" dirty="0"/>
          </a:p>
        </p:txBody>
      </p:sp>
      <p:sp>
        <p:nvSpPr>
          <p:cNvPr id="9" name="TextBox 8"/>
          <p:cNvSpPr txBox="1"/>
          <p:nvPr userDrawn="1"/>
        </p:nvSpPr>
        <p:spPr>
          <a:xfrm>
            <a:off x="685800" y="1094160"/>
            <a:ext cx="166584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aseline="0" dirty="0" smtClean="0"/>
              <a:t>Spring 2014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6271741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06642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3200">
                <a:latin typeface="Franklin Gothic Medium"/>
                <a:cs typeface="Franklin Gothic Medium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44160"/>
            <a:ext cx="8229600" cy="5140800"/>
          </a:xfrm>
          <a:prstGeom prst="rect">
            <a:avLst/>
          </a:prstGeom>
        </p:spPr>
        <p:txBody>
          <a:bodyPr/>
          <a:lstStyle>
            <a:lvl1pPr>
              <a:defRPr>
                <a:latin typeface="Franklin Gothic Medium"/>
                <a:cs typeface="Franklin Gothic Medium"/>
              </a:defRPr>
            </a:lvl1pPr>
            <a:lvl2pPr>
              <a:defRPr>
                <a:latin typeface="Franklin Gothic Medium"/>
                <a:cs typeface="Franklin Gothic Medium"/>
              </a:defRPr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457200" y="881280"/>
            <a:ext cx="8229600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456495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06642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3200">
                <a:latin typeface="Franklin Gothic Medium"/>
                <a:cs typeface="Franklin Gothic Medium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457200" y="881280"/>
            <a:ext cx="8229600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531583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382494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4" r:id="rId3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061754"/>
            <a:ext cx="7772400" cy="799046"/>
          </a:xfrm>
        </p:spPr>
        <p:txBody>
          <a:bodyPr/>
          <a:lstStyle/>
          <a:p>
            <a:r>
              <a:rPr lang="en-US" dirty="0" smtClean="0"/>
              <a:t>The probabilistic method</a:t>
            </a:r>
            <a:endParaRPr lang="en-US" sz="3600" i="1" dirty="0"/>
          </a:p>
        </p:txBody>
      </p:sp>
    </p:spTree>
    <p:extLst>
      <p:ext uri="{BB962C8B-B14F-4D97-AF65-F5344CB8AC3E}">
        <p14:creationId xmlns:p14="http://schemas.microsoft.com/office/powerpoint/2010/main" val="42939832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Quicksort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57200" y="1340183"/>
            <a:ext cx="822960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Franklin Gothic Medium"/>
                <a:cs typeface="Franklin Gothic Medium"/>
              </a:rPr>
              <a:t>Every pivot works, but some take us there faster than others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57200" y="2559383"/>
            <a:ext cx="822960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Franklin Gothic Medium"/>
                <a:cs typeface="Franklin Gothic Medium"/>
              </a:rPr>
              <a:t>We will measure the </a:t>
            </a:r>
            <a:r>
              <a:rPr lang="en-US" sz="2800" dirty="0" smtClean="0">
                <a:solidFill>
                  <a:schemeClr val="accent1"/>
                </a:solidFill>
                <a:latin typeface="Franklin Gothic Medium"/>
                <a:cs typeface="Franklin Gothic Medium"/>
              </a:rPr>
              <a:t>number </a:t>
            </a:r>
            <a:r>
              <a:rPr lang="en-US" sz="2800" i="1" dirty="0" smtClean="0">
                <a:latin typeface="Garamond"/>
                <a:cs typeface="Garamond"/>
              </a:rPr>
              <a:t>N</a:t>
            </a:r>
            <a:r>
              <a:rPr lang="en-US" sz="2800" dirty="0" smtClean="0">
                <a:solidFill>
                  <a:schemeClr val="accent1"/>
                </a:solidFill>
                <a:latin typeface="Franklin Gothic Medium"/>
                <a:cs typeface="Franklin Gothic Medium"/>
              </a:rPr>
              <a:t> of pairwise comparisons</a:t>
            </a:r>
            <a:r>
              <a:rPr lang="en-US" sz="2800" dirty="0" smtClean="0">
                <a:latin typeface="Franklin Gothic Medium"/>
                <a:cs typeface="Franklin Gothic Medium"/>
              </a:rPr>
              <a:t> done by the algorithm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57200" y="3803984"/>
            <a:ext cx="822960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Garamond"/>
                <a:cs typeface="Garamond"/>
              </a:rPr>
              <a:t>N </a:t>
            </a:r>
            <a:r>
              <a:rPr lang="en-US" sz="2800" dirty="0" smtClean="0">
                <a:latin typeface="Franklin Gothic Medium"/>
                <a:cs typeface="Franklin Gothic Medium"/>
              </a:rPr>
              <a:t>depends on the </a:t>
            </a:r>
            <a:r>
              <a:rPr lang="en-US" sz="2800" dirty="0" smtClean="0">
                <a:solidFill>
                  <a:schemeClr val="accent1"/>
                </a:solidFill>
                <a:latin typeface="Franklin Gothic Medium"/>
                <a:cs typeface="Franklin Gothic Medium"/>
              </a:rPr>
              <a:t>input</a:t>
            </a:r>
            <a:r>
              <a:rPr lang="en-US" sz="2800" dirty="0" smtClean="0">
                <a:latin typeface="Franklin Gothic Medium"/>
                <a:cs typeface="Franklin Gothic Medium"/>
              </a:rPr>
              <a:t> and on the </a:t>
            </a:r>
            <a:r>
              <a:rPr lang="en-US" sz="2800" dirty="0" smtClean="0">
                <a:solidFill>
                  <a:srgbClr val="FF9933"/>
                </a:solidFill>
                <a:latin typeface="Franklin Gothic Medium"/>
                <a:cs typeface="Franklin Gothic Medium"/>
              </a:rPr>
              <a:t>choice of pivot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57200" y="4676049"/>
            <a:ext cx="822960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Franklin Gothic Medium"/>
                <a:cs typeface="Franklin Gothic Medium"/>
              </a:rPr>
              <a:t>We want to choose the pivot so </a:t>
            </a:r>
            <a:r>
              <a:rPr lang="en-US" sz="2800" i="1" dirty="0">
                <a:latin typeface="Garamond"/>
                <a:cs typeface="Garamond"/>
              </a:rPr>
              <a:t>N</a:t>
            </a:r>
            <a:r>
              <a:rPr lang="en-US" sz="2800" dirty="0" smtClean="0">
                <a:latin typeface="Franklin Gothic Medium"/>
                <a:cs typeface="Franklin Gothic Medium"/>
              </a:rPr>
              <a:t> is small </a:t>
            </a:r>
            <a:r>
              <a:rPr lang="en-US" sz="2800" dirty="0" smtClean="0">
                <a:solidFill>
                  <a:srgbClr val="FF9933"/>
                </a:solidFill>
                <a:latin typeface="Franklin Gothic Medium"/>
                <a:cs typeface="Franklin Gothic Medium"/>
              </a:rPr>
              <a:t>regardless of the input</a:t>
            </a:r>
          </a:p>
        </p:txBody>
      </p:sp>
    </p:spTree>
    <p:extLst>
      <p:ext uri="{BB962C8B-B14F-4D97-AF65-F5344CB8AC3E}">
        <p14:creationId xmlns:p14="http://schemas.microsoft.com/office/powerpoint/2010/main" val="22687940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Quicksort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48733" y="1252090"/>
            <a:ext cx="2015067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9933"/>
                </a:solidFill>
                <a:latin typeface="Franklin Gothic Medium"/>
                <a:cs typeface="Franklin Gothic Medium"/>
              </a:rPr>
              <a:t>Example: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57200" y="1915916"/>
            <a:ext cx="822960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Franklin Gothic Medium"/>
                <a:cs typeface="Franklin Gothic Medium"/>
              </a:rPr>
              <a:t>What if we always chose the </a:t>
            </a:r>
            <a:r>
              <a:rPr lang="en-US" sz="2800" dirty="0" smtClean="0">
                <a:solidFill>
                  <a:srgbClr val="FF9933"/>
                </a:solidFill>
                <a:latin typeface="Franklin Gothic Medium"/>
                <a:cs typeface="Franklin Gothic Medium"/>
              </a:rPr>
              <a:t>leftmost</a:t>
            </a:r>
            <a:r>
              <a:rPr lang="en-US" sz="2800" dirty="0" smtClean="0">
                <a:latin typeface="Franklin Gothic Medium"/>
                <a:cs typeface="Franklin Gothic Medium"/>
              </a:rPr>
              <a:t> pivot?</a:t>
            </a:r>
          </a:p>
        </p:txBody>
      </p:sp>
      <p:grpSp>
        <p:nvGrpSpPr>
          <p:cNvPr id="23" name="Group 22"/>
          <p:cNvGrpSpPr/>
          <p:nvPr/>
        </p:nvGrpSpPr>
        <p:grpSpPr>
          <a:xfrm>
            <a:off x="719684" y="2662785"/>
            <a:ext cx="3191940" cy="1172633"/>
            <a:chOff x="668882" y="2662785"/>
            <a:chExt cx="3191940" cy="1172633"/>
          </a:xfrm>
        </p:grpSpPr>
        <p:cxnSp>
          <p:nvCxnSpPr>
            <p:cNvPr id="6" name="Straight Connector 5"/>
            <p:cNvCxnSpPr/>
            <p:nvPr/>
          </p:nvCxnSpPr>
          <p:spPr>
            <a:xfrm>
              <a:off x="2497687" y="3200418"/>
              <a:ext cx="0" cy="635000"/>
            </a:xfrm>
            <a:prstGeom prst="line">
              <a:avLst/>
            </a:prstGeom>
            <a:ln w="57150" cmpd="sng"/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>
            <a:xfrm>
              <a:off x="3412088" y="3522151"/>
              <a:ext cx="0" cy="313267"/>
            </a:xfrm>
            <a:prstGeom prst="line">
              <a:avLst/>
            </a:prstGeom>
            <a:ln w="57150" cmpd="sng"/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>
              <a:off x="2040482" y="3014151"/>
              <a:ext cx="0" cy="821267"/>
            </a:xfrm>
            <a:prstGeom prst="line">
              <a:avLst/>
            </a:prstGeom>
            <a:ln w="57150" cmpd="sng"/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2946416" y="3365518"/>
              <a:ext cx="0" cy="469900"/>
            </a:xfrm>
            <a:prstGeom prst="line">
              <a:avLst/>
            </a:prstGeom>
            <a:ln w="57150" cmpd="sng"/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>
              <a:off x="668882" y="2662785"/>
              <a:ext cx="0" cy="1172633"/>
            </a:xfrm>
            <a:prstGeom prst="line">
              <a:avLst/>
            </a:prstGeom>
            <a:ln w="57150" cmpd="sng"/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>
              <a:off x="3860822" y="3674552"/>
              <a:ext cx="0" cy="160866"/>
            </a:xfrm>
            <a:prstGeom prst="line">
              <a:avLst/>
            </a:prstGeom>
            <a:ln w="57150" cmpd="sng"/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>
              <a:off x="1126082" y="2768614"/>
              <a:ext cx="0" cy="1066804"/>
            </a:xfrm>
            <a:prstGeom prst="line">
              <a:avLst/>
            </a:prstGeom>
            <a:ln w="57150" cmpd="sng"/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>
              <a:off x="1583282" y="2849052"/>
              <a:ext cx="0" cy="986366"/>
            </a:xfrm>
            <a:prstGeom prst="line">
              <a:avLst/>
            </a:prstGeom>
            <a:ln w="57150" cmpd="sng"/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4" name="TextBox 23"/>
          <p:cNvSpPr txBox="1"/>
          <p:nvPr/>
        </p:nvSpPr>
        <p:spPr>
          <a:xfrm>
            <a:off x="4419616" y="2839948"/>
            <a:ext cx="397931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Franklin Gothic Medium"/>
                <a:cs typeface="Franklin Gothic Medium"/>
              </a:rPr>
              <a:t>requires </a:t>
            </a:r>
            <a:r>
              <a:rPr lang="en-US" sz="2400" dirty="0" smtClean="0">
                <a:solidFill>
                  <a:srgbClr val="FF9933"/>
                </a:solidFill>
                <a:latin typeface="Franklin Gothic Medium"/>
                <a:cs typeface="Franklin Gothic Medium"/>
              </a:rPr>
              <a:t>all possible</a:t>
            </a:r>
            <a:r>
              <a:rPr lang="en-US" sz="2400" dirty="0" smtClean="0">
                <a:latin typeface="Franklin Gothic Medium"/>
                <a:cs typeface="Franklin Gothic Medium"/>
              </a:rPr>
              <a:t> </a:t>
            </a:r>
            <a:r>
              <a:rPr lang="en-US" sz="2400" dirty="0" smtClean="0">
                <a:latin typeface="Garamond"/>
                <a:cs typeface="Garamond"/>
              </a:rPr>
              <a:t>C(</a:t>
            </a:r>
            <a:r>
              <a:rPr lang="en-US" sz="2400" i="1" dirty="0" smtClean="0">
                <a:latin typeface="Garamond"/>
                <a:cs typeface="Garamond"/>
              </a:rPr>
              <a:t>n</a:t>
            </a:r>
            <a:r>
              <a:rPr lang="en-US" sz="2400" dirty="0" smtClean="0">
                <a:latin typeface="Garamond"/>
                <a:cs typeface="Garamond"/>
              </a:rPr>
              <a:t>, 2)</a:t>
            </a:r>
            <a:r>
              <a:rPr lang="en-US" sz="2400" dirty="0" smtClean="0">
                <a:latin typeface="Franklin Gothic Medium"/>
                <a:cs typeface="Franklin Gothic Medium"/>
              </a:rPr>
              <a:t> comparisons for </a:t>
            </a:r>
            <a:r>
              <a:rPr lang="en-US" sz="2400" i="1" dirty="0" smtClean="0">
                <a:latin typeface="Garamond"/>
                <a:cs typeface="Garamond"/>
              </a:rPr>
              <a:t>n</a:t>
            </a:r>
            <a:r>
              <a:rPr lang="en-US" sz="2400" dirty="0" smtClean="0">
                <a:latin typeface="Franklin Gothic Medium"/>
                <a:cs typeface="Franklin Gothic Medium"/>
              </a:rPr>
              <a:t> sticks 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457200" y="4780096"/>
            <a:ext cx="822960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Franklin Gothic Medium"/>
                <a:cs typeface="Franklin Gothic Medium"/>
              </a:rPr>
              <a:t>For any </a:t>
            </a:r>
            <a:r>
              <a:rPr lang="en-US" sz="2800" dirty="0" smtClean="0">
                <a:solidFill>
                  <a:srgbClr val="FF9933"/>
                </a:solidFill>
                <a:latin typeface="Franklin Gothic Medium"/>
                <a:cs typeface="Franklin Gothic Medium"/>
              </a:rPr>
              <a:t>fixed</a:t>
            </a:r>
            <a:r>
              <a:rPr lang="en-US" sz="2800" dirty="0" smtClean="0">
                <a:latin typeface="Franklin Gothic Medium"/>
                <a:cs typeface="Franklin Gothic Medium"/>
              </a:rPr>
              <a:t> pivot-choosing strategy there is an input that entails all possible </a:t>
            </a:r>
            <a:r>
              <a:rPr lang="en-US" sz="2800" dirty="0">
                <a:latin typeface="Garamond"/>
                <a:cs typeface="Garamond"/>
              </a:rPr>
              <a:t>C(</a:t>
            </a:r>
            <a:r>
              <a:rPr lang="en-US" sz="2800" i="1" dirty="0">
                <a:latin typeface="Garamond"/>
                <a:cs typeface="Garamond"/>
              </a:rPr>
              <a:t>n</a:t>
            </a:r>
            <a:r>
              <a:rPr lang="en-US" sz="2800" dirty="0">
                <a:latin typeface="Garamond"/>
                <a:cs typeface="Garamond"/>
              </a:rPr>
              <a:t>, 2)</a:t>
            </a:r>
            <a:r>
              <a:rPr lang="en-US" sz="2800" dirty="0">
                <a:latin typeface="Franklin Gothic Medium"/>
                <a:cs typeface="Franklin Gothic Medium"/>
              </a:rPr>
              <a:t> comparisons</a:t>
            </a:r>
            <a:endParaRPr lang="en-US" sz="2800" dirty="0" smtClean="0">
              <a:latin typeface="Franklin Gothic Medium"/>
              <a:cs typeface="Franklin Gothic Medium"/>
            </a:endParaRPr>
          </a:p>
        </p:txBody>
      </p:sp>
    </p:spTree>
    <p:extLst>
      <p:ext uri="{BB962C8B-B14F-4D97-AF65-F5344CB8AC3E}">
        <p14:creationId xmlns:p14="http://schemas.microsoft.com/office/powerpoint/2010/main" val="30946149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24" grpId="0"/>
      <p:bldP spid="2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randomized quicksort algorithm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310559" y="1992742"/>
            <a:ext cx="61998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Franklin Gothic Medium"/>
                <a:cs typeface="Franklin Gothic Medium"/>
              </a:rPr>
              <a:t>1. Choose a pivot stick </a:t>
            </a:r>
            <a:r>
              <a:rPr lang="en-US" sz="2400" i="1" dirty="0" smtClean="0">
                <a:latin typeface="Garamond"/>
                <a:cs typeface="Garamond"/>
              </a:rPr>
              <a:t>p </a:t>
            </a:r>
            <a:r>
              <a:rPr lang="en-US" sz="2400" dirty="0" smtClean="0">
                <a:solidFill>
                  <a:schemeClr val="accent1"/>
                </a:solidFill>
                <a:latin typeface="Franklin Gothic Medium"/>
                <a:cs typeface="Franklin Gothic Medium"/>
              </a:rPr>
              <a:t>uniformly at random</a:t>
            </a:r>
            <a:r>
              <a:rPr lang="en-US" sz="2400" dirty="0" smtClean="0">
                <a:latin typeface="Franklin Gothic Medium"/>
                <a:cs typeface="Franklin Gothic Medium"/>
              </a:rPr>
              <a:t>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310559" y="2606807"/>
            <a:ext cx="581766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Franklin Gothic Medium"/>
                <a:cs typeface="Franklin Gothic Medium"/>
              </a:rPr>
              <a:t>2. Go over all other sticks from left to right: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851292" y="3164297"/>
            <a:ext cx="59832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Franklin Gothic Medium"/>
                <a:cs typeface="Franklin Gothic Medium"/>
              </a:rPr>
              <a:t>Move all sticks shorter than </a:t>
            </a:r>
            <a:r>
              <a:rPr lang="en-US" sz="2400" i="1" dirty="0">
                <a:latin typeface="Garamond"/>
                <a:cs typeface="Garamond"/>
              </a:rPr>
              <a:t>p</a:t>
            </a:r>
            <a:r>
              <a:rPr lang="en-US" sz="2400" dirty="0" smtClean="0">
                <a:latin typeface="Franklin Gothic Medium"/>
                <a:cs typeface="Franklin Gothic Medium"/>
              </a:rPr>
              <a:t> to the left of </a:t>
            </a:r>
            <a:r>
              <a:rPr lang="en-US" sz="2400" i="1" dirty="0" smtClean="0">
                <a:latin typeface="Garamond"/>
                <a:cs typeface="Garamond"/>
              </a:rPr>
              <a:t>p</a:t>
            </a:r>
            <a:endParaRPr lang="en-US" sz="2400" dirty="0" smtClean="0">
              <a:latin typeface="Franklin Gothic Medium"/>
              <a:cs typeface="Franklin Gothic Medium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352167" y="4240882"/>
            <a:ext cx="544241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Franklin Gothic Medium"/>
                <a:cs typeface="Franklin Gothic Medium"/>
              </a:rPr>
              <a:t>3. Recursively sort sticks to the left of </a:t>
            </a:r>
            <a:r>
              <a:rPr lang="en-US" sz="2400" i="1" dirty="0">
                <a:latin typeface="Garamond"/>
                <a:cs typeface="Garamond"/>
              </a:rPr>
              <a:t>p</a:t>
            </a:r>
            <a:r>
              <a:rPr lang="en-US" sz="2400" dirty="0" smtClean="0">
                <a:latin typeface="Franklin Gothic Medium"/>
                <a:cs typeface="Franklin Gothic Medium"/>
              </a:rPr>
              <a:t>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851292" y="3674077"/>
            <a:ext cx="582984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Franklin Gothic Medium"/>
                <a:cs typeface="Franklin Gothic Medium"/>
              </a:rPr>
              <a:t>and all sticks longer than </a:t>
            </a:r>
            <a:r>
              <a:rPr lang="en-US" sz="2400" i="1" dirty="0">
                <a:latin typeface="Garamond"/>
                <a:cs typeface="Garamond"/>
              </a:rPr>
              <a:t>p</a:t>
            </a:r>
            <a:r>
              <a:rPr lang="en-US" sz="2400" dirty="0" smtClean="0">
                <a:latin typeface="Franklin Gothic Medium"/>
                <a:cs typeface="Franklin Gothic Medium"/>
              </a:rPr>
              <a:t> to the right of </a:t>
            </a:r>
            <a:r>
              <a:rPr lang="en-US" sz="2400" i="1" dirty="0" smtClean="0">
                <a:latin typeface="Garamond"/>
                <a:cs typeface="Garamond"/>
              </a:rPr>
              <a:t>p</a:t>
            </a:r>
            <a:r>
              <a:rPr lang="en-US" sz="2400" dirty="0" smtClean="0">
                <a:latin typeface="Franklin Gothic Medium"/>
                <a:cs typeface="Franklin Gothic Medium"/>
              </a:rPr>
              <a:t>.</a:t>
            </a:r>
          </a:p>
        </p:txBody>
      </p:sp>
      <p:sp>
        <p:nvSpPr>
          <p:cNvPr id="9" name="Rectangle 8"/>
          <p:cNvSpPr/>
          <p:nvPr/>
        </p:nvSpPr>
        <p:spPr>
          <a:xfrm>
            <a:off x="1151467" y="1820333"/>
            <a:ext cx="6683103" cy="3124200"/>
          </a:xfrm>
          <a:prstGeom prst="rect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266069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Analysis of randomized quicksort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57199" y="1314783"/>
            <a:ext cx="822960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Franklin Gothic Medium"/>
                <a:cs typeface="Franklin Gothic Medium"/>
              </a:rPr>
              <a:t>The number</a:t>
            </a:r>
            <a:r>
              <a:rPr lang="en-US" sz="2800" dirty="0" smtClean="0">
                <a:solidFill>
                  <a:schemeClr val="accent1"/>
                </a:solidFill>
                <a:latin typeface="Franklin Gothic Medium"/>
                <a:cs typeface="Franklin Gothic Medium"/>
              </a:rPr>
              <a:t> </a:t>
            </a:r>
            <a:r>
              <a:rPr lang="en-US" sz="2800" i="1" dirty="0" smtClean="0">
                <a:latin typeface="Garamond"/>
                <a:cs typeface="Garamond"/>
              </a:rPr>
              <a:t>N</a:t>
            </a:r>
            <a:r>
              <a:rPr lang="en-US" sz="2800" dirty="0" smtClean="0">
                <a:solidFill>
                  <a:schemeClr val="accent1"/>
                </a:solidFill>
                <a:latin typeface="Franklin Gothic Medium"/>
                <a:cs typeface="Franklin Gothic Medium"/>
              </a:rPr>
              <a:t> </a:t>
            </a:r>
            <a:r>
              <a:rPr lang="en-US" sz="2800" dirty="0" smtClean="0">
                <a:solidFill>
                  <a:srgbClr val="000000"/>
                </a:solidFill>
                <a:latin typeface="Franklin Gothic Medium"/>
                <a:cs typeface="Franklin Gothic Medium"/>
              </a:rPr>
              <a:t>of pairwise comparisons </a:t>
            </a:r>
            <a:r>
              <a:rPr lang="en-US" sz="2800" dirty="0" smtClean="0">
                <a:latin typeface="Franklin Gothic Medium"/>
                <a:cs typeface="Franklin Gothic Medium"/>
              </a:rPr>
              <a:t>is now a </a:t>
            </a:r>
            <a:r>
              <a:rPr lang="en-US" sz="2800" dirty="0" smtClean="0">
                <a:solidFill>
                  <a:schemeClr val="accent1"/>
                </a:solidFill>
                <a:latin typeface="Franklin Gothic Medium"/>
                <a:cs typeface="Franklin Gothic Medium"/>
              </a:rPr>
              <a:t>random variable </a:t>
            </a:r>
            <a:r>
              <a:rPr lang="en-US" sz="2800" dirty="0" smtClean="0">
                <a:latin typeface="Franklin Gothic Medium"/>
                <a:cs typeface="Franklin Gothic Medium"/>
              </a:rPr>
              <a:t>that depends on the pivot choices</a:t>
            </a:r>
          </a:p>
        </p:txBody>
      </p:sp>
      <p:sp>
        <p:nvSpPr>
          <p:cNvPr id="5" name="Rectangle 4"/>
          <p:cNvSpPr/>
          <p:nvPr/>
        </p:nvSpPr>
        <p:spPr>
          <a:xfrm>
            <a:off x="2456806" y="2458647"/>
            <a:ext cx="434664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i="1" dirty="0" smtClean="0">
                <a:solidFill>
                  <a:prstClr val="black"/>
                </a:solidFill>
                <a:latin typeface="Garamond"/>
                <a:cs typeface="Garamond"/>
              </a:rPr>
              <a:t>N = N</a:t>
            </a:r>
            <a:r>
              <a:rPr lang="en-US" sz="2800" baseline="-25000" dirty="0" smtClean="0">
                <a:solidFill>
                  <a:prstClr val="black"/>
                </a:solidFill>
                <a:latin typeface="Garamond"/>
                <a:cs typeface="Garamond"/>
              </a:rPr>
              <a:t>12</a:t>
            </a:r>
            <a:r>
              <a:rPr lang="en-US" sz="2800" i="1" dirty="0" smtClean="0">
                <a:solidFill>
                  <a:prstClr val="black"/>
                </a:solidFill>
                <a:latin typeface="Garamond"/>
                <a:cs typeface="Garamond"/>
              </a:rPr>
              <a:t> + N</a:t>
            </a:r>
            <a:r>
              <a:rPr lang="en-US" sz="2800" baseline="-25000" dirty="0" smtClean="0">
                <a:solidFill>
                  <a:prstClr val="black"/>
                </a:solidFill>
                <a:latin typeface="Garamond"/>
                <a:cs typeface="Garamond"/>
              </a:rPr>
              <a:t>13</a:t>
            </a:r>
            <a:r>
              <a:rPr lang="en-US" sz="2800" i="1" dirty="0" smtClean="0">
                <a:solidFill>
                  <a:prstClr val="black"/>
                </a:solidFill>
                <a:latin typeface="Garamond"/>
                <a:cs typeface="Garamond"/>
              </a:rPr>
              <a:t> + ... + N</a:t>
            </a:r>
            <a:r>
              <a:rPr lang="en-US" sz="2800" baseline="-25000" dirty="0" smtClean="0">
                <a:solidFill>
                  <a:prstClr val="black"/>
                </a:solidFill>
                <a:latin typeface="Garamond"/>
                <a:cs typeface="Garamond"/>
              </a:rPr>
              <a:t>(</a:t>
            </a:r>
            <a:r>
              <a:rPr lang="en-US" sz="2800" i="1" baseline="-25000" dirty="0" smtClean="0">
                <a:solidFill>
                  <a:prstClr val="black"/>
                </a:solidFill>
                <a:latin typeface="Garamond"/>
                <a:cs typeface="Garamond"/>
              </a:rPr>
              <a:t>n</a:t>
            </a:r>
            <a:r>
              <a:rPr lang="en-US" sz="2800" baseline="-25000" dirty="0" smtClean="0">
                <a:solidFill>
                  <a:prstClr val="black"/>
                </a:solidFill>
                <a:latin typeface="Garamond"/>
                <a:cs typeface="Garamond"/>
              </a:rPr>
              <a:t>-1)</a:t>
            </a:r>
            <a:r>
              <a:rPr lang="en-US" sz="2800" i="1" baseline="-25000" dirty="0" smtClean="0">
                <a:solidFill>
                  <a:prstClr val="black"/>
                </a:solidFill>
                <a:latin typeface="Garamond"/>
                <a:cs typeface="Garamond"/>
              </a:rPr>
              <a:t>n</a:t>
            </a:r>
            <a:endParaRPr lang="en-US" baseline="-25000" dirty="0"/>
          </a:p>
        </p:txBody>
      </p:sp>
      <p:sp>
        <p:nvSpPr>
          <p:cNvPr id="6" name="TextBox 5"/>
          <p:cNvSpPr txBox="1"/>
          <p:nvPr/>
        </p:nvSpPr>
        <p:spPr>
          <a:xfrm>
            <a:off x="541866" y="3126650"/>
            <a:ext cx="822960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Franklin Gothic Medium"/>
                <a:cs typeface="Franklin Gothic Medium"/>
              </a:rPr>
              <a:t>where </a:t>
            </a:r>
            <a:r>
              <a:rPr lang="en-US" sz="2800" i="1" dirty="0" err="1" smtClean="0">
                <a:solidFill>
                  <a:prstClr val="black"/>
                </a:solidFill>
                <a:latin typeface="Garamond"/>
                <a:cs typeface="Garamond"/>
              </a:rPr>
              <a:t>N</a:t>
            </a:r>
            <a:r>
              <a:rPr lang="en-US" sz="2800" i="1" baseline="-25000" dirty="0" err="1" smtClean="0">
                <a:solidFill>
                  <a:prstClr val="black"/>
                </a:solidFill>
                <a:latin typeface="Garamond"/>
                <a:cs typeface="Garamond"/>
              </a:rPr>
              <a:t>ij</a:t>
            </a:r>
            <a:r>
              <a:rPr lang="en-US" sz="2800" dirty="0" smtClean="0">
                <a:latin typeface="Franklin Gothic Medium"/>
                <a:cs typeface="Franklin Gothic Medium"/>
              </a:rPr>
              <a:t> is an indicator </a:t>
            </a:r>
            <a:r>
              <a:rPr lang="en-US" sz="2800" dirty="0" err="1" smtClean="0">
                <a:latin typeface="Franklin Gothic Medium"/>
                <a:cs typeface="Franklin Gothic Medium"/>
              </a:rPr>
              <a:t>r.v</a:t>
            </a:r>
            <a:r>
              <a:rPr lang="en-US" sz="2800" dirty="0" smtClean="0">
                <a:latin typeface="Franklin Gothic Medium"/>
                <a:cs typeface="Franklin Gothic Medium"/>
              </a:rPr>
              <a:t>. for the event “the </a:t>
            </a:r>
            <a:r>
              <a:rPr lang="en-US" sz="2800" i="1" dirty="0" err="1" smtClean="0">
                <a:latin typeface="Garamond"/>
                <a:cs typeface="Garamond"/>
              </a:rPr>
              <a:t>i</a:t>
            </a:r>
            <a:r>
              <a:rPr lang="en-US" sz="2800" dirty="0" err="1" smtClean="0">
                <a:latin typeface="Franklin Gothic Medium"/>
                <a:cs typeface="Franklin Gothic Medium"/>
              </a:rPr>
              <a:t>th</a:t>
            </a:r>
            <a:r>
              <a:rPr lang="en-US" sz="2800" dirty="0" smtClean="0">
                <a:latin typeface="Franklin Gothic Medium"/>
                <a:cs typeface="Franklin Gothic Medium"/>
              </a:rPr>
              <a:t> and </a:t>
            </a:r>
            <a:r>
              <a:rPr lang="en-US" sz="2800" i="1" dirty="0" err="1" smtClean="0">
                <a:latin typeface="Garamond"/>
                <a:cs typeface="Garamond"/>
              </a:rPr>
              <a:t>j</a:t>
            </a:r>
            <a:r>
              <a:rPr lang="en-US" sz="2800" dirty="0" err="1" smtClean="0">
                <a:latin typeface="Franklin Gothic Medium"/>
                <a:cs typeface="Franklin Gothic Medium"/>
              </a:rPr>
              <a:t>th</a:t>
            </a:r>
            <a:r>
              <a:rPr lang="en-US" sz="2800" dirty="0" smtClean="0">
                <a:latin typeface="Franklin Gothic Medium"/>
                <a:cs typeface="Franklin Gothic Medium"/>
              </a:rPr>
              <a:t> shortest sticks were compared at some point”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01005" y="4362783"/>
            <a:ext cx="822960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i="1" dirty="0" err="1" smtClean="0">
                <a:solidFill>
                  <a:prstClr val="black"/>
                </a:solidFill>
                <a:latin typeface="Garamond"/>
                <a:cs typeface="Garamond"/>
              </a:rPr>
              <a:t>N</a:t>
            </a:r>
            <a:r>
              <a:rPr lang="en-US" sz="2800" i="1" baseline="-25000" dirty="0" err="1" smtClean="0">
                <a:solidFill>
                  <a:prstClr val="black"/>
                </a:solidFill>
                <a:latin typeface="Garamond"/>
                <a:cs typeface="Garamond"/>
              </a:rPr>
              <a:t>ij</a:t>
            </a:r>
            <a:r>
              <a:rPr lang="en-US" sz="2800" dirty="0" smtClean="0">
                <a:latin typeface="Garamond"/>
                <a:cs typeface="Garamond"/>
              </a:rPr>
              <a:t> = 0</a:t>
            </a:r>
            <a:r>
              <a:rPr lang="en-US" sz="2800" dirty="0" smtClean="0">
                <a:latin typeface="Franklin Gothic Medium"/>
                <a:cs typeface="Franklin Gothic Medium"/>
              </a:rPr>
              <a:t> happens if sticks </a:t>
            </a:r>
            <a:r>
              <a:rPr lang="en-US" sz="2800" i="1" dirty="0" err="1" smtClean="0">
                <a:latin typeface="Garamond"/>
                <a:cs typeface="Garamond"/>
              </a:rPr>
              <a:t>i</a:t>
            </a:r>
            <a:r>
              <a:rPr lang="en-US" sz="2800" dirty="0" smtClean="0">
                <a:latin typeface="Franklin Gothic Medium"/>
                <a:cs typeface="Franklin Gothic Medium"/>
              </a:rPr>
              <a:t> and </a:t>
            </a:r>
            <a:r>
              <a:rPr lang="en-US" sz="2800" i="1" dirty="0" smtClean="0">
                <a:latin typeface="Garamond"/>
                <a:cs typeface="Garamond"/>
              </a:rPr>
              <a:t>j</a:t>
            </a:r>
            <a:r>
              <a:rPr lang="en-US" sz="2800" dirty="0" smtClean="0">
                <a:latin typeface="Franklin Gothic Medium"/>
                <a:cs typeface="Franklin Gothic Medium"/>
              </a:rPr>
              <a:t> were split </a:t>
            </a:r>
            <a:r>
              <a:rPr lang="en-US" sz="2800" dirty="0" smtClean="0">
                <a:solidFill>
                  <a:srgbClr val="FF9933"/>
                </a:solidFill>
                <a:latin typeface="Franklin Gothic Medium"/>
                <a:cs typeface="Franklin Gothic Medium"/>
              </a:rPr>
              <a:t>before</a:t>
            </a:r>
            <a:r>
              <a:rPr lang="en-US" sz="2800" dirty="0" smtClean="0">
                <a:latin typeface="Franklin Gothic Medium"/>
                <a:cs typeface="Franklin Gothic Medium"/>
              </a:rPr>
              <a:t> either was chosen as pivot</a:t>
            </a:r>
          </a:p>
        </p:txBody>
      </p:sp>
    </p:spTree>
    <p:extLst>
      <p:ext uri="{BB962C8B-B14F-4D97-AF65-F5344CB8AC3E}">
        <p14:creationId xmlns:p14="http://schemas.microsoft.com/office/powerpoint/2010/main" val="3754687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9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Analysis of randomized quicksort</a:t>
            </a:r>
            <a:endParaRPr lang="en-US" dirty="0"/>
          </a:p>
        </p:txBody>
      </p:sp>
      <p:cxnSp>
        <p:nvCxnSpPr>
          <p:cNvPr id="4" name="Straight Connector 3"/>
          <p:cNvCxnSpPr/>
          <p:nvPr/>
        </p:nvCxnSpPr>
        <p:spPr>
          <a:xfrm>
            <a:off x="4792138" y="1951581"/>
            <a:ext cx="0" cy="635000"/>
          </a:xfrm>
          <a:prstGeom prst="line">
            <a:avLst/>
          </a:prstGeom>
          <a:ln w="57150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5249338" y="2273314"/>
            <a:ext cx="0" cy="313267"/>
          </a:xfrm>
          <a:prstGeom prst="line">
            <a:avLst/>
          </a:prstGeom>
          <a:ln w="57150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5706538" y="1765314"/>
            <a:ext cx="0" cy="821267"/>
          </a:xfrm>
          <a:prstGeom prst="line">
            <a:avLst/>
          </a:prstGeom>
          <a:ln w="57150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6163738" y="2116681"/>
            <a:ext cx="0" cy="469900"/>
          </a:xfrm>
          <a:prstGeom prst="line">
            <a:avLst/>
          </a:prstGeom>
          <a:ln w="57150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6620943" y="1413948"/>
            <a:ext cx="0" cy="1172633"/>
          </a:xfrm>
          <a:prstGeom prst="line">
            <a:avLst/>
          </a:prstGeom>
          <a:ln w="57150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7069672" y="2425715"/>
            <a:ext cx="0" cy="160866"/>
          </a:xfrm>
          <a:prstGeom prst="line">
            <a:avLst/>
          </a:prstGeom>
          <a:ln w="57150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7526872" y="1875377"/>
            <a:ext cx="0" cy="711204"/>
          </a:xfrm>
          <a:prstGeom prst="line">
            <a:avLst/>
          </a:prstGeom>
          <a:ln w="57150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7984072" y="1600215"/>
            <a:ext cx="0" cy="986366"/>
          </a:xfrm>
          <a:prstGeom prst="line">
            <a:avLst/>
          </a:prstGeom>
          <a:ln w="57150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6016374" y="2506161"/>
            <a:ext cx="32859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err="1" smtClean="0">
                <a:latin typeface="Garamond"/>
                <a:cs typeface="Garamond"/>
              </a:rPr>
              <a:t>i</a:t>
            </a:r>
            <a:endParaRPr lang="en-US" sz="2400" i="1" dirty="0" smtClean="0">
              <a:latin typeface="Garamond"/>
              <a:cs typeface="Garamond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7862127" y="2506161"/>
            <a:ext cx="37008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>
                <a:latin typeface="Garamond"/>
                <a:cs typeface="Garamond"/>
              </a:rPr>
              <a:t>j</a:t>
            </a:r>
          </a:p>
        </p:txBody>
      </p:sp>
      <p:cxnSp>
        <p:nvCxnSpPr>
          <p:cNvPr id="15" name="Straight Connector 14"/>
          <p:cNvCxnSpPr/>
          <p:nvPr/>
        </p:nvCxnSpPr>
        <p:spPr>
          <a:xfrm>
            <a:off x="4588933" y="1600215"/>
            <a:ext cx="3643275" cy="0"/>
          </a:xfrm>
          <a:prstGeom prst="line">
            <a:avLst/>
          </a:prstGeom>
          <a:ln w="3175" cmpd="sng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4588933" y="2116681"/>
            <a:ext cx="3643275" cy="0"/>
          </a:xfrm>
          <a:prstGeom prst="line">
            <a:avLst/>
          </a:prstGeom>
          <a:ln w="3175" cmpd="sng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Rectangle 16"/>
          <p:cNvSpPr/>
          <p:nvPr/>
        </p:nvSpPr>
        <p:spPr>
          <a:xfrm>
            <a:off x="607572" y="1524858"/>
            <a:ext cx="167040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i="1" dirty="0" smtClean="0">
                <a:solidFill>
                  <a:prstClr val="black"/>
                </a:solidFill>
                <a:latin typeface="Garamond"/>
                <a:cs typeface="Garamond"/>
              </a:rPr>
              <a:t>P</a:t>
            </a:r>
            <a:r>
              <a:rPr lang="en-US" sz="2400" dirty="0" smtClean="0">
                <a:solidFill>
                  <a:prstClr val="black"/>
                </a:solidFill>
                <a:latin typeface="Garamond"/>
                <a:cs typeface="Garamond"/>
              </a:rPr>
              <a:t>(</a:t>
            </a:r>
            <a:r>
              <a:rPr lang="en-US" sz="2400" i="1" dirty="0" err="1" smtClean="0">
                <a:solidFill>
                  <a:prstClr val="black"/>
                </a:solidFill>
                <a:latin typeface="Garamond"/>
                <a:cs typeface="Garamond"/>
              </a:rPr>
              <a:t>N</a:t>
            </a:r>
            <a:r>
              <a:rPr lang="en-US" sz="2400" i="1" baseline="-25000" dirty="0" err="1" smtClean="0">
                <a:solidFill>
                  <a:prstClr val="black"/>
                </a:solidFill>
                <a:latin typeface="Garamond"/>
                <a:cs typeface="Garamond"/>
              </a:rPr>
              <a:t>ij</a:t>
            </a:r>
            <a:r>
              <a:rPr lang="en-US" sz="2400" dirty="0" smtClean="0">
                <a:solidFill>
                  <a:prstClr val="black"/>
                </a:solidFill>
                <a:latin typeface="Garamond"/>
                <a:cs typeface="Garamond"/>
              </a:rPr>
              <a:t> = 0)</a:t>
            </a:r>
            <a:r>
              <a:rPr lang="en-US" sz="2400" i="1" dirty="0" smtClean="0">
                <a:solidFill>
                  <a:prstClr val="black"/>
                </a:solidFill>
                <a:latin typeface="Garamond"/>
                <a:cs typeface="Garamond"/>
              </a:rPr>
              <a:t> =</a:t>
            </a:r>
            <a:endParaRPr lang="en-US" sz="2400" baseline="-25000" dirty="0"/>
          </a:p>
        </p:txBody>
      </p:sp>
      <p:grpSp>
        <p:nvGrpSpPr>
          <p:cNvPr id="18" name="Group 17"/>
          <p:cNvGrpSpPr/>
          <p:nvPr/>
        </p:nvGrpSpPr>
        <p:grpSpPr>
          <a:xfrm>
            <a:off x="2264577" y="1322348"/>
            <a:ext cx="1033911" cy="836374"/>
            <a:chOff x="4410156" y="5490405"/>
            <a:chExt cx="1033911" cy="836374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4418071" y="5960534"/>
              <a:ext cx="1025996" cy="0"/>
            </a:xfrm>
            <a:prstGeom prst="line">
              <a:avLst/>
            </a:prstGeom>
            <a:ln w="9525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TextBox 19"/>
            <p:cNvSpPr txBox="1"/>
            <p:nvPr/>
          </p:nvSpPr>
          <p:spPr>
            <a:xfrm>
              <a:off x="4410156" y="5926669"/>
              <a:ext cx="1024063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000" i="1" dirty="0" smtClean="0">
                  <a:latin typeface="Garamond"/>
                  <a:cs typeface="Garamond"/>
                </a:rPr>
                <a:t>j</a:t>
              </a:r>
              <a:r>
                <a:rPr lang="en-US" sz="2000" dirty="0" smtClean="0">
                  <a:latin typeface="Garamond"/>
                  <a:cs typeface="Garamond"/>
                </a:rPr>
                <a:t> – </a:t>
              </a:r>
              <a:r>
                <a:rPr lang="en-US" sz="2000" i="1" dirty="0" err="1" smtClean="0">
                  <a:latin typeface="Garamond"/>
                  <a:cs typeface="Garamond"/>
                </a:rPr>
                <a:t>i</a:t>
              </a:r>
              <a:r>
                <a:rPr lang="en-US" sz="2000" dirty="0" smtClean="0">
                  <a:latin typeface="Garamond"/>
                  <a:cs typeface="Garamond"/>
                </a:rPr>
                <a:t> + 1</a:t>
              </a: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4448443" y="5490405"/>
              <a:ext cx="981358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000" i="1" dirty="0" smtClean="0">
                  <a:latin typeface="Garamond"/>
                  <a:cs typeface="Garamond"/>
                </a:rPr>
                <a:t>j</a:t>
              </a:r>
              <a:r>
                <a:rPr lang="en-US" sz="2000" dirty="0" smtClean="0">
                  <a:latin typeface="Garamond"/>
                  <a:cs typeface="Garamond"/>
                </a:rPr>
                <a:t> – </a:t>
              </a:r>
              <a:r>
                <a:rPr lang="en-US" sz="2000" i="1" dirty="0" err="1" smtClean="0">
                  <a:latin typeface="Garamond"/>
                  <a:cs typeface="Garamond"/>
                </a:rPr>
                <a:t>i</a:t>
              </a:r>
              <a:r>
                <a:rPr lang="en-US" sz="2000" dirty="0">
                  <a:latin typeface="Garamond"/>
                  <a:cs typeface="Garamond"/>
                </a:rPr>
                <a:t> – </a:t>
              </a:r>
              <a:r>
                <a:rPr lang="en-US" sz="2000" dirty="0" smtClean="0">
                  <a:latin typeface="Garamond"/>
                  <a:cs typeface="Garamond"/>
                </a:rPr>
                <a:t>1</a:t>
              </a:r>
            </a:p>
          </p:txBody>
        </p:sp>
      </p:grpSp>
      <p:grpSp>
        <p:nvGrpSpPr>
          <p:cNvPr id="28" name="Group 27"/>
          <p:cNvGrpSpPr/>
          <p:nvPr/>
        </p:nvGrpSpPr>
        <p:grpSpPr>
          <a:xfrm>
            <a:off x="607572" y="2378858"/>
            <a:ext cx="2690916" cy="768638"/>
            <a:chOff x="607572" y="2378858"/>
            <a:chExt cx="2690916" cy="768638"/>
          </a:xfrm>
        </p:grpSpPr>
        <p:sp>
          <p:nvSpPr>
            <p:cNvPr id="22" name="Rectangle 21"/>
            <p:cNvSpPr/>
            <p:nvPr/>
          </p:nvSpPr>
          <p:spPr>
            <a:xfrm>
              <a:off x="607572" y="2513632"/>
              <a:ext cx="1670400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400" i="1" dirty="0" smtClean="0">
                  <a:solidFill>
                    <a:prstClr val="black"/>
                  </a:solidFill>
                  <a:latin typeface="Garamond"/>
                  <a:cs typeface="Garamond"/>
                </a:rPr>
                <a:t>P</a:t>
              </a:r>
              <a:r>
                <a:rPr lang="en-US" sz="2400" dirty="0" smtClean="0">
                  <a:solidFill>
                    <a:prstClr val="black"/>
                  </a:solidFill>
                  <a:latin typeface="Garamond"/>
                  <a:cs typeface="Garamond"/>
                </a:rPr>
                <a:t>(</a:t>
              </a:r>
              <a:r>
                <a:rPr lang="en-US" sz="2400" i="1" dirty="0" err="1" smtClean="0">
                  <a:solidFill>
                    <a:prstClr val="black"/>
                  </a:solidFill>
                  <a:latin typeface="Garamond"/>
                  <a:cs typeface="Garamond"/>
                </a:rPr>
                <a:t>N</a:t>
              </a:r>
              <a:r>
                <a:rPr lang="en-US" sz="2400" i="1" baseline="-25000" dirty="0" err="1" smtClean="0">
                  <a:solidFill>
                    <a:prstClr val="black"/>
                  </a:solidFill>
                  <a:latin typeface="Garamond"/>
                  <a:cs typeface="Garamond"/>
                </a:rPr>
                <a:t>ij</a:t>
              </a:r>
              <a:r>
                <a:rPr lang="en-US" sz="2400" dirty="0" smtClean="0">
                  <a:solidFill>
                    <a:prstClr val="black"/>
                  </a:solidFill>
                  <a:latin typeface="Garamond"/>
                  <a:cs typeface="Garamond"/>
                </a:rPr>
                <a:t> = 1)</a:t>
              </a:r>
              <a:r>
                <a:rPr lang="en-US" sz="2400" i="1" dirty="0" smtClean="0">
                  <a:solidFill>
                    <a:prstClr val="black"/>
                  </a:solidFill>
                  <a:latin typeface="Garamond"/>
                  <a:cs typeface="Garamond"/>
                </a:rPr>
                <a:t> =</a:t>
              </a:r>
              <a:endParaRPr lang="en-US" sz="2400" baseline="-25000" dirty="0"/>
            </a:p>
          </p:txBody>
        </p:sp>
        <p:grpSp>
          <p:nvGrpSpPr>
            <p:cNvPr id="23" name="Group 22"/>
            <p:cNvGrpSpPr/>
            <p:nvPr/>
          </p:nvGrpSpPr>
          <p:grpSpPr>
            <a:xfrm>
              <a:off x="2264577" y="2378858"/>
              <a:ext cx="1033911" cy="768638"/>
              <a:chOff x="4410156" y="5558141"/>
              <a:chExt cx="1033911" cy="768638"/>
            </a:xfrm>
          </p:grpSpPr>
          <p:cxnSp>
            <p:nvCxnSpPr>
              <p:cNvPr id="24" name="Straight Connector 23"/>
              <p:cNvCxnSpPr/>
              <p:nvPr/>
            </p:nvCxnSpPr>
            <p:spPr>
              <a:xfrm>
                <a:off x="4418071" y="5960534"/>
                <a:ext cx="1025996" cy="0"/>
              </a:xfrm>
              <a:prstGeom prst="line">
                <a:avLst/>
              </a:prstGeom>
              <a:ln w="9525" cmpd="sng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5" name="TextBox 24"/>
              <p:cNvSpPr txBox="1"/>
              <p:nvPr/>
            </p:nvSpPr>
            <p:spPr>
              <a:xfrm>
                <a:off x="4410156" y="5926669"/>
                <a:ext cx="1024063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2000" i="1" dirty="0" smtClean="0">
                    <a:latin typeface="Garamond"/>
                    <a:cs typeface="Garamond"/>
                  </a:rPr>
                  <a:t>j</a:t>
                </a:r>
                <a:r>
                  <a:rPr lang="en-US" sz="2000" dirty="0" smtClean="0">
                    <a:latin typeface="Garamond"/>
                    <a:cs typeface="Garamond"/>
                  </a:rPr>
                  <a:t> – </a:t>
                </a:r>
                <a:r>
                  <a:rPr lang="en-US" sz="2000" i="1" dirty="0" err="1" smtClean="0">
                    <a:latin typeface="Garamond"/>
                    <a:cs typeface="Garamond"/>
                  </a:rPr>
                  <a:t>i</a:t>
                </a:r>
                <a:r>
                  <a:rPr lang="en-US" sz="2000" dirty="0" smtClean="0">
                    <a:latin typeface="Garamond"/>
                    <a:cs typeface="Garamond"/>
                  </a:rPr>
                  <a:t> + 1</a:t>
                </a:r>
              </a:p>
            </p:txBody>
          </p:sp>
          <p:sp>
            <p:nvSpPr>
              <p:cNvPr id="26" name="TextBox 25"/>
              <p:cNvSpPr txBox="1"/>
              <p:nvPr/>
            </p:nvSpPr>
            <p:spPr>
              <a:xfrm>
                <a:off x="4761274" y="5558141"/>
                <a:ext cx="304891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2000" dirty="0" smtClean="0">
                    <a:latin typeface="Garamond"/>
                    <a:cs typeface="Garamond"/>
                  </a:rPr>
                  <a:t>2</a:t>
                </a:r>
              </a:p>
            </p:txBody>
          </p:sp>
        </p:grpSp>
      </p:grpSp>
      <p:sp>
        <p:nvSpPr>
          <p:cNvPr id="27" name="Rectangle 26"/>
          <p:cNvSpPr/>
          <p:nvPr/>
        </p:nvSpPr>
        <p:spPr>
          <a:xfrm>
            <a:off x="607572" y="3457701"/>
            <a:ext cx="516194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i="1" dirty="0" smtClean="0">
                <a:solidFill>
                  <a:prstClr val="black"/>
                </a:solidFill>
                <a:latin typeface="Garamond"/>
                <a:cs typeface="Garamond"/>
              </a:rPr>
              <a:t>E</a:t>
            </a:r>
            <a:r>
              <a:rPr lang="en-US" sz="2400" dirty="0" smtClean="0">
                <a:solidFill>
                  <a:prstClr val="black"/>
                </a:solidFill>
                <a:latin typeface="Garamond"/>
                <a:cs typeface="Garamond"/>
              </a:rPr>
              <a:t>[</a:t>
            </a:r>
            <a:r>
              <a:rPr lang="en-US" sz="2400" i="1" dirty="0" smtClean="0">
                <a:solidFill>
                  <a:prstClr val="black"/>
                </a:solidFill>
                <a:latin typeface="Garamond"/>
                <a:cs typeface="Garamond"/>
              </a:rPr>
              <a:t>N</a:t>
            </a:r>
            <a:r>
              <a:rPr lang="en-US" sz="2400" dirty="0" smtClean="0">
                <a:solidFill>
                  <a:prstClr val="black"/>
                </a:solidFill>
                <a:latin typeface="Garamond"/>
                <a:cs typeface="Garamond"/>
              </a:rPr>
              <a:t>]</a:t>
            </a:r>
            <a:r>
              <a:rPr lang="en-US" sz="2400" i="1" dirty="0" smtClean="0">
                <a:solidFill>
                  <a:prstClr val="black"/>
                </a:solidFill>
                <a:latin typeface="Garamond"/>
                <a:cs typeface="Garamond"/>
              </a:rPr>
              <a:t> = E</a:t>
            </a:r>
            <a:r>
              <a:rPr lang="en-US" sz="2400" dirty="0" smtClean="0">
                <a:solidFill>
                  <a:prstClr val="black"/>
                </a:solidFill>
                <a:latin typeface="Garamond"/>
                <a:cs typeface="Garamond"/>
              </a:rPr>
              <a:t>[</a:t>
            </a:r>
            <a:r>
              <a:rPr lang="en-US" sz="2400" i="1" dirty="0" smtClean="0">
                <a:solidFill>
                  <a:prstClr val="black"/>
                </a:solidFill>
                <a:latin typeface="Garamond"/>
                <a:cs typeface="Garamond"/>
              </a:rPr>
              <a:t>N</a:t>
            </a:r>
            <a:r>
              <a:rPr lang="en-US" sz="2400" baseline="-25000" dirty="0" smtClean="0">
                <a:solidFill>
                  <a:prstClr val="black"/>
                </a:solidFill>
                <a:latin typeface="Garamond"/>
                <a:cs typeface="Garamond"/>
              </a:rPr>
              <a:t>12</a:t>
            </a:r>
            <a:r>
              <a:rPr lang="en-US" sz="2400" dirty="0" smtClean="0">
                <a:solidFill>
                  <a:prstClr val="black"/>
                </a:solidFill>
                <a:latin typeface="Garamond"/>
                <a:cs typeface="Garamond"/>
              </a:rPr>
              <a:t>]</a:t>
            </a:r>
            <a:r>
              <a:rPr lang="en-US" sz="2400" i="1" dirty="0" smtClean="0">
                <a:solidFill>
                  <a:prstClr val="black"/>
                </a:solidFill>
                <a:latin typeface="Garamond"/>
                <a:cs typeface="Garamond"/>
              </a:rPr>
              <a:t> + E</a:t>
            </a:r>
            <a:r>
              <a:rPr lang="en-US" sz="2400" dirty="0" smtClean="0">
                <a:solidFill>
                  <a:prstClr val="black"/>
                </a:solidFill>
                <a:latin typeface="Garamond"/>
                <a:cs typeface="Garamond"/>
              </a:rPr>
              <a:t>[</a:t>
            </a:r>
            <a:r>
              <a:rPr lang="en-US" sz="2400" i="1" dirty="0" smtClean="0">
                <a:solidFill>
                  <a:prstClr val="black"/>
                </a:solidFill>
                <a:latin typeface="Garamond"/>
                <a:cs typeface="Garamond"/>
              </a:rPr>
              <a:t>N</a:t>
            </a:r>
            <a:r>
              <a:rPr lang="en-US" sz="2400" baseline="-25000" dirty="0" smtClean="0">
                <a:solidFill>
                  <a:prstClr val="black"/>
                </a:solidFill>
                <a:latin typeface="Garamond"/>
                <a:cs typeface="Garamond"/>
              </a:rPr>
              <a:t>13</a:t>
            </a:r>
            <a:r>
              <a:rPr lang="en-US" sz="2400" dirty="0" smtClean="0">
                <a:solidFill>
                  <a:prstClr val="black"/>
                </a:solidFill>
                <a:latin typeface="Garamond"/>
                <a:cs typeface="Garamond"/>
              </a:rPr>
              <a:t>]</a:t>
            </a:r>
            <a:r>
              <a:rPr lang="en-US" sz="2400" i="1" dirty="0" smtClean="0">
                <a:solidFill>
                  <a:prstClr val="black"/>
                </a:solidFill>
                <a:latin typeface="Garamond"/>
                <a:cs typeface="Garamond"/>
              </a:rPr>
              <a:t> + ... + E</a:t>
            </a:r>
            <a:r>
              <a:rPr lang="en-US" sz="2400" dirty="0" smtClean="0">
                <a:solidFill>
                  <a:prstClr val="black"/>
                </a:solidFill>
                <a:latin typeface="Garamond"/>
                <a:cs typeface="Garamond"/>
              </a:rPr>
              <a:t>[</a:t>
            </a:r>
            <a:r>
              <a:rPr lang="en-US" sz="2400" i="1" dirty="0" smtClean="0">
                <a:solidFill>
                  <a:prstClr val="black"/>
                </a:solidFill>
                <a:latin typeface="Garamond"/>
                <a:cs typeface="Garamond"/>
              </a:rPr>
              <a:t>N</a:t>
            </a:r>
            <a:r>
              <a:rPr lang="en-US" sz="2400" baseline="-25000" dirty="0" smtClean="0">
                <a:solidFill>
                  <a:prstClr val="black"/>
                </a:solidFill>
                <a:latin typeface="Garamond"/>
                <a:cs typeface="Garamond"/>
              </a:rPr>
              <a:t>(</a:t>
            </a:r>
            <a:r>
              <a:rPr lang="en-US" sz="2400" i="1" baseline="-25000" dirty="0" smtClean="0">
                <a:solidFill>
                  <a:prstClr val="black"/>
                </a:solidFill>
                <a:latin typeface="Garamond"/>
                <a:cs typeface="Garamond"/>
              </a:rPr>
              <a:t>n</a:t>
            </a:r>
            <a:r>
              <a:rPr lang="en-US" sz="2400" baseline="-25000" dirty="0" smtClean="0">
                <a:solidFill>
                  <a:prstClr val="black"/>
                </a:solidFill>
                <a:latin typeface="Garamond"/>
                <a:cs typeface="Garamond"/>
              </a:rPr>
              <a:t>-1)</a:t>
            </a:r>
            <a:r>
              <a:rPr lang="en-US" sz="2400" i="1" baseline="-25000" dirty="0" smtClean="0">
                <a:solidFill>
                  <a:prstClr val="black"/>
                </a:solidFill>
                <a:latin typeface="Garamond"/>
                <a:cs typeface="Garamond"/>
              </a:rPr>
              <a:t>n</a:t>
            </a:r>
            <a:r>
              <a:rPr lang="en-US" sz="2400" dirty="0" smtClean="0">
                <a:solidFill>
                  <a:prstClr val="black"/>
                </a:solidFill>
                <a:latin typeface="Garamond"/>
                <a:cs typeface="Garamond"/>
              </a:rPr>
              <a:t>]</a:t>
            </a:r>
            <a:endParaRPr lang="en-US" sz="2400" dirty="0"/>
          </a:p>
        </p:txBody>
      </p:sp>
      <p:sp>
        <p:nvSpPr>
          <p:cNvPr id="29" name="Rectangle 28"/>
          <p:cNvSpPr/>
          <p:nvPr/>
        </p:nvSpPr>
        <p:spPr>
          <a:xfrm>
            <a:off x="1304613" y="4022735"/>
            <a:ext cx="40612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i="1" dirty="0" smtClean="0">
                <a:solidFill>
                  <a:prstClr val="black"/>
                </a:solidFill>
                <a:latin typeface="Garamond"/>
                <a:cs typeface="Garamond"/>
              </a:rPr>
              <a:t>=</a:t>
            </a:r>
            <a:endParaRPr lang="en-US" sz="2400" dirty="0"/>
          </a:p>
        </p:txBody>
      </p:sp>
      <p:sp>
        <p:nvSpPr>
          <p:cNvPr id="30" name="Rectangle 29"/>
          <p:cNvSpPr/>
          <p:nvPr/>
        </p:nvSpPr>
        <p:spPr>
          <a:xfrm>
            <a:off x="1592200" y="3997334"/>
            <a:ext cx="180992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solidFill>
                  <a:prstClr val="black"/>
                </a:solidFill>
                <a:latin typeface="Garamond"/>
                <a:cs typeface="Garamond"/>
              </a:rPr>
              <a:t>(</a:t>
            </a:r>
            <a:r>
              <a:rPr lang="en-US" sz="2400" i="1" dirty="0" smtClean="0">
                <a:solidFill>
                  <a:prstClr val="black"/>
                </a:solidFill>
                <a:latin typeface="Garamond"/>
                <a:cs typeface="Garamond"/>
              </a:rPr>
              <a:t>n</a:t>
            </a:r>
            <a:r>
              <a:rPr lang="en-US" sz="2400" dirty="0" smtClean="0">
                <a:solidFill>
                  <a:prstClr val="black"/>
                </a:solidFill>
                <a:latin typeface="Garamond"/>
                <a:cs typeface="Garamond"/>
              </a:rPr>
              <a:t> – 1) × 2/2</a:t>
            </a:r>
            <a:r>
              <a:rPr lang="en-US" sz="2400" i="1" dirty="0" smtClean="0">
                <a:solidFill>
                  <a:prstClr val="black"/>
                </a:solidFill>
                <a:latin typeface="Garamond"/>
                <a:cs typeface="Garamond"/>
              </a:rPr>
              <a:t> </a:t>
            </a:r>
            <a:endParaRPr lang="en-US" sz="2400" dirty="0"/>
          </a:p>
        </p:txBody>
      </p:sp>
      <p:sp>
        <p:nvSpPr>
          <p:cNvPr id="31" name="Rectangle 30"/>
          <p:cNvSpPr/>
          <p:nvPr/>
        </p:nvSpPr>
        <p:spPr>
          <a:xfrm>
            <a:off x="3298488" y="3997334"/>
            <a:ext cx="208830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solidFill>
                  <a:prstClr val="black"/>
                </a:solidFill>
                <a:latin typeface="Garamond"/>
                <a:cs typeface="Garamond"/>
              </a:rPr>
              <a:t>+ (</a:t>
            </a:r>
            <a:r>
              <a:rPr lang="en-US" sz="2400" i="1" dirty="0" smtClean="0">
                <a:solidFill>
                  <a:prstClr val="black"/>
                </a:solidFill>
                <a:latin typeface="Garamond"/>
                <a:cs typeface="Garamond"/>
              </a:rPr>
              <a:t>n</a:t>
            </a:r>
            <a:r>
              <a:rPr lang="en-US" sz="2400" dirty="0" smtClean="0">
                <a:solidFill>
                  <a:prstClr val="black"/>
                </a:solidFill>
                <a:latin typeface="Garamond"/>
                <a:cs typeface="Garamond"/>
              </a:rPr>
              <a:t> – 2) × 2/3</a:t>
            </a:r>
            <a:r>
              <a:rPr lang="en-US" sz="2400" i="1" dirty="0" smtClean="0">
                <a:solidFill>
                  <a:prstClr val="black"/>
                </a:solidFill>
                <a:latin typeface="Garamond"/>
                <a:cs typeface="Garamond"/>
              </a:rPr>
              <a:t> </a:t>
            </a:r>
            <a:endParaRPr lang="en-US" sz="2400" dirty="0"/>
          </a:p>
        </p:txBody>
      </p:sp>
      <p:sp>
        <p:nvSpPr>
          <p:cNvPr id="32" name="Rectangle 31"/>
          <p:cNvSpPr/>
          <p:nvPr/>
        </p:nvSpPr>
        <p:spPr>
          <a:xfrm>
            <a:off x="5327519" y="3989935"/>
            <a:ext cx="203059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solidFill>
                  <a:prstClr val="black"/>
                </a:solidFill>
                <a:latin typeface="Garamond"/>
                <a:cs typeface="Garamond"/>
              </a:rPr>
              <a:t>+ ... + 1 × 2/</a:t>
            </a:r>
            <a:r>
              <a:rPr lang="en-US" sz="2400" i="1" dirty="0" smtClean="0">
                <a:solidFill>
                  <a:prstClr val="black"/>
                </a:solidFill>
                <a:latin typeface="Garamond"/>
                <a:cs typeface="Garamond"/>
              </a:rPr>
              <a:t>n </a:t>
            </a:r>
            <a:endParaRPr lang="en-US" sz="2400" dirty="0"/>
          </a:p>
        </p:txBody>
      </p:sp>
      <p:sp>
        <p:nvSpPr>
          <p:cNvPr id="33" name="Rectangle 32"/>
          <p:cNvSpPr/>
          <p:nvPr/>
        </p:nvSpPr>
        <p:spPr>
          <a:xfrm>
            <a:off x="1305081" y="4481468"/>
            <a:ext cx="382352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i="1" dirty="0" smtClean="0">
                <a:solidFill>
                  <a:prstClr val="black"/>
                </a:solidFill>
                <a:latin typeface="Garamond"/>
                <a:cs typeface="Garamond"/>
              </a:rPr>
              <a:t>≤ n </a:t>
            </a:r>
            <a:r>
              <a:rPr lang="en-US" sz="2400" dirty="0">
                <a:solidFill>
                  <a:prstClr val="black"/>
                </a:solidFill>
                <a:latin typeface="Garamond"/>
                <a:cs typeface="Garamond"/>
              </a:rPr>
              <a:t>× </a:t>
            </a:r>
            <a:r>
              <a:rPr lang="en-US" sz="2400" dirty="0" smtClean="0">
                <a:solidFill>
                  <a:prstClr val="black"/>
                </a:solidFill>
                <a:latin typeface="Garamond"/>
                <a:cs typeface="Garamond"/>
              </a:rPr>
              <a:t>(2/2 + 2/3 + ... + 2/</a:t>
            </a:r>
            <a:r>
              <a:rPr lang="en-US" sz="2400" i="1" dirty="0" smtClean="0">
                <a:solidFill>
                  <a:prstClr val="black"/>
                </a:solidFill>
                <a:latin typeface="Garamond"/>
                <a:cs typeface="Garamond"/>
              </a:rPr>
              <a:t>n</a:t>
            </a:r>
            <a:r>
              <a:rPr lang="en-US" sz="2400" dirty="0" smtClean="0">
                <a:solidFill>
                  <a:prstClr val="black"/>
                </a:solidFill>
                <a:latin typeface="Garamond"/>
                <a:cs typeface="Garamond"/>
              </a:rPr>
              <a:t>)</a:t>
            </a:r>
            <a:endParaRPr lang="en-US" sz="2400" dirty="0"/>
          </a:p>
        </p:txBody>
      </p:sp>
      <p:sp>
        <p:nvSpPr>
          <p:cNvPr id="34" name="Rectangle 33"/>
          <p:cNvSpPr/>
          <p:nvPr/>
        </p:nvSpPr>
        <p:spPr>
          <a:xfrm>
            <a:off x="1304613" y="4962668"/>
            <a:ext cx="133906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i="1" dirty="0" smtClean="0">
                <a:solidFill>
                  <a:prstClr val="black"/>
                </a:solidFill>
                <a:latin typeface="Garamond"/>
                <a:cs typeface="Garamond"/>
              </a:rPr>
              <a:t>≤ </a:t>
            </a:r>
            <a:r>
              <a:rPr lang="en-US" sz="2400" dirty="0" smtClean="0">
                <a:solidFill>
                  <a:prstClr val="black"/>
                </a:solidFill>
                <a:latin typeface="Garamond"/>
                <a:cs typeface="Garamond"/>
              </a:rPr>
              <a:t>2</a:t>
            </a:r>
            <a:r>
              <a:rPr lang="en-US" sz="2400" i="1" dirty="0" smtClean="0">
                <a:solidFill>
                  <a:prstClr val="black"/>
                </a:solidFill>
                <a:latin typeface="Garamond"/>
                <a:cs typeface="Garamond"/>
              </a:rPr>
              <a:t>n </a:t>
            </a:r>
            <a:r>
              <a:rPr lang="en-US" sz="2400" dirty="0" err="1" smtClean="0">
                <a:solidFill>
                  <a:prstClr val="black"/>
                </a:solidFill>
                <a:latin typeface="Garamond"/>
                <a:cs typeface="Garamond"/>
              </a:rPr>
              <a:t>ln</a:t>
            </a:r>
            <a:r>
              <a:rPr lang="en-US" sz="2400" i="1" dirty="0" smtClean="0">
                <a:solidFill>
                  <a:prstClr val="black"/>
                </a:solidFill>
                <a:latin typeface="Garamond"/>
                <a:cs typeface="Garamond"/>
              </a:rPr>
              <a:t> n.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3414809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  <p:bldP spid="29" grpId="0"/>
      <p:bldP spid="30" grpId="0"/>
      <p:bldP spid="31" grpId="0"/>
      <p:bldP spid="32" grpId="0"/>
      <p:bldP spid="33" grpId="0"/>
      <p:bldP spid="3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next?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57200" y="1274868"/>
            <a:ext cx="822960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Franklin Gothic Medium"/>
                <a:cs typeface="Franklin Gothic Medium"/>
              </a:rPr>
              <a:t>If you like probability you will find lots of it...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53535" y="1959985"/>
            <a:ext cx="59859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Franklin Gothic Medium"/>
                <a:cs typeface="Franklin Gothic Medium"/>
              </a:rPr>
              <a:t>Computer networks </a:t>
            </a:r>
            <a:r>
              <a:rPr lang="en-US" sz="2400" dirty="0" smtClean="0">
                <a:solidFill>
                  <a:schemeClr val="tx2"/>
                </a:solidFill>
                <a:latin typeface="Franklin Gothic Medium"/>
                <a:cs typeface="Franklin Gothic Medium"/>
              </a:rPr>
              <a:t>[CSCI 4430, CSCI 5470]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53535" y="3848103"/>
            <a:ext cx="66706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Franklin Gothic Medium"/>
                <a:cs typeface="Franklin Gothic Medium"/>
              </a:rPr>
              <a:t>Reliable communication </a:t>
            </a:r>
            <a:r>
              <a:rPr lang="en-US" sz="2400" dirty="0" smtClean="0">
                <a:solidFill>
                  <a:srgbClr val="666666"/>
                </a:solidFill>
                <a:latin typeface="Franklin Gothic Medium"/>
                <a:cs typeface="Franklin Gothic Medium"/>
              </a:rPr>
              <a:t>[IERG 3010, IERG 5154]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53535" y="4466167"/>
            <a:ext cx="723617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Franklin Gothic Medium"/>
                <a:cs typeface="Franklin Gothic Medium"/>
              </a:rPr>
              <a:t>Secure communication and computation </a:t>
            </a:r>
            <a:r>
              <a:rPr lang="en-US" sz="2400" dirty="0" smtClean="0">
                <a:solidFill>
                  <a:srgbClr val="666666"/>
                </a:solidFill>
                <a:latin typeface="Franklin Gothic Medium"/>
                <a:cs typeface="Franklin Gothic Medium"/>
              </a:rPr>
              <a:t>[CSCI 5440]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753535" y="2572375"/>
            <a:ext cx="567299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Franklin Gothic Medium"/>
                <a:cs typeface="Franklin Gothic Medium"/>
              </a:rPr>
              <a:t>Algorithm design </a:t>
            </a:r>
            <a:r>
              <a:rPr lang="en-US" sz="2400" dirty="0" smtClean="0">
                <a:solidFill>
                  <a:srgbClr val="666666"/>
                </a:solidFill>
                <a:latin typeface="Franklin Gothic Medium"/>
                <a:cs typeface="Franklin Gothic Medium"/>
              </a:rPr>
              <a:t>[CSCI 3160, CSCI 5450]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753535" y="5058830"/>
            <a:ext cx="348770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Franklin Gothic Medium"/>
                <a:cs typeface="Franklin Gothic Medium"/>
              </a:rPr>
              <a:t>Data privacy </a:t>
            </a:r>
            <a:r>
              <a:rPr lang="en-US" sz="2400" dirty="0" smtClean="0">
                <a:solidFill>
                  <a:srgbClr val="666666"/>
                </a:solidFill>
                <a:latin typeface="Franklin Gothic Medium"/>
                <a:cs typeface="Franklin Gothic Medium"/>
              </a:rPr>
              <a:t>[CSCI 5520]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753535" y="5647494"/>
            <a:ext cx="64933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Franklin Gothic Medium"/>
                <a:cs typeface="Franklin Gothic Medium"/>
              </a:rPr>
              <a:t>The nature of efficient computation </a:t>
            </a:r>
            <a:r>
              <a:rPr lang="en-US" sz="2400" dirty="0" smtClean="0">
                <a:solidFill>
                  <a:srgbClr val="666666"/>
                </a:solidFill>
                <a:latin typeface="Franklin Gothic Medium"/>
                <a:cs typeface="Franklin Gothic Medium"/>
              </a:rPr>
              <a:t>[CSCI 5170]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753535" y="3210357"/>
            <a:ext cx="413346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Franklin Gothic Medium"/>
                <a:cs typeface="Franklin Gothic Medium"/>
              </a:rPr>
              <a:t>Machine learning </a:t>
            </a:r>
            <a:r>
              <a:rPr lang="en-US" sz="2400" dirty="0" smtClean="0">
                <a:solidFill>
                  <a:srgbClr val="666666"/>
                </a:solidFill>
                <a:latin typeface="Franklin Gothic Medium"/>
                <a:cs typeface="Franklin Gothic Medium"/>
              </a:rPr>
              <a:t>[CSCI 3320]</a:t>
            </a:r>
          </a:p>
        </p:txBody>
      </p:sp>
    </p:spTree>
    <p:extLst>
      <p:ext uri="{BB962C8B-B14F-4D97-AF65-F5344CB8AC3E}">
        <p14:creationId xmlns:p14="http://schemas.microsoft.com/office/powerpoint/2010/main" val="31490023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89467" y="795867"/>
            <a:ext cx="8375650" cy="1968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541867" y="2082800"/>
            <a:ext cx="822325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>
                <a:latin typeface="Franklin Gothic Medium"/>
                <a:cs typeface="Franklin Gothic Medium"/>
              </a:rPr>
              <a:t>Sometimes probability helps us solve problems that do not involve randomness at all.</a:t>
            </a:r>
          </a:p>
        </p:txBody>
      </p:sp>
    </p:spTree>
    <p:extLst>
      <p:ext uri="{BB962C8B-B14F-4D97-AF65-F5344CB8AC3E}">
        <p14:creationId xmlns:p14="http://schemas.microsoft.com/office/powerpoint/2010/main" val="18623074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Friends and “non-friends”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57200" y="1405468"/>
            <a:ext cx="82296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Franklin Gothic Medium"/>
                <a:cs typeface="Franklin Gothic Medium"/>
              </a:rPr>
              <a:t>Among every six people, there must be three that are all friends or are all “non-friends”.</a:t>
            </a:r>
          </a:p>
        </p:txBody>
      </p:sp>
      <p:grpSp>
        <p:nvGrpSpPr>
          <p:cNvPr id="47" name="Group 46"/>
          <p:cNvGrpSpPr/>
          <p:nvPr/>
        </p:nvGrpSpPr>
        <p:grpSpPr>
          <a:xfrm>
            <a:off x="6127750" y="3122978"/>
            <a:ext cx="1727200" cy="2235200"/>
            <a:chOff x="6127750" y="3122978"/>
            <a:chExt cx="1727200" cy="2235200"/>
          </a:xfrm>
        </p:grpSpPr>
        <p:sp>
          <p:nvSpPr>
            <p:cNvPr id="8" name="Oval 7"/>
            <p:cNvSpPr/>
            <p:nvPr/>
          </p:nvSpPr>
          <p:spPr>
            <a:xfrm>
              <a:off x="6127750" y="4151678"/>
              <a:ext cx="165100" cy="165100"/>
            </a:xfrm>
            <a:prstGeom prst="ellips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Oval 12"/>
            <p:cNvSpPr/>
            <p:nvPr/>
          </p:nvSpPr>
          <p:spPr>
            <a:xfrm>
              <a:off x="7264400" y="4672378"/>
              <a:ext cx="165100" cy="165100"/>
            </a:xfrm>
            <a:prstGeom prst="ellips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Oval 13"/>
            <p:cNvSpPr/>
            <p:nvPr/>
          </p:nvSpPr>
          <p:spPr>
            <a:xfrm>
              <a:off x="7689850" y="5193078"/>
              <a:ext cx="165100" cy="165100"/>
            </a:xfrm>
            <a:prstGeom prst="ellips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Oval 14"/>
            <p:cNvSpPr/>
            <p:nvPr/>
          </p:nvSpPr>
          <p:spPr>
            <a:xfrm>
              <a:off x="7683500" y="3122978"/>
              <a:ext cx="165100" cy="165100"/>
            </a:xfrm>
            <a:prstGeom prst="ellips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Oval 15"/>
            <p:cNvSpPr/>
            <p:nvPr/>
          </p:nvSpPr>
          <p:spPr>
            <a:xfrm>
              <a:off x="7264400" y="3630978"/>
              <a:ext cx="165100" cy="165100"/>
            </a:xfrm>
            <a:prstGeom prst="ellips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Oval 16"/>
            <p:cNvSpPr/>
            <p:nvPr/>
          </p:nvSpPr>
          <p:spPr>
            <a:xfrm>
              <a:off x="7683500" y="4151678"/>
              <a:ext cx="165100" cy="165100"/>
            </a:xfrm>
            <a:prstGeom prst="ellips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8" name="Group 47"/>
          <p:cNvGrpSpPr/>
          <p:nvPr/>
        </p:nvGrpSpPr>
        <p:grpSpPr>
          <a:xfrm>
            <a:off x="6210300" y="3263900"/>
            <a:ext cx="1497378" cy="1028700"/>
            <a:chOff x="6210300" y="3263900"/>
            <a:chExt cx="1497378" cy="1028700"/>
          </a:xfrm>
        </p:grpSpPr>
        <p:cxnSp>
          <p:nvCxnSpPr>
            <p:cNvPr id="19" name="Straight Connector 18"/>
            <p:cNvCxnSpPr>
              <a:stCxn id="8" idx="0"/>
              <a:endCxn id="15" idx="3"/>
            </p:cNvCxnSpPr>
            <p:nvPr/>
          </p:nvCxnSpPr>
          <p:spPr>
            <a:xfrm flipV="1">
              <a:off x="6210300" y="3263900"/>
              <a:ext cx="1497378" cy="887778"/>
            </a:xfrm>
            <a:prstGeom prst="line">
              <a:avLst/>
            </a:prstGeom>
            <a:ln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>
              <a:stCxn id="8" idx="6"/>
              <a:endCxn id="16" idx="3"/>
            </p:cNvCxnSpPr>
            <p:nvPr/>
          </p:nvCxnSpPr>
          <p:spPr>
            <a:xfrm flipV="1">
              <a:off x="6292850" y="3771900"/>
              <a:ext cx="995728" cy="462328"/>
            </a:xfrm>
            <a:prstGeom prst="line">
              <a:avLst/>
            </a:prstGeom>
            <a:ln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>
              <a:stCxn id="8" idx="5"/>
              <a:endCxn id="17" idx="2"/>
            </p:cNvCxnSpPr>
            <p:nvPr/>
          </p:nvCxnSpPr>
          <p:spPr>
            <a:xfrm flipV="1">
              <a:off x="6268672" y="4234228"/>
              <a:ext cx="1414828" cy="58372"/>
            </a:xfrm>
            <a:prstGeom prst="line">
              <a:avLst/>
            </a:prstGeom>
            <a:ln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5" name="TextBox 34"/>
          <p:cNvSpPr txBox="1"/>
          <p:nvPr/>
        </p:nvSpPr>
        <p:spPr>
          <a:xfrm>
            <a:off x="457200" y="2725291"/>
            <a:ext cx="121285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9933"/>
                </a:solidFill>
                <a:latin typeface="Franklin Gothic Medium"/>
                <a:cs typeface="Franklin Gothic Medium"/>
              </a:rPr>
              <a:t>Proof: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457200" y="3400145"/>
            <a:ext cx="409634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Franklin Gothic Medium"/>
                <a:cs typeface="Franklin Gothic Medium"/>
              </a:rPr>
              <a:t>I must have at least 3 friends, </a:t>
            </a:r>
          </a:p>
          <a:p>
            <a:r>
              <a:rPr lang="en-US" sz="2400" dirty="0" smtClean="0">
                <a:latin typeface="Franklin Gothic Medium"/>
                <a:cs typeface="Franklin Gothic Medium"/>
              </a:rPr>
              <a:t>or at least 3 non-friends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457200" y="4344195"/>
            <a:ext cx="254138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Franklin Gothic Medium"/>
                <a:cs typeface="Franklin Gothic Medium"/>
              </a:rPr>
              <a:t>If I have 3 friends: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685800" y="4825573"/>
            <a:ext cx="64090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Franklin Gothic Medium"/>
                <a:cs typeface="Franklin Gothic Medium"/>
              </a:rPr>
              <a:t>Either they are all non-friends with one another,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673100" y="5325338"/>
            <a:ext cx="636078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Franklin Gothic Medium"/>
                <a:cs typeface="Franklin Gothic Medium"/>
              </a:rPr>
              <a:t>Or a pair of them are friends, so the three of us</a:t>
            </a:r>
          </a:p>
          <a:p>
            <a:r>
              <a:rPr lang="en-US" sz="2400" dirty="0" smtClean="0">
                <a:latin typeface="Franklin Gothic Medium"/>
                <a:cs typeface="Franklin Gothic Medium"/>
              </a:rPr>
              <a:t>are all friends.</a:t>
            </a:r>
          </a:p>
        </p:txBody>
      </p:sp>
      <p:cxnSp>
        <p:nvCxnSpPr>
          <p:cNvPr id="40" name="Straight Connector 39"/>
          <p:cNvCxnSpPr>
            <a:stCxn id="17" idx="0"/>
            <a:endCxn id="16" idx="5"/>
          </p:cNvCxnSpPr>
          <p:nvPr/>
        </p:nvCxnSpPr>
        <p:spPr>
          <a:xfrm flipH="1" flipV="1">
            <a:off x="7405322" y="3771900"/>
            <a:ext cx="360728" cy="379778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867333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35" grpId="0"/>
      <p:bldP spid="36" grpId="0"/>
      <p:bldP spid="37" grpId="0"/>
      <p:bldP spid="38" grpId="0"/>
      <p:bldP spid="3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Ramsey’s theorem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57200" y="1405468"/>
            <a:ext cx="8229600" cy="1077218"/>
          </a:xfrm>
          <a:prstGeom prst="rect">
            <a:avLst/>
          </a:prstGeom>
          <a:noFill/>
          <a:ln w="19050" cmpd="sng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Franklin Gothic Medium"/>
                <a:cs typeface="Franklin Gothic Medium"/>
              </a:rPr>
              <a:t>Among every </a:t>
            </a:r>
            <a:r>
              <a:rPr lang="en-US" sz="3200" dirty="0" smtClean="0">
                <a:latin typeface="Garamond"/>
                <a:cs typeface="Garamond"/>
              </a:rPr>
              <a:t>4</a:t>
            </a:r>
            <a:r>
              <a:rPr lang="en-US" sz="3200" i="1" baseline="30000" dirty="0" smtClean="0">
                <a:latin typeface="Garamond"/>
                <a:cs typeface="Garamond"/>
              </a:rPr>
              <a:t>n</a:t>
            </a:r>
            <a:r>
              <a:rPr lang="en-US" sz="3200" dirty="0" smtClean="0">
                <a:latin typeface="Franklin Gothic Medium"/>
                <a:cs typeface="Franklin Gothic Medium"/>
              </a:rPr>
              <a:t> people, there must be </a:t>
            </a:r>
            <a:r>
              <a:rPr lang="en-US" sz="3200" i="1" dirty="0" smtClean="0">
                <a:latin typeface="Garamond"/>
                <a:cs typeface="Garamond"/>
              </a:rPr>
              <a:t>n</a:t>
            </a:r>
            <a:r>
              <a:rPr lang="en-US" sz="3200" dirty="0" smtClean="0">
                <a:latin typeface="Franklin Gothic Medium"/>
                <a:cs typeface="Franklin Gothic Medium"/>
              </a:rPr>
              <a:t> that are all friends or all “non-friends”.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57200" y="2870202"/>
            <a:ext cx="82296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Garamond"/>
                <a:cs typeface="Garamond"/>
              </a:rPr>
              <a:t>4</a:t>
            </a:r>
            <a:r>
              <a:rPr lang="en-US" sz="2800" i="1" baseline="30000" dirty="0">
                <a:latin typeface="Garamond"/>
                <a:cs typeface="Garamond"/>
              </a:rPr>
              <a:t>n</a:t>
            </a:r>
            <a:r>
              <a:rPr lang="en-US" sz="2800" dirty="0" smtClean="0">
                <a:latin typeface="Franklin Gothic Medium"/>
                <a:cs typeface="Franklin Gothic Medium"/>
              </a:rPr>
              <a:t> is a very large number! </a:t>
            </a:r>
            <a:br>
              <a:rPr lang="en-US" sz="2800" dirty="0" smtClean="0">
                <a:latin typeface="Franklin Gothic Medium"/>
                <a:cs typeface="Franklin Gothic Medium"/>
              </a:rPr>
            </a:br>
            <a:r>
              <a:rPr lang="en-US" sz="2800" dirty="0" smtClean="0">
                <a:latin typeface="Franklin Gothic Medium"/>
                <a:cs typeface="Franklin Gothic Medium"/>
              </a:rPr>
              <a:t>E.g. when </a:t>
            </a:r>
            <a:r>
              <a:rPr lang="en-US" sz="2800" i="1" dirty="0" smtClean="0">
                <a:latin typeface="Garamond"/>
                <a:cs typeface="Garamond"/>
              </a:rPr>
              <a:t>n</a:t>
            </a:r>
            <a:r>
              <a:rPr lang="en-US" sz="2800" dirty="0" smtClean="0">
                <a:latin typeface="Garamond"/>
                <a:cs typeface="Garamond"/>
              </a:rPr>
              <a:t> = 40</a:t>
            </a:r>
            <a:r>
              <a:rPr lang="en-US" sz="2800" dirty="0" smtClean="0">
                <a:latin typeface="Franklin Gothic Medium"/>
                <a:cs typeface="Franklin Gothic Medium"/>
              </a:rPr>
              <a:t>, </a:t>
            </a:r>
            <a:r>
              <a:rPr lang="en-US" sz="2800" dirty="0" smtClean="0">
                <a:latin typeface="Garamond"/>
                <a:cs typeface="Garamond"/>
              </a:rPr>
              <a:t>4</a:t>
            </a:r>
            <a:r>
              <a:rPr lang="en-US" sz="2800" i="1" baseline="30000" dirty="0" smtClean="0">
                <a:latin typeface="Garamond"/>
                <a:cs typeface="Garamond"/>
              </a:rPr>
              <a:t>n</a:t>
            </a:r>
            <a:r>
              <a:rPr lang="en-US" sz="2800" dirty="0" smtClean="0">
                <a:latin typeface="Garamond"/>
                <a:cs typeface="Garamond"/>
              </a:rPr>
              <a:t> = 109 951 162 777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57200" y="4056392"/>
            <a:ext cx="8229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Franklin Gothic Medium"/>
                <a:cs typeface="Franklin Gothic Medium"/>
              </a:rPr>
              <a:t>Do we really </a:t>
            </a:r>
            <a:r>
              <a:rPr lang="en-US" sz="2800" dirty="0" smtClean="0">
                <a:solidFill>
                  <a:srgbClr val="FF9933"/>
                </a:solidFill>
                <a:latin typeface="Franklin Gothic Medium"/>
                <a:cs typeface="Franklin Gothic Medium"/>
              </a:rPr>
              <a:t>need</a:t>
            </a:r>
            <a:r>
              <a:rPr lang="en-US" sz="2800" dirty="0" smtClean="0">
                <a:latin typeface="Franklin Gothic Medium"/>
                <a:cs typeface="Franklin Gothic Medium"/>
              </a:rPr>
              <a:t> that many people for that?</a:t>
            </a:r>
            <a:endParaRPr lang="en-US" sz="2800" dirty="0" smtClean="0">
              <a:latin typeface="Garamond"/>
              <a:cs typeface="Garamond"/>
            </a:endParaRPr>
          </a:p>
        </p:txBody>
      </p:sp>
    </p:spTree>
    <p:extLst>
      <p:ext uri="{BB962C8B-B14F-4D97-AF65-F5344CB8AC3E}">
        <p14:creationId xmlns:p14="http://schemas.microsoft.com/office/powerpoint/2010/main" val="24080486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Erdös’s</a:t>
            </a:r>
            <a:r>
              <a:rPr lang="en-US" dirty="0"/>
              <a:t> theorem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57200" y="1405468"/>
            <a:ext cx="8229600" cy="1077218"/>
          </a:xfrm>
          <a:prstGeom prst="rect">
            <a:avLst/>
          </a:prstGeom>
          <a:noFill/>
          <a:ln w="19050" cmpd="sng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Franklin Gothic Medium"/>
                <a:cs typeface="Franklin Gothic Medium"/>
              </a:rPr>
              <a:t>There can be </a:t>
            </a:r>
            <a:r>
              <a:rPr lang="en-US" sz="3200" dirty="0" smtClean="0">
                <a:latin typeface="Garamond"/>
                <a:cs typeface="Garamond"/>
              </a:rPr>
              <a:t>2</a:t>
            </a:r>
            <a:r>
              <a:rPr lang="en-US" sz="3200" i="1" baseline="30000" dirty="0" smtClean="0">
                <a:latin typeface="Garamond"/>
                <a:cs typeface="Garamond"/>
              </a:rPr>
              <a:t>n</a:t>
            </a:r>
            <a:r>
              <a:rPr lang="en-US" sz="3200" baseline="30000" dirty="0" smtClean="0">
                <a:latin typeface="Garamond"/>
                <a:cs typeface="Garamond"/>
              </a:rPr>
              <a:t>/2 - 1</a:t>
            </a:r>
            <a:r>
              <a:rPr lang="en-US" sz="3200" dirty="0" smtClean="0">
                <a:latin typeface="Franklin Gothic Medium"/>
                <a:cs typeface="Franklin Gothic Medium"/>
              </a:rPr>
              <a:t> </a:t>
            </a:r>
            <a:r>
              <a:rPr lang="en-US" sz="3200" dirty="0" smtClean="0">
                <a:latin typeface="Franklin Gothic Medium"/>
                <a:cs typeface="Franklin Gothic Medium"/>
              </a:rPr>
              <a:t>people among which no </a:t>
            </a:r>
            <a:r>
              <a:rPr lang="en-US" sz="3200" i="1" dirty="0">
                <a:latin typeface="Garamond"/>
                <a:cs typeface="Garamond"/>
              </a:rPr>
              <a:t>n</a:t>
            </a:r>
            <a:r>
              <a:rPr lang="en-US" sz="3200" dirty="0" smtClean="0">
                <a:latin typeface="Franklin Gothic Medium"/>
                <a:cs typeface="Franklin Gothic Medium"/>
              </a:rPr>
              <a:t> of them are all friends or all non-friends.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57200" y="3301046"/>
            <a:ext cx="8229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9933"/>
                </a:solidFill>
                <a:latin typeface="Franklin Gothic Medium"/>
                <a:cs typeface="Franklin Gothic Medium"/>
              </a:rPr>
              <a:t>Proof: </a:t>
            </a:r>
            <a:r>
              <a:rPr lang="en-US" sz="2800" dirty="0" smtClean="0">
                <a:solidFill>
                  <a:srgbClr val="000000"/>
                </a:solidFill>
                <a:latin typeface="Franklin Gothic Medium"/>
                <a:cs typeface="Franklin Gothic Medium"/>
              </a:rPr>
              <a:t>Let </a:t>
            </a:r>
            <a:r>
              <a:rPr lang="en-US" sz="2800" i="1" dirty="0" smtClean="0">
                <a:solidFill>
                  <a:srgbClr val="000000"/>
                </a:solidFill>
                <a:latin typeface="Garamond"/>
                <a:cs typeface="Garamond"/>
              </a:rPr>
              <a:t>N</a:t>
            </a:r>
            <a:r>
              <a:rPr lang="en-US" sz="2800" dirty="0" smtClean="0">
                <a:solidFill>
                  <a:srgbClr val="000000"/>
                </a:solidFill>
                <a:latin typeface="Garamond"/>
                <a:cs typeface="Garamond"/>
              </a:rPr>
              <a:t> = </a:t>
            </a:r>
            <a:r>
              <a:rPr lang="en-US" sz="2800" dirty="0" smtClean="0">
                <a:solidFill>
                  <a:srgbClr val="000000"/>
                </a:solidFill>
                <a:latin typeface="Garamond"/>
                <a:cs typeface="Garamond"/>
              </a:rPr>
              <a:t>2</a:t>
            </a:r>
            <a:r>
              <a:rPr lang="en-US" sz="2800" i="1" baseline="30000" dirty="0" smtClean="0">
                <a:latin typeface="Garamond"/>
                <a:cs typeface="Garamond"/>
              </a:rPr>
              <a:t>n</a:t>
            </a:r>
            <a:r>
              <a:rPr lang="en-US" sz="2800" baseline="30000" dirty="0" smtClean="0">
                <a:solidFill>
                  <a:srgbClr val="000000"/>
                </a:solidFill>
                <a:latin typeface="Garamond"/>
                <a:cs typeface="Garamond"/>
              </a:rPr>
              <a:t>/2 - 1</a:t>
            </a:r>
            <a:r>
              <a:rPr lang="en-US" sz="2800" dirty="0" smtClean="0">
                <a:solidFill>
                  <a:srgbClr val="FF9933"/>
                </a:solidFill>
                <a:latin typeface="Franklin Gothic Medium"/>
                <a:cs typeface="Franklin Gothic Medium"/>
              </a:rPr>
              <a:t> </a:t>
            </a:r>
            <a:endParaRPr lang="en-US" sz="2800" dirty="0" smtClean="0">
              <a:solidFill>
                <a:srgbClr val="FF9933"/>
              </a:solidFill>
              <a:latin typeface="Franklin Gothic Medium"/>
              <a:cs typeface="Franklin Gothic Medium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57200" y="3911503"/>
            <a:ext cx="82296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chemeClr val="accent1"/>
                </a:solidFill>
                <a:latin typeface="Franklin Gothic Medium"/>
                <a:cs typeface="Franklin Gothic Medium"/>
              </a:rPr>
              <a:t>Probability model: </a:t>
            </a:r>
            <a:r>
              <a:rPr lang="en-US" sz="2800" dirty="0">
                <a:solidFill>
                  <a:srgbClr val="000000"/>
                </a:solidFill>
                <a:latin typeface="Franklin Gothic Medium"/>
                <a:cs typeface="Franklin Gothic Medium"/>
              </a:rPr>
              <a:t>Every pair is friends with probability ½, independently of the others</a:t>
            </a:r>
            <a:r>
              <a:rPr lang="en-US" sz="2800" dirty="0" smtClean="0">
                <a:solidFill>
                  <a:srgbClr val="000000"/>
                </a:solidFill>
                <a:latin typeface="Franklin Gothic Medium"/>
                <a:cs typeface="Franklin Gothic Medium"/>
              </a:rPr>
              <a:t>.</a:t>
            </a:r>
            <a:endParaRPr lang="en-US" sz="2800" dirty="0">
              <a:solidFill>
                <a:srgbClr val="000000"/>
              </a:solidFill>
              <a:latin typeface="Franklin Gothic Medium"/>
              <a:cs typeface="Franklin Gothic Medium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57200" y="2516554"/>
            <a:ext cx="8229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800" dirty="0" smtClean="0">
                <a:latin typeface="Franklin Gothic Medium"/>
                <a:cs typeface="Franklin Gothic Medium"/>
              </a:rPr>
              <a:t>(for </a:t>
            </a:r>
            <a:r>
              <a:rPr lang="en-US" sz="2800" i="1" dirty="0">
                <a:latin typeface="Garamond"/>
                <a:cs typeface="Garamond"/>
              </a:rPr>
              <a:t>n</a:t>
            </a:r>
            <a:r>
              <a:rPr lang="en-US" sz="2800" dirty="0">
                <a:latin typeface="Garamond"/>
                <a:cs typeface="Garamond"/>
              </a:rPr>
              <a:t> </a:t>
            </a:r>
            <a:r>
              <a:rPr lang="en-US" sz="2800" dirty="0" smtClean="0">
                <a:latin typeface="Garamond"/>
                <a:cs typeface="Garamond"/>
              </a:rPr>
              <a:t>≥ 3</a:t>
            </a:r>
            <a:r>
              <a:rPr lang="en-US" sz="2800" dirty="0" smtClean="0">
                <a:latin typeface="Franklin Gothic Medium"/>
                <a:cs typeface="Franklin Gothic Medium"/>
              </a:rPr>
              <a:t>)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57200" y="5137313"/>
            <a:ext cx="82296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Franklin Gothic Medium"/>
                <a:cs typeface="Franklin Gothic Medium"/>
              </a:rPr>
              <a:t>Let </a:t>
            </a:r>
            <a:r>
              <a:rPr lang="en-US" sz="2800" i="1" dirty="0" smtClean="0">
                <a:latin typeface="Garamond"/>
                <a:cs typeface="Garamond"/>
              </a:rPr>
              <a:t>X</a:t>
            </a:r>
            <a:r>
              <a:rPr lang="en-US" sz="2800" dirty="0" smtClean="0">
                <a:latin typeface="Franklin Gothic Medium"/>
                <a:cs typeface="Franklin Gothic Medium"/>
              </a:rPr>
              <a:t> be the number of groups of </a:t>
            </a:r>
            <a:r>
              <a:rPr lang="en-US" sz="2800" i="1" dirty="0">
                <a:latin typeface="Garamond"/>
                <a:cs typeface="Garamond"/>
              </a:rPr>
              <a:t>n</a:t>
            </a:r>
            <a:r>
              <a:rPr lang="en-US" sz="2800" dirty="0" smtClean="0">
                <a:latin typeface="Franklin Gothic Medium"/>
                <a:cs typeface="Franklin Gothic Medium"/>
              </a:rPr>
              <a:t> people that are all friends or all non-friends. </a:t>
            </a:r>
          </a:p>
        </p:txBody>
      </p:sp>
    </p:spTree>
    <p:extLst>
      <p:ext uri="{BB962C8B-B14F-4D97-AF65-F5344CB8AC3E}">
        <p14:creationId xmlns:p14="http://schemas.microsoft.com/office/powerpoint/2010/main" val="7284773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  <p:bldP spid="6" grpId="0"/>
      <p:bldP spid="8" grpId="0"/>
      <p:bldP spid="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Erdös’s</a:t>
            </a:r>
            <a:r>
              <a:rPr lang="en-US" dirty="0" smtClean="0"/>
              <a:t> theorem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457201" y="1939603"/>
            <a:ext cx="8229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Franklin Gothic Medium"/>
                <a:cs typeface="Franklin Gothic Medium"/>
              </a:rPr>
              <a:t>where </a:t>
            </a:r>
            <a:r>
              <a:rPr lang="en-US" sz="2800" i="1" dirty="0" err="1">
                <a:latin typeface="Garamond"/>
                <a:cs typeface="Garamond"/>
              </a:rPr>
              <a:t>X</a:t>
            </a:r>
            <a:r>
              <a:rPr lang="en-US" sz="2800" i="1" baseline="-25000" dirty="0" err="1">
                <a:latin typeface="Garamond"/>
                <a:cs typeface="Garamond"/>
              </a:rPr>
              <a:t>g</a:t>
            </a:r>
            <a:r>
              <a:rPr lang="en-US" sz="2800" dirty="0" smtClean="0">
                <a:latin typeface="Franklin Gothic Medium"/>
                <a:cs typeface="Franklin Gothic Medium"/>
              </a:rPr>
              <a:t> is an indicator </a:t>
            </a:r>
            <a:r>
              <a:rPr lang="en-US" sz="2800" dirty="0" err="1" smtClean="0">
                <a:latin typeface="Franklin Gothic Medium"/>
                <a:cs typeface="Franklin Gothic Medium"/>
              </a:rPr>
              <a:t>r.v</a:t>
            </a:r>
            <a:r>
              <a:rPr lang="en-US" sz="2800" dirty="0" smtClean="0">
                <a:latin typeface="Franklin Gothic Medium"/>
                <a:cs typeface="Franklin Gothic Medium"/>
              </a:rPr>
              <a:t>. for the event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57201" y="2547493"/>
            <a:ext cx="8229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latin typeface="Franklin Gothic Medium"/>
                <a:cs typeface="Franklin Gothic Medium"/>
              </a:rPr>
              <a:t>“People in </a:t>
            </a:r>
            <a:r>
              <a:rPr lang="en-US" sz="2800" i="1" dirty="0" smtClean="0">
                <a:latin typeface="Garamond"/>
                <a:cs typeface="Garamond"/>
              </a:rPr>
              <a:t>g</a:t>
            </a:r>
            <a:r>
              <a:rPr lang="en-US" sz="2800" dirty="0" smtClean="0">
                <a:latin typeface="Franklin Gothic Medium"/>
                <a:cs typeface="Franklin Gothic Medium"/>
              </a:rPr>
              <a:t> are all friends or all non-friends.”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57201" y="3470364"/>
            <a:ext cx="52916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i="1" dirty="0" smtClean="0">
                <a:latin typeface="Garamond"/>
                <a:cs typeface="Garamond"/>
              </a:rPr>
              <a:t>E</a:t>
            </a:r>
            <a:r>
              <a:rPr lang="en-US" sz="2800" dirty="0" smtClean="0">
                <a:latin typeface="Garamond"/>
                <a:cs typeface="Garamond"/>
              </a:rPr>
              <a:t>[</a:t>
            </a:r>
            <a:r>
              <a:rPr lang="en-US" sz="2800" i="1" dirty="0" err="1" smtClean="0">
                <a:latin typeface="Garamond"/>
                <a:cs typeface="Garamond"/>
              </a:rPr>
              <a:t>X</a:t>
            </a:r>
            <a:r>
              <a:rPr lang="en-US" sz="2800" i="1" baseline="-25000" dirty="0" err="1" smtClean="0">
                <a:latin typeface="Garamond"/>
                <a:cs typeface="Garamond"/>
              </a:rPr>
              <a:t>g</a:t>
            </a:r>
            <a:r>
              <a:rPr lang="en-US" sz="2800" dirty="0" smtClean="0">
                <a:latin typeface="Garamond"/>
                <a:cs typeface="Garamond"/>
              </a:rPr>
              <a:t>] = </a:t>
            </a:r>
            <a:r>
              <a:rPr lang="en-US" sz="2800" i="1" dirty="0" smtClean="0">
                <a:latin typeface="Garamond"/>
                <a:cs typeface="Garamond"/>
              </a:rPr>
              <a:t>P</a:t>
            </a:r>
            <a:r>
              <a:rPr lang="en-US" sz="2800" dirty="0" smtClean="0">
                <a:latin typeface="Garamond"/>
                <a:cs typeface="Garamond"/>
              </a:rPr>
              <a:t>(</a:t>
            </a:r>
            <a:r>
              <a:rPr lang="en-US" sz="2800" i="1" dirty="0" err="1" smtClean="0">
                <a:latin typeface="Garamond"/>
                <a:cs typeface="Garamond"/>
              </a:rPr>
              <a:t>X</a:t>
            </a:r>
            <a:r>
              <a:rPr lang="en-US" sz="2800" i="1" baseline="-25000" dirty="0" err="1" smtClean="0">
                <a:latin typeface="Garamond"/>
                <a:cs typeface="Garamond"/>
              </a:rPr>
              <a:t>g</a:t>
            </a:r>
            <a:r>
              <a:rPr lang="en-US" sz="2800" i="1" dirty="0" smtClean="0">
                <a:latin typeface="Garamond"/>
                <a:cs typeface="Garamond"/>
              </a:rPr>
              <a:t> </a:t>
            </a:r>
            <a:r>
              <a:rPr lang="en-US" sz="2800" dirty="0" smtClean="0">
                <a:latin typeface="Garamond"/>
                <a:cs typeface="Garamond"/>
              </a:rPr>
              <a:t>= 1) = 2∙2</a:t>
            </a:r>
            <a:r>
              <a:rPr lang="en-US" sz="2800" baseline="30000" dirty="0" smtClean="0">
                <a:latin typeface="Garamond"/>
                <a:cs typeface="Garamond"/>
              </a:rPr>
              <a:t>-C(</a:t>
            </a:r>
            <a:r>
              <a:rPr lang="en-US" sz="2800" i="1" baseline="30000" dirty="0" smtClean="0">
                <a:latin typeface="Garamond"/>
                <a:cs typeface="Garamond"/>
              </a:rPr>
              <a:t>n</a:t>
            </a:r>
            <a:r>
              <a:rPr lang="en-US" sz="2800" baseline="30000" dirty="0" smtClean="0">
                <a:latin typeface="Garamond"/>
                <a:cs typeface="Garamond"/>
              </a:rPr>
              <a:t>, 2)</a:t>
            </a:r>
            <a:endParaRPr lang="en-US" sz="2800" baseline="30000" dirty="0" smtClean="0">
              <a:latin typeface="Franklin Gothic Medium"/>
              <a:cs typeface="Franklin Gothic Medium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1" y="4215031"/>
            <a:ext cx="33443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i="1" dirty="0" smtClean="0">
                <a:latin typeface="Garamond"/>
                <a:cs typeface="Garamond"/>
              </a:rPr>
              <a:t>E</a:t>
            </a:r>
            <a:r>
              <a:rPr lang="en-US" sz="2800" dirty="0" smtClean="0">
                <a:latin typeface="Garamond"/>
                <a:cs typeface="Garamond"/>
              </a:rPr>
              <a:t>[</a:t>
            </a:r>
            <a:r>
              <a:rPr lang="en-US" sz="2800" i="1" dirty="0" smtClean="0">
                <a:latin typeface="Garamond"/>
                <a:cs typeface="Garamond"/>
              </a:rPr>
              <a:t>X</a:t>
            </a:r>
            <a:r>
              <a:rPr lang="en-US" sz="2800" dirty="0" smtClean="0">
                <a:latin typeface="Garamond"/>
                <a:cs typeface="Garamond"/>
              </a:rPr>
              <a:t>] = </a:t>
            </a:r>
            <a:r>
              <a:rPr lang="en-US" sz="2800" dirty="0">
                <a:latin typeface="Garamond"/>
                <a:cs typeface="Garamond"/>
              </a:rPr>
              <a:t>∑</a:t>
            </a:r>
            <a:r>
              <a:rPr lang="en-US" sz="2800" baseline="-25000" dirty="0">
                <a:latin typeface="Garamond"/>
                <a:cs typeface="Garamond"/>
              </a:rPr>
              <a:t> groups </a:t>
            </a:r>
            <a:r>
              <a:rPr lang="en-US" sz="2800" i="1" baseline="-25000" dirty="0" smtClean="0">
                <a:latin typeface="Garamond"/>
                <a:cs typeface="Garamond"/>
              </a:rPr>
              <a:t>g</a:t>
            </a:r>
            <a:r>
              <a:rPr lang="en-US" sz="2800" dirty="0" smtClean="0">
                <a:latin typeface="Garamond"/>
                <a:cs typeface="Garamond"/>
              </a:rPr>
              <a:t> </a:t>
            </a:r>
            <a:r>
              <a:rPr lang="en-US" sz="2800" i="1" dirty="0" smtClean="0">
                <a:latin typeface="Garamond"/>
                <a:cs typeface="Garamond"/>
              </a:rPr>
              <a:t>E</a:t>
            </a:r>
            <a:r>
              <a:rPr lang="en-US" sz="2800" dirty="0" smtClean="0">
                <a:latin typeface="Garamond"/>
                <a:cs typeface="Garamond"/>
              </a:rPr>
              <a:t>[</a:t>
            </a:r>
            <a:r>
              <a:rPr lang="en-US" sz="2800" i="1" dirty="0" err="1" smtClean="0">
                <a:latin typeface="Garamond"/>
                <a:cs typeface="Garamond"/>
              </a:rPr>
              <a:t>X</a:t>
            </a:r>
            <a:r>
              <a:rPr lang="en-US" sz="2800" i="1" baseline="-25000" dirty="0" err="1" smtClean="0">
                <a:latin typeface="Garamond"/>
                <a:cs typeface="Garamond"/>
              </a:rPr>
              <a:t>g</a:t>
            </a:r>
            <a:r>
              <a:rPr lang="en-US" sz="2800" dirty="0" smtClean="0">
                <a:latin typeface="Garamond"/>
                <a:cs typeface="Garamond"/>
              </a:rPr>
              <a:t>]</a:t>
            </a:r>
            <a:endParaRPr lang="en-US" sz="2800" baseline="30000" dirty="0">
              <a:latin typeface="Franklin Gothic Medium"/>
              <a:cs typeface="Franklin Gothic Medium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615875" y="4797520"/>
            <a:ext cx="241256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≤ </a:t>
            </a:r>
            <a:r>
              <a:rPr lang="en-US" sz="2800" i="1" dirty="0" err="1" smtClean="0">
                <a:solidFill>
                  <a:prstClr val="black"/>
                </a:solidFill>
                <a:latin typeface="Garamond"/>
                <a:cs typeface="Garamond"/>
              </a:rPr>
              <a:t>N</a:t>
            </a:r>
            <a:r>
              <a:rPr lang="en-US" sz="2800" i="1" baseline="30000" dirty="0" err="1" smtClean="0">
                <a:solidFill>
                  <a:prstClr val="black"/>
                </a:solidFill>
                <a:latin typeface="Garamond"/>
                <a:cs typeface="Garamond"/>
              </a:rPr>
              <a:t>n</a:t>
            </a:r>
            <a:r>
              <a:rPr lang="en-US" sz="2800" i="1" baseline="30000" dirty="0" smtClean="0">
                <a:solidFill>
                  <a:prstClr val="black"/>
                </a:solidFill>
                <a:latin typeface="Garamond"/>
                <a:cs typeface="Garamond"/>
              </a:rPr>
              <a:t> 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∙ 2 ∙ 2</a:t>
            </a:r>
            <a:r>
              <a:rPr lang="en-US" sz="2800" baseline="30000" dirty="0">
                <a:solidFill>
                  <a:prstClr val="black"/>
                </a:solidFill>
                <a:latin typeface="Garamond"/>
                <a:cs typeface="Garamond"/>
              </a:rPr>
              <a:t>-C(</a:t>
            </a:r>
            <a:r>
              <a:rPr lang="en-US" sz="2800" i="1" baseline="30000" dirty="0">
                <a:solidFill>
                  <a:prstClr val="black"/>
                </a:solidFill>
                <a:latin typeface="Garamond"/>
                <a:cs typeface="Garamond"/>
              </a:rPr>
              <a:t>n</a:t>
            </a:r>
            <a:r>
              <a:rPr lang="en-US" sz="2800" baseline="30000" dirty="0">
                <a:solidFill>
                  <a:prstClr val="black"/>
                </a:solidFill>
                <a:latin typeface="Garamond"/>
                <a:cs typeface="Garamond"/>
              </a:rPr>
              <a:t>, 2)</a:t>
            </a:r>
            <a:endParaRPr lang="en-US" sz="2800" baseline="30000" dirty="0">
              <a:solidFill>
                <a:prstClr val="black"/>
              </a:solidFill>
              <a:latin typeface="Franklin Gothic Medium"/>
              <a:cs typeface="Franklin Gothic Medium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3615875" y="5373249"/>
            <a:ext cx="286070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2800" dirty="0">
                <a:solidFill>
                  <a:prstClr val="black"/>
                </a:solidFill>
                <a:latin typeface="Garamond"/>
                <a:cs typeface="Garamond"/>
              </a:rPr>
              <a:t>=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 2</a:t>
            </a:r>
            <a:r>
              <a:rPr lang="en-US" sz="2800" i="1" baseline="30000" dirty="0" smtClean="0">
                <a:solidFill>
                  <a:prstClr val="black"/>
                </a:solidFill>
                <a:latin typeface="Garamond"/>
                <a:cs typeface="Garamond"/>
              </a:rPr>
              <a:t>n log N +</a:t>
            </a:r>
            <a:r>
              <a:rPr lang="en-US" sz="2800" baseline="30000" dirty="0" smtClean="0">
                <a:solidFill>
                  <a:prstClr val="black"/>
                </a:solidFill>
                <a:latin typeface="Garamond"/>
                <a:cs typeface="Garamond"/>
              </a:rPr>
              <a:t> 1 – </a:t>
            </a:r>
            <a:r>
              <a:rPr lang="en-US" sz="2800" i="1" baseline="30000" dirty="0" smtClean="0">
                <a:solidFill>
                  <a:prstClr val="black"/>
                </a:solidFill>
                <a:latin typeface="Garamond"/>
                <a:cs typeface="Garamond"/>
              </a:rPr>
              <a:t>n</a:t>
            </a:r>
            <a:r>
              <a:rPr lang="en-US" sz="2800" baseline="30000" dirty="0" smtClean="0">
                <a:solidFill>
                  <a:prstClr val="black"/>
                </a:solidFill>
                <a:latin typeface="Garamond"/>
                <a:cs typeface="Garamond"/>
              </a:rPr>
              <a:t>(</a:t>
            </a:r>
            <a:r>
              <a:rPr lang="en-US" sz="2800" i="1" baseline="30000" dirty="0" smtClean="0">
                <a:solidFill>
                  <a:prstClr val="black"/>
                </a:solidFill>
                <a:latin typeface="Garamond"/>
                <a:cs typeface="Garamond"/>
              </a:rPr>
              <a:t>n </a:t>
            </a:r>
            <a:r>
              <a:rPr lang="en-US" sz="2800" baseline="30000" dirty="0">
                <a:solidFill>
                  <a:prstClr val="black"/>
                </a:solidFill>
                <a:latin typeface="Garamond"/>
                <a:cs typeface="Garamond"/>
              </a:rPr>
              <a:t>–</a:t>
            </a:r>
            <a:r>
              <a:rPr lang="en-US" sz="2800" baseline="30000" dirty="0" smtClean="0">
                <a:solidFill>
                  <a:prstClr val="black"/>
                </a:solidFill>
                <a:latin typeface="Garamond"/>
                <a:cs typeface="Garamond"/>
              </a:rPr>
              <a:t> 1)/2</a:t>
            </a:r>
            <a:endParaRPr lang="en-US" sz="2800" baseline="-25000" dirty="0">
              <a:solidFill>
                <a:prstClr val="black"/>
              </a:solidFill>
              <a:latin typeface="Franklin Gothic Medium"/>
              <a:cs typeface="Franklin Gothic Medium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3615875" y="5907223"/>
            <a:ext cx="76062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&lt; 1.</a:t>
            </a:r>
            <a:endParaRPr lang="en-US" sz="2800" dirty="0">
              <a:solidFill>
                <a:prstClr val="black"/>
              </a:solidFill>
              <a:latin typeface="Franklin Gothic Medium"/>
              <a:cs typeface="Franklin Gothic Medium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2286000" y="1277036"/>
            <a:ext cx="4572000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sz="2800" i="1" dirty="0">
                <a:latin typeface="Garamond"/>
                <a:cs typeface="Garamond"/>
              </a:rPr>
              <a:t>X</a:t>
            </a:r>
            <a:r>
              <a:rPr lang="en-US" sz="2800" dirty="0">
                <a:latin typeface="Garamond"/>
                <a:cs typeface="Garamond"/>
              </a:rPr>
              <a:t> = ∑</a:t>
            </a:r>
            <a:r>
              <a:rPr lang="en-US" sz="2800" baseline="-25000" dirty="0">
                <a:latin typeface="Garamond"/>
                <a:cs typeface="Garamond"/>
              </a:rPr>
              <a:t> groups </a:t>
            </a:r>
            <a:r>
              <a:rPr lang="en-US" sz="2800" i="1" baseline="-25000" dirty="0">
                <a:latin typeface="Garamond"/>
                <a:cs typeface="Garamond"/>
              </a:rPr>
              <a:t>g</a:t>
            </a:r>
            <a:r>
              <a:rPr lang="en-US" sz="2800" baseline="-25000" dirty="0">
                <a:latin typeface="Garamond"/>
                <a:cs typeface="Garamond"/>
              </a:rPr>
              <a:t> of </a:t>
            </a:r>
            <a:r>
              <a:rPr lang="en-US" sz="2800" i="1" baseline="-25000" dirty="0">
                <a:latin typeface="Garamond"/>
                <a:cs typeface="Garamond"/>
              </a:rPr>
              <a:t>n</a:t>
            </a:r>
            <a:r>
              <a:rPr lang="en-US" sz="2800" baseline="-25000" dirty="0">
                <a:latin typeface="Garamond"/>
                <a:cs typeface="Garamond"/>
              </a:rPr>
              <a:t> people</a:t>
            </a:r>
            <a:r>
              <a:rPr lang="en-US" sz="2800" dirty="0">
                <a:latin typeface="Garamond"/>
                <a:cs typeface="Garamond"/>
              </a:rPr>
              <a:t> </a:t>
            </a:r>
            <a:r>
              <a:rPr lang="en-US" sz="2800" i="1" dirty="0" err="1">
                <a:latin typeface="Garamond"/>
                <a:cs typeface="Garamond"/>
              </a:rPr>
              <a:t>X</a:t>
            </a:r>
            <a:r>
              <a:rPr lang="en-US" sz="2800" i="1" baseline="-25000" dirty="0" err="1">
                <a:latin typeface="Garamond"/>
                <a:cs typeface="Garamond"/>
              </a:rPr>
              <a:t>g</a:t>
            </a:r>
            <a:r>
              <a:rPr lang="en-US" sz="2800" dirty="0">
                <a:latin typeface="Franklin Gothic Medium"/>
                <a:cs typeface="Franklin Gothic Medium"/>
              </a:rPr>
              <a:t>, </a:t>
            </a:r>
            <a:endParaRPr lang="en-US" sz="2800" dirty="0"/>
          </a:p>
        </p:txBody>
      </p:sp>
      <p:sp>
        <p:nvSpPr>
          <p:cNvPr id="14" name="Rectangle 13"/>
          <p:cNvSpPr/>
          <p:nvPr/>
        </p:nvSpPr>
        <p:spPr>
          <a:xfrm>
            <a:off x="3602062" y="4240432"/>
            <a:ext cx="309938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2800" dirty="0">
                <a:solidFill>
                  <a:prstClr val="black"/>
                </a:solidFill>
                <a:latin typeface="Garamond"/>
                <a:cs typeface="Garamond"/>
              </a:rPr>
              <a:t>= C(</a:t>
            </a:r>
            <a:r>
              <a:rPr lang="en-US" sz="2800" i="1" dirty="0">
                <a:solidFill>
                  <a:prstClr val="black"/>
                </a:solidFill>
                <a:latin typeface="Garamond"/>
                <a:cs typeface="Garamond"/>
              </a:rPr>
              <a:t>N</a:t>
            </a:r>
            <a:r>
              <a:rPr lang="en-US" sz="2800" dirty="0">
                <a:solidFill>
                  <a:prstClr val="black"/>
                </a:solidFill>
                <a:latin typeface="Garamond"/>
                <a:cs typeface="Garamond"/>
              </a:rPr>
              <a:t>, </a:t>
            </a:r>
            <a:r>
              <a:rPr lang="en-US" sz="2800" i="1" dirty="0">
                <a:solidFill>
                  <a:prstClr val="black"/>
                </a:solidFill>
                <a:latin typeface="Garamond"/>
                <a:cs typeface="Garamond"/>
              </a:rPr>
              <a:t>n</a:t>
            </a:r>
            <a:r>
              <a:rPr lang="en-US" sz="2800" dirty="0">
                <a:solidFill>
                  <a:prstClr val="black"/>
                </a:solidFill>
                <a:latin typeface="Garamond"/>
                <a:cs typeface="Garamond"/>
              </a:rPr>
              <a:t>) ∙ 2 ∙ 2</a:t>
            </a:r>
            <a:r>
              <a:rPr lang="en-US" sz="2800" baseline="30000" dirty="0">
                <a:solidFill>
                  <a:prstClr val="black"/>
                </a:solidFill>
                <a:latin typeface="Garamond"/>
                <a:cs typeface="Garamond"/>
              </a:rPr>
              <a:t>-C(</a:t>
            </a:r>
            <a:r>
              <a:rPr lang="en-US" sz="2800" i="1" baseline="30000" dirty="0">
                <a:solidFill>
                  <a:prstClr val="black"/>
                </a:solidFill>
                <a:latin typeface="Garamond"/>
                <a:cs typeface="Garamond"/>
              </a:rPr>
              <a:t>n</a:t>
            </a:r>
            <a:r>
              <a:rPr lang="en-US" sz="2800" baseline="30000" dirty="0">
                <a:solidFill>
                  <a:prstClr val="black"/>
                </a:solidFill>
                <a:latin typeface="Garamond"/>
                <a:cs typeface="Garamond"/>
              </a:rPr>
              <a:t>, 2)</a:t>
            </a:r>
            <a:endParaRPr lang="en-US" sz="2800" baseline="30000" dirty="0">
              <a:solidFill>
                <a:prstClr val="black"/>
              </a:solidFill>
              <a:latin typeface="Franklin Gothic Medium"/>
              <a:cs typeface="Franklin Gothic Medium"/>
            </a:endParaRPr>
          </a:p>
        </p:txBody>
      </p:sp>
    </p:spTree>
    <p:extLst>
      <p:ext uri="{BB962C8B-B14F-4D97-AF65-F5344CB8AC3E}">
        <p14:creationId xmlns:p14="http://schemas.microsoft.com/office/powerpoint/2010/main" val="35366361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1" grpId="0"/>
      <p:bldP spid="12" grpId="0"/>
      <p:bldP spid="1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Erdös’s</a:t>
            </a:r>
            <a:r>
              <a:rPr lang="en-US" dirty="0" smtClean="0"/>
              <a:t> theorem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457200" y="1416383"/>
            <a:ext cx="822960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Franklin Gothic Medium"/>
                <a:cs typeface="Franklin Gothic Medium"/>
              </a:rPr>
              <a:t>Because </a:t>
            </a:r>
            <a:r>
              <a:rPr lang="en-US" sz="2800" i="1" dirty="0" smtClean="0">
                <a:latin typeface="Garamond"/>
                <a:cs typeface="Garamond"/>
              </a:rPr>
              <a:t>E</a:t>
            </a:r>
            <a:r>
              <a:rPr lang="en-US" sz="2800" dirty="0" smtClean="0">
                <a:latin typeface="Garamond"/>
                <a:cs typeface="Garamond"/>
              </a:rPr>
              <a:t>[</a:t>
            </a:r>
            <a:r>
              <a:rPr lang="en-US" sz="2800" i="1" dirty="0" smtClean="0">
                <a:latin typeface="Garamond"/>
                <a:cs typeface="Garamond"/>
              </a:rPr>
              <a:t>X</a:t>
            </a:r>
            <a:r>
              <a:rPr lang="en-US" sz="2800" dirty="0" smtClean="0">
                <a:latin typeface="Garamond"/>
                <a:cs typeface="Garamond"/>
              </a:rPr>
              <a:t>] &lt; 1</a:t>
            </a:r>
            <a:r>
              <a:rPr lang="en-US" sz="2800" dirty="0" smtClean="0">
                <a:latin typeface="Franklin Gothic Medium"/>
                <a:cs typeface="Franklin Gothic Medium"/>
              </a:rPr>
              <a:t>, it must be that </a:t>
            </a:r>
            <a:r>
              <a:rPr lang="en-US" sz="2800" i="1" dirty="0" smtClean="0">
                <a:latin typeface="Garamond"/>
                <a:cs typeface="Garamond"/>
              </a:rPr>
              <a:t>P</a:t>
            </a:r>
            <a:r>
              <a:rPr lang="en-US" sz="2800" dirty="0" smtClean="0">
                <a:latin typeface="Garamond"/>
                <a:cs typeface="Garamond"/>
              </a:rPr>
              <a:t>(</a:t>
            </a:r>
            <a:r>
              <a:rPr lang="en-US" sz="2800" i="1" dirty="0" smtClean="0">
                <a:latin typeface="Garamond"/>
                <a:cs typeface="Garamond"/>
              </a:rPr>
              <a:t>X</a:t>
            </a:r>
            <a:r>
              <a:rPr lang="en-US" sz="2800" dirty="0" smtClean="0">
                <a:latin typeface="Garamond"/>
                <a:cs typeface="Garamond"/>
              </a:rPr>
              <a:t> = 0) &gt; 0</a:t>
            </a:r>
            <a:r>
              <a:rPr lang="en-US" sz="2800" dirty="0" smtClean="0">
                <a:latin typeface="Franklin Gothic Medium"/>
                <a:cs typeface="Franklin Gothic Medium"/>
              </a:rPr>
              <a:t>.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57200" y="2178383"/>
            <a:ext cx="822960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Franklin Gothic Medium"/>
                <a:cs typeface="Franklin Gothic Medium"/>
              </a:rPr>
              <a:t>So the event </a:t>
            </a:r>
            <a:r>
              <a:rPr lang="en-US" sz="2800" i="1" dirty="0" smtClean="0">
                <a:latin typeface="Garamond"/>
                <a:cs typeface="Garamond"/>
              </a:rPr>
              <a:t>X</a:t>
            </a:r>
            <a:r>
              <a:rPr lang="en-US" sz="2800" dirty="0" smtClean="0">
                <a:latin typeface="Garamond"/>
                <a:cs typeface="Garamond"/>
              </a:rPr>
              <a:t> = 0 </a:t>
            </a:r>
            <a:r>
              <a:rPr lang="en-US" sz="2800" dirty="0" smtClean="0">
                <a:solidFill>
                  <a:srgbClr val="FF9933"/>
                </a:solidFill>
                <a:latin typeface="Franklin Gothic Medium"/>
                <a:cs typeface="Franklin Gothic Medium"/>
              </a:rPr>
              <a:t>can</a:t>
            </a:r>
            <a:r>
              <a:rPr lang="en-US" sz="2800" dirty="0" smtClean="0">
                <a:latin typeface="Franklin Gothic Medium"/>
                <a:cs typeface="Franklin Gothic Medium"/>
              </a:rPr>
              <a:t> happen.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457199" y="2931911"/>
            <a:ext cx="8229601" cy="95410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Franklin Gothic Medium"/>
                <a:cs typeface="Franklin Gothic Medium"/>
              </a:rPr>
              <a:t>But </a:t>
            </a:r>
            <a:r>
              <a:rPr lang="en-US" sz="2800" i="1" dirty="0">
                <a:latin typeface="Garamond"/>
                <a:cs typeface="Garamond"/>
              </a:rPr>
              <a:t>X</a:t>
            </a:r>
            <a:r>
              <a:rPr lang="en-US" sz="2800" dirty="0">
                <a:latin typeface="Garamond"/>
                <a:cs typeface="Garamond"/>
              </a:rPr>
              <a:t> = 0 </a:t>
            </a:r>
            <a:r>
              <a:rPr lang="en-US" sz="2800" dirty="0" smtClean="0">
                <a:latin typeface="Franklin Gothic Medium"/>
                <a:cs typeface="Franklin Gothic Medium"/>
              </a:rPr>
              <a:t>means there is </a:t>
            </a:r>
            <a:r>
              <a:rPr lang="en-US" sz="2800" dirty="0" smtClean="0">
                <a:solidFill>
                  <a:schemeClr val="accent1"/>
                </a:solidFill>
                <a:latin typeface="Franklin Gothic Medium"/>
                <a:cs typeface="Franklin Gothic Medium"/>
              </a:rPr>
              <a:t>no group</a:t>
            </a:r>
            <a:r>
              <a:rPr lang="en-US" sz="2800" dirty="0" smtClean="0">
                <a:latin typeface="Franklin Gothic Medium"/>
                <a:cs typeface="Franklin Gothic Medium"/>
              </a:rPr>
              <a:t> of </a:t>
            </a:r>
            <a:r>
              <a:rPr lang="en-US" sz="2800" i="1" dirty="0" smtClean="0">
                <a:latin typeface="Garamond"/>
                <a:cs typeface="Garamond"/>
              </a:rPr>
              <a:t>n</a:t>
            </a:r>
            <a:r>
              <a:rPr lang="en-US" sz="2800" dirty="0" smtClean="0">
                <a:latin typeface="Franklin Gothic Medium"/>
                <a:cs typeface="Franklin Gothic Medium"/>
              </a:rPr>
              <a:t> </a:t>
            </a:r>
            <a:r>
              <a:rPr lang="en-US" sz="2800" dirty="0" smtClean="0">
                <a:latin typeface="Franklin Gothic Medium"/>
                <a:cs typeface="Franklin Gothic Medium"/>
              </a:rPr>
              <a:t>people in which all are </a:t>
            </a:r>
            <a:r>
              <a:rPr lang="en-US" sz="2800" dirty="0" smtClean="0">
                <a:latin typeface="Franklin Gothic Medium"/>
                <a:cs typeface="Franklin Gothic Medium"/>
              </a:rPr>
              <a:t>friends or all </a:t>
            </a:r>
            <a:r>
              <a:rPr lang="en-US" sz="2800" dirty="0" smtClean="0">
                <a:latin typeface="Franklin Gothic Medium"/>
                <a:cs typeface="Franklin Gothic Medium"/>
              </a:rPr>
              <a:t>are non</a:t>
            </a:r>
            <a:r>
              <a:rPr lang="en-US" sz="2800" dirty="0" smtClean="0">
                <a:latin typeface="Franklin Gothic Medium"/>
                <a:cs typeface="Franklin Gothic Medium"/>
              </a:rPr>
              <a:t>-friends.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57201" y="4275668"/>
            <a:ext cx="8229600" cy="1569660"/>
          </a:xfrm>
          <a:prstGeom prst="rect">
            <a:avLst/>
          </a:prstGeom>
          <a:noFill/>
          <a:ln w="19050" cmpd="sng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Franklin Gothic Medium"/>
                <a:cs typeface="Franklin Gothic Medium"/>
              </a:rPr>
              <a:t>We used probability not to model any reality, but as a </a:t>
            </a:r>
            <a:r>
              <a:rPr lang="en-US" sz="3200" dirty="0" smtClean="0">
                <a:solidFill>
                  <a:srgbClr val="FF9933"/>
                </a:solidFill>
                <a:latin typeface="Franklin Gothic Medium"/>
                <a:cs typeface="Franklin Gothic Medium"/>
              </a:rPr>
              <a:t>tool</a:t>
            </a:r>
            <a:r>
              <a:rPr lang="en-US" sz="3200" dirty="0" smtClean="0">
                <a:latin typeface="Franklin Gothic Medium"/>
                <a:cs typeface="Franklin Gothic Medium"/>
              </a:rPr>
              <a:t> to solve a mathematical problem about friendships.</a:t>
            </a:r>
          </a:p>
        </p:txBody>
      </p:sp>
    </p:spTree>
    <p:extLst>
      <p:ext uri="{BB962C8B-B14F-4D97-AF65-F5344CB8AC3E}">
        <p14:creationId xmlns:p14="http://schemas.microsoft.com/office/powerpoint/2010/main" val="13144281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3" grpId="0"/>
      <p:bldP spid="1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Quicksort</a:t>
            </a:r>
            <a:endParaRPr lang="en-US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2980272" y="1862670"/>
            <a:ext cx="0" cy="635000"/>
          </a:xfrm>
          <a:prstGeom prst="line">
            <a:avLst/>
          </a:prstGeom>
          <a:ln w="57150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3437472" y="2184403"/>
            <a:ext cx="0" cy="313267"/>
          </a:xfrm>
          <a:prstGeom prst="line">
            <a:avLst/>
          </a:prstGeom>
          <a:ln w="57150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3894672" y="1676403"/>
            <a:ext cx="0" cy="821267"/>
          </a:xfrm>
          <a:prstGeom prst="line">
            <a:avLst/>
          </a:prstGeom>
          <a:ln w="57150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4351872" y="2027770"/>
            <a:ext cx="0" cy="469900"/>
          </a:xfrm>
          <a:prstGeom prst="line">
            <a:avLst/>
          </a:prstGeom>
          <a:ln w="57150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4809077" y="1325037"/>
            <a:ext cx="0" cy="1172633"/>
          </a:xfrm>
          <a:prstGeom prst="line">
            <a:avLst/>
          </a:prstGeom>
          <a:ln w="57150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5257806" y="2336804"/>
            <a:ext cx="0" cy="160866"/>
          </a:xfrm>
          <a:prstGeom prst="line">
            <a:avLst/>
          </a:prstGeom>
          <a:ln w="57150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715006" y="1786466"/>
            <a:ext cx="0" cy="711204"/>
          </a:xfrm>
          <a:prstGeom prst="line">
            <a:avLst/>
          </a:prstGeom>
          <a:ln w="57150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172206" y="1511304"/>
            <a:ext cx="0" cy="986366"/>
          </a:xfrm>
          <a:prstGeom prst="line">
            <a:avLst/>
          </a:prstGeom>
          <a:ln w="57150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1557133" y="2935242"/>
            <a:ext cx="346666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Franklin Gothic Medium"/>
                <a:cs typeface="Franklin Gothic Medium"/>
              </a:rPr>
              <a:t>1. Choose a </a:t>
            </a:r>
            <a:r>
              <a:rPr lang="en-US" sz="2400" dirty="0" smtClean="0">
                <a:solidFill>
                  <a:srgbClr val="FF9933"/>
                </a:solidFill>
                <a:latin typeface="Franklin Gothic Medium"/>
                <a:cs typeface="Franklin Gothic Medium"/>
              </a:rPr>
              <a:t>pivot</a:t>
            </a:r>
            <a:r>
              <a:rPr lang="en-US" sz="2400" dirty="0" smtClean="0">
                <a:latin typeface="Franklin Gothic Medium"/>
                <a:cs typeface="Franklin Gothic Medium"/>
              </a:rPr>
              <a:t> stick </a:t>
            </a:r>
            <a:r>
              <a:rPr lang="en-US" sz="2400" i="1" dirty="0" smtClean="0">
                <a:latin typeface="Garamond"/>
                <a:cs typeface="Garamond"/>
              </a:rPr>
              <a:t>p</a:t>
            </a:r>
            <a:r>
              <a:rPr lang="en-US" sz="2400" dirty="0" smtClean="0">
                <a:latin typeface="Franklin Gothic Medium"/>
                <a:cs typeface="Franklin Gothic Medium"/>
              </a:rPr>
              <a:t>.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1557133" y="3549307"/>
            <a:ext cx="581766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Franklin Gothic Medium"/>
                <a:cs typeface="Franklin Gothic Medium"/>
              </a:rPr>
              <a:t>2. Go over all other sticks from left to right: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2097866" y="4106797"/>
            <a:ext cx="59832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Franklin Gothic Medium"/>
                <a:cs typeface="Franklin Gothic Medium"/>
              </a:rPr>
              <a:t>Move all sticks shorter than </a:t>
            </a:r>
            <a:r>
              <a:rPr lang="en-US" sz="2400" i="1" dirty="0">
                <a:latin typeface="Garamond"/>
                <a:cs typeface="Garamond"/>
              </a:rPr>
              <a:t>p</a:t>
            </a:r>
            <a:r>
              <a:rPr lang="en-US" sz="2400" dirty="0" smtClean="0">
                <a:latin typeface="Franklin Gothic Medium"/>
                <a:cs typeface="Franklin Gothic Medium"/>
              </a:rPr>
              <a:t> to the left of </a:t>
            </a:r>
            <a:r>
              <a:rPr lang="en-US" sz="2400" i="1" dirty="0" smtClean="0">
                <a:latin typeface="Garamond"/>
                <a:cs typeface="Garamond"/>
              </a:rPr>
              <a:t>p</a:t>
            </a:r>
            <a:endParaRPr lang="en-US" sz="2400" dirty="0" smtClean="0">
              <a:latin typeface="Franklin Gothic Medium"/>
              <a:cs typeface="Franklin Gothic Medium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1598741" y="5183382"/>
            <a:ext cx="544241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Franklin Gothic Medium"/>
                <a:cs typeface="Franklin Gothic Medium"/>
              </a:rPr>
              <a:t>3. Recursively sort sticks to the left of </a:t>
            </a:r>
            <a:r>
              <a:rPr lang="en-US" sz="2400" i="1" dirty="0">
                <a:latin typeface="Garamond"/>
                <a:cs typeface="Garamond"/>
              </a:rPr>
              <a:t>p</a:t>
            </a:r>
            <a:r>
              <a:rPr lang="en-US" sz="2400" dirty="0" smtClean="0">
                <a:latin typeface="Franklin Gothic Medium"/>
                <a:cs typeface="Franklin Gothic Medium"/>
              </a:rPr>
              <a:t>.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1607935" y="5755112"/>
            <a:ext cx="556549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Franklin Gothic Medium"/>
                <a:cs typeface="Franklin Gothic Medium"/>
              </a:rPr>
              <a:t>4. Recursively sort sticks to the right of </a:t>
            </a:r>
            <a:r>
              <a:rPr lang="en-US" sz="2400" i="1" dirty="0">
                <a:latin typeface="Garamond"/>
                <a:cs typeface="Garamond"/>
              </a:rPr>
              <a:t>p</a:t>
            </a:r>
            <a:r>
              <a:rPr lang="en-US" sz="2400" dirty="0" smtClean="0">
                <a:latin typeface="Franklin Gothic Medium"/>
                <a:cs typeface="Franklin Gothic Medium"/>
              </a:rPr>
              <a:t>.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2097866" y="4616577"/>
            <a:ext cx="582984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Franklin Gothic Medium"/>
                <a:cs typeface="Franklin Gothic Medium"/>
              </a:rPr>
              <a:t>and all sticks longer than </a:t>
            </a:r>
            <a:r>
              <a:rPr lang="en-US" sz="2400" i="1" dirty="0">
                <a:latin typeface="Garamond"/>
                <a:cs typeface="Garamond"/>
              </a:rPr>
              <a:t>p</a:t>
            </a:r>
            <a:r>
              <a:rPr lang="en-US" sz="2400" dirty="0" smtClean="0">
                <a:latin typeface="Franklin Gothic Medium"/>
                <a:cs typeface="Franklin Gothic Medium"/>
              </a:rPr>
              <a:t> to the right of </a:t>
            </a:r>
            <a:r>
              <a:rPr lang="en-US" sz="2400" i="1" dirty="0" smtClean="0">
                <a:latin typeface="Garamond"/>
                <a:cs typeface="Garamond"/>
              </a:rPr>
              <a:t>p</a:t>
            </a:r>
            <a:r>
              <a:rPr lang="en-US" sz="2400" dirty="0" smtClean="0">
                <a:latin typeface="Franklin Gothic Medium"/>
                <a:cs typeface="Franklin Gothic Medium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9000695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/>
      <p:bldP spid="34" grpId="0"/>
      <p:bldP spid="35" grpId="0"/>
      <p:bldP spid="37" grpId="0"/>
      <p:bldP spid="38" grpId="0"/>
      <p:bldP spid="3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Quicksort</a:t>
            </a:r>
            <a:endParaRPr lang="en-US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668872" y="1701804"/>
            <a:ext cx="0" cy="635000"/>
          </a:xfrm>
          <a:prstGeom prst="line">
            <a:avLst/>
          </a:prstGeom>
          <a:ln w="57150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1126072" y="2023537"/>
            <a:ext cx="0" cy="313267"/>
          </a:xfrm>
          <a:prstGeom prst="line">
            <a:avLst/>
          </a:prstGeom>
          <a:ln w="57150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1583272" y="1515537"/>
            <a:ext cx="0" cy="821267"/>
          </a:xfrm>
          <a:prstGeom prst="line">
            <a:avLst/>
          </a:prstGeom>
          <a:ln w="57150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2040472" y="1866904"/>
            <a:ext cx="0" cy="469900"/>
          </a:xfrm>
          <a:prstGeom prst="line">
            <a:avLst/>
          </a:prstGeom>
          <a:ln w="57150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2497677" y="1164171"/>
            <a:ext cx="0" cy="1172633"/>
          </a:xfrm>
          <a:prstGeom prst="line">
            <a:avLst/>
          </a:prstGeom>
          <a:ln w="57150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2946406" y="2175938"/>
            <a:ext cx="0" cy="160866"/>
          </a:xfrm>
          <a:prstGeom prst="line">
            <a:avLst/>
          </a:prstGeom>
          <a:ln w="57150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3403606" y="1270000"/>
            <a:ext cx="0" cy="1066804"/>
          </a:xfrm>
          <a:prstGeom prst="line">
            <a:avLst/>
          </a:prstGeom>
          <a:ln w="57150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3860806" y="1350438"/>
            <a:ext cx="0" cy="986366"/>
          </a:xfrm>
          <a:prstGeom prst="line">
            <a:avLst/>
          </a:prstGeom>
          <a:ln w="57150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1583272" y="1515537"/>
            <a:ext cx="0" cy="821267"/>
          </a:xfrm>
          <a:prstGeom prst="line">
            <a:avLst/>
          </a:prstGeom>
          <a:ln w="5715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668872" y="3234270"/>
            <a:ext cx="0" cy="635000"/>
          </a:xfrm>
          <a:prstGeom prst="line">
            <a:avLst/>
          </a:prstGeom>
          <a:ln w="57150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1126072" y="3556003"/>
            <a:ext cx="0" cy="313267"/>
          </a:xfrm>
          <a:prstGeom prst="line">
            <a:avLst/>
          </a:prstGeom>
          <a:ln w="57150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3860806" y="2882904"/>
            <a:ext cx="0" cy="986366"/>
          </a:xfrm>
          <a:prstGeom prst="line">
            <a:avLst/>
          </a:prstGeom>
          <a:ln w="57150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1583272" y="3399370"/>
            <a:ext cx="0" cy="469900"/>
          </a:xfrm>
          <a:prstGeom prst="line">
            <a:avLst/>
          </a:prstGeom>
          <a:ln w="57150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2937950" y="2696637"/>
            <a:ext cx="0" cy="1172633"/>
          </a:xfrm>
          <a:prstGeom prst="line">
            <a:avLst/>
          </a:prstGeom>
          <a:ln w="57150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2497677" y="3048003"/>
            <a:ext cx="0" cy="821267"/>
          </a:xfrm>
          <a:prstGeom prst="line">
            <a:avLst/>
          </a:prstGeom>
          <a:ln w="5715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3403606" y="2802466"/>
            <a:ext cx="0" cy="1066804"/>
          </a:xfrm>
          <a:prstGeom prst="line">
            <a:avLst/>
          </a:prstGeom>
          <a:ln w="57150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2040478" y="3708404"/>
            <a:ext cx="0" cy="160866"/>
          </a:xfrm>
          <a:prstGeom prst="line">
            <a:avLst/>
          </a:prstGeom>
          <a:ln w="57150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1583272" y="3399370"/>
            <a:ext cx="0" cy="469900"/>
          </a:xfrm>
          <a:prstGeom prst="line">
            <a:avLst/>
          </a:prstGeom>
          <a:ln w="57150" cmpd="sng"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2040472" y="4868337"/>
            <a:ext cx="0" cy="635000"/>
          </a:xfrm>
          <a:prstGeom prst="line">
            <a:avLst/>
          </a:prstGeom>
          <a:ln w="57150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>
            <a:off x="3860811" y="4516971"/>
            <a:ext cx="0" cy="986366"/>
          </a:xfrm>
          <a:prstGeom prst="line">
            <a:avLst/>
          </a:prstGeom>
          <a:ln w="57150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>
            <a:off x="1583277" y="5033437"/>
            <a:ext cx="0" cy="469900"/>
          </a:xfrm>
          <a:prstGeom prst="line">
            <a:avLst/>
          </a:prstGeom>
          <a:ln w="57150" cmpd="sng"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>
            <a:off x="2937955" y="4330704"/>
            <a:ext cx="0" cy="1172633"/>
          </a:xfrm>
          <a:prstGeom prst="line">
            <a:avLst/>
          </a:prstGeom>
          <a:ln w="57150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/>
          <p:nvPr/>
        </p:nvCxnSpPr>
        <p:spPr>
          <a:xfrm>
            <a:off x="2497682" y="4682070"/>
            <a:ext cx="0" cy="821267"/>
          </a:xfrm>
          <a:prstGeom prst="line">
            <a:avLst/>
          </a:prstGeom>
          <a:ln w="5715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>
            <a:off x="3403611" y="4436533"/>
            <a:ext cx="0" cy="1066804"/>
          </a:xfrm>
          <a:prstGeom prst="line">
            <a:avLst/>
          </a:prstGeom>
          <a:ln w="57150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/>
        </p:nvCxnSpPr>
        <p:spPr>
          <a:xfrm>
            <a:off x="1134560" y="5342471"/>
            <a:ext cx="0" cy="160866"/>
          </a:xfrm>
          <a:prstGeom prst="line">
            <a:avLst/>
          </a:prstGeom>
          <a:ln w="57150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/>
          <p:nvPr/>
        </p:nvCxnSpPr>
        <p:spPr>
          <a:xfrm>
            <a:off x="668877" y="5190070"/>
            <a:ext cx="0" cy="313267"/>
          </a:xfrm>
          <a:prstGeom prst="line">
            <a:avLst/>
          </a:prstGeom>
          <a:ln w="57150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/>
          <p:nvPr/>
        </p:nvCxnSpPr>
        <p:spPr>
          <a:xfrm>
            <a:off x="1134560" y="5350939"/>
            <a:ext cx="0" cy="160866"/>
          </a:xfrm>
          <a:prstGeom prst="line">
            <a:avLst/>
          </a:prstGeom>
          <a:ln w="57150" cmpd="sng"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/>
          <p:nvPr/>
        </p:nvCxnSpPr>
        <p:spPr>
          <a:xfrm>
            <a:off x="6256872" y="1667942"/>
            <a:ext cx="0" cy="635000"/>
          </a:xfrm>
          <a:prstGeom prst="line">
            <a:avLst/>
          </a:prstGeom>
          <a:ln w="57150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/>
          <p:nvPr/>
        </p:nvCxnSpPr>
        <p:spPr>
          <a:xfrm>
            <a:off x="8077211" y="1316576"/>
            <a:ext cx="0" cy="986366"/>
          </a:xfrm>
          <a:prstGeom prst="line">
            <a:avLst/>
          </a:prstGeom>
          <a:ln w="57150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/>
          <p:nvPr/>
        </p:nvCxnSpPr>
        <p:spPr>
          <a:xfrm>
            <a:off x="5799677" y="1833042"/>
            <a:ext cx="0" cy="469900"/>
          </a:xfrm>
          <a:prstGeom prst="line">
            <a:avLst/>
          </a:prstGeom>
          <a:ln w="57150" cmpd="sng"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/>
          <p:nvPr/>
        </p:nvCxnSpPr>
        <p:spPr>
          <a:xfrm>
            <a:off x="7154355" y="1130309"/>
            <a:ext cx="0" cy="1172633"/>
          </a:xfrm>
          <a:prstGeom prst="line">
            <a:avLst/>
          </a:prstGeom>
          <a:ln w="57150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6714082" y="1481675"/>
            <a:ext cx="0" cy="821267"/>
          </a:xfrm>
          <a:prstGeom prst="line">
            <a:avLst/>
          </a:prstGeom>
          <a:ln w="5715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/>
          <p:nvPr/>
        </p:nvCxnSpPr>
        <p:spPr>
          <a:xfrm>
            <a:off x="7620011" y="1236138"/>
            <a:ext cx="0" cy="1066804"/>
          </a:xfrm>
          <a:prstGeom prst="line">
            <a:avLst/>
          </a:prstGeom>
          <a:ln w="57150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/>
          <p:cNvCxnSpPr/>
          <p:nvPr/>
        </p:nvCxnSpPr>
        <p:spPr>
          <a:xfrm>
            <a:off x="5350960" y="1985442"/>
            <a:ext cx="0" cy="313267"/>
          </a:xfrm>
          <a:prstGeom prst="line">
            <a:avLst/>
          </a:prstGeom>
          <a:ln w="57150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/>
          <p:nvPr/>
        </p:nvCxnSpPr>
        <p:spPr>
          <a:xfrm>
            <a:off x="4885277" y="2142078"/>
            <a:ext cx="0" cy="160866"/>
          </a:xfrm>
          <a:prstGeom prst="line">
            <a:avLst/>
          </a:prstGeom>
          <a:ln w="57150" cmpd="sng"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/>
          <p:cNvCxnSpPr/>
          <p:nvPr/>
        </p:nvCxnSpPr>
        <p:spPr>
          <a:xfrm>
            <a:off x="7620011" y="1231905"/>
            <a:ext cx="0" cy="1066804"/>
          </a:xfrm>
          <a:prstGeom prst="line">
            <a:avLst/>
          </a:prstGeom>
          <a:ln w="57150" cmpd="sng"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/>
          <p:cNvCxnSpPr/>
          <p:nvPr/>
        </p:nvCxnSpPr>
        <p:spPr>
          <a:xfrm>
            <a:off x="6256872" y="3234268"/>
            <a:ext cx="0" cy="635000"/>
          </a:xfrm>
          <a:prstGeom prst="line">
            <a:avLst/>
          </a:prstGeom>
          <a:ln w="57150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/>
          <p:cNvCxnSpPr/>
          <p:nvPr/>
        </p:nvCxnSpPr>
        <p:spPr>
          <a:xfrm>
            <a:off x="5799677" y="3399368"/>
            <a:ext cx="0" cy="469900"/>
          </a:xfrm>
          <a:prstGeom prst="line">
            <a:avLst/>
          </a:prstGeom>
          <a:ln w="57150" cmpd="sng"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/>
          <p:cNvCxnSpPr/>
          <p:nvPr/>
        </p:nvCxnSpPr>
        <p:spPr>
          <a:xfrm>
            <a:off x="8077211" y="2692402"/>
            <a:ext cx="0" cy="1172633"/>
          </a:xfrm>
          <a:prstGeom prst="line">
            <a:avLst/>
          </a:prstGeom>
          <a:ln w="57150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/>
          <p:cNvCxnSpPr/>
          <p:nvPr/>
        </p:nvCxnSpPr>
        <p:spPr>
          <a:xfrm>
            <a:off x="6714082" y="3048001"/>
            <a:ext cx="0" cy="821267"/>
          </a:xfrm>
          <a:prstGeom prst="line">
            <a:avLst/>
          </a:prstGeom>
          <a:ln w="5715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/>
          <p:cNvCxnSpPr/>
          <p:nvPr/>
        </p:nvCxnSpPr>
        <p:spPr>
          <a:xfrm>
            <a:off x="5350960" y="3551768"/>
            <a:ext cx="0" cy="313267"/>
          </a:xfrm>
          <a:prstGeom prst="line">
            <a:avLst/>
          </a:prstGeom>
          <a:ln w="57150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/>
          <p:cNvCxnSpPr/>
          <p:nvPr/>
        </p:nvCxnSpPr>
        <p:spPr>
          <a:xfrm>
            <a:off x="4885277" y="3708404"/>
            <a:ext cx="0" cy="160866"/>
          </a:xfrm>
          <a:prstGeom prst="line">
            <a:avLst/>
          </a:prstGeom>
          <a:ln w="57150" cmpd="sng"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5" name="Straight Connector 74"/>
          <p:cNvCxnSpPr/>
          <p:nvPr/>
        </p:nvCxnSpPr>
        <p:spPr>
          <a:xfrm>
            <a:off x="7620011" y="2802466"/>
            <a:ext cx="0" cy="1066804"/>
          </a:xfrm>
          <a:prstGeom prst="line">
            <a:avLst/>
          </a:prstGeom>
          <a:ln w="57150" cmpd="sng"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/>
          <p:cNvCxnSpPr/>
          <p:nvPr/>
        </p:nvCxnSpPr>
        <p:spPr>
          <a:xfrm>
            <a:off x="7154355" y="2882902"/>
            <a:ext cx="0" cy="986366"/>
          </a:xfrm>
          <a:prstGeom prst="line">
            <a:avLst/>
          </a:prstGeom>
          <a:ln w="57150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4449280" y="4666850"/>
            <a:ext cx="40240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Franklin Gothic Medium"/>
                <a:cs typeface="Franklin Gothic Medium"/>
              </a:rPr>
              <a:t>How to choose the pivot?</a:t>
            </a:r>
          </a:p>
        </p:txBody>
      </p:sp>
    </p:spTree>
    <p:extLst>
      <p:ext uri="{BB962C8B-B14F-4D97-AF65-F5344CB8AC3E}">
        <p14:creationId xmlns:p14="http://schemas.microsoft.com/office/powerpoint/2010/main" val="5156185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3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6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9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5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8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1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4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7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2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7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2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7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0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3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6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9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4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9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4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theme/theme1.xml><?xml version="1.0" encoding="utf-8"?>
<a:theme xmlns:a="http://schemas.openxmlformats.org/drawingml/2006/main" name="Office Theme">
  <a:themeElements>
    <a:clrScheme name="Custom 2">
      <a:dk1>
        <a:sysClr val="windowText" lastClr="000000"/>
      </a:dk1>
      <a:lt1>
        <a:sysClr val="window" lastClr="FFFFFF"/>
      </a:lt1>
      <a:dk2>
        <a:srgbClr val="666666"/>
      </a:dk2>
      <a:lt2>
        <a:srgbClr val="EEECE1"/>
      </a:lt2>
      <a:accent1>
        <a:srgbClr val="FF9933"/>
      </a:accent1>
      <a:accent2>
        <a:srgbClr val="FF6600"/>
      </a:accent2>
      <a:accent3>
        <a:srgbClr val="FF9900"/>
      </a:accent3>
      <a:accent4>
        <a:srgbClr val="9999FF"/>
      </a:accent4>
      <a:accent5>
        <a:srgbClr val="6666CC"/>
      </a:accent5>
      <a:accent6>
        <a:srgbClr val="3333CC"/>
      </a:accent6>
      <a:hlink>
        <a:srgbClr val="666666"/>
      </a:hlink>
      <a:folHlink>
        <a:srgbClr val="999999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effectLst/>
      </a:spPr>
      <a:bodyPr rtlCol="0" anchor="ctr"/>
      <a:lstStyle>
        <a:defPPr algn="ctr">
          <a:defRPr/>
        </a:defPPr>
      </a:lstStyle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spDef>
    <a:lnDef>
      <a:spPr>
        <a:effectLst/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defRPr sz="2400" dirty="0" smtClean="0">
            <a:latin typeface="Franklin Gothic Medium"/>
            <a:cs typeface="Franklin Gothic Medium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15973</TotalTime>
  <Words>914</Words>
  <Application>Microsoft Macintosh PowerPoint</Application>
  <PresentationFormat>On-screen Show (4:3)</PresentationFormat>
  <Paragraphs>91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The probabilistic method</vt:lpstr>
      <vt:lpstr>PowerPoint Presentation</vt:lpstr>
      <vt:lpstr>Friends and “non-friends”</vt:lpstr>
      <vt:lpstr>Ramsey’s theorem</vt:lpstr>
      <vt:lpstr>Erdös’s theorem</vt:lpstr>
      <vt:lpstr>Erdös’s theorem</vt:lpstr>
      <vt:lpstr>Erdös’s theorem</vt:lpstr>
      <vt:lpstr>Quicksort</vt:lpstr>
      <vt:lpstr>Quicksort</vt:lpstr>
      <vt:lpstr>Quicksort</vt:lpstr>
      <vt:lpstr>Quicksort</vt:lpstr>
      <vt:lpstr>The randomized quicksort algorithm</vt:lpstr>
      <vt:lpstr>Analysis of randomized quicksort</vt:lpstr>
      <vt:lpstr>Analysis of randomized quicksort</vt:lpstr>
      <vt:lpstr>What is next?</vt:lpstr>
    </vt:vector>
  </TitlesOfParts>
  <Company>Chinese University of Hong Kong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Andrej Bogdanov</dc:creator>
  <cp:lastModifiedBy>Andrej Bogdanov</cp:lastModifiedBy>
  <cp:revision>606</cp:revision>
  <dcterms:created xsi:type="dcterms:W3CDTF">2013-01-07T07:20:47Z</dcterms:created>
  <dcterms:modified xsi:type="dcterms:W3CDTF">2014-04-16T03:49:42Z</dcterms:modified>
</cp:coreProperties>
</file>