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58" r:id="rId3"/>
    <p:sldId id="259" r:id="rId4"/>
    <p:sldId id="260" r:id="rId5"/>
    <p:sldId id="257" r:id="rId6"/>
    <p:sldId id="261" r:id="rId7"/>
    <p:sldId id="262" r:id="rId8"/>
    <p:sldId id="263" r:id="rId9"/>
    <p:sldId id="264" r:id="rId10"/>
    <p:sldId id="290" r:id="rId11"/>
    <p:sldId id="266" r:id="rId12"/>
    <p:sldId id="267" r:id="rId13"/>
    <p:sldId id="287" r:id="rId14"/>
    <p:sldId id="288" r:id="rId15"/>
    <p:sldId id="270" r:id="rId16"/>
    <p:sldId id="271" r:id="rId17"/>
    <p:sldId id="272" r:id="rId18"/>
    <p:sldId id="273" r:id="rId19"/>
    <p:sldId id="269" r:id="rId20"/>
    <p:sldId id="274" r:id="rId21"/>
    <p:sldId id="275" r:id="rId22"/>
    <p:sldId id="291" r:id="rId23"/>
    <p:sldId id="276" r:id="rId24"/>
    <p:sldId id="277" r:id="rId25"/>
    <p:sldId id="278" r:id="rId26"/>
    <p:sldId id="279" r:id="rId27"/>
    <p:sldId id="280" r:id="rId28"/>
    <p:sldId id="281" r:id="rId29"/>
    <p:sldId id="282" r:id="rId30"/>
    <p:sldId id="283" r:id="rId31"/>
    <p:sldId id="285" r:id="rId32"/>
    <p:sldId id="284" r:id="rId33"/>
    <p:sldId id="286" r:id="rId34"/>
    <p:sldId id="289" r:id="rId35"/>
    <p:sldId id="292" r:id="rId36"/>
    <p:sldId id="293" r:id="rId37"/>
    <p:sldId id="294" r:id="rId38"/>
    <p:sldId id="295"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52A23F"/>
    <a:srgbClr val="FFFF66"/>
    <a:srgbClr val="FF3300"/>
    <a:srgbClr val="FF0000"/>
    <a:srgbClr val="33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994" autoAdjust="0"/>
  </p:normalViewPr>
  <p:slideViewPr>
    <p:cSldViewPr snapToGrid="0" snapToObjects="1">
      <p:cViewPr>
        <p:scale>
          <a:sx n="150" d="100"/>
          <a:sy n="150" d="100"/>
        </p:scale>
        <p:origin x="-256" y="512"/>
      </p:cViewPr>
      <p:guideLst>
        <p:guide orient="horz" pos="2156"/>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3FB922-F127-5E47-9B2E-CA730A74DCAB}" type="datetimeFigureOut">
              <a:rPr lang="en-US" smtClean="0"/>
              <a:t>14/4/14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E1A22D-B0DA-7946-9107-1C35E13A8882}" type="slidenum">
              <a:rPr lang="en-US" smtClean="0"/>
              <a:t>‹#›</a:t>
            </a:fld>
            <a:endParaRPr lang="en-US"/>
          </a:p>
        </p:txBody>
      </p:sp>
    </p:spTree>
    <p:extLst>
      <p:ext uri="{BB962C8B-B14F-4D97-AF65-F5344CB8AC3E}">
        <p14:creationId xmlns:p14="http://schemas.microsoft.com/office/powerpoint/2010/main" val="2340084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58037"/>
            <a:ext cx="7772400" cy="815815"/>
          </a:xfrm>
          <a:prstGeom prst="rect">
            <a:avLst/>
          </a:prstGeom>
        </p:spPr>
        <p:txBody>
          <a:bodyPr/>
          <a:lstStyle>
            <a:lvl1pPr>
              <a:defRPr>
                <a:latin typeface="Franklin Gothic Medium"/>
                <a:cs typeface="Franklin Gothic Medium"/>
              </a:defRPr>
            </a:lvl1pPr>
          </a:lstStyle>
          <a:p>
            <a:r>
              <a:rPr lang="en-US" dirty="0" smtClean="0"/>
              <a:t>Click to edit Master title style</a:t>
            </a:r>
            <a:endParaRPr lang="en-US" dirty="0"/>
          </a:p>
        </p:txBody>
      </p:sp>
      <p:sp>
        <p:nvSpPr>
          <p:cNvPr id="7" name="TextBox 6"/>
          <p:cNvSpPr txBox="1"/>
          <p:nvPr userDrawn="1"/>
        </p:nvSpPr>
        <p:spPr>
          <a:xfrm>
            <a:off x="685800" y="682560"/>
            <a:ext cx="6432320" cy="461665"/>
          </a:xfrm>
          <a:prstGeom prst="rect">
            <a:avLst/>
          </a:prstGeom>
          <a:noFill/>
        </p:spPr>
        <p:txBody>
          <a:bodyPr wrap="none" rtlCol="0">
            <a:spAutoFit/>
          </a:bodyPr>
          <a:lstStyle/>
          <a:p>
            <a:r>
              <a:rPr lang="en-US" sz="2400" b="1" dirty="0" smtClean="0"/>
              <a:t>ENGG</a:t>
            </a:r>
            <a:r>
              <a:rPr lang="en-US" sz="2400" b="1" baseline="0" dirty="0" smtClean="0"/>
              <a:t> 2040C: </a:t>
            </a:r>
            <a:r>
              <a:rPr lang="en-US" sz="2400" baseline="0" dirty="0" smtClean="0"/>
              <a:t>Probability Models and Applications</a:t>
            </a:r>
            <a:endParaRPr lang="en-US" sz="2400" dirty="0"/>
          </a:p>
        </p:txBody>
      </p:sp>
      <p:sp>
        <p:nvSpPr>
          <p:cNvPr id="8" name="TextBox 7"/>
          <p:cNvSpPr txBox="1"/>
          <p:nvPr userDrawn="1"/>
        </p:nvSpPr>
        <p:spPr>
          <a:xfrm>
            <a:off x="6119098" y="5887585"/>
            <a:ext cx="2339102" cy="461665"/>
          </a:xfrm>
          <a:prstGeom prst="rect">
            <a:avLst/>
          </a:prstGeom>
          <a:noFill/>
        </p:spPr>
        <p:txBody>
          <a:bodyPr wrap="none" rtlCol="0">
            <a:spAutoFit/>
          </a:bodyPr>
          <a:lstStyle/>
          <a:p>
            <a:r>
              <a:rPr lang="en-US" sz="2400" dirty="0" smtClean="0"/>
              <a:t>Andrej Bogdanov</a:t>
            </a:r>
            <a:endParaRPr lang="en-US" sz="2400" dirty="0"/>
          </a:p>
        </p:txBody>
      </p:sp>
      <p:sp>
        <p:nvSpPr>
          <p:cNvPr id="9" name="TextBox 8"/>
          <p:cNvSpPr txBox="1"/>
          <p:nvPr userDrawn="1"/>
        </p:nvSpPr>
        <p:spPr>
          <a:xfrm>
            <a:off x="685800" y="1094160"/>
            <a:ext cx="1665841" cy="461665"/>
          </a:xfrm>
          <a:prstGeom prst="rect">
            <a:avLst/>
          </a:prstGeom>
          <a:noFill/>
        </p:spPr>
        <p:txBody>
          <a:bodyPr wrap="none" rtlCol="0">
            <a:spAutoFit/>
          </a:bodyPr>
          <a:lstStyle/>
          <a:p>
            <a:r>
              <a:rPr lang="en-US" sz="2400" baseline="0" dirty="0" smtClean="0"/>
              <a:t>Spring 2014</a:t>
            </a:r>
            <a:endParaRPr lang="en-US" sz="2400" dirty="0"/>
          </a:p>
        </p:txBody>
      </p:sp>
    </p:spTree>
    <p:extLst>
      <p:ext uri="{BB962C8B-B14F-4D97-AF65-F5344CB8AC3E}">
        <p14:creationId xmlns:p14="http://schemas.microsoft.com/office/powerpoint/2010/main" val="62717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6642"/>
          </a:xfrm>
          <a:prstGeom prst="rect">
            <a:avLst/>
          </a:prstGeom>
        </p:spPr>
        <p:txBody>
          <a:bodyPr>
            <a:normAutofit/>
          </a:bodyPr>
          <a:lstStyle>
            <a:lvl1pPr algn="l">
              <a:defRPr sz="3200">
                <a:latin typeface="Franklin Gothic Medium"/>
                <a:cs typeface="Franklin Gothic Medium"/>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44160"/>
            <a:ext cx="8229600" cy="5140800"/>
          </a:xfrm>
          <a:prstGeom prst="rect">
            <a:avLst/>
          </a:prstGeom>
        </p:spPr>
        <p:txBody>
          <a:bodyPr/>
          <a:lstStyle>
            <a:lvl1pPr>
              <a:defRPr>
                <a:latin typeface="Franklin Gothic Medium"/>
                <a:cs typeface="Franklin Gothic Medium"/>
              </a:defRPr>
            </a:lvl1pPr>
            <a:lvl2pPr>
              <a:defRPr>
                <a:latin typeface="Franklin Gothic Medium"/>
                <a:cs typeface="Franklin Gothic Medium"/>
              </a:defRPr>
            </a:lvl2pPr>
            <a:lvl3pPr marL="914400" indent="0">
              <a:buNone/>
              <a:defRPr/>
            </a:lvl3pPr>
            <a:lvl4pPr marL="1371600" indent="0">
              <a:buNone/>
              <a:defRPr/>
            </a:lvl4pPr>
            <a:lvl5pPr marL="1828800" indent="0">
              <a:buNone/>
              <a:defRPr/>
            </a:lvl5pPr>
          </a:lstStyle>
          <a:p>
            <a:pPr lvl="0"/>
            <a:r>
              <a:rPr lang="en-US" dirty="0" smtClean="0"/>
              <a:t>Click to edit Master text styles</a:t>
            </a:r>
          </a:p>
          <a:p>
            <a:pPr lvl="1"/>
            <a:r>
              <a:rPr lang="en-US" dirty="0" smtClean="0"/>
              <a:t>Second level</a:t>
            </a:r>
          </a:p>
        </p:txBody>
      </p:sp>
      <p:cxnSp>
        <p:nvCxnSpPr>
          <p:cNvPr id="8" name="Straight Connector 7"/>
          <p:cNvCxnSpPr/>
          <p:nvPr userDrawn="1"/>
        </p:nvCxnSpPr>
        <p:spPr>
          <a:xfrm>
            <a:off x="457200" y="881280"/>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4564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606642"/>
          </a:xfrm>
          <a:prstGeom prst="rect">
            <a:avLst/>
          </a:prstGeom>
        </p:spPr>
        <p:txBody>
          <a:bodyPr>
            <a:normAutofit/>
          </a:bodyPr>
          <a:lstStyle>
            <a:lvl1pPr algn="l">
              <a:defRPr sz="3200">
                <a:latin typeface="Franklin Gothic Medium"/>
                <a:cs typeface="Franklin Gothic Medium"/>
              </a:defRPr>
            </a:lvl1pPr>
          </a:lstStyle>
          <a:p>
            <a:r>
              <a:rPr lang="en-US" dirty="0" smtClean="0"/>
              <a:t>Click to edit Master title style</a:t>
            </a:r>
            <a:endParaRPr lang="en-US" dirty="0"/>
          </a:p>
        </p:txBody>
      </p:sp>
      <p:cxnSp>
        <p:nvCxnSpPr>
          <p:cNvPr id="7" name="Straight Connector 6"/>
          <p:cNvCxnSpPr/>
          <p:nvPr userDrawn="1"/>
        </p:nvCxnSpPr>
        <p:spPr>
          <a:xfrm>
            <a:off x="457200" y="881280"/>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531583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8249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jpg"/><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 Id="rId3" Type="http://schemas.openxmlformats.org/officeDocument/2006/relationships/image" Target="../media/image9.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 Id="rId3" Type="http://schemas.openxmlformats.org/officeDocument/2006/relationships/image" Target="../media/image11.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 Id="rId3" Type="http://schemas.openxmlformats.org/officeDocument/2006/relationships/image" Target="../media/image1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tattrek.com/online-calculator/normal.aspx" TargetMode="External"/><Relationship Id="rId4"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61754"/>
            <a:ext cx="7772400" cy="799046"/>
          </a:xfrm>
        </p:spPr>
        <p:txBody>
          <a:bodyPr/>
          <a:lstStyle/>
          <a:p>
            <a:r>
              <a:rPr lang="en-US" dirty="0" smtClean="0"/>
              <a:t>8. Limit theorems</a:t>
            </a:r>
            <a:endParaRPr lang="en-US" sz="3600" i="1" dirty="0"/>
          </a:p>
        </p:txBody>
      </p:sp>
    </p:spTree>
    <p:extLst>
      <p:ext uri="{BB962C8B-B14F-4D97-AF65-F5344CB8AC3E}">
        <p14:creationId xmlns:p14="http://schemas.microsoft.com/office/powerpoint/2010/main" val="429398323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simulation of patterns</a:t>
            </a:r>
            <a:endParaRPr lang="en-US" dirty="0"/>
          </a:p>
        </p:txBody>
      </p:sp>
      <p:sp>
        <p:nvSpPr>
          <p:cNvPr id="4" name="Rectangle 3"/>
          <p:cNvSpPr/>
          <p:nvPr/>
        </p:nvSpPr>
        <p:spPr>
          <a:xfrm>
            <a:off x="457198" y="1128168"/>
            <a:ext cx="8229601" cy="3539430"/>
          </a:xfrm>
          <a:prstGeom prst="rect">
            <a:avLst/>
          </a:prstGeom>
        </p:spPr>
        <p:txBody>
          <a:bodyPr wrap="square">
            <a:spAutoFit/>
          </a:bodyPr>
          <a:lstStyle/>
          <a:p>
            <a:r>
              <a:rPr lang="en-US" sz="1600" dirty="0">
                <a:solidFill>
                  <a:schemeClr val="accent2">
                    <a:lumMod val="75000"/>
                  </a:schemeClr>
                </a:solidFill>
                <a:latin typeface="Courier New"/>
                <a:cs typeface="Courier New"/>
              </a:rPr>
              <a:t># toss n coins and count </a:t>
            </a:r>
            <a:r>
              <a:rPr lang="en-US" sz="1600" dirty="0" smtClean="0">
                <a:solidFill>
                  <a:schemeClr val="accent2">
                    <a:lumMod val="75000"/>
                  </a:schemeClr>
                </a:solidFill>
                <a:latin typeface="Courier New"/>
                <a:cs typeface="Courier New"/>
              </a:rPr>
              <a:t>number </a:t>
            </a:r>
            <a:r>
              <a:rPr lang="en-US" sz="1600" dirty="0">
                <a:solidFill>
                  <a:schemeClr val="accent2">
                    <a:lumMod val="75000"/>
                  </a:schemeClr>
                </a:solidFill>
                <a:latin typeface="Courier New"/>
                <a:cs typeface="Courier New"/>
              </a:rPr>
              <a:t>of consecutive head pairs</a:t>
            </a:r>
          </a:p>
          <a:p>
            <a:r>
              <a:rPr lang="en-US" sz="1600" dirty="0" err="1">
                <a:solidFill>
                  <a:schemeClr val="accent1"/>
                </a:solidFill>
                <a:latin typeface="Courier New"/>
                <a:cs typeface="Courier New"/>
              </a:rPr>
              <a:t>def</a:t>
            </a:r>
            <a:r>
              <a:rPr lang="en-US" sz="1600" dirty="0">
                <a:latin typeface="Courier New"/>
                <a:cs typeface="Courier New"/>
              </a:rPr>
              <a:t> </a:t>
            </a:r>
            <a:r>
              <a:rPr lang="en-US" sz="1600" dirty="0" err="1">
                <a:latin typeface="Courier New"/>
                <a:cs typeface="Courier New"/>
              </a:rPr>
              <a:t>consheads</a:t>
            </a:r>
            <a:r>
              <a:rPr lang="en-US" sz="1600" dirty="0">
                <a:latin typeface="Courier New"/>
                <a:cs typeface="Courier New"/>
              </a:rPr>
              <a:t>(n):</a:t>
            </a:r>
          </a:p>
          <a:p>
            <a:r>
              <a:rPr lang="en-US" sz="1600" dirty="0">
                <a:latin typeface="Courier New"/>
                <a:cs typeface="Courier New"/>
              </a:rPr>
              <a:t>    count = 0</a:t>
            </a:r>
          </a:p>
          <a:p>
            <a:r>
              <a:rPr lang="en-US" sz="1600" dirty="0">
                <a:latin typeface="Courier New"/>
                <a:cs typeface="Courier New"/>
              </a:rPr>
              <a:t>    </a:t>
            </a:r>
            <a:r>
              <a:rPr lang="en-US" sz="1600" dirty="0" err="1">
                <a:latin typeface="Courier New"/>
                <a:cs typeface="Courier New"/>
              </a:rPr>
              <a:t>lastone</a:t>
            </a:r>
            <a:r>
              <a:rPr lang="en-US" sz="1600" dirty="0">
                <a:latin typeface="Courier New"/>
                <a:cs typeface="Courier New"/>
              </a:rPr>
              <a:t> = </a:t>
            </a:r>
            <a:r>
              <a:rPr lang="en-US" sz="1600" dirty="0" err="1">
                <a:latin typeface="Courier New"/>
                <a:cs typeface="Courier New"/>
              </a:rPr>
              <a:t>randint</a:t>
            </a:r>
            <a:r>
              <a:rPr lang="en-US" sz="1600" dirty="0">
                <a:latin typeface="Courier New"/>
                <a:cs typeface="Courier New"/>
              </a:rPr>
              <a:t>(0, 1)</a:t>
            </a:r>
          </a:p>
          <a:p>
            <a:r>
              <a:rPr lang="en-US" sz="1600" dirty="0">
                <a:latin typeface="Courier New"/>
                <a:cs typeface="Courier New"/>
              </a:rPr>
              <a:t>    </a:t>
            </a:r>
            <a:r>
              <a:rPr lang="en-US" sz="1600" dirty="0" err="1">
                <a:latin typeface="Courier New"/>
                <a:cs typeface="Courier New"/>
              </a:rPr>
              <a:t>thisone</a:t>
            </a:r>
            <a:r>
              <a:rPr lang="en-US" sz="1600" dirty="0">
                <a:latin typeface="Courier New"/>
                <a:cs typeface="Courier New"/>
              </a:rPr>
              <a:t> = </a:t>
            </a:r>
            <a:r>
              <a:rPr lang="en-US" sz="1600" dirty="0" err="1">
                <a:latin typeface="Courier New"/>
                <a:cs typeface="Courier New"/>
              </a:rPr>
              <a:t>randint</a:t>
            </a:r>
            <a:r>
              <a:rPr lang="en-US" sz="1600" dirty="0">
                <a:latin typeface="Courier New"/>
                <a:cs typeface="Courier New"/>
              </a:rPr>
              <a:t>(0, 1)</a:t>
            </a:r>
          </a:p>
          <a:p>
            <a:r>
              <a:rPr lang="en-US" sz="1600" dirty="0">
                <a:latin typeface="Courier New"/>
                <a:cs typeface="Courier New"/>
              </a:rPr>
              <a:t>    </a:t>
            </a:r>
            <a:r>
              <a:rPr lang="en-US" sz="1600" dirty="0">
                <a:solidFill>
                  <a:srgbClr val="FF9933"/>
                </a:solidFill>
                <a:latin typeface="Courier New"/>
                <a:cs typeface="Courier New"/>
              </a:rPr>
              <a:t>for</a:t>
            </a:r>
            <a:r>
              <a:rPr lang="en-US" sz="1600" dirty="0">
                <a:latin typeface="Courier New"/>
                <a:cs typeface="Courier New"/>
              </a:rPr>
              <a:t> </a:t>
            </a:r>
            <a:r>
              <a:rPr lang="en-US" sz="1600" dirty="0" err="1">
                <a:latin typeface="Courier New"/>
                <a:cs typeface="Courier New"/>
              </a:rPr>
              <a:t>i</a:t>
            </a:r>
            <a:r>
              <a:rPr lang="en-US" sz="1600" dirty="0">
                <a:latin typeface="Courier New"/>
                <a:cs typeface="Courier New"/>
              </a:rPr>
              <a:t> </a:t>
            </a:r>
            <a:r>
              <a:rPr lang="en-US" sz="1600" dirty="0">
                <a:solidFill>
                  <a:srgbClr val="FF9933"/>
                </a:solidFill>
                <a:latin typeface="Courier New"/>
                <a:cs typeface="Courier New"/>
              </a:rPr>
              <a:t>in</a:t>
            </a:r>
            <a:r>
              <a:rPr lang="en-US" sz="1600" dirty="0">
                <a:latin typeface="Courier New"/>
                <a:cs typeface="Courier New"/>
              </a:rPr>
              <a:t> range(n - 1):</a:t>
            </a:r>
          </a:p>
          <a:p>
            <a:r>
              <a:rPr lang="en-US" sz="1600" dirty="0">
                <a:latin typeface="Courier New"/>
                <a:cs typeface="Courier New"/>
              </a:rPr>
              <a:t>        </a:t>
            </a:r>
            <a:r>
              <a:rPr lang="en-US" sz="1600" dirty="0">
                <a:solidFill>
                  <a:srgbClr val="FF9933"/>
                </a:solidFill>
                <a:latin typeface="Courier New"/>
                <a:cs typeface="Courier New"/>
              </a:rPr>
              <a:t>if</a:t>
            </a:r>
            <a:r>
              <a:rPr lang="en-US" sz="1600" dirty="0">
                <a:latin typeface="Courier New"/>
                <a:cs typeface="Courier New"/>
              </a:rPr>
              <a:t> </a:t>
            </a:r>
            <a:r>
              <a:rPr lang="en-US" sz="1600" dirty="0" err="1">
                <a:latin typeface="Courier New"/>
                <a:cs typeface="Courier New"/>
              </a:rPr>
              <a:t>lastone</a:t>
            </a:r>
            <a:r>
              <a:rPr lang="en-US" sz="1600" dirty="0">
                <a:latin typeface="Courier New"/>
                <a:cs typeface="Courier New"/>
              </a:rPr>
              <a:t> == 1 </a:t>
            </a:r>
            <a:r>
              <a:rPr lang="en-US" sz="1600" dirty="0">
                <a:solidFill>
                  <a:srgbClr val="FF9933"/>
                </a:solidFill>
                <a:latin typeface="Courier New"/>
                <a:cs typeface="Courier New"/>
              </a:rPr>
              <a:t>and</a:t>
            </a:r>
            <a:r>
              <a:rPr lang="en-US" sz="1600" dirty="0">
                <a:latin typeface="Courier New"/>
                <a:cs typeface="Courier New"/>
              </a:rPr>
              <a:t> </a:t>
            </a:r>
            <a:r>
              <a:rPr lang="en-US" sz="1600" dirty="0" err="1">
                <a:latin typeface="Courier New"/>
                <a:cs typeface="Courier New"/>
              </a:rPr>
              <a:t>thisone</a:t>
            </a:r>
            <a:r>
              <a:rPr lang="en-US" sz="1600" dirty="0">
                <a:latin typeface="Courier New"/>
                <a:cs typeface="Courier New"/>
              </a:rPr>
              <a:t> == 1:</a:t>
            </a:r>
          </a:p>
          <a:p>
            <a:r>
              <a:rPr lang="en-US" sz="1600" dirty="0">
                <a:latin typeface="Courier New"/>
                <a:cs typeface="Courier New"/>
              </a:rPr>
              <a:t>            count = count + 1</a:t>
            </a:r>
          </a:p>
          <a:p>
            <a:r>
              <a:rPr lang="en-US" sz="1600" dirty="0">
                <a:latin typeface="Courier New"/>
                <a:cs typeface="Courier New"/>
              </a:rPr>
              <a:t>        </a:t>
            </a:r>
            <a:r>
              <a:rPr lang="en-US" sz="1600" dirty="0" err="1">
                <a:latin typeface="Courier New"/>
                <a:cs typeface="Courier New"/>
              </a:rPr>
              <a:t>lastone</a:t>
            </a:r>
            <a:r>
              <a:rPr lang="en-US" sz="1600" dirty="0">
                <a:latin typeface="Courier New"/>
                <a:cs typeface="Courier New"/>
              </a:rPr>
              <a:t> = </a:t>
            </a:r>
            <a:r>
              <a:rPr lang="en-US" sz="1600" dirty="0" err="1">
                <a:latin typeface="Courier New"/>
                <a:cs typeface="Courier New"/>
              </a:rPr>
              <a:t>thisone</a:t>
            </a:r>
            <a:endParaRPr lang="en-US" sz="1600" dirty="0">
              <a:latin typeface="Courier New"/>
              <a:cs typeface="Courier New"/>
            </a:endParaRPr>
          </a:p>
          <a:p>
            <a:r>
              <a:rPr lang="en-US" sz="1600" dirty="0">
                <a:latin typeface="Courier New"/>
                <a:cs typeface="Courier New"/>
              </a:rPr>
              <a:t>        </a:t>
            </a:r>
            <a:r>
              <a:rPr lang="en-US" sz="1600" dirty="0" err="1">
                <a:latin typeface="Courier New"/>
                <a:cs typeface="Courier New"/>
              </a:rPr>
              <a:t>thisone</a:t>
            </a:r>
            <a:r>
              <a:rPr lang="en-US" sz="1600" dirty="0">
                <a:latin typeface="Courier New"/>
                <a:cs typeface="Courier New"/>
              </a:rPr>
              <a:t> = </a:t>
            </a:r>
            <a:r>
              <a:rPr lang="en-US" sz="1600" dirty="0" err="1">
                <a:latin typeface="Courier New"/>
                <a:cs typeface="Courier New"/>
              </a:rPr>
              <a:t>randint</a:t>
            </a:r>
            <a:r>
              <a:rPr lang="en-US" sz="1600" dirty="0">
                <a:latin typeface="Courier New"/>
                <a:cs typeface="Courier New"/>
              </a:rPr>
              <a:t>(0, 1)</a:t>
            </a:r>
          </a:p>
          <a:p>
            <a:r>
              <a:rPr lang="en-US" sz="1600" dirty="0">
                <a:latin typeface="Courier New"/>
                <a:cs typeface="Courier New"/>
              </a:rPr>
              <a:t>    </a:t>
            </a:r>
            <a:r>
              <a:rPr lang="en-US" sz="1600" dirty="0">
                <a:solidFill>
                  <a:srgbClr val="FF9933"/>
                </a:solidFill>
                <a:latin typeface="Courier New"/>
                <a:cs typeface="Courier New"/>
              </a:rPr>
              <a:t>return</a:t>
            </a:r>
            <a:r>
              <a:rPr lang="en-US" sz="1600" dirty="0">
                <a:latin typeface="Courier New"/>
                <a:cs typeface="Courier New"/>
              </a:rPr>
              <a:t> </a:t>
            </a:r>
            <a:r>
              <a:rPr lang="en-US" sz="1600" dirty="0" smtClean="0">
                <a:latin typeface="Courier New"/>
                <a:cs typeface="Courier New"/>
              </a:rPr>
              <a:t>count</a:t>
            </a:r>
          </a:p>
          <a:p>
            <a:endParaRPr lang="en-US" sz="1600" dirty="0" smtClean="0">
              <a:latin typeface="Courier New"/>
              <a:cs typeface="Courier New"/>
            </a:endParaRPr>
          </a:p>
          <a:p>
            <a:r>
              <a:rPr lang="en-US" sz="1600" dirty="0" smtClean="0">
                <a:latin typeface="Courier New"/>
                <a:cs typeface="Courier New"/>
              </a:rPr>
              <a:t>&gt;&gt;&gt; </a:t>
            </a:r>
            <a:r>
              <a:rPr lang="en-US" sz="1600" dirty="0" smtClean="0">
                <a:solidFill>
                  <a:srgbClr val="FF9933"/>
                </a:solidFill>
                <a:latin typeface="Courier New"/>
                <a:cs typeface="Courier New"/>
              </a:rPr>
              <a:t>for</a:t>
            </a:r>
            <a:r>
              <a:rPr lang="en-US" sz="1600" dirty="0" smtClean="0">
                <a:latin typeface="Courier New"/>
                <a:cs typeface="Courier New"/>
              </a:rPr>
              <a:t> </a:t>
            </a:r>
            <a:r>
              <a:rPr lang="en-US" sz="1600" dirty="0" err="1">
                <a:latin typeface="Courier New"/>
                <a:cs typeface="Courier New"/>
              </a:rPr>
              <a:t>i</a:t>
            </a:r>
            <a:r>
              <a:rPr lang="en-US" sz="1600" dirty="0">
                <a:latin typeface="Courier New"/>
                <a:cs typeface="Courier New"/>
              </a:rPr>
              <a:t> </a:t>
            </a:r>
            <a:r>
              <a:rPr lang="en-US" sz="1600" dirty="0">
                <a:solidFill>
                  <a:srgbClr val="FF9933"/>
                </a:solidFill>
                <a:latin typeface="Courier New"/>
                <a:cs typeface="Courier New"/>
              </a:rPr>
              <a:t>in</a:t>
            </a:r>
            <a:r>
              <a:rPr lang="en-US" sz="1600" dirty="0">
                <a:latin typeface="Courier New"/>
                <a:cs typeface="Courier New"/>
              </a:rPr>
              <a:t> range(100):</a:t>
            </a:r>
          </a:p>
          <a:p>
            <a:r>
              <a:rPr lang="en-US" sz="1600" dirty="0">
                <a:latin typeface="Courier New"/>
                <a:cs typeface="Courier New"/>
              </a:rPr>
              <a:t>	</a:t>
            </a:r>
            <a:r>
              <a:rPr lang="en-US" sz="1600" dirty="0" smtClean="0">
                <a:latin typeface="Courier New"/>
                <a:cs typeface="Courier New"/>
              </a:rPr>
              <a:t>    print</a:t>
            </a:r>
            <a:r>
              <a:rPr lang="en-US" sz="1600" dirty="0">
                <a:latin typeface="Courier New"/>
                <a:cs typeface="Courier New"/>
              </a:rPr>
              <a:t>(</a:t>
            </a:r>
            <a:r>
              <a:rPr lang="en-US" sz="1600" dirty="0" err="1">
                <a:latin typeface="Courier New"/>
                <a:cs typeface="Courier New"/>
              </a:rPr>
              <a:t>consheads</a:t>
            </a:r>
            <a:r>
              <a:rPr lang="en-US" sz="1600" dirty="0">
                <a:latin typeface="Courier New"/>
                <a:cs typeface="Courier New"/>
              </a:rPr>
              <a:t>(1000</a:t>
            </a:r>
            <a:r>
              <a:rPr lang="en-US" sz="1600" dirty="0" smtClean="0">
                <a:latin typeface="Courier New"/>
                <a:cs typeface="Courier New"/>
              </a:rPr>
              <a:t>), end = “ ”)</a:t>
            </a:r>
          </a:p>
        </p:txBody>
      </p:sp>
      <p:sp>
        <p:nvSpPr>
          <p:cNvPr id="6" name="Rectangle 5"/>
          <p:cNvSpPr/>
          <p:nvPr/>
        </p:nvSpPr>
        <p:spPr>
          <a:xfrm>
            <a:off x="457200" y="4749486"/>
            <a:ext cx="8229600" cy="1815882"/>
          </a:xfrm>
          <a:prstGeom prst="rect">
            <a:avLst/>
          </a:prstGeom>
        </p:spPr>
        <p:txBody>
          <a:bodyPr wrap="square">
            <a:spAutoFit/>
          </a:bodyPr>
          <a:lstStyle/>
          <a:p>
            <a:r>
              <a:rPr lang="en-US" sz="1600" dirty="0">
                <a:solidFill>
                  <a:srgbClr val="0000FF"/>
                </a:solidFill>
                <a:latin typeface="Courier New"/>
                <a:cs typeface="Courier New"/>
              </a:rPr>
              <a:t>264 260 256 263 272 224 256 254 275 231 242 232 247 268 229 270 231 272 241 238 257 239 251 252 255 249 267 223 272 254 219 266 271 265 212 262 239 253 265 254 262 231 271 242 258 255 219 281 238 246 242 263 245 239 270 199 251 229 240 253 282 258 237 276 247 221 242 226 232 244 222 258 255 294 239 267 253 259 236 239 236 243 254 240 232 248 270 252 232 282 248 244 251 223 226 222 288 266 268 236 </a:t>
            </a:r>
          </a:p>
        </p:txBody>
      </p:sp>
    </p:spTree>
    <p:extLst>
      <p:ext uri="{BB962C8B-B14F-4D97-AF65-F5344CB8AC3E}">
        <p14:creationId xmlns:p14="http://schemas.microsoft.com/office/powerpoint/2010/main" val="2925167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Chebyshev’s</a:t>
            </a:r>
            <a:r>
              <a:rPr lang="en-US" dirty="0" smtClean="0"/>
              <a:t> inequality</a:t>
            </a:r>
            <a:endParaRPr lang="en-US" dirty="0"/>
          </a:p>
        </p:txBody>
      </p:sp>
      <p:sp>
        <p:nvSpPr>
          <p:cNvPr id="4" name="TextBox 3"/>
          <p:cNvSpPr txBox="1"/>
          <p:nvPr/>
        </p:nvSpPr>
        <p:spPr>
          <a:xfrm>
            <a:off x="1060450" y="1680902"/>
            <a:ext cx="7023100" cy="523220"/>
          </a:xfrm>
          <a:prstGeom prst="rect">
            <a:avLst/>
          </a:prstGeom>
          <a:noFill/>
        </p:spPr>
        <p:txBody>
          <a:bodyPr wrap="square" rtlCol="0">
            <a:spAutoFit/>
          </a:bodyPr>
          <a:lstStyle/>
          <a:p>
            <a:r>
              <a:rPr lang="en-US" sz="2800" dirty="0" smtClean="0">
                <a:latin typeface="Franklin Gothic Medium"/>
                <a:cs typeface="Franklin Gothic Medium"/>
              </a:rPr>
              <a:t>For every random variable </a:t>
            </a:r>
            <a:r>
              <a:rPr lang="en-US" sz="2800" i="1" dirty="0" smtClean="0">
                <a:latin typeface="Garamond"/>
                <a:cs typeface="Garamond"/>
              </a:rPr>
              <a:t>X</a:t>
            </a:r>
            <a:r>
              <a:rPr lang="en-US" sz="2800" dirty="0" smtClean="0">
                <a:latin typeface="Franklin Gothic Medium"/>
                <a:cs typeface="Franklin Gothic Medium"/>
              </a:rPr>
              <a:t> and every </a:t>
            </a:r>
            <a:r>
              <a:rPr lang="en-US" sz="2800" i="1" dirty="0" smtClean="0">
                <a:latin typeface="Garamond"/>
                <a:cs typeface="Garamond"/>
              </a:rPr>
              <a:t>t</a:t>
            </a:r>
            <a:r>
              <a:rPr lang="en-US" sz="2800" dirty="0" smtClean="0">
                <a:latin typeface="Franklin Gothic Medium"/>
                <a:cs typeface="Franklin Gothic Medium"/>
              </a:rPr>
              <a:t>:</a:t>
            </a:r>
            <a:endParaRPr lang="en-US" sz="2800" dirty="0" smtClean="0">
              <a:latin typeface="Garamond"/>
              <a:cs typeface="Garamond"/>
            </a:endParaRPr>
          </a:p>
        </p:txBody>
      </p:sp>
      <p:sp>
        <p:nvSpPr>
          <p:cNvPr id="5" name="TextBox 4"/>
          <p:cNvSpPr txBox="1"/>
          <p:nvPr/>
        </p:nvSpPr>
        <p:spPr>
          <a:xfrm>
            <a:off x="2641600" y="2426210"/>
            <a:ext cx="3861324"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 – </a:t>
            </a:r>
            <a:r>
              <a:rPr lang="en-US" sz="2800" i="1" dirty="0" smtClean="0">
                <a:latin typeface="Symbol" charset="2"/>
                <a:cs typeface="Symbol" charset="2"/>
              </a:rPr>
              <a:t>m</a:t>
            </a:r>
            <a:r>
              <a:rPr lang="en-US" sz="2800" dirty="0" smtClean="0">
                <a:latin typeface="Garamond"/>
                <a:cs typeface="Garamond"/>
              </a:rPr>
              <a:t>| ≥ </a:t>
            </a:r>
            <a:r>
              <a:rPr lang="en-US" sz="2800" i="1" dirty="0" err="1" smtClean="0">
                <a:latin typeface="Garamond"/>
                <a:cs typeface="Garamond"/>
              </a:rPr>
              <a:t>t</a:t>
            </a:r>
            <a:r>
              <a:rPr lang="en-US" sz="2800" i="1" dirty="0" err="1" smtClean="0">
                <a:latin typeface="Symbol" charset="2"/>
                <a:cs typeface="Symbol" charset="2"/>
              </a:rPr>
              <a:t>s</a:t>
            </a:r>
            <a:r>
              <a:rPr lang="en-US" sz="2800" dirty="0" smtClean="0">
                <a:latin typeface="Garamond"/>
                <a:cs typeface="Garamond"/>
              </a:rPr>
              <a:t>) ≤ 1 / </a:t>
            </a:r>
            <a:r>
              <a:rPr lang="en-US" sz="2800" i="1" dirty="0" smtClean="0">
                <a:latin typeface="Garamond"/>
                <a:cs typeface="Garamond"/>
              </a:rPr>
              <a:t>t</a:t>
            </a:r>
            <a:r>
              <a:rPr lang="en-US" sz="2800" baseline="30000" dirty="0" smtClean="0">
                <a:latin typeface="Garamond"/>
                <a:cs typeface="Garamond"/>
              </a:rPr>
              <a:t>2</a:t>
            </a:r>
            <a:r>
              <a:rPr lang="en-US" sz="2800" dirty="0" smtClean="0">
                <a:latin typeface="Garamond"/>
                <a:cs typeface="Garamond"/>
              </a:rPr>
              <a:t>.</a:t>
            </a:r>
          </a:p>
        </p:txBody>
      </p:sp>
      <p:sp>
        <p:nvSpPr>
          <p:cNvPr id="6" name="Rectangle 5"/>
          <p:cNvSpPr/>
          <p:nvPr/>
        </p:nvSpPr>
        <p:spPr>
          <a:xfrm>
            <a:off x="914400" y="1606550"/>
            <a:ext cx="7302500" cy="2260600"/>
          </a:xfrm>
          <a:prstGeom prst="rect">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1060450" y="3147752"/>
            <a:ext cx="7023100" cy="523220"/>
          </a:xfrm>
          <a:prstGeom prst="rect">
            <a:avLst/>
          </a:prstGeom>
          <a:noFill/>
        </p:spPr>
        <p:txBody>
          <a:bodyPr wrap="square" rtlCol="0">
            <a:spAutoFit/>
          </a:bodyPr>
          <a:lstStyle/>
          <a:p>
            <a:r>
              <a:rPr lang="en-US" sz="2800" dirty="0" smtClean="0">
                <a:latin typeface="Franklin Gothic Medium"/>
                <a:cs typeface="Franklin Gothic Medium"/>
              </a:rPr>
              <a:t>where </a:t>
            </a:r>
            <a:r>
              <a:rPr lang="en-US" sz="2800" i="1" dirty="0" smtClean="0">
                <a:latin typeface="Symbol" charset="2"/>
                <a:cs typeface="Symbol" charset="2"/>
              </a:rPr>
              <a:t>m</a:t>
            </a:r>
            <a:r>
              <a:rPr lang="en-US" sz="2800" dirty="0" smtClean="0">
                <a:latin typeface="Garamond"/>
                <a:cs typeface="Garamond"/>
              </a:rPr>
              <a:t> = </a:t>
            </a:r>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a:t>
            </a:r>
            <a:r>
              <a:rPr lang="en-US" sz="2800" dirty="0" smtClean="0">
                <a:latin typeface="Franklin Gothic Medium"/>
                <a:cs typeface="Franklin Gothic Medium"/>
              </a:rPr>
              <a:t>, </a:t>
            </a:r>
            <a:r>
              <a:rPr lang="en-US" sz="2800" i="1" dirty="0" smtClean="0">
                <a:latin typeface="Symbol" charset="2"/>
                <a:cs typeface="Symbol" charset="2"/>
              </a:rPr>
              <a:t>s</a:t>
            </a:r>
            <a:r>
              <a:rPr lang="en-US" sz="2800" dirty="0" smtClean="0">
                <a:latin typeface="Garamond"/>
                <a:cs typeface="Garamond"/>
              </a:rPr>
              <a:t> = √</a:t>
            </a:r>
            <a:r>
              <a:rPr lang="en-US" sz="2800" i="1" dirty="0" err="1" smtClean="0">
                <a:latin typeface="Garamond"/>
                <a:cs typeface="Garamond"/>
              </a:rPr>
              <a:t>Var</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a:t>
            </a:r>
            <a:r>
              <a:rPr lang="en-US" sz="2800" dirty="0" smtClean="0">
                <a:latin typeface="Franklin Gothic Medium"/>
                <a:cs typeface="Franklin Gothic Medium"/>
              </a:rPr>
              <a:t>.</a:t>
            </a:r>
            <a:endParaRPr lang="en-US" sz="2800" dirty="0" smtClean="0">
              <a:latin typeface="Garamond"/>
              <a:cs typeface="Garamond"/>
            </a:endParaRPr>
          </a:p>
        </p:txBody>
      </p:sp>
    </p:spTree>
    <p:extLst>
      <p:ext uri="{BB962C8B-B14F-4D97-AF65-F5344CB8AC3E}">
        <p14:creationId xmlns:p14="http://schemas.microsoft.com/office/powerpoint/2010/main" val="283894168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Patterns</a:t>
            </a:r>
            <a:endParaRPr lang="en-US" dirty="0"/>
          </a:p>
        </p:txBody>
      </p:sp>
      <p:sp>
        <p:nvSpPr>
          <p:cNvPr id="4" name="TextBox 3"/>
          <p:cNvSpPr txBox="1"/>
          <p:nvPr/>
        </p:nvSpPr>
        <p:spPr>
          <a:xfrm>
            <a:off x="457200" y="1326574"/>
            <a:ext cx="4425950" cy="523220"/>
          </a:xfrm>
          <a:prstGeom prst="rect">
            <a:avLst/>
          </a:prstGeom>
          <a:noFill/>
        </p:spPr>
        <p:txBody>
          <a:bodyPr wrap="square" rtlCol="0">
            <a:spAutoFit/>
          </a:bodyPr>
          <a:lstStyle/>
          <a:p>
            <a:r>
              <a:rPr lang="en-US" sz="2800" i="1" dirty="0" smtClean="0">
                <a:latin typeface="Garamond"/>
                <a:cs typeface="Garamond"/>
              </a:rPr>
              <a:t>E</a:t>
            </a:r>
            <a:r>
              <a:rPr lang="en-US" sz="2800" dirty="0">
                <a:latin typeface="Garamond"/>
                <a:cs typeface="Garamond"/>
              </a:rPr>
              <a:t>[</a:t>
            </a:r>
            <a:r>
              <a:rPr lang="en-US" sz="2800" i="1" dirty="0">
                <a:latin typeface="Garamond"/>
                <a:cs typeface="Garamond"/>
              </a:rPr>
              <a:t>N</a:t>
            </a:r>
            <a:r>
              <a:rPr lang="en-US" sz="2800" i="1" baseline="-25000" dirty="0">
                <a:latin typeface="Garamond"/>
                <a:cs typeface="Garamond"/>
              </a:rPr>
              <a:t> </a:t>
            </a:r>
            <a:r>
              <a:rPr lang="en-US" sz="2800" dirty="0">
                <a:latin typeface="Garamond"/>
                <a:cs typeface="Garamond"/>
              </a:rPr>
              <a:t>] = 999/4 = </a:t>
            </a:r>
            <a:r>
              <a:rPr lang="en-US" sz="2800" dirty="0" smtClean="0">
                <a:latin typeface="Garamond"/>
                <a:cs typeface="Garamond"/>
              </a:rPr>
              <a:t>249.75</a:t>
            </a:r>
            <a:endParaRPr lang="en-US" sz="2800" i="1" baseline="-25000" dirty="0">
              <a:latin typeface="Garamond"/>
              <a:cs typeface="Garamond"/>
            </a:endParaRPr>
          </a:p>
        </p:txBody>
      </p:sp>
      <p:sp>
        <p:nvSpPr>
          <p:cNvPr id="5" name="Rectangle 4"/>
          <p:cNvSpPr/>
          <p:nvPr/>
        </p:nvSpPr>
        <p:spPr>
          <a:xfrm>
            <a:off x="457200" y="1936234"/>
            <a:ext cx="5053293" cy="523220"/>
          </a:xfrm>
          <a:prstGeom prst="rect">
            <a:avLst/>
          </a:prstGeom>
        </p:spPr>
        <p:txBody>
          <a:bodyPr wrap="none">
            <a:spAutoFit/>
          </a:bodyPr>
          <a:lstStyle/>
          <a:p>
            <a:r>
              <a:rPr lang="en-US" sz="2800" i="1" dirty="0" err="1">
                <a:solidFill>
                  <a:prstClr val="black"/>
                </a:solidFill>
                <a:latin typeface="Garamond"/>
                <a:cs typeface="Garamond"/>
              </a:rPr>
              <a:t>Var</a:t>
            </a:r>
            <a:r>
              <a:rPr lang="en-US" sz="2800" dirty="0">
                <a:solidFill>
                  <a:prstClr val="black"/>
                </a:solidFill>
                <a:latin typeface="Garamond"/>
                <a:cs typeface="Garamond"/>
              </a:rPr>
              <a:t>[</a:t>
            </a:r>
            <a:r>
              <a:rPr lang="en-US" sz="2800" i="1" dirty="0">
                <a:solidFill>
                  <a:prstClr val="black"/>
                </a:solidFill>
                <a:latin typeface="Garamond"/>
                <a:cs typeface="Garamond"/>
              </a:rPr>
              <a:t>N</a:t>
            </a:r>
            <a:r>
              <a:rPr lang="en-US" sz="2800" dirty="0">
                <a:solidFill>
                  <a:prstClr val="black"/>
                </a:solidFill>
                <a:latin typeface="Garamond"/>
                <a:cs typeface="Garamond"/>
              </a:rPr>
              <a:t>] = </a:t>
            </a:r>
            <a:r>
              <a:rPr lang="en-US" sz="2800" dirty="0" smtClean="0">
                <a:solidFill>
                  <a:prstClr val="black"/>
                </a:solidFill>
                <a:latin typeface="Garamond"/>
                <a:cs typeface="Garamond"/>
              </a:rPr>
              <a:t>(5⋅999 – 7)/</a:t>
            </a:r>
            <a:r>
              <a:rPr lang="en-US" sz="2800" dirty="0">
                <a:solidFill>
                  <a:prstClr val="black"/>
                </a:solidFill>
                <a:latin typeface="Garamond"/>
                <a:cs typeface="Garamond"/>
              </a:rPr>
              <a:t>16 </a:t>
            </a:r>
            <a:r>
              <a:rPr lang="en-US" sz="2800" dirty="0" smtClean="0">
                <a:solidFill>
                  <a:prstClr val="black"/>
                </a:solidFill>
                <a:latin typeface="Garamond"/>
                <a:cs typeface="Garamond"/>
              </a:rPr>
              <a:t>= 311.75</a:t>
            </a:r>
            <a:endParaRPr lang="en-US" dirty="0"/>
          </a:p>
        </p:txBody>
      </p:sp>
      <p:sp>
        <p:nvSpPr>
          <p:cNvPr id="6" name="TextBox 5"/>
          <p:cNvSpPr txBox="1"/>
          <p:nvPr/>
        </p:nvSpPr>
        <p:spPr>
          <a:xfrm>
            <a:off x="5962650" y="1319648"/>
            <a:ext cx="1841500" cy="523220"/>
          </a:xfrm>
          <a:prstGeom prst="rect">
            <a:avLst/>
          </a:prstGeom>
          <a:noFill/>
        </p:spPr>
        <p:txBody>
          <a:bodyPr wrap="square" rtlCol="0">
            <a:spAutoFit/>
          </a:bodyPr>
          <a:lstStyle/>
          <a:p>
            <a:r>
              <a:rPr lang="en-US" sz="2800" i="1" dirty="0" smtClean="0">
                <a:latin typeface="Symbol" charset="2"/>
                <a:cs typeface="Symbol" charset="2"/>
              </a:rPr>
              <a:t>m</a:t>
            </a:r>
            <a:r>
              <a:rPr lang="en-US" sz="2800" dirty="0" smtClean="0">
                <a:latin typeface="Garamond"/>
                <a:cs typeface="Garamond"/>
              </a:rPr>
              <a:t> </a:t>
            </a:r>
            <a:r>
              <a:rPr lang="en-US" sz="2800" dirty="0">
                <a:latin typeface="Garamond"/>
                <a:cs typeface="Garamond"/>
              </a:rPr>
              <a:t>= </a:t>
            </a:r>
            <a:r>
              <a:rPr lang="en-US" sz="2800" dirty="0" smtClean="0">
                <a:latin typeface="Garamond"/>
                <a:cs typeface="Garamond"/>
              </a:rPr>
              <a:t>249.75</a:t>
            </a:r>
            <a:endParaRPr lang="en-US" sz="2800" i="1" baseline="-25000" dirty="0">
              <a:latin typeface="Garamond"/>
              <a:cs typeface="Garamond"/>
            </a:endParaRPr>
          </a:p>
        </p:txBody>
      </p:sp>
      <p:sp>
        <p:nvSpPr>
          <p:cNvPr id="7" name="TextBox 6"/>
          <p:cNvSpPr txBox="1"/>
          <p:nvPr/>
        </p:nvSpPr>
        <p:spPr>
          <a:xfrm>
            <a:off x="5962650" y="1915067"/>
            <a:ext cx="1841500" cy="523220"/>
          </a:xfrm>
          <a:prstGeom prst="rect">
            <a:avLst/>
          </a:prstGeom>
          <a:noFill/>
        </p:spPr>
        <p:txBody>
          <a:bodyPr wrap="square" rtlCol="0">
            <a:spAutoFit/>
          </a:bodyPr>
          <a:lstStyle/>
          <a:p>
            <a:r>
              <a:rPr lang="en-US" sz="2800" i="1" dirty="0" smtClean="0">
                <a:latin typeface="Symbol" charset="2"/>
                <a:cs typeface="Symbol" charset="2"/>
              </a:rPr>
              <a:t>s</a:t>
            </a:r>
            <a:r>
              <a:rPr lang="en-US" sz="2800" dirty="0" smtClean="0">
                <a:latin typeface="Garamond"/>
                <a:cs typeface="Garamond"/>
              </a:rPr>
              <a:t> ≈ 17.66</a:t>
            </a:r>
            <a:endParaRPr lang="en-US" sz="2800" i="1" baseline="-25000" dirty="0">
              <a:latin typeface="Garamond"/>
              <a:cs typeface="Garamond"/>
            </a:endParaRPr>
          </a:p>
        </p:txBody>
      </p:sp>
      <p:sp>
        <p:nvSpPr>
          <p:cNvPr id="8" name="TextBox 7"/>
          <p:cNvSpPr txBox="1"/>
          <p:nvPr/>
        </p:nvSpPr>
        <p:spPr>
          <a:xfrm>
            <a:off x="457200" y="3049260"/>
            <a:ext cx="635000" cy="523220"/>
          </a:xfrm>
          <a:prstGeom prst="rect">
            <a:avLst/>
          </a:prstGeom>
          <a:noFill/>
        </p:spPr>
        <p:txBody>
          <a:bodyPr wrap="square" rtlCol="0">
            <a:spAutoFit/>
          </a:bodyPr>
          <a:lstStyle/>
          <a:p>
            <a:r>
              <a:rPr lang="en-US" sz="2800" dirty="0" smtClean="0">
                <a:latin typeface="Franklin Gothic Medium"/>
                <a:cs typeface="Franklin Gothic Medium"/>
              </a:rPr>
              <a:t>(a)</a:t>
            </a:r>
          </a:p>
        </p:txBody>
      </p:sp>
      <p:sp>
        <p:nvSpPr>
          <p:cNvPr id="9" name="TextBox 8"/>
          <p:cNvSpPr txBox="1"/>
          <p:nvPr/>
        </p:nvSpPr>
        <p:spPr>
          <a:xfrm>
            <a:off x="1244600" y="3049260"/>
            <a:ext cx="1793235"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 </a:t>
            </a:r>
            <a:r>
              <a:rPr lang="en-US" sz="2800" dirty="0" smtClean="0">
                <a:latin typeface="Garamond"/>
                <a:cs typeface="Garamond"/>
              </a:rPr>
              <a:t>≥ 500)</a:t>
            </a:r>
          </a:p>
        </p:txBody>
      </p:sp>
      <p:sp>
        <p:nvSpPr>
          <p:cNvPr id="10" name="TextBox 9"/>
          <p:cNvSpPr txBox="1"/>
          <p:nvPr/>
        </p:nvSpPr>
        <p:spPr>
          <a:xfrm>
            <a:off x="3037835" y="3050520"/>
            <a:ext cx="3491711" cy="523220"/>
          </a:xfrm>
          <a:prstGeom prst="rect">
            <a:avLst/>
          </a:prstGeom>
          <a:noFill/>
        </p:spPr>
        <p:txBody>
          <a:bodyPr wrap="none" rtlCol="0">
            <a:spAutoFit/>
          </a:bodyPr>
          <a:lstStyle/>
          <a:p>
            <a:r>
              <a:rPr lang="en-US" sz="2800" dirty="0" smtClean="0">
                <a:latin typeface="Garamond"/>
                <a:cs typeface="Garamond"/>
              </a:rPr>
              <a:t>≤ </a:t>
            </a:r>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 – </a:t>
            </a:r>
            <a:r>
              <a:rPr lang="en-US" sz="2800" i="1" dirty="0" smtClean="0">
                <a:latin typeface="Symbol" charset="2"/>
                <a:cs typeface="Symbol" charset="2"/>
              </a:rPr>
              <a:t>m</a:t>
            </a:r>
            <a:r>
              <a:rPr lang="en-US" sz="2800" dirty="0">
                <a:latin typeface="Garamond"/>
                <a:cs typeface="Garamond"/>
              </a:rPr>
              <a:t>|</a:t>
            </a:r>
            <a:r>
              <a:rPr lang="en-US" sz="2800" i="1" dirty="0" smtClean="0">
                <a:latin typeface="Garamond"/>
                <a:cs typeface="Garamond"/>
              </a:rPr>
              <a:t> </a:t>
            </a:r>
            <a:r>
              <a:rPr lang="en-US" sz="2800" dirty="0" smtClean="0">
                <a:latin typeface="Garamond"/>
                <a:cs typeface="Garamond"/>
              </a:rPr>
              <a:t>≥ 14.17</a:t>
            </a:r>
            <a:r>
              <a:rPr lang="en-US" sz="2800" i="1" dirty="0" smtClean="0">
                <a:latin typeface="Symbol" charset="2"/>
                <a:cs typeface="Symbol" charset="2"/>
              </a:rPr>
              <a:t>s</a:t>
            </a:r>
            <a:r>
              <a:rPr lang="en-US" sz="2800" dirty="0" smtClean="0">
                <a:latin typeface="Garamond"/>
                <a:cs typeface="Garamond"/>
              </a:rPr>
              <a:t>) </a:t>
            </a:r>
          </a:p>
        </p:txBody>
      </p:sp>
      <p:sp>
        <p:nvSpPr>
          <p:cNvPr id="11" name="TextBox 10"/>
          <p:cNvSpPr txBox="1"/>
          <p:nvPr/>
        </p:nvSpPr>
        <p:spPr>
          <a:xfrm>
            <a:off x="3037835" y="3668990"/>
            <a:ext cx="1725627" cy="523220"/>
          </a:xfrm>
          <a:prstGeom prst="rect">
            <a:avLst/>
          </a:prstGeom>
          <a:noFill/>
        </p:spPr>
        <p:txBody>
          <a:bodyPr wrap="none" rtlCol="0">
            <a:spAutoFit/>
          </a:bodyPr>
          <a:lstStyle/>
          <a:p>
            <a:r>
              <a:rPr lang="en-US" sz="2800" dirty="0" smtClean="0">
                <a:latin typeface="Garamond"/>
                <a:cs typeface="Garamond"/>
              </a:rPr>
              <a:t>≤ 1/14.17</a:t>
            </a:r>
            <a:r>
              <a:rPr lang="en-US" sz="2800" baseline="30000" dirty="0" smtClean="0">
                <a:latin typeface="Garamond"/>
                <a:cs typeface="Garamond"/>
              </a:rPr>
              <a:t>2</a:t>
            </a:r>
            <a:r>
              <a:rPr lang="en-US" sz="2800" dirty="0" smtClean="0">
                <a:latin typeface="Garamond"/>
                <a:cs typeface="Garamond"/>
              </a:rPr>
              <a:t> </a:t>
            </a:r>
          </a:p>
        </p:txBody>
      </p:sp>
      <p:sp>
        <p:nvSpPr>
          <p:cNvPr id="12" name="TextBox 11"/>
          <p:cNvSpPr txBox="1"/>
          <p:nvPr/>
        </p:nvSpPr>
        <p:spPr>
          <a:xfrm>
            <a:off x="4763462" y="3654980"/>
            <a:ext cx="1392679" cy="523220"/>
          </a:xfrm>
          <a:prstGeom prst="rect">
            <a:avLst/>
          </a:prstGeom>
          <a:noFill/>
        </p:spPr>
        <p:txBody>
          <a:bodyPr wrap="none" rtlCol="0">
            <a:spAutoFit/>
          </a:bodyPr>
          <a:lstStyle/>
          <a:p>
            <a:r>
              <a:rPr lang="en-US" sz="2800" dirty="0">
                <a:latin typeface="Garamond"/>
                <a:cs typeface="Garamond"/>
              </a:rPr>
              <a:t>≈</a:t>
            </a:r>
            <a:r>
              <a:rPr lang="en-US" sz="2800" dirty="0" smtClean="0">
                <a:latin typeface="Garamond"/>
                <a:cs typeface="Garamond"/>
              </a:rPr>
              <a:t> 0.50%</a:t>
            </a:r>
          </a:p>
        </p:txBody>
      </p:sp>
      <p:sp>
        <p:nvSpPr>
          <p:cNvPr id="13" name="TextBox 12"/>
          <p:cNvSpPr txBox="1"/>
          <p:nvPr/>
        </p:nvSpPr>
        <p:spPr>
          <a:xfrm>
            <a:off x="453841" y="4541510"/>
            <a:ext cx="635000" cy="523220"/>
          </a:xfrm>
          <a:prstGeom prst="rect">
            <a:avLst/>
          </a:prstGeom>
          <a:noFill/>
        </p:spPr>
        <p:txBody>
          <a:bodyPr wrap="square" rtlCol="0">
            <a:spAutoFit/>
          </a:bodyPr>
          <a:lstStyle/>
          <a:p>
            <a:r>
              <a:rPr lang="en-US" sz="2800" dirty="0" smtClean="0">
                <a:latin typeface="Franklin Gothic Medium"/>
                <a:cs typeface="Franklin Gothic Medium"/>
              </a:rPr>
              <a:t>(b)</a:t>
            </a:r>
          </a:p>
        </p:txBody>
      </p:sp>
      <p:sp>
        <p:nvSpPr>
          <p:cNvPr id="14" name="TextBox 13"/>
          <p:cNvSpPr txBox="1"/>
          <p:nvPr/>
        </p:nvSpPr>
        <p:spPr>
          <a:xfrm>
            <a:off x="1241241" y="4541510"/>
            <a:ext cx="1793235"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 </a:t>
            </a:r>
            <a:r>
              <a:rPr lang="en-US" sz="2800" dirty="0">
                <a:latin typeface="Garamond"/>
                <a:cs typeface="Garamond"/>
              </a:rPr>
              <a:t>≤ </a:t>
            </a:r>
            <a:r>
              <a:rPr lang="en-US" sz="2800" dirty="0" smtClean="0">
                <a:latin typeface="Garamond"/>
                <a:cs typeface="Garamond"/>
              </a:rPr>
              <a:t>100)</a:t>
            </a:r>
          </a:p>
        </p:txBody>
      </p:sp>
      <p:sp>
        <p:nvSpPr>
          <p:cNvPr id="15" name="TextBox 14"/>
          <p:cNvSpPr txBox="1"/>
          <p:nvPr/>
        </p:nvSpPr>
        <p:spPr>
          <a:xfrm>
            <a:off x="3034476" y="4542770"/>
            <a:ext cx="3323396" cy="523220"/>
          </a:xfrm>
          <a:prstGeom prst="rect">
            <a:avLst/>
          </a:prstGeom>
          <a:noFill/>
        </p:spPr>
        <p:txBody>
          <a:bodyPr wrap="none" rtlCol="0">
            <a:spAutoFit/>
          </a:bodyPr>
          <a:lstStyle/>
          <a:p>
            <a:r>
              <a:rPr lang="en-US" sz="2800" dirty="0" smtClean="0">
                <a:latin typeface="Garamond"/>
                <a:cs typeface="Garamond"/>
              </a:rPr>
              <a:t>≤ </a:t>
            </a:r>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 – </a:t>
            </a:r>
            <a:r>
              <a:rPr lang="en-US" sz="2800" i="1" dirty="0" smtClean="0">
                <a:latin typeface="Symbol" charset="2"/>
                <a:cs typeface="Symbol" charset="2"/>
              </a:rPr>
              <a:t>m</a:t>
            </a:r>
            <a:r>
              <a:rPr lang="en-US" sz="2800" dirty="0">
                <a:latin typeface="Garamond"/>
                <a:cs typeface="Garamond"/>
              </a:rPr>
              <a:t>|</a:t>
            </a:r>
            <a:r>
              <a:rPr lang="en-US" sz="2800" i="1" dirty="0" smtClean="0">
                <a:latin typeface="Garamond"/>
                <a:cs typeface="Garamond"/>
              </a:rPr>
              <a:t> </a:t>
            </a:r>
            <a:r>
              <a:rPr lang="en-US" sz="2800" dirty="0" smtClean="0">
                <a:latin typeface="Garamond"/>
                <a:cs typeface="Garamond"/>
              </a:rPr>
              <a:t>≥ 8.47</a:t>
            </a:r>
            <a:r>
              <a:rPr lang="en-US" sz="2800" i="1" dirty="0" smtClean="0">
                <a:latin typeface="Symbol" charset="2"/>
                <a:cs typeface="Symbol" charset="2"/>
              </a:rPr>
              <a:t>s</a:t>
            </a:r>
            <a:r>
              <a:rPr lang="en-US" sz="2800" dirty="0" smtClean="0">
                <a:latin typeface="Garamond"/>
                <a:cs typeface="Garamond"/>
              </a:rPr>
              <a:t>) </a:t>
            </a:r>
          </a:p>
        </p:txBody>
      </p:sp>
      <p:sp>
        <p:nvSpPr>
          <p:cNvPr id="16" name="TextBox 15"/>
          <p:cNvSpPr txBox="1"/>
          <p:nvPr/>
        </p:nvSpPr>
        <p:spPr>
          <a:xfrm>
            <a:off x="3034476" y="5161240"/>
            <a:ext cx="1557312" cy="523220"/>
          </a:xfrm>
          <a:prstGeom prst="rect">
            <a:avLst/>
          </a:prstGeom>
          <a:noFill/>
        </p:spPr>
        <p:txBody>
          <a:bodyPr wrap="none" rtlCol="0">
            <a:spAutoFit/>
          </a:bodyPr>
          <a:lstStyle/>
          <a:p>
            <a:r>
              <a:rPr lang="en-US" sz="2800" dirty="0" smtClean="0">
                <a:latin typeface="Garamond"/>
                <a:cs typeface="Garamond"/>
              </a:rPr>
              <a:t>≤ 1/8.47</a:t>
            </a:r>
            <a:r>
              <a:rPr lang="en-US" sz="2800" baseline="30000" dirty="0" smtClean="0">
                <a:latin typeface="Garamond"/>
                <a:cs typeface="Garamond"/>
              </a:rPr>
              <a:t>2</a:t>
            </a:r>
            <a:r>
              <a:rPr lang="en-US" sz="2800" dirty="0" smtClean="0">
                <a:latin typeface="Garamond"/>
                <a:cs typeface="Garamond"/>
              </a:rPr>
              <a:t> </a:t>
            </a:r>
          </a:p>
        </p:txBody>
      </p:sp>
      <p:sp>
        <p:nvSpPr>
          <p:cNvPr id="17" name="TextBox 16"/>
          <p:cNvSpPr txBox="1"/>
          <p:nvPr/>
        </p:nvSpPr>
        <p:spPr>
          <a:xfrm>
            <a:off x="4760103" y="5161240"/>
            <a:ext cx="1392679" cy="523220"/>
          </a:xfrm>
          <a:prstGeom prst="rect">
            <a:avLst/>
          </a:prstGeom>
          <a:noFill/>
        </p:spPr>
        <p:txBody>
          <a:bodyPr wrap="none" rtlCol="0">
            <a:spAutoFit/>
          </a:bodyPr>
          <a:lstStyle/>
          <a:p>
            <a:r>
              <a:rPr lang="en-US" sz="2800" dirty="0">
                <a:latin typeface="Garamond"/>
                <a:cs typeface="Garamond"/>
              </a:rPr>
              <a:t>≈</a:t>
            </a:r>
            <a:r>
              <a:rPr lang="en-US" sz="2800" dirty="0" smtClean="0">
                <a:latin typeface="Garamond"/>
                <a:cs typeface="Garamond"/>
              </a:rPr>
              <a:t> 1.39%</a:t>
            </a:r>
          </a:p>
        </p:txBody>
      </p:sp>
    </p:spTree>
    <p:extLst>
      <p:ext uri="{BB962C8B-B14F-4D97-AF65-F5344CB8AC3E}">
        <p14:creationId xmlns:p14="http://schemas.microsoft.com/office/powerpoint/2010/main" val="21033194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dissolv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ssolv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dissolve">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dissolve">
                                      <p:cBhvr>
                                        <p:cTn id="6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13" grpId="0"/>
      <p:bldP spid="14" grpId="0"/>
      <p:bldP spid="15" grpId="0"/>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Proof of </a:t>
            </a:r>
            <a:r>
              <a:rPr lang="en-US" dirty="0" err="1" smtClean="0"/>
              <a:t>Chebyshev’s</a:t>
            </a:r>
            <a:r>
              <a:rPr lang="en-US" dirty="0" smtClean="0"/>
              <a:t> inequality</a:t>
            </a:r>
            <a:endParaRPr lang="en-US" dirty="0"/>
          </a:p>
        </p:txBody>
      </p:sp>
      <p:sp>
        <p:nvSpPr>
          <p:cNvPr id="4" name="TextBox 3"/>
          <p:cNvSpPr txBox="1"/>
          <p:nvPr/>
        </p:nvSpPr>
        <p:spPr>
          <a:xfrm>
            <a:off x="1060450" y="1680902"/>
            <a:ext cx="7023100" cy="523220"/>
          </a:xfrm>
          <a:prstGeom prst="rect">
            <a:avLst/>
          </a:prstGeom>
          <a:noFill/>
        </p:spPr>
        <p:txBody>
          <a:bodyPr wrap="square" rtlCol="0">
            <a:spAutoFit/>
          </a:bodyPr>
          <a:lstStyle/>
          <a:p>
            <a:r>
              <a:rPr lang="en-US" sz="2800" dirty="0" smtClean="0">
                <a:latin typeface="Franklin Gothic Medium"/>
                <a:cs typeface="Franklin Gothic Medium"/>
              </a:rPr>
              <a:t>For every random variable </a:t>
            </a:r>
            <a:r>
              <a:rPr lang="en-US" sz="2800" i="1" dirty="0" smtClean="0">
                <a:latin typeface="Garamond"/>
                <a:cs typeface="Garamond"/>
              </a:rPr>
              <a:t>X</a:t>
            </a:r>
            <a:r>
              <a:rPr lang="en-US" sz="2800" dirty="0" smtClean="0">
                <a:latin typeface="Franklin Gothic Medium"/>
                <a:cs typeface="Franklin Gothic Medium"/>
              </a:rPr>
              <a:t> and every </a:t>
            </a:r>
            <a:r>
              <a:rPr lang="en-US" sz="2800" i="1" dirty="0">
                <a:latin typeface="Garamond"/>
                <a:cs typeface="Garamond"/>
              </a:rPr>
              <a:t>a</a:t>
            </a:r>
            <a:r>
              <a:rPr lang="en-US" sz="2800" dirty="0" smtClean="0">
                <a:latin typeface="Franklin Gothic Medium"/>
                <a:cs typeface="Franklin Gothic Medium"/>
              </a:rPr>
              <a:t>:</a:t>
            </a:r>
            <a:endParaRPr lang="en-US" sz="2800" dirty="0" smtClean="0">
              <a:latin typeface="Garamond"/>
              <a:cs typeface="Garamond"/>
            </a:endParaRPr>
          </a:p>
        </p:txBody>
      </p:sp>
      <p:sp>
        <p:nvSpPr>
          <p:cNvPr id="5" name="TextBox 4"/>
          <p:cNvSpPr txBox="1"/>
          <p:nvPr/>
        </p:nvSpPr>
        <p:spPr>
          <a:xfrm>
            <a:off x="2641600" y="2426210"/>
            <a:ext cx="3861324"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 – </a:t>
            </a:r>
            <a:r>
              <a:rPr lang="en-US" sz="2800" i="1" dirty="0" smtClean="0">
                <a:latin typeface="Symbol" charset="2"/>
                <a:cs typeface="Symbol" charset="2"/>
              </a:rPr>
              <a:t>m</a:t>
            </a:r>
            <a:r>
              <a:rPr lang="en-US" sz="2800" dirty="0" smtClean="0">
                <a:latin typeface="Garamond"/>
                <a:cs typeface="Garamond"/>
              </a:rPr>
              <a:t>| ≥ </a:t>
            </a:r>
            <a:r>
              <a:rPr lang="en-US" sz="2800" i="1" dirty="0" err="1" smtClean="0">
                <a:latin typeface="Garamond"/>
                <a:cs typeface="Garamond"/>
              </a:rPr>
              <a:t>t</a:t>
            </a:r>
            <a:r>
              <a:rPr lang="en-US" sz="2800" i="1" dirty="0" err="1" smtClean="0">
                <a:latin typeface="Symbol" charset="2"/>
                <a:cs typeface="Symbol" charset="2"/>
              </a:rPr>
              <a:t>s</a:t>
            </a:r>
            <a:r>
              <a:rPr lang="en-US" sz="2800" dirty="0" smtClean="0">
                <a:latin typeface="Garamond"/>
                <a:cs typeface="Garamond"/>
              </a:rPr>
              <a:t>) ≤ 1 / </a:t>
            </a:r>
            <a:r>
              <a:rPr lang="en-US" sz="2800" i="1" dirty="0" smtClean="0">
                <a:latin typeface="Garamond"/>
                <a:cs typeface="Garamond"/>
              </a:rPr>
              <a:t>t</a:t>
            </a:r>
            <a:r>
              <a:rPr lang="en-US" sz="2800" baseline="30000" dirty="0" smtClean="0">
                <a:latin typeface="Garamond"/>
                <a:cs typeface="Garamond"/>
              </a:rPr>
              <a:t>2</a:t>
            </a:r>
            <a:r>
              <a:rPr lang="en-US" sz="2800" dirty="0" smtClean="0">
                <a:latin typeface="Garamond"/>
                <a:cs typeface="Garamond"/>
              </a:rPr>
              <a:t>.</a:t>
            </a:r>
          </a:p>
        </p:txBody>
      </p:sp>
      <p:sp>
        <p:nvSpPr>
          <p:cNvPr id="6" name="Rectangle 5"/>
          <p:cNvSpPr/>
          <p:nvPr/>
        </p:nvSpPr>
        <p:spPr>
          <a:xfrm>
            <a:off x="914400" y="1606550"/>
            <a:ext cx="7302500" cy="2260600"/>
          </a:xfrm>
          <a:prstGeom prst="rect">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1060450" y="3147752"/>
            <a:ext cx="7023100" cy="523220"/>
          </a:xfrm>
          <a:prstGeom prst="rect">
            <a:avLst/>
          </a:prstGeom>
          <a:noFill/>
        </p:spPr>
        <p:txBody>
          <a:bodyPr wrap="square" rtlCol="0">
            <a:spAutoFit/>
          </a:bodyPr>
          <a:lstStyle/>
          <a:p>
            <a:r>
              <a:rPr lang="en-US" sz="2800" dirty="0" smtClean="0">
                <a:latin typeface="Franklin Gothic Medium"/>
                <a:cs typeface="Franklin Gothic Medium"/>
              </a:rPr>
              <a:t>where </a:t>
            </a:r>
            <a:r>
              <a:rPr lang="en-US" sz="2800" i="1" dirty="0" smtClean="0">
                <a:latin typeface="Symbol" charset="2"/>
                <a:cs typeface="Symbol" charset="2"/>
              </a:rPr>
              <a:t>m</a:t>
            </a:r>
            <a:r>
              <a:rPr lang="en-US" sz="2800" dirty="0" smtClean="0">
                <a:latin typeface="Garamond"/>
                <a:cs typeface="Garamond"/>
              </a:rPr>
              <a:t> = </a:t>
            </a:r>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a:t>
            </a:r>
            <a:r>
              <a:rPr lang="en-US" sz="2800" dirty="0" smtClean="0">
                <a:latin typeface="Franklin Gothic Medium"/>
                <a:cs typeface="Franklin Gothic Medium"/>
              </a:rPr>
              <a:t>, </a:t>
            </a:r>
            <a:r>
              <a:rPr lang="en-US" sz="2800" i="1" dirty="0" smtClean="0">
                <a:latin typeface="Symbol" charset="2"/>
                <a:cs typeface="Symbol" charset="2"/>
              </a:rPr>
              <a:t>s</a:t>
            </a:r>
            <a:r>
              <a:rPr lang="en-US" sz="2800" dirty="0" smtClean="0">
                <a:latin typeface="Garamond"/>
                <a:cs typeface="Garamond"/>
              </a:rPr>
              <a:t> = √</a:t>
            </a:r>
            <a:r>
              <a:rPr lang="en-US" sz="2800" i="1" dirty="0" err="1" smtClean="0">
                <a:latin typeface="Garamond"/>
                <a:cs typeface="Garamond"/>
              </a:rPr>
              <a:t>Var</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a:t>
            </a:r>
            <a:r>
              <a:rPr lang="en-US" sz="2800" dirty="0" smtClean="0">
                <a:latin typeface="Franklin Gothic Medium"/>
                <a:cs typeface="Franklin Gothic Medium"/>
              </a:rPr>
              <a:t>.</a:t>
            </a:r>
            <a:endParaRPr lang="en-US" sz="2800" dirty="0" smtClean="0">
              <a:latin typeface="Garamond"/>
              <a:cs typeface="Garamond"/>
            </a:endParaRPr>
          </a:p>
        </p:txBody>
      </p:sp>
      <p:sp>
        <p:nvSpPr>
          <p:cNvPr id="3" name="Rectangle 2"/>
          <p:cNvSpPr/>
          <p:nvPr/>
        </p:nvSpPr>
        <p:spPr>
          <a:xfrm>
            <a:off x="457200" y="4660384"/>
            <a:ext cx="2191497" cy="461665"/>
          </a:xfrm>
          <a:prstGeom prst="rect">
            <a:avLst/>
          </a:prstGeom>
        </p:spPr>
        <p:txBody>
          <a:bodyPr wrap="none">
            <a:spAutoFit/>
          </a:bodyPr>
          <a:lstStyle/>
          <a:p>
            <a:r>
              <a:rPr lang="en-US" sz="2400" i="1" dirty="0">
                <a:solidFill>
                  <a:prstClr val="black"/>
                </a:solidFill>
                <a:latin typeface="Garamond"/>
                <a:cs typeface="Garamond"/>
              </a:rPr>
              <a:t>P</a:t>
            </a:r>
            <a:r>
              <a:rPr lang="en-US" sz="2400" dirty="0">
                <a:solidFill>
                  <a:prstClr val="black"/>
                </a:solidFill>
                <a:latin typeface="Garamond"/>
                <a:cs typeface="Garamond"/>
              </a:rPr>
              <a:t>(|</a:t>
            </a:r>
            <a:r>
              <a:rPr lang="en-US" sz="2400" i="1" dirty="0">
                <a:solidFill>
                  <a:prstClr val="black"/>
                </a:solidFill>
                <a:latin typeface="Garamond"/>
                <a:cs typeface="Garamond"/>
              </a:rPr>
              <a:t>X – </a:t>
            </a:r>
            <a:r>
              <a:rPr lang="en-US" sz="2400" i="1" dirty="0">
                <a:solidFill>
                  <a:prstClr val="black"/>
                </a:solidFill>
                <a:latin typeface="Symbol" charset="2"/>
                <a:cs typeface="Symbol" charset="2"/>
              </a:rPr>
              <a:t>m</a:t>
            </a:r>
            <a:r>
              <a:rPr lang="en-US" sz="2400" dirty="0">
                <a:solidFill>
                  <a:prstClr val="black"/>
                </a:solidFill>
                <a:latin typeface="Garamond"/>
                <a:cs typeface="Garamond"/>
              </a:rPr>
              <a:t>| ≥ </a:t>
            </a:r>
            <a:r>
              <a:rPr lang="en-US" sz="2400" i="1" dirty="0" err="1">
                <a:solidFill>
                  <a:prstClr val="black"/>
                </a:solidFill>
                <a:latin typeface="Garamond"/>
                <a:cs typeface="Garamond"/>
              </a:rPr>
              <a:t>t</a:t>
            </a:r>
            <a:r>
              <a:rPr lang="en-US" sz="2400" i="1" dirty="0" err="1">
                <a:solidFill>
                  <a:prstClr val="black"/>
                </a:solidFill>
                <a:latin typeface="Symbol" charset="2"/>
                <a:cs typeface="Symbol" charset="2"/>
              </a:rPr>
              <a:t>s</a:t>
            </a:r>
            <a:r>
              <a:rPr lang="en-US" sz="2400" dirty="0">
                <a:solidFill>
                  <a:prstClr val="black"/>
                </a:solidFill>
                <a:latin typeface="Garamond"/>
                <a:cs typeface="Garamond"/>
              </a:rPr>
              <a:t>) </a:t>
            </a:r>
            <a:endParaRPr lang="en-US" sz="2400" dirty="0"/>
          </a:p>
        </p:txBody>
      </p:sp>
      <p:sp>
        <p:nvSpPr>
          <p:cNvPr id="8" name="Rectangle 7"/>
          <p:cNvSpPr/>
          <p:nvPr/>
        </p:nvSpPr>
        <p:spPr>
          <a:xfrm>
            <a:off x="2503485" y="4661872"/>
            <a:ext cx="2612013" cy="461665"/>
          </a:xfrm>
          <a:prstGeom prst="rect">
            <a:avLst/>
          </a:prstGeom>
        </p:spPr>
        <p:txBody>
          <a:bodyPr wrap="none">
            <a:spAutoFit/>
          </a:bodyPr>
          <a:lstStyle/>
          <a:p>
            <a:r>
              <a:rPr lang="en-US" sz="2400" dirty="0" smtClean="0">
                <a:solidFill>
                  <a:prstClr val="black"/>
                </a:solidFill>
                <a:latin typeface="Garamond"/>
                <a:cs typeface="Garamond"/>
              </a:rPr>
              <a:t>= </a:t>
            </a:r>
            <a:r>
              <a:rPr lang="en-US" sz="2400" i="1" dirty="0" smtClean="0">
                <a:solidFill>
                  <a:prstClr val="black"/>
                </a:solidFill>
                <a:latin typeface="Garamond"/>
                <a:cs typeface="Garamond"/>
              </a:rPr>
              <a:t>P</a:t>
            </a:r>
            <a:r>
              <a:rPr lang="en-US" sz="2400" dirty="0" smtClean="0">
                <a:solidFill>
                  <a:prstClr val="black"/>
                </a:solidFill>
                <a:latin typeface="Garamond"/>
                <a:cs typeface="Garamond"/>
              </a:rPr>
              <a:t>((</a:t>
            </a:r>
            <a:r>
              <a:rPr lang="en-US" sz="2400" i="1" dirty="0" smtClean="0">
                <a:solidFill>
                  <a:prstClr val="black"/>
                </a:solidFill>
                <a:latin typeface="Garamond"/>
                <a:cs typeface="Garamond"/>
              </a:rPr>
              <a:t>X </a:t>
            </a:r>
            <a:r>
              <a:rPr lang="en-US" sz="2400" i="1" dirty="0">
                <a:solidFill>
                  <a:prstClr val="black"/>
                </a:solidFill>
                <a:latin typeface="Garamond"/>
                <a:cs typeface="Garamond"/>
              </a:rPr>
              <a:t>– </a:t>
            </a:r>
            <a:r>
              <a:rPr lang="en-US" sz="2400" i="1" dirty="0" smtClean="0">
                <a:solidFill>
                  <a:prstClr val="black"/>
                </a:solidFill>
                <a:latin typeface="Symbol" charset="2"/>
                <a:cs typeface="Symbol" charset="2"/>
              </a:rPr>
              <a:t>m</a:t>
            </a:r>
            <a:r>
              <a:rPr lang="en-US" sz="2400" dirty="0" smtClean="0">
                <a:solidFill>
                  <a:prstClr val="black"/>
                </a:solidFill>
                <a:latin typeface="Garamond"/>
                <a:cs typeface="Garamond"/>
              </a:rPr>
              <a:t>)</a:t>
            </a:r>
            <a:r>
              <a:rPr lang="en-US" sz="2400" baseline="30000" dirty="0" smtClean="0">
                <a:solidFill>
                  <a:prstClr val="black"/>
                </a:solidFill>
                <a:latin typeface="Garamond"/>
                <a:cs typeface="Garamond"/>
              </a:rPr>
              <a:t>2</a:t>
            </a:r>
            <a:r>
              <a:rPr lang="en-US" sz="2400" dirty="0" smtClean="0">
                <a:solidFill>
                  <a:prstClr val="black"/>
                </a:solidFill>
                <a:latin typeface="Garamond"/>
                <a:cs typeface="Garamond"/>
              </a:rPr>
              <a:t> </a:t>
            </a:r>
            <a:r>
              <a:rPr lang="en-US" sz="2400" dirty="0">
                <a:solidFill>
                  <a:prstClr val="black"/>
                </a:solidFill>
                <a:latin typeface="Garamond"/>
                <a:cs typeface="Garamond"/>
              </a:rPr>
              <a:t>≥ </a:t>
            </a:r>
            <a:r>
              <a:rPr lang="en-US" sz="2400" i="1" dirty="0" smtClean="0">
                <a:solidFill>
                  <a:prstClr val="black"/>
                </a:solidFill>
                <a:latin typeface="Garamond"/>
                <a:cs typeface="Garamond"/>
              </a:rPr>
              <a:t>t</a:t>
            </a:r>
            <a:r>
              <a:rPr lang="en-US" sz="2400" baseline="30000" dirty="0" smtClean="0">
                <a:solidFill>
                  <a:prstClr val="black"/>
                </a:solidFill>
                <a:latin typeface="Garamond"/>
                <a:cs typeface="Garamond"/>
              </a:rPr>
              <a:t>2</a:t>
            </a:r>
            <a:r>
              <a:rPr lang="en-US" sz="2400" i="1" dirty="0" smtClean="0">
                <a:solidFill>
                  <a:prstClr val="black"/>
                </a:solidFill>
                <a:latin typeface="Symbol" charset="2"/>
                <a:cs typeface="Symbol" charset="2"/>
              </a:rPr>
              <a:t>s</a:t>
            </a:r>
            <a:r>
              <a:rPr lang="en-US" sz="2400" baseline="30000" dirty="0">
                <a:solidFill>
                  <a:prstClr val="black"/>
                </a:solidFill>
                <a:latin typeface="Garamond"/>
                <a:cs typeface="Garamond"/>
              </a:rPr>
              <a:t>2</a:t>
            </a:r>
            <a:r>
              <a:rPr lang="en-US" sz="2400" dirty="0" smtClean="0">
                <a:solidFill>
                  <a:prstClr val="black"/>
                </a:solidFill>
                <a:latin typeface="Garamond"/>
                <a:cs typeface="Garamond"/>
              </a:rPr>
              <a:t>) </a:t>
            </a:r>
            <a:endParaRPr lang="en-US" sz="2400" dirty="0"/>
          </a:p>
        </p:txBody>
      </p:sp>
      <p:sp>
        <p:nvSpPr>
          <p:cNvPr id="9" name="Rectangle 8"/>
          <p:cNvSpPr/>
          <p:nvPr/>
        </p:nvSpPr>
        <p:spPr>
          <a:xfrm>
            <a:off x="5007548" y="4660384"/>
            <a:ext cx="2685952" cy="461665"/>
          </a:xfrm>
          <a:prstGeom prst="rect">
            <a:avLst/>
          </a:prstGeom>
        </p:spPr>
        <p:txBody>
          <a:bodyPr wrap="none">
            <a:spAutoFit/>
          </a:bodyPr>
          <a:lstStyle/>
          <a:p>
            <a:r>
              <a:rPr lang="en-US" sz="2400" dirty="0">
                <a:latin typeface="Garamond"/>
                <a:cs typeface="Garamond"/>
              </a:rPr>
              <a:t>≤</a:t>
            </a:r>
            <a:r>
              <a:rPr lang="en-US" sz="2400" dirty="0" smtClean="0">
                <a:solidFill>
                  <a:prstClr val="black"/>
                </a:solidFill>
                <a:latin typeface="Garamond"/>
                <a:cs typeface="Garamond"/>
              </a:rPr>
              <a:t> </a:t>
            </a:r>
            <a:r>
              <a:rPr lang="en-US" sz="2400" i="1" dirty="0" smtClean="0">
                <a:solidFill>
                  <a:prstClr val="black"/>
                </a:solidFill>
                <a:latin typeface="Garamond"/>
                <a:cs typeface="Garamond"/>
              </a:rPr>
              <a:t>E</a:t>
            </a:r>
            <a:r>
              <a:rPr lang="en-US" sz="2400" dirty="0" smtClean="0">
                <a:solidFill>
                  <a:prstClr val="black"/>
                </a:solidFill>
                <a:latin typeface="Garamond"/>
                <a:cs typeface="Garamond"/>
              </a:rPr>
              <a:t>[(</a:t>
            </a:r>
            <a:r>
              <a:rPr lang="en-US" sz="2400" i="1" dirty="0" smtClean="0">
                <a:solidFill>
                  <a:prstClr val="black"/>
                </a:solidFill>
                <a:latin typeface="Garamond"/>
                <a:cs typeface="Garamond"/>
              </a:rPr>
              <a:t>X </a:t>
            </a:r>
            <a:r>
              <a:rPr lang="en-US" sz="2400" i="1" dirty="0">
                <a:solidFill>
                  <a:prstClr val="black"/>
                </a:solidFill>
                <a:latin typeface="Garamond"/>
                <a:cs typeface="Garamond"/>
              </a:rPr>
              <a:t>– </a:t>
            </a:r>
            <a:r>
              <a:rPr lang="en-US" sz="2400" i="1" dirty="0" smtClean="0">
                <a:solidFill>
                  <a:prstClr val="black"/>
                </a:solidFill>
                <a:latin typeface="Symbol" charset="2"/>
                <a:cs typeface="Symbol" charset="2"/>
              </a:rPr>
              <a:t>m</a:t>
            </a:r>
            <a:r>
              <a:rPr lang="en-US" sz="2400" dirty="0" smtClean="0">
                <a:solidFill>
                  <a:prstClr val="black"/>
                </a:solidFill>
                <a:latin typeface="Garamond"/>
                <a:cs typeface="Garamond"/>
              </a:rPr>
              <a:t>)</a:t>
            </a:r>
            <a:r>
              <a:rPr lang="en-US" sz="2400" baseline="30000" dirty="0" smtClean="0">
                <a:solidFill>
                  <a:prstClr val="black"/>
                </a:solidFill>
                <a:latin typeface="Garamond"/>
                <a:cs typeface="Garamond"/>
              </a:rPr>
              <a:t>2</a:t>
            </a:r>
            <a:r>
              <a:rPr lang="en-US" sz="2400" dirty="0" smtClean="0">
                <a:solidFill>
                  <a:prstClr val="black"/>
                </a:solidFill>
                <a:latin typeface="Garamond"/>
                <a:cs typeface="Garamond"/>
              </a:rPr>
              <a:t>] / </a:t>
            </a:r>
            <a:r>
              <a:rPr lang="en-US" sz="2400" i="1" dirty="0" smtClean="0">
                <a:solidFill>
                  <a:prstClr val="black"/>
                </a:solidFill>
                <a:latin typeface="Garamond"/>
                <a:cs typeface="Garamond"/>
              </a:rPr>
              <a:t>t</a:t>
            </a:r>
            <a:r>
              <a:rPr lang="en-US" sz="2400" baseline="30000" dirty="0" smtClean="0">
                <a:solidFill>
                  <a:prstClr val="black"/>
                </a:solidFill>
                <a:latin typeface="Garamond"/>
                <a:cs typeface="Garamond"/>
              </a:rPr>
              <a:t>2</a:t>
            </a:r>
            <a:r>
              <a:rPr lang="en-US" sz="2400" i="1" dirty="0" smtClean="0">
                <a:solidFill>
                  <a:prstClr val="black"/>
                </a:solidFill>
                <a:latin typeface="Symbol" charset="2"/>
                <a:cs typeface="Symbol" charset="2"/>
              </a:rPr>
              <a:t>s</a:t>
            </a:r>
            <a:r>
              <a:rPr lang="en-US" sz="2400" baseline="30000" dirty="0" smtClean="0">
                <a:solidFill>
                  <a:prstClr val="black"/>
                </a:solidFill>
                <a:latin typeface="Garamond"/>
                <a:cs typeface="Garamond"/>
              </a:rPr>
              <a:t>2</a:t>
            </a:r>
            <a:r>
              <a:rPr lang="en-US" sz="2400" dirty="0" smtClean="0">
                <a:solidFill>
                  <a:prstClr val="black"/>
                </a:solidFill>
                <a:latin typeface="Garamond"/>
                <a:cs typeface="Garamond"/>
              </a:rPr>
              <a:t> </a:t>
            </a:r>
            <a:endParaRPr lang="en-US" sz="2400" dirty="0"/>
          </a:p>
        </p:txBody>
      </p:sp>
      <p:sp>
        <p:nvSpPr>
          <p:cNvPr id="10" name="Rectangle 9"/>
          <p:cNvSpPr/>
          <p:nvPr/>
        </p:nvSpPr>
        <p:spPr>
          <a:xfrm>
            <a:off x="7573779" y="4660384"/>
            <a:ext cx="1159242" cy="461665"/>
          </a:xfrm>
          <a:prstGeom prst="rect">
            <a:avLst/>
          </a:prstGeom>
        </p:spPr>
        <p:txBody>
          <a:bodyPr wrap="none">
            <a:spAutoFit/>
          </a:bodyPr>
          <a:lstStyle/>
          <a:p>
            <a:r>
              <a:rPr lang="en-US" sz="2400" dirty="0" smtClean="0">
                <a:latin typeface="Garamond"/>
                <a:cs typeface="Garamond"/>
              </a:rPr>
              <a:t>= 1</a:t>
            </a:r>
            <a:r>
              <a:rPr lang="en-US" sz="2400" dirty="0" smtClean="0">
                <a:solidFill>
                  <a:prstClr val="black"/>
                </a:solidFill>
                <a:latin typeface="Garamond"/>
                <a:cs typeface="Garamond"/>
              </a:rPr>
              <a:t> / </a:t>
            </a:r>
            <a:r>
              <a:rPr lang="en-US" sz="2400" i="1" dirty="0" smtClean="0">
                <a:solidFill>
                  <a:prstClr val="black"/>
                </a:solidFill>
                <a:latin typeface="Garamond"/>
                <a:cs typeface="Garamond"/>
              </a:rPr>
              <a:t>t</a:t>
            </a:r>
            <a:r>
              <a:rPr lang="en-US" sz="2400" baseline="30000" dirty="0" smtClean="0">
                <a:solidFill>
                  <a:prstClr val="black"/>
                </a:solidFill>
                <a:latin typeface="Garamond"/>
                <a:cs typeface="Garamond"/>
              </a:rPr>
              <a:t>2</a:t>
            </a:r>
            <a:r>
              <a:rPr lang="en-US" sz="2400" dirty="0" smtClean="0">
                <a:solidFill>
                  <a:prstClr val="black"/>
                </a:solidFill>
                <a:latin typeface="Garamond"/>
                <a:cs typeface="Garamond"/>
              </a:rPr>
              <a:t>. </a:t>
            </a:r>
            <a:endParaRPr lang="en-US" sz="2400" dirty="0"/>
          </a:p>
        </p:txBody>
      </p:sp>
    </p:spTree>
    <p:extLst>
      <p:ext uri="{BB962C8B-B14F-4D97-AF65-F5344CB8AC3E}">
        <p14:creationId xmlns:p14="http://schemas.microsoft.com/office/powerpoint/2010/main" val="23832962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4" name="Straight Connector 73"/>
          <p:cNvCxnSpPr/>
          <p:nvPr/>
        </p:nvCxnSpPr>
        <p:spPr>
          <a:xfrm flipV="1">
            <a:off x="4222141" y="1507035"/>
            <a:ext cx="0" cy="1314449"/>
          </a:xfrm>
          <a:prstGeom prst="line">
            <a:avLst/>
          </a:prstGeom>
          <a:ln w="952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8093916" y="5323385"/>
            <a:ext cx="311150" cy="260350"/>
          </a:xfrm>
          <a:custGeom>
            <a:avLst/>
            <a:gdLst>
              <a:gd name="connsiteX0" fmla="*/ 311150 w 311150"/>
              <a:gd name="connsiteY0" fmla="*/ 247650 h 260350"/>
              <a:gd name="connsiteX1" fmla="*/ 107950 w 311150"/>
              <a:gd name="connsiteY1" fmla="*/ 69850 h 260350"/>
              <a:gd name="connsiteX2" fmla="*/ 0 w 311150"/>
              <a:gd name="connsiteY2" fmla="*/ 0 h 260350"/>
              <a:gd name="connsiteX3" fmla="*/ 0 w 311150"/>
              <a:gd name="connsiteY3" fmla="*/ 260350 h 260350"/>
              <a:gd name="connsiteX4" fmla="*/ 311150 w 311150"/>
              <a:gd name="connsiteY4" fmla="*/ 247650 h 260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150" h="260350">
                <a:moveTo>
                  <a:pt x="311150" y="247650"/>
                </a:moveTo>
                <a:lnTo>
                  <a:pt x="107950" y="69850"/>
                </a:lnTo>
                <a:lnTo>
                  <a:pt x="0" y="0"/>
                </a:lnTo>
                <a:lnTo>
                  <a:pt x="0" y="260350"/>
                </a:lnTo>
                <a:lnTo>
                  <a:pt x="311150" y="247650"/>
                </a:lnTo>
                <a:close/>
              </a:path>
            </a:pathLst>
          </a:custGeom>
          <a:pattFill prst="ltDnDiag">
            <a:fgClr>
              <a:schemeClr val="bg1">
                <a:lumMod val="65000"/>
              </a:schemeClr>
            </a:fgClr>
            <a:bgClr>
              <a:prstClr val="white"/>
            </a:bgClr>
          </a:patt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Freeform 28"/>
          <p:cNvSpPr/>
          <p:nvPr/>
        </p:nvSpPr>
        <p:spPr>
          <a:xfrm>
            <a:off x="3991816" y="5164635"/>
            <a:ext cx="1054100" cy="400050"/>
          </a:xfrm>
          <a:custGeom>
            <a:avLst/>
            <a:gdLst>
              <a:gd name="connsiteX0" fmla="*/ 0 w 1054100"/>
              <a:gd name="connsiteY0" fmla="*/ 400050 h 400050"/>
              <a:gd name="connsiteX1" fmla="*/ 527050 w 1054100"/>
              <a:gd name="connsiteY1" fmla="*/ 63500 h 400050"/>
              <a:gd name="connsiteX2" fmla="*/ 742950 w 1054100"/>
              <a:gd name="connsiteY2" fmla="*/ 0 h 400050"/>
              <a:gd name="connsiteX3" fmla="*/ 927100 w 1054100"/>
              <a:gd name="connsiteY3" fmla="*/ 133350 h 400050"/>
              <a:gd name="connsiteX4" fmla="*/ 984250 w 1054100"/>
              <a:gd name="connsiteY4" fmla="*/ 158750 h 400050"/>
              <a:gd name="connsiteX5" fmla="*/ 1054100 w 1054100"/>
              <a:gd name="connsiteY5" fmla="*/ 139700 h 400050"/>
              <a:gd name="connsiteX6" fmla="*/ 1047750 w 1054100"/>
              <a:gd name="connsiteY6" fmla="*/ 400050 h 400050"/>
              <a:gd name="connsiteX7" fmla="*/ 0 w 1054100"/>
              <a:gd name="connsiteY7" fmla="*/ 40005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4100" h="400050">
                <a:moveTo>
                  <a:pt x="0" y="400050"/>
                </a:moveTo>
                <a:lnTo>
                  <a:pt x="527050" y="63500"/>
                </a:lnTo>
                <a:lnTo>
                  <a:pt x="742950" y="0"/>
                </a:lnTo>
                <a:lnTo>
                  <a:pt x="927100" y="133350"/>
                </a:lnTo>
                <a:lnTo>
                  <a:pt x="984250" y="158750"/>
                </a:lnTo>
                <a:lnTo>
                  <a:pt x="1054100" y="139700"/>
                </a:lnTo>
                <a:lnTo>
                  <a:pt x="1047750" y="400050"/>
                </a:lnTo>
                <a:lnTo>
                  <a:pt x="0" y="400050"/>
                </a:lnTo>
                <a:close/>
              </a:path>
            </a:pathLst>
          </a:custGeom>
          <a:pattFill prst="ltDnDiag">
            <a:fgClr>
              <a:schemeClr val="bg1">
                <a:lumMod val="65000"/>
              </a:schemeClr>
            </a:fgClr>
            <a:bgClr>
              <a:prstClr val="white"/>
            </a:bgClr>
          </a:patt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An illustration</a:t>
            </a:r>
            <a:endParaRPr lang="en-US" dirty="0"/>
          </a:p>
        </p:txBody>
      </p:sp>
      <p:cxnSp>
        <p:nvCxnSpPr>
          <p:cNvPr id="5" name="Straight Connector 4"/>
          <p:cNvCxnSpPr/>
          <p:nvPr/>
        </p:nvCxnSpPr>
        <p:spPr>
          <a:xfrm>
            <a:off x="3985466" y="5564684"/>
            <a:ext cx="4413250" cy="12700"/>
          </a:xfrm>
          <a:prstGeom prst="line">
            <a:avLst/>
          </a:prstGeom>
          <a:ln w="952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6569916" y="4262935"/>
            <a:ext cx="0" cy="130810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6061916" y="4262935"/>
            <a:ext cx="0" cy="1308100"/>
          </a:xfrm>
          <a:prstGeom prst="line">
            <a:avLst/>
          </a:prstGeom>
          <a:ln w="9525"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5045916" y="4262935"/>
            <a:ext cx="0" cy="1308100"/>
          </a:xfrm>
          <a:prstGeom prst="line">
            <a:avLst/>
          </a:prstGeom>
          <a:ln w="9525"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7077916" y="4262935"/>
            <a:ext cx="0" cy="1314449"/>
          </a:xfrm>
          <a:prstGeom prst="line">
            <a:avLst/>
          </a:prstGeom>
          <a:ln w="9525"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8093916" y="4262935"/>
            <a:ext cx="0" cy="1314449"/>
          </a:xfrm>
          <a:prstGeom prst="line">
            <a:avLst/>
          </a:prstGeom>
          <a:ln w="9525"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23" name="Freeform 22"/>
          <p:cNvSpPr/>
          <p:nvPr/>
        </p:nvSpPr>
        <p:spPr>
          <a:xfrm>
            <a:off x="3998166" y="4377139"/>
            <a:ext cx="4413250" cy="1200245"/>
          </a:xfrm>
          <a:custGeom>
            <a:avLst/>
            <a:gdLst>
              <a:gd name="connsiteX0" fmla="*/ 0 w 4450624"/>
              <a:gd name="connsiteY0" fmla="*/ 1187545 h 1223028"/>
              <a:gd name="connsiteX1" fmla="*/ 673100 w 4450624"/>
              <a:gd name="connsiteY1" fmla="*/ 800195 h 1223028"/>
              <a:gd name="connsiteX2" fmla="*/ 1066800 w 4450624"/>
              <a:gd name="connsiteY2" fmla="*/ 927195 h 1223028"/>
              <a:gd name="connsiteX3" fmla="*/ 1962150 w 4450624"/>
              <a:gd name="connsiteY3" fmla="*/ 476345 h 1223028"/>
              <a:gd name="connsiteX4" fmla="*/ 2444750 w 4450624"/>
              <a:gd name="connsiteY4" fmla="*/ 774795 h 1223028"/>
              <a:gd name="connsiteX5" fmla="*/ 2870200 w 4450624"/>
              <a:gd name="connsiteY5" fmla="*/ 95 h 1223028"/>
              <a:gd name="connsiteX6" fmla="*/ 3486150 w 4450624"/>
              <a:gd name="connsiteY6" fmla="*/ 831945 h 1223028"/>
              <a:gd name="connsiteX7" fmla="*/ 4102100 w 4450624"/>
              <a:gd name="connsiteY7" fmla="*/ 958945 h 1223028"/>
              <a:gd name="connsiteX8" fmla="*/ 4413250 w 4450624"/>
              <a:gd name="connsiteY8" fmla="*/ 1200245 h 1223028"/>
              <a:gd name="connsiteX9" fmla="*/ 4445000 w 4450624"/>
              <a:gd name="connsiteY9" fmla="*/ 1212945 h 1223028"/>
              <a:gd name="connsiteX0" fmla="*/ 0 w 4413250"/>
              <a:gd name="connsiteY0" fmla="*/ 1187545 h 1200245"/>
              <a:gd name="connsiteX1" fmla="*/ 673100 w 4413250"/>
              <a:gd name="connsiteY1" fmla="*/ 800195 h 1200245"/>
              <a:gd name="connsiteX2" fmla="*/ 1066800 w 4413250"/>
              <a:gd name="connsiteY2" fmla="*/ 927195 h 1200245"/>
              <a:gd name="connsiteX3" fmla="*/ 1962150 w 4413250"/>
              <a:gd name="connsiteY3" fmla="*/ 476345 h 1200245"/>
              <a:gd name="connsiteX4" fmla="*/ 2444750 w 4413250"/>
              <a:gd name="connsiteY4" fmla="*/ 774795 h 1200245"/>
              <a:gd name="connsiteX5" fmla="*/ 2870200 w 4413250"/>
              <a:gd name="connsiteY5" fmla="*/ 95 h 1200245"/>
              <a:gd name="connsiteX6" fmla="*/ 3486150 w 4413250"/>
              <a:gd name="connsiteY6" fmla="*/ 831945 h 1200245"/>
              <a:gd name="connsiteX7" fmla="*/ 4102100 w 4413250"/>
              <a:gd name="connsiteY7" fmla="*/ 958945 h 1200245"/>
              <a:gd name="connsiteX8" fmla="*/ 4413250 w 4413250"/>
              <a:gd name="connsiteY8" fmla="*/ 1200245 h 1200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3250" h="1200245">
                <a:moveTo>
                  <a:pt x="0" y="1187545"/>
                </a:moveTo>
                <a:cubicBezTo>
                  <a:pt x="247650" y="1015566"/>
                  <a:pt x="495300" y="843587"/>
                  <a:pt x="673100" y="800195"/>
                </a:cubicBezTo>
                <a:cubicBezTo>
                  <a:pt x="850900" y="756803"/>
                  <a:pt x="851958" y="981170"/>
                  <a:pt x="1066800" y="927195"/>
                </a:cubicBezTo>
                <a:cubicBezTo>
                  <a:pt x="1281642" y="873220"/>
                  <a:pt x="1732492" y="501745"/>
                  <a:pt x="1962150" y="476345"/>
                </a:cubicBezTo>
                <a:cubicBezTo>
                  <a:pt x="2191808" y="450945"/>
                  <a:pt x="2293408" y="854170"/>
                  <a:pt x="2444750" y="774795"/>
                </a:cubicBezTo>
                <a:cubicBezTo>
                  <a:pt x="2596092" y="695420"/>
                  <a:pt x="2696633" y="-9430"/>
                  <a:pt x="2870200" y="95"/>
                </a:cubicBezTo>
                <a:cubicBezTo>
                  <a:pt x="3043767" y="9620"/>
                  <a:pt x="3280833" y="672137"/>
                  <a:pt x="3486150" y="831945"/>
                </a:cubicBezTo>
                <a:cubicBezTo>
                  <a:pt x="3691467" y="991753"/>
                  <a:pt x="3947583" y="897562"/>
                  <a:pt x="4102100" y="958945"/>
                </a:cubicBezTo>
                <a:cubicBezTo>
                  <a:pt x="4256617" y="1020328"/>
                  <a:pt x="4356100" y="1157912"/>
                  <a:pt x="4413250" y="1200245"/>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 name="TextBox 30"/>
          <p:cNvSpPr txBox="1"/>
          <p:nvPr/>
        </p:nvSpPr>
        <p:spPr>
          <a:xfrm rot="20109881">
            <a:off x="3745134" y="4965036"/>
            <a:ext cx="1988400" cy="411331"/>
          </a:xfrm>
          <a:prstGeom prst="rect">
            <a:avLst/>
          </a:prstGeom>
          <a:noFill/>
        </p:spPr>
        <p:txBody>
          <a:bodyPr wrap="none" rtlCol="0">
            <a:prstTxWarp prst="textArchUp">
              <a:avLst/>
            </a:prstTxWarp>
            <a:spAutoFit/>
          </a:bodyPr>
          <a:lstStyle/>
          <a:p>
            <a:pPr algn="ctr"/>
            <a:r>
              <a:rPr lang="en-US" dirty="0" err="1" smtClean="0">
                <a:latin typeface="Franklin Gothic Medium"/>
                <a:cs typeface="Franklin Gothic Medium"/>
              </a:rPr>
              <a:t>p.m.f</a:t>
            </a:r>
            <a:r>
              <a:rPr lang="en-US" dirty="0" smtClean="0">
                <a:latin typeface="Franklin Gothic Medium"/>
                <a:cs typeface="Franklin Gothic Medium"/>
              </a:rPr>
              <a:t>. / </a:t>
            </a:r>
            <a:r>
              <a:rPr lang="en-US" dirty="0" err="1" smtClean="0">
                <a:latin typeface="Franklin Gothic Medium"/>
                <a:cs typeface="Franklin Gothic Medium"/>
              </a:rPr>
              <a:t>p.d.f</a:t>
            </a:r>
            <a:r>
              <a:rPr lang="en-US" dirty="0" smtClean="0">
                <a:latin typeface="Franklin Gothic Medium"/>
                <a:cs typeface="Franklin Gothic Medium"/>
              </a:rPr>
              <a:t>. of </a:t>
            </a:r>
            <a:r>
              <a:rPr lang="en-US" i="1" dirty="0" smtClean="0">
                <a:latin typeface="Garamond"/>
                <a:cs typeface="Garamond"/>
              </a:rPr>
              <a:t>X</a:t>
            </a:r>
          </a:p>
        </p:txBody>
      </p:sp>
      <p:sp>
        <p:nvSpPr>
          <p:cNvPr id="39" name="TextBox 38"/>
          <p:cNvSpPr txBox="1"/>
          <p:nvPr/>
        </p:nvSpPr>
        <p:spPr>
          <a:xfrm>
            <a:off x="6351924" y="3794920"/>
            <a:ext cx="461384" cy="461665"/>
          </a:xfrm>
          <a:prstGeom prst="rect">
            <a:avLst/>
          </a:prstGeom>
          <a:noFill/>
        </p:spPr>
        <p:txBody>
          <a:bodyPr wrap="none" rtlCol="0">
            <a:spAutoFit/>
          </a:bodyPr>
          <a:lstStyle/>
          <a:p>
            <a:pPr algn="ctr"/>
            <a:r>
              <a:rPr lang="en-US" sz="2400" i="1" dirty="0" smtClean="0">
                <a:latin typeface="Symbol" charset="2"/>
                <a:cs typeface="Symbol" charset="2"/>
              </a:rPr>
              <a:t>m</a:t>
            </a:r>
          </a:p>
        </p:txBody>
      </p:sp>
      <p:sp>
        <p:nvSpPr>
          <p:cNvPr id="40" name="TextBox 39"/>
          <p:cNvSpPr txBox="1"/>
          <p:nvPr/>
        </p:nvSpPr>
        <p:spPr>
          <a:xfrm>
            <a:off x="4523387" y="3801270"/>
            <a:ext cx="1031703" cy="461665"/>
          </a:xfrm>
          <a:prstGeom prst="rect">
            <a:avLst/>
          </a:prstGeom>
          <a:noFill/>
        </p:spPr>
        <p:txBody>
          <a:bodyPr wrap="none" rtlCol="0">
            <a:spAutoFit/>
          </a:bodyPr>
          <a:lstStyle/>
          <a:p>
            <a:pPr algn="ctr"/>
            <a:r>
              <a:rPr lang="en-US" sz="2400" i="1" dirty="0" smtClean="0">
                <a:latin typeface="Symbol" charset="2"/>
                <a:cs typeface="Symbol" charset="2"/>
              </a:rPr>
              <a:t>m</a:t>
            </a:r>
            <a:r>
              <a:rPr lang="en-US" sz="2400" i="1" dirty="0">
                <a:latin typeface="Garamond"/>
                <a:cs typeface="Garamond"/>
              </a:rPr>
              <a:t> – </a:t>
            </a:r>
            <a:r>
              <a:rPr lang="en-US" sz="2400" i="1" dirty="0" err="1" smtClean="0">
                <a:latin typeface="Garamond"/>
                <a:cs typeface="Garamond"/>
              </a:rPr>
              <a:t>t</a:t>
            </a:r>
            <a:r>
              <a:rPr lang="en-US" sz="2400" i="1" dirty="0" err="1" smtClean="0">
                <a:latin typeface="Symbol" charset="2"/>
                <a:cs typeface="Symbol" charset="2"/>
              </a:rPr>
              <a:t>s</a:t>
            </a:r>
            <a:endParaRPr lang="en-US" sz="2400" i="1" dirty="0" smtClean="0">
              <a:latin typeface="Symbol" charset="2"/>
              <a:cs typeface="Symbol" charset="2"/>
            </a:endParaRPr>
          </a:p>
        </p:txBody>
      </p:sp>
      <p:sp>
        <p:nvSpPr>
          <p:cNvPr id="41" name="TextBox 40"/>
          <p:cNvSpPr txBox="1"/>
          <p:nvPr/>
        </p:nvSpPr>
        <p:spPr>
          <a:xfrm>
            <a:off x="7552442" y="3815855"/>
            <a:ext cx="1082949" cy="461665"/>
          </a:xfrm>
          <a:prstGeom prst="rect">
            <a:avLst/>
          </a:prstGeom>
          <a:noFill/>
        </p:spPr>
        <p:txBody>
          <a:bodyPr wrap="none" rtlCol="0">
            <a:spAutoFit/>
          </a:bodyPr>
          <a:lstStyle/>
          <a:p>
            <a:pPr algn="ctr"/>
            <a:r>
              <a:rPr lang="en-US" sz="2400" i="1" dirty="0" smtClean="0">
                <a:latin typeface="Symbol" charset="2"/>
                <a:cs typeface="Symbol" charset="2"/>
              </a:rPr>
              <a:t>m</a:t>
            </a:r>
            <a:r>
              <a:rPr lang="en-US" sz="2400" i="1" dirty="0" smtClean="0">
                <a:latin typeface="Garamond"/>
                <a:cs typeface="Garamond"/>
              </a:rPr>
              <a:t> + </a:t>
            </a:r>
            <a:r>
              <a:rPr lang="en-US" sz="2400" i="1" dirty="0" err="1" smtClean="0">
                <a:latin typeface="Garamond"/>
                <a:cs typeface="Garamond"/>
              </a:rPr>
              <a:t>t</a:t>
            </a:r>
            <a:r>
              <a:rPr lang="en-US" sz="2400" i="1" dirty="0" err="1" smtClean="0">
                <a:latin typeface="Symbol" charset="2"/>
                <a:cs typeface="Symbol" charset="2"/>
              </a:rPr>
              <a:t>s</a:t>
            </a:r>
            <a:endParaRPr lang="en-US" sz="2400" i="1" dirty="0" smtClean="0">
              <a:latin typeface="Symbol" charset="2"/>
              <a:cs typeface="Symbol" charset="2"/>
            </a:endParaRPr>
          </a:p>
        </p:txBody>
      </p:sp>
      <p:cxnSp>
        <p:nvCxnSpPr>
          <p:cNvPr id="43" name="Straight Arrow Connector 42"/>
          <p:cNvCxnSpPr/>
          <p:nvPr/>
        </p:nvCxnSpPr>
        <p:spPr>
          <a:xfrm>
            <a:off x="6569916" y="5240835"/>
            <a:ext cx="508000" cy="0"/>
          </a:xfrm>
          <a:prstGeom prst="straightConnector1">
            <a:avLst/>
          </a:prstGeom>
          <a:ln w="6350" cmpd="sng">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612399" y="4823620"/>
            <a:ext cx="469650" cy="461665"/>
          </a:xfrm>
          <a:prstGeom prst="rect">
            <a:avLst/>
          </a:prstGeom>
          <a:noFill/>
        </p:spPr>
        <p:txBody>
          <a:bodyPr wrap="none" rtlCol="0">
            <a:spAutoFit/>
          </a:bodyPr>
          <a:lstStyle/>
          <a:p>
            <a:pPr algn="ctr"/>
            <a:r>
              <a:rPr lang="en-US" sz="2400" i="1" dirty="0">
                <a:latin typeface="Symbol" charset="2"/>
                <a:cs typeface="Symbol" charset="2"/>
              </a:rPr>
              <a:t>s</a:t>
            </a:r>
            <a:endParaRPr lang="en-US" sz="2400" i="1" dirty="0" smtClean="0">
              <a:latin typeface="Symbol" charset="2"/>
              <a:cs typeface="Symbol" charset="2"/>
            </a:endParaRPr>
          </a:p>
        </p:txBody>
      </p:sp>
      <p:grpSp>
        <p:nvGrpSpPr>
          <p:cNvPr id="49" name="Group 48"/>
          <p:cNvGrpSpPr/>
          <p:nvPr/>
        </p:nvGrpSpPr>
        <p:grpSpPr>
          <a:xfrm>
            <a:off x="457200" y="4529029"/>
            <a:ext cx="3861324" cy="523220"/>
            <a:chOff x="2641600" y="2426210"/>
            <a:chExt cx="3861324" cy="523220"/>
          </a:xfrm>
        </p:grpSpPr>
        <p:sp>
          <p:nvSpPr>
            <p:cNvPr id="47" name="Rectangle 46"/>
            <p:cNvSpPr/>
            <p:nvPr/>
          </p:nvSpPr>
          <p:spPr>
            <a:xfrm>
              <a:off x="3061454" y="2578100"/>
              <a:ext cx="1948696" cy="358630"/>
            </a:xfrm>
            <a:prstGeom prst="rect">
              <a:avLst/>
            </a:prstGeom>
            <a:pattFill prst="ltDnDiag">
              <a:fgClr>
                <a:schemeClr val="bg1">
                  <a:lumMod val="65000"/>
                </a:schemeClr>
              </a:fgClr>
              <a:bgClr>
                <a:prstClr val="white"/>
              </a:bgClr>
            </a:patt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8" name="TextBox 47"/>
            <p:cNvSpPr txBox="1"/>
            <p:nvPr/>
          </p:nvSpPr>
          <p:spPr>
            <a:xfrm>
              <a:off x="2641600" y="2426210"/>
              <a:ext cx="3861324"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 – </a:t>
              </a:r>
              <a:r>
                <a:rPr lang="en-US" sz="2800" i="1" dirty="0" smtClean="0">
                  <a:latin typeface="Symbol" charset="2"/>
                  <a:cs typeface="Symbol" charset="2"/>
                </a:rPr>
                <a:t>m</a:t>
              </a:r>
              <a:r>
                <a:rPr lang="en-US" sz="2800" dirty="0" smtClean="0">
                  <a:latin typeface="Garamond"/>
                  <a:cs typeface="Garamond"/>
                </a:rPr>
                <a:t>| ≥ </a:t>
              </a:r>
              <a:r>
                <a:rPr lang="en-US" sz="2800" i="1" dirty="0" err="1" smtClean="0">
                  <a:latin typeface="Garamond"/>
                  <a:cs typeface="Garamond"/>
                </a:rPr>
                <a:t>t</a:t>
              </a:r>
              <a:r>
                <a:rPr lang="en-US" sz="2800" i="1" dirty="0" err="1" smtClean="0">
                  <a:latin typeface="Symbol" charset="2"/>
                  <a:cs typeface="Symbol" charset="2"/>
                </a:rPr>
                <a:t>s</a:t>
              </a:r>
              <a:r>
                <a:rPr lang="en-US" sz="2800" i="1" dirty="0" smtClean="0">
                  <a:latin typeface="Symbol" charset="2"/>
                  <a:cs typeface="Symbol" charset="2"/>
                </a:rPr>
                <a:t> </a:t>
              </a:r>
              <a:r>
                <a:rPr lang="en-US" sz="2800" dirty="0" smtClean="0">
                  <a:latin typeface="Garamond"/>
                  <a:cs typeface="Garamond"/>
                </a:rPr>
                <a:t>) ≤ 1 / </a:t>
              </a:r>
              <a:r>
                <a:rPr lang="en-US" sz="2800" i="1" dirty="0" smtClean="0">
                  <a:latin typeface="Garamond"/>
                  <a:cs typeface="Garamond"/>
                </a:rPr>
                <a:t>t</a:t>
              </a:r>
              <a:r>
                <a:rPr lang="en-US" sz="2800" baseline="30000" dirty="0" smtClean="0">
                  <a:latin typeface="Garamond"/>
                  <a:cs typeface="Garamond"/>
                </a:rPr>
                <a:t>2</a:t>
              </a:r>
              <a:r>
                <a:rPr lang="en-US" sz="2800" dirty="0" smtClean="0">
                  <a:latin typeface="Garamond"/>
                  <a:cs typeface="Garamond"/>
                </a:rPr>
                <a:t>.</a:t>
              </a:r>
            </a:p>
          </p:txBody>
        </p:sp>
      </p:grpSp>
      <p:sp>
        <p:nvSpPr>
          <p:cNvPr id="50" name="Freeform 49"/>
          <p:cNvSpPr/>
          <p:nvPr/>
        </p:nvSpPr>
        <p:spPr>
          <a:xfrm>
            <a:off x="8317891" y="2605585"/>
            <a:ext cx="311150" cy="260350"/>
          </a:xfrm>
          <a:custGeom>
            <a:avLst/>
            <a:gdLst>
              <a:gd name="connsiteX0" fmla="*/ 311150 w 311150"/>
              <a:gd name="connsiteY0" fmla="*/ 247650 h 260350"/>
              <a:gd name="connsiteX1" fmla="*/ 107950 w 311150"/>
              <a:gd name="connsiteY1" fmla="*/ 69850 h 260350"/>
              <a:gd name="connsiteX2" fmla="*/ 0 w 311150"/>
              <a:gd name="connsiteY2" fmla="*/ 0 h 260350"/>
              <a:gd name="connsiteX3" fmla="*/ 0 w 311150"/>
              <a:gd name="connsiteY3" fmla="*/ 260350 h 260350"/>
              <a:gd name="connsiteX4" fmla="*/ 311150 w 311150"/>
              <a:gd name="connsiteY4" fmla="*/ 247650 h 260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150" h="260350">
                <a:moveTo>
                  <a:pt x="311150" y="247650"/>
                </a:moveTo>
                <a:lnTo>
                  <a:pt x="107950" y="69850"/>
                </a:lnTo>
                <a:lnTo>
                  <a:pt x="0" y="0"/>
                </a:lnTo>
                <a:lnTo>
                  <a:pt x="0" y="260350"/>
                </a:lnTo>
                <a:lnTo>
                  <a:pt x="311150" y="247650"/>
                </a:lnTo>
                <a:close/>
              </a:path>
            </a:pathLst>
          </a:custGeom>
          <a:pattFill prst="ltDnDiag">
            <a:fgClr>
              <a:schemeClr val="bg1">
                <a:lumMod val="65000"/>
              </a:schemeClr>
            </a:fgClr>
            <a:bgClr>
              <a:prstClr val="white"/>
            </a:bgClr>
          </a:patt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52" name="Straight Connector 51"/>
          <p:cNvCxnSpPr/>
          <p:nvPr/>
        </p:nvCxnSpPr>
        <p:spPr>
          <a:xfrm>
            <a:off x="4209441" y="2846884"/>
            <a:ext cx="4413250" cy="12700"/>
          </a:xfrm>
          <a:prstGeom prst="line">
            <a:avLst/>
          </a:prstGeom>
          <a:ln w="952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flipV="1">
            <a:off x="6793891" y="1545135"/>
            <a:ext cx="0" cy="130810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flipV="1">
            <a:off x="8317891" y="1545135"/>
            <a:ext cx="0" cy="1314449"/>
          </a:xfrm>
          <a:prstGeom prst="line">
            <a:avLst/>
          </a:prstGeom>
          <a:ln w="9525"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58" name="Freeform 57"/>
          <p:cNvSpPr/>
          <p:nvPr/>
        </p:nvSpPr>
        <p:spPr>
          <a:xfrm>
            <a:off x="4222141" y="1659339"/>
            <a:ext cx="4413250" cy="1200245"/>
          </a:xfrm>
          <a:custGeom>
            <a:avLst/>
            <a:gdLst>
              <a:gd name="connsiteX0" fmla="*/ 0 w 4450624"/>
              <a:gd name="connsiteY0" fmla="*/ 1187545 h 1223028"/>
              <a:gd name="connsiteX1" fmla="*/ 673100 w 4450624"/>
              <a:gd name="connsiteY1" fmla="*/ 800195 h 1223028"/>
              <a:gd name="connsiteX2" fmla="*/ 1066800 w 4450624"/>
              <a:gd name="connsiteY2" fmla="*/ 927195 h 1223028"/>
              <a:gd name="connsiteX3" fmla="*/ 1962150 w 4450624"/>
              <a:gd name="connsiteY3" fmla="*/ 476345 h 1223028"/>
              <a:gd name="connsiteX4" fmla="*/ 2444750 w 4450624"/>
              <a:gd name="connsiteY4" fmla="*/ 774795 h 1223028"/>
              <a:gd name="connsiteX5" fmla="*/ 2870200 w 4450624"/>
              <a:gd name="connsiteY5" fmla="*/ 95 h 1223028"/>
              <a:gd name="connsiteX6" fmla="*/ 3486150 w 4450624"/>
              <a:gd name="connsiteY6" fmla="*/ 831945 h 1223028"/>
              <a:gd name="connsiteX7" fmla="*/ 4102100 w 4450624"/>
              <a:gd name="connsiteY7" fmla="*/ 958945 h 1223028"/>
              <a:gd name="connsiteX8" fmla="*/ 4413250 w 4450624"/>
              <a:gd name="connsiteY8" fmla="*/ 1200245 h 1223028"/>
              <a:gd name="connsiteX9" fmla="*/ 4445000 w 4450624"/>
              <a:gd name="connsiteY9" fmla="*/ 1212945 h 1223028"/>
              <a:gd name="connsiteX0" fmla="*/ 0 w 4413250"/>
              <a:gd name="connsiteY0" fmla="*/ 1187545 h 1200245"/>
              <a:gd name="connsiteX1" fmla="*/ 673100 w 4413250"/>
              <a:gd name="connsiteY1" fmla="*/ 800195 h 1200245"/>
              <a:gd name="connsiteX2" fmla="*/ 1066800 w 4413250"/>
              <a:gd name="connsiteY2" fmla="*/ 927195 h 1200245"/>
              <a:gd name="connsiteX3" fmla="*/ 1962150 w 4413250"/>
              <a:gd name="connsiteY3" fmla="*/ 476345 h 1200245"/>
              <a:gd name="connsiteX4" fmla="*/ 2444750 w 4413250"/>
              <a:gd name="connsiteY4" fmla="*/ 774795 h 1200245"/>
              <a:gd name="connsiteX5" fmla="*/ 2870200 w 4413250"/>
              <a:gd name="connsiteY5" fmla="*/ 95 h 1200245"/>
              <a:gd name="connsiteX6" fmla="*/ 3486150 w 4413250"/>
              <a:gd name="connsiteY6" fmla="*/ 831945 h 1200245"/>
              <a:gd name="connsiteX7" fmla="*/ 4102100 w 4413250"/>
              <a:gd name="connsiteY7" fmla="*/ 958945 h 1200245"/>
              <a:gd name="connsiteX8" fmla="*/ 4413250 w 4413250"/>
              <a:gd name="connsiteY8" fmla="*/ 1200245 h 1200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3250" h="1200245">
                <a:moveTo>
                  <a:pt x="0" y="1187545"/>
                </a:moveTo>
                <a:cubicBezTo>
                  <a:pt x="247650" y="1015566"/>
                  <a:pt x="495300" y="843587"/>
                  <a:pt x="673100" y="800195"/>
                </a:cubicBezTo>
                <a:cubicBezTo>
                  <a:pt x="850900" y="756803"/>
                  <a:pt x="851958" y="981170"/>
                  <a:pt x="1066800" y="927195"/>
                </a:cubicBezTo>
                <a:cubicBezTo>
                  <a:pt x="1281642" y="873220"/>
                  <a:pt x="1732492" y="501745"/>
                  <a:pt x="1962150" y="476345"/>
                </a:cubicBezTo>
                <a:cubicBezTo>
                  <a:pt x="2191808" y="450945"/>
                  <a:pt x="2293408" y="854170"/>
                  <a:pt x="2444750" y="774795"/>
                </a:cubicBezTo>
                <a:cubicBezTo>
                  <a:pt x="2596092" y="695420"/>
                  <a:pt x="2696633" y="-9430"/>
                  <a:pt x="2870200" y="95"/>
                </a:cubicBezTo>
                <a:cubicBezTo>
                  <a:pt x="3043767" y="9620"/>
                  <a:pt x="3280833" y="672137"/>
                  <a:pt x="3486150" y="831945"/>
                </a:cubicBezTo>
                <a:cubicBezTo>
                  <a:pt x="3691467" y="991753"/>
                  <a:pt x="3947583" y="897562"/>
                  <a:pt x="4102100" y="958945"/>
                </a:cubicBezTo>
                <a:cubicBezTo>
                  <a:pt x="4256617" y="1020328"/>
                  <a:pt x="4356100" y="1157912"/>
                  <a:pt x="4413250" y="1200245"/>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9" name="TextBox 58"/>
          <p:cNvSpPr txBox="1"/>
          <p:nvPr/>
        </p:nvSpPr>
        <p:spPr>
          <a:xfrm rot="20109881">
            <a:off x="3969109" y="2247236"/>
            <a:ext cx="1988400" cy="411331"/>
          </a:xfrm>
          <a:prstGeom prst="rect">
            <a:avLst/>
          </a:prstGeom>
          <a:noFill/>
        </p:spPr>
        <p:txBody>
          <a:bodyPr wrap="none" rtlCol="0">
            <a:prstTxWarp prst="textArchUp">
              <a:avLst/>
            </a:prstTxWarp>
            <a:spAutoFit/>
          </a:bodyPr>
          <a:lstStyle/>
          <a:p>
            <a:pPr algn="ctr"/>
            <a:r>
              <a:rPr lang="en-US" dirty="0" err="1" smtClean="0">
                <a:latin typeface="Franklin Gothic Medium"/>
                <a:cs typeface="Franklin Gothic Medium"/>
              </a:rPr>
              <a:t>p.m.f</a:t>
            </a:r>
            <a:r>
              <a:rPr lang="en-US" dirty="0" smtClean="0">
                <a:latin typeface="Franklin Gothic Medium"/>
                <a:cs typeface="Franklin Gothic Medium"/>
              </a:rPr>
              <a:t>. / </a:t>
            </a:r>
            <a:r>
              <a:rPr lang="en-US" dirty="0" err="1" smtClean="0">
                <a:latin typeface="Franklin Gothic Medium"/>
                <a:cs typeface="Franklin Gothic Medium"/>
              </a:rPr>
              <a:t>p.d.f</a:t>
            </a:r>
            <a:r>
              <a:rPr lang="en-US" dirty="0" smtClean="0">
                <a:latin typeface="Franklin Gothic Medium"/>
                <a:cs typeface="Franklin Gothic Medium"/>
              </a:rPr>
              <a:t>. of </a:t>
            </a:r>
            <a:r>
              <a:rPr lang="en-US" i="1" dirty="0" smtClean="0">
                <a:latin typeface="Garamond"/>
                <a:cs typeface="Garamond"/>
              </a:rPr>
              <a:t>X</a:t>
            </a:r>
          </a:p>
        </p:txBody>
      </p:sp>
      <p:sp>
        <p:nvSpPr>
          <p:cNvPr id="60" name="TextBox 59"/>
          <p:cNvSpPr txBox="1"/>
          <p:nvPr/>
        </p:nvSpPr>
        <p:spPr>
          <a:xfrm>
            <a:off x="6569865" y="1096074"/>
            <a:ext cx="461384" cy="461665"/>
          </a:xfrm>
          <a:prstGeom prst="rect">
            <a:avLst/>
          </a:prstGeom>
          <a:noFill/>
        </p:spPr>
        <p:txBody>
          <a:bodyPr wrap="none" rtlCol="0">
            <a:spAutoFit/>
          </a:bodyPr>
          <a:lstStyle/>
          <a:p>
            <a:pPr algn="ctr"/>
            <a:r>
              <a:rPr lang="en-US" sz="2400" i="1" dirty="0" smtClean="0">
                <a:latin typeface="Symbol" charset="2"/>
                <a:cs typeface="Symbol" charset="2"/>
              </a:rPr>
              <a:t>m</a:t>
            </a:r>
          </a:p>
        </p:txBody>
      </p:sp>
      <p:sp>
        <p:nvSpPr>
          <p:cNvPr id="62" name="TextBox 61"/>
          <p:cNvSpPr txBox="1"/>
          <p:nvPr/>
        </p:nvSpPr>
        <p:spPr>
          <a:xfrm>
            <a:off x="8121217" y="1098055"/>
            <a:ext cx="393348" cy="461665"/>
          </a:xfrm>
          <a:prstGeom prst="rect">
            <a:avLst/>
          </a:prstGeom>
          <a:noFill/>
        </p:spPr>
        <p:txBody>
          <a:bodyPr wrap="none" rtlCol="0">
            <a:spAutoFit/>
          </a:bodyPr>
          <a:lstStyle/>
          <a:p>
            <a:pPr algn="ctr"/>
            <a:r>
              <a:rPr lang="en-US" sz="2400" i="1" dirty="0" smtClean="0">
                <a:latin typeface="Garamond"/>
                <a:cs typeface="Garamond"/>
              </a:rPr>
              <a:t>a</a:t>
            </a:r>
            <a:endParaRPr lang="en-US" sz="2400" i="1" dirty="0" smtClean="0">
              <a:latin typeface="Symbol" charset="2"/>
              <a:cs typeface="Symbol" charset="2"/>
            </a:endParaRPr>
          </a:p>
        </p:txBody>
      </p:sp>
      <p:grpSp>
        <p:nvGrpSpPr>
          <p:cNvPr id="76" name="Group 75"/>
          <p:cNvGrpSpPr/>
          <p:nvPr/>
        </p:nvGrpSpPr>
        <p:grpSpPr>
          <a:xfrm>
            <a:off x="457200" y="1995399"/>
            <a:ext cx="2937869" cy="523220"/>
            <a:chOff x="457200" y="2082365"/>
            <a:chExt cx="2937869" cy="523220"/>
          </a:xfrm>
        </p:grpSpPr>
        <p:sp>
          <p:nvSpPr>
            <p:cNvPr id="66" name="Rectangle 65"/>
            <p:cNvSpPr/>
            <p:nvPr/>
          </p:nvSpPr>
          <p:spPr>
            <a:xfrm>
              <a:off x="907671" y="2229084"/>
              <a:ext cx="867995" cy="358630"/>
            </a:xfrm>
            <a:prstGeom prst="rect">
              <a:avLst/>
            </a:prstGeom>
            <a:pattFill prst="ltDnDiag">
              <a:fgClr>
                <a:schemeClr val="bg1">
                  <a:lumMod val="65000"/>
                </a:schemeClr>
              </a:fgClr>
              <a:bgClr>
                <a:prstClr val="white"/>
              </a:bgClr>
            </a:patt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7" name="TextBox 66"/>
            <p:cNvSpPr txBox="1"/>
            <p:nvPr/>
          </p:nvSpPr>
          <p:spPr>
            <a:xfrm>
              <a:off x="457200" y="2082365"/>
              <a:ext cx="2937869"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 </a:t>
              </a:r>
              <a:r>
                <a:rPr lang="en-US" sz="2800" i="1" dirty="0" smtClean="0">
                  <a:latin typeface="Garamond"/>
                  <a:cs typeface="Garamond"/>
                </a:rPr>
                <a:t>X</a:t>
              </a:r>
              <a:r>
                <a:rPr lang="en-US" sz="2800" dirty="0" smtClean="0">
                  <a:latin typeface="Garamond"/>
                  <a:cs typeface="Garamond"/>
                </a:rPr>
                <a:t> ≥ </a:t>
              </a:r>
              <a:r>
                <a:rPr lang="en-US" sz="2800" i="1" dirty="0" smtClean="0">
                  <a:latin typeface="Garamond"/>
                  <a:cs typeface="Garamond"/>
                </a:rPr>
                <a:t>a</a:t>
              </a:r>
              <a:r>
                <a:rPr lang="en-US" sz="2800" i="1" dirty="0" smtClean="0">
                  <a:latin typeface="Symbol" charset="2"/>
                  <a:cs typeface="Symbol" charset="2"/>
                </a:rPr>
                <a:t> </a:t>
              </a:r>
              <a:r>
                <a:rPr lang="en-US" sz="2800" dirty="0" smtClean="0">
                  <a:latin typeface="Garamond"/>
                  <a:cs typeface="Garamond"/>
                </a:rPr>
                <a:t>) ≤ </a:t>
              </a:r>
              <a:r>
                <a:rPr lang="en-US" sz="2800" i="1" dirty="0">
                  <a:latin typeface="Symbol" charset="2"/>
                  <a:cs typeface="Symbol" charset="2"/>
                </a:rPr>
                <a:t>m</a:t>
              </a:r>
              <a:r>
                <a:rPr lang="en-US" sz="2800" dirty="0" smtClean="0">
                  <a:latin typeface="Garamond"/>
                  <a:cs typeface="Garamond"/>
                </a:rPr>
                <a:t> / </a:t>
              </a:r>
              <a:r>
                <a:rPr lang="en-US" sz="2800" i="1" dirty="0" smtClean="0">
                  <a:latin typeface="Garamond"/>
                  <a:cs typeface="Garamond"/>
                </a:rPr>
                <a:t>a</a:t>
              </a:r>
              <a:r>
                <a:rPr lang="en-US" sz="2800" dirty="0" smtClean="0">
                  <a:latin typeface="Garamond"/>
                  <a:cs typeface="Garamond"/>
                </a:rPr>
                <a:t>.</a:t>
              </a:r>
            </a:p>
          </p:txBody>
        </p:sp>
      </p:grpSp>
      <p:sp>
        <p:nvSpPr>
          <p:cNvPr id="75" name="TextBox 74"/>
          <p:cNvSpPr txBox="1"/>
          <p:nvPr/>
        </p:nvSpPr>
        <p:spPr>
          <a:xfrm>
            <a:off x="4085237" y="2789734"/>
            <a:ext cx="292869" cy="369332"/>
          </a:xfrm>
          <a:prstGeom prst="rect">
            <a:avLst/>
          </a:prstGeom>
          <a:noFill/>
        </p:spPr>
        <p:txBody>
          <a:bodyPr wrap="none" rtlCol="0">
            <a:spAutoFit/>
          </a:bodyPr>
          <a:lstStyle/>
          <a:p>
            <a:r>
              <a:rPr lang="en-US" dirty="0" smtClean="0">
                <a:solidFill>
                  <a:schemeClr val="bg1">
                    <a:lumMod val="65000"/>
                  </a:schemeClr>
                </a:solidFill>
                <a:latin typeface="Garamond"/>
                <a:cs typeface="Garamond"/>
              </a:rPr>
              <a:t>0</a:t>
            </a:r>
          </a:p>
        </p:txBody>
      </p:sp>
      <p:sp>
        <p:nvSpPr>
          <p:cNvPr id="77" name="TextBox 76"/>
          <p:cNvSpPr txBox="1"/>
          <p:nvPr/>
        </p:nvSpPr>
        <p:spPr>
          <a:xfrm>
            <a:off x="457200" y="1419292"/>
            <a:ext cx="3384550" cy="523220"/>
          </a:xfrm>
          <a:prstGeom prst="rect">
            <a:avLst/>
          </a:prstGeom>
          <a:noFill/>
        </p:spPr>
        <p:txBody>
          <a:bodyPr wrap="square" rtlCol="0">
            <a:spAutoFit/>
          </a:bodyPr>
          <a:lstStyle/>
          <a:p>
            <a:r>
              <a:rPr lang="en-US" sz="2800" dirty="0" smtClean="0">
                <a:latin typeface="Franklin Gothic Medium"/>
                <a:cs typeface="Franklin Gothic Medium"/>
              </a:rPr>
              <a:t>Markov’s inequality:</a:t>
            </a:r>
            <a:endParaRPr lang="en-US" sz="2800" dirty="0" smtClean="0">
              <a:latin typeface="Garamond"/>
              <a:cs typeface="Garamond"/>
            </a:endParaRPr>
          </a:p>
        </p:txBody>
      </p:sp>
      <p:sp>
        <p:nvSpPr>
          <p:cNvPr id="78" name="TextBox 77"/>
          <p:cNvSpPr txBox="1"/>
          <p:nvPr/>
        </p:nvSpPr>
        <p:spPr>
          <a:xfrm>
            <a:off x="457200" y="3963225"/>
            <a:ext cx="3861324" cy="523220"/>
          </a:xfrm>
          <a:prstGeom prst="rect">
            <a:avLst/>
          </a:prstGeom>
          <a:noFill/>
        </p:spPr>
        <p:txBody>
          <a:bodyPr wrap="square" rtlCol="0">
            <a:spAutoFit/>
          </a:bodyPr>
          <a:lstStyle/>
          <a:p>
            <a:r>
              <a:rPr lang="en-US" sz="2800" dirty="0" err="1" smtClean="0">
                <a:latin typeface="Franklin Gothic Medium"/>
                <a:cs typeface="Franklin Gothic Medium"/>
              </a:rPr>
              <a:t>Chebyshev’s</a:t>
            </a:r>
            <a:r>
              <a:rPr lang="en-US" sz="2800" dirty="0" smtClean="0">
                <a:latin typeface="Franklin Gothic Medium"/>
                <a:cs typeface="Franklin Gothic Medium"/>
              </a:rPr>
              <a:t> inequality:</a:t>
            </a:r>
            <a:endParaRPr lang="en-US" sz="2800" dirty="0" smtClean="0">
              <a:latin typeface="Garamond"/>
              <a:cs typeface="Garamond"/>
            </a:endParaRPr>
          </a:p>
        </p:txBody>
      </p:sp>
    </p:spTree>
    <p:extLst>
      <p:ext uri="{BB962C8B-B14F-4D97-AF65-F5344CB8AC3E}">
        <p14:creationId xmlns:p14="http://schemas.microsoft.com/office/powerpoint/2010/main" val="19753885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833307" y="3371850"/>
            <a:ext cx="7120360" cy="2933700"/>
            <a:chOff x="833307" y="3371850"/>
            <a:chExt cx="7120360" cy="2933700"/>
          </a:xfrm>
        </p:grpSpPr>
        <p:pic>
          <p:nvPicPr>
            <p:cNvPr id="71" name="Picture 70"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772394" y="4121150"/>
              <a:ext cx="258180" cy="666750"/>
            </a:xfrm>
            <a:prstGeom prst="rect">
              <a:avLst/>
            </a:prstGeom>
          </p:spPr>
        </p:pic>
        <p:pic>
          <p:nvPicPr>
            <p:cNvPr id="101" name="Picture 100"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033874" y="4889500"/>
              <a:ext cx="258180" cy="666750"/>
            </a:xfrm>
            <a:prstGeom prst="rect">
              <a:avLst/>
            </a:prstGeom>
          </p:spPr>
        </p:pic>
        <p:pic>
          <p:nvPicPr>
            <p:cNvPr id="121" name="Picture 120"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140861" y="5638800"/>
              <a:ext cx="258180" cy="666750"/>
            </a:xfrm>
            <a:prstGeom prst="rect">
              <a:avLst/>
            </a:prstGeom>
          </p:spPr>
        </p:pic>
        <p:pic>
          <p:nvPicPr>
            <p:cNvPr id="125" name="Picture 124"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401044" y="5638800"/>
              <a:ext cx="258180" cy="666750"/>
            </a:xfrm>
            <a:prstGeom prst="rect">
              <a:avLst/>
            </a:prstGeom>
          </p:spPr>
        </p:pic>
        <p:pic>
          <p:nvPicPr>
            <p:cNvPr id="133" name="Picture 132"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864844" y="5638800"/>
              <a:ext cx="258180" cy="666750"/>
            </a:xfrm>
            <a:prstGeom prst="rect">
              <a:avLst/>
            </a:prstGeom>
          </p:spPr>
        </p:pic>
        <p:pic>
          <p:nvPicPr>
            <p:cNvPr id="137" name="Picture 136"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126324" y="5638800"/>
              <a:ext cx="258180" cy="666750"/>
            </a:xfrm>
            <a:prstGeom prst="rect">
              <a:avLst/>
            </a:prstGeom>
          </p:spPr>
        </p:pic>
        <p:pic>
          <p:nvPicPr>
            <p:cNvPr id="23" name="Picture 22"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33307" y="3371850"/>
              <a:ext cx="258180" cy="666750"/>
            </a:xfrm>
            <a:prstGeom prst="rect">
              <a:avLst/>
            </a:prstGeom>
          </p:spPr>
        </p:pic>
        <p:pic>
          <p:nvPicPr>
            <p:cNvPr id="44" name="Picture 43"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560757" y="3371850"/>
              <a:ext cx="258180" cy="666750"/>
            </a:xfrm>
            <a:prstGeom prst="rect">
              <a:avLst/>
            </a:prstGeom>
          </p:spPr>
        </p:pic>
        <p:pic>
          <p:nvPicPr>
            <p:cNvPr id="60" name="Picture 59"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695487" y="3371850"/>
              <a:ext cx="258180" cy="666750"/>
            </a:xfrm>
            <a:prstGeom prst="rect">
              <a:avLst/>
            </a:prstGeom>
          </p:spPr>
        </p:pic>
      </p:grpSp>
      <p:sp>
        <p:nvSpPr>
          <p:cNvPr id="2" name="Title 1"/>
          <p:cNvSpPr>
            <a:spLocks noGrp="1"/>
          </p:cNvSpPr>
          <p:nvPr>
            <p:ph type="title"/>
          </p:nvPr>
        </p:nvSpPr>
        <p:spPr/>
        <p:txBody>
          <a:bodyPr/>
          <a:lstStyle/>
          <a:p>
            <a:r>
              <a:rPr lang="en-US" dirty="0" smtClean="0"/>
              <a:t>Polling</a:t>
            </a:r>
            <a:endParaRPr lang="en-US" dirty="0"/>
          </a:p>
        </p:txBody>
      </p:sp>
      <p:grpSp>
        <p:nvGrpSpPr>
          <p:cNvPr id="3" name="Group 2"/>
          <p:cNvGrpSpPr/>
          <p:nvPr/>
        </p:nvGrpSpPr>
        <p:grpSpPr>
          <a:xfrm>
            <a:off x="832594" y="1491140"/>
            <a:ext cx="3282950" cy="1310971"/>
            <a:chOff x="832594" y="1491140"/>
            <a:chExt cx="3282950" cy="1310971"/>
          </a:xfrm>
        </p:grpSpPr>
        <p:pic>
          <p:nvPicPr>
            <p:cNvPr id="51" name="Picture 50" descr="scm_news_elsie13.art_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594" y="1491140"/>
              <a:ext cx="2101850" cy="1305597"/>
            </a:xfrm>
            <a:prstGeom prst="rect">
              <a:avLst/>
            </a:prstGeom>
          </p:spPr>
        </p:pic>
        <p:pic>
          <p:nvPicPr>
            <p:cNvPr id="17" name="Picture 16" descr="Logo_of_the_Democratic_Alliance_for_the_Betterment_and_Progress_of_Hong_Kong.sv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23344" y="1643165"/>
              <a:ext cx="1092200" cy="1158946"/>
            </a:xfrm>
            <a:prstGeom prst="rect">
              <a:avLst/>
            </a:prstGeom>
          </p:spPr>
        </p:pic>
      </p:grpSp>
      <p:grpSp>
        <p:nvGrpSpPr>
          <p:cNvPr id="4" name="Group 3"/>
          <p:cNvGrpSpPr/>
          <p:nvPr/>
        </p:nvGrpSpPr>
        <p:grpSpPr>
          <a:xfrm>
            <a:off x="5277142" y="1352549"/>
            <a:ext cx="3105150" cy="1568450"/>
            <a:chOff x="5277142" y="1352549"/>
            <a:chExt cx="3105150" cy="1568450"/>
          </a:xfrm>
        </p:grpSpPr>
        <p:pic>
          <p:nvPicPr>
            <p:cNvPr id="29" name="Picture 28" descr="416px-Hong_Kong_League_of_Social_Democrats_Logo.svg.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29599" y="1485766"/>
              <a:ext cx="1452693" cy="1435233"/>
            </a:xfrm>
            <a:prstGeom prst="rect">
              <a:avLst/>
            </a:prstGeom>
          </p:spPr>
        </p:pic>
        <p:pic>
          <p:nvPicPr>
            <p:cNvPr id="48" name="Picture 47" descr="20120321Grafik3403064579184981746.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77142" y="1352549"/>
              <a:ext cx="1568450" cy="1568450"/>
            </a:xfrm>
            <a:prstGeom prst="rect">
              <a:avLst/>
            </a:prstGeom>
          </p:spPr>
        </p:pic>
      </p:grpSp>
      <p:grpSp>
        <p:nvGrpSpPr>
          <p:cNvPr id="19" name="Group 18"/>
          <p:cNvGrpSpPr/>
          <p:nvPr/>
        </p:nvGrpSpPr>
        <p:grpSpPr>
          <a:xfrm>
            <a:off x="507665" y="3371850"/>
            <a:ext cx="8053859" cy="2933700"/>
            <a:chOff x="508744" y="3371850"/>
            <a:chExt cx="8053859" cy="2933700"/>
          </a:xfrm>
        </p:grpSpPr>
        <p:pic>
          <p:nvPicPr>
            <p:cNvPr id="20" name="Picture 19"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09457" y="3371850"/>
              <a:ext cx="258180" cy="666750"/>
            </a:xfrm>
            <a:prstGeom prst="rect">
              <a:avLst/>
            </a:prstGeom>
          </p:spPr>
        </p:pic>
        <p:pic>
          <p:nvPicPr>
            <p:cNvPr id="33" name="Picture 32"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141574" y="3371850"/>
              <a:ext cx="258180" cy="666750"/>
            </a:xfrm>
            <a:prstGeom prst="rect">
              <a:avLst/>
            </a:prstGeom>
          </p:spPr>
        </p:pic>
        <p:pic>
          <p:nvPicPr>
            <p:cNvPr id="34" name="Picture 33"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465424" y="3371850"/>
              <a:ext cx="258180" cy="666750"/>
            </a:xfrm>
            <a:prstGeom prst="rect">
              <a:avLst/>
            </a:prstGeom>
          </p:spPr>
        </p:pic>
        <p:pic>
          <p:nvPicPr>
            <p:cNvPr id="35" name="Picture 34"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773107" y="3371850"/>
              <a:ext cx="258180" cy="666750"/>
            </a:xfrm>
            <a:prstGeom prst="rect">
              <a:avLst/>
            </a:prstGeom>
          </p:spPr>
        </p:pic>
        <p:pic>
          <p:nvPicPr>
            <p:cNvPr id="36" name="Picture 35"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077907" y="3371850"/>
              <a:ext cx="258180" cy="666750"/>
            </a:xfrm>
            <a:prstGeom prst="rect">
              <a:avLst/>
            </a:prstGeom>
          </p:spPr>
        </p:pic>
        <p:pic>
          <p:nvPicPr>
            <p:cNvPr id="37" name="Picture 36"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401757" y="3371850"/>
              <a:ext cx="258180" cy="666750"/>
            </a:xfrm>
            <a:prstGeom prst="rect">
              <a:avLst/>
            </a:prstGeom>
          </p:spPr>
        </p:pic>
        <p:pic>
          <p:nvPicPr>
            <p:cNvPr id="38" name="Picture 37"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710024" y="3371850"/>
              <a:ext cx="258180" cy="666750"/>
            </a:xfrm>
            <a:prstGeom prst="rect">
              <a:avLst/>
            </a:prstGeom>
          </p:spPr>
        </p:pic>
        <p:pic>
          <p:nvPicPr>
            <p:cNvPr id="39" name="Picture 38"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033874" y="3371850"/>
              <a:ext cx="258180" cy="666750"/>
            </a:xfrm>
            <a:prstGeom prst="rect">
              <a:avLst/>
            </a:prstGeom>
          </p:spPr>
        </p:pic>
        <p:pic>
          <p:nvPicPr>
            <p:cNvPr id="40" name="Picture 39"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335207" y="3371850"/>
              <a:ext cx="258180" cy="666750"/>
            </a:xfrm>
            <a:prstGeom prst="rect">
              <a:avLst/>
            </a:prstGeom>
          </p:spPr>
        </p:pic>
        <p:pic>
          <p:nvPicPr>
            <p:cNvPr id="41" name="Picture 40"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642810" y="3371850"/>
              <a:ext cx="258180" cy="666750"/>
            </a:xfrm>
            <a:prstGeom prst="rect">
              <a:avLst/>
            </a:prstGeom>
          </p:spPr>
        </p:pic>
        <p:pic>
          <p:nvPicPr>
            <p:cNvPr id="42" name="Picture 41"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945440" y="3371850"/>
              <a:ext cx="258180" cy="666750"/>
            </a:xfrm>
            <a:prstGeom prst="rect">
              <a:avLst/>
            </a:prstGeom>
          </p:spPr>
        </p:pic>
        <p:pic>
          <p:nvPicPr>
            <p:cNvPr id="43" name="Picture 42"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253074" y="3371850"/>
              <a:ext cx="258180" cy="666750"/>
            </a:xfrm>
            <a:prstGeom prst="rect">
              <a:avLst/>
            </a:prstGeom>
          </p:spPr>
        </p:pic>
        <p:pic>
          <p:nvPicPr>
            <p:cNvPr id="45" name="Picture 44"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865557" y="3371850"/>
              <a:ext cx="258180" cy="666750"/>
            </a:xfrm>
            <a:prstGeom prst="rect">
              <a:avLst/>
            </a:prstGeom>
          </p:spPr>
        </p:pic>
        <p:pic>
          <p:nvPicPr>
            <p:cNvPr id="52" name="Picture 51"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171070" y="3371850"/>
              <a:ext cx="258180" cy="666750"/>
            </a:xfrm>
            <a:prstGeom prst="rect">
              <a:avLst/>
            </a:prstGeom>
          </p:spPr>
        </p:pic>
        <p:pic>
          <p:nvPicPr>
            <p:cNvPr id="53" name="Picture 52"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494920" y="3371850"/>
              <a:ext cx="258180" cy="666750"/>
            </a:xfrm>
            <a:prstGeom prst="rect">
              <a:avLst/>
            </a:prstGeom>
          </p:spPr>
        </p:pic>
        <p:pic>
          <p:nvPicPr>
            <p:cNvPr id="54" name="Picture 53"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803187" y="3371850"/>
              <a:ext cx="258180" cy="666750"/>
            </a:xfrm>
            <a:prstGeom prst="rect">
              <a:avLst/>
            </a:prstGeom>
          </p:spPr>
        </p:pic>
        <p:pic>
          <p:nvPicPr>
            <p:cNvPr id="55" name="Picture 54"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127037" y="3371850"/>
              <a:ext cx="258180" cy="666750"/>
            </a:xfrm>
            <a:prstGeom prst="rect">
              <a:avLst/>
            </a:prstGeom>
          </p:spPr>
        </p:pic>
        <p:pic>
          <p:nvPicPr>
            <p:cNvPr id="56" name="Picture 55"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434720" y="3371850"/>
              <a:ext cx="258180" cy="666750"/>
            </a:xfrm>
            <a:prstGeom prst="rect">
              <a:avLst/>
            </a:prstGeom>
          </p:spPr>
        </p:pic>
        <p:pic>
          <p:nvPicPr>
            <p:cNvPr id="57" name="Picture 56"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739520" y="3371850"/>
              <a:ext cx="258180" cy="666750"/>
            </a:xfrm>
            <a:prstGeom prst="rect">
              <a:avLst/>
            </a:prstGeom>
          </p:spPr>
        </p:pic>
        <p:pic>
          <p:nvPicPr>
            <p:cNvPr id="58" name="Picture 57"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063370" y="3371850"/>
              <a:ext cx="258180" cy="666750"/>
            </a:xfrm>
            <a:prstGeom prst="rect">
              <a:avLst/>
            </a:prstGeom>
          </p:spPr>
        </p:pic>
        <p:pic>
          <p:nvPicPr>
            <p:cNvPr id="59" name="Picture 58"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371637" y="3371850"/>
              <a:ext cx="258180" cy="666750"/>
            </a:xfrm>
            <a:prstGeom prst="rect">
              <a:avLst/>
            </a:prstGeom>
          </p:spPr>
        </p:pic>
        <p:pic>
          <p:nvPicPr>
            <p:cNvPr id="61" name="Picture 60"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996820" y="3371850"/>
              <a:ext cx="258180" cy="666750"/>
            </a:xfrm>
            <a:prstGeom prst="rect">
              <a:avLst/>
            </a:prstGeom>
          </p:spPr>
        </p:pic>
        <p:pic>
          <p:nvPicPr>
            <p:cNvPr id="62" name="Picture 61"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8304423" y="3371850"/>
              <a:ext cx="258180" cy="666750"/>
            </a:xfrm>
            <a:prstGeom prst="rect">
              <a:avLst/>
            </a:prstGeom>
          </p:spPr>
        </p:pic>
        <p:pic>
          <p:nvPicPr>
            <p:cNvPr id="67" name="Picture 66"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08744" y="4121150"/>
              <a:ext cx="258180" cy="666750"/>
            </a:xfrm>
            <a:prstGeom prst="rect">
              <a:avLst/>
            </a:prstGeom>
          </p:spPr>
        </p:pic>
        <p:pic>
          <p:nvPicPr>
            <p:cNvPr id="68" name="Picture 67"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32594" y="4121150"/>
              <a:ext cx="258180" cy="666750"/>
            </a:xfrm>
            <a:prstGeom prst="rect">
              <a:avLst/>
            </a:prstGeom>
          </p:spPr>
        </p:pic>
        <p:pic>
          <p:nvPicPr>
            <p:cNvPr id="69" name="Picture 68"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140861" y="4121150"/>
              <a:ext cx="258180" cy="666750"/>
            </a:xfrm>
            <a:prstGeom prst="rect">
              <a:avLst/>
            </a:prstGeom>
          </p:spPr>
        </p:pic>
        <p:pic>
          <p:nvPicPr>
            <p:cNvPr id="70" name="Picture 69"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464711" y="4121150"/>
              <a:ext cx="258180" cy="666750"/>
            </a:xfrm>
            <a:prstGeom prst="rect">
              <a:avLst/>
            </a:prstGeom>
          </p:spPr>
        </p:pic>
        <p:pic>
          <p:nvPicPr>
            <p:cNvPr id="72" name="Picture 71"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077194" y="4121150"/>
              <a:ext cx="258180" cy="666750"/>
            </a:xfrm>
            <a:prstGeom prst="rect">
              <a:avLst/>
            </a:prstGeom>
          </p:spPr>
        </p:pic>
        <p:pic>
          <p:nvPicPr>
            <p:cNvPr id="73" name="Picture 72"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401044" y="4121150"/>
              <a:ext cx="258180" cy="666750"/>
            </a:xfrm>
            <a:prstGeom prst="rect">
              <a:avLst/>
            </a:prstGeom>
          </p:spPr>
        </p:pic>
        <p:pic>
          <p:nvPicPr>
            <p:cNvPr id="74" name="Picture 73"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709311" y="4121150"/>
              <a:ext cx="258180" cy="666750"/>
            </a:xfrm>
            <a:prstGeom prst="rect">
              <a:avLst/>
            </a:prstGeom>
          </p:spPr>
        </p:pic>
        <p:pic>
          <p:nvPicPr>
            <p:cNvPr id="75" name="Picture 74"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033161" y="4121150"/>
              <a:ext cx="258180" cy="666750"/>
            </a:xfrm>
            <a:prstGeom prst="rect">
              <a:avLst/>
            </a:prstGeom>
          </p:spPr>
        </p:pic>
        <p:pic>
          <p:nvPicPr>
            <p:cNvPr id="76" name="Picture 75"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334494" y="4121150"/>
              <a:ext cx="258180" cy="666750"/>
            </a:xfrm>
            <a:prstGeom prst="rect">
              <a:avLst/>
            </a:prstGeom>
          </p:spPr>
        </p:pic>
        <p:pic>
          <p:nvPicPr>
            <p:cNvPr id="77" name="Picture 76"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642097" y="4121150"/>
              <a:ext cx="258180" cy="666750"/>
            </a:xfrm>
            <a:prstGeom prst="rect">
              <a:avLst/>
            </a:prstGeom>
          </p:spPr>
        </p:pic>
        <p:pic>
          <p:nvPicPr>
            <p:cNvPr id="78" name="Picture 77"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944727" y="4121150"/>
              <a:ext cx="258180" cy="666750"/>
            </a:xfrm>
            <a:prstGeom prst="rect">
              <a:avLst/>
            </a:prstGeom>
          </p:spPr>
        </p:pic>
        <p:pic>
          <p:nvPicPr>
            <p:cNvPr id="79" name="Picture 78"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252361" y="4121150"/>
              <a:ext cx="258180" cy="666750"/>
            </a:xfrm>
            <a:prstGeom prst="rect">
              <a:avLst/>
            </a:prstGeom>
          </p:spPr>
        </p:pic>
        <p:pic>
          <p:nvPicPr>
            <p:cNvPr id="80" name="Picture 79"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560044" y="4121150"/>
              <a:ext cx="258180" cy="666750"/>
            </a:xfrm>
            <a:prstGeom prst="rect">
              <a:avLst/>
            </a:prstGeom>
          </p:spPr>
        </p:pic>
        <p:pic>
          <p:nvPicPr>
            <p:cNvPr id="81" name="Picture 80"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864844" y="4121150"/>
              <a:ext cx="258180" cy="666750"/>
            </a:xfrm>
            <a:prstGeom prst="rect">
              <a:avLst/>
            </a:prstGeom>
          </p:spPr>
        </p:pic>
        <p:pic>
          <p:nvPicPr>
            <p:cNvPr id="82" name="Picture 81"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170357" y="4121150"/>
              <a:ext cx="258180" cy="666750"/>
            </a:xfrm>
            <a:prstGeom prst="rect">
              <a:avLst/>
            </a:prstGeom>
          </p:spPr>
        </p:pic>
        <p:pic>
          <p:nvPicPr>
            <p:cNvPr id="83" name="Picture 82"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494207" y="4121150"/>
              <a:ext cx="258180" cy="666750"/>
            </a:xfrm>
            <a:prstGeom prst="rect">
              <a:avLst/>
            </a:prstGeom>
          </p:spPr>
        </p:pic>
        <p:pic>
          <p:nvPicPr>
            <p:cNvPr id="84" name="Picture 83"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802474" y="4121150"/>
              <a:ext cx="258180" cy="666750"/>
            </a:xfrm>
            <a:prstGeom prst="rect">
              <a:avLst/>
            </a:prstGeom>
          </p:spPr>
        </p:pic>
        <p:pic>
          <p:nvPicPr>
            <p:cNvPr id="85" name="Picture 84"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126324" y="4121150"/>
              <a:ext cx="258180" cy="666750"/>
            </a:xfrm>
            <a:prstGeom prst="rect">
              <a:avLst/>
            </a:prstGeom>
          </p:spPr>
        </p:pic>
        <p:pic>
          <p:nvPicPr>
            <p:cNvPr id="86" name="Picture 85"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434007" y="4121150"/>
              <a:ext cx="258180" cy="666750"/>
            </a:xfrm>
            <a:prstGeom prst="rect">
              <a:avLst/>
            </a:prstGeom>
          </p:spPr>
        </p:pic>
        <p:pic>
          <p:nvPicPr>
            <p:cNvPr id="87" name="Picture 86"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738807" y="4121150"/>
              <a:ext cx="258180" cy="666750"/>
            </a:xfrm>
            <a:prstGeom prst="rect">
              <a:avLst/>
            </a:prstGeom>
          </p:spPr>
        </p:pic>
        <p:pic>
          <p:nvPicPr>
            <p:cNvPr id="88" name="Picture 87"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062657" y="4121150"/>
              <a:ext cx="258180" cy="666750"/>
            </a:xfrm>
            <a:prstGeom prst="rect">
              <a:avLst/>
            </a:prstGeom>
          </p:spPr>
        </p:pic>
        <p:pic>
          <p:nvPicPr>
            <p:cNvPr id="89" name="Picture 88"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370924" y="4121150"/>
              <a:ext cx="258180" cy="666750"/>
            </a:xfrm>
            <a:prstGeom prst="rect">
              <a:avLst/>
            </a:prstGeom>
          </p:spPr>
        </p:pic>
        <p:pic>
          <p:nvPicPr>
            <p:cNvPr id="90" name="Picture 89"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694774" y="4121150"/>
              <a:ext cx="258180" cy="666750"/>
            </a:xfrm>
            <a:prstGeom prst="rect">
              <a:avLst/>
            </a:prstGeom>
          </p:spPr>
        </p:pic>
        <p:pic>
          <p:nvPicPr>
            <p:cNvPr id="91" name="Picture 90"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996107" y="4121150"/>
              <a:ext cx="258180" cy="666750"/>
            </a:xfrm>
            <a:prstGeom prst="rect">
              <a:avLst/>
            </a:prstGeom>
          </p:spPr>
        </p:pic>
        <p:pic>
          <p:nvPicPr>
            <p:cNvPr id="92" name="Picture 91"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303710" y="4121150"/>
              <a:ext cx="258180" cy="666750"/>
            </a:xfrm>
            <a:prstGeom prst="rect">
              <a:avLst/>
            </a:prstGeom>
          </p:spPr>
        </p:pic>
        <p:pic>
          <p:nvPicPr>
            <p:cNvPr id="93" name="Picture 92"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09457" y="4889500"/>
              <a:ext cx="258180" cy="666750"/>
            </a:xfrm>
            <a:prstGeom prst="rect">
              <a:avLst/>
            </a:prstGeom>
          </p:spPr>
        </p:pic>
        <p:pic>
          <p:nvPicPr>
            <p:cNvPr id="94" name="Picture 93"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33307" y="4889500"/>
              <a:ext cx="258180" cy="666750"/>
            </a:xfrm>
            <a:prstGeom prst="rect">
              <a:avLst/>
            </a:prstGeom>
          </p:spPr>
        </p:pic>
        <p:pic>
          <p:nvPicPr>
            <p:cNvPr id="95" name="Picture 94"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141574" y="4889500"/>
              <a:ext cx="258180" cy="666750"/>
            </a:xfrm>
            <a:prstGeom prst="rect">
              <a:avLst/>
            </a:prstGeom>
          </p:spPr>
        </p:pic>
        <p:pic>
          <p:nvPicPr>
            <p:cNvPr id="96" name="Picture 95"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465424" y="4889500"/>
              <a:ext cx="258180" cy="666750"/>
            </a:xfrm>
            <a:prstGeom prst="rect">
              <a:avLst/>
            </a:prstGeom>
          </p:spPr>
        </p:pic>
        <p:pic>
          <p:nvPicPr>
            <p:cNvPr id="97" name="Picture 96"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773107" y="4889500"/>
              <a:ext cx="258180" cy="666750"/>
            </a:xfrm>
            <a:prstGeom prst="rect">
              <a:avLst/>
            </a:prstGeom>
          </p:spPr>
        </p:pic>
        <p:pic>
          <p:nvPicPr>
            <p:cNvPr id="98" name="Picture 97"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077907" y="4889500"/>
              <a:ext cx="258180" cy="666750"/>
            </a:xfrm>
            <a:prstGeom prst="rect">
              <a:avLst/>
            </a:prstGeom>
          </p:spPr>
        </p:pic>
        <p:pic>
          <p:nvPicPr>
            <p:cNvPr id="99" name="Picture 98"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401757" y="4889500"/>
              <a:ext cx="258180" cy="666750"/>
            </a:xfrm>
            <a:prstGeom prst="rect">
              <a:avLst/>
            </a:prstGeom>
          </p:spPr>
        </p:pic>
        <p:pic>
          <p:nvPicPr>
            <p:cNvPr id="100" name="Picture 99"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710024" y="4889500"/>
              <a:ext cx="258180" cy="666750"/>
            </a:xfrm>
            <a:prstGeom prst="rect">
              <a:avLst/>
            </a:prstGeom>
          </p:spPr>
        </p:pic>
        <p:pic>
          <p:nvPicPr>
            <p:cNvPr id="102" name="Picture 101"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335207" y="4889500"/>
              <a:ext cx="258180" cy="666750"/>
            </a:xfrm>
            <a:prstGeom prst="rect">
              <a:avLst/>
            </a:prstGeom>
          </p:spPr>
        </p:pic>
        <p:pic>
          <p:nvPicPr>
            <p:cNvPr id="103" name="Picture 102"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642810" y="4889500"/>
              <a:ext cx="258180" cy="666750"/>
            </a:xfrm>
            <a:prstGeom prst="rect">
              <a:avLst/>
            </a:prstGeom>
          </p:spPr>
        </p:pic>
        <p:pic>
          <p:nvPicPr>
            <p:cNvPr id="104" name="Picture 103"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945440" y="4889500"/>
              <a:ext cx="258180" cy="666750"/>
            </a:xfrm>
            <a:prstGeom prst="rect">
              <a:avLst/>
            </a:prstGeom>
          </p:spPr>
        </p:pic>
        <p:pic>
          <p:nvPicPr>
            <p:cNvPr id="105" name="Picture 104"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283968" y="4869160"/>
              <a:ext cx="258180" cy="666750"/>
            </a:xfrm>
            <a:prstGeom prst="rect">
              <a:avLst/>
            </a:prstGeom>
          </p:spPr>
        </p:pic>
        <p:pic>
          <p:nvPicPr>
            <p:cNvPr id="106" name="Picture 105"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560757" y="4889500"/>
              <a:ext cx="258180" cy="666750"/>
            </a:xfrm>
            <a:prstGeom prst="rect">
              <a:avLst/>
            </a:prstGeom>
          </p:spPr>
        </p:pic>
        <p:pic>
          <p:nvPicPr>
            <p:cNvPr id="107" name="Picture 106"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865557" y="4889500"/>
              <a:ext cx="258180" cy="666750"/>
            </a:xfrm>
            <a:prstGeom prst="rect">
              <a:avLst/>
            </a:prstGeom>
          </p:spPr>
        </p:pic>
        <p:pic>
          <p:nvPicPr>
            <p:cNvPr id="108" name="Picture 107"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171070" y="4889500"/>
              <a:ext cx="258180" cy="666750"/>
            </a:xfrm>
            <a:prstGeom prst="rect">
              <a:avLst/>
            </a:prstGeom>
          </p:spPr>
        </p:pic>
        <p:pic>
          <p:nvPicPr>
            <p:cNvPr id="109" name="Picture 108"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494920" y="4889500"/>
              <a:ext cx="258180" cy="666750"/>
            </a:xfrm>
            <a:prstGeom prst="rect">
              <a:avLst/>
            </a:prstGeom>
          </p:spPr>
        </p:pic>
        <p:pic>
          <p:nvPicPr>
            <p:cNvPr id="110" name="Picture 109"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803187" y="4889500"/>
              <a:ext cx="258180" cy="666750"/>
            </a:xfrm>
            <a:prstGeom prst="rect">
              <a:avLst/>
            </a:prstGeom>
          </p:spPr>
        </p:pic>
        <p:pic>
          <p:nvPicPr>
            <p:cNvPr id="111" name="Picture 110"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127037" y="4889500"/>
              <a:ext cx="258180" cy="666750"/>
            </a:xfrm>
            <a:prstGeom prst="rect">
              <a:avLst/>
            </a:prstGeom>
          </p:spPr>
        </p:pic>
        <p:pic>
          <p:nvPicPr>
            <p:cNvPr id="112" name="Picture 111"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434720" y="4889500"/>
              <a:ext cx="258180" cy="666750"/>
            </a:xfrm>
            <a:prstGeom prst="rect">
              <a:avLst/>
            </a:prstGeom>
          </p:spPr>
        </p:pic>
        <p:pic>
          <p:nvPicPr>
            <p:cNvPr id="113" name="Picture 112"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739520" y="4889500"/>
              <a:ext cx="258180" cy="666750"/>
            </a:xfrm>
            <a:prstGeom prst="rect">
              <a:avLst/>
            </a:prstGeom>
          </p:spPr>
        </p:pic>
        <p:pic>
          <p:nvPicPr>
            <p:cNvPr id="114" name="Picture 113"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063370" y="4889500"/>
              <a:ext cx="258180" cy="666750"/>
            </a:xfrm>
            <a:prstGeom prst="rect">
              <a:avLst/>
            </a:prstGeom>
          </p:spPr>
        </p:pic>
        <p:pic>
          <p:nvPicPr>
            <p:cNvPr id="115" name="Picture 114"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371637" y="4889500"/>
              <a:ext cx="258180" cy="666750"/>
            </a:xfrm>
            <a:prstGeom prst="rect">
              <a:avLst/>
            </a:prstGeom>
          </p:spPr>
        </p:pic>
        <p:pic>
          <p:nvPicPr>
            <p:cNvPr id="116" name="Picture 115"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695487" y="4889500"/>
              <a:ext cx="258180" cy="666750"/>
            </a:xfrm>
            <a:prstGeom prst="rect">
              <a:avLst/>
            </a:prstGeom>
          </p:spPr>
        </p:pic>
        <p:pic>
          <p:nvPicPr>
            <p:cNvPr id="117" name="Picture 116"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996820" y="4889500"/>
              <a:ext cx="258180" cy="666750"/>
            </a:xfrm>
            <a:prstGeom prst="rect">
              <a:avLst/>
            </a:prstGeom>
          </p:spPr>
        </p:pic>
        <p:pic>
          <p:nvPicPr>
            <p:cNvPr id="118" name="Picture 117"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304423" y="4889500"/>
              <a:ext cx="258180" cy="666750"/>
            </a:xfrm>
            <a:prstGeom prst="rect">
              <a:avLst/>
            </a:prstGeom>
          </p:spPr>
        </p:pic>
        <p:pic>
          <p:nvPicPr>
            <p:cNvPr id="119" name="Picture 118"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08744" y="5638800"/>
              <a:ext cx="258180" cy="666750"/>
            </a:xfrm>
            <a:prstGeom prst="rect">
              <a:avLst/>
            </a:prstGeom>
          </p:spPr>
        </p:pic>
        <p:pic>
          <p:nvPicPr>
            <p:cNvPr id="120" name="Picture 119"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32594" y="5638800"/>
              <a:ext cx="258180" cy="666750"/>
            </a:xfrm>
            <a:prstGeom prst="rect">
              <a:avLst/>
            </a:prstGeom>
          </p:spPr>
        </p:pic>
        <p:pic>
          <p:nvPicPr>
            <p:cNvPr id="122" name="Picture 121"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464711" y="5638800"/>
              <a:ext cx="258180" cy="666750"/>
            </a:xfrm>
            <a:prstGeom prst="rect">
              <a:avLst/>
            </a:prstGeom>
          </p:spPr>
        </p:pic>
        <p:pic>
          <p:nvPicPr>
            <p:cNvPr id="123" name="Picture 122"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772394" y="5638800"/>
              <a:ext cx="258180" cy="666750"/>
            </a:xfrm>
            <a:prstGeom prst="rect">
              <a:avLst/>
            </a:prstGeom>
          </p:spPr>
        </p:pic>
        <p:pic>
          <p:nvPicPr>
            <p:cNvPr id="124" name="Picture 123"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077194" y="5638800"/>
              <a:ext cx="258180" cy="666750"/>
            </a:xfrm>
            <a:prstGeom prst="rect">
              <a:avLst/>
            </a:prstGeom>
          </p:spPr>
        </p:pic>
        <p:pic>
          <p:nvPicPr>
            <p:cNvPr id="126" name="Picture 125"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709311" y="5638800"/>
              <a:ext cx="258180" cy="666750"/>
            </a:xfrm>
            <a:prstGeom prst="rect">
              <a:avLst/>
            </a:prstGeom>
          </p:spPr>
        </p:pic>
        <p:pic>
          <p:nvPicPr>
            <p:cNvPr id="127" name="Picture 126"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033161" y="5638800"/>
              <a:ext cx="258180" cy="666750"/>
            </a:xfrm>
            <a:prstGeom prst="rect">
              <a:avLst/>
            </a:prstGeom>
          </p:spPr>
        </p:pic>
        <p:pic>
          <p:nvPicPr>
            <p:cNvPr id="128" name="Picture 127"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334494" y="5638800"/>
              <a:ext cx="258180" cy="666750"/>
            </a:xfrm>
            <a:prstGeom prst="rect">
              <a:avLst/>
            </a:prstGeom>
          </p:spPr>
        </p:pic>
        <p:pic>
          <p:nvPicPr>
            <p:cNvPr id="129" name="Picture 128"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642097" y="5638800"/>
              <a:ext cx="258180" cy="666750"/>
            </a:xfrm>
            <a:prstGeom prst="rect">
              <a:avLst/>
            </a:prstGeom>
          </p:spPr>
        </p:pic>
        <p:pic>
          <p:nvPicPr>
            <p:cNvPr id="130" name="Picture 129"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944727" y="5638800"/>
              <a:ext cx="258180" cy="666750"/>
            </a:xfrm>
            <a:prstGeom prst="rect">
              <a:avLst/>
            </a:prstGeom>
          </p:spPr>
        </p:pic>
        <p:pic>
          <p:nvPicPr>
            <p:cNvPr id="131" name="Picture 130"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252361" y="5638800"/>
              <a:ext cx="258180" cy="666750"/>
            </a:xfrm>
            <a:prstGeom prst="rect">
              <a:avLst/>
            </a:prstGeom>
          </p:spPr>
        </p:pic>
        <p:pic>
          <p:nvPicPr>
            <p:cNvPr id="132" name="Picture 131"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560044" y="5638800"/>
              <a:ext cx="258180" cy="666750"/>
            </a:xfrm>
            <a:prstGeom prst="rect">
              <a:avLst/>
            </a:prstGeom>
          </p:spPr>
        </p:pic>
        <p:pic>
          <p:nvPicPr>
            <p:cNvPr id="134" name="Picture 133"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170357" y="5638800"/>
              <a:ext cx="258180" cy="666750"/>
            </a:xfrm>
            <a:prstGeom prst="rect">
              <a:avLst/>
            </a:prstGeom>
          </p:spPr>
        </p:pic>
        <p:pic>
          <p:nvPicPr>
            <p:cNvPr id="135" name="Picture 134"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494207" y="5638800"/>
              <a:ext cx="258180" cy="666750"/>
            </a:xfrm>
            <a:prstGeom prst="rect">
              <a:avLst/>
            </a:prstGeom>
          </p:spPr>
        </p:pic>
        <p:pic>
          <p:nvPicPr>
            <p:cNvPr id="136" name="Picture 135"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802474" y="5638800"/>
              <a:ext cx="258180" cy="666750"/>
            </a:xfrm>
            <a:prstGeom prst="rect">
              <a:avLst/>
            </a:prstGeom>
          </p:spPr>
        </p:pic>
        <p:pic>
          <p:nvPicPr>
            <p:cNvPr id="138" name="Picture 137"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434007" y="5638800"/>
              <a:ext cx="258180" cy="666750"/>
            </a:xfrm>
            <a:prstGeom prst="rect">
              <a:avLst/>
            </a:prstGeom>
          </p:spPr>
        </p:pic>
        <p:pic>
          <p:nvPicPr>
            <p:cNvPr id="139" name="Picture 138"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738807" y="5638800"/>
              <a:ext cx="258180" cy="666750"/>
            </a:xfrm>
            <a:prstGeom prst="rect">
              <a:avLst/>
            </a:prstGeom>
          </p:spPr>
        </p:pic>
        <p:pic>
          <p:nvPicPr>
            <p:cNvPr id="140" name="Picture 139"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062657" y="5638800"/>
              <a:ext cx="258180" cy="666750"/>
            </a:xfrm>
            <a:prstGeom prst="rect">
              <a:avLst/>
            </a:prstGeom>
          </p:spPr>
        </p:pic>
        <p:pic>
          <p:nvPicPr>
            <p:cNvPr id="141" name="Picture 140"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370924" y="5638800"/>
              <a:ext cx="258180" cy="666750"/>
            </a:xfrm>
            <a:prstGeom prst="rect">
              <a:avLst/>
            </a:prstGeom>
          </p:spPr>
        </p:pic>
        <p:pic>
          <p:nvPicPr>
            <p:cNvPr id="142" name="Picture 141"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694774" y="5638800"/>
              <a:ext cx="258180" cy="666750"/>
            </a:xfrm>
            <a:prstGeom prst="rect">
              <a:avLst/>
            </a:prstGeom>
          </p:spPr>
        </p:pic>
        <p:pic>
          <p:nvPicPr>
            <p:cNvPr id="143" name="Picture 142"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996107" y="5638800"/>
              <a:ext cx="258180" cy="666750"/>
            </a:xfrm>
            <a:prstGeom prst="rect">
              <a:avLst/>
            </a:prstGeom>
          </p:spPr>
        </p:pic>
        <p:pic>
          <p:nvPicPr>
            <p:cNvPr id="144" name="Picture 143"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8303710" y="5638800"/>
              <a:ext cx="258180" cy="666750"/>
            </a:xfrm>
            <a:prstGeom prst="rect">
              <a:avLst/>
            </a:prstGeom>
          </p:spPr>
        </p:pic>
      </p:grpSp>
      <p:grpSp>
        <p:nvGrpSpPr>
          <p:cNvPr id="24" name="Group 23"/>
          <p:cNvGrpSpPr/>
          <p:nvPr/>
        </p:nvGrpSpPr>
        <p:grpSpPr>
          <a:xfrm>
            <a:off x="756043" y="3149922"/>
            <a:ext cx="7364543" cy="3215551"/>
            <a:chOff x="759148" y="3155434"/>
            <a:chExt cx="7364543" cy="3215551"/>
          </a:xfrm>
        </p:grpSpPr>
        <p:grpSp>
          <p:nvGrpSpPr>
            <p:cNvPr id="5" name="Group 4"/>
            <p:cNvGrpSpPr/>
            <p:nvPr/>
          </p:nvGrpSpPr>
          <p:grpSpPr>
            <a:xfrm>
              <a:off x="759148" y="3155434"/>
              <a:ext cx="520540" cy="921266"/>
              <a:chOff x="754937" y="3174484"/>
              <a:chExt cx="520540" cy="921266"/>
            </a:xfrm>
          </p:grpSpPr>
          <p:sp>
            <p:nvSpPr>
              <p:cNvPr id="152" name="Oval 151"/>
              <p:cNvSpPr/>
              <p:nvPr/>
            </p:nvSpPr>
            <p:spPr>
              <a:xfrm>
                <a:off x="754937" y="332105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5" name="TextBox 154"/>
              <p:cNvSpPr txBox="1"/>
              <p:nvPr/>
            </p:nvSpPr>
            <p:spPr>
              <a:xfrm>
                <a:off x="955445" y="3174484"/>
                <a:ext cx="320032" cy="369332"/>
              </a:xfrm>
              <a:prstGeom prst="rect">
                <a:avLst/>
              </a:prstGeom>
              <a:noFill/>
            </p:spPr>
            <p:txBody>
              <a:bodyPr wrap="none" rtlCol="0">
                <a:spAutoFit/>
              </a:bodyPr>
              <a:lstStyle/>
              <a:p>
                <a:r>
                  <a:rPr lang="en-US" dirty="0" smtClean="0">
                    <a:latin typeface="Franklin Gothic Medium"/>
                    <a:cs typeface="Franklin Gothic Medium"/>
                  </a:rPr>
                  <a:t>1</a:t>
                </a:r>
              </a:p>
            </p:txBody>
          </p:sp>
        </p:grpSp>
        <p:grpSp>
          <p:nvGrpSpPr>
            <p:cNvPr id="11" name="Group 10"/>
            <p:cNvGrpSpPr/>
            <p:nvPr/>
          </p:nvGrpSpPr>
          <p:grpSpPr>
            <a:xfrm>
              <a:off x="2970989" y="4687848"/>
              <a:ext cx="494236" cy="914400"/>
              <a:chOff x="2957121" y="4692650"/>
              <a:chExt cx="494236" cy="914400"/>
            </a:xfrm>
          </p:grpSpPr>
          <p:sp>
            <p:nvSpPr>
              <p:cNvPr id="148" name="Oval 147"/>
              <p:cNvSpPr/>
              <p:nvPr/>
            </p:nvSpPr>
            <p:spPr>
              <a:xfrm>
                <a:off x="2957121" y="483235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6" name="TextBox 155"/>
              <p:cNvSpPr txBox="1"/>
              <p:nvPr/>
            </p:nvSpPr>
            <p:spPr>
              <a:xfrm>
                <a:off x="3131325" y="4692650"/>
                <a:ext cx="320032" cy="369332"/>
              </a:xfrm>
              <a:prstGeom prst="rect">
                <a:avLst/>
              </a:prstGeom>
              <a:noFill/>
            </p:spPr>
            <p:txBody>
              <a:bodyPr wrap="none" rtlCol="0">
                <a:spAutoFit/>
              </a:bodyPr>
              <a:lstStyle/>
              <a:p>
                <a:r>
                  <a:rPr lang="en-US" dirty="0" smtClean="0">
                    <a:latin typeface="Franklin Gothic Medium"/>
                    <a:cs typeface="Franklin Gothic Medium"/>
                  </a:rPr>
                  <a:t>2</a:t>
                </a:r>
              </a:p>
            </p:txBody>
          </p:sp>
        </p:grpSp>
        <p:grpSp>
          <p:nvGrpSpPr>
            <p:cNvPr id="12" name="Group 11"/>
            <p:cNvGrpSpPr/>
            <p:nvPr/>
          </p:nvGrpSpPr>
          <p:grpSpPr>
            <a:xfrm>
              <a:off x="1702589" y="3939064"/>
              <a:ext cx="486147" cy="908566"/>
              <a:chOff x="1698364" y="3917434"/>
              <a:chExt cx="486147" cy="908566"/>
            </a:xfrm>
          </p:grpSpPr>
          <p:sp>
            <p:nvSpPr>
              <p:cNvPr id="147" name="Oval 146"/>
              <p:cNvSpPr/>
              <p:nvPr/>
            </p:nvSpPr>
            <p:spPr>
              <a:xfrm>
                <a:off x="1698364" y="405130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7" name="TextBox 156"/>
              <p:cNvSpPr txBox="1"/>
              <p:nvPr/>
            </p:nvSpPr>
            <p:spPr>
              <a:xfrm>
                <a:off x="1864479" y="3917434"/>
                <a:ext cx="320032" cy="369332"/>
              </a:xfrm>
              <a:prstGeom prst="rect">
                <a:avLst/>
              </a:prstGeom>
              <a:noFill/>
            </p:spPr>
            <p:txBody>
              <a:bodyPr wrap="none" rtlCol="0">
                <a:spAutoFit/>
              </a:bodyPr>
              <a:lstStyle/>
              <a:p>
                <a:r>
                  <a:rPr lang="en-US" dirty="0" smtClean="0">
                    <a:latin typeface="Franklin Gothic Medium"/>
                    <a:cs typeface="Franklin Gothic Medium"/>
                  </a:rPr>
                  <a:t>3</a:t>
                </a:r>
              </a:p>
            </p:txBody>
          </p:sp>
        </p:grpSp>
        <p:grpSp>
          <p:nvGrpSpPr>
            <p:cNvPr id="10" name="Group 9"/>
            <p:cNvGrpSpPr/>
            <p:nvPr/>
          </p:nvGrpSpPr>
          <p:grpSpPr>
            <a:xfrm>
              <a:off x="2323258" y="5442079"/>
              <a:ext cx="502203" cy="928906"/>
              <a:chOff x="2335374" y="5421094"/>
              <a:chExt cx="502203" cy="928906"/>
            </a:xfrm>
          </p:grpSpPr>
          <p:sp>
            <p:nvSpPr>
              <p:cNvPr id="153" name="Oval 152"/>
              <p:cNvSpPr/>
              <p:nvPr/>
            </p:nvSpPr>
            <p:spPr>
              <a:xfrm>
                <a:off x="2335374" y="557530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8" name="TextBox 157"/>
              <p:cNvSpPr txBox="1"/>
              <p:nvPr/>
            </p:nvSpPr>
            <p:spPr>
              <a:xfrm>
                <a:off x="2517545" y="5421094"/>
                <a:ext cx="320032" cy="369332"/>
              </a:xfrm>
              <a:prstGeom prst="rect">
                <a:avLst/>
              </a:prstGeom>
              <a:noFill/>
            </p:spPr>
            <p:txBody>
              <a:bodyPr wrap="none" rtlCol="0">
                <a:spAutoFit/>
              </a:bodyPr>
              <a:lstStyle/>
              <a:p>
                <a:r>
                  <a:rPr lang="en-US" dirty="0" smtClean="0">
                    <a:latin typeface="Franklin Gothic Medium"/>
                    <a:cs typeface="Franklin Gothic Medium"/>
                  </a:rPr>
                  <a:t>4</a:t>
                </a:r>
              </a:p>
            </p:txBody>
          </p:sp>
        </p:grpSp>
        <p:grpSp>
          <p:nvGrpSpPr>
            <p:cNvPr id="13" name="Group 12"/>
            <p:cNvGrpSpPr/>
            <p:nvPr/>
          </p:nvGrpSpPr>
          <p:grpSpPr>
            <a:xfrm>
              <a:off x="1065325" y="5454779"/>
              <a:ext cx="479526" cy="903506"/>
              <a:chOff x="1072437" y="5446494"/>
              <a:chExt cx="479526" cy="903506"/>
            </a:xfrm>
          </p:grpSpPr>
          <p:sp>
            <p:nvSpPr>
              <p:cNvPr id="151" name="Oval 150"/>
              <p:cNvSpPr/>
              <p:nvPr/>
            </p:nvSpPr>
            <p:spPr>
              <a:xfrm>
                <a:off x="1072437" y="557530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9" name="TextBox 158"/>
              <p:cNvSpPr txBox="1"/>
              <p:nvPr/>
            </p:nvSpPr>
            <p:spPr>
              <a:xfrm>
                <a:off x="1231931" y="5446494"/>
                <a:ext cx="320032" cy="369332"/>
              </a:xfrm>
              <a:prstGeom prst="rect">
                <a:avLst/>
              </a:prstGeom>
              <a:noFill/>
            </p:spPr>
            <p:txBody>
              <a:bodyPr wrap="none" rtlCol="0">
                <a:spAutoFit/>
              </a:bodyPr>
              <a:lstStyle/>
              <a:p>
                <a:r>
                  <a:rPr lang="en-US" dirty="0" smtClean="0">
                    <a:latin typeface="Franklin Gothic Medium"/>
                    <a:cs typeface="Franklin Gothic Medium"/>
                  </a:rPr>
                  <a:t>5</a:t>
                </a:r>
              </a:p>
            </p:txBody>
          </p:sp>
        </p:grpSp>
        <p:grpSp>
          <p:nvGrpSpPr>
            <p:cNvPr id="9" name="Group 8"/>
            <p:cNvGrpSpPr/>
            <p:nvPr/>
          </p:nvGrpSpPr>
          <p:grpSpPr>
            <a:xfrm>
              <a:off x="4795405" y="5448429"/>
              <a:ext cx="488559" cy="921266"/>
              <a:chOff x="4794281" y="5441434"/>
              <a:chExt cx="488559" cy="921266"/>
            </a:xfrm>
          </p:grpSpPr>
          <p:sp>
            <p:nvSpPr>
              <p:cNvPr id="154" name="Oval 153"/>
              <p:cNvSpPr/>
              <p:nvPr/>
            </p:nvSpPr>
            <p:spPr>
              <a:xfrm>
                <a:off x="4794281" y="558800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0" name="TextBox 159"/>
              <p:cNvSpPr txBox="1"/>
              <p:nvPr/>
            </p:nvSpPr>
            <p:spPr>
              <a:xfrm>
                <a:off x="4957110" y="5441434"/>
                <a:ext cx="325730" cy="369332"/>
              </a:xfrm>
              <a:prstGeom prst="rect">
                <a:avLst/>
              </a:prstGeom>
              <a:noFill/>
            </p:spPr>
            <p:txBody>
              <a:bodyPr wrap="none" rtlCol="0">
                <a:spAutoFit/>
              </a:bodyPr>
              <a:lstStyle/>
              <a:p>
                <a:r>
                  <a:rPr lang="en-US" dirty="0" smtClean="0">
                    <a:latin typeface="Franklin Gothic Medium"/>
                    <a:cs typeface="Franklin Gothic Medium"/>
                  </a:rPr>
                  <a:t>6</a:t>
                </a:r>
              </a:p>
            </p:txBody>
          </p:sp>
        </p:grpSp>
        <p:grpSp>
          <p:nvGrpSpPr>
            <p:cNvPr id="6" name="Group 5"/>
            <p:cNvGrpSpPr/>
            <p:nvPr/>
          </p:nvGrpSpPr>
          <p:grpSpPr>
            <a:xfrm>
              <a:off x="4491491" y="3168134"/>
              <a:ext cx="497245" cy="921266"/>
              <a:chOff x="4484557" y="3168134"/>
              <a:chExt cx="497245" cy="921266"/>
            </a:xfrm>
          </p:grpSpPr>
          <p:sp>
            <p:nvSpPr>
              <p:cNvPr id="145" name="Oval 144"/>
              <p:cNvSpPr/>
              <p:nvPr/>
            </p:nvSpPr>
            <p:spPr>
              <a:xfrm>
                <a:off x="4484557" y="331470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1" name="TextBox 160"/>
              <p:cNvSpPr txBox="1"/>
              <p:nvPr/>
            </p:nvSpPr>
            <p:spPr>
              <a:xfrm>
                <a:off x="4656072" y="3168134"/>
                <a:ext cx="325730" cy="369332"/>
              </a:xfrm>
              <a:prstGeom prst="rect">
                <a:avLst/>
              </a:prstGeom>
              <a:noFill/>
            </p:spPr>
            <p:txBody>
              <a:bodyPr wrap="none" rtlCol="0">
                <a:spAutoFit/>
              </a:bodyPr>
              <a:lstStyle/>
              <a:p>
                <a:r>
                  <a:rPr lang="en-US" dirty="0" smtClean="0">
                    <a:latin typeface="Franklin Gothic Medium"/>
                    <a:cs typeface="Franklin Gothic Medium"/>
                  </a:rPr>
                  <a:t>7</a:t>
                </a:r>
              </a:p>
            </p:txBody>
          </p:sp>
        </p:grpSp>
        <p:grpSp>
          <p:nvGrpSpPr>
            <p:cNvPr id="7" name="Group 6"/>
            <p:cNvGrpSpPr/>
            <p:nvPr/>
          </p:nvGrpSpPr>
          <p:grpSpPr>
            <a:xfrm>
              <a:off x="7622041" y="3187184"/>
              <a:ext cx="501650" cy="914916"/>
              <a:chOff x="7623627" y="3174484"/>
              <a:chExt cx="501650" cy="914916"/>
            </a:xfrm>
          </p:grpSpPr>
          <p:sp>
            <p:nvSpPr>
              <p:cNvPr id="150" name="Oval 149"/>
              <p:cNvSpPr/>
              <p:nvPr/>
            </p:nvSpPr>
            <p:spPr>
              <a:xfrm>
                <a:off x="7623627" y="331470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2" name="TextBox 161"/>
              <p:cNvSpPr txBox="1"/>
              <p:nvPr/>
            </p:nvSpPr>
            <p:spPr>
              <a:xfrm>
                <a:off x="7799547" y="3174484"/>
                <a:ext cx="325730" cy="369332"/>
              </a:xfrm>
              <a:prstGeom prst="rect">
                <a:avLst/>
              </a:prstGeom>
              <a:noFill/>
            </p:spPr>
            <p:txBody>
              <a:bodyPr wrap="none" rtlCol="0">
                <a:spAutoFit/>
              </a:bodyPr>
              <a:lstStyle/>
              <a:p>
                <a:r>
                  <a:rPr lang="en-US" dirty="0" smtClean="0">
                    <a:latin typeface="Franklin Gothic Medium"/>
                    <a:cs typeface="Franklin Gothic Medium"/>
                  </a:rPr>
                  <a:t>8</a:t>
                </a:r>
              </a:p>
            </p:txBody>
          </p:sp>
        </p:grpSp>
        <p:grpSp>
          <p:nvGrpSpPr>
            <p:cNvPr id="21" name="Group 20"/>
            <p:cNvGrpSpPr/>
            <p:nvPr/>
          </p:nvGrpSpPr>
          <p:grpSpPr>
            <a:xfrm>
              <a:off x="6051517" y="5444659"/>
              <a:ext cx="498702" cy="913626"/>
              <a:chOff x="7186839" y="5391924"/>
              <a:chExt cx="498702" cy="913626"/>
            </a:xfrm>
          </p:grpSpPr>
          <p:sp>
            <p:nvSpPr>
              <p:cNvPr id="149" name="Oval 148"/>
              <p:cNvSpPr/>
              <p:nvPr/>
            </p:nvSpPr>
            <p:spPr>
              <a:xfrm>
                <a:off x="7186839" y="5530850"/>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3" name="TextBox 162"/>
              <p:cNvSpPr txBox="1"/>
              <p:nvPr/>
            </p:nvSpPr>
            <p:spPr>
              <a:xfrm>
                <a:off x="7359811" y="5391924"/>
                <a:ext cx="325730" cy="369332"/>
              </a:xfrm>
              <a:prstGeom prst="rect">
                <a:avLst/>
              </a:prstGeom>
              <a:noFill/>
            </p:spPr>
            <p:txBody>
              <a:bodyPr wrap="none" rtlCol="0">
                <a:spAutoFit/>
              </a:bodyPr>
              <a:lstStyle/>
              <a:p>
                <a:r>
                  <a:rPr lang="en-US" dirty="0" smtClean="0">
                    <a:latin typeface="Franklin Gothic Medium"/>
                    <a:cs typeface="Franklin Gothic Medium"/>
                  </a:rPr>
                  <a:t>9</a:t>
                </a:r>
              </a:p>
            </p:txBody>
          </p:sp>
        </p:grpSp>
      </p:grpSp>
    </p:spTree>
    <p:extLst>
      <p:ext uri="{BB962C8B-B14F-4D97-AF65-F5344CB8AC3E}">
        <p14:creationId xmlns:p14="http://schemas.microsoft.com/office/powerpoint/2010/main" val="15440637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1000"/>
                                        <p:tgtEl>
                                          <p:spTgt spid="19"/>
                                        </p:tgtEl>
                                      </p:cBhvr>
                                    </p:animEffect>
                                    <p:anim calcmode="lin" valueType="num">
                                      <p:cBhvr>
                                        <p:cTn id="24" dur="1000" fill="hold"/>
                                        <p:tgtEl>
                                          <p:spTgt spid="19"/>
                                        </p:tgtEl>
                                        <p:attrNameLst>
                                          <p:attrName>ppt_x</p:attrName>
                                        </p:attrNameLst>
                                      </p:cBhvr>
                                      <p:tavLst>
                                        <p:tav tm="0">
                                          <p:val>
                                            <p:strVal val="#ppt_x"/>
                                          </p:val>
                                        </p:tav>
                                        <p:tav tm="100000">
                                          <p:val>
                                            <p:strVal val="#ppt_x"/>
                                          </p:val>
                                        </p:tav>
                                      </p:tavLst>
                                    </p:anim>
                                    <p:anim calcmode="lin" valueType="num">
                                      <p:cBhvr>
                                        <p:cTn id="25" dur="900" decel="100000" fill="hold"/>
                                        <p:tgtEl>
                                          <p:spTgt spid="19"/>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par>
                                <p:cTn id="27" presetID="37"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1000"/>
                                        <p:tgtEl>
                                          <p:spTgt spid="22"/>
                                        </p:tgtEl>
                                      </p:cBhvr>
                                    </p:animEffect>
                                    <p:anim calcmode="lin" valueType="num">
                                      <p:cBhvr>
                                        <p:cTn id="30" dur="1000" fill="hold"/>
                                        <p:tgtEl>
                                          <p:spTgt spid="22"/>
                                        </p:tgtEl>
                                        <p:attrNameLst>
                                          <p:attrName>ppt_x</p:attrName>
                                        </p:attrNameLst>
                                      </p:cBhvr>
                                      <p:tavLst>
                                        <p:tav tm="0">
                                          <p:val>
                                            <p:strVal val="#ppt_x"/>
                                          </p:val>
                                        </p:tav>
                                        <p:tav tm="100000">
                                          <p:val>
                                            <p:strVal val="#ppt_x"/>
                                          </p:val>
                                        </p:tav>
                                      </p:tavLst>
                                    </p:anim>
                                    <p:anim calcmode="lin" valueType="num">
                                      <p:cBhvr>
                                        <p:cTn id="31" dur="900" decel="100000" fill="hold"/>
                                        <p:tgtEl>
                                          <p:spTgt spid="2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dissolve">
                                      <p:cBhvr>
                                        <p:cTn id="37" dur="500"/>
                                        <p:tgtEl>
                                          <p:spTgt spid="24"/>
                                        </p:tgtEl>
                                      </p:cBhvr>
                                    </p:animEffect>
                                  </p:childTnLst>
                                </p:cTn>
                              </p:par>
                              <p:par>
                                <p:cTn id="38" presetID="10" presetClass="exit" presetSubtype="0" fill="hold" nodeType="withEffect">
                                  <p:stCondLst>
                                    <p:cond delay="0"/>
                                  </p:stCondLst>
                                  <p:childTnLst>
                                    <p:animEffect transition="out" filter="fade">
                                      <p:cBhvr>
                                        <p:cTn id="39" dur="500"/>
                                        <p:tgtEl>
                                          <p:spTgt spid="19"/>
                                        </p:tgtEl>
                                      </p:cBhvr>
                                    </p:animEffect>
                                    <p:set>
                                      <p:cBhvr>
                                        <p:cTn id="40"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a:t>
            </a:r>
            <a:endParaRPr lang="en-US" dirty="0"/>
          </a:p>
        </p:txBody>
      </p:sp>
      <p:sp>
        <p:nvSpPr>
          <p:cNvPr id="6" name="TextBox 5"/>
          <p:cNvSpPr txBox="1"/>
          <p:nvPr/>
        </p:nvSpPr>
        <p:spPr>
          <a:xfrm>
            <a:off x="3134656" y="1519634"/>
            <a:ext cx="880651" cy="523220"/>
          </a:xfrm>
          <a:prstGeom prst="rect">
            <a:avLst/>
          </a:prstGeom>
          <a:noFill/>
        </p:spPr>
        <p:txBody>
          <a:bodyPr wrap="none" rtlCol="0">
            <a:spAutoFit/>
          </a:bodyPr>
          <a:lstStyle/>
          <a:p>
            <a:r>
              <a:rPr lang="en-US" sz="2800" i="1" dirty="0" smtClean="0">
                <a:latin typeface="Garamond"/>
                <a:cs typeface="Garamond"/>
              </a:rPr>
              <a:t>X</a:t>
            </a:r>
            <a:r>
              <a:rPr lang="en-US" sz="2800" i="1" baseline="-25000" dirty="0" smtClean="0">
                <a:latin typeface="Garamond"/>
                <a:cs typeface="Garamond"/>
              </a:rPr>
              <a:t>i</a:t>
            </a:r>
            <a:r>
              <a:rPr lang="en-US" sz="2800" dirty="0" smtClean="0">
                <a:latin typeface="Garamond"/>
                <a:cs typeface="Garamond"/>
              </a:rPr>
              <a:t> =</a:t>
            </a:r>
          </a:p>
        </p:txBody>
      </p:sp>
      <p:sp>
        <p:nvSpPr>
          <p:cNvPr id="7" name="Left Brace 6"/>
          <p:cNvSpPr/>
          <p:nvPr/>
        </p:nvSpPr>
        <p:spPr>
          <a:xfrm>
            <a:off x="4015307" y="1359451"/>
            <a:ext cx="190500" cy="984982"/>
          </a:xfrm>
          <a:prstGeom prst="leftBrace">
            <a:avLst>
              <a:gd name="adj1" fmla="val 41666"/>
              <a:gd name="adj2" fmla="val 50000"/>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7"/>
          <p:cNvSpPr txBox="1"/>
          <p:nvPr/>
        </p:nvSpPr>
        <p:spPr>
          <a:xfrm>
            <a:off x="4206767" y="1232455"/>
            <a:ext cx="671979" cy="523220"/>
          </a:xfrm>
          <a:prstGeom prst="rect">
            <a:avLst/>
          </a:prstGeom>
          <a:noFill/>
        </p:spPr>
        <p:txBody>
          <a:bodyPr wrap="none" rtlCol="0">
            <a:spAutoFit/>
          </a:bodyPr>
          <a:lstStyle/>
          <a:p>
            <a:r>
              <a:rPr lang="en-US" sz="2800" dirty="0" smtClean="0">
                <a:latin typeface="Garamond"/>
                <a:cs typeface="Garamond"/>
              </a:rPr>
              <a:t>1 if</a:t>
            </a:r>
          </a:p>
        </p:txBody>
      </p:sp>
      <p:grpSp>
        <p:nvGrpSpPr>
          <p:cNvPr id="12" name="Group 11"/>
          <p:cNvGrpSpPr/>
          <p:nvPr/>
        </p:nvGrpSpPr>
        <p:grpSpPr>
          <a:xfrm>
            <a:off x="5021987" y="1104960"/>
            <a:ext cx="326172" cy="689289"/>
            <a:chOff x="4484557" y="1035147"/>
            <a:chExt cx="473362" cy="1000342"/>
          </a:xfrm>
        </p:grpSpPr>
        <p:pic>
          <p:nvPicPr>
            <p:cNvPr id="9" name="Picture 8" descr="clip_art_toilet_men.gif"/>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545887" y="1306241"/>
              <a:ext cx="258180" cy="666750"/>
            </a:xfrm>
            <a:prstGeom prst="rect">
              <a:avLst/>
            </a:prstGeom>
          </p:spPr>
        </p:pic>
        <p:sp>
          <p:nvSpPr>
            <p:cNvPr id="11" name="Oval 10"/>
            <p:cNvSpPr/>
            <p:nvPr/>
          </p:nvSpPr>
          <p:spPr>
            <a:xfrm>
              <a:off x="4484557" y="1260789"/>
              <a:ext cx="400050" cy="774700"/>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4663266" y="1035147"/>
              <a:ext cx="294653" cy="369333"/>
            </a:xfrm>
            <a:prstGeom prst="rect">
              <a:avLst/>
            </a:prstGeom>
            <a:noFill/>
          </p:spPr>
          <p:txBody>
            <a:bodyPr wrap="none" rtlCol="0">
              <a:spAutoFit/>
            </a:bodyPr>
            <a:lstStyle/>
            <a:p>
              <a:r>
                <a:rPr lang="en-US" i="1" dirty="0" err="1" smtClean="0">
                  <a:latin typeface="Garamond"/>
                  <a:cs typeface="Garamond"/>
                </a:rPr>
                <a:t>i</a:t>
              </a:r>
              <a:endParaRPr lang="en-US" i="1" dirty="0" smtClean="0">
                <a:latin typeface="Garamond"/>
                <a:cs typeface="Garamond"/>
              </a:endParaRPr>
            </a:p>
          </p:txBody>
        </p:sp>
      </p:grpSp>
      <p:sp>
        <p:nvSpPr>
          <p:cNvPr id="13" name="TextBox 12"/>
          <p:cNvSpPr txBox="1"/>
          <p:nvPr/>
        </p:nvSpPr>
        <p:spPr>
          <a:xfrm>
            <a:off x="4216658" y="1826964"/>
            <a:ext cx="671979" cy="523220"/>
          </a:xfrm>
          <a:prstGeom prst="rect">
            <a:avLst/>
          </a:prstGeom>
          <a:noFill/>
        </p:spPr>
        <p:txBody>
          <a:bodyPr wrap="none" rtlCol="0">
            <a:spAutoFit/>
          </a:bodyPr>
          <a:lstStyle/>
          <a:p>
            <a:r>
              <a:rPr lang="en-US" sz="2800" dirty="0" smtClean="0">
                <a:latin typeface="Garamond"/>
                <a:cs typeface="Garamond"/>
              </a:rPr>
              <a:t>0 if</a:t>
            </a:r>
          </a:p>
        </p:txBody>
      </p:sp>
      <p:grpSp>
        <p:nvGrpSpPr>
          <p:cNvPr id="14" name="Group 13"/>
          <p:cNvGrpSpPr/>
          <p:nvPr/>
        </p:nvGrpSpPr>
        <p:grpSpPr>
          <a:xfrm>
            <a:off x="5028337" y="1698209"/>
            <a:ext cx="332522" cy="689289"/>
            <a:chOff x="4475341" y="1035147"/>
            <a:chExt cx="482578" cy="1000342"/>
          </a:xfrm>
        </p:grpSpPr>
        <p:pic>
          <p:nvPicPr>
            <p:cNvPr id="15" name="Picture 14" descr="clip_art_toilet_men.gif"/>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545887" y="1306241"/>
              <a:ext cx="258180" cy="666750"/>
            </a:xfrm>
            <a:prstGeom prst="rect">
              <a:avLst/>
            </a:prstGeom>
          </p:spPr>
        </p:pic>
        <p:sp>
          <p:nvSpPr>
            <p:cNvPr id="16" name="Oval 15"/>
            <p:cNvSpPr/>
            <p:nvPr/>
          </p:nvSpPr>
          <p:spPr>
            <a:xfrm>
              <a:off x="4475341" y="1260788"/>
              <a:ext cx="400048" cy="774701"/>
            </a:xfrm>
            <a:prstGeom prst="ellipse">
              <a:avLst/>
            </a:prstGeom>
            <a:solidFill>
              <a:schemeClr val="bg2">
                <a:alpha val="25000"/>
              </a:schemeClr>
            </a:solidFill>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TextBox 16"/>
            <p:cNvSpPr txBox="1"/>
            <p:nvPr/>
          </p:nvSpPr>
          <p:spPr>
            <a:xfrm>
              <a:off x="4663266" y="1035147"/>
              <a:ext cx="294653" cy="369333"/>
            </a:xfrm>
            <a:prstGeom prst="rect">
              <a:avLst/>
            </a:prstGeom>
            <a:noFill/>
          </p:spPr>
          <p:txBody>
            <a:bodyPr wrap="none" rtlCol="0">
              <a:spAutoFit/>
            </a:bodyPr>
            <a:lstStyle/>
            <a:p>
              <a:r>
                <a:rPr lang="en-US" i="1" dirty="0" err="1" smtClean="0">
                  <a:latin typeface="Garamond"/>
                  <a:cs typeface="Garamond"/>
                </a:rPr>
                <a:t>i</a:t>
              </a:r>
              <a:endParaRPr lang="en-US" i="1" dirty="0" smtClean="0">
                <a:latin typeface="Garamond"/>
                <a:cs typeface="Garamond"/>
              </a:endParaRPr>
            </a:p>
          </p:txBody>
        </p:sp>
      </p:grpSp>
      <p:sp>
        <p:nvSpPr>
          <p:cNvPr id="18" name="TextBox 17"/>
          <p:cNvSpPr txBox="1"/>
          <p:nvPr/>
        </p:nvSpPr>
        <p:spPr>
          <a:xfrm>
            <a:off x="457200" y="2608590"/>
            <a:ext cx="8229600" cy="523220"/>
          </a:xfrm>
          <a:prstGeom prst="rect">
            <a:avLst/>
          </a:prstGeom>
          <a:noFill/>
        </p:spPr>
        <p:txBody>
          <a:bodyPr wrap="square" rtlCol="0">
            <a:spAutoFit/>
          </a:bodyPr>
          <a:lstStyle/>
          <a:p>
            <a:r>
              <a:rPr lang="en-US" sz="2800" i="1" dirty="0" smtClean="0">
                <a:latin typeface="Garamond"/>
                <a:cs typeface="Garamond"/>
              </a:rPr>
              <a:t>X</a:t>
            </a:r>
            <a:r>
              <a:rPr lang="en-US" sz="2800" baseline="-25000" dirty="0" smtClean="0">
                <a:latin typeface="Garamond"/>
                <a:cs typeface="Garamond"/>
              </a:rPr>
              <a:t>1</a:t>
            </a:r>
            <a:r>
              <a:rPr lang="en-US" sz="2800" dirty="0" smtClean="0">
                <a:latin typeface="Garamond"/>
                <a:cs typeface="Garamond"/>
              </a:rPr>
              <a:t>,…, </a:t>
            </a:r>
            <a:r>
              <a:rPr lang="en-US" sz="2800" i="1" dirty="0" err="1" smtClean="0">
                <a:latin typeface="Garamond"/>
                <a:cs typeface="Garamond"/>
              </a:rPr>
              <a:t>X</a:t>
            </a:r>
            <a:r>
              <a:rPr lang="en-US" sz="2800" i="1" baseline="-25000" dirty="0" err="1" smtClean="0">
                <a:latin typeface="Garamond"/>
                <a:cs typeface="Garamond"/>
              </a:rPr>
              <a:t>n</a:t>
            </a:r>
            <a:r>
              <a:rPr lang="en-US" sz="2800" dirty="0" smtClean="0">
                <a:latin typeface="Franklin Gothic Medium"/>
                <a:cs typeface="Franklin Gothic Medium"/>
              </a:rPr>
              <a:t> are </a:t>
            </a:r>
            <a:r>
              <a:rPr lang="en-US" sz="2800" dirty="0" smtClean="0">
                <a:solidFill>
                  <a:srgbClr val="FF9933"/>
                </a:solidFill>
                <a:latin typeface="Franklin Gothic Medium"/>
                <a:cs typeface="Franklin Gothic Medium"/>
              </a:rPr>
              <a:t>independent</a:t>
            </a:r>
            <a:r>
              <a:rPr lang="en-US" sz="2800" dirty="0" smtClean="0">
                <a:latin typeface="Franklin Gothic Medium"/>
                <a:cs typeface="Franklin Gothic Medium"/>
              </a:rPr>
              <a:t> </a:t>
            </a:r>
            <a:r>
              <a:rPr lang="en-US" sz="2800" dirty="0" smtClean="0">
                <a:latin typeface="Garamond"/>
                <a:cs typeface="Garamond"/>
              </a:rPr>
              <a:t>Bernoulli(</a:t>
            </a:r>
            <a:r>
              <a:rPr lang="en-US" sz="2800" i="1" dirty="0">
                <a:solidFill>
                  <a:prstClr val="black"/>
                </a:solidFill>
                <a:latin typeface="Symbol" charset="2"/>
                <a:cs typeface="Symbol" charset="2"/>
              </a:rPr>
              <a:t>m</a:t>
            </a:r>
            <a:r>
              <a:rPr lang="en-US" sz="2800" dirty="0" smtClean="0">
                <a:latin typeface="Garamond"/>
                <a:cs typeface="Garamond"/>
              </a:rPr>
              <a:t>)</a:t>
            </a:r>
            <a:endParaRPr lang="en-US" sz="2800" dirty="0" smtClean="0">
              <a:solidFill>
                <a:srgbClr val="FF9933"/>
              </a:solidFill>
              <a:latin typeface="Garamond"/>
              <a:cs typeface="Garamond"/>
            </a:endParaRPr>
          </a:p>
        </p:txBody>
      </p:sp>
      <p:sp>
        <p:nvSpPr>
          <p:cNvPr id="19" name="TextBox 18"/>
          <p:cNvSpPr txBox="1"/>
          <p:nvPr/>
        </p:nvSpPr>
        <p:spPr>
          <a:xfrm>
            <a:off x="457200" y="3279120"/>
            <a:ext cx="8229600" cy="523220"/>
          </a:xfrm>
          <a:prstGeom prst="rect">
            <a:avLst/>
          </a:prstGeom>
          <a:noFill/>
        </p:spPr>
        <p:txBody>
          <a:bodyPr wrap="square" rtlCol="0">
            <a:spAutoFit/>
          </a:bodyPr>
          <a:lstStyle/>
          <a:p>
            <a:r>
              <a:rPr lang="en-US" sz="2800" dirty="0" smtClean="0">
                <a:latin typeface="Franklin Gothic Medium"/>
                <a:cs typeface="Franklin Gothic Medium"/>
              </a:rPr>
              <a:t>where </a:t>
            </a:r>
            <a:r>
              <a:rPr lang="en-US" sz="2800" i="1" dirty="0">
                <a:solidFill>
                  <a:prstClr val="black"/>
                </a:solidFill>
                <a:latin typeface="Symbol" charset="2"/>
                <a:cs typeface="Symbol" charset="2"/>
              </a:rPr>
              <a:t>m</a:t>
            </a:r>
            <a:r>
              <a:rPr lang="en-US" sz="2800" dirty="0" smtClean="0">
                <a:latin typeface="Franklin Gothic Medium"/>
                <a:cs typeface="Franklin Gothic Medium"/>
              </a:rPr>
              <a:t> is the </a:t>
            </a:r>
            <a:r>
              <a:rPr lang="en-US" sz="2800" dirty="0" smtClean="0">
                <a:solidFill>
                  <a:srgbClr val="FF9933"/>
                </a:solidFill>
                <a:latin typeface="Franklin Gothic Medium"/>
                <a:cs typeface="Franklin Gothic Medium"/>
              </a:rPr>
              <a:t>fraction of </a:t>
            </a:r>
            <a:r>
              <a:rPr lang="en-US" sz="2800" dirty="0" smtClean="0">
                <a:solidFill>
                  <a:srgbClr val="3333CC"/>
                </a:solidFill>
                <a:latin typeface="Franklin Gothic Medium"/>
                <a:cs typeface="Franklin Gothic Medium"/>
              </a:rPr>
              <a:t>blue voters</a:t>
            </a:r>
            <a:endParaRPr lang="en-US" sz="2800" dirty="0" smtClean="0">
              <a:solidFill>
                <a:srgbClr val="3333CC"/>
              </a:solidFill>
              <a:latin typeface="Garamond"/>
              <a:cs typeface="Garamond"/>
            </a:endParaRPr>
          </a:p>
        </p:txBody>
      </p:sp>
      <p:sp>
        <p:nvSpPr>
          <p:cNvPr id="20" name="TextBox 19"/>
          <p:cNvSpPr txBox="1"/>
          <p:nvPr/>
        </p:nvSpPr>
        <p:spPr>
          <a:xfrm>
            <a:off x="2905091" y="4205532"/>
            <a:ext cx="2981359" cy="523220"/>
          </a:xfrm>
          <a:prstGeom prst="rect">
            <a:avLst/>
          </a:prstGeom>
          <a:noFill/>
        </p:spPr>
        <p:txBody>
          <a:bodyPr wrap="square" rtlCol="0">
            <a:spAutoFit/>
          </a:bodyPr>
          <a:lstStyle/>
          <a:p>
            <a:pPr lvl="0" algn="ctr"/>
            <a:r>
              <a:rPr lang="en-US" sz="2800" i="1" dirty="0" smtClean="0">
                <a:latin typeface="Garamond"/>
                <a:cs typeface="Garamond"/>
              </a:rPr>
              <a:t>X</a:t>
            </a:r>
            <a:r>
              <a:rPr lang="en-US" sz="2800" dirty="0" smtClean="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sp>
        <p:nvSpPr>
          <p:cNvPr id="26" name="TextBox 25"/>
          <p:cNvSpPr txBox="1"/>
          <p:nvPr/>
        </p:nvSpPr>
        <p:spPr>
          <a:xfrm>
            <a:off x="457200" y="5184120"/>
            <a:ext cx="8229600" cy="523220"/>
          </a:xfrm>
          <a:prstGeom prst="rect">
            <a:avLst/>
          </a:prstGeom>
          <a:noFill/>
        </p:spPr>
        <p:txBody>
          <a:bodyPr wrap="square" rtlCol="0">
            <a:spAutoFit/>
          </a:bodyPr>
          <a:lstStyle/>
          <a:p>
            <a:r>
              <a:rPr lang="en-US" sz="2800" i="1" dirty="0" smtClean="0">
                <a:latin typeface="Garamond"/>
                <a:cs typeface="Garamond"/>
              </a:rPr>
              <a:t>X</a:t>
            </a:r>
            <a:r>
              <a:rPr lang="en-US" sz="2800" dirty="0" smtClean="0">
                <a:latin typeface="Garamond"/>
                <a:cs typeface="Garamond"/>
              </a:rPr>
              <a:t>/</a:t>
            </a:r>
            <a:r>
              <a:rPr lang="en-US" sz="2800" i="1" dirty="0" smtClean="0">
                <a:latin typeface="Garamond"/>
                <a:cs typeface="Garamond"/>
              </a:rPr>
              <a:t>n </a:t>
            </a:r>
            <a:r>
              <a:rPr lang="en-US" sz="2800" dirty="0" smtClean="0">
                <a:latin typeface="Franklin Gothic Medium"/>
                <a:cs typeface="Franklin Gothic Medium"/>
              </a:rPr>
              <a:t>is the </a:t>
            </a:r>
            <a:r>
              <a:rPr lang="en-US" sz="2800" dirty="0" smtClean="0">
                <a:solidFill>
                  <a:srgbClr val="FF9933"/>
                </a:solidFill>
                <a:latin typeface="Franklin Gothic Medium"/>
                <a:cs typeface="Franklin Gothic Medium"/>
              </a:rPr>
              <a:t>pollster’s estimate</a:t>
            </a:r>
            <a:r>
              <a:rPr lang="en-US" sz="2800" dirty="0" smtClean="0">
                <a:latin typeface="Franklin Gothic Medium"/>
                <a:cs typeface="Franklin Gothic Medium"/>
              </a:rPr>
              <a:t> of </a:t>
            </a:r>
            <a:r>
              <a:rPr lang="en-US" sz="2800" i="1" dirty="0">
                <a:solidFill>
                  <a:prstClr val="black"/>
                </a:solidFill>
                <a:latin typeface="Symbol" charset="2"/>
                <a:cs typeface="Symbol" charset="2"/>
              </a:rPr>
              <a:t>m</a:t>
            </a:r>
            <a:endParaRPr lang="en-US" sz="2800" dirty="0" smtClean="0">
              <a:solidFill>
                <a:srgbClr val="FF9933"/>
              </a:solidFill>
              <a:latin typeface="Garamond"/>
              <a:cs typeface="Garamond"/>
            </a:endParaRPr>
          </a:p>
        </p:txBody>
      </p:sp>
    </p:spTree>
    <p:extLst>
      <p:ext uri="{BB962C8B-B14F-4D97-AF65-F5344CB8AC3E}">
        <p14:creationId xmlns:p14="http://schemas.microsoft.com/office/powerpoint/2010/main" val="958796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dissolv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dissolv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dissolve">
                                      <p:cBhvr>
                                        <p:cTn id="2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a:t>
            </a:r>
            <a:endParaRPr lang="en-US" dirty="0"/>
          </a:p>
        </p:txBody>
      </p:sp>
      <p:sp>
        <p:nvSpPr>
          <p:cNvPr id="4" name="TextBox 3"/>
          <p:cNvSpPr txBox="1"/>
          <p:nvPr/>
        </p:nvSpPr>
        <p:spPr>
          <a:xfrm>
            <a:off x="457200" y="1304270"/>
            <a:ext cx="8229600" cy="523220"/>
          </a:xfrm>
          <a:prstGeom prst="rect">
            <a:avLst/>
          </a:prstGeom>
          <a:noFill/>
        </p:spPr>
        <p:txBody>
          <a:bodyPr wrap="square" rtlCol="0">
            <a:spAutoFit/>
          </a:bodyPr>
          <a:lstStyle/>
          <a:p>
            <a:r>
              <a:rPr lang="en-US" sz="2800" dirty="0" smtClean="0">
                <a:solidFill>
                  <a:srgbClr val="FF9933"/>
                </a:solidFill>
                <a:latin typeface="Franklin Gothic Medium"/>
                <a:cs typeface="Franklin Gothic Medium"/>
              </a:rPr>
              <a:t>How accurate </a:t>
            </a:r>
            <a:r>
              <a:rPr lang="en-US" sz="2800" dirty="0" smtClean="0">
                <a:latin typeface="Franklin Gothic Medium"/>
                <a:cs typeface="Franklin Gothic Medium"/>
              </a:rPr>
              <a:t>is the pollster’s estimate </a:t>
            </a:r>
            <a:r>
              <a:rPr lang="en-US" sz="2800" i="1" dirty="0" smtClean="0">
                <a:latin typeface="Garamond"/>
                <a:cs typeface="Garamond"/>
              </a:rPr>
              <a:t>X</a:t>
            </a:r>
            <a:r>
              <a:rPr lang="en-US" sz="2800" dirty="0" smtClean="0">
                <a:latin typeface="Garamond"/>
                <a:cs typeface="Garamond"/>
              </a:rPr>
              <a:t>/</a:t>
            </a:r>
            <a:r>
              <a:rPr lang="en-US" sz="2800" i="1" dirty="0" smtClean="0">
                <a:latin typeface="Garamond"/>
                <a:cs typeface="Garamond"/>
              </a:rPr>
              <a:t>n</a:t>
            </a:r>
            <a:r>
              <a:rPr lang="en-US" sz="2800" dirty="0" smtClean="0">
                <a:latin typeface="Franklin Gothic Medium"/>
                <a:cs typeface="Franklin Gothic Medium"/>
              </a:rPr>
              <a:t>?</a:t>
            </a:r>
            <a:endParaRPr lang="en-US" sz="2800" dirty="0" smtClean="0">
              <a:solidFill>
                <a:srgbClr val="FF9933"/>
              </a:solidFill>
              <a:latin typeface="Garamond"/>
              <a:cs typeface="Garamond"/>
            </a:endParaRPr>
          </a:p>
        </p:txBody>
      </p:sp>
      <p:sp>
        <p:nvSpPr>
          <p:cNvPr id="5" name="TextBox 4"/>
          <p:cNvSpPr txBox="1"/>
          <p:nvPr/>
        </p:nvSpPr>
        <p:spPr>
          <a:xfrm>
            <a:off x="457200" y="4441804"/>
            <a:ext cx="1301750" cy="523220"/>
          </a:xfrm>
          <a:prstGeom prst="rect">
            <a:avLst/>
          </a:prstGeom>
          <a:noFill/>
        </p:spPr>
        <p:txBody>
          <a:bodyPr wrap="square" rtlCol="0">
            <a:spAutoFit/>
          </a:bodyPr>
          <a:lstStyle/>
          <a:p>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 =</a:t>
            </a:r>
            <a:endParaRPr lang="en-US" sz="2800" i="1" baseline="-25000" dirty="0" smtClean="0">
              <a:latin typeface="Garamond"/>
              <a:cs typeface="Garamond"/>
            </a:endParaRPr>
          </a:p>
        </p:txBody>
      </p:sp>
      <p:sp>
        <p:nvSpPr>
          <p:cNvPr id="6" name="Rectangle 5"/>
          <p:cNvSpPr/>
          <p:nvPr/>
        </p:nvSpPr>
        <p:spPr>
          <a:xfrm>
            <a:off x="4664041" y="4446916"/>
            <a:ext cx="939343" cy="523220"/>
          </a:xfrm>
          <a:prstGeom prst="rect">
            <a:avLst/>
          </a:prstGeom>
        </p:spPr>
        <p:txBody>
          <a:bodyPr wrap="none">
            <a:spAutoFit/>
          </a:bodyPr>
          <a:lstStyle/>
          <a:p>
            <a:pPr lvl="0"/>
            <a:r>
              <a:rPr lang="en-US" sz="2800" dirty="0">
                <a:solidFill>
                  <a:prstClr val="black"/>
                </a:solidFill>
                <a:latin typeface="Garamond"/>
                <a:cs typeface="Garamond"/>
              </a:rPr>
              <a:t>= </a:t>
            </a:r>
            <a:r>
              <a:rPr lang="en-US" sz="2800" i="1" dirty="0" err="1" smtClean="0">
                <a:solidFill>
                  <a:prstClr val="black"/>
                </a:solidFill>
                <a:latin typeface="Symbol" charset="2"/>
                <a:cs typeface="Symbol" charset="2"/>
              </a:rPr>
              <a:t>m</a:t>
            </a:r>
            <a:r>
              <a:rPr lang="en-US" sz="2800" i="1" dirty="0" err="1" smtClean="0">
                <a:solidFill>
                  <a:prstClr val="black"/>
                </a:solidFill>
                <a:latin typeface="Garamond"/>
                <a:cs typeface="Garamond"/>
              </a:rPr>
              <a:t>n</a:t>
            </a:r>
            <a:r>
              <a:rPr lang="en-US" sz="2800" i="1" dirty="0" smtClean="0">
                <a:solidFill>
                  <a:prstClr val="black"/>
                </a:solidFill>
                <a:latin typeface="Garamond"/>
                <a:cs typeface="Garamond"/>
              </a:rPr>
              <a:t> </a:t>
            </a:r>
            <a:endParaRPr lang="en-US" sz="2800" i="1" baseline="-25000" dirty="0">
              <a:solidFill>
                <a:prstClr val="black"/>
              </a:solidFill>
              <a:latin typeface="Symbol" charset="2"/>
              <a:cs typeface="Symbol" charset="2"/>
            </a:endParaRPr>
          </a:p>
        </p:txBody>
      </p:sp>
      <p:sp>
        <p:nvSpPr>
          <p:cNvPr id="7" name="Rectangle 6"/>
          <p:cNvSpPr/>
          <p:nvPr/>
        </p:nvSpPr>
        <p:spPr>
          <a:xfrm>
            <a:off x="1649112" y="4441804"/>
            <a:ext cx="3086309" cy="523220"/>
          </a:xfrm>
          <a:prstGeom prst="rect">
            <a:avLst/>
          </a:prstGeom>
        </p:spPr>
        <p:txBody>
          <a:bodyPr wrap="none">
            <a:spAutoFit/>
          </a:bodyPr>
          <a:lstStyle/>
          <a:p>
            <a:pPr lvl="0"/>
            <a:r>
              <a:rPr lang="en-US" sz="2800" i="1" dirty="0" smtClean="0">
                <a:solidFill>
                  <a:prstClr val="black"/>
                </a:solidFill>
                <a:latin typeface="Garamond"/>
                <a:cs typeface="Garamond"/>
              </a:rPr>
              <a:t>E</a:t>
            </a:r>
            <a:r>
              <a:rPr lang="en-US" sz="2800" dirty="0">
                <a:solidFill>
                  <a:prstClr val="black"/>
                </a:solidFill>
                <a:latin typeface="Garamond"/>
                <a:cs typeface="Garamond"/>
              </a:rPr>
              <a:t>[</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a:solidFill>
                  <a:prstClr val="black"/>
                </a:solidFill>
                <a:latin typeface="Garamond"/>
                <a:cs typeface="Garamond"/>
              </a:rPr>
              <a:t>E</a:t>
            </a:r>
            <a:r>
              <a:rPr lang="en-US" sz="2800" dirty="0">
                <a:solidFill>
                  <a:prstClr val="black"/>
                </a:solidFill>
                <a:latin typeface="Garamond"/>
                <a:cs typeface="Garamond"/>
              </a:rPr>
              <a:t>[</a:t>
            </a:r>
            <a:r>
              <a:rPr lang="en-US" sz="2800" i="1" dirty="0" err="1">
                <a:solidFill>
                  <a:prstClr val="black"/>
                </a:solidFill>
                <a:latin typeface="Garamond"/>
                <a:cs typeface="Garamond"/>
              </a:rPr>
              <a:t>X</a:t>
            </a:r>
            <a:r>
              <a:rPr lang="en-US" sz="2800" i="1" baseline="-25000" dirty="0" err="1">
                <a:solidFill>
                  <a:prstClr val="black"/>
                </a:solidFill>
                <a:latin typeface="Garamond"/>
                <a:cs typeface="Garamond"/>
              </a:rPr>
              <a:t>n</a:t>
            </a:r>
            <a:r>
              <a:rPr lang="en-US" sz="2800" dirty="0" smtClean="0">
                <a:solidFill>
                  <a:prstClr val="black"/>
                </a:solidFill>
                <a:latin typeface="Garamond"/>
                <a:cs typeface="Garamond"/>
              </a:rPr>
              <a:t>]</a:t>
            </a:r>
            <a:endParaRPr lang="en-US" sz="2800" i="1" baseline="-25000" dirty="0">
              <a:solidFill>
                <a:prstClr val="black"/>
              </a:solidFill>
              <a:latin typeface="Garamond"/>
              <a:cs typeface="Garamond"/>
            </a:endParaRPr>
          </a:p>
        </p:txBody>
      </p:sp>
      <p:sp>
        <p:nvSpPr>
          <p:cNvPr id="10" name="TextBox 9"/>
          <p:cNvSpPr txBox="1"/>
          <p:nvPr/>
        </p:nvSpPr>
        <p:spPr>
          <a:xfrm>
            <a:off x="457200" y="5183108"/>
            <a:ext cx="1191912" cy="523220"/>
          </a:xfrm>
          <a:prstGeom prst="rect">
            <a:avLst/>
          </a:prstGeom>
          <a:noFill/>
        </p:spPr>
        <p:txBody>
          <a:bodyPr wrap="square" rtlCol="0">
            <a:spAutoFit/>
          </a:bodyPr>
          <a:lstStyle/>
          <a:p>
            <a:r>
              <a:rPr lang="en-US" sz="2800" i="1" dirty="0" err="1" smtClean="0">
                <a:latin typeface="Garamond"/>
                <a:cs typeface="Garamond"/>
              </a:rPr>
              <a:t>Var</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a:t>
            </a:r>
            <a:endParaRPr lang="en-US" sz="2800" baseline="30000" dirty="0" smtClean="0">
              <a:latin typeface="Garamond"/>
              <a:cs typeface="Garamond"/>
            </a:endParaRPr>
          </a:p>
        </p:txBody>
      </p:sp>
      <p:sp>
        <p:nvSpPr>
          <p:cNvPr id="15" name="Rectangle 14"/>
          <p:cNvSpPr/>
          <p:nvPr/>
        </p:nvSpPr>
        <p:spPr>
          <a:xfrm>
            <a:off x="1506768" y="5183108"/>
            <a:ext cx="4151530" cy="523220"/>
          </a:xfrm>
          <a:prstGeom prst="rect">
            <a:avLst/>
          </a:prstGeom>
        </p:spPr>
        <p:txBody>
          <a:bodyPr wrap="none">
            <a:spAutoFit/>
          </a:bodyPr>
          <a:lstStyle/>
          <a:p>
            <a:pPr lvl="0"/>
            <a:r>
              <a:rPr lang="en-US" sz="2800" dirty="0">
                <a:solidFill>
                  <a:prstClr val="black"/>
                </a:solidFill>
                <a:latin typeface="Garamond"/>
                <a:cs typeface="Garamond"/>
              </a:rPr>
              <a:t>= </a:t>
            </a:r>
            <a:r>
              <a:rPr lang="en-US" sz="2800" i="1" dirty="0" err="1" smtClean="0">
                <a:solidFill>
                  <a:prstClr val="black"/>
                </a:solidFill>
                <a:latin typeface="Garamond"/>
                <a:cs typeface="Garamond"/>
              </a:rPr>
              <a:t>Var</a:t>
            </a:r>
            <a:r>
              <a:rPr lang="en-US" sz="2800" i="1" dirty="0" smtClean="0">
                <a:solidFill>
                  <a:prstClr val="black"/>
                </a:solidFill>
                <a:latin typeface="Garamond"/>
                <a:cs typeface="Garamond"/>
              </a:rPr>
              <a:t> </a:t>
            </a:r>
            <a:r>
              <a:rPr lang="en-US" sz="2800" dirty="0">
                <a:solidFill>
                  <a:prstClr val="black"/>
                </a:solidFill>
                <a:latin typeface="Garamond"/>
                <a:cs typeface="Garamond"/>
              </a:rPr>
              <a:t>[</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a:solidFill>
                  <a:prstClr val="black"/>
                </a:solidFill>
                <a:latin typeface="Garamond"/>
                <a:cs typeface="Garamond"/>
              </a:rPr>
              <a:t>Var</a:t>
            </a:r>
            <a:r>
              <a:rPr lang="en-US" sz="2800" i="1" dirty="0">
                <a:solidFill>
                  <a:prstClr val="black"/>
                </a:solidFill>
                <a:latin typeface="Garamond"/>
                <a:cs typeface="Garamond"/>
              </a:rPr>
              <a:t> </a:t>
            </a:r>
            <a:r>
              <a:rPr lang="en-US" sz="2800" dirty="0">
                <a:solidFill>
                  <a:prstClr val="black"/>
                </a:solidFill>
                <a:latin typeface="Garamond"/>
                <a:cs typeface="Garamond"/>
              </a:rPr>
              <a:t>[</a:t>
            </a:r>
            <a:r>
              <a:rPr lang="en-US" sz="2800" i="1" dirty="0" err="1">
                <a:solidFill>
                  <a:prstClr val="black"/>
                </a:solidFill>
                <a:latin typeface="Garamond"/>
                <a:cs typeface="Garamond"/>
              </a:rPr>
              <a:t>X</a:t>
            </a:r>
            <a:r>
              <a:rPr lang="en-US" sz="2800" i="1" baseline="-25000" dirty="0" err="1">
                <a:solidFill>
                  <a:prstClr val="black"/>
                </a:solidFill>
                <a:latin typeface="Garamond"/>
                <a:cs typeface="Garamond"/>
              </a:rPr>
              <a:t>n</a:t>
            </a:r>
            <a:r>
              <a:rPr lang="en-US" sz="2800" dirty="0">
                <a:solidFill>
                  <a:prstClr val="black"/>
                </a:solidFill>
                <a:latin typeface="Garamond"/>
                <a:cs typeface="Garamond"/>
              </a:rPr>
              <a:t>] </a:t>
            </a:r>
            <a:endParaRPr lang="en-US" sz="2800" baseline="30000" dirty="0">
              <a:solidFill>
                <a:prstClr val="black"/>
              </a:solidFill>
              <a:latin typeface="Garamond"/>
              <a:cs typeface="Garamond"/>
            </a:endParaRPr>
          </a:p>
        </p:txBody>
      </p:sp>
      <p:sp>
        <p:nvSpPr>
          <p:cNvPr id="16" name="Rectangle 15"/>
          <p:cNvSpPr/>
          <p:nvPr/>
        </p:nvSpPr>
        <p:spPr>
          <a:xfrm>
            <a:off x="5570097" y="5195088"/>
            <a:ext cx="995910" cy="523220"/>
          </a:xfrm>
          <a:prstGeom prst="rect">
            <a:avLst/>
          </a:prstGeom>
        </p:spPr>
        <p:txBody>
          <a:bodyPr wrap="none">
            <a:spAutoFit/>
          </a:bodyPr>
          <a:lstStyle/>
          <a:p>
            <a:r>
              <a:rPr lang="en-US" sz="2800" dirty="0">
                <a:solidFill>
                  <a:prstClr val="black"/>
                </a:solidFill>
                <a:latin typeface="Garamond"/>
                <a:cs typeface="Garamond"/>
              </a:rPr>
              <a:t>= </a:t>
            </a:r>
            <a:r>
              <a:rPr lang="en-US" sz="2800" i="1" dirty="0" smtClean="0">
                <a:solidFill>
                  <a:prstClr val="black"/>
                </a:solidFill>
                <a:latin typeface="Symbol" charset="2"/>
                <a:cs typeface="Symbol" charset="2"/>
              </a:rPr>
              <a:t>s</a:t>
            </a:r>
            <a:r>
              <a:rPr lang="en-US" sz="2800" baseline="30000" dirty="0" smtClean="0">
                <a:solidFill>
                  <a:prstClr val="black"/>
                </a:solidFill>
                <a:latin typeface="Garamond"/>
                <a:cs typeface="Garamond"/>
              </a:rPr>
              <a:t>2</a:t>
            </a:r>
            <a:r>
              <a:rPr lang="en-US" sz="2800" i="1" dirty="0">
                <a:solidFill>
                  <a:prstClr val="black"/>
                </a:solidFill>
                <a:latin typeface="Garamond"/>
                <a:cs typeface="Garamond"/>
              </a:rPr>
              <a:t>n</a:t>
            </a:r>
            <a:endParaRPr lang="en-US" sz="2800" baseline="30000" dirty="0">
              <a:solidFill>
                <a:prstClr val="black"/>
              </a:solidFill>
              <a:latin typeface="Garamond"/>
              <a:cs typeface="Garamond"/>
            </a:endParaRPr>
          </a:p>
        </p:txBody>
      </p:sp>
      <p:sp>
        <p:nvSpPr>
          <p:cNvPr id="18" name="Rectangle 17"/>
          <p:cNvSpPr/>
          <p:nvPr/>
        </p:nvSpPr>
        <p:spPr>
          <a:xfrm>
            <a:off x="457200" y="3269734"/>
            <a:ext cx="3646660" cy="523220"/>
          </a:xfrm>
          <a:prstGeom prst="rect">
            <a:avLst/>
          </a:prstGeom>
        </p:spPr>
        <p:txBody>
          <a:bodyPr wrap="none">
            <a:spAutoFit/>
          </a:bodyPr>
          <a:lstStyle/>
          <a:p>
            <a:r>
              <a:rPr lang="en-US" sz="2800" i="1" dirty="0">
                <a:solidFill>
                  <a:prstClr val="black"/>
                </a:solidFill>
                <a:latin typeface="Symbol" charset="2"/>
                <a:cs typeface="Symbol" charset="2"/>
              </a:rPr>
              <a:t>m </a:t>
            </a:r>
            <a:r>
              <a:rPr lang="en-US" sz="2800" dirty="0">
                <a:solidFill>
                  <a:prstClr val="black"/>
                </a:solidFill>
                <a:latin typeface="Garamond"/>
                <a:cs typeface="Garamond"/>
              </a:rPr>
              <a:t>= </a:t>
            </a:r>
            <a:r>
              <a:rPr lang="en-US" sz="2800" i="1" dirty="0">
                <a:solidFill>
                  <a:prstClr val="black"/>
                </a:solidFill>
                <a:latin typeface="Garamond"/>
                <a:cs typeface="Garamond"/>
              </a:rPr>
              <a:t>E</a:t>
            </a:r>
            <a:r>
              <a:rPr lang="en-US" sz="2800" dirty="0">
                <a:solidFill>
                  <a:prstClr val="black"/>
                </a:solidFill>
                <a:latin typeface="Garamond"/>
                <a:cs typeface="Garamond"/>
              </a:rPr>
              <a:t>[</a:t>
            </a:r>
            <a:r>
              <a:rPr lang="en-US" sz="2800" i="1" dirty="0">
                <a:solidFill>
                  <a:prstClr val="black"/>
                </a:solidFill>
                <a:latin typeface="Garamond"/>
                <a:cs typeface="Garamond"/>
              </a:rPr>
              <a:t>X</a:t>
            </a:r>
            <a:r>
              <a:rPr lang="en-US" sz="2800" i="1" baseline="-25000" dirty="0">
                <a:solidFill>
                  <a:prstClr val="black"/>
                </a:solidFill>
                <a:latin typeface="Garamond"/>
                <a:cs typeface="Garamond"/>
              </a:rPr>
              <a:t>i</a:t>
            </a:r>
            <a:r>
              <a:rPr lang="en-US" sz="2800" dirty="0">
                <a:solidFill>
                  <a:prstClr val="black"/>
                </a:solidFill>
                <a:latin typeface="Garamond"/>
                <a:cs typeface="Garamond"/>
              </a:rPr>
              <a:t>]</a:t>
            </a:r>
            <a:r>
              <a:rPr lang="en-US" sz="2800" dirty="0">
                <a:solidFill>
                  <a:prstClr val="black"/>
                </a:solidFill>
                <a:latin typeface="Franklin Gothic Medium"/>
                <a:cs typeface="Franklin Gothic Medium"/>
              </a:rPr>
              <a:t>, </a:t>
            </a:r>
            <a:r>
              <a:rPr lang="en-US" sz="2800" i="1" dirty="0">
                <a:solidFill>
                  <a:prstClr val="black"/>
                </a:solidFill>
                <a:latin typeface="Symbol" charset="2"/>
                <a:cs typeface="Symbol" charset="2"/>
              </a:rPr>
              <a:t>s </a:t>
            </a:r>
            <a:r>
              <a:rPr lang="en-US" sz="2800" dirty="0">
                <a:solidFill>
                  <a:prstClr val="black"/>
                </a:solidFill>
                <a:latin typeface="Garamond"/>
                <a:cs typeface="Garamond"/>
              </a:rPr>
              <a:t>= </a:t>
            </a:r>
            <a:r>
              <a:rPr lang="en-US" sz="2800" dirty="0">
                <a:latin typeface="Garamond"/>
                <a:cs typeface="Garamond"/>
              </a:rPr>
              <a:t>√</a:t>
            </a:r>
            <a:r>
              <a:rPr lang="en-US" sz="2800" i="1" dirty="0" err="1" smtClean="0">
                <a:solidFill>
                  <a:prstClr val="black"/>
                </a:solidFill>
                <a:latin typeface="Garamond"/>
                <a:cs typeface="Garamond"/>
              </a:rPr>
              <a:t>Var</a:t>
            </a:r>
            <a:r>
              <a:rPr lang="en-US" sz="2800" dirty="0">
                <a:solidFill>
                  <a:prstClr val="black"/>
                </a:solidFill>
                <a:latin typeface="Garamond"/>
                <a:cs typeface="Garamond"/>
              </a:rPr>
              <a:t>[</a:t>
            </a:r>
            <a:r>
              <a:rPr lang="en-US" sz="2800" i="1" dirty="0">
                <a:solidFill>
                  <a:prstClr val="black"/>
                </a:solidFill>
                <a:latin typeface="Garamond"/>
                <a:cs typeface="Garamond"/>
              </a:rPr>
              <a:t>X</a:t>
            </a:r>
            <a:r>
              <a:rPr lang="en-US" sz="2800" i="1" baseline="-25000" dirty="0">
                <a:solidFill>
                  <a:prstClr val="black"/>
                </a:solidFill>
                <a:latin typeface="Garamond"/>
                <a:cs typeface="Garamond"/>
              </a:rPr>
              <a:t>i</a:t>
            </a:r>
            <a:r>
              <a:rPr lang="en-US" sz="2800" dirty="0">
                <a:solidFill>
                  <a:prstClr val="black"/>
                </a:solidFill>
                <a:latin typeface="Garamond"/>
                <a:cs typeface="Garamond"/>
              </a:rPr>
              <a:t>]</a:t>
            </a:r>
            <a:endParaRPr lang="en-US" dirty="0"/>
          </a:p>
        </p:txBody>
      </p:sp>
      <p:sp>
        <p:nvSpPr>
          <p:cNvPr id="19" name="TextBox 18"/>
          <p:cNvSpPr txBox="1"/>
          <p:nvPr/>
        </p:nvSpPr>
        <p:spPr>
          <a:xfrm>
            <a:off x="2905091" y="2186232"/>
            <a:ext cx="2981359" cy="523220"/>
          </a:xfrm>
          <a:prstGeom prst="rect">
            <a:avLst/>
          </a:prstGeom>
          <a:noFill/>
        </p:spPr>
        <p:txBody>
          <a:bodyPr wrap="square" rtlCol="0">
            <a:spAutoFit/>
          </a:bodyPr>
          <a:lstStyle/>
          <a:p>
            <a:pPr lvl="0" algn="ctr"/>
            <a:r>
              <a:rPr lang="en-US" sz="2800" i="1" dirty="0" smtClean="0">
                <a:latin typeface="Garamond"/>
                <a:cs typeface="Garamond"/>
              </a:rPr>
              <a:t>X</a:t>
            </a:r>
            <a:r>
              <a:rPr lang="en-US" sz="2800" dirty="0" smtClean="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spTree>
    <p:extLst>
      <p:ext uri="{BB962C8B-B14F-4D97-AF65-F5344CB8AC3E}">
        <p14:creationId xmlns:p14="http://schemas.microsoft.com/office/powerpoint/2010/main" val="8477581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dissolv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dissolve">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0" grpId="0"/>
      <p:bldP spid="15" grpId="0"/>
      <p:bldP spid="16" grpId="0"/>
      <p:bldP spid="18"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a:t>
            </a:r>
            <a:endParaRPr lang="en-US" dirty="0"/>
          </a:p>
        </p:txBody>
      </p:sp>
      <p:sp>
        <p:nvSpPr>
          <p:cNvPr id="8" name="TextBox 7"/>
          <p:cNvSpPr txBox="1"/>
          <p:nvPr/>
        </p:nvSpPr>
        <p:spPr>
          <a:xfrm>
            <a:off x="4805308" y="1365134"/>
            <a:ext cx="1866900" cy="523220"/>
          </a:xfrm>
          <a:prstGeom prst="rect">
            <a:avLst/>
          </a:prstGeom>
          <a:noFill/>
        </p:spPr>
        <p:txBody>
          <a:bodyPr wrap="square" rtlCol="0">
            <a:spAutoFit/>
          </a:bodyPr>
          <a:lstStyle/>
          <a:p>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 = </a:t>
            </a:r>
            <a:r>
              <a:rPr lang="en-US" sz="2800" i="1" dirty="0" err="1" smtClean="0">
                <a:solidFill>
                  <a:prstClr val="black"/>
                </a:solidFill>
                <a:latin typeface="Symbol" charset="2"/>
                <a:cs typeface="Symbol" charset="2"/>
              </a:rPr>
              <a:t>m</a:t>
            </a:r>
            <a:r>
              <a:rPr lang="en-US" sz="2800" i="1" dirty="0" err="1" smtClean="0">
                <a:latin typeface="Garamond"/>
                <a:cs typeface="Garamond"/>
              </a:rPr>
              <a:t>n</a:t>
            </a:r>
            <a:endParaRPr lang="en-US" sz="2800" i="1" baseline="-25000" dirty="0" smtClean="0">
              <a:latin typeface="Garamond"/>
              <a:cs typeface="Garamond"/>
            </a:endParaRPr>
          </a:p>
        </p:txBody>
      </p:sp>
      <p:sp>
        <p:nvSpPr>
          <p:cNvPr id="9" name="Rectangle 8"/>
          <p:cNvSpPr/>
          <p:nvPr/>
        </p:nvSpPr>
        <p:spPr>
          <a:xfrm>
            <a:off x="4805308" y="2017642"/>
            <a:ext cx="2078735" cy="523220"/>
          </a:xfrm>
          <a:prstGeom prst="rect">
            <a:avLst/>
          </a:prstGeom>
        </p:spPr>
        <p:txBody>
          <a:bodyPr wrap="none">
            <a:spAutoFit/>
          </a:bodyPr>
          <a:lstStyle/>
          <a:p>
            <a:r>
              <a:rPr lang="en-US" sz="2800" i="1" dirty="0" err="1" smtClean="0">
                <a:solidFill>
                  <a:prstClr val="black"/>
                </a:solidFill>
                <a:latin typeface="Garamond"/>
                <a:cs typeface="Garamond"/>
              </a:rPr>
              <a:t>Var</a:t>
            </a:r>
            <a:r>
              <a:rPr lang="en-US" sz="2800" dirty="0" smtClean="0">
                <a:solidFill>
                  <a:prstClr val="black"/>
                </a:solidFill>
                <a:latin typeface="Garamond"/>
                <a:cs typeface="Garamond"/>
              </a:rPr>
              <a:t>[</a:t>
            </a:r>
            <a:r>
              <a:rPr lang="en-US" sz="2800" i="1" dirty="0" smtClean="0">
                <a:solidFill>
                  <a:prstClr val="black"/>
                </a:solidFill>
                <a:latin typeface="Garamond"/>
                <a:cs typeface="Garamond"/>
              </a:rPr>
              <a:t>X</a:t>
            </a:r>
            <a:r>
              <a:rPr lang="en-US" sz="2800" dirty="0" smtClean="0">
                <a:solidFill>
                  <a:prstClr val="black"/>
                </a:solidFill>
                <a:latin typeface="Garamond"/>
                <a:cs typeface="Garamond"/>
              </a:rPr>
              <a:t>] = </a:t>
            </a:r>
            <a:r>
              <a:rPr lang="en-US" sz="2800" i="1" dirty="0" smtClean="0">
                <a:solidFill>
                  <a:prstClr val="black"/>
                </a:solidFill>
                <a:latin typeface="Symbol" charset="2"/>
                <a:cs typeface="Symbol" charset="2"/>
              </a:rPr>
              <a:t>s</a:t>
            </a:r>
            <a:r>
              <a:rPr lang="en-US" sz="2800" baseline="30000" dirty="0" smtClean="0">
                <a:solidFill>
                  <a:prstClr val="black"/>
                </a:solidFill>
                <a:latin typeface="Garamond"/>
                <a:cs typeface="Garamond"/>
              </a:rPr>
              <a:t>2</a:t>
            </a:r>
            <a:r>
              <a:rPr lang="en-US" sz="2800" i="1" dirty="0" smtClean="0">
                <a:solidFill>
                  <a:prstClr val="black"/>
                </a:solidFill>
                <a:latin typeface="Garamond"/>
                <a:cs typeface="Garamond"/>
              </a:rPr>
              <a:t>n</a:t>
            </a:r>
            <a:endParaRPr lang="en-US" sz="2800" baseline="30000" dirty="0">
              <a:solidFill>
                <a:prstClr val="black"/>
              </a:solidFill>
              <a:latin typeface="Garamond"/>
              <a:cs typeface="Garamond"/>
            </a:endParaRPr>
          </a:p>
        </p:txBody>
      </p:sp>
      <p:grpSp>
        <p:nvGrpSpPr>
          <p:cNvPr id="14" name="Group 13"/>
          <p:cNvGrpSpPr/>
          <p:nvPr/>
        </p:nvGrpSpPr>
        <p:grpSpPr>
          <a:xfrm>
            <a:off x="2033848" y="3246350"/>
            <a:ext cx="4523540" cy="523220"/>
            <a:chOff x="2198948" y="3120080"/>
            <a:chExt cx="4523540" cy="523220"/>
          </a:xfrm>
        </p:grpSpPr>
        <p:sp>
          <p:nvSpPr>
            <p:cNvPr id="11" name="TextBox 10"/>
            <p:cNvSpPr txBox="1"/>
            <p:nvPr/>
          </p:nvSpPr>
          <p:spPr>
            <a:xfrm>
              <a:off x="2198948" y="3120080"/>
              <a:ext cx="4523540" cy="523220"/>
            </a:xfrm>
            <a:prstGeom prst="rect">
              <a:avLst/>
            </a:prstGeom>
            <a:noFill/>
          </p:spPr>
          <p:txBody>
            <a:bodyPr wrap="none" rtlCol="0">
              <a:spAutoFit/>
            </a:bodyPr>
            <a:lstStyle/>
            <a:p>
              <a:pPr lvl="0"/>
              <a:r>
                <a:rPr lang="en-US" sz="2800" i="1" dirty="0" smtClean="0">
                  <a:latin typeface="Garamond"/>
                  <a:cs typeface="Garamond"/>
                </a:rPr>
                <a:t>P</a:t>
              </a:r>
              <a:r>
                <a:rPr lang="en-US" sz="2800" dirty="0" smtClean="0">
                  <a:latin typeface="Garamond"/>
                  <a:cs typeface="Garamond"/>
                </a:rPr>
                <a:t>( |</a:t>
              </a:r>
              <a:r>
                <a:rPr lang="en-US" sz="2800" i="1" dirty="0" smtClean="0">
                  <a:latin typeface="Garamond"/>
                  <a:cs typeface="Garamond"/>
                </a:rPr>
                <a:t>X – </a:t>
              </a:r>
              <a:r>
                <a:rPr lang="en-US" sz="2800" i="1" dirty="0" err="1" smtClean="0">
                  <a:solidFill>
                    <a:prstClr val="black"/>
                  </a:solidFill>
                  <a:latin typeface="Symbol" charset="2"/>
                  <a:cs typeface="Symbol" charset="2"/>
                </a:rPr>
                <a:t>m</a:t>
              </a:r>
              <a:r>
                <a:rPr lang="en-US" sz="2800" i="1" dirty="0" err="1" smtClean="0">
                  <a:latin typeface="Garamond"/>
                  <a:cs typeface="Garamond"/>
                </a:rPr>
                <a:t>n</a:t>
              </a:r>
              <a:r>
                <a:rPr lang="en-US" sz="2800" dirty="0" smtClean="0">
                  <a:latin typeface="Garamond"/>
                  <a:cs typeface="Garamond"/>
                </a:rPr>
                <a:t>| ≥ </a:t>
              </a:r>
              <a:r>
                <a:rPr lang="en-US" sz="2800" i="1" dirty="0" err="1" smtClean="0">
                  <a:latin typeface="Garamond"/>
                  <a:cs typeface="Garamond"/>
                </a:rPr>
                <a:t>t</a:t>
              </a:r>
              <a:r>
                <a:rPr lang="en-US" sz="2800" i="1" dirty="0" err="1" smtClean="0">
                  <a:solidFill>
                    <a:prstClr val="black"/>
                  </a:solidFill>
                  <a:latin typeface="Symbol" charset="2"/>
                  <a:cs typeface="Symbol" charset="2"/>
                </a:rPr>
                <a:t>s</a:t>
              </a:r>
              <a:r>
                <a:rPr lang="en-US" sz="2800" i="1" dirty="0" smtClean="0">
                  <a:solidFill>
                    <a:prstClr val="black"/>
                  </a:solidFill>
                  <a:latin typeface="Symbol" charset="2"/>
                  <a:cs typeface="Symbol" charset="2"/>
                </a:rPr>
                <a:t> </a:t>
              </a:r>
              <a:r>
                <a:rPr lang="en-US" sz="2800" dirty="0" smtClean="0">
                  <a:latin typeface="Garamond"/>
                  <a:cs typeface="Garamond"/>
                </a:rPr>
                <a:t>√</a:t>
              </a:r>
              <a:r>
                <a:rPr lang="en-US" sz="2800" i="1" dirty="0" smtClean="0">
                  <a:latin typeface="Garamond"/>
                  <a:cs typeface="Garamond"/>
                </a:rPr>
                <a:t>n </a:t>
              </a:r>
              <a:r>
                <a:rPr lang="en-US" sz="2800" dirty="0" smtClean="0">
                  <a:latin typeface="Garamond"/>
                  <a:cs typeface="Garamond"/>
                </a:rPr>
                <a:t>) ≤ 1 / </a:t>
              </a:r>
              <a:r>
                <a:rPr lang="en-US" sz="2800" i="1" dirty="0" smtClean="0">
                  <a:latin typeface="Garamond"/>
                  <a:cs typeface="Garamond"/>
                </a:rPr>
                <a:t>t</a:t>
              </a:r>
              <a:r>
                <a:rPr lang="en-US" sz="2800" baseline="30000" dirty="0" smtClean="0">
                  <a:latin typeface="Garamond"/>
                  <a:cs typeface="Garamond"/>
                </a:rPr>
                <a:t>2</a:t>
              </a:r>
              <a:r>
                <a:rPr lang="en-US" sz="2800" dirty="0" smtClean="0">
                  <a:latin typeface="Garamond"/>
                  <a:cs typeface="Garamond"/>
                </a:rPr>
                <a:t>.</a:t>
              </a:r>
            </a:p>
          </p:txBody>
        </p:sp>
        <p:cxnSp>
          <p:nvCxnSpPr>
            <p:cNvPr id="13" name="Straight Connector 12"/>
            <p:cNvCxnSpPr/>
            <p:nvPr/>
          </p:nvCxnSpPr>
          <p:spPr>
            <a:xfrm flipV="1">
              <a:off x="4997450" y="3210650"/>
              <a:ext cx="171698" cy="245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24" name="TextBox 23"/>
          <p:cNvSpPr txBox="1"/>
          <p:nvPr/>
        </p:nvSpPr>
        <p:spPr>
          <a:xfrm>
            <a:off x="2696346" y="4797250"/>
            <a:ext cx="3471219" cy="523220"/>
          </a:xfrm>
          <a:prstGeom prst="rect">
            <a:avLst/>
          </a:prstGeom>
          <a:noFill/>
        </p:spPr>
        <p:txBody>
          <a:bodyPr wrap="none" rtlCol="0">
            <a:spAutoFit/>
          </a:bodyPr>
          <a:lstStyle/>
          <a:p>
            <a:pPr lvl="0"/>
            <a:r>
              <a:rPr lang="en-US" sz="2800" i="1" dirty="0" smtClean="0">
                <a:latin typeface="Garamond"/>
                <a:cs typeface="Garamond"/>
              </a:rPr>
              <a:t>P</a:t>
            </a:r>
            <a:r>
              <a:rPr lang="en-US" sz="2800" dirty="0" smtClean="0">
                <a:latin typeface="Garamond"/>
                <a:cs typeface="Garamond"/>
              </a:rPr>
              <a:t>( |</a:t>
            </a:r>
            <a:r>
              <a:rPr lang="en-US" sz="2800" i="1" dirty="0" smtClean="0">
                <a:latin typeface="Garamond"/>
                <a:cs typeface="Garamond"/>
              </a:rPr>
              <a:t>X</a:t>
            </a:r>
            <a:r>
              <a:rPr lang="en-US" sz="2800" dirty="0" smtClean="0">
                <a:latin typeface="Garamond"/>
                <a:cs typeface="Garamond"/>
              </a:rPr>
              <a:t>/</a:t>
            </a:r>
            <a:r>
              <a:rPr lang="en-US" sz="2800" i="1" dirty="0" smtClean="0">
                <a:latin typeface="Garamond"/>
                <a:cs typeface="Garamond"/>
              </a:rPr>
              <a:t>n – </a:t>
            </a:r>
            <a:r>
              <a:rPr lang="en-US" sz="2800" i="1" dirty="0">
                <a:solidFill>
                  <a:prstClr val="black"/>
                </a:solidFill>
                <a:latin typeface="Symbol" charset="2"/>
                <a:cs typeface="Symbol" charset="2"/>
              </a:rPr>
              <a:t>m</a:t>
            </a:r>
            <a:r>
              <a:rPr lang="en-US" sz="2800" dirty="0" smtClean="0">
                <a:latin typeface="Garamond"/>
                <a:cs typeface="Garamond"/>
              </a:rPr>
              <a:t>| ≥ </a:t>
            </a:r>
            <a:r>
              <a:rPr lang="en-US" sz="2800" i="1" dirty="0" smtClean="0">
                <a:latin typeface="Symbol" charset="2"/>
                <a:cs typeface="Symbol" charset="2"/>
              </a:rPr>
              <a:t>e</a:t>
            </a:r>
            <a:r>
              <a:rPr lang="en-US" sz="2800" dirty="0" smtClean="0">
                <a:latin typeface="Garamond"/>
                <a:cs typeface="Garamond"/>
              </a:rPr>
              <a:t>) ≤ </a:t>
            </a:r>
            <a:r>
              <a:rPr lang="en-US" sz="2800" i="1" dirty="0">
                <a:latin typeface="Symbol" charset="2"/>
                <a:cs typeface="Symbol" charset="2"/>
              </a:rPr>
              <a:t>d</a:t>
            </a:r>
            <a:r>
              <a:rPr lang="en-US" sz="2800" dirty="0" smtClean="0">
                <a:latin typeface="Garamond"/>
                <a:cs typeface="Garamond"/>
              </a:rPr>
              <a:t>.</a:t>
            </a:r>
          </a:p>
        </p:txBody>
      </p:sp>
      <p:grpSp>
        <p:nvGrpSpPr>
          <p:cNvPr id="26" name="Group 25"/>
          <p:cNvGrpSpPr/>
          <p:nvPr/>
        </p:nvGrpSpPr>
        <p:grpSpPr>
          <a:xfrm>
            <a:off x="5236524" y="5320470"/>
            <a:ext cx="1626768" cy="1037175"/>
            <a:chOff x="5236524" y="5320470"/>
            <a:chExt cx="1626768" cy="1037175"/>
          </a:xfrm>
        </p:grpSpPr>
        <p:sp>
          <p:nvSpPr>
            <p:cNvPr id="18" name="TextBox 17"/>
            <p:cNvSpPr txBox="1"/>
            <p:nvPr/>
          </p:nvSpPr>
          <p:spPr>
            <a:xfrm>
              <a:off x="5236524" y="5526648"/>
              <a:ext cx="1626768" cy="830997"/>
            </a:xfrm>
            <a:prstGeom prst="rect">
              <a:avLst/>
            </a:prstGeom>
            <a:noFill/>
          </p:spPr>
          <p:txBody>
            <a:bodyPr wrap="none" rtlCol="0">
              <a:spAutoFit/>
            </a:bodyPr>
            <a:lstStyle/>
            <a:p>
              <a:pPr algn="ctr"/>
              <a:r>
                <a:rPr lang="en-US" sz="2400" dirty="0" smtClean="0">
                  <a:latin typeface="Franklin Gothic Medium"/>
                  <a:cs typeface="Franklin Gothic Medium"/>
                </a:rPr>
                <a:t>confidence</a:t>
              </a:r>
              <a:br>
                <a:rPr lang="en-US" sz="2400" dirty="0" smtClean="0">
                  <a:latin typeface="Franklin Gothic Medium"/>
                  <a:cs typeface="Franklin Gothic Medium"/>
                </a:rPr>
              </a:br>
              <a:r>
                <a:rPr lang="en-US" sz="2400" dirty="0" smtClean="0">
                  <a:latin typeface="Franklin Gothic Medium"/>
                  <a:cs typeface="Franklin Gothic Medium"/>
                </a:rPr>
                <a:t>error</a:t>
              </a:r>
            </a:p>
          </p:txBody>
        </p:sp>
        <p:cxnSp>
          <p:nvCxnSpPr>
            <p:cNvPr id="27" name="Straight Arrow Connector 26"/>
            <p:cNvCxnSpPr>
              <a:stCxn id="18" idx="0"/>
            </p:cNvCxnSpPr>
            <p:nvPr/>
          </p:nvCxnSpPr>
          <p:spPr>
            <a:xfrm flipH="1" flipV="1">
              <a:off x="5829300" y="5320470"/>
              <a:ext cx="220608" cy="20617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grpSp>
      <p:grpSp>
        <p:nvGrpSpPr>
          <p:cNvPr id="20" name="Group 19"/>
          <p:cNvGrpSpPr/>
          <p:nvPr/>
        </p:nvGrpSpPr>
        <p:grpSpPr>
          <a:xfrm>
            <a:off x="2592648" y="5320470"/>
            <a:ext cx="2423268" cy="1039276"/>
            <a:chOff x="2592648" y="5320470"/>
            <a:chExt cx="2423268" cy="1039276"/>
          </a:xfrm>
        </p:grpSpPr>
        <p:sp>
          <p:nvSpPr>
            <p:cNvPr id="17" name="TextBox 16"/>
            <p:cNvSpPr txBox="1"/>
            <p:nvPr/>
          </p:nvSpPr>
          <p:spPr>
            <a:xfrm>
              <a:off x="2592648" y="5528749"/>
              <a:ext cx="1401045" cy="830997"/>
            </a:xfrm>
            <a:prstGeom prst="rect">
              <a:avLst/>
            </a:prstGeom>
            <a:noFill/>
          </p:spPr>
          <p:txBody>
            <a:bodyPr wrap="none" rtlCol="0">
              <a:spAutoFit/>
            </a:bodyPr>
            <a:lstStyle/>
            <a:p>
              <a:pPr algn="ctr"/>
              <a:r>
                <a:rPr lang="en-US" sz="2400" dirty="0" smtClean="0">
                  <a:latin typeface="Franklin Gothic Medium"/>
                  <a:cs typeface="Franklin Gothic Medium"/>
                </a:rPr>
                <a:t>sampling</a:t>
              </a:r>
              <a:br>
                <a:rPr lang="en-US" sz="2400" dirty="0" smtClean="0">
                  <a:latin typeface="Franklin Gothic Medium"/>
                  <a:cs typeface="Franklin Gothic Medium"/>
                </a:rPr>
              </a:br>
              <a:r>
                <a:rPr lang="en-US" sz="2400" dirty="0" smtClean="0">
                  <a:latin typeface="Franklin Gothic Medium"/>
                  <a:cs typeface="Franklin Gothic Medium"/>
                </a:rPr>
                <a:t>error</a:t>
              </a:r>
            </a:p>
          </p:txBody>
        </p:sp>
        <p:cxnSp>
          <p:nvCxnSpPr>
            <p:cNvPr id="29" name="Straight Arrow Connector 28"/>
            <p:cNvCxnSpPr/>
            <p:nvPr/>
          </p:nvCxnSpPr>
          <p:spPr>
            <a:xfrm flipV="1">
              <a:off x="3435350" y="5320470"/>
              <a:ext cx="1580566" cy="28023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grpSp>
      <p:sp>
        <p:nvSpPr>
          <p:cNvPr id="19" name="TextBox 18"/>
          <p:cNvSpPr txBox="1"/>
          <p:nvPr/>
        </p:nvSpPr>
        <p:spPr>
          <a:xfrm>
            <a:off x="1101968" y="1683894"/>
            <a:ext cx="2981359" cy="523220"/>
          </a:xfrm>
          <a:prstGeom prst="rect">
            <a:avLst/>
          </a:prstGeom>
          <a:noFill/>
        </p:spPr>
        <p:txBody>
          <a:bodyPr wrap="square" rtlCol="0">
            <a:spAutoFit/>
          </a:bodyPr>
          <a:lstStyle/>
          <a:p>
            <a:pPr lvl="0" algn="ctr"/>
            <a:r>
              <a:rPr lang="en-US" sz="2800" i="1" dirty="0" smtClean="0">
                <a:latin typeface="Garamond"/>
                <a:cs typeface="Garamond"/>
              </a:rPr>
              <a:t>X</a:t>
            </a:r>
            <a:r>
              <a:rPr lang="en-US" sz="2800" dirty="0" smtClean="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grpSp>
        <p:nvGrpSpPr>
          <p:cNvPr id="16" name="Group 15"/>
          <p:cNvGrpSpPr/>
          <p:nvPr/>
        </p:nvGrpSpPr>
        <p:grpSpPr>
          <a:xfrm>
            <a:off x="4238625" y="3719603"/>
            <a:ext cx="2073279" cy="646111"/>
            <a:chOff x="4238625" y="3719603"/>
            <a:chExt cx="2073279" cy="646111"/>
          </a:xfrm>
        </p:grpSpPr>
        <p:sp>
          <p:nvSpPr>
            <p:cNvPr id="12" name="Rectangle 11"/>
            <p:cNvSpPr/>
            <p:nvPr/>
          </p:nvSpPr>
          <p:spPr>
            <a:xfrm>
              <a:off x="5752067" y="3842494"/>
              <a:ext cx="415498" cy="523220"/>
            </a:xfrm>
            <a:prstGeom prst="rect">
              <a:avLst/>
            </a:prstGeom>
          </p:spPr>
          <p:txBody>
            <a:bodyPr wrap="none">
              <a:spAutoFit/>
            </a:bodyPr>
            <a:lstStyle/>
            <a:p>
              <a:r>
                <a:rPr lang="en-US" sz="2800" i="1" dirty="0">
                  <a:solidFill>
                    <a:prstClr val="black"/>
                  </a:solidFill>
                  <a:latin typeface="Symbol" charset="2"/>
                  <a:cs typeface="Symbol" charset="2"/>
                </a:rPr>
                <a:t>d</a:t>
              </a:r>
              <a:endParaRPr lang="en-US" dirty="0"/>
            </a:p>
          </p:txBody>
        </p:sp>
        <p:sp>
          <p:nvSpPr>
            <p:cNvPr id="23" name="Rectangle 22"/>
            <p:cNvSpPr/>
            <p:nvPr/>
          </p:nvSpPr>
          <p:spPr>
            <a:xfrm>
              <a:off x="4424917" y="3837078"/>
              <a:ext cx="521347" cy="523220"/>
            </a:xfrm>
            <a:prstGeom prst="rect">
              <a:avLst/>
            </a:prstGeom>
          </p:spPr>
          <p:txBody>
            <a:bodyPr wrap="none">
              <a:spAutoFit/>
            </a:bodyPr>
            <a:lstStyle/>
            <a:p>
              <a:r>
                <a:rPr lang="en-US" sz="2800" i="1" dirty="0" smtClean="0">
                  <a:solidFill>
                    <a:prstClr val="black"/>
                  </a:solidFill>
                  <a:latin typeface="Symbol" charset="2"/>
                  <a:cs typeface="Symbol" charset="2"/>
                </a:rPr>
                <a:t>e</a:t>
              </a:r>
              <a:r>
                <a:rPr lang="en-US" sz="2800" i="1" dirty="0" smtClean="0">
                  <a:solidFill>
                    <a:prstClr val="black"/>
                  </a:solidFill>
                  <a:latin typeface="Garamond"/>
                  <a:cs typeface="Garamond"/>
                </a:rPr>
                <a:t>n</a:t>
              </a:r>
              <a:endParaRPr lang="en-US" dirty="0">
                <a:latin typeface="Garamond"/>
                <a:cs typeface="Garamond"/>
              </a:endParaRPr>
            </a:p>
          </p:txBody>
        </p:sp>
        <p:sp>
          <p:nvSpPr>
            <p:cNvPr id="15" name="Left Brace 14"/>
            <p:cNvSpPr/>
            <p:nvPr/>
          </p:nvSpPr>
          <p:spPr>
            <a:xfrm rot="16200000">
              <a:off x="4545013" y="3431331"/>
              <a:ext cx="209550" cy="822325"/>
            </a:xfrm>
            <a:prstGeom prst="leftBrace">
              <a:avLst>
                <a:gd name="adj1" fmla="val 53788"/>
                <a:gd name="adj2" fmla="val 50000"/>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Left Brace 24"/>
            <p:cNvSpPr/>
            <p:nvPr/>
          </p:nvSpPr>
          <p:spPr>
            <a:xfrm rot="16200000">
              <a:off x="5843591" y="3460840"/>
              <a:ext cx="209550" cy="727076"/>
            </a:xfrm>
            <a:prstGeom prst="leftBrace">
              <a:avLst>
                <a:gd name="adj1" fmla="val 53788"/>
                <a:gd name="adj2" fmla="val 50000"/>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28254955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dissolv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dissolv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dissolve">
                                      <p:cBhvr>
                                        <p:cTn id="2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weak law of large numbers</a:t>
            </a:r>
            <a:endParaRPr lang="en-US" dirty="0"/>
          </a:p>
        </p:txBody>
      </p:sp>
      <p:grpSp>
        <p:nvGrpSpPr>
          <p:cNvPr id="3" name="Group 2"/>
          <p:cNvGrpSpPr/>
          <p:nvPr/>
        </p:nvGrpSpPr>
        <p:grpSpPr>
          <a:xfrm>
            <a:off x="914400" y="3702050"/>
            <a:ext cx="7302500" cy="1657350"/>
            <a:chOff x="914400" y="3702050"/>
            <a:chExt cx="7302500" cy="1657350"/>
          </a:xfrm>
        </p:grpSpPr>
        <p:sp>
          <p:nvSpPr>
            <p:cNvPr id="9" name="TextBox 8"/>
            <p:cNvSpPr txBox="1"/>
            <p:nvPr/>
          </p:nvSpPr>
          <p:spPr>
            <a:xfrm>
              <a:off x="1060450" y="3839264"/>
              <a:ext cx="7023100" cy="523220"/>
            </a:xfrm>
            <a:prstGeom prst="rect">
              <a:avLst/>
            </a:prstGeom>
            <a:noFill/>
          </p:spPr>
          <p:txBody>
            <a:bodyPr wrap="square" rtlCol="0">
              <a:spAutoFit/>
            </a:bodyPr>
            <a:lstStyle/>
            <a:p>
              <a:r>
                <a:rPr lang="en-US" sz="2800" dirty="0" smtClean="0">
                  <a:latin typeface="Franklin Gothic Medium"/>
                  <a:cs typeface="Franklin Gothic Medium"/>
                </a:rPr>
                <a:t>For every </a:t>
              </a:r>
              <a:r>
                <a:rPr lang="en-US" sz="2800" i="1" dirty="0" smtClean="0">
                  <a:latin typeface="Symbol" charset="2"/>
                  <a:cs typeface="Symbol" charset="2"/>
                </a:rPr>
                <a:t>e</a:t>
              </a:r>
              <a:r>
                <a:rPr lang="en-US" sz="2800" dirty="0" smtClean="0">
                  <a:latin typeface="Franklin Gothic Medium"/>
                  <a:cs typeface="Franklin Gothic Medium"/>
                </a:rPr>
                <a:t>, </a:t>
              </a:r>
              <a:r>
                <a:rPr lang="en-US" sz="2800" i="1" dirty="0" smtClean="0">
                  <a:latin typeface="Symbol" charset="2"/>
                  <a:cs typeface="Symbol" charset="2"/>
                </a:rPr>
                <a:t>d</a:t>
              </a:r>
              <a:r>
                <a:rPr lang="en-US" sz="2800" dirty="0" smtClean="0">
                  <a:latin typeface="Garamond"/>
                  <a:cs typeface="Garamond"/>
                </a:rPr>
                <a:t> &gt; 0 </a:t>
              </a:r>
              <a:r>
                <a:rPr lang="en-US" sz="2800" dirty="0" smtClean="0">
                  <a:latin typeface="Franklin Gothic Medium"/>
                  <a:cs typeface="Franklin Gothic Medium"/>
                </a:rPr>
                <a:t>and </a:t>
              </a:r>
              <a:r>
                <a:rPr lang="en-US" sz="2800" i="1" dirty="0" smtClean="0">
                  <a:latin typeface="Garamond"/>
                  <a:cs typeface="Garamond"/>
                </a:rPr>
                <a:t>n ≥ </a:t>
              </a:r>
              <a:r>
                <a:rPr lang="en-US" sz="2800" i="1" dirty="0" smtClean="0">
                  <a:solidFill>
                    <a:prstClr val="black"/>
                  </a:solidFill>
                  <a:latin typeface="Symbol" charset="2"/>
                  <a:cs typeface="Symbol" charset="2"/>
                </a:rPr>
                <a:t>s</a:t>
              </a:r>
              <a:r>
                <a:rPr lang="en-US" sz="2800" baseline="30000" dirty="0">
                  <a:latin typeface="Garamond"/>
                  <a:cs typeface="Garamond"/>
                </a:rPr>
                <a:t>2</a:t>
              </a:r>
              <a:r>
                <a:rPr lang="en-US" sz="2800" i="1" dirty="0" smtClean="0">
                  <a:solidFill>
                    <a:prstClr val="black"/>
                  </a:solidFill>
                  <a:latin typeface="Symbol" charset="2"/>
                  <a:cs typeface="Symbol" charset="2"/>
                </a:rPr>
                <a:t>/</a:t>
              </a:r>
              <a:r>
                <a:rPr lang="en-US" sz="2800" dirty="0" smtClean="0">
                  <a:solidFill>
                    <a:prstClr val="black"/>
                  </a:solidFill>
                  <a:latin typeface="Garamond"/>
                  <a:cs typeface="Garamond"/>
                </a:rPr>
                <a:t>(</a:t>
              </a:r>
              <a:r>
                <a:rPr lang="en-US" sz="2800" i="1" dirty="0" smtClean="0">
                  <a:latin typeface="Symbol" charset="2"/>
                  <a:cs typeface="Symbol" charset="2"/>
                </a:rPr>
                <a:t>e</a:t>
              </a:r>
              <a:r>
                <a:rPr lang="en-US" sz="2800" baseline="30000" dirty="0" smtClean="0">
                  <a:latin typeface="Garamond"/>
                  <a:cs typeface="Garamond"/>
                </a:rPr>
                <a:t>2</a:t>
              </a:r>
              <a:r>
                <a:rPr lang="en-US" sz="2800" i="1" dirty="0">
                  <a:solidFill>
                    <a:prstClr val="black"/>
                  </a:solidFill>
                  <a:latin typeface="Symbol" charset="2"/>
                  <a:cs typeface="Symbol" charset="2"/>
                </a:rPr>
                <a:t>d</a:t>
              </a:r>
              <a:r>
                <a:rPr lang="en-US" sz="2800" dirty="0" smtClean="0">
                  <a:solidFill>
                    <a:prstClr val="black"/>
                  </a:solidFill>
                  <a:latin typeface="Garamond"/>
                  <a:cs typeface="Garamond"/>
                </a:rPr>
                <a:t>)</a:t>
              </a:r>
              <a:r>
                <a:rPr lang="en-US" sz="2800" dirty="0" smtClean="0">
                  <a:latin typeface="Franklin Gothic Medium"/>
                  <a:cs typeface="Franklin Gothic Medium"/>
                </a:rPr>
                <a:t>:  </a:t>
              </a:r>
              <a:endParaRPr lang="en-US" sz="2800" dirty="0" smtClean="0">
                <a:latin typeface="Garamond"/>
                <a:cs typeface="Garamond"/>
              </a:endParaRPr>
            </a:p>
          </p:txBody>
        </p:sp>
        <p:sp>
          <p:nvSpPr>
            <p:cNvPr id="10" name="Rectangle 9"/>
            <p:cNvSpPr/>
            <p:nvPr/>
          </p:nvSpPr>
          <p:spPr>
            <a:xfrm>
              <a:off x="914400" y="3702050"/>
              <a:ext cx="7302500" cy="1657350"/>
            </a:xfrm>
            <a:prstGeom prst="rect">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Box 12"/>
            <p:cNvSpPr txBox="1"/>
            <p:nvPr/>
          </p:nvSpPr>
          <p:spPr>
            <a:xfrm>
              <a:off x="2977226" y="4537680"/>
              <a:ext cx="3335490"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a:t>
              </a:r>
              <a:r>
                <a:rPr lang="en-US" sz="2800" i="1" dirty="0" smtClean="0">
                  <a:latin typeface="Garamond"/>
                  <a:cs typeface="Garamond"/>
                </a:rPr>
                <a:t>n –</a:t>
              </a:r>
              <a:r>
                <a:rPr lang="en-US" sz="2800" dirty="0" smtClean="0">
                  <a:latin typeface="Garamond"/>
                  <a:cs typeface="Garamond"/>
                </a:rPr>
                <a:t> </a:t>
              </a:r>
              <a:r>
                <a:rPr lang="en-US" sz="2800" i="1" dirty="0" smtClean="0">
                  <a:solidFill>
                    <a:prstClr val="black"/>
                  </a:solidFill>
                  <a:latin typeface="Symbol" charset="2"/>
                  <a:cs typeface="Symbol" charset="2"/>
                </a:rPr>
                <a:t>m</a:t>
              </a:r>
              <a:r>
                <a:rPr lang="en-US" sz="2800" dirty="0" smtClean="0">
                  <a:latin typeface="Garamond"/>
                  <a:cs typeface="Garamond"/>
                </a:rPr>
                <a:t>| ≥ </a:t>
              </a:r>
              <a:r>
                <a:rPr lang="en-US" sz="2800" i="1" dirty="0" smtClean="0">
                  <a:latin typeface="Symbol" charset="2"/>
                  <a:cs typeface="Symbol" charset="2"/>
                </a:rPr>
                <a:t>e</a:t>
              </a:r>
              <a:r>
                <a:rPr lang="en-US" sz="2800" dirty="0" smtClean="0">
                  <a:latin typeface="Garamond"/>
                  <a:cs typeface="Garamond"/>
                </a:rPr>
                <a:t>) ≤ </a:t>
              </a:r>
              <a:r>
                <a:rPr lang="en-US" sz="2800" i="1" dirty="0">
                  <a:latin typeface="Symbol" charset="2"/>
                  <a:cs typeface="Symbol" charset="2"/>
                </a:rPr>
                <a:t>d</a:t>
              </a:r>
              <a:endParaRPr lang="en-US" sz="2800" dirty="0" smtClean="0">
                <a:latin typeface="Garamond"/>
                <a:cs typeface="Garamond"/>
              </a:endParaRPr>
            </a:p>
          </p:txBody>
        </p:sp>
      </p:grpSp>
      <p:sp>
        <p:nvSpPr>
          <p:cNvPr id="14" name="TextBox 13"/>
          <p:cNvSpPr txBox="1"/>
          <p:nvPr/>
        </p:nvSpPr>
        <p:spPr>
          <a:xfrm>
            <a:off x="457200" y="1300490"/>
            <a:ext cx="8229600" cy="523220"/>
          </a:xfrm>
          <a:prstGeom prst="rect">
            <a:avLst/>
          </a:prstGeom>
          <a:noFill/>
        </p:spPr>
        <p:txBody>
          <a:bodyPr wrap="square" rtlCol="0">
            <a:spAutoFit/>
          </a:bodyPr>
          <a:lstStyle/>
          <a:p>
            <a:r>
              <a:rPr lang="en-US" sz="2800" i="1" dirty="0" smtClean="0">
                <a:latin typeface="Garamond"/>
                <a:cs typeface="Garamond"/>
              </a:rPr>
              <a:t>X</a:t>
            </a:r>
            <a:r>
              <a:rPr lang="en-US" sz="2800" baseline="-25000" dirty="0" smtClean="0">
                <a:latin typeface="Garamond"/>
                <a:cs typeface="Garamond"/>
              </a:rPr>
              <a:t>1</a:t>
            </a:r>
            <a:r>
              <a:rPr lang="en-US" sz="2800" dirty="0" smtClean="0">
                <a:latin typeface="Garamond"/>
                <a:cs typeface="Garamond"/>
              </a:rPr>
              <a:t>,…, </a:t>
            </a:r>
            <a:r>
              <a:rPr lang="en-US" sz="2800" i="1" dirty="0" err="1" smtClean="0">
                <a:latin typeface="Garamond"/>
                <a:cs typeface="Garamond"/>
              </a:rPr>
              <a:t>X</a:t>
            </a:r>
            <a:r>
              <a:rPr lang="en-US" sz="2800" i="1" baseline="-25000" dirty="0" err="1" smtClean="0">
                <a:latin typeface="Garamond"/>
                <a:cs typeface="Garamond"/>
              </a:rPr>
              <a:t>n</a:t>
            </a:r>
            <a:r>
              <a:rPr lang="en-US" sz="2800" dirty="0" smtClean="0">
                <a:latin typeface="Franklin Gothic Medium"/>
                <a:cs typeface="Franklin Gothic Medium"/>
              </a:rPr>
              <a:t> are </a:t>
            </a:r>
            <a:r>
              <a:rPr lang="en-US" sz="2800" dirty="0" smtClean="0">
                <a:solidFill>
                  <a:srgbClr val="FF9933"/>
                </a:solidFill>
                <a:latin typeface="Franklin Gothic Medium"/>
                <a:cs typeface="Franklin Gothic Medium"/>
              </a:rPr>
              <a:t>independent</a:t>
            </a:r>
            <a:r>
              <a:rPr lang="en-US" sz="2800" dirty="0" smtClean="0">
                <a:latin typeface="Franklin Gothic Medium"/>
                <a:cs typeface="Franklin Gothic Medium"/>
              </a:rPr>
              <a:t> with </a:t>
            </a:r>
            <a:r>
              <a:rPr lang="en-US" sz="2800" dirty="0" smtClean="0">
                <a:solidFill>
                  <a:srgbClr val="FF9933"/>
                </a:solidFill>
                <a:latin typeface="Franklin Gothic Medium"/>
                <a:cs typeface="Franklin Gothic Medium"/>
              </a:rPr>
              <a:t>same </a:t>
            </a:r>
            <a:r>
              <a:rPr lang="en-US" sz="2800" dirty="0" err="1" smtClean="0">
                <a:solidFill>
                  <a:srgbClr val="FF9933"/>
                </a:solidFill>
                <a:latin typeface="Franklin Gothic Medium"/>
                <a:cs typeface="Franklin Gothic Medium"/>
              </a:rPr>
              <a:t>p.m.f</a:t>
            </a:r>
            <a:r>
              <a:rPr lang="en-US" sz="2800" dirty="0" smtClean="0">
                <a:solidFill>
                  <a:srgbClr val="FF9933"/>
                </a:solidFill>
                <a:latin typeface="Franklin Gothic Medium"/>
                <a:cs typeface="Franklin Gothic Medium"/>
              </a:rPr>
              <a:t>. (</a:t>
            </a:r>
            <a:r>
              <a:rPr lang="en-US" sz="2800" dirty="0" err="1" smtClean="0">
                <a:solidFill>
                  <a:srgbClr val="FF9933"/>
                </a:solidFill>
                <a:latin typeface="Franklin Gothic Medium"/>
                <a:cs typeface="Franklin Gothic Medium"/>
              </a:rPr>
              <a:t>p.d.f</a:t>
            </a:r>
            <a:r>
              <a:rPr lang="en-US" sz="2800" dirty="0" smtClean="0">
                <a:solidFill>
                  <a:srgbClr val="FF9933"/>
                </a:solidFill>
                <a:latin typeface="Franklin Gothic Medium"/>
                <a:cs typeface="Franklin Gothic Medium"/>
              </a:rPr>
              <a:t>.)</a:t>
            </a:r>
          </a:p>
        </p:txBody>
      </p:sp>
      <p:sp>
        <p:nvSpPr>
          <p:cNvPr id="15" name="TextBox 14"/>
          <p:cNvSpPr txBox="1"/>
          <p:nvPr/>
        </p:nvSpPr>
        <p:spPr>
          <a:xfrm>
            <a:off x="457200" y="2214890"/>
            <a:ext cx="3797300" cy="523220"/>
          </a:xfrm>
          <a:prstGeom prst="rect">
            <a:avLst/>
          </a:prstGeom>
          <a:noFill/>
        </p:spPr>
        <p:txBody>
          <a:bodyPr wrap="square" rtlCol="0">
            <a:spAutoFit/>
          </a:bodyPr>
          <a:lstStyle/>
          <a:p>
            <a:r>
              <a:rPr lang="en-US" sz="2800" i="1" dirty="0" smtClean="0">
                <a:solidFill>
                  <a:prstClr val="black"/>
                </a:solidFill>
                <a:latin typeface="Symbol" charset="2"/>
                <a:cs typeface="Symbol" charset="2"/>
              </a:rPr>
              <a:t>m </a:t>
            </a:r>
            <a:r>
              <a:rPr lang="en-US" sz="2800" dirty="0">
                <a:latin typeface="Garamond"/>
                <a:cs typeface="Garamond"/>
              </a:rPr>
              <a:t>= </a:t>
            </a:r>
            <a:r>
              <a:rPr lang="en-US" sz="2800" i="1" dirty="0">
                <a:latin typeface="Garamond"/>
                <a:cs typeface="Garamond"/>
              </a:rPr>
              <a:t>E</a:t>
            </a:r>
            <a:r>
              <a:rPr lang="en-US" sz="2800" dirty="0">
                <a:latin typeface="Garamond"/>
                <a:cs typeface="Garamond"/>
              </a:rPr>
              <a:t>[</a:t>
            </a:r>
            <a:r>
              <a:rPr lang="en-US" sz="2800" i="1" dirty="0" smtClean="0">
                <a:latin typeface="Garamond"/>
                <a:cs typeface="Garamond"/>
              </a:rPr>
              <a:t>X</a:t>
            </a:r>
            <a:r>
              <a:rPr lang="en-US" sz="2800" i="1" baseline="-25000" dirty="0" smtClean="0">
                <a:latin typeface="Garamond"/>
                <a:cs typeface="Garamond"/>
              </a:rPr>
              <a:t>i</a:t>
            </a:r>
            <a:r>
              <a:rPr lang="en-US" sz="2800" dirty="0" smtClean="0">
                <a:latin typeface="Garamond"/>
                <a:cs typeface="Garamond"/>
              </a:rPr>
              <a:t>]</a:t>
            </a:r>
            <a:r>
              <a:rPr lang="en-US" sz="2800" dirty="0" smtClean="0">
                <a:latin typeface="Franklin Gothic Medium"/>
                <a:cs typeface="Franklin Gothic Medium"/>
              </a:rPr>
              <a:t>, </a:t>
            </a:r>
            <a:r>
              <a:rPr lang="en-US" sz="2800" i="1" dirty="0" smtClean="0">
                <a:solidFill>
                  <a:prstClr val="black"/>
                </a:solidFill>
                <a:latin typeface="Symbol" charset="2"/>
                <a:cs typeface="Symbol" charset="2"/>
              </a:rPr>
              <a:t>s </a:t>
            </a:r>
            <a:r>
              <a:rPr lang="en-US" sz="2800" dirty="0">
                <a:latin typeface="Garamond"/>
                <a:cs typeface="Garamond"/>
              </a:rPr>
              <a:t>= √</a:t>
            </a:r>
            <a:r>
              <a:rPr lang="en-US" sz="2800" i="1" dirty="0" err="1" smtClean="0">
                <a:latin typeface="Garamond"/>
                <a:cs typeface="Garamond"/>
              </a:rPr>
              <a:t>Var</a:t>
            </a:r>
            <a:r>
              <a:rPr lang="en-US" sz="2800" dirty="0" smtClean="0">
                <a:latin typeface="Garamond"/>
                <a:cs typeface="Garamond"/>
              </a:rPr>
              <a:t>[</a:t>
            </a:r>
            <a:r>
              <a:rPr lang="en-US" sz="2800" i="1" dirty="0" smtClean="0">
                <a:latin typeface="Garamond"/>
                <a:cs typeface="Garamond"/>
              </a:rPr>
              <a:t>X</a:t>
            </a:r>
            <a:r>
              <a:rPr lang="en-US" sz="2800" i="1" baseline="-25000" dirty="0" smtClean="0">
                <a:latin typeface="Garamond"/>
                <a:cs typeface="Garamond"/>
              </a:rPr>
              <a:t>i</a:t>
            </a:r>
            <a:r>
              <a:rPr lang="en-US" sz="2800" dirty="0" smtClean="0">
                <a:latin typeface="Garamond"/>
                <a:cs typeface="Garamond"/>
              </a:rPr>
              <a:t>]</a:t>
            </a:r>
            <a:r>
              <a:rPr lang="en-US" sz="2800" dirty="0" smtClean="0">
                <a:latin typeface="Franklin Gothic Medium"/>
                <a:cs typeface="Franklin Gothic Medium"/>
              </a:rPr>
              <a:t>,</a:t>
            </a:r>
            <a:r>
              <a:rPr lang="en-US" sz="2800" dirty="0" smtClean="0">
                <a:latin typeface="Garamond"/>
                <a:cs typeface="Garamond"/>
              </a:rPr>
              <a:t>  </a:t>
            </a:r>
          </a:p>
        </p:txBody>
      </p:sp>
      <p:sp>
        <p:nvSpPr>
          <p:cNvPr id="16" name="TextBox 15"/>
          <p:cNvSpPr txBox="1"/>
          <p:nvPr/>
        </p:nvSpPr>
        <p:spPr>
          <a:xfrm>
            <a:off x="4222750" y="2239030"/>
            <a:ext cx="3136900" cy="523220"/>
          </a:xfrm>
          <a:prstGeom prst="rect">
            <a:avLst/>
          </a:prstGeom>
          <a:noFill/>
        </p:spPr>
        <p:txBody>
          <a:bodyPr wrap="square" rtlCol="0">
            <a:spAutoFit/>
          </a:bodyPr>
          <a:lstStyle/>
          <a:p>
            <a:pPr lvl="0"/>
            <a:r>
              <a:rPr lang="en-US" sz="2800" i="1" dirty="0" smtClean="0">
                <a:latin typeface="Garamond"/>
                <a:cs typeface="Garamond"/>
              </a:rPr>
              <a:t>X</a:t>
            </a:r>
            <a:r>
              <a:rPr lang="en-US" sz="2800" dirty="0" smtClean="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spTree>
    <p:extLst>
      <p:ext uri="{BB962C8B-B14F-4D97-AF65-F5344CB8AC3E}">
        <p14:creationId xmlns:p14="http://schemas.microsoft.com/office/powerpoint/2010/main" val="11142395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787400"/>
            <a:ext cx="8375650" cy="196850"/>
          </a:xfrm>
          <a:prstGeom prst="rect">
            <a:avLst/>
          </a:prstGeom>
          <a:solidFill>
            <a:schemeClr val="bg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381000" y="787400"/>
            <a:ext cx="8375650" cy="1077218"/>
          </a:xfrm>
          <a:prstGeom prst="rect">
            <a:avLst/>
          </a:prstGeom>
          <a:noFill/>
        </p:spPr>
        <p:txBody>
          <a:bodyPr wrap="square" rtlCol="0">
            <a:spAutoFit/>
          </a:bodyPr>
          <a:lstStyle/>
          <a:p>
            <a:r>
              <a:rPr lang="en-US" sz="3200" dirty="0" smtClean="0">
                <a:latin typeface="Franklin Gothic Medium"/>
                <a:cs typeface="Franklin Gothic Medium"/>
              </a:rPr>
              <a:t>Many times we do not need to calculate probabilities </a:t>
            </a:r>
            <a:r>
              <a:rPr lang="en-US" sz="3200" dirty="0" smtClean="0">
                <a:solidFill>
                  <a:srgbClr val="FF9933"/>
                </a:solidFill>
                <a:latin typeface="Franklin Gothic Medium"/>
                <a:cs typeface="Franklin Gothic Medium"/>
              </a:rPr>
              <a:t>exactly </a:t>
            </a:r>
            <a:endParaRPr lang="en-US" sz="3200" dirty="0" smtClean="0">
              <a:latin typeface="Franklin Gothic Medium"/>
              <a:cs typeface="Franklin Gothic Medium"/>
            </a:endParaRPr>
          </a:p>
        </p:txBody>
      </p:sp>
      <p:sp>
        <p:nvSpPr>
          <p:cNvPr id="8" name="TextBox 7"/>
          <p:cNvSpPr txBox="1"/>
          <p:nvPr/>
        </p:nvSpPr>
        <p:spPr>
          <a:xfrm>
            <a:off x="381000" y="2485132"/>
            <a:ext cx="8375650" cy="1077218"/>
          </a:xfrm>
          <a:prstGeom prst="rect">
            <a:avLst/>
          </a:prstGeom>
          <a:noFill/>
        </p:spPr>
        <p:txBody>
          <a:bodyPr wrap="square" rtlCol="0">
            <a:spAutoFit/>
          </a:bodyPr>
          <a:lstStyle/>
          <a:p>
            <a:r>
              <a:rPr lang="en-US" sz="3200" dirty="0" smtClean="0">
                <a:latin typeface="Franklin Gothic Medium"/>
                <a:cs typeface="Franklin Gothic Medium"/>
              </a:rPr>
              <a:t>An </a:t>
            </a:r>
            <a:r>
              <a:rPr lang="en-US" sz="3200" dirty="0" smtClean="0">
                <a:solidFill>
                  <a:schemeClr val="accent1"/>
                </a:solidFill>
                <a:latin typeface="Franklin Gothic Medium"/>
                <a:cs typeface="Franklin Gothic Medium"/>
              </a:rPr>
              <a:t>approximate</a:t>
            </a:r>
            <a:r>
              <a:rPr lang="en-US" sz="3200" dirty="0" smtClean="0">
                <a:latin typeface="Franklin Gothic Medium"/>
                <a:cs typeface="Franklin Gothic Medium"/>
              </a:rPr>
              <a:t> or </a:t>
            </a:r>
            <a:r>
              <a:rPr lang="en-US" sz="3200" dirty="0" smtClean="0">
                <a:solidFill>
                  <a:srgbClr val="FF9933"/>
                </a:solidFill>
                <a:latin typeface="Franklin Gothic Medium"/>
                <a:cs typeface="Franklin Gothic Medium"/>
              </a:rPr>
              <a:t>qualitative</a:t>
            </a:r>
            <a:r>
              <a:rPr lang="en-US" sz="3200" dirty="0" smtClean="0">
                <a:latin typeface="Franklin Gothic Medium"/>
                <a:cs typeface="Franklin Gothic Medium"/>
              </a:rPr>
              <a:t> estimate often suffices</a:t>
            </a:r>
          </a:p>
        </p:txBody>
      </p:sp>
      <p:sp>
        <p:nvSpPr>
          <p:cNvPr id="9" name="TextBox 8"/>
          <p:cNvSpPr txBox="1"/>
          <p:nvPr/>
        </p:nvSpPr>
        <p:spPr>
          <a:xfrm>
            <a:off x="558800" y="3755132"/>
            <a:ext cx="7662333" cy="523220"/>
          </a:xfrm>
          <a:prstGeom prst="rect">
            <a:avLst/>
          </a:prstGeom>
          <a:noFill/>
        </p:spPr>
        <p:txBody>
          <a:bodyPr wrap="square" rtlCol="0">
            <a:spAutoFit/>
          </a:bodyPr>
          <a:lstStyle/>
          <a:p>
            <a:r>
              <a:rPr lang="en-US" sz="2800" i="1" dirty="0" smtClean="0">
                <a:latin typeface="Garamond"/>
                <a:cs typeface="Garamond"/>
              </a:rPr>
              <a:t>P</a:t>
            </a:r>
            <a:r>
              <a:rPr lang="en-US" sz="2800" dirty="0" smtClean="0">
                <a:latin typeface="Garamond"/>
                <a:cs typeface="Garamond"/>
              </a:rPr>
              <a:t>(</a:t>
            </a:r>
            <a:r>
              <a:rPr lang="en-US" sz="2800" dirty="0" smtClean="0">
                <a:latin typeface="Franklin Gothic Medium"/>
                <a:cs typeface="Franklin Gothic Medium"/>
              </a:rPr>
              <a:t>magnitude 7+ earthquake within 10 years</a:t>
            </a:r>
            <a:r>
              <a:rPr lang="en-US" sz="2800" dirty="0" smtClean="0">
                <a:latin typeface="Garamond"/>
                <a:cs typeface="Garamond"/>
              </a:rPr>
              <a:t>) = ?</a:t>
            </a:r>
          </a:p>
        </p:txBody>
      </p:sp>
      <p:sp>
        <p:nvSpPr>
          <p:cNvPr id="10" name="TextBox 9"/>
          <p:cNvSpPr txBox="1"/>
          <p:nvPr/>
        </p:nvSpPr>
        <p:spPr>
          <a:xfrm>
            <a:off x="381000" y="4985038"/>
            <a:ext cx="8375650" cy="584776"/>
          </a:xfrm>
          <a:prstGeom prst="rect">
            <a:avLst/>
          </a:prstGeom>
          <a:noFill/>
        </p:spPr>
        <p:txBody>
          <a:bodyPr wrap="square" rtlCol="0">
            <a:spAutoFit/>
          </a:bodyPr>
          <a:lstStyle/>
          <a:p>
            <a:r>
              <a:rPr lang="en-US" sz="3200" dirty="0" smtClean="0">
                <a:latin typeface="Franklin Gothic Medium"/>
                <a:cs typeface="Franklin Gothic Medium"/>
              </a:rPr>
              <a:t>This is often a much easier task</a:t>
            </a:r>
          </a:p>
        </p:txBody>
      </p:sp>
    </p:spTree>
    <p:extLst>
      <p:ext uri="{BB962C8B-B14F-4D97-AF65-F5344CB8AC3E}">
        <p14:creationId xmlns:p14="http://schemas.microsoft.com/office/powerpoint/2010/main" val="37173389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a:t>
            </a:r>
            <a:endParaRPr lang="en-US" dirty="0"/>
          </a:p>
        </p:txBody>
      </p:sp>
      <p:sp>
        <p:nvSpPr>
          <p:cNvPr id="12" name="TextBox 11"/>
          <p:cNvSpPr txBox="1"/>
          <p:nvPr/>
        </p:nvSpPr>
        <p:spPr>
          <a:xfrm>
            <a:off x="425974" y="2386340"/>
            <a:ext cx="8260826" cy="954107"/>
          </a:xfrm>
          <a:prstGeom prst="rect">
            <a:avLst/>
          </a:prstGeom>
          <a:noFill/>
        </p:spPr>
        <p:txBody>
          <a:bodyPr wrap="square" rtlCol="0">
            <a:spAutoFit/>
          </a:bodyPr>
          <a:lstStyle/>
          <a:p>
            <a:r>
              <a:rPr lang="en-US" sz="2800" dirty="0" smtClean="0">
                <a:latin typeface="Franklin Gothic Medium"/>
                <a:cs typeface="Franklin Gothic Medium"/>
              </a:rPr>
              <a:t>Say we want confidence error </a:t>
            </a:r>
            <a:r>
              <a:rPr lang="en-US" sz="2800" i="1" dirty="0" smtClean="0">
                <a:latin typeface="Symbol" charset="2"/>
                <a:cs typeface="Symbol" charset="2"/>
              </a:rPr>
              <a:t>d</a:t>
            </a:r>
            <a:r>
              <a:rPr lang="en-US" sz="2800" i="1" dirty="0" smtClean="0">
                <a:latin typeface="Garamond"/>
                <a:cs typeface="Garamond"/>
              </a:rPr>
              <a:t> = </a:t>
            </a:r>
            <a:r>
              <a:rPr lang="en-US" sz="2800" dirty="0" smtClean="0">
                <a:latin typeface="Garamond"/>
                <a:cs typeface="Garamond"/>
              </a:rPr>
              <a:t>10%</a:t>
            </a:r>
            <a:r>
              <a:rPr lang="en-US" sz="2800" dirty="0" smtClean="0">
                <a:latin typeface="Franklin Gothic Medium"/>
                <a:cs typeface="Franklin Gothic Medium"/>
              </a:rPr>
              <a:t> and sampling error </a:t>
            </a:r>
            <a:r>
              <a:rPr lang="en-US" sz="2800" i="1" dirty="0" smtClean="0">
                <a:latin typeface="Symbol" charset="2"/>
                <a:cs typeface="Symbol" charset="2"/>
              </a:rPr>
              <a:t>e</a:t>
            </a:r>
            <a:r>
              <a:rPr lang="en-US" sz="2800" i="1" dirty="0" smtClean="0">
                <a:latin typeface="Garamond"/>
                <a:cs typeface="Garamond"/>
              </a:rPr>
              <a:t> </a:t>
            </a:r>
            <a:r>
              <a:rPr lang="en-US" sz="2800" i="1" dirty="0">
                <a:latin typeface="Garamond"/>
                <a:cs typeface="Garamond"/>
              </a:rPr>
              <a:t>= </a:t>
            </a:r>
            <a:r>
              <a:rPr lang="en-US" sz="2800" dirty="0" smtClean="0">
                <a:latin typeface="Garamond"/>
                <a:cs typeface="Garamond"/>
              </a:rPr>
              <a:t>5%</a:t>
            </a:r>
            <a:r>
              <a:rPr lang="en-US" sz="2800" dirty="0" smtClean="0">
                <a:latin typeface="Franklin Gothic Medium"/>
                <a:cs typeface="Franklin Gothic Medium"/>
              </a:rPr>
              <a:t> </a:t>
            </a:r>
            <a:r>
              <a:rPr lang="en-US" sz="2800" dirty="0">
                <a:latin typeface="Franklin Gothic Medium"/>
                <a:cs typeface="Franklin Gothic Medium"/>
              </a:rPr>
              <a:t>. </a:t>
            </a:r>
            <a:r>
              <a:rPr lang="en-US" sz="2800" dirty="0" smtClean="0">
                <a:latin typeface="Franklin Gothic Medium"/>
                <a:cs typeface="Franklin Gothic Medium"/>
              </a:rPr>
              <a:t>How many people should we poll?</a:t>
            </a:r>
          </a:p>
        </p:txBody>
      </p:sp>
      <p:sp>
        <p:nvSpPr>
          <p:cNvPr id="14" name="TextBox 13"/>
          <p:cNvSpPr txBox="1"/>
          <p:nvPr/>
        </p:nvSpPr>
        <p:spPr>
          <a:xfrm>
            <a:off x="425974" y="1408474"/>
            <a:ext cx="4679426" cy="523220"/>
          </a:xfrm>
          <a:prstGeom prst="rect">
            <a:avLst/>
          </a:prstGeom>
          <a:noFill/>
        </p:spPr>
        <p:txBody>
          <a:bodyPr wrap="square" rtlCol="0">
            <a:spAutoFit/>
          </a:bodyPr>
          <a:lstStyle/>
          <a:p>
            <a:r>
              <a:rPr lang="en-US" sz="2800" dirty="0" smtClean="0">
                <a:latin typeface="Franklin Gothic Medium"/>
                <a:cs typeface="Franklin Gothic Medium"/>
              </a:rPr>
              <a:t>For </a:t>
            </a:r>
            <a:r>
              <a:rPr lang="en-US" sz="2800" i="1" dirty="0" smtClean="0">
                <a:latin typeface="Symbol" charset="2"/>
                <a:cs typeface="Symbol" charset="2"/>
              </a:rPr>
              <a:t>e</a:t>
            </a:r>
            <a:r>
              <a:rPr lang="en-US" sz="2800" dirty="0" smtClean="0">
                <a:latin typeface="Franklin Gothic Medium"/>
                <a:cs typeface="Franklin Gothic Medium"/>
              </a:rPr>
              <a:t>, </a:t>
            </a:r>
            <a:r>
              <a:rPr lang="en-US" sz="2800" i="1" dirty="0" smtClean="0">
                <a:latin typeface="Symbol" charset="2"/>
                <a:cs typeface="Symbol" charset="2"/>
              </a:rPr>
              <a:t>d</a:t>
            </a:r>
            <a:r>
              <a:rPr lang="en-US" sz="2800" dirty="0" smtClean="0">
                <a:latin typeface="Garamond"/>
                <a:cs typeface="Garamond"/>
              </a:rPr>
              <a:t> &gt; 0 </a:t>
            </a:r>
            <a:r>
              <a:rPr lang="en-US" sz="2800" dirty="0" smtClean="0">
                <a:latin typeface="Franklin Gothic Medium"/>
                <a:cs typeface="Franklin Gothic Medium"/>
              </a:rPr>
              <a:t>and </a:t>
            </a:r>
            <a:r>
              <a:rPr lang="en-US" sz="2800" i="1" dirty="0" smtClean="0">
                <a:latin typeface="Garamond"/>
                <a:cs typeface="Garamond"/>
              </a:rPr>
              <a:t>n ≥ </a:t>
            </a:r>
            <a:r>
              <a:rPr lang="en-US" sz="2800" i="1" dirty="0" smtClean="0">
                <a:solidFill>
                  <a:prstClr val="black"/>
                </a:solidFill>
                <a:latin typeface="Symbol" charset="2"/>
                <a:cs typeface="Symbol" charset="2"/>
              </a:rPr>
              <a:t>s</a:t>
            </a:r>
            <a:r>
              <a:rPr lang="en-US" sz="2800" baseline="30000" dirty="0">
                <a:latin typeface="Garamond"/>
                <a:cs typeface="Garamond"/>
              </a:rPr>
              <a:t>2</a:t>
            </a:r>
            <a:r>
              <a:rPr lang="en-US" sz="2800" i="1" dirty="0" smtClean="0">
                <a:solidFill>
                  <a:prstClr val="black"/>
                </a:solidFill>
                <a:latin typeface="Symbol" charset="2"/>
                <a:cs typeface="Symbol" charset="2"/>
              </a:rPr>
              <a:t>/</a:t>
            </a:r>
            <a:r>
              <a:rPr lang="en-US" sz="2800" dirty="0" smtClean="0">
                <a:solidFill>
                  <a:prstClr val="black"/>
                </a:solidFill>
                <a:latin typeface="Garamond"/>
                <a:cs typeface="Garamond"/>
              </a:rPr>
              <a:t>(</a:t>
            </a:r>
            <a:r>
              <a:rPr lang="en-US" sz="2800" i="1" dirty="0" smtClean="0">
                <a:latin typeface="Symbol" charset="2"/>
                <a:cs typeface="Symbol" charset="2"/>
              </a:rPr>
              <a:t>e</a:t>
            </a:r>
            <a:r>
              <a:rPr lang="en-US" sz="2800" baseline="30000" dirty="0" smtClean="0">
                <a:latin typeface="Garamond"/>
                <a:cs typeface="Garamond"/>
              </a:rPr>
              <a:t>2</a:t>
            </a:r>
            <a:r>
              <a:rPr lang="en-US" sz="2800" i="1" dirty="0">
                <a:solidFill>
                  <a:prstClr val="black"/>
                </a:solidFill>
                <a:latin typeface="Symbol" charset="2"/>
                <a:cs typeface="Symbol" charset="2"/>
              </a:rPr>
              <a:t>d</a:t>
            </a:r>
            <a:r>
              <a:rPr lang="en-US" sz="2800" dirty="0" smtClean="0">
                <a:solidFill>
                  <a:prstClr val="black"/>
                </a:solidFill>
                <a:latin typeface="Garamond"/>
                <a:cs typeface="Garamond"/>
              </a:rPr>
              <a:t>)</a:t>
            </a:r>
            <a:r>
              <a:rPr lang="en-US" sz="2800" dirty="0" smtClean="0">
                <a:latin typeface="Franklin Gothic Medium"/>
                <a:cs typeface="Franklin Gothic Medium"/>
              </a:rPr>
              <a:t>:  </a:t>
            </a:r>
            <a:endParaRPr lang="en-US" sz="2800" dirty="0" smtClean="0">
              <a:latin typeface="Garamond"/>
              <a:cs typeface="Garamond"/>
            </a:endParaRPr>
          </a:p>
        </p:txBody>
      </p:sp>
      <p:sp>
        <p:nvSpPr>
          <p:cNvPr id="15" name="TextBox 14"/>
          <p:cNvSpPr txBox="1"/>
          <p:nvPr/>
        </p:nvSpPr>
        <p:spPr>
          <a:xfrm>
            <a:off x="5278335" y="1408474"/>
            <a:ext cx="3335490"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a:t>
            </a:r>
            <a:r>
              <a:rPr lang="en-US" sz="2800" i="1" dirty="0" smtClean="0">
                <a:latin typeface="Garamond"/>
                <a:cs typeface="Garamond"/>
              </a:rPr>
              <a:t>n –</a:t>
            </a:r>
            <a:r>
              <a:rPr lang="en-US" sz="2800" dirty="0" smtClean="0">
                <a:latin typeface="Garamond"/>
                <a:cs typeface="Garamond"/>
              </a:rPr>
              <a:t> </a:t>
            </a:r>
            <a:r>
              <a:rPr lang="en-US" sz="2800" i="1" dirty="0" smtClean="0">
                <a:solidFill>
                  <a:prstClr val="black"/>
                </a:solidFill>
                <a:latin typeface="Symbol" charset="2"/>
                <a:cs typeface="Symbol" charset="2"/>
              </a:rPr>
              <a:t>m</a:t>
            </a:r>
            <a:r>
              <a:rPr lang="en-US" sz="2800" dirty="0" smtClean="0">
                <a:latin typeface="Garamond"/>
                <a:cs typeface="Garamond"/>
              </a:rPr>
              <a:t>| ≥ </a:t>
            </a:r>
            <a:r>
              <a:rPr lang="en-US" sz="2800" i="1" dirty="0" smtClean="0">
                <a:latin typeface="Symbol" charset="2"/>
                <a:cs typeface="Symbol" charset="2"/>
              </a:rPr>
              <a:t>e</a:t>
            </a:r>
            <a:r>
              <a:rPr lang="en-US" sz="2800" dirty="0" smtClean="0">
                <a:latin typeface="Garamond"/>
                <a:cs typeface="Garamond"/>
              </a:rPr>
              <a:t>) ≤ </a:t>
            </a:r>
            <a:r>
              <a:rPr lang="en-US" sz="2800" i="1" dirty="0">
                <a:latin typeface="Symbol" charset="2"/>
                <a:cs typeface="Symbol" charset="2"/>
              </a:rPr>
              <a:t>d</a:t>
            </a:r>
            <a:endParaRPr lang="en-US" sz="2800" dirty="0" smtClean="0">
              <a:latin typeface="Garamond"/>
              <a:cs typeface="Garamond"/>
            </a:endParaRPr>
          </a:p>
        </p:txBody>
      </p:sp>
      <p:sp>
        <p:nvSpPr>
          <p:cNvPr id="17" name="Rectangle 16"/>
          <p:cNvSpPr/>
          <p:nvPr/>
        </p:nvSpPr>
        <p:spPr>
          <a:xfrm>
            <a:off x="457200" y="4429264"/>
            <a:ext cx="3284669" cy="523220"/>
          </a:xfrm>
          <a:prstGeom prst="rect">
            <a:avLst/>
          </a:prstGeom>
        </p:spPr>
        <p:txBody>
          <a:bodyPr wrap="none">
            <a:spAutoFit/>
          </a:bodyPr>
          <a:lstStyle/>
          <a:p>
            <a:r>
              <a:rPr lang="en-US" sz="2800" i="1" dirty="0">
                <a:solidFill>
                  <a:prstClr val="black"/>
                </a:solidFill>
                <a:latin typeface="Garamond"/>
                <a:cs typeface="Garamond"/>
              </a:rPr>
              <a:t>n ≥ </a:t>
            </a:r>
            <a:r>
              <a:rPr lang="en-US" sz="2800" i="1" dirty="0" smtClean="0">
                <a:solidFill>
                  <a:prstClr val="black"/>
                </a:solidFill>
                <a:latin typeface="Symbol" charset="2"/>
                <a:cs typeface="Symbol" charset="2"/>
              </a:rPr>
              <a:t>s</a:t>
            </a:r>
            <a:r>
              <a:rPr lang="en-US" sz="2800" baseline="30000" dirty="0">
                <a:latin typeface="Garamond"/>
                <a:cs typeface="Garamond"/>
              </a:rPr>
              <a:t>2</a:t>
            </a:r>
            <a:r>
              <a:rPr lang="en-US" sz="2800" i="1" dirty="0" smtClean="0">
                <a:solidFill>
                  <a:prstClr val="black"/>
                </a:solidFill>
                <a:latin typeface="Symbol" charset="2"/>
                <a:cs typeface="Symbol" charset="2"/>
              </a:rPr>
              <a:t>/</a:t>
            </a:r>
            <a:r>
              <a:rPr lang="en-US" sz="2800" dirty="0">
                <a:solidFill>
                  <a:prstClr val="black"/>
                </a:solidFill>
                <a:latin typeface="Garamond"/>
                <a:cs typeface="Garamond"/>
              </a:rPr>
              <a:t>(</a:t>
            </a:r>
            <a:r>
              <a:rPr lang="en-US" sz="2800" i="1" dirty="0">
                <a:solidFill>
                  <a:prstClr val="black"/>
                </a:solidFill>
                <a:latin typeface="Symbol" charset="2"/>
                <a:cs typeface="Symbol" charset="2"/>
              </a:rPr>
              <a:t>e</a:t>
            </a:r>
            <a:r>
              <a:rPr lang="en-US" sz="2800" baseline="30000" dirty="0">
                <a:solidFill>
                  <a:prstClr val="black"/>
                </a:solidFill>
                <a:latin typeface="Garamond"/>
                <a:cs typeface="Garamond"/>
              </a:rPr>
              <a:t>2</a:t>
            </a:r>
            <a:r>
              <a:rPr lang="en-US" sz="2800" i="1" dirty="0">
                <a:solidFill>
                  <a:prstClr val="black"/>
                </a:solidFill>
                <a:latin typeface="Symbol" charset="2"/>
                <a:cs typeface="Symbol" charset="2"/>
              </a:rPr>
              <a:t>d</a:t>
            </a:r>
            <a:r>
              <a:rPr lang="en-US" sz="2800" dirty="0" smtClean="0">
                <a:solidFill>
                  <a:prstClr val="black"/>
                </a:solidFill>
                <a:latin typeface="Garamond"/>
                <a:cs typeface="Garamond"/>
              </a:rPr>
              <a:t>) ≥ 4000</a:t>
            </a:r>
            <a:r>
              <a:rPr lang="en-US" sz="2800" i="1" dirty="0" smtClean="0">
                <a:solidFill>
                  <a:prstClr val="black"/>
                </a:solidFill>
                <a:latin typeface="Symbol" charset="2"/>
                <a:cs typeface="Symbol" charset="2"/>
              </a:rPr>
              <a:t>s</a:t>
            </a:r>
            <a:r>
              <a:rPr lang="en-US" sz="2800" baseline="30000" dirty="0">
                <a:latin typeface="Garamond"/>
                <a:cs typeface="Garamond"/>
              </a:rPr>
              <a:t>2</a:t>
            </a:r>
            <a:r>
              <a:rPr lang="en-US" sz="2800" dirty="0" smtClean="0">
                <a:solidFill>
                  <a:prstClr val="black"/>
                </a:solidFill>
                <a:latin typeface="Garamond"/>
                <a:cs typeface="Garamond"/>
              </a:rPr>
              <a:t> </a:t>
            </a:r>
            <a:endParaRPr lang="en-US" sz="2800" dirty="0"/>
          </a:p>
        </p:txBody>
      </p:sp>
      <p:sp>
        <p:nvSpPr>
          <p:cNvPr id="19" name="TextBox 18"/>
          <p:cNvSpPr txBox="1"/>
          <p:nvPr/>
        </p:nvSpPr>
        <p:spPr>
          <a:xfrm>
            <a:off x="425974" y="3679170"/>
            <a:ext cx="8229600" cy="523220"/>
          </a:xfrm>
          <a:prstGeom prst="rect">
            <a:avLst/>
          </a:prstGeom>
          <a:noFill/>
        </p:spPr>
        <p:txBody>
          <a:bodyPr wrap="square" rtlCol="0">
            <a:spAutoFit/>
          </a:bodyPr>
          <a:lstStyle/>
          <a:p>
            <a:r>
              <a:rPr lang="en-US" sz="2800" dirty="0" smtClean="0">
                <a:latin typeface="Franklin Gothic Medium"/>
                <a:cs typeface="Franklin Gothic Medium"/>
              </a:rPr>
              <a:t>For </a:t>
            </a:r>
            <a:r>
              <a:rPr lang="en-US" sz="2800" dirty="0" smtClean="0">
                <a:latin typeface="Garamond"/>
                <a:cs typeface="Garamond"/>
              </a:rPr>
              <a:t>Bernoulli(</a:t>
            </a:r>
            <a:r>
              <a:rPr lang="en-US" sz="2800" i="1" dirty="0">
                <a:solidFill>
                  <a:prstClr val="black"/>
                </a:solidFill>
                <a:latin typeface="Symbol" charset="2"/>
                <a:cs typeface="Symbol" charset="2"/>
              </a:rPr>
              <a:t>m</a:t>
            </a:r>
            <a:r>
              <a:rPr lang="en-US" sz="2800" dirty="0" smtClean="0">
                <a:latin typeface="Garamond"/>
                <a:cs typeface="Garamond"/>
              </a:rPr>
              <a:t>)</a:t>
            </a:r>
            <a:r>
              <a:rPr lang="en-US" sz="2800" dirty="0" smtClean="0">
                <a:latin typeface="Franklin Gothic Medium"/>
                <a:cs typeface="Franklin Gothic Medium"/>
              </a:rPr>
              <a:t> samples, </a:t>
            </a:r>
            <a:r>
              <a:rPr lang="en-US" sz="2800" i="1" dirty="0" smtClean="0">
                <a:solidFill>
                  <a:prstClr val="black"/>
                </a:solidFill>
                <a:latin typeface="Symbol" charset="2"/>
                <a:cs typeface="Symbol" charset="2"/>
              </a:rPr>
              <a:t>s</a:t>
            </a:r>
            <a:r>
              <a:rPr lang="en-US" sz="2800" baseline="30000" dirty="0" smtClean="0">
                <a:solidFill>
                  <a:prstClr val="black"/>
                </a:solidFill>
                <a:latin typeface="Garamond"/>
                <a:cs typeface="Garamond"/>
              </a:rPr>
              <a:t>2</a:t>
            </a:r>
            <a:r>
              <a:rPr lang="en-US" sz="2800" dirty="0" smtClean="0">
                <a:solidFill>
                  <a:prstClr val="black"/>
                </a:solidFill>
                <a:latin typeface="Garamond"/>
                <a:cs typeface="Garamond"/>
              </a:rPr>
              <a:t> = </a:t>
            </a:r>
            <a:r>
              <a:rPr lang="en-US" sz="2800" i="1" dirty="0" smtClean="0">
                <a:solidFill>
                  <a:prstClr val="black"/>
                </a:solidFill>
                <a:latin typeface="Symbol" charset="2"/>
                <a:cs typeface="Symbol" charset="2"/>
              </a:rPr>
              <a:t>m </a:t>
            </a:r>
            <a:r>
              <a:rPr lang="en-US" sz="2800" dirty="0" smtClean="0">
                <a:latin typeface="Garamond"/>
                <a:cs typeface="Garamond"/>
              </a:rPr>
              <a:t>(1 </a:t>
            </a:r>
            <a:r>
              <a:rPr lang="en-US" sz="2800" i="1" dirty="0">
                <a:latin typeface="Garamond"/>
                <a:cs typeface="Garamond"/>
              </a:rPr>
              <a:t>–</a:t>
            </a:r>
            <a:r>
              <a:rPr lang="en-US" sz="2800" dirty="0" smtClean="0">
                <a:latin typeface="Garamond"/>
                <a:cs typeface="Garamond"/>
              </a:rPr>
              <a:t> </a:t>
            </a:r>
            <a:r>
              <a:rPr lang="en-US" sz="2800" i="1" dirty="0">
                <a:solidFill>
                  <a:prstClr val="black"/>
                </a:solidFill>
                <a:latin typeface="Symbol" charset="2"/>
                <a:cs typeface="Symbol" charset="2"/>
              </a:rPr>
              <a:t>m</a:t>
            </a:r>
            <a:r>
              <a:rPr lang="en-US" sz="2800" dirty="0" smtClean="0">
                <a:latin typeface="Garamond"/>
                <a:cs typeface="Garamond"/>
              </a:rPr>
              <a:t>) ≤ 1/4  </a:t>
            </a:r>
            <a:r>
              <a:rPr lang="en-US" sz="2800" dirty="0" smtClean="0">
                <a:solidFill>
                  <a:prstClr val="black"/>
                </a:solidFill>
                <a:latin typeface="Garamond"/>
                <a:cs typeface="Garamond"/>
              </a:rPr>
              <a:t> </a:t>
            </a:r>
            <a:r>
              <a:rPr lang="en-US" sz="2800" dirty="0" smtClean="0">
                <a:latin typeface="Franklin Gothic Medium"/>
                <a:cs typeface="Franklin Gothic Medium"/>
              </a:rPr>
              <a:t> </a:t>
            </a:r>
            <a:endParaRPr lang="en-US" sz="2800" dirty="0" smtClean="0">
              <a:solidFill>
                <a:srgbClr val="FF9933"/>
              </a:solidFill>
              <a:latin typeface="Garamond"/>
              <a:cs typeface="Garamond"/>
            </a:endParaRPr>
          </a:p>
        </p:txBody>
      </p:sp>
      <p:sp>
        <p:nvSpPr>
          <p:cNvPr id="20" name="TextBox 19"/>
          <p:cNvSpPr txBox="1"/>
          <p:nvPr/>
        </p:nvSpPr>
        <p:spPr>
          <a:xfrm>
            <a:off x="457200" y="5241270"/>
            <a:ext cx="8229600" cy="523220"/>
          </a:xfrm>
          <a:prstGeom prst="rect">
            <a:avLst/>
          </a:prstGeom>
          <a:noFill/>
        </p:spPr>
        <p:txBody>
          <a:bodyPr wrap="square" rtlCol="0">
            <a:spAutoFit/>
          </a:bodyPr>
          <a:lstStyle/>
          <a:p>
            <a:r>
              <a:rPr lang="en-US" sz="2800" dirty="0" smtClean="0">
                <a:latin typeface="Franklin Gothic Medium"/>
                <a:cs typeface="Franklin Gothic Medium"/>
              </a:rPr>
              <a:t>This suggests we should poll about 1000 people.</a:t>
            </a:r>
            <a:endParaRPr lang="en-US" sz="2800" dirty="0" smtClean="0">
              <a:solidFill>
                <a:srgbClr val="FF9933"/>
              </a:solidFill>
              <a:latin typeface="Garamond"/>
              <a:cs typeface="Garamond"/>
            </a:endParaRPr>
          </a:p>
        </p:txBody>
      </p:sp>
    </p:spTree>
    <p:extLst>
      <p:ext uri="{BB962C8B-B14F-4D97-AF65-F5344CB8AC3E}">
        <p14:creationId xmlns:p14="http://schemas.microsoft.com/office/powerpoint/2010/main" val="34877937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dissolv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dissolv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P spid="19" grpId="0"/>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amples.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650" y="965200"/>
            <a:ext cx="7480300" cy="5651500"/>
          </a:xfrm>
          <a:prstGeom prst="rect">
            <a:avLst/>
          </a:prstGeom>
        </p:spPr>
      </p:pic>
      <p:sp>
        <p:nvSpPr>
          <p:cNvPr id="2" name="Title 1"/>
          <p:cNvSpPr>
            <a:spLocks noGrp="1"/>
          </p:cNvSpPr>
          <p:nvPr>
            <p:ph type="title"/>
          </p:nvPr>
        </p:nvSpPr>
        <p:spPr/>
        <p:txBody>
          <a:bodyPr/>
          <a:lstStyle/>
          <a:p>
            <a:r>
              <a:rPr lang="en-US" dirty="0" smtClean="0"/>
              <a:t>A polling simulation</a:t>
            </a:r>
            <a:endParaRPr lang="en-US" dirty="0"/>
          </a:p>
        </p:txBody>
      </p:sp>
      <p:grpSp>
        <p:nvGrpSpPr>
          <p:cNvPr id="3" name="Group 2"/>
          <p:cNvGrpSpPr/>
          <p:nvPr/>
        </p:nvGrpSpPr>
        <p:grpSpPr>
          <a:xfrm>
            <a:off x="1816100" y="3562350"/>
            <a:ext cx="5791200" cy="457200"/>
            <a:chOff x="1816100" y="3562350"/>
            <a:chExt cx="5791200" cy="457200"/>
          </a:xfrm>
        </p:grpSpPr>
        <p:sp>
          <p:nvSpPr>
            <p:cNvPr id="11" name="Rectangle 10"/>
            <p:cNvSpPr/>
            <p:nvPr/>
          </p:nvSpPr>
          <p:spPr>
            <a:xfrm>
              <a:off x="1816100" y="3562350"/>
              <a:ext cx="5791200" cy="457200"/>
            </a:xfrm>
            <a:prstGeom prst="rect">
              <a:avLst/>
            </a:prstGeom>
            <a:solidFill>
              <a:schemeClr val="accent1">
                <a:alpha val="49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cxnSp>
          <p:nvCxnSpPr>
            <p:cNvPr id="6" name="Straight Connector 5"/>
            <p:cNvCxnSpPr/>
            <p:nvPr/>
          </p:nvCxnSpPr>
          <p:spPr>
            <a:xfrm>
              <a:off x="1816100" y="3790950"/>
              <a:ext cx="5791200" cy="0"/>
            </a:xfrm>
            <a:prstGeom prst="line">
              <a:avLst/>
            </a:prstGeom>
            <a:ln w="12700" cmpd="sng"/>
            <a:effectLst/>
          </p:spPr>
          <p:style>
            <a:lnRef idx="2">
              <a:schemeClr val="accent1"/>
            </a:lnRef>
            <a:fillRef idx="0">
              <a:schemeClr val="accent1"/>
            </a:fillRef>
            <a:effectRef idx="1">
              <a:schemeClr val="accent1"/>
            </a:effectRef>
            <a:fontRef idx="minor">
              <a:schemeClr val="tx1"/>
            </a:fontRef>
          </p:style>
        </p:cxnSp>
      </p:grpSp>
      <p:sp>
        <p:nvSpPr>
          <p:cNvPr id="12" name="TextBox 11"/>
          <p:cNvSpPr txBox="1"/>
          <p:nvPr/>
        </p:nvSpPr>
        <p:spPr>
          <a:xfrm>
            <a:off x="2885010" y="6163731"/>
            <a:ext cx="3672133" cy="461665"/>
          </a:xfrm>
          <a:prstGeom prst="rect">
            <a:avLst/>
          </a:prstGeom>
          <a:noFill/>
        </p:spPr>
        <p:txBody>
          <a:bodyPr wrap="none" rtlCol="0">
            <a:spAutoFit/>
          </a:bodyPr>
          <a:lstStyle/>
          <a:p>
            <a:r>
              <a:rPr lang="en-US" sz="2400" dirty="0" smtClean="0">
                <a:latin typeface="Franklin Gothic Medium"/>
                <a:cs typeface="Franklin Gothic Medium"/>
              </a:rPr>
              <a:t>number </a:t>
            </a:r>
            <a:r>
              <a:rPr lang="en-US" sz="2400" dirty="0">
                <a:latin typeface="Franklin Gothic Medium"/>
                <a:cs typeface="Franklin Gothic Medium"/>
              </a:rPr>
              <a:t>of people </a:t>
            </a:r>
            <a:r>
              <a:rPr lang="en-US" sz="2400" dirty="0" smtClean="0">
                <a:latin typeface="Franklin Gothic Medium"/>
                <a:cs typeface="Franklin Gothic Medium"/>
              </a:rPr>
              <a:t>polled</a:t>
            </a:r>
            <a:r>
              <a:rPr lang="en-US" sz="2400" i="1" dirty="0" smtClean="0">
                <a:latin typeface="Garamond"/>
                <a:cs typeface="Garamond"/>
              </a:rPr>
              <a:t> n</a:t>
            </a:r>
          </a:p>
        </p:txBody>
      </p:sp>
      <p:grpSp>
        <p:nvGrpSpPr>
          <p:cNvPr id="18" name="Group 17"/>
          <p:cNvGrpSpPr/>
          <p:nvPr/>
        </p:nvGrpSpPr>
        <p:grpSpPr>
          <a:xfrm rot="16200000">
            <a:off x="201698" y="2070789"/>
            <a:ext cx="1914971" cy="832485"/>
            <a:chOff x="1876433" y="1583322"/>
            <a:chExt cx="1914971" cy="832485"/>
          </a:xfrm>
        </p:grpSpPr>
        <p:sp>
          <p:nvSpPr>
            <p:cNvPr id="13" name="Rectangle 12"/>
            <p:cNvSpPr/>
            <p:nvPr/>
          </p:nvSpPr>
          <p:spPr>
            <a:xfrm>
              <a:off x="1876433" y="1583322"/>
              <a:ext cx="1914971" cy="461665"/>
            </a:xfrm>
            <a:prstGeom prst="rect">
              <a:avLst/>
            </a:prstGeom>
          </p:spPr>
          <p:txBody>
            <a:bodyPr wrap="none">
              <a:spAutoFit/>
            </a:bodyPr>
            <a:lstStyle/>
            <a:p>
              <a:pPr lvl="0" algn="ctr"/>
              <a:r>
                <a:rPr lang="en-US" sz="2400" i="1" dirty="0">
                  <a:solidFill>
                    <a:prstClr val="black"/>
                  </a:solidFill>
                  <a:latin typeface="Garamond"/>
                  <a:cs typeface="Garamond"/>
                </a:rPr>
                <a:t>X</a:t>
              </a:r>
              <a:r>
                <a:rPr lang="en-US" sz="2400" baseline="-25000" dirty="0">
                  <a:solidFill>
                    <a:prstClr val="black"/>
                  </a:solidFill>
                  <a:latin typeface="Garamond"/>
                  <a:cs typeface="Garamond"/>
                </a:rPr>
                <a:t>1</a:t>
              </a:r>
              <a:r>
                <a:rPr lang="en-US" sz="2400" dirty="0">
                  <a:solidFill>
                    <a:prstClr val="black"/>
                  </a:solidFill>
                  <a:latin typeface="Garamond"/>
                  <a:cs typeface="Garamond"/>
                </a:rPr>
                <a:t> + … + </a:t>
              </a:r>
              <a:r>
                <a:rPr lang="en-US" sz="2400" i="1" dirty="0" err="1">
                  <a:solidFill>
                    <a:prstClr val="black"/>
                  </a:solidFill>
                  <a:latin typeface="Garamond"/>
                  <a:cs typeface="Garamond"/>
                </a:rPr>
                <a:t>X</a:t>
              </a:r>
              <a:r>
                <a:rPr lang="en-US" sz="2400" i="1" baseline="-25000" dirty="0" err="1">
                  <a:solidFill>
                    <a:prstClr val="black"/>
                  </a:solidFill>
                  <a:latin typeface="Garamond"/>
                  <a:cs typeface="Garamond"/>
                </a:rPr>
                <a:t>n</a:t>
              </a:r>
              <a:endParaRPr lang="en-US" sz="2400" i="1" dirty="0">
                <a:solidFill>
                  <a:prstClr val="black"/>
                </a:solidFill>
                <a:latin typeface="Garamond"/>
                <a:cs typeface="Garamond"/>
              </a:endParaRPr>
            </a:p>
          </p:txBody>
        </p:sp>
        <p:sp>
          <p:nvSpPr>
            <p:cNvPr id="14" name="Rectangle 13"/>
            <p:cNvSpPr/>
            <p:nvPr/>
          </p:nvSpPr>
          <p:spPr>
            <a:xfrm>
              <a:off x="2623201" y="1954142"/>
              <a:ext cx="389609" cy="461665"/>
            </a:xfrm>
            <a:prstGeom prst="rect">
              <a:avLst/>
            </a:prstGeom>
          </p:spPr>
          <p:txBody>
            <a:bodyPr wrap="none">
              <a:spAutoFit/>
            </a:bodyPr>
            <a:lstStyle/>
            <a:p>
              <a:pPr lvl="0" algn="ctr"/>
              <a:r>
                <a:rPr lang="en-US" sz="2400" i="1" dirty="0" smtClean="0">
                  <a:solidFill>
                    <a:prstClr val="black"/>
                  </a:solidFill>
                  <a:latin typeface="Garamond"/>
                  <a:cs typeface="Garamond"/>
                </a:rPr>
                <a:t>n</a:t>
              </a:r>
              <a:endParaRPr lang="en-US" sz="2400" i="1" dirty="0">
                <a:solidFill>
                  <a:prstClr val="black"/>
                </a:solidFill>
                <a:latin typeface="Garamond"/>
                <a:cs typeface="Garamond"/>
              </a:endParaRPr>
            </a:p>
          </p:txBody>
        </p:sp>
        <p:cxnSp>
          <p:nvCxnSpPr>
            <p:cNvPr id="15" name="Straight Connector 14"/>
            <p:cNvCxnSpPr/>
            <p:nvPr/>
          </p:nvCxnSpPr>
          <p:spPr>
            <a:xfrm>
              <a:off x="1981858" y="2044987"/>
              <a:ext cx="1720192"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19" name="Rectangle 18"/>
          <p:cNvSpPr/>
          <p:nvPr/>
        </p:nvSpPr>
        <p:spPr>
          <a:xfrm>
            <a:off x="2628955" y="1588583"/>
            <a:ext cx="4981554" cy="461665"/>
          </a:xfrm>
          <a:prstGeom prst="rect">
            <a:avLst/>
          </a:prstGeom>
        </p:spPr>
        <p:txBody>
          <a:bodyPr wrap="none">
            <a:spAutoFit/>
          </a:bodyPr>
          <a:lstStyle/>
          <a:p>
            <a:pPr lvl="0" algn="r"/>
            <a:r>
              <a:rPr lang="en-US" sz="2400" i="1" dirty="0" smtClean="0">
                <a:solidFill>
                  <a:prstClr val="black"/>
                </a:solidFill>
                <a:latin typeface="Garamond"/>
                <a:cs typeface="Garamond"/>
              </a:rPr>
              <a:t>X</a:t>
            </a:r>
            <a:r>
              <a:rPr lang="en-US" sz="2400" baseline="-25000" dirty="0" smtClean="0">
                <a:solidFill>
                  <a:prstClr val="black"/>
                </a:solidFill>
                <a:latin typeface="Garamond"/>
                <a:cs typeface="Garamond"/>
              </a:rPr>
              <a:t>1</a:t>
            </a:r>
            <a:r>
              <a:rPr lang="en-US" sz="2400" dirty="0" smtClean="0">
                <a:solidFill>
                  <a:prstClr val="black"/>
                </a:solidFill>
                <a:latin typeface="Garamond"/>
                <a:cs typeface="Garamond"/>
              </a:rPr>
              <a:t>, …, </a:t>
            </a:r>
            <a:r>
              <a:rPr lang="en-US" sz="2400" i="1" dirty="0" err="1" smtClean="0">
                <a:solidFill>
                  <a:prstClr val="black"/>
                </a:solidFill>
                <a:latin typeface="Garamond"/>
                <a:cs typeface="Garamond"/>
              </a:rPr>
              <a:t>X</a:t>
            </a:r>
            <a:r>
              <a:rPr lang="en-US" sz="2400" i="1" baseline="-25000" dirty="0" err="1" smtClean="0">
                <a:solidFill>
                  <a:prstClr val="black"/>
                </a:solidFill>
                <a:latin typeface="Garamond"/>
                <a:cs typeface="Garamond"/>
              </a:rPr>
              <a:t>n</a:t>
            </a:r>
            <a:r>
              <a:rPr lang="en-US" sz="2400" dirty="0" smtClean="0">
                <a:solidFill>
                  <a:prstClr val="black"/>
                </a:solidFill>
                <a:latin typeface="Garamond"/>
                <a:cs typeface="Garamond"/>
              </a:rPr>
              <a:t> </a:t>
            </a:r>
            <a:r>
              <a:rPr lang="en-US" sz="2400" dirty="0" smtClean="0">
                <a:solidFill>
                  <a:prstClr val="black"/>
                </a:solidFill>
                <a:latin typeface="Franklin Gothic Medium"/>
                <a:cs typeface="Franklin Gothic Medium"/>
              </a:rPr>
              <a:t>independent</a:t>
            </a:r>
            <a:r>
              <a:rPr lang="en-US" sz="2400" dirty="0" smtClean="0">
                <a:solidFill>
                  <a:prstClr val="black"/>
                </a:solidFill>
                <a:latin typeface="Garamond"/>
                <a:cs typeface="Garamond"/>
              </a:rPr>
              <a:t> Bernoulli(1/2)</a:t>
            </a:r>
            <a:endParaRPr lang="en-US" sz="2400" dirty="0">
              <a:solidFill>
                <a:srgbClr val="FF9933"/>
              </a:solidFill>
              <a:latin typeface="Garamond"/>
              <a:cs typeface="Garamond"/>
            </a:endParaRPr>
          </a:p>
        </p:txBody>
      </p:sp>
      <p:sp>
        <p:nvSpPr>
          <p:cNvPr id="4" name="Rectangle 3"/>
          <p:cNvSpPr/>
          <p:nvPr/>
        </p:nvSpPr>
        <p:spPr>
          <a:xfrm rot="16200000">
            <a:off x="-127816" y="4505358"/>
            <a:ext cx="2618625" cy="461665"/>
          </a:xfrm>
          <a:prstGeom prst="rect">
            <a:avLst/>
          </a:prstGeom>
        </p:spPr>
        <p:txBody>
          <a:bodyPr wrap="none">
            <a:spAutoFit/>
          </a:bodyPr>
          <a:lstStyle/>
          <a:p>
            <a:r>
              <a:rPr lang="en-US" sz="2400" dirty="0" smtClean="0">
                <a:solidFill>
                  <a:prstClr val="black"/>
                </a:solidFill>
                <a:latin typeface="Franklin Gothic Medium"/>
                <a:cs typeface="Franklin Gothic Medium"/>
              </a:rPr>
              <a:t>pollster’s estimate</a:t>
            </a:r>
            <a:endParaRPr lang="en-US" dirty="0"/>
          </a:p>
        </p:txBody>
      </p:sp>
    </p:spTree>
    <p:extLst>
      <p:ext uri="{BB962C8B-B14F-4D97-AF65-F5344CB8AC3E}">
        <p14:creationId xmlns:p14="http://schemas.microsoft.com/office/powerpoint/2010/main" val="21190169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anypolls.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811" y="1066804"/>
            <a:ext cx="7315200" cy="5486400"/>
          </a:xfrm>
          <a:prstGeom prst="rect">
            <a:avLst/>
          </a:prstGeom>
        </p:spPr>
      </p:pic>
      <p:sp>
        <p:nvSpPr>
          <p:cNvPr id="2" name="Title 1"/>
          <p:cNvSpPr>
            <a:spLocks noGrp="1"/>
          </p:cNvSpPr>
          <p:nvPr>
            <p:ph type="title"/>
          </p:nvPr>
        </p:nvSpPr>
        <p:spPr/>
        <p:txBody>
          <a:bodyPr/>
          <a:lstStyle/>
          <a:p>
            <a:r>
              <a:rPr lang="en-US" dirty="0" smtClean="0"/>
              <a:t>A polling simulation</a:t>
            </a:r>
            <a:endParaRPr lang="en-US" dirty="0"/>
          </a:p>
        </p:txBody>
      </p:sp>
      <p:grpSp>
        <p:nvGrpSpPr>
          <p:cNvPr id="3" name="Group 2"/>
          <p:cNvGrpSpPr/>
          <p:nvPr/>
        </p:nvGrpSpPr>
        <p:grpSpPr>
          <a:xfrm>
            <a:off x="1816100" y="3613150"/>
            <a:ext cx="5670550" cy="361950"/>
            <a:chOff x="1816100" y="3613150"/>
            <a:chExt cx="5791200" cy="361950"/>
          </a:xfrm>
        </p:grpSpPr>
        <p:sp>
          <p:nvSpPr>
            <p:cNvPr id="11" name="Rectangle 10"/>
            <p:cNvSpPr/>
            <p:nvPr/>
          </p:nvSpPr>
          <p:spPr>
            <a:xfrm>
              <a:off x="1816100" y="3613150"/>
              <a:ext cx="5791200" cy="361950"/>
            </a:xfrm>
            <a:prstGeom prst="rect">
              <a:avLst/>
            </a:prstGeom>
            <a:solidFill>
              <a:schemeClr val="accent1">
                <a:alpha val="49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cxnSp>
          <p:nvCxnSpPr>
            <p:cNvPr id="6" name="Straight Connector 5"/>
            <p:cNvCxnSpPr/>
            <p:nvPr/>
          </p:nvCxnSpPr>
          <p:spPr>
            <a:xfrm>
              <a:off x="1816100" y="3790950"/>
              <a:ext cx="5791200" cy="0"/>
            </a:xfrm>
            <a:prstGeom prst="line">
              <a:avLst/>
            </a:prstGeom>
            <a:ln w="12700" cmpd="sng"/>
            <a:effectLst/>
          </p:spPr>
          <p:style>
            <a:lnRef idx="2">
              <a:schemeClr val="accent1"/>
            </a:lnRef>
            <a:fillRef idx="0">
              <a:schemeClr val="accent1"/>
            </a:fillRef>
            <a:effectRef idx="1">
              <a:schemeClr val="accent1"/>
            </a:effectRef>
            <a:fontRef idx="minor">
              <a:schemeClr val="tx1"/>
            </a:fontRef>
          </p:style>
        </p:cxnSp>
      </p:grpSp>
      <p:sp>
        <p:nvSpPr>
          <p:cNvPr id="12" name="TextBox 11"/>
          <p:cNvSpPr txBox="1"/>
          <p:nvPr/>
        </p:nvSpPr>
        <p:spPr>
          <a:xfrm>
            <a:off x="2885010" y="6163731"/>
            <a:ext cx="3672133" cy="461665"/>
          </a:xfrm>
          <a:prstGeom prst="rect">
            <a:avLst/>
          </a:prstGeom>
          <a:noFill/>
        </p:spPr>
        <p:txBody>
          <a:bodyPr wrap="none" rtlCol="0">
            <a:spAutoFit/>
          </a:bodyPr>
          <a:lstStyle/>
          <a:p>
            <a:r>
              <a:rPr lang="en-US" sz="2400" dirty="0" smtClean="0">
                <a:latin typeface="Franklin Gothic Medium"/>
                <a:cs typeface="Franklin Gothic Medium"/>
              </a:rPr>
              <a:t>number </a:t>
            </a:r>
            <a:r>
              <a:rPr lang="en-US" sz="2400" dirty="0">
                <a:latin typeface="Franklin Gothic Medium"/>
                <a:cs typeface="Franklin Gothic Medium"/>
              </a:rPr>
              <a:t>of people </a:t>
            </a:r>
            <a:r>
              <a:rPr lang="en-US" sz="2400" dirty="0" smtClean="0">
                <a:latin typeface="Franklin Gothic Medium"/>
                <a:cs typeface="Franklin Gothic Medium"/>
              </a:rPr>
              <a:t>polled</a:t>
            </a:r>
            <a:r>
              <a:rPr lang="en-US" sz="2400" i="1" dirty="0" smtClean="0">
                <a:latin typeface="Garamond"/>
                <a:cs typeface="Garamond"/>
              </a:rPr>
              <a:t> n</a:t>
            </a:r>
          </a:p>
        </p:txBody>
      </p:sp>
      <p:grpSp>
        <p:nvGrpSpPr>
          <p:cNvPr id="18" name="Group 17"/>
          <p:cNvGrpSpPr/>
          <p:nvPr/>
        </p:nvGrpSpPr>
        <p:grpSpPr>
          <a:xfrm rot="16200000">
            <a:off x="201698" y="2070789"/>
            <a:ext cx="1914971" cy="832485"/>
            <a:chOff x="1876433" y="1583322"/>
            <a:chExt cx="1914971" cy="832485"/>
          </a:xfrm>
        </p:grpSpPr>
        <p:sp>
          <p:nvSpPr>
            <p:cNvPr id="13" name="Rectangle 12"/>
            <p:cNvSpPr/>
            <p:nvPr/>
          </p:nvSpPr>
          <p:spPr>
            <a:xfrm>
              <a:off x="1876433" y="1583322"/>
              <a:ext cx="1914971" cy="461665"/>
            </a:xfrm>
            <a:prstGeom prst="rect">
              <a:avLst/>
            </a:prstGeom>
          </p:spPr>
          <p:txBody>
            <a:bodyPr wrap="none">
              <a:spAutoFit/>
            </a:bodyPr>
            <a:lstStyle/>
            <a:p>
              <a:pPr lvl="0" algn="ctr"/>
              <a:r>
                <a:rPr lang="en-US" sz="2400" i="1" dirty="0">
                  <a:solidFill>
                    <a:prstClr val="black"/>
                  </a:solidFill>
                  <a:latin typeface="Garamond"/>
                  <a:cs typeface="Garamond"/>
                </a:rPr>
                <a:t>X</a:t>
              </a:r>
              <a:r>
                <a:rPr lang="en-US" sz="2400" baseline="-25000" dirty="0">
                  <a:solidFill>
                    <a:prstClr val="black"/>
                  </a:solidFill>
                  <a:latin typeface="Garamond"/>
                  <a:cs typeface="Garamond"/>
                </a:rPr>
                <a:t>1</a:t>
              </a:r>
              <a:r>
                <a:rPr lang="en-US" sz="2400" dirty="0">
                  <a:solidFill>
                    <a:prstClr val="black"/>
                  </a:solidFill>
                  <a:latin typeface="Garamond"/>
                  <a:cs typeface="Garamond"/>
                </a:rPr>
                <a:t> + … + </a:t>
              </a:r>
              <a:r>
                <a:rPr lang="en-US" sz="2400" i="1" dirty="0" err="1">
                  <a:solidFill>
                    <a:prstClr val="black"/>
                  </a:solidFill>
                  <a:latin typeface="Garamond"/>
                  <a:cs typeface="Garamond"/>
                </a:rPr>
                <a:t>X</a:t>
              </a:r>
              <a:r>
                <a:rPr lang="en-US" sz="2400" i="1" baseline="-25000" dirty="0" err="1">
                  <a:solidFill>
                    <a:prstClr val="black"/>
                  </a:solidFill>
                  <a:latin typeface="Garamond"/>
                  <a:cs typeface="Garamond"/>
                </a:rPr>
                <a:t>n</a:t>
              </a:r>
              <a:endParaRPr lang="en-US" sz="2400" i="1" dirty="0">
                <a:solidFill>
                  <a:prstClr val="black"/>
                </a:solidFill>
                <a:latin typeface="Garamond"/>
                <a:cs typeface="Garamond"/>
              </a:endParaRPr>
            </a:p>
          </p:txBody>
        </p:sp>
        <p:sp>
          <p:nvSpPr>
            <p:cNvPr id="14" name="Rectangle 13"/>
            <p:cNvSpPr/>
            <p:nvPr/>
          </p:nvSpPr>
          <p:spPr>
            <a:xfrm>
              <a:off x="2623201" y="1954142"/>
              <a:ext cx="389609" cy="461665"/>
            </a:xfrm>
            <a:prstGeom prst="rect">
              <a:avLst/>
            </a:prstGeom>
          </p:spPr>
          <p:txBody>
            <a:bodyPr wrap="none">
              <a:spAutoFit/>
            </a:bodyPr>
            <a:lstStyle/>
            <a:p>
              <a:pPr lvl="0" algn="ctr"/>
              <a:r>
                <a:rPr lang="en-US" sz="2400" i="1" dirty="0" smtClean="0">
                  <a:solidFill>
                    <a:prstClr val="black"/>
                  </a:solidFill>
                  <a:latin typeface="Garamond"/>
                  <a:cs typeface="Garamond"/>
                </a:rPr>
                <a:t>n</a:t>
              </a:r>
              <a:endParaRPr lang="en-US" sz="2400" i="1" dirty="0">
                <a:solidFill>
                  <a:prstClr val="black"/>
                </a:solidFill>
                <a:latin typeface="Garamond"/>
                <a:cs typeface="Garamond"/>
              </a:endParaRPr>
            </a:p>
          </p:txBody>
        </p:sp>
        <p:cxnSp>
          <p:nvCxnSpPr>
            <p:cNvPr id="15" name="Straight Connector 14"/>
            <p:cNvCxnSpPr/>
            <p:nvPr/>
          </p:nvCxnSpPr>
          <p:spPr>
            <a:xfrm>
              <a:off x="1981858" y="2044987"/>
              <a:ext cx="1720192"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19" name="Rectangle 18"/>
          <p:cNvSpPr/>
          <p:nvPr/>
        </p:nvSpPr>
        <p:spPr>
          <a:xfrm>
            <a:off x="5245170" y="1678169"/>
            <a:ext cx="2156810" cy="461665"/>
          </a:xfrm>
          <a:prstGeom prst="rect">
            <a:avLst/>
          </a:prstGeom>
        </p:spPr>
        <p:txBody>
          <a:bodyPr wrap="none">
            <a:spAutoFit/>
          </a:bodyPr>
          <a:lstStyle/>
          <a:p>
            <a:pPr lvl="0" algn="r"/>
            <a:r>
              <a:rPr lang="en-US" sz="2400" dirty="0" smtClean="0">
                <a:solidFill>
                  <a:prstClr val="black"/>
                </a:solidFill>
                <a:latin typeface="Franklin Gothic Medium"/>
                <a:cs typeface="Franklin Gothic Medium"/>
              </a:rPr>
              <a:t>20 simulations</a:t>
            </a:r>
            <a:endParaRPr lang="en-US" sz="2400" dirty="0">
              <a:solidFill>
                <a:srgbClr val="FF9933"/>
              </a:solidFill>
              <a:latin typeface="Garamond"/>
              <a:cs typeface="Garamond"/>
            </a:endParaRPr>
          </a:p>
        </p:txBody>
      </p:sp>
      <p:sp>
        <p:nvSpPr>
          <p:cNvPr id="4" name="Rectangle 3"/>
          <p:cNvSpPr/>
          <p:nvPr/>
        </p:nvSpPr>
        <p:spPr>
          <a:xfrm rot="16200000">
            <a:off x="-127816" y="4505358"/>
            <a:ext cx="2618625" cy="461665"/>
          </a:xfrm>
          <a:prstGeom prst="rect">
            <a:avLst/>
          </a:prstGeom>
        </p:spPr>
        <p:txBody>
          <a:bodyPr wrap="none">
            <a:spAutoFit/>
          </a:bodyPr>
          <a:lstStyle/>
          <a:p>
            <a:r>
              <a:rPr lang="en-US" sz="2400" dirty="0" smtClean="0">
                <a:solidFill>
                  <a:prstClr val="black"/>
                </a:solidFill>
                <a:latin typeface="Franklin Gothic Medium"/>
                <a:cs typeface="Franklin Gothic Medium"/>
              </a:rPr>
              <a:t>pollster’s estimate</a:t>
            </a:r>
            <a:endParaRPr lang="en-US" dirty="0"/>
          </a:p>
        </p:txBody>
      </p:sp>
    </p:spTree>
    <p:extLst>
      <p:ext uri="{BB962C8B-B14F-4D97-AF65-F5344CB8AC3E}">
        <p14:creationId xmlns:p14="http://schemas.microsoft.com/office/powerpoint/2010/main" val="24763260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more precise estimate</a:t>
            </a:r>
            <a:endParaRPr lang="en-US" dirty="0"/>
          </a:p>
        </p:txBody>
      </p:sp>
      <p:sp>
        <p:nvSpPr>
          <p:cNvPr id="4" name="TextBox 3"/>
          <p:cNvSpPr txBox="1"/>
          <p:nvPr/>
        </p:nvSpPr>
        <p:spPr>
          <a:xfrm>
            <a:off x="457200" y="1960924"/>
            <a:ext cx="5168900" cy="523220"/>
          </a:xfrm>
          <a:prstGeom prst="rect">
            <a:avLst/>
          </a:prstGeom>
          <a:noFill/>
        </p:spPr>
        <p:txBody>
          <a:bodyPr wrap="square" rtlCol="0">
            <a:spAutoFit/>
          </a:bodyPr>
          <a:lstStyle/>
          <a:p>
            <a:r>
              <a:rPr lang="en-US" sz="2800" dirty="0" smtClean="0">
                <a:latin typeface="Franklin Gothic Medium"/>
                <a:cs typeface="Franklin Gothic Medium"/>
              </a:rPr>
              <a:t>Let’s assume </a:t>
            </a:r>
            <a:r>
              <a:rPr lang="en-US" sz="2800" i="1" dirty="0" smtClean="0">
                <a:latin typeface="Garamond"/>
                <a:cs typeface="Garamond"/>
              </a:rPr>
              <a:t>n</a:t>
            </a:r>
            <a:r>
              <a:rPr lang="en-US" sz="2800" dirty="0" smtClean="0">
                <a:latin typeface="Franklin Gothic Medium"/>
                <a:cs typeface="Franklin Gothic Medium"/>
              </a:rPr>
              <a:t> is large.</a:t>
            </a:r>
            <a:endParaRPr lang="en-US" sz="2800" dirty="0" smtClean="0">
              <a:latin typeface="Garamond"/>
              <a:cs typeface="Garamond"/>
            </a:endParaRPr>
          </a:p>
        </p:txBody>
      </p:sp>
      <p:sp>
        <p:nvSpPr>
          <p:cNvPr id="5" name="TextBox 4"/>
          <p:cNvSpPr txBox="1"/>
          <p:nvPr/>
        </p:nvSpPr>
        <p:spPr>
          <a:xfrm>
            <a:off x="457200" y="2773724"/>
            <a:ext cx="5168900" cy="523220"/>
          </a:xfrm>
          <a:prstGeom prst="rect">
            <a:avLst/>
          </a:prstGeom>
          <a:noFill/>
        </p:spPr>
        <p:txBody>
          <a:bodyPr wrap="square" rtlCol="0">
            <a:spAutoFit/>
          </a:bodyPr>
          <a:lstStyle/>
          <a:p>
            <a:r>
              <a:rPr lang="en-US" sz="2800" dirty="0" smtClean="0">
                <a:latin typeface="Franklin Gothic Medium"/>
                <a:cs typeface="Franklin Gothic Medium"/>
              </a:rPr>
              <a:t>Weak law of large numbers:</a:t>
            </a:r>
            <a:endParaRPr lang="en-US" sz="2800" dirty="0" smtClean="0">
              <a:latin typeface="Garamond"/>
              <a:cs typeface="Garamond"/>
            </a:endParaRPr>
          </a:p>
        </p:txBody>
      </p:sp>
      <p:sp>
        <p:nvSpPr>
          <p:cNvPr id="6" name="Rectangle 5"/>
          <p:cNvSpPr/>
          <p:nvPr/>
        </p:nvSpPr>
        <p:spPr>
          <a:xfrm>
            <a:off x="1078191" y="3483714"/>
            <a:ext cx="3008829" cy="523220"/>
          </a:xfrm>
          <a:prstGeom prst="rect">
            <a:avLst/>
          </a:prstGeom>
        </p:spPr>
        <p:txBody>
          <a:bodyPr wrap="none">
            <a:spAutoFit/>
          </a:bodyPr>
          <a:lstStyle/>
          <a:p>
            <a:pPr lvl="0"/>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r>
              <a:rPr lang="en-US" sz="2800" i="1" baseline="-25000" dirty="0" smtClean="0">
                <a:solidFill>
                  <a:prstClr val="black"/>
                </a:solidFill>
                <a:latin typeface="Garamond"/>
                <a:cs typeface="Garamond"/>
              </a:rPr>
              <a:t> </a:t>
            </a:r>
            <a:r>
              <a:rPr lang="en-US" sz="2800" dirty="0" smtClean="0">
                <a:solidFill>
                  <a:prstClr val="black"/>
                </a:solidFill>
                <a:latin typeface="Garamond"/>
                <a:cs typeface="Garamond"/>
              </a:rPr>
              <a:t>≈ </a:t>
            </a:r>
            <a:r>
              <a:rPr lang="en-US" sz="2800" i="1" dirty="0" err="1">
                <a:solidFill>
                  <a:prstClr val="black"/>
                </a:solidFill>
                <a:latin typeface="Symbol" charset="2"/>
                <a:cs typeface="Symbol" charset="2"/>
              </a:rPr>
              <a:t>m</a:t>
            </a:r>
            <a:r>
              <a:rPr lang="en-US" sz="2800" i="1" dirty="0" err="1" smtClean="0">
                <a:solidFill>
                  <a:prstClr val="black"/>
                </a:solidFill>
                <a:latin typeface="Garamond"/>
                <a:cs typeface="Garamond"/>
              </a:rPr>
              <a:t>n</a:t>
            </a:r>
            <a:endParaRPr lang="en-US" sz="2800" i="1" dirty="0">
              <a:solidFill>
                <a:prstClr val="black"/>
              </a:solidFill>
              <a:latin typeface="Garamond"/>
              <a:cs typeface="Garamond"/>
            </a:endParaRPr>
          </a:p>
        </p:txBody>
      </p:sp>
      <p:sp>
        <p:nvSpPr>
          <p:cNvPr id="7" name="TextBox 6"/>
          <p:cNvSpPr txBox="1"/>
          <p:nvPr/>
        </p:nvSpPr>
        <p:spPr>
          <a:xfrm>
            <a:off x="4565650" y="3482488"/>
            <a:ext cx="3289300" cy="523220"/>
          </a:xfrm>
          <a:prstGeom prst="rect">
            <a:avLst/>
          </a:prstGeom>
          <a:noFill/>
        </p:spPr>
        <p:txBody>
          <a:bodyPr wrap="square" rtlCol="0">
            <a:spAutoFit/>
          </a:bodyPr>
          <a:lstStyle/>
          <a:p>
            <a:r>
              <a:rPr lang="en-US" sz="2800" dirty="0" smtClean="0">
                <a:latin typeface="Franklin Gothic Medium"/>
                <a:cs typeface="Franklin Gothic Medium"/>
              </a:rPr>
              <a:t>with high probability</a:t>
            </a:r>
            <a:endParaRPr lang="en-US" sz="2800" dirty="0" smtClean="0">
              <a:latin typeface="Garamond"/>
              <a:cs typeface="Garamond"/>
            </a:endParaRPr>
          </a:p>
        </p:txBody>
      </p:sp>
      <p:sp>
        <p:nvSpPr>
          <p:cNvPr id="8" name="TextBox 7"/>
          <p:cNvSpPr txBox="1"/>
          <p:nvPr/>
        </p:nvSpPr>
        <p:spPr>
          <a:xfrm>
            <a:off x="457200" y="1294140"/>
            <a:ext cx="8229600" cy="523220"/>
          </a:xfrm>
          <a:prstGeom prst="rect">
            <a:avLst/>
          </a:prstGeom>
          <a:noFill/>
        </p:spPr>
        <p:txBody>
          <a:bodyPr wrap="square" rtlCol="0">
            <a:spAutoFit/>
          </a:bodyPr>
          <a:lstStyle/>
          <a:p>
            <a:r>
              <a:rPr lang="en-US" sz="2800" i="1" dirty="0" smtClean="0">
                <a:latin typeface="Garamond"/>
                <a:cs typeface="Garamond"/>
              </a:rPr>
              <a:t>X</a:t>
            </a:r>
            <a:r>
              <a:rPr lang="en-US" sz="2800" baseline="-25000" dirty="0" smtClean="0">
                <a:latin typeface="Garamond"/>
                <a:cs typeface="Garamond"/>
              </a:rPr>
              <a:t>1</a:t>
            </a:r>
            <a:r>
              <a:rPr lang="en-US" sz="2800" dirty="0" smtClean="0">
                <a:latin typeface="Garamond"/>
                <a:cs typeface="Garamond"/>
              </a:rPr>
              <a:t>,…, </a:t>
            </a:r>
            <a:r>
              <a:rPr lang="en-US" sz="2800" i="1" dirty="0" err="1" smtClean="0">
                <a:latin typeface="Garamond"/>
                <a:cs typeface="Garamond"/>
              </a:rPr>
              <a:t>X</a:t>
            </a:r>
            <a:r>
              <a:rPr lang="en-US" sz="2800" i="1" baseline="-25000" dirty="0" err="1" smtClean="0">
                <a:latin typeface="Garamond"/>
                <a:cs typeface="Garamond"/>
              </a:rPr>
              <a:t>n</a:t>
            </a:r>
            <a:r>
              <a:rPr lang="en-US" sz="2800" dirty="0" smtClean="0">
                <a:latin typeface="Franklin Gothic Medium"/>
                <a:cs typeface="Franklin Gothic Medium"/>
              </a:rPr>
              <a:t> are </a:t>
            </a:r>
            <a:r>
              <a:rPr lang="en-US" sz="2800" dirty="0" smtClean="0">
                <a:solidFill>
                  <a:srgbClr val="FF9933"/>
                </a:solidFill>
                <a:latin typeface="Franklin Gothic Medium"/>
                <a:cs typeface="Franklin Gothic Medium"/>
              </a:rPr>
              <a:t>independent</a:t>
            </a:r>
            <a:r>
              <a:rPr lang="en-US" sz="2800" dirty="0" smtClean="0">
                <a:latin typeface="Franklin Gothic Medium"/>
                <a:cs typeface="Franklin Gothic Medium"/>
              </a:rPr>
              <a:t> with </a:t>
            </a:r>
            <a:r>
              <a:rPr lang="en-US" sz="2800" dirty="0" smtClean="0">
                <a:solidFill>
                  <a:srgbClr val="FF9933"/>
                </a:solidFill>
                <a:latin typeface="Franklin Gothic Medium"/>
                <a:cs typeface="Franklin Gothic Medium"/>
              </a:rPr>
              <a:t>same </a:t>
            </a:r>
            <a:r>
              <a:rPr lang="en-US" sz="2800" dirty="0" err="1" smtClean="0">
                <a:solidFill>
                  <a:srgbClr val="FF9933"/>
                </a:solidFill>
                <a:latin typeface="Franklin Gothic Medium"/>
                <a:cs typeface="Franklin Gothic Medium"/>
              </a:rPr>
              <a:t>p.m.f</a:t>
            </a:r>
            <a:r>
              <a:rPr lang="en-US" sz="2800" dirty="0" smtClean="0">
                <a:solidFill>
                  <a:srgbClr val="FF9933"/>
                </a:solidFill>
                <a:latin typeface="Franklin Gothic Medium"/>
                <a:cs typeface="Franklin Gothic Medium"/>
              </a:rPr>
              <a:t>. (</a:t>
            </a:r>
            <a:r>
              <a:rPr lang="en-US" sz="2800" dirty="0" err="1" smtClean="0">
                <a:solidFill>
                  <a:srgbClr val="FF9933"/>
                </a:solidFill>
                <a:latin typeface="Franklin Gothic Medium"/>
                <a:cs typeface="Franklin Gothic Medium"/>
              </a:rPr>
              <a:t>p.d.f</a:t>
            </a:r>
            <a:r>
              <a:rPr lang="en-US" sz="2800" dirty="0" smtClean="0">
                <a:solidFill>
                  <a:srgbClr val="FF9933"/>
                </a:solidFill>
                <a:latin typeface="Franklin Gothic Medium"/>
                <a:cs typeface="Franklin Gothic Medium"/>
              </a:rPr>
              <a:t>.)</a:t>
            </a:r>
          </a:p>
        </p:txBody>
      </p:sp>
      <p:grpSp>
        <p:nvGrpSpPr>
          <p:cNvPr id="9" name="Group 8"/>
          <p:cNvGrpSpPr/>
          <p:nvPr/>
        </p:nvGrpSpPr>
        <p:grpSpPr>
          <a:xfrm>
            <a:off x="2033848" y="4224250"/>
            <a:ext cx="4523540" cy="523220"/>
            <a:chOff x="2198948" y="3120080"/>
            <a:chExt cx="4523540" cy="523220"/>
          </a:xfrm>
        </p:grpSpPr>
        <p:sp>
          <p:nvSpPr>
            <p:cNvPr id="10" name="TextBox 9"/>
            <p:cNvSpPr txBox="1"/>
            <p:nvPr/>
          </p:nvSpPr>
          <p:spPr>
            <a:xfrm>
              <a:off x="2198948" y="3120080"/>
              <a:ext cx="4523540" cy="523220"/>
            </a:xfrm>
            <a:prstGeom prst="rect">
              <a:avLst/>
            </a:prstGeom>
            <a:noFill/>
          </p:spPr>
          <p:txBody>
            <a:bodyPr wrap="none" rtlCol="0">
              <a:spAutoFit/>
            </a:bodyPr>
            <a:lstStyle/>
            <a:p>
              <a:pPr lvl="0"/>
              <a:r>
                <a:rPr lang="en-US" sz="2800" i="1" dirty="0" smtClean="0">
                  <a:latin typeface="Garamond"/>
                  <a:cs typeface="Garamond"/>
                </a:rPr>
                <a:t>P</a:t>
              </a:r>
              <a:r>
                <a:rPr lang="en-US" sz="2800" dirty="0" smtClean="0">
                  <a:latin typeface="Garamond"/>
                  <a:cs typeface="Garamond"/>
                </a:rPr>
                <a:t>( |</a:t>
              </a:r>
              <a:r>
                <a:rPr lang="en-US" sz="2800" i="1" dirty="0" smtClean="0">
                  <a:latin typeface="Garamond"/>
                  <a:cs typeface="Garamond"/>
                </a:rPr>
                <a:t>X – </a:t>
              </a:r>
              <a:r>
                <a:rPr lang="en-US" sz="2800" i="1" dirty="0" err="1" smtClean="0">
                  <a:solidFill>
                    <a:prstClr val="black"/>
                  </a:solidFill>
                  <a:latin typeface="Symbol" charset="2"/>
                  <a:cs typeface="Symbol" charset="2"/>
                </a:rPr>
                <a:t>m</a:t>
              </a:r>
              <a:r>
                <a:rPr lang="en-US" sz="2800" i="1" dirty="0" err="1" smtClean="0">
                  <a:latin typeface="Garamond"/>
                  <a:cs typeface="Garamond"/>
                </a:rPr>
                <a:t>n</a:t>
              </a:r>
              <a:r>
                <a:rPr lang="en-US" sz="2800" dirty="0" smtClean="0">
                  <a:latin typeface="Garamond"/>
                  <a:cs typeface="Garamond"/>
                </a:rPr>
                <a:t>| ≥ </a:t>
              </a:r>
              <a:r>
                <a:rPr lang="en-US" sz="2800" i="1" dirty="0" err="1" smtClean="0">
                  <a:latin typeface="Garamond"/>
                  <a:cs typeface="Garamond"/>
                </a:rPr>
                <a:t>t</a:t>
              </a:r>
              <a:r>
                <a:rPr lang="en-US" sz="2800" i="1" dirty="0" err="1" smtClean="0">
                  <a:solidFill>
                    <a:prstClr val="black"/>
                  </a:solidFill>
                  <a:latin typeface="Symbol" charset="2"/>
                  <a:cs typeface="Symbol" charset="2"/>
                </a:rPr>
                <a:t>s</a:t>
              </a:r>
              <a:r>
                <a:rPr lang="en-US" sz="2800" i="1" dirty="0" smtClean="0">
                  <a:solidFill>
                    <a:prstClr val="black"/>
                  </a:solidFill>
                  <a:latin typeface="Symbol" charset="2"/>
                  <a:cs typeface="Symbol" charset="2"/>
                </a:rPr>
                <a:t> </a:t>
              </a:r>
              <a:r>
                <a:rPr lang="en-US" sz="2800" dirty="0" smtClean="0">
                  <a:latin typeface="Garamond"/>
                  <a:cs typeface="Garamond"/>
                </a:rPr>
                <a:t>√</a:t>
              </a:r>
              <a:r>
                <a:rPr lang="en-US" sz="2800" i="1" dirty="0" smtClean="0">
                  <a:latin typeface="Garamond"/>
                  <a:cs typeface="Garamond"/>
                </a:rPr>
                <a:t>n </a:t>
              </a:r>
              <a:r>
                <a:rPr lang="en-US" sz="2800" dirty="0" smtClean="0">
                  <a:latin typeface="Garamond"/>
                  <a:cs typeface="Garamond"/>
                </a:rPr>
                <a:t>) ≤ 1 / </a:t>
              </a:r>
              <a:r>
                <a:rPr lang="en-US" sz="2800" i="1" dirty="0" smtClean="0">
                  <a:latin typeface="Garamond"/>
                  <a:cs typeface="Garamond"/>
                </a:rPr>
                <a:t>t</a:t>
              </a:r>
              <a:r>
                <a:rPr lang="en-US" sz="2800" baseline="30000" dirty="0" smtClean="0">
                  <a:latin typeface="Garamond"/>
                  <a:cs typeface="Garamond"/>
                </a:rPr>
                <a:t>2</a:t>
              </a:r>
              <a:r>
                <a:rPr lang="en-US" sz="2800" dirty="0" smtClean="0">
                  <a:latin typeface="Garamond"/>
                  <a:cs typeface="Garamond"/>
                </a:rPr>
                <a:t>.</a:t>
              </a:r>
            </a:p>
          </p:txBody>
        </p:sp>
        <p:cxnSp>
          <p:nvCxnSpPr>
            <p:cNvPr id="11" name="Straight Connector 10"/>
            <p:cNvCxnSpPr/>
            <p:nvPr/>
          </p:nvCxnSpPr>
          <p:spPr>
            <a:xfrm flipV="1">
              <a:off x="4997450" y="3210650"/>
              <a:ext cx="171698" cy="245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4" name="Group 13"/>
          <p:cNvGrpSpPr/>
          <p:nvPr/>
        </p:nvGrpSpPr>
        <p:grpSpPr>
          <a:xfrm>
            <a:off x="389198" y="5133488"/>
            <a:ext cx="8297602" cy="523220"/>
            <a:chOff x="389198" y="5133488"/>
            <a:chExt cx="8297602" cy="523220"/>
          </a:xfrm>
        </p:grpSpPr>
        <p:sp>
          <p:nvSpPr>
            <p:cNvPr id="12" name="TextBox 11"/>
            <p:cNvSpPr txBox="1"/>
            <p:nvPr/>
          </p:nvSpPr>
          <p:spPr>
            <a:xfrm>
              <a:off x="389198" y="5133488"/>
              <a:ext cx="8297602" cy="523220"/>
            </a:xfrm>
            <a:prstGeom prst="rect">
              <a:avLst/>
            </a:prstGeom>
            <a:noFill/>
          </p:spPr>
          <p:txBody>
            <a:bodyPr wrap="square" rtlCol="0">
              <a:spAutoFit/>
            </a:bodyPr>
            <a:lstStyle/>
            <a:p>
              <a:pPr lvl="0"/>
              <a:r>
                <a:rPr lang="en-US" sz="2800" dirty="0" smtClean="0">
                  <a:latin typeface="Franklin Gothic Medium"/>
                  <a:cs typeface="Franklin Gothic Medium"/>
                </a:rPr>
                <a:t>this suggests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a:solidFill>
                    <a:prstClr val="black"/>
                  </a:solidFill>
                  <a:latin typeface="Garamond"/>
                  <a:cs typeface="Garamond"/>
                </a:rPr>
                <a:t>X</a:t>
              </a:r>
              <a:r>
                <a:rPr lang="en-US" sz="2800" i="1" baseline="-25000" dirty="0" err="1">
                  <a:solidFill>
                    <a:prstClr val="black"/>
                  </a:solidFill>
                  <a:latin typeface="Garamond"/>
                  <a:cs typeface="Garamond"/>
                </a:rPr>
                <a:t>n</a:t>
              </a:r>
              <a:r>
                <a:rPr lang="en-US" sz="2800" i="1" baseline="-25000" dirty="0">
                  <a:solidFill>
                    <a:prstClr val="black"/>
                  </a:solidFill>
                  <a:latin typeface="Garamond"/>
                  <a:cs typeface="Garamond"/>
                </a:rPr>
                <a:t> </a:t>
              </a:r>
              <a:r>
                <a:rPr lang="en-US" sz="2800" dirty="0">
                  <a:solidFill>
                    <a:prstClr val="black"/>
                  </a:solidFill>
                  <a:latin typeface="Garamond"/>
                  <a:cs typeface="Garamond"/>
                </a:rPr>
                <a:t>≈ </a:t>
              </a:r>
              <a:r>
                <a:rPr lang="en-US" sz="2800" i="1" dirty="0" err="1" smtClean="0">
                  <a:solidFill>
                    <a:prstClr val="black"/>
                  </a:solidFill>
                  <a:latin typeface="Symbol" charset="2"/>
                  <a:cs typeface="Symbol" charset="2"/>
                </a:rPr>
                <a:t>m</a:t>
              </a:r>
              <a:r>
                <a:rPr lang="en-US" sz="2800" i="1" dirty="0" err="1" smtClean="0">
                  <a:solidFill>
                    <a:prstClr val="black"/>
                  </a:solidFill>
                  <a:latin typeface="Garamond"/>
                  <a:cs typeface="Garamond"/>
                </a:rPr>
                <a:t>n</a:t>
              </a:r>
              <a:r>
                <a:rPr lang="en-US" sz="2800" i="1" dirty="0" smtClean="0">
                  <a:solidFill>
                    <a:prstClr val="black"/>
                  </a:solidFill>
                  <a:latin typeface="Garamond"/>
                  <a:cs typeface="Garamond"/>
                </a:rPr>
                <a:t> + </a:t>
              </a:r>
              <a:r>
                <a:rPr lang="en-US" sz="2800" i="1" dirty="0" err="1" smtClean="0">
                  <a:solidFill>
                    <a:prstClr val="black"/>
                  </a:solidFill>
                  <a:latin typeface="Garamond"/>
                  <a:cs typeface="Garamond"/>
                </a:rPr>
                <a:t>T</a:t>
              </a:r>
              <a:r>
                <a:rPr lang="en-US" sz="2800" i="1" dirty="0" err="1" smtClean="0">
                  <a:solidFill>
                    <a:prstClr val="black"/>
                  </a:solidFill>
                  <a:latin typeface="Symbol" charset="2"/>
                  <a:cs typeface="Symbol" charset="2"/>
                </a:rPr>
                <a:t>s</a:t>
              </a:r>
              <a:r>
                <a:rPr lang="en-US" sz="2800" i="1" dirty="0" smtClean="0">
                  <a:solidFill>
                    <a:prstClr val="black"/>
                  </a:solidFill>
                  <a:latin typeface="Symbol" charset="2"/>
                  <a:cs typeface="Symbol" charset="2"/>
                </a:rPr>
                <a:t> </a:t>
              </a:r>
              <a:r>
                <a:rPr lang="en-US" sz="2800" dirty="0">
                  <a:latin typeface="Garamond"/>
                  <a:cs typeface="Garamond"/>
                </a:rPr>
                <a:t>√</a:t>
              </a:r>
              <a:r>
                <a:rPr lang="en-US" sz="2800" i="1" dirty="0">
                  <a:latin typeface="Garamond"/>
                  <a:cs typeface="Garamond"/>
                </a:rPr>
                <a:t>n</a:t>
              </a:r>
              <a:r>
                <a:rPr lang="en-US" sz="2800" dirty="0" smtClean="0">
                  <a:latin typeface="Franklin Gothic Medium"/>
                  <a:cs typeface="Franklin Gothic Medium"/>
                </a:rPr>
                <a:t> </a:t>
              </a:r>
              <a:endParaRPr lang="en-US" sz="2800" dirty="0" smtClean="0">
                <a:latin typeface="Garamond"/>
                <a:cs typeface="Garamond"/>
              </a:endParaRPr>
            </a:p>
          </p:txBody>
        </p:sp>
        <p:cxnSp>
          <p:nvCxnSpPr>
            <p:cNvPr id="13" name="Straight Connector 12"/>
            <p:cNvCxnSpPr/>
            <p:nvPr/>
          </p:nvCxnSpPr>
          <p:spPr>
            <a:xfrm>
              <a:off x="6343650" y="5218970"/>
              <a:ext cx="226438"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737063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dissolv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dissolv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experiments</a:t>
            </a:r>
            <a:endParaRPr lang="en-US" dirty="0"/>
          </a:p>
        </p:txBody>
      </p:sp>
      <p:sp>
        <p:nvSpPr>
          <p:cNvPr id="4" name="TextBox 3"/>
          <p:cNvSpPr txBox="1"/>
          <p:nvPr/>
        </p:nvSpPr>
        <p:spPr>
          <a:xfrm>
            <a:off x="457200" y="1275090"/>
            <a:ext cx="3136900" cy="523220"/>
          </a:xfrm>
          <a:prstGeom prst="rect">
            <a:avLst/>
          </a:prstGeom>
          <a:noFill/>
        </p:spPr>
        <p:txBody>
          <a:bodyPr wrap="square" rtlCol="0">
            <a:spAutoFit/>
          </a:bodyPr>
          <a:lstStyle/>
          <a:p>
            <a:pPr lvl="0"/>
            <a:r>
              <a:rPr lang="en-US" sz="2800" i="1" dirty="0" smtClean="0">
                <a:latin typeface="Garamond"/>
                <a:cs typeface="Garamond"/>
              </a:rPr>
              <a:t>X</a:t>
            </a:r>
            <a:r>
              <a:rPr lang="en-US" sz="2800" dirty="0" smtClean="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sp>
        <p:nvSpPr>
          <p:cNvPr id="5" name="TextBox 4"/>
          <p:cNvSpPr txBox="1"/>
          <p:nvPr/>
        </p:nvSpPr>
        <p:spPr>
          <a:xfrm>
            <a:off x="3714750" y="1266220"/>
            <a:ext cx="4889500" cy="523220"/>
          </a:xfrm>
          <a:prstGeom prst="rect">
            <a:avLst/>
          </a:prstGeom>
          <a:noFill/>
        </p:spPr>
        <p:txBody>
          <a:bodyPr wrap="square" rtlCol="0">
            <a:spAutoFit/>
          </a:bodyPr>
          <a:lstStyle/>
          <a:p>
            <a:pPr lvl="0" algn="r"/>
            <a:r>
              <a:rPr lang="en-US" sz="2800" i="1" dirty="0" smtClean="0">
                <a:solidFill>
                  <a:prstClr val="black"/>
                </a:solidFill>
                <a:latin typeface="Garamond"/>
                <a:cs typeface="Garamond"/>
              </a:rPr>
              <a:t>X</a:t>
            </a:r>
            <a:r>
              <a:rPr lang="en-US" sz="2800" i="1" baseline="-25000" dirty="0" smtClean="0">
                <a:solidFill>
                  <a:prstClr val="black"/>
                </a:solidFill>
                <a:latin typeface="Garamond"/>
                <a:cs typeface="Garamond"/>
              </a:rPr>
              <a:t>i</a:t>
            </a:r>
            <a:r>
              <a:rPr lang="en-US" sz="2800" dirty="0" smtClean="0">
                <a:solidFill>
                  <a:prstClr val="black"/>
                </a:solidFill>
                <a:latin typeface="Garamond"/>
                <a:cs typeface="Garamond"/>
              </a:rPr>
              <a:t> </a:t>
            </a:r>
            <a:r>
              <a:rPr lang="en-US" sz="2800" dirty="0" smtClean="0">
                <a:solidFill>
                  <a:prstClr val="black"/>
                </a:solidFill>
                <a:latin typeface="Franklin Gothic Medium"/>
                <a:cs typeface="Franklin Gothic Medium"/>
              </a:rPr>
              <a:t>independent </a:t>
            </a:r>
            <a:r>
              <a:rPr lang="en-US" sz="2800" dirty="0" smtClean="0">
                <a:solidFill>
                  <a:prstClr val="black"/>
                </a:solidFill>
                <a:latin typeface="Garamond"/>
                <a:cs typeface="Garamond"/>
              </a:rPr>
              <a:t>Bernoulli(1/2) </a:t>
            </a:r>
            <a:endParaRPr lang="en-US" sz="2800" i="1" dirty="0">
              <a:solidFill>
                <a:prstClr val="black"/>
              </a:solidFill>
              <a:latin typeface="Garamond"/>
              <a:cs typeface="Garamond"/>
            </a:endParaRPr>
          </a:p>
        </p:txBody>
      </p:sp>
      <p:grpSp>
        <p:nvGrpSpPr>
          <p:cNvPr id="11" name="Group 10"/>
          <p:cNvGrpSpPr/>
          <p:nvPr/>
        </p:nvGrpSpPr>
        <p:grpSpPr>
          <a:xfrm>
            <a:off x="-1" y="2431404"/>
            <a:ext cx="4766395" cy="3601096"/>
            <a:chOff x="-1" y="2431404"/>
            <a:chExt cx="4766395" cy="3601096"/>
          </a:xfrm>
        </p:grpSpPr>
        <p:pic>
          <p:nvPicPr>
            <p:cNvPr id="6" name="Picture 5" descr="binomial6.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431404"/>
              <a:ext cx="4766395" cy="3601096"/>
            </a:xfrm>
            <a:prstGeom prst="rect">
              <a:avLst/>
            </a:prstGeom>
          </p:spPr>
        </p:pic>
        <p:sp>
          <p:nvSpPr>
            <p:cNvPr id="9" name="TextBox 8"/>
            <p:cNvSpPr txBox="1"/>
            <p:nvPr/>
          </p:nvSpPr>
          <p:spPr>
            <a:xfrm>
              <a:off x="3206750" y="2932440"/>
              <a:ext cx="920750" cy="461665"/>
            </a:xfrm>
            <a:prstGeom prst="rect">
              <a:avLst/>
            </a:prstGeom>
            <a:noFill/>
          </p:spPr>
          <p:txBody>
            <a:bodyPr wrap="square" rtlCol="0">
              <a:spAutoFit/>
            </a:bodyPr>
            <a:lstStyle/>
            <a:p>
              <a:pPr lvl="0" algn="r"/>
              <a:r>
                <a:rPr lang="en-US" sz="2400" i="1" dirty="0" smtClean="0">
                  <a:latin typeface="Garamond"/>
                  <a:cs typeface="Garamond"/>
                </a:rPr>
                <a:t>n</a:t>
              </a:r>
              <a:r>
                <a:rPr lang="en-US" sz="2400" dirty="0" smtClean="0">
                  <a:latin typeface="Garamond"/>
                  <a:cs typeface="Garamond"/>
                </a:rPr>
                <a:t> = 6</a:t>
              </a:r>
              <a:endParaRPr lang="en-US" sz="2400" i="1" dirty="0">
                <a:solidFill>
                  <a:prstClr val="black"/>
                </a:solidFill>
                <a:latin typeface="Garamond"/>
                <a:cs typeface="Garamond"/>
              </a:endParaRPr>
            </a:p>
          </p:txBody>
        </p:sp>
      </p:grpSp>
      <p:grpSp>
        <p:nvGrpSpPr>
          <p:cNvPr id="12" name="Group 11"/>
          <p:cNvGrpSpPr/>
          <p:nvPr/>
        </p:nvGrpSpPr>
        <p:grpSpPr>
          <a:xfrm>
            <a:off x="4295724" y="2451100"/>
            <a:ext cx="4740325" cy="3581400"/>
            <a:chOff x="4295724" y="2451100"/>
            <a:chExt cx="4740325" cy="3581400"/>
          </a:xfrm>
        </p:grpSpPr>
        <p:pic>
          <p:nvPicPr>
            <p:cNvPr id="8" name="Picture 7" descr="binomial40.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5724" y="2451100"/>
              <a:ext cx="4740325" cy="3581400"/>
            </a:xfrm>
            <a:prstGeom prst="rect">
              <a:avLst/>
            </a:prstGeom>
          </p:spPr>
        </p:pic>
        <p:sp>
          <p:nvSpPr>
            <p:cNvPr id="10" name="TextBox 9"/>
            <p:cNvSpPr txBox="1"/>
            <p:nvPr/>
          </p:nvSpPr>
          <p:spPr>
            <a:xfrm>
              <a:off x="7416800" y="2932440"/>
              <a:ext cx="1047750" cy="461665"/>
            </a:xfrm>
            <a:prstGeom prst="rect">
              <a:avLst/>
            </a:prstGeom>
            <a:noFill/>
          </p:spPr>
          <p:txBody>
            <a:bodyPr wrap="square" rtlCol="0">
              <a:spAutoFit/>
            </a:bodyPr>
            <a:lstStyle/>
            <a:p>
              <a:pPr lvl="0" algn="r"/>
              <a:r>
                <a:rPr lang="en-US" sz="2400" i="1" dirty="0" smtClean="0">
                  <a:latin typeface="Garamond"/>
                  <a:cs typeface="Garamond"/>
                </a:rPr>
                <a:t>n</a:t>
              </a:r>
              <a:r>
                <a:rPr lang="en-US" sz="2400" dirty="0" smtClean="0">
                  <a:latin typeface="Garamond"/>
                  <a:cs typeface="Garamond"/>
                </a:rPr>
                <a:t> = 40</a:t>
              </a:r>
              <a:endParaRPr lang="en-US" sz="2400" i="1" dirty="0">
                <a:solidFill>
                  <a:prstClr val="black"/>
                </a:solidFill>
                <a:latin typeface="Garamond"/>
                <a:cs typeface="Garamond"/>
              </a:endParaRPr>
            </a:p>
          </p:txBody>
        </p:sp>
      </p:grpSp>
    </p:spTree>
    <p:extLst>
      <p:ext uri="{BB962C8B-B14F-4D97-AF65-F5344CB8AC3E}">
        <p14:creationId xmlns:p14="http://schemas.microsoft.com/office/powerpoint/2010/main" val="23489569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experiments</a:t>
            </a:r>
            <a:endParaRPr lang="en-US" dirty="0"/>
          </a:p>
        </p:txBody>
      </p:sp>
      <p:sp>
        <p:nvSpPr>
          <p:cNvPr id="4" name="TextBox 3"/>
          <p:cNvSpPr txBox="1"/>
          <p:nvPr/>
        </p:nvSpPr>
        <p:spPr>
          <a:xfrm>
            <a:off x="457200" y="1275090"/>
            <a:ext cx="3136900" cy="523220"/>
          </a:xfrm>
          <a:prstGeom prst="rect">
            <a:avLst/>
          </a:prstGeom>
          <a:noFill/>
        </p:spPr>
        <p:txBody>
          <a:bodyPr wrap="square" rtlCol="0">
            <a:spAutoFit/>
          </a:bodyPr>
          <a:lstStyle/>
          <a:p>
            <a:pPr lvl="0"/>
            <a:r>
              <a:rPr lang="en-US" sz="2800" i="1" dirty="0" smtClean="0">
                <a:latin typeface="Garamond"/>
                <a:cs typeface="Garamond"/>
              </a:rPr>
              <a:t>X</a:t>
            </a:r>
            <a:r>
              <a:rPr lang="en-US" sz="2800" dirty="0" smtClean="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sp>
        <p:nvSpPr>
          <p:cNvPr id="5" name="TextBox 4"/>
          <p:cNvSpPr txBox="1"/>
          <p:nvPr/>
        </p:nvSpPr>
        <p:spPr>
          <a:xfrm>
            <a:off x="3714750" y="1266220"/>
            <a:ext cx="4889500" cy="523220"/>
          </a:xfrm>
          <a:prstGeom prst="rect">
            <a:avLst/>
          </a:prstGeom>
          <a:noFill/>
        </p:spPr>
        <p:txBody>
          <a:bodyPr wrap="square" rtlCol="0">
            <a:spAutoFit/>
          </a:bodyPr>
          <a:lstStyle/>
          <a:p>
            <a:pPr lvl="0" algn="r"/>
            <a:r>
              <a:rPr lang="en-US" sz="2800" i="1" dirty="0" smtClean="0">
                <a:solidFill>
                  <a:prstClr val="black"/>
                </a:solidFill>
                <a:latin typeface="Garamond"/>
                <a:cs typeface="Garamond"/>
              </a:rPr>
              <a:t>X</a:t>
            </a:r>
            <a:r>
              <a:rPr lang="en-US" sz="2800" i="1" baseline="-25000" dirty="0" smtClean="0">
                <a:solidFill>
                  <a:prstClr val="black"/>
                </a:solidFill>
                <a:latin typeface="Garamond"/>
                <a:cs typeface="Garamond"/>
              </a:rPr>
              <a:t>i</a:t>
            </a:r>
            <a:r>
              <a:rPr lang="en-US" sz="2800" dirty="0" smtClean="0">
                <a:solidFill>
                  <a:prstClr val="black"/>
                </a:solidFill>
                <a:latin typeface="Garamond"/>
                <a:cs typeface="Garamond"/>
              </a:rPr>
              <a:t> </a:t>
            </a:r>
            <a:r>
              <a:rPr lang="en-US" sz="2800" dirty="0" smtClean="0">
                <a:solidFill>
                  <a:prstClr val="black"/>
                </a:solidFill>
                <a:latin typeface="Franklin Gothic Medium"/>
                <a:cs typeface="Franklin Gothic Medium"/>
              </a:rPr>
              <a:t>independent </a:t>
            </a:r>
            <a:r>
              <a:rPr lang="en-US" sz="2800" dirty="0" smtClean="0">
                <a:solidFill>
                  <a:prstClr val="black"/>
                </a:solidFill>
                <a:latin typeface="Garamond"/>
                <a:cs typeface="Garamond"/>
              </a:rPr>
              <a:t>Poisson(1) </a:t>
            </a:r>
            <a:endParaRPr lang="en-US" sz="2800" i="1" dirty="0">
              <a:solidFill>
                <a:prstClr val="black"/>
              </a:solidFill>
              <a:latin typeface="Garamond"/>
              <a:cs typeface="Garamond"/>
            </a:endParaRPr>
          </a:p>
        </p:txBody>
      </p:sp>
      <p:grpSp>
        <p:nvGrpSpPr>
          <p:cNvPr id="11" name="Group 10"/>
          <p:cNvGrpSpPr/>
          <p:nvPr/>
        </p:nvGrpSpPr>
        <p:grpSpPr>
          <a:xfrm>
            <a:off x="1" y="2451100"/>
            <a:ext cx="4419600" cy="3581400"/>
            <a:chOff x="1" y="2451100"/>
            <a:chExt cx="4419600" cy="3581400"/>
          </a:xfrm>
        </p:grpSpPr>
        <p:pic>
          <p:nvPicPr>
            <p:cNvPr id="3" name="Picture 2" descr="poisson3.pdf"/>
            <p:cNvPicPr>
              <a:picLocks noChangeAspect="1"/>
            </p:cNvPicPr>
            <p:nvPr/>
          </p:nvPicPr>
          <p:blipFill rotWithShape="1">
            <a:blip r:embed="rId2">
              <a:extLst>
                <a:ext uri="{28A0092B-C50C-407E-A947-70E740481C1C}">
                  <a14:useLocalDpi xmlns:a14="http://schemas.microsoft.com/office/drawing/2010/main" val="0"/>
                </a:ext>
              </a:extLst>
            </a:blip>
            <a:srcRect r="6766"/>
            <a:stretch/>
          </p:blipFill>
          <p:spPr>
            <a:xfrm>
              <a:off x="1" y="2451100"/>
              <a:ext cx="4419600" cy="3581400"/>
            </a:xfrm>
            <a:prstGeom prst="rect">
              <a:avLst/>
            </a:prstGeom>
          </p:spPr>
        </p:pic>
        <p:sp>
          <p:nvSpPr>
            <p:cNvPr id="9" name="TextBox 8"/>
            <p:cNvSpPr txBox="1"/>
            <p:nvPr/>
          </p:nvSpPr>
          <p:spPr>
            <a:xfrm>
              <a:off x="3206750" y="2932440"/>
              <a:ext cx="920750" cy="461665"/>
            </a:xfrm>
            <a:prstGeom prst="rect">
              <a:avLst/>
            </a:prstGeom>
            <a:noFill/>
          </p:spPr>
          <p:txBody>
            <a:bodyPr wrap="square" rtlCol="0">
              <a:spAutoFit/>
            </a:bodyPr>
            <a:lstStyle/>
            <a:p>
              <a:pPr lvl="0" algn="r"/>
              <a:r>
                <a:rPr lang="en-US" sz="2400" i="1" dirty="0" smtClean="0">
                  <a:latin typeface="Garamond"/>
                  <a:cs typeface="Garamond"/>
                </a:rPr>
                <a:t>n</a:t>
              </a:r>
              <a:r>
                <a:rPr lang="en-US" sz="2400" dirty="0" smtClean="0">
                  <a:latin typeface="Garamond"/>
                  <a:cs typeface="Garamond"/>
                </a:rPr>
                <a:t> = 3</a:t>
              </a:r>
              <a:endParaRPr lang="en-US" sz="2400" i="1" dirty="0">
                <a:solidFill>
                  <a:prstClr val="black"/>
                </a:solidFill>
                <a:latin typeface="Garamond"/>
                <a:cs typeface="Garamond"/>
              </a:endParaRPr>
            </a:p>
          </p:txBody>
        </p:sp>
      </p:grpSp>
      <p:grpSp>
        <p:nvGrpSpPr>
          <p:cNvPr id="12" name="Group 11"/>
          <p:cNvGrpSpPr/>
          <p:nvPr/>
        </p:nvGrpSpPr>
        <p:grpSpPr>
          <a:xfrm>
            <a:off x="4419601" y="2463133"/>
            <a:ext cx="4724399" cy="3569367"/>
            <a:chOff x="4419601" y="2463133"/>
            <a:chExt cx="4724399" cy="3569367"/>
          </a:xfrm>
        </p:grpSpPr>
        <p:pic>
          <p:nvPicPr>
            <p:cNvPr id="7" name="Picture 6" descr="poisson20.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1" y="2463133"/>
              <a:ext cx="4724399" cy="3569367"/>
            </a:xfrm>
            <a:prstGeom prst="rect">
              <a:avLst/>
            </a:prstGeom>
          </p:spPr>
        </p:pic>
        <p:sp>
          <p:nvSpPr>
            <p:cNvPr id="10" name="TextBox 9"/>
            <p:cNvSpPr txBox="1"/>
            <p:nvPr/>
          </p:nvSpPr>
          <p:spPr>
            <a:xfrm>
              <a:off x="7499350" y="2932440"/>
              <a:ext cx="1047750" cy="461665"/>
            </a:xfrm>
            <a:prstGeom prst="rect">
              <a:avLst/>
            </a:prstGeom>
            <a:noFill/>
          </p:spPr>
          <p:txBody>
            <a:bodyPr wrap="square" rtlCol="0">
              <a:spAutoFit/>
            </a:bodyPr>
            <a:lstStyle/>
            <a:p>
              <a:pPr lvl="0" algn="r"/>
              <a:r>
                <a:rPr lang="en-US" sz="2400" i="1" dirty="0" smtClean="0">
                  <a:latin typeface="Garamond"/>
                  <a:cs typeface="Garamond"/>
                </a:rPr>
                <a:t>n</a:t>
              </a:r>
              <a:r>
                <a:rPr lang="en-US" sz="2400" dirty="0" smtClean="0">
                  <a:latin typeface="Garamond"/>
                  <a:cs typeface="Garamond"/>
                </a:rPr>
                <a:t> = 20</a:t>
              </a:r>
              <a:endParaRPr lang="en-US" sz="2400" i="1" dirty="0">
                <a:solidFill>
                  <a:prstClr val="black"/>
                </a:solidFill>
                <a:latin typeface="Garamond"/>
                <a:cs typeface="Garamond"/>
              </a:endParaRPr>
            </a:p>
          </p:txBody>
        </p:sp>
      </p:grpSp>
    </p:spTree>
    <p:extLst>
      <p:ext uri="{BB962C8B-B14F-4D97-AF65-F5344CB8AC3E}">
        <p14:creationId xmlns:p14="http://schemas.microsoft.com/office/powerpoint/2010/main" val="42074190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experiments</a:t>
            </a:r>
            <a:endParaRPr lang="en-US" dirty="0"/>
          </a:p>
        </p:txBody>
      </p:sp>
      <p:sp>
        <p:nvSpPr>
          <p:cNvPr id="4" name="TextBox 3"/>
          <p:cNvSpPr txBox="1"/>
          <p:nvPr/>
        </p:nvSpPr>
        <p:spPr>
          <a:xfrm>
            <a:off x="457200" y="1275090"/>
            <a:ext cx="3136900" cy="523220"/>
          </a:xfrm>
          <a:prstGeom prst="rect">
            <a:avLst/>
          </a:prstGeom>
          <a:noFill/>
        </p:spPr>
        <p:txBody>
          <a:bodyPr wrap="square" rtlCol="0">
            <a:spAutoFit/>
          </a:bodyPr>
          <a:lstStyle/>
          <a:p>
            <a:pPr lvl="0"/>
            <a:r>
              <a:rPr lang="en-US" sz="2800" i="1" dirty="0" smtClean="0">
                <a:latin typeface="Garamond"/>
                <a:cs typeface="Garamond"/>
              </a:rPr>
              <a:t>X</a:t>
            </a:r>
            <a:r>
              <a:rPr lang="en-US" sz="2800" dirty="0" smtClean="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sp>
        <p:nvSpPr>
          <p:cNvPr id="5" name="TextBox 4"/>
          <p:cNvSpPr txBox="1"/>
          <p:nvPr/>
        </p:nvSpPr>
        <p:spPr>
          <a:xfrm>
            <a:off x="3714750" y="1266220"/>
            <a:ext cx="4889500" cy="523220"/>
          </a:xfrm>
          <a:prstGeom prst="rect">
            <a:avLst/>
          </a:prstGeom>
          <a:noFill/>
        </p:spPr>
        <p:txBody>
          <a:bodyPr wrap="square" rtlCol="0">
            <a:spAutoFit/>
          </a:bodyPr>
          <a:lstStyle/>
          <a:p>
            <a:pPr lvl="0" algn="r"/>
            <a:r>
              <a:rPr lang="en-US" sz="2800" i="1" dirty="0" smtClean="0">
                <a:solidFill>
                  <a:prstClr val="black"/>
                </a:solidFill>
                <a:latin typeface="Garamond"/>
                <a:cs typeface="Garamond"/>
              </a:rPr>
              <a:t>X</a:t>
            </a:r>
            <a:r>
              <a:rPr lang="en-US" sz="2800" i="1" baseline="-25000" dirty="0" smtClean="0">
                <a:solidFill>
                  <a:prstClr val="black"/>
                </a:solidFill>
                <a:latin typeface="Garamond"/>
                <a:cs typeface="Garamond"/>
              </a:rPr>
              <a:t>i</a:t>
            </a:r>
            <a:r>
              <a:rPr lang="en-US" sz="2800" dirty="0" smtClean="0">
                <a:solidFill>
                  <a:prstClr val="black"/>
                </a:solidFill>
                <a:latin typeface="Garamond"/>
                <a:cs typeface="Garamond"/>
              </a:rPr>
              <a:t> </a:t>
            </a:r>
            <a:r>
              <a:rPr lang="en-US" sz="2800" dirty="0" smtClean="0">
                <a:solidFill>
                  <a:prstClr val="black"/>
                </a:solidFill>
                <a:latin typeface="Franklin Gothic Medium"/>
                <a:cs typeface="Franklin Gothic Medium"/>
              </a:rPr>
              <a:t>independent </a:t>
            </a:r>
            <a:r>
              <a:rPr lang="en-US" sz="2800" dirty="0" smtClean="0">
                <a:solidFill>
                  <a:prstClr val="black"/>
                </a:solidFill>
                <a:latin typeface="Garamond"/>
                <a:cs typeface="Garamond"/>
              </a:rPr>
              <a:t>Uniform(0, 1) </a:t>
            </a:r>
            <a:endParaRPr lang="en-US" sz="2800" i="1" dirty="0">
              <a:solidFill>
                <a:prstClr val="black"/>
              </a:solidFill>
              <a:latin typeface="Garamond"/>
              <a:cs typeface="Garamond"/>
            </a:endParaRPr>
          </a:p>
        </p:txBody>
      </p:sp>
      <p:grpSp>
        <p:nvGrpSpPr>
          <p:cNvPr id="12" name="Group 11"/>
          <p:cNvGrpSpPr/>
          <p:nvPr/>
        </p:nvGrpSpPr>
        <p:grpSpPr>
          <a:xfrm>
            <a:off x="0" y="2450432"/>
            <a:ext cx="4741207" cy="3582067"/>
            <a:chOff x="0" y="2450432"/>
            <a:chExt cx="4741207" cy="3582067"/>
          </a:xfrm>
        </p:grpSpPr>
        <p:pic>
          <p:nvPicPr>
            <p:cNvPr id="6" name="Picture 5" descr="uniform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50432"/>
              <a:ext cx="4741207" cy="3582067"/>
            </a:xfrm>
            <a:prstGeom prst="rect">
              <a:avLst/>
            </a:prstGeom>
          </p:spPr>
        </p:pic>
        <p:sp>
          <p:nvSpPr>
            <p:cNvPr id="9" name="TextBox 8"/>
            <p:cNvSpPr txBox="1"/>
            <p:nvPr/>
          </p:nvSpPr>
          <p:spPr>
            <a:xfrm>
              <a:off x="3206750" y="2932440"/>
              <a:ext cx="920750" cy="461665"/>
            </a:xfrm>
            <a:prstGeom prst="rect">
              <a:avLst/>
            </a:prstGeom>
            <a:noFill/>
          </p:spPr>
          <p:txBody>
            <a:bodyPr wrap="square" rtlCol="0">
              <a:spAutoFit/>
            </a:bodyPr>
            <a:lstStyle/>
            <a:p>
              <a:pPr lvl="0" algn="r"/>
              <a:r>
                <a:rPr lang="en-US" sz="2400" i="1" dirty="0" smtClean="0">
                  <a:latin typeface="Garamond"/>
                  <a:cs typeface="Garamond"/>
                </a:rPr>
                <a:t>n</a:t>
              </a:r>
              <a:r>
                <a:rPr lang="en-US" sz="2400" dirty="0" smtClean="0">
                  <a:latin typeface="Garamond"/>
                  <a:cs typeface="Garamond"/>
                </a:rPr>
                <a:t> = 2</a:t>
              </a:r>
              <a:endParaRPr lang="en-US" sz="2400" i="1" dirty="0">
                <a:solidFill>
                  <a:prstClr val="black"/>
                </a:solidFill>
                <a:latin typeface="Garamond"/>
                <a:cs typeface="Garamond"/>
              </a:endParaRPr>
            </a:p>
          </p:txBody>
        </p:sp>
      </p:grpSp>
      <p:grpSp>
        <p:nvGrpSpPr>
          <p:cNvPr id="11" name="Group 10"/>
          <p:cNvGrpSpPr/>
          <p:nvPr/>
        </p:nvGrpSpPr>
        <p:grpSpPr>
          <a:xfrm>
            <a:off x="4356100" y="2415155"/>
            <a:ext cx="4787900" cy="3617344"/>
            <a:chOff x="4356100" y="2415155"/>
            <a:chExt cx="4787900" cy="3617344"/>
          </a:xfrm>
        </p:grpSpPr>
        <p:pic>
          <p:nvPicPr>
            <p:cNvPr id="8" name="Picture 7" descr="uniform10.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6100" y="2415155"/>
              <a:ext cx="4787900" cy="3617344"/>
            </a:xfrm>
            <a:prstGeom prst="rect">
              <a:avLst/>
            </a:prstGeom>
          </p:spPr>
        </p:pic>
        <p:sp>
          <p:nvSpPr>
            <p:cNvPr id="10" name="TextBox 9"/>
            <p:cNvSpPr txBox="1"/>
            <p:nvPr/>
          </p:nvSpPr>
          <p:spPr>
            <a:xfrm>
              <a:off x="7499350" y="2932440"/>
              <a:ext cx="1047750" cy="461665"/>
            </a:xfrm>
            <a:prstGeom prst="rect">
              <a:avLst/>
            </a:prstGeom>
            <a:noFill/>
          </p:spPr>
          <p:txBody>
            <a:bodyPr wrap="square" rtlCol="0">
              <a:spAutoFit/>
            </a:bodyPr>
            <a:lstStyle/>
            <a:p>
              <a:pPr lvl="0" algn="r"/>
              <a:r>
                <a:rPr lang="en-US" sz="2400" i="1" dirty="0" smtClean="0">
                  <a:latin typeface="Garamond"/>
                  <a:cs typeface="Garamond"/>
                </a:rPr>
                <a:t>n</a:t>
              </a:r>
              <a:r>
                <a:rPr lang="en-US" sz="2400" dirty="0" smtClean="0">
                  <a:latin typeface="Garamond"/>
                  <a:cs typeface="Garamond"/>
                </a:rPr>
                <a:t> = 10</a:t>
              </a:r>
              <a:endParaRPr lang="en-US" sz="2400" i="1" dirty="0">
                <a:solidFill>
                  <a:prstClr val="black"/>
                </a:solidFill>
                <a:latin typeface="Garamond"/>
                <a:cs typeface="Garamond"/>
              </a:endParaRPr>
            </a:p>
          </p:txBody>
        </p:sp>
      </p:grpSp>
    </p:spTree>
    <p:extLst>
      <p:ext uri="{BB962C8B-B14F-4D97-AF65-F5344CB8AC3E}">
        <p14:creationId xmlns:p14="http://schemas.microsoft.com/office/powerpoint/2010/main" val="11504288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normal.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933449"/>
            <a:ext cx="7480300" cy="5651500"/>
          </a:xfrm>
          <a:prstGeom prst="rect">
            <a:avLst/>
          </a:prstGeom>
        </p:spPr>
      </p:pic>
      <p:sp>
        <p:nvSpPr>
          <p:cNvPr id="2" name="Title 1"/>
          <p:cNvSpPr>
            <a:spLocks noGrp="1"/>
          </p:cNvSpPr>
          <p:nvPr>
            <p:ph type="title"/>
          </p:nvPr>
        </p:nvSpPr>
        <p:spPr/>
        <p:txBody>
          <a:bodyPr/>
          <a:lstStyle/>
          <a:p>
            <a:r>
              <a:rPr lang="en-US" dirty="0" smtClean="0"/>
              <a:t>The normal random variable</a:t>
            </a:r>
            <a:endParaRPr lang="en-US" dirty="0"/>
          </a:p>
        </p:txBody>
      </p:sp>
      <p:grpSp>
        <p:nvGrpSpPr>
          <p:cNvPr id="7" name="Group 6"/>
          <p:cNvGrpSpPr/>
          <p:nvPr/>
        </p:nvGrpSpPr>
        <p:grpSpPr>
          <a:xfrm>
            <a:off x="1933769" y="1630346"/>
            <a:ext cx="2588242" cy="523220"/>
            <a:chOff x="1078191" y="3483714"/>
            <a:chExt cx="2588242" cy="523220"/>
          </a:xfrm>
        </p:grpSpPr>
        <p:sp>
          <p:nvSpPr>
            <p:cNvPr id="5" name="Rectangle 4"/>
            <p:cNvSpPr/>
            <p:nvPr/>
          </p:nvSpPr>
          <p:spPr>
            <a:xfrm>
              <a:off x="1078191" y="3483714"/>
              <a:ext cx="2588242" cy="523220"/>
            </a:xfrm>
            <a:prstGeom prst="rect">
              <a:avLst/>
            </a:prstGeom>
          </p:spPr>
          <p:txBody>
            <a:bodyPr wrap="none">
              <a:spAutoFit/>
            </a:bodyPr>
            <a:lstStyle/>
            <a:p>
              <a:pPr lvl="0"/>
              <a:r>
                <a:rPr lang="en-US" sz="2800" i="1" dirty="0" smtClean="0">
                  <a:solidFill>
                    <a:prstClr val="black"/>
                  </a:solidFill>
                  <a:latin typeface="Garamond"/>
                  <a:cs typeface="Garamond"/>
                </a:rPr>
                <a:t>f</a:t>
              </a:r>
              <a:r>
                <a:rPr lang="en-US" sz="2800" dirty="0" smtClean="0">
                  <a:solidFill>
                    <a:prstClr val="black"/>
                  </a:solidFill>
                  <a:latin typeface="Garamond"/>
                  <a:cs typeface="Garamond"/>
                </a:rPr>
                <a:t>(</a:t>
              </a:r>
              <a:r>
                <a:rPr lang="en-US" sz="2800" i="1" dirty="0" smtClean="0">
                  <a:solidFill>
                    <a:prstClr val="black"/>
                  </a:solidFill>
                  <a:latin typeface="Garamond"/>
                  <a:cs typeface="Garamond"/>
                </a:rPr>
                <a:t>t</a:t>
              </a:r>
              <a:r>
                <a:rPr lang="en-US" sz="2800" dirty="0" smtClean="0">
                  <a:solidFill>
                    <a:prstClr val="black"/>
                  </a:solidFill>
                  <a:latin typeface="Garamond"/>
                  <a:cs typeface="Garamond"/>
                </a:rPr>
                <a:t>) = (2</a:t>
              </a:r>
              <a:r>
                <a:rPr lang="en-US" sz="2800" dirty="0" smtClean="0">
                  <a:solidFill>
                    <a:prstClr val="black"/>
                  </a:solidFill>
                  <a:latin typeface="Symbol" charset="2"/>
                  <a:cs typeface="Symbol" charset="2"/>
                </a:rPr>
                <a:t>p</a:t>
              </a:r>
              <a:r>
                <a:rPr lang="en-US" sz="2800" dirty="0" smtClean="0">
                  <a:solidFill>
                    <a:prstClr val="black"/>
                  </a:solidFill>
                  <a:latin typeface="Garamond"/>
                  <a:cs typeface="Garamond"/>
                </a:rPr>
                <a:t>)</a:t>
              </a:r>
              <a:r>
                <a:rPr lang="en-US" sz="2800" baseline="30000" dirty="0" smtClean="0">
                  <a:solidFill>
                    <a:prstClr val="black"/>
                  </a:solidFill>
                  <a:latin typeface="Garamond"/>
                  <a:cs typeface="Garamond"/>
                </a:rPr>
                <a:t>-½</a:t>
              </a:r>
              <a:r>
                <a:rPr lang="en-US" sz="2800" dirty="0" smtClean="0">
                  <a:solidFill>
                    <a:prstClr val="black"/>
                  </a:solidFill>
                  <a:latin typeface="Garamond"/>
                  <a:cs typeface="Garamond"/>
                </a:rPr>
                <a:t> e</a:t>
              </a:r>
              <a:r>
                <a:rPr lang="en-US" sz="2800" baseline="30000" dirty="0" smtClean="0">
                  <a:solidFill>
                    <a:prstClr val="black"/>
                  </a:solidFill>
                  <a:latin typeface="Garamond"/>
                  <a:cs typeface="Garamond"/>
                </a:rPr>
                <a:t>-</a:t>
              </a:r>
              <a:r>
                <a:rPr lang="en-US" sz="2800" i="1" baseline="30000" dirty="0" smtClean="0">
                  <a:solidFill>
                    <a:prstClr val="black"/>
                  </a:solidFill>
                  <a:latin typeface="Garamond"/>
                  <a:cs typeface="Garamond"/>
                </a:rPr>
                <a:t>t</a:t>
              </a:r>
              <a:r>
                <a:rPr lang="en-US" sz="2800" baseline="30000" dirty="0">
                  <a:solidFill>
                    <a:prstClr val="black"/>
                  </a:solidFill>
                  <a:latin typeface="Garamond"/>
                  <a:cs typeface="Garamond"/>
                </a:rPr>
                <a:t> </a:t>
              </a:r>
              <a:r>
                <a:rPr lang="en-US" sz="2800" baseline="30000" dirty="0" smtClean="0">
                  <a:solidFill>
                    <a:prstClr val="black"/>
                  </a:solidFill>
                  <a:latin typeface="Garamond"/>
                  <a:cs typeface="Garamond"/>
                </a:rPr>
                <a:t>/2</a:t>
              </a:r>
              <a:endParaRPr lang="en-US" sz="2800" i="1" baseline="30000" dirty="0">
                <a:solidFill>
                  <a:prstClr val="black"/>
                </a:solidFill>
                <a:latin typeface="Garamond"/>
                <a:cs typeface="Garamond"/>
              </a:endParaRPr>
            </a:p>
          </p:txBody>
        </p:sp>
        <p:sp>
          <p:nvSpPr>
            <p:cNvPr id="6" name="Rectangle 5"/>
            <p:cNvSpPr/>
            <p:nvPr/>
          </p:nvSpPr>
          <p:spPr>
            <a:xfrm>
              <a:off x="3105914" y="3558714"/>
              <a:ext cx="290571" cy="276999"/>
            </a:xfrm>
            <a:prstGeom prst="rect">
              <a:avLst/>
            </a:prstGeom>
          </p:spPr>
          <p:txBody>
            <a:bodyPr wrap="none">
              <a:spAutoFit/>
            </a:bodyPr>
            <a:lstStyle/>
            <a:p>
              <a:pPr lvl="0"/>
              <a:r>
                <a:rPr lang="en-US" baseline="30000" dirty="0">
                  <a:solidFill>
                    <a:prstClr val="black"/>
                  </a:solidFill>
                  <a:latin typeface="Garamond"/>
                  <a:cs typeface="Garamond"/>
                </a:rPr>
                <a:t>2</a:t>
              </a:r>
              <a:endParaRPr lang="en-US" i="1" baseline="30000" dirty="0">
                <a:solidFill>
                  <a:prstClr val="black"/>
                </a:solidFill>
                <a:latin typeface="Garamond"/>
                <a:cs typeface="Garamond"/>
              </a:endParaRPr>
            </a:p>
          </p:txBody>
        </p:sp>
      </p:grpSp>
      <p:sp>
        <p:nvSpPr>
          <p:cNvPr id="10" name="Rectangle 9"/>
          <p:cNvSpPr/>
          <p:nvPr/>
        </p:nvSpPr>
        <p:spPr>
          <a:xfrm>
            <a:off x="7638142" y="5727184"/>
            <a:ext cx="319124" cy="523220"/>
          </a:xfrm>
          <a:prstGeom prst="rect">
            <a:avLst/>
          </a:prstGeom>
        </p:spPr>
        <p:txBody>
          <a:bodyPr wrap="none">
            <a:spAutoFit/>
          </a:bodyPr>
          <a:lstStyle/>
          <a:p>
            <a:r>
              <a:rPr lang="en-US" sz="2800" i="1" dirty="0" smtClean="0">
                <a:solidFill>
                  <a:prstClr val="black"/>
                </a:solidFill>
                <a:latin typeface="Garamond"/>
                <a:cs typeface="Garamond"/>
              </a:rPr>
              <a:t>t</a:t>
            </a:r>
            <a:endParaRPr lang="en-US" dirty="0"/>
          </a:p>
        </p:txBody>
      </p:sp>
      <p:sp>
        <p:nvSpPr>
          <p:cNvPr id="11" name="TextBox 10"/>
          <p:cNvSpPr txBox="1"/>
          <p:nvPr/>
        </p:nvSpPr>
        <p:spPr>
          <a:xfrm>
            <a:off x="2381250" y="5407451"/>
            <a:ext cx="4664558" cy="461665"/>
          </a:xfrm>
          <a:prstGeom prst="rect">
            <a:avLst/>
          </a:prstGeom>
          <a:noFill/>
        </p:spPr>
        <p:txBody>
          <a:bodyPr wrap="none" rtlCol="0">
            <a:spAutoFit/>
          </a:bodyPr>
          <a:lstStyle/>
          <a:p>
            <a:r>
              <a:rPr lang="en-US" sz="2400" dirty="0" err="1" smtClean="0">
                <a:latin typeface="Franklin Gothic Medium"/>
                <a:cs typeface="Franklin Gothic Medium"/>
              </a:rPr>
              <a:t>p.d.f</a:t>
            </a:r>
            <a:r>
              <a:rPr lang="en-US" sz="2400" dirty="0" smtClean="0">
                <a:latin typeface="Franklin Gothic Medium"/>
                <a:cs typeface="Franklin Gothic Medium"/>
              </a:rPr>
              <a:t>. of a normal random variable</a:t>
            </a:r>
          </a:p>
        </p:txBody>
      </p:sp>
    </p:spTree>
    <p:extLst>
      <p:ext uri="{BB962C8B-B14F-4D97-AF65-F5344CB8AC3E}">
        <p14:creationId xmlns:p14="http://schemas.microsoft.com/office/powerpoint/2010/main" val="402671370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central limit theorem</a:t>
            </a:r>
            <a:endParaRPr lang="en-US" dirty="0"/>
          </a:p>
        </p:txBody>
      </p:sp>
      <p:sp>
        <p:nvSpPr>
          <p:cNvPr id="4" name="TextBox 3"/>
          <p:cNvSpPr txBox="1"/>
          <p:nvPr/>
        </p:nvSpPr>
        <p:spPr>
          <a:xfrm>
            <a:off x="457200" y="1294140"/>
            <a:ext cx="8229600" cy="523220"/>
          </a:xfrm>
          <a:prstGeom prst="rect">
            <a:avLst/>
          </a:prstGeom>
          <a:noFill/>
        </p:spPr>
        <p:txBody>
          <a:bodyPr wrap="square" rtlCol="0">
            <a:spAutoFit/>
          </a:bodyPr>
          <a:lstStyle/>
          <a:p>
            <a:r>
              <a:rPr lang="en-US" sz="2800" i="1" dirty="0" smtClean="0">
                <a:latin typeface="Garamond"/>
                <a:cs typeface="Garamond"/>
              </a:rPr>
              <a:t>X</a:t>
            </a:r>
            <a:r>
              <a:rPr lang="en-US" sz="2800" baseline="-25000" dirty="0" smtClean="0">
                <a:latin typeface="Garamond"/>
                <a:cs typeface="Garamond"/>
              </a:rPr>
              <a:t>1</a:t>
            </a:r>
            <a:r>
              <a:rPr lang="en-US" sz="2800" dirty="0" smtClean="0">
                <a:latin typeface="Garamond"/>
                <a:cs typeface="Garamond"/>
              </a:rPr>
              <a:t>,…, </a:t>
            </a:r>
            <a:r>
              <a:rPr lang="en-US" sz="2800" i="1" dirty="0" err="1" smtClean="0">
                <a:latin typeface="Garamond"/>
                <a:cs typeface="Garamond"/>
              </a:rPr>
              <a:t>X</a:t>
            </a:r>
            <a:r>
              <a:rPr lang="en-US" sz="2800" i="1" baseline="-25000" dirty="0" err="1" smtClean="0">
                <a:latin typeface="Garamond"/>
                <a:cs typeface="Garamond"/>
              </a:rPr>
              <a:t>n</a:t>
            </a:r>
            <a:r>
              <a:rPr lang="en-US" sz="2800" dirty="0" smtClean="0">
                <a:latin typeface="Franklin Gothic Medium"/>
                <a:cs typeface="Franklin Gothic Medium"/>
              </a:rPr>
              <a:t> are independent with same </a:t>
            </a:r>
            <a:r>
              <a:rPr lang="en-US" sz="2800" dirty="0" err="1" smtClean="0">
                <a:latin typeface="Franklin Gothic Medium"/>
                <a:cs typeface="Franklin Gothic Medium"/>
              </a:rPr>
              <a:t>p.m.f</a:t>
            </a:r>
            <a:r>
              <a:rPr lang="en-US" sz="2800" dirty="0" smtClean="0">
                <a:latin typeface="Franklin Gothic Medium"/>
                <a:cs typeface="Franklin Gothic Medium"/>
              </a:rPr>
              <a:t>. (</a:t>
            </a:r>
            <a:r>
              <a:rPr lang="en-US" sz="2800" dirty="0" err="1" smtClean="0">
                <a:latin typeface="Franklin Gothic Medium"/>
                <a:cs typeface="Franklin Gothic Medium"/>
              </a:rPr>
              <a:t>p.d.f</a:t>
            </a:r>
            <a:r>
              <a:rPr lang="en-US" sz="2800" dirty="0" smtClean="0">
                <a:latin typeface="Franklin Gothic Medium"/>
                <a:cs typeface="Franklin Gothic Medium"/>
              </a:rPr>
              <a:t>.)</a:t>
            </a:r>
          </a:p>
        </p:txBody>
      </p:sp>
      <p:sp>
        <p:nvSpPr>
          <p:cNvPr id="5" name="TextBox 4"/>
          <p:cNvSpPr txBox="1"/>
          <p:nvPr/>
        </p:nvSpPr>
        <p:spPr>
          <a:xfrm>
            <a:off x="457200" y="5215920"/>
            <a:ext cx="8229600" cy="523220"/>
          </a:xfrm>
          <a:prstGeom prst="rect">
            <a:avLst/>
          </a:prstGeom>
          <a:noFill/>
        </p:spPr>
        <p:txBody>
          <a:bodyPr wrap="square" rtlCol="0">
            <a:spAutoFit/>
          </a:bodyPr>
          <a:lstStyle/>
          <a:p>
            <a:r>
              <a:rPr lang="en-US" sz="2800" dirty="0" smtClean="0">
                <a:latin typeface="Franklin Gothic Medium"/>
                <a:cs typeface="Franklin Gothic Medium"/>
              </a:rPr>
              <a:t>where </a:t>
            </a:r>
            <a:r>
              <a:rPr lang="en-US" sz="2800" i="1" dirty="0" smtClean="0">
                <a:latin typeface="Garamond"/>
                <a:cs typeface="Garamond"/>
              </a:rPr>
              <a:t>T</a:t>
            </a:r>
            <a:r>
              <a:rPr lang="en-US" sz="2800" dirty="0" smtClean="0">
                <a:latin typeface="Franklin Gothic Medium"/>
                <a:cs typeface="Franklin Gothic Medium"/>
              </a:rPr>
              <a:t> is a normal random variable.</a:t>
            </a:r>
            <a:endParaRPr lang="en-US" sz="2800" dirty="0" smtClean="0">
              <a:solidFill>
                <a:srgbClr val="FF9933"/>
              </a:solidFill>
              <a:latin typeface="Franklin Gothic Medium"/>
              <a:cs typeface="Franklin Gothic Medium"/>
            </a:endParaRPr>
          </a:p>
        </p:txBody>
      </p:sp>
      <p:sp>
        <p:nvSpPr>
          <p:cNvPr id="6" name="TextBox 5"/>
          <p:cNvSpPr txBox="1"/>
          <p:nvPr/>
        </p:nvSpPr>
        <p:spPr>
          <a:xfrm>
            <a:off x="457200" y="2030740"/>
            <a:ext cx="7677150" cy="523220"/>
          </a:xfrm>
          <a:prstGeom prst="rect">
            <a:avLst/>
          </a:prstGeom>
          <a:noFill/>
        </p:spPr>
        <p:txBody>
          <a:bodyPr wrap="square" rtlCol="0">
            <a:spAutoFit/>
          </a:bodyPr>
          <a:lstStyle/>
          <a:p>
            <a:pPr lvl="0"/>
            <a:r>
              <a:rPr lang="en-US" sz="2800" i="1" dirty="0" smtClean="0">
                <a:solidFill>
                  <a:prstClr val="black"/>
                </a:solidFill>
                <a:latin typeface="Symbol" charset="2"/>
                <a:cs typeface="Symbol" charset="2"/>
              </a:rPr>
              <a:t>m </a:t>
            </a:r>
            <a:r>
              <a:rPr lang="en-US" sz="2800" dirty="0">
                <a:latin typeface="Garamond"/>
                <a:cs typeface="Garamond"/>
              </a:rPr>
              <a:t>= </a:t>
            </a:r>
            <a:r>
              <a:rPr lang="en-US" sz="2800" i="1" dirty="0">
                <a:latin typeface="Garamond"/>
                <a:cs typeface="Garamond"/>
              </a:rPr>
              <a:t>E</a:t>
            </a:r>
            <a:r>
              <a:rPr lang="en-US" sz="2800" dirty="0">
                <a:latin typeface="Garamond"/>
                <a:cs typeface="Garamond"/>
              </a:rPr>
              <a:t>[</a:t>
            </a:r>
            <a:r>
              <a:rPr lang="en-US" sz="2800" i="1" dirty="0" smtClean="0">
                <a:latin typeface="Garamond"/>
                <a:cs typeface="Garamond"/>
              </a:rPr>
              <a:t>X</a:t>
            </a:r>
            <a:r>
              <a:rPr lang="en-US" sz="2800" i="1" baseline="-25000" dirty="0" smtClean="0">
                <a:latin typeface="Garamond"/>
                <a:cs typeface="Garamond"/>
              </a:rPr>
              <a:t>i</a:t>
            </a:r>
            <a:r>
              <a:rPr lang="en-US" sz="2800" dirty="0" smtClean="0">
                <a:latin typeface="Garamond"/>
                <a:cs typeface="Garamond"/>
              </a:rPr>
              <a:t>]</a:t>
            </a:r>
            <a:r>
              <a:rPr lang="en-US" sz="2800" dirty="0" smtClean="0">
                <a:latin typeface="Franklin Gothic Medium"/>
                <a:cs typeface="Franklin Gothic Medium"/>
              </a:rPr>
              <a:t>, </a:t>
            </a:r>
            <a:r>
              <a:rPr lang="en-US" sz="2800" i="1" dirty="0" smtClean="0">
                <a:solidFill>
                  <a:prstClr val="black"/>
                </a:solidFill>
                <a:latin typeface="Symbol" charset="2"/>
                <a:cs typeface="Symbol" charset="2"/>
              </a:rPr>
              <a:t>s </a:t>
            </a:r>
            <a:r>
              <a:rPr lang="en-US" sz="2800" dirty="0">
                <a:latin typeface="Garamond"/>
                <a:cs typeface="Garamond"/>
              </a:rPr>
              <a:t>= √</a:t>
            </a:r>
            <a:r>
              <a:rPr lang="en-US" sz="2800" i="1" dirty="0" err="1" smtClean="0">
                <a:latin typeface="Garamond"/>
                <a:cs typeface="Garamond"/>
              </a:rPr>
              <a:t>Var</a:t>
            </a:r>
            <a:r>
              <a:rPr lang="en-US" sz="2800" dirty="0" smtClean="0">
                <a:latin typeface="Garamond"/>
                <a:cs typeface="Garamond"/>
              </a:rPr>
              <a:t>[</a:t>
            </a:r>
            <a:r>
              <a:rPr lang="en-US" sz="2800" i="1" dirty="0" smtClean="0">
                <a:latin typeface="Garamond"/>
                <a:cs typeface="Garamond"/>
              </a:rPr>
              <a:t>X</a:t>
            </a:r>
            <a:r>
              <a:rPr lang="en-US" sz="2800" i="1" baseline="-25000" dirty="0" smtClean="0">
                <a:latin typeface="Garamond"/>
                <a:cs typeface="Garamond"/>
              </a:rPr>
              <a:t>i</a:t>
            </a:r>
            <a:r>
              <a:rPr lang="en-US" sz="2800" dirty="0" smtClean="0">
                <a:latin typeface="Garamond"/>
                <a:cs typeface="Garamond"/>
              </a:rPr>
              <a:t>]</a:t>
            </a:r>
            <a:r>
              <a:rPr lang="en-US" sz="2800" dirty="0" smtClean="0">
                <a:latin typeface="Franklin Gothic Medium"/>
                <a:cs typeface="Franklin Gothic Medium"/>
              </a:rPr>
              <a:t>, </a:t>
            </a:r>
            <a:r>
              <a:rPr lang="en-US" sz="2800" dirty="0" smtClean="0">
                <a:latin typeface="Garamond"/>
                <a:cs typeface="Garamond"/>
              </a:rPr>
              <a:t> </a:t>
            </a:r>
            <a:r>
              <a:rPr lang="en-US" sz="2800" i="1" dirty="0">
                <a:latin typeface="Garamond"/>
                <a:cs typeface="Garamond"/>
              </a:rPr>
              <a:t>X</a:t>
            </a:r>
            <a:r>
              <a:rPr lang="en-US" sz="2800" dirty="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sp>
        <p:nvSpPr>
          <p:cNvPr id="11" name="TextBox 10"/>
          <p:cNvSpPr txBox="1"/>
          <p:nvPr/>
        </p:nvSpPr>
        <p:spPr>
          <a:xfrm>
            <a:off x="1060450" y="3183954"/>
            <a:ext cx="5899150" cy="523220"/>
          </a:xfrm>
          <a:prstGeom prst="rect">
            <a:avLst/>
          </a:prstGeom>
          <a:noFill/>
        </p:spPr>
        <p:txBody>
          <a:bodyPr wrap="square" rtlCol="0">
            <a:spAutoFit/>
          </a:bodyPr>
          <a:lstStyle/>
          <a:p>
            <a:r>
              <a:rPr lang="en-US" sz="2800" dirty="0" smtClean="0">
                <a:latin typeface="Franklin Gothic Medium"/>
                <a:cs typeface="Franklin Gothic Medium"/>
              </a:rPr>
              <a:t>For every </a:t>
            </a:r>
            <a:r>
              <a:rPr lang="en-US" sz="2800" i="1" dirty="0" smtClean="0">
                <a:latin typeface="Garamond"/>
                <a:cs typeface="Garamond"/>
              </a:rPr>
              <a:t>t</a:t>
            </a:r>
            <a:r>
              <a:rPr lang="en-US" sz="2800" dirty="0" smtClean="0">
                <a:latin typeface="Franklin Gothic Medium"/>
                <a:cs typeface="Franklin Gothic Medium"/>
              </a:rPr>
              <a:t> (positive or negative): </a:t>
            </a:r>
            <a:endParaRPr lang="en-US" sz="2800" dirty="0" smtClean="0">
              <a:latin typeface="Garamond"/>
              <a:cs typeface="Garamond"/>
            </a:endParaRPr>
          </a:p>
        </p:txBody>
      </p:sp>
      <p:grpSp>
        <p:nvGrpSpPr>
          <p:cNvPr id="13" name="Group 12"/>
          <p:cNvGrpSpPr/>
          <p:nvPr/>
        </p:nvGrpSpPr>
        <p:grpSpPr>
          <a:xfrm>
            <a:off x="2008508" y="3896288"/>
            <a:ext cx="5044372" cy="690538"/>
            <a:chOff x="1906908" y="4378250"/>
            <a:chExt cx="5044372" cy="690538"/>
          </a:xfrm>
        </p:grpSpPr>
        <p:grpSp>
          <p:nvGrpSpPr>
            <p:cNvPr id="8" name="Group 7"/>
            <p:cNvGrpSpPr/>
            <p:nvPr/>
          </p:nvGrpSpPr>
          <p:grpSpPr>
            <a:xfrm>
              <a:off x="1959810" y="4378250"/>
              <a:ext cx="4991470" cy="523220"/>
              <a:chOff x="2198948" y="3120080"/>
              <a:chExt cx="4991470" cy="523220"/>
            </a:xfrm>
          </p:grpSpPr>
          <p:sp>
            <p:nvSpPr>
              <p:cNvPr id="9" name="TextBox 8"/>
              <p:cNvSpPr txBox="1"/>
              <p:nvPr/>
            </p:nvSpPr>
            <p:spPr>
              <a:xfrm>
                <a:off x="2198948" y="3120080"/>
                <a:ext cx="4991470" cy="523220"/>
              </a:xfrm>
              <a:prstGeom prst="rect">
                <a:avLst/>
              </a:prstGeom>
              <a:noFill/>
            </p:spPr>
            <p:txBody>
              <a:bodyPr wrap="none" rtlCol="0">
                <a:spAutoFit/>
              </a:bodyPr>
              <a:lstStyle/>
              <a:p>
                <a:pPr lvl="0"/>
                <a:r>
                  <a:rPr lang="en-US" sz="2800" dirty="0" err="1" smtClean="0">
                    <a:latin typeface="Garamond"/>
                    <a:cs typeface="Garamond"/>
                  </a:rPr>
                  <a:t>lim</a:t>
                </a:r>
                <a:r>
                  <a:rPr lang="en-US" sz="2800" i="1" dirty="0" smtClean="0">
                    <a:latin typeface="Garamond"/>
                    <a:cs typeface="Garamond"/>
                  </a:rPr>
                  <a:t> P</a:t>
                </a:r>
                <a:r>
                  <a:rPr lang="en-US" sz="2800" dirty="0" smtClean="0">
                    <a:latin typeface="Garamond"/>
                    <a:cs typeface="Garamond"/>
                  </a:rPr>
                  <a:t>(</a:t>
                </a:r>
                <a:r>
                  <a:rPr lang="en-US" sz="2800" i="1" dirty="0" smtClean="0">
                    <a:latin typeface="Garamond"/>
                    <a:cs typeface="Garamond"/>
                  </a:rPr>
                  <a:t>X </a:t>
                </a:r>
                <a:r>
                  <a:rPr lang="en-US" sz="2800" dirty="0" smtClean="0">
                    <a:latin typeface="Garamond"/>
                    <a:cs typeface="Garamond"/>
                  </a:rPr>
                  <a:t>≤ </a:t>
                </a:r>
                <a:r>
                  <a:rPr lang="en-US" sz="2800" i="1" dirty="0" err="1" smtClean="0">
                    <a:solidFill>
                      <a:prstClr val="black"/>
                    </a:solidFill>
                    <a:latin typeface="Symbol" charset="2"/>
                    <a:cs typeface="Symbol" charset="2"/>
                  </a:rPr>
                  <a:t>m</a:t>
                </a:r>
                <a:r>
                  <a:rPr lang="en-US" sz="2800" i="1" dirty="0" err="1" smtClean="0">
                    <a:latin typeface="Garamond"/>
                    <a:cs typeface="Garamond"/>
                  </a:rPr>
                  <a:t>n</a:t>
                </a:r>
                <a:r>
                  <a:rPr lang="en-US" sz="2800" i="1" dirty="0" smtClean="0">
                    <a:latin typeface="Garamond"/>
                    <a:cs typeface="Garamond"/>
                  </a:rPr>
                  <a:t> </a:t>
                </a:r>
                <a:r>
                  <a:rPr lang="en-US" sz="2800" dirty="0" smtClean="0">
                    <a:latin typeface="Garamond"/>
                    <a:cs typeface="Garamond"/>
                  </a:rPr>
                  <a:t>+ </a:t>
                </a:r>
                <a:r>
                  <a:rPr lang="en-US" sz="2800" i="1" dirty="0" err="1" smtClean="0">
                    <a:latin typeface="Garamond"/>
                    <a:cs typeface="Garamond"/>
                  </a:rPr>
                  <a:t>t</a:t>
                </a:r>
                <a:r>
                  <a:rPr lang="en-US" sz="2800" i="1" dirty="0" err="1" smtClean="0">
                    <a:solidFill>
                      <a:prstClr val="black"/>
                    </a:solidFill>
                    <a:latin typeface="Symbol" charset="2"/>
                    <a:cs typeface="Symbol" charset="2"/>
                  </a:rPr>
                  <a:t>s</a:t>
                </a:r>
                <a:r>
                  <a:rPr lang="en-US" sz="2800" i="1" dirty="0" smtClean="0">
                    <a:solidFill>
                      <a:prstClr val="black"/>
                    </a:solidFill>
                    <a:latin typeface="Symbol" charset="2"/>
                    <a:cs typeface="Symbol" charset="2"/>
                  </a:rPr>
                  <a:t> </a:t>
                </a:r>
                <a:r>
                  <a:rPr lang="en-US" sz="2800" dirty="0" smtClean="0">
                    <a:latin typeface="Garamond"/>
                    <a:cs typeface="Garamond"/>
                  </a:rPr>
                  <a:t>√</a:t>
                </a:r>
                <a:r>
                  <a:rPr lang="en-US" sz="2800" i="1" dirty="0" smtClean="0">
                    <a:latin typeface="Garamond"/>
                    <a:cs typeface="Garamond"/>
                  </a:rPr>
                  <a:t>n </a:t>
                </a:r>
                <a:r>
                  <a:rPr lang="en-US" sz="2800" dirty="0" smtClean="0">
                    <a:latin typeface="Garamond"/>
                    <a:cs typeface="Garamond"/>
                  </a:rPr>
                  <a:t>) = </a:t>
                </a:r>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T</a:t>
                </a:r>
                <a:r>
                  <a:rPr lang="en-US" sz="2800" dirty="0" smtClean="0">
                    <a:latin typeface="Garamond"/>
                    <a:cs typeface="Garamond"/>
                  </a:rPr>
                  <a:t> ≤ </a:t>
                </a:r>
                <a:r>
                  <a:rPr lang="en-US" sz="2800" i="1" dirty="0" smtClean="0">
                    <a:latin typeface="Garamond"/>
                    <a:cs typeface="Garamond"/>
                  </a:rPr>
                  <a:t>t</a:t>
                </a:r>
                <a:r>
                  <a:rPr lang="en-US" sz="2800" dirty="0" smtClean="0">
                    <a:latin typeface="Garamond"/>
                    <a:cs typeface="Garamond"/>
                  </a:rPr>
                  <a:t>)</a:t>
                </a:r>
              </a:p>
            </p:txBody>
          </p:sp>
          <p:cxnSp>
            <p:nvCxnSpPr>
              <p:cNvPr id="10" name="Straight Connector 9"/>
              <p:cNvCxnSpPr/>
              <p:nvPr/>
            </p:nvCxnSpPr>
            <p:spPr>
              <a:xfrm flipV="1">
                <a:off x="5130800" y="3204300"/>
                <a:ext cx="171698" cy="245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Rectangle 11"/>
            <p:cNvSpPr/>
            <p:nvPr/>
          </p:nvSpPr>
          <p:spPr>
            <a:xfrm>
              <a:off x="1906908" y="4730234"/>
              <a:ext cx="736360" cy="338554"/>
            </a:xfrm>
            <a:prstGeom prst="rect">
              <a:avLst/>
            </a:prstGeom>
          </p:spPr>
          <p:txBody>
            <a:bodyPr wrap="none">
              <a:spAutoFit/>
            </a:bodyPr>
            <a:lstStyle/>
            <a:p>
              <a:r>
                <a:rPr lang="en-US" sz="1600" i="1" dirty="0" smtClean="0">
                  <a:latin typeface="Garamond"/>
                  <a:cs typeface="Garamond"/>
                </a:rPr>
                <a:t>n → </a:t>
              </a:r>
              <a:r>
                <a:rPr lang="en-US" sz="1600" dirty="0" smtClean="0">
                  <a:latin typeface="Garamond"/>
                  <a:cs typeface="Garamond"/>
                </a:rPr>
                <a:t>∞</a:t>
              </a:r>
              <a:endParaRPr lang="en-US" sz="1600" dirty="0"/>
            </a:p>
          </p:txBody>
        </p:sp>
      </p:grpSp>
      <p:sp>
        <p:nvSpPr>
          <p:cNvPr id="14" name="Rectangle 13"/>
          <p:cNvSpPr/>
          <p:nvPr/>
        </p:nvSpPr>
        <p:spPr>
          <a:xfrm>
            <a:off x="914400" y="3068395"/>
            <a:ext cx="7302500" cy="1742385"/>
          </a:xfrm>
          <a:prstGeom prst="rect">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508510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par>
                                <p:cTn id="13" presetID="9"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dissolve">
                                      <p:cBhvr>
                                        <p:cTn id="15" dur="500"/>
                                        <p:tgtEl>
                                          <p:spTgt spid="13"/>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dissolv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ssolv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again</a:t>
            </a:r>
            <a:endParaRPr lang="en-US" dirty="0"/>
          </a:p>
        </p:txBody>
      </p:sp>
      <p:sp>
        <p:nvSpPr>
          <p:cNvPr id="6" name="TextBox 5"/>
          <p:cNvSpPr txBox="1"/>
          <p:nvPr/>
        </p:nvSpPr>
        <p:spPr>
          <a:xfrm>
            <a:off x="457200" y="2776890"/>
            <a:ext cx="8229600" cy="584776"/>
          </a:xfrm>
          <a:prstGeom prst="rect">
            <a:avLst/>
          </a:prstGeom>
          <a:noFill/>
        </p:spPr>
        <p:txBody>
          <a:bodyPr wrap="square" rtlCol="0">
            <a:spAutoFit/>
          </a:bodyPr>
          <a:lstStyle/>
          <a:p>
            <a:r>
              <a:rPr lang="en-US" sz="3200" dirty="0" smtClean="0">
                <a:solidFill>
                  <a:schemeClr val="accent1"/>
                </a:solidFill>
                <a:latin typeface="Franklin Gothic Medium"/>
                <a:cs typeface="Franklin Gothic Medium"/>
              </a:rPr>
              <a:t>Probability model</a:t>
            </a:r>
          </a:p>
        </p:txBody>
      </p:sp>
      <p:sp>
        <p:nvSpPr>
          <p:cNvPr id="8" name="TextBox 7"/>
          <p:cNvSpPr txBox="1"/>
          <p:nvPr/>
        </p:nvSpPr>
        <p:spPr>
          <a:xfrm>
            <a:off x="457200" y="4298950"/>
            <a:ext cx="3136900" cy="523220"/>
          </a:xfrm>
          <a:prstGeom prst="rect">
            <a:avLst/>
          </a:prstGeom>
          <a:noFill/>
        </p:spPr>
        <p:txBody>
          <a:bodyPr wrap="square" rtlCol="0">
            <a:spAutoFit/>
          </a:bodyPr>
          <a:lstStyle/>
          <a:p>
            <a:pPr lvl="0"/>
            <a:r>
              <a:rPr lang="en-US" sz="2800" i="1" dirty="0" smtClean="0">
                <a:latin typeface="Garamond"/>
                <a:cs typeface="Garamond"/>
              </a:rPr>
              <a:t>X</a:t>
            </a:r>
            <a:r>
              <a:rPr lang="en-US" sz="2800" dirty="0" smtClean="0">
                <a:latin typeface="Garamond"/>
                <a:cs typeface="Garamond"/>
              </a:rPr>
              <a:t> = </a:t>
            </a:r>
            <a:r>
              <a:rPr lang="en-US" sz="2800" i="1" dirty="0">
                <a:solidFill>
                  <a:prstClr val="black"/>
                </a:solidFill>
                <a:latin typeface="Garamond"/>
                <a:cs typeface="Garamond"/>
              </a:rPr>
              <a:t>X</a:t>
            </a:r>
            <a:r>
              <a:rPr lang="en-US" sz="2800" baseline="-25000" dirty="0">
                <a:solidFill>
                  <a:prstClr val="black"/>
                </a:solidFill>
                <a:latin typeface="Garamond"/>
                <a:cs typeface="Garamond"/>
              </a:rPr>
              <a:t>1</a:t>
            </a:r>
            <a:r>
              <a:rPr lang="en-US" sz="2800" dirty="0">
                <a:solidFill>
                  <a:prstClr val="black"/>
                </a:solidFill>
                <a:latin typeface="Garamond"/>
                <a:cs typeface="Garamond"/>
              </a:rPr>
              <a:t> + … + </a:t>
            </a:r>
            <a:r>
              <a:rPr lang="en-US" sz="2800" i="1" dirty="0" err="1" smtClean="0">
                <a:solidFill>
                  <a:prstClr val="black"/>
                </a:solidFill>
                <a:latin typeface="Garamond"/>
                <a:cs typeface="Garamond"/>
              </a:rPr>
              <a:t>X</a:t>
            </a:r>
            <a:r>
              <a:rPr lang="en-US" sz="2800" i="1" baseline="-25000" dirty="0" err="1" smtClean="0">
                <a:solidFill>
                  <a:prstClr val="black"/>
                </a:solidFill>
                <a:latin typeface="Garamond"/>
                <a:cs typeface="Garamond"/>
              </a:rPr>
              <a:t>n</a:t>
            </a:r>
            <a:endParaRPr lang="en-US" sz="2800" i="1" dirty="0">
              <a:solidFill>
                <a:prstClr val="black"/>
              </a:solidFill>
              <a:latin typeface="Garamond"/>
              <a:cs typeface="Garamond"/>
            </a:endParaRPr>
          </a:p>
        </p:txBody>
      </p:sp>
      <p:sp>
        <p:nvSpPr>
          <p:cNvPr id="9" name="TextBox 8"/>
          <p:cNvSpPr txBox="1"/>
          <p:nvPr/>
        </p:nvSpPr>
        <p:spPr>
          <a:xfrm>
            <a:off x="3714750" y="4304040"/>
            <a:ext cx="4889500" cy="523220"/>
          </a:xfrm>
          <a:prstGeom prst="rect">
            <a:avLst/>
          </a:prstGeom>
          <a:noFill/>
        </p:spPr>
        <p:txBody>
          <a:bodyPr wrap="square" rtlCol="0">
            <a:spAutoFit/>
          </a:bodyPr>
          <a:lstStyle/>
          <a:p>
            <a:pPr lvl="0" algn="r"/>
            <a:r>
              <a:rPr lang="en-US" sz="2800" i="1" dirty="0" smtClean="0">
                <a:solidFill>
                  <a:prstClr val="black"/>
                </a:solidFill>
                <a:latin typeface="Garamond"/>
                <a:cs typeface="Garamond"/>
              </a:rPr>
              <a:t>X</a:t>
            </a:r>
            <a:r>
              <a:rPr lang="en-US" sz="2800" i="1" baseline="-25000" dirty="0" smtClean="0">
                <a:solidFill>
                  <a:prstClr val="black"/>
                </a:solidFill>
                <a:latin typeface="Garamond"/>
                <a:cs typeface="Garamond"/>
              </a:rPr>
              <a:t>i</a:t>
            </a:r>
            <a:r>
              <a:rPr lang="en-US" sz="2800" dirty="0" smtClean="0">
                <a:solidFill>
                  <a:prstClr val="black"/>
                </a:solidFill>
                <a:latin typeface="Garamond"/>
                <a:cs typeface="Garamond"/>
              </a:rPr>
              <a:t> </a:t>
            </a:r>
            <a:r>
              <a:rPr lang="en-US" sz="2800" dirty="0" smtClean="0">
                <a:solidFill>
                  <a:prstClr val="black"/>
                </a:solidFill>
                <a:latin typeface="Franklin Gothic Medium"/>
                <a:cs typeface="Franklin Gothic Medium"/>
              </a:rPr>
              <a:t>independent </a:t>
            </a:r>
            <a:r>
              <a:rPr lang="en-US" sz="2800" dirty="0" smtClean="0">
                <a:solidFill>
                  <a:prstClr val="black"/>
                </a:solidFill>
                <a:latin typeface="Garamond"/>
                <a:cs typeface="Garamond"/>
              </a:rPr>
              <a:t>Bernoulli(</a:t>
            </a:r>
            <a:r>
              <a:rPr lang="en-US" sz="2800" i="1" dirty="0">
                <a:solidFill>
                  <a:prstClr val="black"/>
                </a:solidFill>
                <a:latin typeface="Symbol" charset="2"/>
                <a:cs typeface="Symbol" charset="2"/>
              </a:rPr>
              <a:t>m</a:t>
            </a:r>
            <a:r>
              <a:rPr lang="en-US" sz="2800" dirty="0" smtClean="0">
                <a:solidFill>
                  <a:prstClr val="black"/>
                </a:solidFill>
                <a:latin typeface="Garamond"/>
                <a:cs typeface="Garamond"/>
              </a:rPr>
              <a:t>) </a:t>
            </a:r>
            <a:endParaRPr lang="en-US" sz="2800" i="1" dirty="0">
              <a:solidFill>
                <a:prstClr val="black"/>
              </a:solidFill>
              <a:latin typeface="Garamond"/>
              <a:cs typeface="Garamond"/>
            </a:endParaRPr>
          </a:p>
        </p:txBody>
      </p:sp>
      <p:sp>
        <p:nvSpPr>
          <p:cNvPr id="12" name="TextBox 11"/>
          <p:cNvSpPr txBox="1"/>
          <p:nvPr/>
        </p:nvSpPr>
        <p:spPr>
          <a:xfrm>
            <a:off x="457200" y="3528080"/>
            <a:ext cx="4889500" cy="523220"/>
          </a:xfrm>
          <a:prstGeom prst="rect">
            <a:avLst/>
          </a:prstGeom>
          <a:noFill/>
        </p:spPr>
        <p:txBody>
          <a:bodyPr wrap="square" rtlCol="0">
            <a:spAutoFit/>
          </a:bodyPr>
          <a:lstStyle/>
          <a:p>
            <a:pPr lvl="0"/>
            <a:r>
              <a:rPr lang="en-US" sz="2800" i="1" dirty="0" smtClean="0">
                <a:solidFill>
                  <a:prstClr val="black"/>
                </a:solidFill>
                <a:latin typeface="Symbol" charset="2"/>
                <a:cs typeface="Symbol" charset="2"/>
              </a:rPr>
              <a:t>m</a:t>
            </a:r>
            <a:r>
              <a:rPr lang="en-US" sz="2800" i="1" baseline="-25000" dirty="0" smtClean="0">
                <a:solidFill>
                  <a:prstClr val="black"/>
                </a:solidFill>
                <a:latin typeface="Garamond"/>
                <a:cs typeface="Garamond"/>
              </a:rPr>
              <a:t> </a:t>
            </a:r>
            <a:r>
              <a:rPr lang="en-US" sz="2800" i="1" dirty="0" smtClean="0">
                <a:solidFill>
                  <a:prstClr val="black"/>
                </a:solidFill>
                <a:latin typeface="Garamond"/>
                <a:cs typeface="Garamond"/>
              </a:rPr>
              <a:t>=</a:t>
            </a:r>
            <a:r>
              <a:rPr lang="en-US" sz="2800" dirty="0" smtClean="0">
                <a:solidFill>
                  <a:prstClr val="black"/>
                </a:solidFill>
                <a:latin typeface="Franklin Gothic Medium"/>
                <a:cs typeface="Franklin Gothic Medium"/>
              </a:rPr>
              <a:t> fraction that will vote </a:t>
            </a:r>
            <a:r>
              <a:rPr lang="en-US" sz="2800" dirty="0" smtClean="0">
                <a:solidFill>
                  <a:srgbClr val="3333CC"/>
                </a:solidFill>
                <a:latin typeface="Franklin Gothic Medium"/>
                <a:cs typeface="Franklin Gothic Medium"/>
              </a:rPr>
              <a:t>blue</a:t>
            </a:r>
            <a:endParaRPr lang="en-US" sz="2800" dirty="0">
              <a:solidFill>
                <a:srgbClr val="3333CC"/>
              </a:solidFill>
              <a:latin typeface="Franklin Gothic Medium"/>
              <a:cs typeface="Franklin Gothic Medium"/>
            </a:endParaRPr>
          </a:p>
        </p:txBody>
      </p:sp>
      <p:sp>
        <p:nvSpPr>
          <p:cNvPr id="13" name="Rectangle 12"/>
          <p:cNvSpPr/>
          <p:nvPr/>
        </p:nvSpPr>
        <p:spPr>
          <a:xfrm>
            <a:off x="457200" y="5117584"/>
            <a:ext cx="6354739" cy="523220"/>
          </a:xfrm>
          <a:prstGeom prst="rect">
            <a:avLst/>
          </a:prstGeom>
        </p:spPr>
        <p:txBody>
          <a:bodyPr wrap="none">
            <a:spAutoFit/>
          </a:bodyPr>
          <a:lstStyle/>
          <a:p>
            <a:r>
              <a:rPr lang="en-US" sz="2800" i="1" dirty="0" smtClean="0">
                <a:solidFill>
                  <a:prstClr val="black"/>
                </a:solidFill>
                <a:latin typeface="Garamond"/>
                <a:cs typeface="Garamond"/>
              </a:rPr>
              <a:t>E</a:t>
            </a:r>
            <a:r>
              <a:rPr lang="en-US" sz="2800" dirty="0">
                <a:solidFill>
                  <a:prstClr val="black"/>
                </a:solidFill>
                <a:latin typeface="Garamond"/>
                <a:cs typeface="Garamond"/>
              </a:rPr>
              <a:t>[</a:t>
            </a:r>
            <a:r>
              <a:rPr lang="en-US" sz="2800" i="1" dirty="0">
                <a:solidFill>
                  <a:prstClr val="black"/>
                </a:solidFill>
                <a:latin typeface="Garamond"/>
                <a:cs typeface="Garamond"/>
              </a:rPr>
              <a:t>X</a:t>
            </a:r>
            <a:r>
              <a:rPr lang="en-US" sz="2800" i="1" baseline="-25000" dirty="0">
                <a:solidFill>
                  <a:prstClr val="black"/>
                </a:solidFill>
                <a:latin typeface="Garamond"/>
                <a:cs typeface="Garamond"/>
              </a:rPr>
              <a:t>i</a:t>
            </a:r>
            <a:r>
              <a:rPr lang="en-US" sz="2800" dirty="0" smtClean="0">
                <a:solidFill>
                  <a:prstClr val="black"/>
                </a:solidFill>
                <a:latin typeface="Garamond"/>
                <a:cs typeface="Garamond"/>
              </a:rPr>
              <a:t>] = </a:t>
            </a:r>
            <a:r>
              <a:rPr lang="en-US" sz="2800" i="1" dirty="0">
                <a:solidFill>
                  <a:prstClr val="black"/>
                </a:solidFill>
                <a:latin typeface="Symbol" charset="2"/>
                <a:cs typeface="Symbol" charset="2"/>
              </a:rPr>
              <a:t>m</a:t>
            </a:r>
            <a:r>
              <a:rPr lang="en-US" sz="2800" dirty="0" smtClean="0">
                <a:solidFill>
                  <a:prstClr val="black"/>
                </a:solidFill>
                <a:latin typeface="Franklin Gothic Medium"/>
                <a:cs typeface="Franklin Gothic Medium"/>
              </a:rPr>
              <a:t>, </a:t>
            </a:r>
            <a:r>
              <a:rPr lang="en-US" sz="2800" i="1" dirty="0">
                <a:solidFill>
                  <a:prstClr val="black"/>
                </a:solidFill>
                <a:latin typeface="Symbol" charset="2"/>
                <a:cs typeface="Symbol" charset="2"/>
              </a:rPr>
              <a:t>s </a:t>
            </a:r>
            <a:r>
              <a:rPr lang="en-US" sz="2800" dirty="0">
                <a:solidFill>
                  <a:prstClr val="black"/>
                </a:solidFill>
                <a:latin typeface="Garamond"/>
                <a:cs typeface="Garamond"/>
              </a:rPr>
              <a:t>= √</a:t>
            </a:r>
            <a:r>
              <a:rPr lang="en-US" sz="2800" i="1" dirty="0" err="1">
                <a:solidFill>
                  <a:prstClr val="black"/>
                </a:solidFill>
                <a:latin typeface="Garamond"/>
                <a:cs typeface="Garamond"/>
              </a:rPr>
              <a:t>Var</a:t>
            </a:r>
            <a:r>
              <a:rPr lang="en-US" sz="2800" dirty="0">
                <a:solidFill>
                  <a:prstClr val="black"/>
                </a:solidFill>
                <a:latin typeface="Garamond"/>
                <a:cs typeface="Garamond"/>
              </a:rPr>
              <a:t>[</a:t>
            </a:r>
            <a:r>
              <a:rPr lang="en-US" sz="2800" i="1" dirty="0">
                <a:solidFill>
                  <a:prstClr val="black"/>
                </a:solidFill>
                <a:latin typeface="Garamond"/>
                <a:cs typeface="Garamond"/>
              </a:rPr>
              <a:t>X</a:t>
            </a:r>
            <a:r>
              <a:rPr lang="en-US" sz="2800" i="1" baseline="-25000" dirty="0">
                <a:solidFill>
                  <a:prstClr val="black"/>
                </a:solidFill>
                <a:latin typeface="Garamond"/>
                <a:cs typeface="Garamond"/>
              </a:rPr>
              <a:t>i</a:t>
            </a:r>
            <a:r>
              <a:rPr lang="en-US" sz="2800" dirty="0" smtClean="0">
                <a:solidFill>
                  <a:prstClr val="black"/>
                </a:solidFill>
                <a:latin typeface="Garamond"/>
                <a:cs typeface="Garamond"/>
              </a:rPr>
              <a:t>] = √</a:t>
            </a:r>
            <a:r>
              <a:rPr lang="en-US" sz="2800" i="1" dirty="0" smtClean="0">
                <a:solidFill>
                  <a:prstClr val="black"/>
                </a:solidFill>
                <a:latin typeface="Symbol" charset="2"/>
                <a:cs typeface="Symbol" charset="2"/>
              </a:rPr>
              <a:t>m</a:t>
            </a:r>
            <a:r>
              <a:rPr lang="en-US" sz="2800" dirty="0" smtClean="0">
                <a:solidFill>
                  <a:prstClr val="black"/>
                </a:solidFill>
                <a:latin typeface="Garamond"/>
                <a:cs typeface="Garamond"/>
              </a:rPr>
              <a:t>(1 - </a:t>
            </a:r>
            <a:r>
              <a:rPr lang="en-US" sz="2800" i="1" dirty="0">
                <a:solidFill>
                  <a:prstClr val="black"/>
                </a:solidFill>
                <a:latin typeface="Symbol" charset="2"/>
                <a:cs typeface="Symbol" charset="2"/>
              </a:rPr>
              <a:t>m</a:t>
            </a:r>
            <a:r>
              <a:rPr lang="en-US" sz="2800" dirty="0" smtClean="0">
                <a:solidFill>
                  <a:prstClr val="black"/>
                </a:solidFill>
                <a:latin typeface="Garamond"/>
                <a:cs typeface="Garamond"/>
              </a:rPr>
              <a:t>) </a:t>
            </a:r>
            <a:r>
              <a:rPr lang="en-US" sz="2800" dirty="0" smtClean="0">
                <a:latin typeface="Garamond"/>
                <a:cs typeface="Garamond"/>
              </a:rPr>
              <a:t>≤ ½.</a:t>
            </a:r>
            <a:r>
              <a:rPr lang="en-US" sz="2800" dirty="0" smtClean="0">
                <a:solidFill>
                  <a:prstClr val="black"/>
                </a:solidFill>
                <a:latin typeface="Garamond"/>
                <a:cs typeface="Garamond"/>
              </a:rPr>
              <a:t> </a:t>
            </a:r>
            <a:endParaRPr lang="en-US" dirty="0"/>
          </a:p>
        </p:txBody>
      </p:sp>
      <p:sp>
        <p:nvSpPr>
          <p:cNvPr id="14" name="TextBox 13"/>
          <p:cNvSpPr txBox="1"/>
          <p:nvPr/>
        </p:nvSpPr>
        <p:spPr>
          <a:xfrm>
            <a:off x="425974" y="1262390"/>
            <a:ext cx="8260826" cy="954107"/>
          </a:xfrm>
          <a:prstGeom prst="rect">
            <a:avLst/>
          </a:prstGeom>
          <a:noFill/>
        </p:spPr>
        <p:txBody>
          <a:bodyPr wrap="square" rtlCol="0">
            <a:spAutoFit/>
          </a:bodyPr>
          <a:lstStyle/>
          <a:p>
            <a:r>
              <a:rPr lang="en-US" sz="2800" dirty="0" smtClean="0">
                <a:latin typeface="Franklin Gothic Medium"/>
                <a:cs typeface="Franklin Gothic Medium"/>
              </a:rPr>
              <a:t>Say we want confidence error </a:t>
            </a:r>
            <a:r>
              <a:rPr lang="en-US" sz="2800" i="1" dirty="0" smtClean="0">
                <a:latin typeface="Symbol" charset="2"/>
                <a:cs typeface="Symbol" charset="2"/>
              </a:rPr>
              <a:t>d</a:t>
            </a:r>
            <a:r>
              <a:rPr lang="en-US" sz="2800" i="1" dirty="0" smtClean="0">
                <a:latin typeface="Garamond"/>
                <a:cs typeface="Garamond"/>
              </a:rPr>
              <a:t> = </a:t>
            </a:r>
            <a:r>
              <a:rPr lang="en-US" sz="2800" dirty="0" smtClean="0">
                <a:latin typeface="Garamond"/>
                <a:cs typeface="Garamond"/>
              </a:rPr>
              <a:t>10%</a:t>
            </a:r>
            <a:r>
              <a:rPr lang="en-US" sz="2800" dirty="0" smtClean="0">
                <a:latin typeface="Franklin Gothic Medium"/>
                <a:cs typeface="Franklin Gothic Medium"/>
              </a:rPr>
              <a:t> and sampling error </a:t>
            </a:r>
            <a:r>
              <a:rPr lang="en-US" sz="2800" i="1" dirty="0" smtClean="0">
                <a:latin typeface="Symbol" charset="2"/>
                <a:cs typeface="Symbol" charset="2"/>
              </a:rPr>
              <a:t>e</a:t>
            </a:r>
            <a:r>
              <a:rPr lang="en-US" sz="2800" i="1" dirty="0" smtClean="0">
                <a:latin typeface="Garamond"/>
                <a:cs typeface="Garamond"/>
              </a:rPr>
              <a:t> </a:t>
            </a:r>
            <a:r>
              <a:rPr lang="en-US" sz="2800" i="1" dirty="0">
                <a:latin typeface="Garamond"/>
                <a:cs typeface="Garamond"/>
              </a:rPr>
              <a:t>= </a:t>
            </a:r>
            <a:r>
              <a:rPr lang="en-US" sz="2800" dirty="0" smtClean="0">
                <a:latin typeface="Garamond"/>
                <a:cs typeface="Garamond"/>
              </a:rPr>
              <a:t>5%</a:t>
            </a:r>
            <a:r>
              <a:rPr lang="en-US" sz="2800" dirty="0" smtClean="0">
                <a:latin typeface="Franklin Gothic Medium"/>
                <a:cs typeface="Franklin Gothic Medium"/>
              </a:rPr>
              <a:t> </a:t>
            </a:r>
            <a:r>
              <a:rPr lang="en-US" sz="2800" dirty="0">
                <a:latin typeface="Franklin Gothic Medium"/>
                <a:cs typeface="Franklin Gothic Medium"/>
              </a:rPr>
              <a:t>. </a:t>
            </a:r>
            <a:r>
              <a:rPr lang="en-US" sz="2800" dirty="0" smtClean="0">
                <a:latin typeface="Franklin Gothic Medium"/>
                <a:cs typeface="Franklin Gothic Medium"/>
              </a:rPr>
              <a:t>How many people should we poll?</a:t>
            </a:r>
          </a:p>
        </p:txBody>
      </p:sp>
    </p:spTree>
    <p:extLst>
      <p:ext uri="{BB962C8B-B14F-4D97-AF65-F5344CB8AC3E}">
        <p14:creationId xmlns:p14="http://schemas.microsoft.com/office/powerpoint/2010/main" val="1499587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think?</a:t>
            </a:r>
            <a:endParaRPr lang="en-US" dirty="0"/>
          </a:p>
        </p:txBody>
      </p:sp>
      <p:sp>
        <p:nvSpPr>
          <p:cNvPr id="3" name="TextBox 2"/>
          <p:cNvSpPr txBox="1"/>
          <p:nvPr/>
        </p:nvSpPr>
        <p:spPr>
          <a:xfrm>
            <a:off x="381000" y="1473200"/>
            <a:ext cx="8375650" cy="1077218"/>
          </a:xfrm>
          <a:prstGeom prst="rect">
            <a:avLst/>
          </a:prstGeom>
          <a:noFill/>
        </p:spPr>
        <p:txBody>
          <a:bodyPr wrap="square" rtlCol="0">
            <a:spAutoFit/>
          </a:bodyPr>
          <a:lstStyle/>
          <a:p>
            <a:r>
              <a:rPr lang="en-US" sz="3200" dirty="0" smtClean="0">
                <a:latin typeface="Franklin Gothic Medium"/>
                <a:cs typeface="Franklin Gothic Medium"/>
              </a:rPr>
              <a:t>I toss a coin 1000 times. The probability that I get a streak of </a:t>
            </a:r>
            <a:r>
              <a:rPr lang="en-US" sz="3200" dirty="0" smtClean="0">
                <a:solidFill>
                  <a:srgbClr val="FF9933"/>
                </a:solidFill>
                <a:latin typeface="Franklin Gothic Medium"/>
                <a:cs typeface="Franklin Gothic Medium"/>
              </a:rPr>
              <a:t>14 consecutive heads</a:t>
            </a:r>
            <a:r>
              <a:rPr lang="en-US" sz="3200" dirty="0" smtClean="0">
                <a:latin typeface="Franklin Gothic Medium"/>
                <a:cs typeface="Franklin Gothic Medium"/>
              </a:rPr>
              <a:t> is </a:t>
            </a:r>
          </a:p>
        </p:txBody>
      </p:sp>
      <p:sp>
        <p:nvSpPr>
          <p:cNvPr id="4" name="TextBox 3"/>
          <p:cNvSpPr txBox="1"/>
          <p:nvPr/>
        </p:nvSpPr>
        <p:spPr>
          <a:xfrm>
            <a:off x="609600" y="4214107"/>
            <a:ext cx="1828800" cy="646331"/>
          </a:xfrm>
          <a:prstGeom prst="rect">
            <a:avLst/>
          </a:prstGeom>
          <a:noFill/>
        </p:spPr>
        <p:txBody>
          <a:bodyPr wrap="square" rtlCol="0">
            <a:spAutoFit/>
          </a:bodyPr>
          <a:lstStyle/>
          <a:p>
            <a:pPr algn="ctr"/>
            <a:r>
              <a:rPr lang="en-US" sz="3600" dirty="0" smtClean="0">
                <a:latin typeface="Garamond"/>
                <a:cs typeface="Garamond"/>
              </a:rPr>
              <a:t>&lt; 10%</a:t>
            </a:r>
          </a:p>
        </p:txBody>
      </p:sp>
      <p:sp>
        <p:nvSpPr>
          <p:cNvPr id="5" name="TextBox 4"/>
          <p:cNvSpPr txBox="1"/>
          <p:nvPr/>
        </p:nvSpPr>
        <p:spPr>
          <a:xfrm>
            <a:off x="3041650" y="4226014"/>
            <a:ext cx="2355850" cy="646331"/>
          </a:xfrm>
          <a:prstGeom prst="rect">
            <a:avLst/>
          </a:prstGeom>
          <a:noFill/>
        </p:spPr>
        <p:txBody>
          <a:bodyPr wrap="square" rtlCol="0">
            <a:spAutoFit/>
          </a:bodyPr>
          <a:lstStyle/>
          <a:p>
            <a:pPr algn="ctr"/>
            <a:r>
              <a:rPr lang="en-US" sz="3600" dirty="0" smtClean="0">
                <a:latin typeface="Garamond"/>
                <a:cs typeface="Garamond"/>
              </a:rPr>
              <a:t>≈ </a:t>
            </a:r>
            <a:r>
              <a:rPr lang="en-US" sz="3600" dirty="0">
                <a:latin typeface="Garamond"/>
                <a:cs typeface="Garamond"/>
              </a:rPr>
              <a:t>5</a:t>
            </a:r>
            <a:r>
              <a:rPr lang="en-US" sz="3600" dirty="0" smtClean="0">
                <a:latin typeface="Garamond"/>
                <a:cs typeface="Garamond"/>
              </a:rPr>
              <a:t>0%</a:t>
            </a:r>
          </a:p>
        </p:txBody>
      </p:sp>
      <p:sp>
        <p:nvSpPr>
          <p:cNvPr id="6" name="TextBox 5"/>
          <p:cNvSpPr txBox="1"/>
          <p:nvPr/>
        </p:nvSpPr>
        <p:spPr>
          <a:xfrm>
            <a:off x="5791200" y="4214107"/>
            <a:ext cx="2355850" cy="646331"/>
          </a:xfrm>
          <a:prstGeom prst="rect">
            <a:avLst/>
          </a:prstGeom>
          <a:noFill/>
        </p:spPr>
        <p:txBody>
          <a:bodyPr wrap="square" rtlCol="0">
            <a:spAutoFit/>
          </a:bodyPr>
          <a:lstStyle/>
          <a:p>
            <a:pPr algn="ctr"/>
            <a:r>
              <a:rPr lang="en-US" sz="3600" dirty="0" smtClean="0">
                <a:latin typeface="Garamond"/>
                <a:cs typeface="Garamond"/>
              </a:rPr>
              <a:t>&gt; 90%</a:t>
            </a:r>
          </a:p>
        </p:txBody>
      </p:sp>
      <p:sp>
        <p:nvSpPr>
          <p:cNvPr id="7" name="TextBox 6"/>
          <p:cNvSpPr txBox="1"/>
          <p:nvPr/>
        </p:nvSpPr>
        <p:spPr>
          <a:xfrm>
            <a:off x="1293411" y="3428879"/>
            <a:ext cx="582211" cy="830997"/>
          </a:xfrm>
          <a:prstGeom prst="rect">
            <a:avLst/>
          </a:prstGeom>
          <a:noFill/>
        </p:spPr>
        <p:txBody>
          <a:bodyPr wrap="none" rtlCol="0">
            <a:spAutoFit/>
          </a:bodyPr>
          <a:lstStyle/>
          <a:p>
            <a:r>
              <a:rPr lang="en-US" sz="4800" dirty="0" smtClean="0">
                <a:latin typeface="Franklin Gothic Medium"/>
                <a:cs typeface="Franklin Gothic Medium"/>
              </a:rPr>
              <a:t>A</a:t>
            </a:r>
          </a:p>
        </p:txBody>
      </p:sp>
      <p:sp>
        <p:nvSpPr>
          <p:cNvPr id="8" name="TextBox 7"/>
          <p:cNvSpPr txBox="1"/>
          <p:nvPr/>
        </p:nvSpPr>
        <p:spPr>
          <a:xfrm>
            <a:off x="3947711" y="3428879"/>
            <a:ext cx="558566" cy="830997"/>
          </a:xfrm>
          <a:prstGeom prst="rect">
            <a:avLst/>
          </a:prstGeom>
          <a:noFill/>
        </p:spPr>
        <p:txBody>
          <a:bodyPr wrap="none" rtlCol="0">
            <a:spAutoFit/>
          </a:bodyPr>
          <a:lstStyle/>
          <a:p>
            <a:r>
              <a:rPr lang="en-US" sz="4800" dirty="0" smtClean="0">
                <a:latin typeface="Franklin Gothic Medium"/>
                <a:cs typeface="Franklin Gothic Medium"/>
              </a:rPr>
              <a:t>B</a:t>
            </a:r>
          </a:p>
        </p:txBody>
      </p:sp>
      <p:sp>
        <p:nvSpPr>
          <p:cNvPr id="9" name="TextBox 8"/>
          <p:cNvSpPr txBox="1"/>
          <p:nvPr/>
        </p:nvSpPr>
        <p:spPr>
          <a:xfrm>
            <a:off x="6665511" y="3395017"/>
            <a:ext cx="558566" cy="830997"/>
          </a:xfrm>
          <a:prstGeom prst="rect">
            <a:avLst/>
          </a:prstGeom>
          <a:noFill/>
        </p:spPr>
        <p:txBody>
          <a:bodyPr wrap="none" rtlCol="0">
            <a:spAutoFit/>
          </a:bodyPr>
          <a:lstStyle/>
          <a:p>
            <a:r>
              <a:rPr lang="en-US" sz="4800" dirty="0" smtClean="0">
                <a:latin typeface="Franklin Gothic Medium"/>
                <a:cs typeface="Franklin Gothic Medium"/>
              </a:rPr>
              <a:t>C</a:t>
            </a:r>
          </a:p>
        </p:txBody>
      </p:sp>
    </p:spTree>
    <p:extLst>
      <p:ext uri="{BB962C8B-B14F-4D97-AF65-F5344CB8AC3E}">
        <p14:creationId xmlns:p14="http://schemas.microsoft.com/office/powerpoint/2010/main" val="417837536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again</a:t>
            </a:r>
            <a:endParaRPr lang="en-US" dirty="0"/>
          </a:p>
        </p:txBody>
      </p:sp>
      <p:grpSp>
        <p:nvGrpSpPr>
          <p:cNvPr id="6" name="Group 5"/>
          <p:cNvGrpSpPr/>
          <p:nvPr/>
        </p:nvGrpSpPr>
        <p:grpSpPr>
          <a:xfrm>
            <a:off x="457200" y="1458569"/>
            <a:ext cx="5216545" cy="690538"/>
            <a:chOff x="1906908" y="4378250"/>
            <a:chExt cx="5216545" cy="690538"/>
          </a:xfrm>
        </p:grpSpPr>
        <p:grpSp>
          <p:nvGrpSpPr>
            <p:cNvPr id="7" name="Group 6"/>
            <p:cNvGrpSpPr/>
            <p:nvPr/>
          </p:nvGrpSpPr>
          <p:grpSpPr>
            <a:xfrm>
              <a:off x="1959810" y="4378250"/>
              <a:ext cx="5163643" cy="523220"/>
              <a:chOff x="2198948" y="3120080"/>
              <a:chExt cx="5163643" cy="523220"/>
            </a:xfrm>
          </p:grpSpPr>
          <p:sp>
            <p:nvSpPr>
              <p:cNvPr id="9" name="TextBox 8"/>
              <p:cNvSpPr txBox="1"/>
              <p:nvPr/>
            </p:nvSpPr>
            <p:spPr>
              <a:xfrm>
                <a:off x="2198948" y="3120080"/>
                <a:ext cx="5163643" cy="523220"/>
              </a:xfrm>
              <a:prstGeom prst="rect">
                <a:avLst/>
              </a:prstGeom>
              <a:noFill/>
            </p:spPr>
            <p:txBody>
              <a:bodyPr wrap="none" rtlCol="0">
                <a:spAutoFit/>
              </a:bodyPr>
              <a:lstStyle/>
              <a:p>
                <a:pPr lvl="0"/>
                <a:r>
                  <a:rPr lang="en-US" sz="2800" dirty="0" err="1" smtClean="0">
                    <a:latin typeface="Garamond"/>
                    <a:cs typeface="Garamond"/>
                  </a:rPr>
                  <a:t>lim</a:t>
                </a:r>
                <a:r>
                  <a:rPr lang="en-US" sz="2800" i="1" dirty="0" smtClean="0">
                    <a:latin typeface="Garamond"/>
                    <a:cs typeface="Garamond"/>
                  </a:rPr>
                  <a:t> P</a:t>
                </a:r>
                <a:r>
                  <a:rPr lang="en-US" sz="2800" dirty="0" smtClean="0">
                    <a:latin typeface="Garamond"/>
                    <a:cs typeface="Garamond"/>
                  </a:rPr>
                  <a:t>(</a:t>
                </a:r>
                <a:r>
                  <a:rPr lang="en-US" sz="2800" i="1" dirty="0" smtClean="0">
                    <a:latin typeface="Garamond"/>
                    <a:cs typeface="Garamond"/>
                  </a:rPr>
                  <a:t>X </a:t>
                </a:r>
                <a:r>
                  <a:rPr lang="en-US" sz="2800" dirty="0" smtClean="0">
                    <a:latin typeface="Garamond"/>
                    <a:cs typeface="Garamond"/>
                  </a:rPr>
                  <a:t>≤ </a:t>
                </a:r>
                <a:r>
                  <a:rPr lang="en-US" sz="2800" i="1" dirty="0" err="1" smtClean="0">
                    <a:solidFill>
                      <a:prstClr val="black"/>
                    </a:solidFill>
                    <a:latin typeface="Symbol" charset="2"/>
                    <a:cs typeface="Symbol" charset="2"/>
                  </a:rPr>
                  <a:t>m</a:t>
                </a:r>
                <a:r>
                  <a:rPr lang="en-US" sz="2800" i="1" dirty="0" err="1" smtClean="0">
                    <a:latin typeface="Garamond"/>
                    <a:cs typeface="Garamond"/>
                  </a:rPr>
                  <a:t>n</a:t>
                </a:r>
                <a:r>
                  <a:rPr lang="en-US" sz="2800" i="1" dirty="0" smtClean="0">
                    <a:latin typeface="Garamond"/>
                    <a:cs typeface="Garamond"/>
                  </a:rPr>
                  <a:t> – </a:t>
                </a:r>
                <a:r>
                  <a:rPr lang="en-US" sz="2800" i="1" dirty="0" err="1" smtClean="0">
                    <a:latin typeface="Garamond"/>
                    <a:cs typeface="Garamond"/>
                  </a:rPr>
                  <a:t>t</a:t>
                </a:r>
                <a:r>
                  <a:rPr lang="en-US" sz="2800" i="1" dirty="0" err="1" smtClean="0">
                    <a:solidFill>
                      <a:prstClr val="black"/>
                    </a:solidFill>
                    <a:latin typeface="Symbol" charset="2"/>
                    <a:cs typeface="Symbol" charset="2"/>
                  </a:rPr>
                  <a:t>s</a:t>
                </a:r>
                <a:r>
                  <a:rPr lang="en-US" sz="2800" i="1" dirty="0" smtClean="0">
                    <a:solidFill>
                      <a:prstClr val="black"/>
                    </a:solidFill>
                    <a:latin typeface="Symbol" charset="2"/>
                    <a:cs typeface="Symbol" charset="2"/>
                  </a:rPr>
                  <a:t> </a:t>
                </a:r>
                <a:r>
                  <a:rPr lang="en-US" sz="2800" dirty="0" smtClean="0">
                    <a:latin typeface="Garamond"/>
                    <a:cs typeface="Garamond"/>
                  </a:rPr>
                  <a:t>√</a:t>
                </a:r>
                <a:r>
                  <a:rPr lang="en-US" sz="2800" i="1" dirty="0" smtClean="0">
                    <a:latin typeface="Garamond"/>
                    <a:cs typeface="Garamond"/>
                  </a:rPr>
                  <a:t>n </a:t>
                </a:r>
                <a:r>
                  <a:rPr lang="en-US" sz="2800" dirty="0" smtClean="0">
                    <a:latin typeface="Garamond"/>
                    <a:cs typeface="Garamond"/>
                  </a:rPr>
                  <a:t>) = </a:t>
                </a:r>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T</a:t>
                </a:r>
                <a:r>
                  <a:rPr lang="en-US" sz="2800" dirty="0" smtClean="0">
                    <a:latin typeface="Garamond"/>
                    <a:cs typeface="Garamond"/>
                  </a:rPr>
                  <a:t> </a:t>
                </a:r>
                <a:r>
                  <a:rPr lang="en-US" sz="2800" dirty="0">
                    <a:latin typeface="Garamond"/>
                    <a:cs typeface="Garamond"/>
                  </a:rPr>
                  <a:t>≤ </a:t>
                </a:r>
                <a:r>
                  <a:rPr lang="en-US" sz="2800" i="1" dirty="0" smtClean="0">
                    <a:latin typeface="Garamond"/>
                    <a:cs typeface="Garamond"/>
                  </a:rPr>
                  <a:t>-t</a:t>
                </a:r>
                <a:r>
                  <a:rPr lang="en-US" sz="2800" dirty="0" smtClean="0">
                    <a:latin typeface="Garamond"/>
                    <a:cs typeface="Garamond"/>
                  </a:rPr>
                  <a:t>)</a:t>
                </a:r>
              </a:p>
            </p:txBody>
          </p:sp>
          <p:cxnSp>
            <p:nvCxnSpPr>
              <p:cNvPr id="10" name="Straight Connector 9"/>
              <p:cNvCxnSpPr/>
              <p:nvPr/>
            </p:nvCxnSpPr>
            <p:spPr>
              <a:xfrm flipV="1">
                <a:off x="5096932" y="3204300"/>
                <a:ext cx="171698" cy="245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angle 7"/>
            <p:cNvSpPr/>
            <p:nvPr/>
          </p:nvSpPr>
          <p:spPr>
            <a:xfrm>
              <a:off x="1906908" y="4730234"/>
              <a:ext cx="736360" cy="338554"/>
            </a:xfrm>
            <a:prstGeom prst="rect">
              <a:avLst/>
            </a:prstGeom>
          </p:spPr>
          <p:txBody>
            <a:bodyPr wrap="none">
              <a:spAutoFit/>
            </a:bodyPr>
            <a:lstStyle/>
            <a:p>
              <a:r>
                <a:rPr lang="en-US" sz="1600" i="1" dirty="0" smtClean="0">
                  <a:latin typeface="Garamond"/>
                  <a:cs typeface="Garamond"/>
                </a:rPr>
                <a:t>n → </a:t>
              </a:r>
              <a:r>
                <a:rPr lang="en-US" sz="1600" dirty="0" smtClean="0">
                  <a:latin typeface="Garamond"/>
                  <a:cs typeface="Garamond"/>
                </a:rPr>
                <a:t>∞</a:t>
              </a:r>
              <a:endParaRPr lang="en-US" sz="1600" dirty="0"/>
            </a:p>
          </p:txBody>
        </p:sp>
      </p:grpSp>
      <p:grpSp>
        <p:nvGrpSpPr>
          <p:cNvPr id="28" name="Group 27"/>
          <p:cNvGrpSpPr/>
          <p:nvPr/>
        </p:nvGrpSpPr>
        <p:grpSpPr>
          <a:xfrm>
            <a:off x="2820707" y="1958067"/>
            <a:ext cx="891590" cy="628929"/>
            <a:chOff x="4291567" y="1989136"/>
            <a:chExt cx="891590" cy="628929"/>
          </a:xfrm>
        </p:grpSpPr>
        <p:sp>
          <p:nvSpPr>
            <p:cNvPr id="11" name="Rectangle 10"/>
            <p:cNvSpPr/>
            <p:nvPr/>
          </p:nvSpPr>
          <p:spPr>
            <a:xfrm>
              <a:off x="4291567" y="2094845"/>
              <a:ext cx="891590" cy="523220"/>
            </a:xfrm>
            <a:prstGeom prst="rect">
              <a:avLst/>
            </a:prstGeom>
          </p:spPr>
          <p:txBody>
            <a:bodyPr wrap="none">
              <a:spAutoFit/>
            </a:bodyPr>
            <a:lstStyle/>
            <a:p>
              <a:r>
                <a:rPr lang="en-US" sz="2800" dirty="0" smtClean="0">
                  <a:solidFill>
                    <a:prstClr val="black"/>
                  </a:solidFill>
                  <a:latin typeface="Garamond"/>
                  <a:cs typeface="Garamond"/>
                </a:rPr>
                <a:t>5% </a:t>
              </a:r>
              <a:r>
                <a:rPr lang="en-US" sz="2800" i="1" dirty="0" smtClean="0">
                  <a:solidFill>
                    <a:prstClr val="black"/>
                  </a:solidFill>
                  <a:latin typeface="Garamond"/>
                  <a:cs typeface="Garamond"/>
                </a:rPr>
                <a:t>n</a:t>
              </a:r>
              <a:endParaRPr lang="en-US" dirty="0">
                <a:latin typeface="Garamond"/>
                <a:cs typeface="Garamond"/>
              </a:endParaRPr>
            </a:p>
          </p:txBody>
        </p:sp>
        <p:sp>
          <p:nvSpPr>
            <p:cNvPr id="12" name="Left Brace 11"/>
            <p:cNvSpPr/>
            <p:nvPr/>
          </p:nvSpPr>
          <p:spPr>
            <a:xfrm rot="16200000">
              <a:off x="4614863" y="1682748"/>
              <a:ext cx="209550" cy="822325"/>
            </a:xfrm>
            <a:prstGeom prst="leftBrace">
              <a:avLst>
                <a:gd name="adj1" fmla="val 53788"/>
                <a:gd name="adj2" fmla="val 50000"/>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3" name="Group 12"/>
          <p:cNvGrpSpPr/>
          <p:nvPr/>
        </p:nvGrpSpPr>
        <p:grpSpPr>
          <a:xfrm>
            <a:off x="457271" y="2740364"/>
            <a:ext cx="5100478" cy="690538"/>
            <a:chOff x="1906908" y="4378250"/>
            <a:chExt cx="5100478" cy="690538"/>
          </a:xfrm>
        </p:grpSpPr>
        <p:grpSp>
          <p:nvGrpSpPr>
            <p:cNvPr id="14" name="Group 13"/>
            <p:cNvGrpSpPr/>
            <p:nvPr/>
          </p:nvGrpSpPr>
          <p:grpSpPr>
            <a:xfrm>
              <a:off x="1959810" y="4378250"/>
              <a:ext cx="5047576" cy="523220"/>
              <a:chOff x="2198948" y="3120080"/>
              <a:chExt cx="5047576" cy="523220"/>
            </a:xfrm>
          </p:grpSpPr>
          <p:sp>
            <p:nvSpPr>
              <p:cNvPr id="16" name="TextBox 15"/>
              <p:cNvSpPr txBox="1"/>
              <p:nvPr/>
            </p:nvSpPr>
            <p:spPr>
              <a:xfrm>
                <a:off x="2198948" y="3120080"/>
                <a:ext cx="5047576" cy="523220"/>
              </a:xfrm>
              <a:prstGeom prst="rect">
                <a:avLst/>
              </a:prstGeom>
              <a:noFill/>
            </p:spPr>
            <p:txBody>
              <a:bodyPr wrap="none" rtlCol="0">
                <a:spAutoFit/>
              </a:bodyPr>
              <a:lstStyle/>
              <a:p>
                <a:r>
                  <a:rPr lang="en-US" sz="2800" dirty="0" err="1" smtClean="0">
                    <a:latin typeface="Garamond"/>
                    <a:cs typeface="Garamond"/>
                  </a:rPr>
                  <a:t>lim</a:t>
                </a:r>
                <a:r>
                  <a:rPr lang="en-US" sz="2800" i="1" dirty="0" smtClean="0">
                    <a:latin typeface="Garamond"/>
                    <a:cs typeface="Garamond"/>
                  </a:rPr>
                  <a:t> P</a:t>
                </a:r>
                <a:r>
                  <a:rPr lang="en-US" sz="2800" dirty="0" smtClean="0">
                    <a:latin typeface="Garamond"/>
                    <a:cs typeface="Garamond"/>
                  </a:rPr>
                  <a:t>(</a:t>
                </a:r>
                <a:r>
                  <a:rPr lang="en-US" sz="2800" i="1" dirty="0" smtClean="0">
                    <a:latin typeface="Garamond"/>
                    <a:cs typeface="Garamond"/>
                  </a:rPr>
                  <a:t>X </a:t>
                </a:r>
                <a:r>
                  <a:rPr lang="en-US" sz="2800" dirty="0">
                    <a:latin typeface="Garamond"/>
                    <a:cs typeface="Garamond"/>
                  </a:rPr>
                  <a:t>≥ </a:t>
                </a:r>
                <a:r>
                  <a:rPr lang="en-US" sz="2800" i="1" dirty="0" err="1" smtClean="0">
                    <a:solidFill>
                      <a:prstClr val="black"/>
                    </a:solidFill>
                    <a:latin typeface="Symbol" charset="2"/>
                    <a:cs typeface="Symbol" charset="2"/>
                  </a:rPr>
                  <a:t>m</a:t>
                </a:r>
                <a:r>
                  <a:rPr lang="en-US" sz="2800" i="1" dirty="0" err="1" smtClean="0">
                    <a:latin typeface="Garamond"/>
                    <a:cs typeface="Garamond"/>
                  </a:rPr>
                  <a:t>n</a:t>
                </a:r>
                <a:r>
                  <a:rPr lang="en-US" sz="2800" i="1" dirty="0" smtClean="0">
                    <a:latin typeface="Garamond"/>
                    <a:cs typeface="Garamond"/>
                  </a:rPr>
                  <a:t> </a:t>
                </a:r>
                <a:r>
                  <a:rPr lang="en-US" sz="2800" dirty="0">
                    <a:latin typeface="Garamond"/>
                    <a:cs typeface="Garamond"/>
                  </a:rPr>
                  <a:t>+ </a:t>
                </a:r>
                <a:r>
                  <a:rPr lang="en-US" sz="2800" i="1" dirty="0" err="1" smtClean="0">
                    <a:latin typeface="Garamond"/>
                    <a:cs typeface="Garamond"/>
                  </a:rPr>
                  <a:t>t</a:t>
                </a:r>
                <a:r>
                  <a:rPr lang="en-US" sz="2800" i="1" dirty="0" err="1" smtClean="0">
                    <a:solidFill>
                      <a:prstClr val="black"/>
                    </a:solidFill>
                    <a:latin typeface="Symbol" charset="2"/>
                    <a:cs typeface="Symbol" charset="2"/>
                  </a:rPr>
                  <a:t>s</a:t>
                </a:r>
                <a:r>
                  <a:rPr lang="en-US" sz="2800" i="1" dirty="0" smtClean="0">
                    <a:solidFill>
                      <a:prstClr val="black"/>
                    </a:solidFill>
                    <a:latin typeface="Symbol" charset="2"/>
                    <a:cs typeface="Symbol" charset="2"/>
                  </a:rPr>
                  <a:t> </a:t>
                </a:r>
                <a:r>
                  <a:rPr lang="en-US" sz="2800" dirty="0" smtClean="0">
                    <a:latin typeface="Garamond"/>
                    <a:cs typeface="Garamond"/>
                  </a:rPr>
                  <a:t>√</a:t>
                </a:r>
                <a:r>
                  <a:rPr lang="en-US" sz="2800" i="1" dirty="0" smtClean="0">
                    <a:latin typeface="Garamond"/>
                    <a:cs typeface="Garamond"/>
                  </a:rPr>
                  <a:t>n </a:t>
                </a:r>
                <a:r>
                  <a:rPr lang="en-US" sz="2800" dirty="0" smtClean="0">
                    <a:latin typeface="Garamond"/>
                    <a:cs typeface="Garamond"/>
                  </a:rPr>
                  <a:t>) = </a:t>
                </a:r>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T</a:t>
                </a:r>
                <a:r>
                  <a:rPr lang="en-US" sz="2800" dirty="0" smtClean="0">
                    <a:latin typeface="Garamond"/>
                    <a:cs typeface="Garamond"/>
                  </a:rPr>
                  <a:t> ≥ </a:t>
                </a:r>
                <a:r>
                  <a:rPr lang="en-US" sz="2800" i="1" dirty="0" smtClean="0">
                    <a:latin typeface="Garamond"/>
                    <a:cs typeface="Garamond"/>
                  </a:rPr>
                  <a:t>t</a:t>
                </a:r>
                <a:r>
                  <a:rPr lang="en-US" sz="2800" dirty="0" smtClean="0">
                    <a:latin typeface="Garamond"/>
                    <a:cs typeface="Garamond"/>
                  </a:rPr>
                  <a:t>)</a:t>
                </a:r>
              </a:p>
            </p:txBody>
          </p:sp>
          <p:cxnSp>
            <p:nvCxnSpPr>
              <p:cNvPr id="17" name="Straight Connector 16"/>
              <p:cNvCxnSpPr/>
              <p:nvPr/>
            </p:nvCxnSpPr>
            <p:spPr>
              <a:xfrm flipV="1">
                <a:off x="5130802" y="3204300"/>
                <a:ext cx="171698" cy="245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5" name="Rectangle 14"/>
            <p:cNvSpPr/>
            <p:nvPr/>
          </p:nvSpPr>
          <p:spPr>
            <a:xfrm>
              <a:off x="1906908" y="4730234"/>
              <a:ext cx="736360" cy="338554"/>
            </a:xfrm>
            <a:prstGeom prst="rect">
              <a:avLst/>
            </a:prstGeom>
          </p:spPr>
          <p:txBody>
            <a:bodyPr wrap="none">
              <a:spAutoFit/>
            </a:bodyPr>
            <a:lstStyle/>
            <a:p>
              <a:r>
                <a:rPr lang="en-US" sz="1600" i="1" dirty="0" smtClean="0">
                  <a:latin typeface="Garamond"/>
                  <a:cs typeface="Garamond"/>
                </a:rPr>
                <a:t>n → </a:t>
              </a:r>
              <a:r>
                <a:rPr lang="en-US" sz="1600" dirty="0" smtClean="0">
                  <a:latin typeface="Garamond"/>
                  <a:cs typeface="Garamond"/>
                </a:rPr>
                <a:t>∞</a:t>
              </a:r>
              <a:endParaRPr lang="en-US" sz="1600" dirty="0"/>
            </a:p>
          </p:txBody>
        </p:sp>
      </p:grpSp>
      <p:grpSp>
        <p:nvGrpSpPr>
          <p:cNvPr id="29" name="Group 28"/>
          <p:cNvGrpSpPr/>
          <p:nvPr/>
        </p:nvGrpSpPr>
        <p:grpSpPr>
          <a:xfrm>
            <a:off x="2782678" y="3239862"/>
            <a:ext cx="891590" cy="635279"/>
            <a:chOff x="4253538" y="3270931"/>
            <a:chExt cx="891590" cy="635279"/>
          </a:xfrm>
        </p:grpSpPr>
        <p:sp>
          <p:nvSpPr>
            <p:cNvPr id="18" name="Rectangle 17"/>
            <p:cNvSpPr/>
            <p:nvPr/>
          </p:nvSpPr>
          <p:spPr>
            <a:xfrm>
              <a:off x="4253538" y="3382990"/>
              <a:ext cx="891590" cy="523220"/>
            </a:xfrm>
            <a:prstGeom prst="rect">
              <a:avLst/>
            </a:prstGeom>
          </p:spPr>
          <p:txBody>
            <a:bodyPr wrap="none">
              <a:spAutoFit/>
            </a:bodyPr>
            <a:lstStyle/>
            <a:p>
              <a:r>
                <a:rPr lang="en-US" sz="2800" dirty="0" smtClean="0">
                  <a:solidFill>
                    <a:prstClr val="black"/>
                  </a:solidFill>
                  <a:latin typeface="Garamond"/>
                  <a:cs typeface="Garamond"/>
                </a:rPr>
                <a:t>5% </a:t>
              </a:r>
              <a:r>
                <a:rPr lang="en-US" sz="2800" i="1" dirty="0" smtClean="0">
                  <a:solidFill>
                    <a:prstClr val="black"/>
                  </a:solidFill>
                  <a:latin typeface="Garamond"/>
                  <a:cs typeface="Garamond"/>
                </a:rPr>
                <a:t>n</a:t>
              </a:r>
              <a:endParaRPr lang="en-US" dirty="0">
                <a:latin typeface="Garamond"/>
                <a:cs typeface="Garamond"/>
              </a:endParaRPr>
            </a:p>
          </p:txBody>
        </p:sp>
        <p:sp>
          <p:nvSpPr>
            <p:cNvPr id="19" name="Left Brace 18"/>
            <p:cNvSpPr/>
            <p:nvPr/>
          </p:nvSpPr>
          <p:spPr>
            <a:xfrm rot="16200000">
              <a:off x="4570484" y="2964543"/>
              <a:ext cx="209550" cy="822325"/>
            </a:xfrm>
            <a:prstGeom prst="leftBrace">
              <a:avLst>
                <a:gd name="adj1" fmla="val 53788"/>
                <a:gd name="adj2" fmla="val 50000"/>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1" name="Group 20"/>
          <p:cNvGrpSpPr/>
          <p:nvPr/>
        </p:nvGrpSpPr>
        <p:grpSpPr>
          <a:xfrm>
            <a:off x="457200" y="4192345"/>
            <a:ext cx="8127348" cy="690538"/>
            <a:chOff x="1906908" y="4378250"/>
            <a:chExt cx="8127348" cy="690538"/>
          </a:xfrm>
        </p:grpSpPr>
        <p:sp>
          <p:nvSpPr>
            <p:cNvPr id="24" name="TextBox 23"/>
            <p:cNvSpPr txBox="1"/>
            <p:nvPr/>
          </p:nvSpPr>
          <p:spPr>
            <a:xfrm>
              <a:off x="1959810" y="4378250"/>
              <a:ext cx="8074446" cy="523220"/>
            </a:xfrm>
            <a:prstGeom prst="rect">
              <a:avLst/>
            </a:prstGeom>
            <a:noFill/>
          </p:spPr>
          <p:txBody>
            <a:bodyPr wrap="none" rtlCol="0">
              <a:spAutoFit/>
            </a:bodyPr>
            <a:lstStyle/>
            <a:p>
              <a:r>
                <a:rPr lang="en-US" sz="2800" dirty="0" err="1" smtClean="0">
                  <a:latin typeface="Garamond"/>
                  <a:cs typeface="Garamond"/>
                </a:rPr>
                <a:t>lim</a:t>
              </a:r>
              <a:r>
                <a:rPr lang="en-US" sz="2800" i="1" dirty="0" smtClean="0">
                  <a:latin typeface="Garamond"/>
                  <a:cs typeface="Garamond"/>
                </a:rPr>
                <a:t> P</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a:t>
              </a:r>
              <a:r>
                <a:rPr lang="en-US" sz="2800" i="1" dirty="0" smtClean="0">
                  <a:latin typeface="Garamond"/>
                  <a:cs typeface="Garamond"/>
                </a:rPr>
                <a:t>n </a:t>
              </a:r>
              <a:r>
                <a:rPr lang="en-US" sz="2800" dirty="0" smtClean="0">
                  <a:latin typeface="Franklin Gothic Medium"/>
                  <a:cs typeface="Franklin Gothic Medium"/>
                </a:rPr>
                <a:t>is not within </a:t>
              </a:r>
              <a:r>
                <a:rPr lang="en-US" sz="2800" dirty="0">
                  <a:solidFill>
                    <a:prstClr val="black"/>
                  </a:solidFill>
                  <a:latin typeface="Garamond"/>
                  <a:cs typeface="Garamond"/>
                </a:rPr>
                <a:t>5</a:t>
              </a:r>
              <a:r>
                <a:rPr lang="en-US" sz="2800" dirty="0" smtClean="0">
                  <a:solidFill>
                    <a:prstClr val="black"/>
                  </a:solidFill>
                  <a:latin typeface="Garamond"/>
                  <a:cs typeface="Garamond"/>
                </a:rPr>
                <a:t>%</a:t>
              </a:r>
              <a:r>
                <a:rPr lang="en-US" sz="2800" i="1" dirty="0" smtClean="0">
                  <a:latin typeface="Garamond"/>
                  <a:cs typeface="Garamond"/>
                </a:rPr>
                <a:t> </a:t>
              </a:r>
              <a:r>
                <a:rPr lang="en-US" sz="2800" dirty="0" smtClean="0">
                  <a:latin typeface="Franklin Gothic Medium"/>
                  <a:cs typeface="Franklin Gothic Medium"/>
                </a:rPr>
                <a:t>of</a:t>
              </a:r>
              <a:r>
                <a:rPr lang="en-US" sz="2800" dirty="0" smtClean="0">
                  <a:latin typeface="Garamond"/>
                  <a:cs typeface="Garamond"/>
                </a:rPr>
                <a:t> </a:t>
              </a:r>
              <a:r>
                <a:rPr lang="en-US" sz="2800" i="1" dirty="0" smtClean="0">
                  <a:solidFill>
                    <a:prstClr val="black"/>
                  </a:solidFill>
                  <a:latin typeface="Symbol" charset="2"/>
                  <a:cs typeface="Symbol" charset="2"/>
                </a:rPr>
                <a:t>m</a:t>
              </a:r>
              <a:r>
                <a:rPr lang="en-US" sz="2800" dirty="0" smtClean="0">
                  <a:latin typeface="Garamond"/>
                  <a:cs typeface="Garamond"/>
                </a:rPr>
                <a:t>) = </a:t>
              </a:r>
              <a:r>
                <a:rPr lang="en-US" sz="2800" i="1" dirty="0">
                  <a:latin typeface="Garamond"/>
                  <a:cs typeface="Garamond"/>
                </a:rPr>
                <a:t>P</a:t>
              </a:r>
              <a:r>
                <a:rPr lang="en-US" sz="2800" dirty="0">
                  <a:latin typeface="Garamond"/>
                  <a:cs typeface="Garamond"/>
                </a:rPr>
                <a:t>(</a:t>
              </a:r>
              <a:r>
                <a:rPr lang="en-US" sz="2800" i="1" dirty="0">
                  <a:latin typeface="Garamond"/>
                  <a:cs typeface="Garamond"/>
                </a:rPr>
                <a:t>T</a:t>
              </a:r>
              <a:r>
                <a:rPr lang="en-US" sz="2800" dirty="0">
                  <a:latin typeface="Garamond"/>
                  <a:cs typeface="Garamond"/>
                </a:rPr>
                <a:t> ≤ </a:t>
              </a:r>
              <a:r>
                <a:rPr lang="en-US" sz="2800" i="1" dirty="0">
                  <a:latin typeface="Garamond"/>
                  <a:cs typeface="Garamond"/>
                </a:rPr>
                <a:t>-t</a:t>
              </a:r>
              <a:r>
                <a:rPr lang="en-US" sz="2800" dirty="0" smtClean="0">
                  <a:latin typeface="Garamond"/>
                  <a:cs typeface="Garamond"/>
                </a:rPr>
                <a:t>)</a:t>
              </a:r>
              <a:r>
                <a:rPr lang="en-US" sz="2800" dirty="0">
                  <a:latin typeface="Garamond"/>
                  <a:cs typeface="Garamond"/>
                </a:rPr>
                <a:t> </a:t>
              </a:r>
              <a:r>
                <a:rPr lang="en-US" sz="2800" dirty="0" smtClean="0">
                  <a:latin typeface="Garamond"/>
                  <a:cs typeface="Garamond"/>
                </a:rPr>
                <a:t>+ </a:t>
              </a:r>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T</a:t>
              </a:r>
              <a:r>
                <a:rPr lang="en-US" sz="2800" dirty="0" smtClean="0">
                  <a:latin typeface="Garamond"/>
                  <a:cs typeface="Garamond"/>
                </a:rPr>
                <a:t> </a:t>
              </a:r>
              <a:r>
                <a:rPr lang="en-US" sz="2800" dirty="0">
                  <a:latin typeface="Garamond"/>
                  <a:cs typeface="Garamond"/>
                </a:rPr>
                <a:t>≥ </a:t>
              </a:r>
              <a:r>
                <a:rPr lang="en-US" sz="2800" i="1" dirty="0">
                  <a:latin typeface="Garamond"/>
                  <a:cs typeface="Garamond"/>
                </a:rPr>
                <a:t>t</a:t>
              </a:r>
              <a:r>
                <a:rPr lang="en-US" sz="2800" dirty="0" smtClean="0">
                  <a:latin typeface="Garamond"/>
                  <a:cs typeface="Garamond"/>
                </a:rPr>
                <a:t>)</a:t>
              </a:r>
            </a:p>
          </p:txBody>
        </p:sp>
        <p:sp>
          <p:nvSpPr>
            <p:cNvPr id="23" name="Rectangle 22"/>
            <p:cNvSpPr/>
            <p:nvPr/>
          </p:nvSpPr>
          <p:spPr>
            <a:xfrm>
              <a:off x="1906908" y="4730234"/>
              <a:ext cx="736360" cy="338554"/>
            </a:xfrm>
            <a:prstGeom prst="rect">
              <a:avLst/>
            </a:prstGeom>
          </p:spPr>
          <p:txBody>
            <a:bodyPr wrap="none">
              <a:spAutoFit/>
            </a:bodyPr>
            <a:lstStyle/>
            <a:p>
              <a:r>
                <a:rPr lang="en-US" sz="1600" i="1" dirty="0" smtClean="0">
                  <a:latin typeface="Garamond"/>
                  <a:cs typeface="Garamond"/>
                </a:rPr>
                <a:t>n → </a:t>
              </a:r>
              <a:r>
                <a:rPr lang="en-US" sz="1600" dirty="0" smtClean="0">
                  <a:latin typeface="Garamond"/>
                  <a:cs typeface="Garamond"/>
                </a:rPr>
                <a:t>∞</a:t>
              </a:r>
              <a:endParaRPr lang="en-US" sz="1600" dirty="0"/>
            </a:p>
          </p:txBody>
        </p:sp>
      </p:grpSp>
      <p:sp>
        <p:nvSpPr>
          <p:cNvPr id="31" name="Rectangle 30"/>
          <p:cNvSpPr/>
          <p:nvPr/>
        </p:nvSpPr>
        <p:spPr>
          <a:xfrm>
            <a:off x="5274835" y="4831834"/>
            <a:ext cx="1983536" cy="523220"/>
          </a:xfrm>
          <a:prstGeom prst="rect">
            <a:avLst/>
          </a:prstGeom>
        </p:spPr>
        <p:txBody>
          <a:bodyPr wrap="none">
            <a:spAutoFit/>
          </a:bodyPr>
          <a:lstStyle/>
          <a:p>
            <a:pPr lvl="0"/>
            <a:r>
              <a:rPr lang="en-US" sz="2800" dirty="0">
                <a:solidFill>
                  <a:prstClr val="black"/>
                </a:solidFill>
                <a:latin typeface="Garamond"/>
                <a:cs typeface="Garamond"/>
              </a:rPr>
              <a:t>= </a:t>
            </a:r>
            <a:r>
              <a:rPr lang="en-US" sz="2800" dirty="0" smtClean="0">
                <a:solidFill>
                  <a:prstClr val="black"/>
                </a:solidFill>
                <a:latin typeface="Garamond"/>
                <a:cs typeface="Garamond"/>
              </a:rPr>
              <a:t>2 </a:t>
            </a:r>
            <a:r>
              <a:rPr lang="en-US" sz="2800" i="1" dirty="0" smtClean="0">
                <a:solidFill>
                  <a:prstClr val="black"/>
                </a:solidFill>
                <a:latin typeface="Garamond"/>
                <a:cs typeface="Garamond"/>
              </a:rPr>
              <a:t>P</a:t>
            </a:r>
            <a:r>
              <a:rPr lang="en-US" sz="2800" dirty="0">
                <a:solidFill>
                  <a:prstClr val="black"/>
                </a:solidFill>
                <a:latin typeface="Garamond"/>
                <a:cs typeface="Garamond"/>
              </a:rPr>
              <a:t>(</a:t>
            </a:r>
            <a:r>
              <a:rPr lang="en-US" sz="2800" i="1" dirty="0">
                <a:solidFill>
                  <a:prstClr val="black"/>
                </a:solidFill>
                <a:latin typeface="Garamond"/>
                <a:cs typeface="Garamond"/>
              </a:rPr>
              <a:t>T</a:t>
            </a:r>
            <a:r>
              <a:rPr lang="en-US" sz="2800" dirty="0">
                <a:solidFill>
                  <a:prstClr val="black"/>
                </a:solidFill>
                <a:latin typeface="Garamond"/>
                <a:cs typeface="Garamond"/>
              </a:rPr>
              <a:t> ≤ </a:t>
            </a:r>
            <a:r>
              <a:rPr lang="en-US" sz="2800" i="1" dirty="0">
                <a:solidFill>
                  <a:prstClr val="black"/>
                </a:solidFill>
                <a:latin typeface="Garamond"/>
                <a:cs typeface="Garamond"/>
              </a:rPr>
              <a:t>-t</a:t>
            </a:r>
            <a:r>
              <a:rPr lang="en-US" sz="2800" dirty="0">
                <a:solidFill>
                  <a:prstClr val="black"/>
                </a:solidFill>
                <a:latin typeface="Garamond"/>
                <a:cs typeface="Garamond"/>
              </a:rPr>
              <a:t>)</a:t>
            </a:r>
          </a:p>
        </p:txBody>
      </p:sp>
      <p:sp>
        <p:nvSpPr>
          <p:cNvPr id="3" name="TextBox 2"/>
          <p:cNvSpPr txBox="1"/>
          <p:nvPr/>
        </p:nvSpPr>
        <p:spPr>
          <a:xfrm>
            <a:off x="6388100" y="1456951"/>
            <a:ext cx="2145274" cy="523220"/>
          </a:xfrm>
          <a:prstGeom prst="rect">
            <a:avLst/>
          </a:prstGeom>
          <a:noFill/>
        </p:spPr>
        <p:txBody>
          <a:bodyPr wrap="none" rtlCol="0">
            <a:spAutoFit/>
          </a:bodyPr>
          <a:lstStyle/>
          <a:p>
            <a:r>
              <a:rPr lang="en-US" sz="2800" i="1" dirty="0" err="1">
                <a:latin typeface="Garamond"/>
                <a:cs typeface="Garamond"/>
              </a:rPr>
              <a:t>t</a:t>
            </a:r>
            <a:r>
              <a:rPr lang="en-US" sz="2800" i="1" dirty="0" err="1">
                <a:solidFill>
                  <a:prstClr val="black"/>
                </a:solidFill>
                <a:latin typeface="Symbol" charset="2"/>
                <a:cs typeface="Symbol" charset="2"/>
              </a:rPr>
              <a:t>s</a:t>
            </a:r>
            <a:r>
              <a:rPr lang="en-US" sz="2800" i="1" dirty="0">
                <a:solidFill>
                  <a:prstClr val="black"/>
                </a:solidFill>
                <a:latin typeface="Symbol" charset="2"/>
                <a:cs typeface="Symbol" charset="2"/>
              </a:rPr>
              <a:t> </a:t>
            </a:r>
            <a:r>
              <a:rPr lang="en-US" sz="2800" dirty="0">
                <a:latin typeface="Garamond"/>
                <a:cs typeface="Garamond"/>
              </a:rPr>
              <a:t>√</a:t>
            </a:r>
            <a:r>
              <a:rPr lang="en-US" sz="2800" i="1" dirty="0" smtClean="0">
                <a:latin typeface="Garamond"/>
                <a:cs typeface="Garamond"/>
              </a:rPr>
              <a:t>n = </a:t>
            </a:r>
            <a:r>
              <a:rPr lang="en-US" sz="2800" dirty="0">
                <a:solidFill>
                  <a:prstClr val="black"/>
                </a:solidFill>
                <a:latin typeface="Garamond"/>
                <a:cs typeface="Garamond"/>
              </a:rPr>
              <a:t>5% </a:t>
            </a:r>
            <a:r>
              <a:rPr lang="en-US" sz="2800" i="1" dirty="0" smtClean="0">
                <a:solidFill>
                  <a:prstClr val="black"/>
                </a:solidFill>
                <a:latin typeface="Garamond"/>
                <a:cs typeface="Garamond"/>
              </a:rPr>
              <a:t>n</a:t>
            </a:r>
            <a:r>
              <a:rPr lang="en-US" sz="2800" i="1" dirty="0" smtClean="0">
                <a:latin typeface="Garamond"/>
                <a:cs typeface="Garamond"/>
              </a:rPr>
              <a:t> </a:t>
            </a:r>
            <a:endParaRPr lang="en-US" sz="2800" dirty="0" smtClean="0">
              <a:latin typeface="Franklin Gothic Medium"/>
              <a:cs typeface="Franklin Gothic Medium"/>
            </a:endParaRPr>
          </a:p>
        </p:txBody>
      </p:sp>
      <p:sp>
        <p:nvSpPr>
          <p:cNvPr id="25" name="TextBox 24"/>
          <p:cNvSpPr txBox="1"/>
          <p:nvPr/>
        </p:nvSpPr>
        <p:spPr>
          <a:xfrm>
            <a:off x="6388100" y="2063776"/>
            <a:ext cx="1991861" cy="523220"/>
          </a:xfrm>
          <a:prstGeom prst="rect">
            <a:avLst/>
          </a:prstGeom>
          <a:noFill/>
        </p:spPr>
        <p:txBody>
          <a:bodyPr wrap="none" rtlCol="0">
            <a:spAutoFit/>
          </a:bodyPr>
          <a:lstStyle/>
          <a:p>
            <a:r>
              <a:rPr lang="en-US" sz="2800" i="1" dirty="0" smtClean="0">
                <a:latin typeface="Garamond"/>
                <a:cs typeface="Garamond"/>
              </a:rPr>
              <a:t>t</a:t>
            </a:r>
            <a:r>
              <a:rPr lang="en-US" sz="2800" i="1" dirty="0">
                <a:solidFill>
                  <a:prstClr val="black"/>
                </a:solidFill>
                <a:latin typeface="Symbol" charset="2"/>
                <a:cs typeface="Symbol" charset="2"/>
              </a:rPr>
              <a:t> </a:t>
            </a:r>
            <a:r>
              <a:rPr lang="en-US" sz="2800" i="1" dirty="0" smtClean="0">
                <a:latin typeface="Garamond"/>
                <a:cs typeface="Garamond"/>
              </a:rPr>
              <a:t>= </a:t>
            </a:r>
            <a:r>
              <a:rPr lang="en-US" sz="2800" dirty="0">
                <a:solidFill>
                  <a:prstClr val="black"/>
                </a:solidFill>
                <a:latin typeface="Garamond"/>
                <a:cs typeface="Garamond"/>
              </a:rPr>
              <a:t>5</a:t>
            </a:r>
            <a:r>
              <a:rPr lang="en-US" sz="2800" dirty="0" smtClean="0">
                <a:solidFill>
                  <a:prstClr val="black"/>
                </a:solidFill>
                <a:latin typeface="Garamond"/>
                <a:cs typeface="Garamond"/>
              </a:rPr>
              <a:t>%</a:t>
            </a:r>
            <a:r>
              <a:rPr lang="en-US" sz="2800" dirty="0">
                <a:latin typeface="Garamond"/>
                <a:cs typeface="Garamond"/>
              </a:rPr>
              <a:t>√</a:t>
            </a:r>
            <a:r>
              <a:rPr lang="en-US" sz="2800" i="1" dirty="0">
                <a:solidFill>
                  <a:prstClr val="black"/>
                </a:solidFill>
                <a:latin typeface="Garamond"/>
                <a:cs typeface="Garamond"/>
              </a:rPr>
              <a:t>n</a:t>
            </a:r>
            <a:r>
              <a:rPr lang="en-US" sz="2800" dirty="0" smtClean="0">
                <a:solidFill>
                  <a:prstClr val="black"/>
                </a:solidFill>
                <a:latin typeface="Garamond"/>
                <a:cs typeface="Garamond"/>
              </a:rPr>
              <a:t>/</a:t>
            </a:r>
            <a:r>
              <a:rPr lang="en-US" sz="2800" i="1" dirty="0" smtClean="0">
                <a:solidFill>
                  <a:prstClr val="black"/>
                </a:solidFill>
                <a:latin typeface="Symbol" charset="2"/>
                <a:cs typeface="Symbol" charset="2"/>
              </a:rPr>
              <a:t>s</a:t>
            </a:r>
            <a:r>
              <a:rPr lang="en-US" sz="2800" i="1" dirty="0" smtClean="0">
                <a:latin typeface="Garamond"/>
                <a:cs typeface="Garamond"/>
              </a:rPr>
              <a:t> </a:t>
            </a:r>
            <a:endParaRPr lang="en-US" sz="2800" dirty="0" smtClean="0">
              <a:latin typeface="Franklin Gothic Medium"/>
              <a:cs typeface="Franklin Gothic Medium"/>
            </a:endParaRPr>
          </a:p>
        </p:txBody>
      </p:sp>
    </p:spTree>
    <p:extLst>
      <p:ext uri="{BB962C8B-B14F-4D97-AF65-F5344CB8AC3E}">
        <p14:creationId xmlns:p14="http://schemas.microsoft.com/office/powerpoint/2010/main" val="31797584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dissolv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dissolv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dissolv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dissolve">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dissolve">
                                      <p:cBhvr>
                                        <p:cTn id="3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 grpId="0"/>
      <p:bldP spid="2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normalcdf.pdf"/>
          <p:cNvPicPr>
            <a:picLocks noChangeAspect="1"/>
          </p:cNvPicPr>
          <p:nvPr/>
        </p:nvPicPr>
        <p:blipFill rotWithShape="1">
          <a:blip r:embed="rId2">
            <a:extLst>
              <a:ext uri="{28A0092B-C50C-407E-A947-70E740481C1C}">
                <a14:useLocalDpi xmlns:a14="http://schemas.microsoft.com/office/drawing/2010/main" val="0"/>
              </a:ext>
            </a:extLst>
          </a:blip>
          <a:srcRect l="8171" t="8090" r="8914" b="5731"/>
          <a:stretch/>
        </p:blipFill>
        <p:spPr>
          <a:xfrm>
            <a:off x="1347832" y="1466850"/>
            <a:ext cx="6202318" cy="4870450"/>
          </a:xfrm>
          <a:prstGeom prst="rect">
            <a:avLst/>
          </a:prstGeom>
        </p:spPr>
      </p:pic>
      <p:sp>
        <p:nvSpPr>
          <p:cNvPr id="2" name="Title 1"/>
          <p:cNvSpPr>
            <a:spLocks noGrp="1"/>
          </p:cNvSpPr>
          <p:nvPr>
            <p:ph type="title"/>
          </p:nvPr>
        </p:nvSpPr>
        <p:spPr/>
        <p:txBody>
          <a:bodyPr/>
          <a:lstStyle/>
          <a:p>
            <a:r>
              <a:rPr lang="en-US" dirty="0" smtClean="0"/>
              <a:t>The </a:t>
            </a:r>
            <a:r>
              <a:rPr lang="en-US" dirty="0" err="1" smtClean="0"/>
              <a:t>c.d.f</a:t>
            </a:r>
            <a:r>
              <a:rPr lang="en-US" dirty="0" smtClean="0"/>
              <a:t>. of a normal random variable</a:t>
            </a:r>
            <a:endParaRPr lang="en-US" dirty="0"/>
          </a:p>
        </p:txBody>
      </p:sp>
      <p:sp>
        <p:nvSpPr>
          <p:cNvPr id="6" name="Rectangle 5"/>
          <p:cNvSpPr/>
          <p:nvPr/>
        </p:nvSpPr>
        <p:spPr>
          <a:xfrm>
            <a:off x="7486554" y="5815340"/>
            <a:ext cx="319124" cy="523220"/>
          </a:xfrm>
          <a:prstGeom prst="rect">
            <a:avLst/>
          </a:prstGeom>
        </p:spPr>
        <p:txBody>
          <a:bodyPr wrap="none">
            <a:spAutoFit/>
          </a:bodyPr>
          <a:lstStyle/>
          <a:p>
            <a:r>
              <a:rPr lang="en-US" sz="2800" i="1" dirty="0" smtClean="0">
                <a:solidFill>
                  <a:prstClr val="black"/>
                </a:solidFill>
                <a:latin typeface="Garamond"/>
                <a:cs typeface="Garamond"/>
              </a:rPr>
              <a:t>t</a:t>
            </a:r>
            <a:endParaRPr lang="en-US" dirty="0"/>
          </a:p>
        </p:txBody>
      </p:sp>
      <p:sp>
        <p:nvSpPr>
          <p:cNvPr id="7" name="Rectangle 6"/>
          <p:cNvSpPr/>
          <p:nvPr/>
        </p:nvSpPr>
        <p:spPr>
          <a:xfrm rot="16200000">
            <a:off x="782782" y="3523735"/>
            <a:ext cx="708478" cy="523220"/>
          </a:xfrm>
          <a:prstGeom prst="rect">
            <a:avLst/>
          </a:prstGeom>
        </p:spPr>
        <p:txBody>
          <a:bodyPr wrap="none">
            <a:spAutoFit/>
          </a:bodyPr>
          <a:lstStyle/>
          <a:p>
            <a:r>
              <a:rPr lang="en-US" sz="2800" i="1" dirty="0" smtClean="0">
                <a:solidFill>
                  <a:prstClr val="black"/>
                </a:solidFill>
                <a:latin typeface="Garamond"/>
                <a:cs typeface="Garamond"/>
              </a:rPr>
              <a:t>F</a:t>
            </a:r>
            <a:r>
              <a:rPr lang="en-US" sz="2800" dirty="0" smtClean="0">
                <a:solidFill>
                  <a:prstClr val="black"/>
                </a:solidFill>
                <a:latin typeface="Garamond"/>
                <a:cs typeface="Garamond"/>
              </a:rPr>
              <a:t>(</a:t>
            </a:r>
            <a:r>
              <a:rPr lang="en-US" sz="2800" i="1" dirty="0" smtClean="0">
                <a:solidFill>
                  <a:prstClr val="black"/>
                </a:solidFill>
                <a:latin typeface="Garamond"/>
                <a:cs typeface="Garamond"/>
              </a:rPr>
              <a:t>t</a:t>
            </a:r>
            <a:r>
              <a:rPr lang="en-US" sz="2800" dirty="0" smtClean="0">
                <a:solidFill>
                  <a:prstClr val="black"/>
                </a:solidFill>
                <a:latin typeface="Garamond"/>
                <a:cs typeface="Garamond"/>
              </a:rPr>
              <a:t>)</a:t>
            </a:r>
            <a:endParaRPr lang="en-US" dirty="0"/>
          </a:p>
        </p:txBody>
      </p:sp>
      <p:grpSp>
        <p:nvGrpSpPr>
          <p:cNvPr id="19" name="Group 18"/>
          <p:cNvGrpSpPr/>
          <p:nvPr/>
        </p:nvGrpSpPr>
        <p:grpSpPr>
          <a:xfrm>
            <a:off x="3937000" y="5416550"/>
            <a:ext cx="1239583" cy="673100"/>
            <a:chOff x="3937000" y="5416550"/>
            <a:chExt cx="1239583" cy="673100"/>
          </a:xfrm>
        </p:grpSpPr>
        <p:cxnSp>
          <p:nvCxnSpPr>
            <p:cNvPr id="8" name="Straight Connector 7"/>
            <p:cNvCxnSpPr/>
            <p:nvPr/>
          </p:nvCxnSpPr>
          <p:spPr>
            <a:xfrm flipV="1">
              <a:off x="3968750" y="5416550"/>
              <a:ext cx="0" cy="673100"/>
            </a:xfrm>
            <a:prstGeom prst="line">
              <a:avLst/>
            </a:prstGeom>
            <a:ln w="19050" cmpd="sng">
              <a:solidFill>
                <a:schemeClr val="accent1"/>
              </a:solidFill>
              <a:prstDash val="solid"/>
            </a:ln>
            <a:effectLst/>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3937000" y="5511285"/>
              <a:ext cx="1239583" cy="461665"/>
            </a:xfrm>
            <a:prstGeom prst="rect">
              <a:avLst/>
            </a:prstGeom>
          </p:spPr>
          <p:txBody>
            <a:bodyPr wrap="none">
              <a:spAutoFit/>
            </a:bodyPr>
            <a:lstStyle/>
            <a:p>
              <a:r>
                <a:rPr lang="en-US" sz="2400" i="1" dirty="0" smtClean="0">
                  <a:solidFill>
                    <a:prstClr val="black"/>
                  </a:solidFill>
                  <a:latin typeface="Garamond"/>
                  <a:cs typeface="Garamond"/>
                </a:rPr>
                <a:t>P</a:t>
              </a:r>
              <a:r>
                <a:rPr lang="en-US" sz="2400" dirty="0" smtClean="0">
                  <a:solidFill>
                    <a:prstClr val="black"/>
                  </a:solidFill>
                  <a:latin typeface="Garamond"/>
                  <a:cs typeface="Garamond"/>
                </a:rPr>
                <a:t>(</a:t>
              </a:r>
              <a:r>
                <a:rPr lang="en-US" sz="2400" i="1" dirty="0" smtClean="0">
                  <a:solidFill>
                    <a:prstClr val="black"/>
                  </a:solidFill>
                  <a:latin typeface="Garamond"/>
                  <a:cs typeface="Garamond"/>
                </a:rPr>
                <a:t>T</a:t>
              </a:r>
              <a:r>
                <a:rPr lang="en-US" sz="2400" dirty="0" smtClean="0">
                  <a:solidFill>
                    <a:prstClr val="black"/>
                  </a:solidFill>
                  <a:latin typeface="Garamond"/>
                  <a:cs typeface="Garamond"/>
                </a:rPr>
                <a:t> </a:t>
              </a:r>
              <a:r>
                <a:rPr lang="en-US" sz="2400" dirty="0">
                  <a:latin typeface="Garamond"/>
                  <a:cs typeface="Garamond"/>
                </a:rPr>
                <a:t>≤ </a:t>
              </a:r>
              <a:r>
                <a:rPr lang="en-US" sz="2400" i="1" dirty="0">
                  <a:latin typeface="Garamond"/>
                  <a:cs typeface="Garamond"/>
                </a:rPr>
                <a:t>-t</a:t>
              </a:r>
              <a:r>
                <a:rPr lang="en-US" sz="2400" dirty="0" smtClean="0">
                  <a:solidFill>
                    <a:prstClr val="black"/>
                  </a:solidFill>
                  <a:latin typeface="Garamond"/>
                  <a:cs typeface="Garamond"/>
                </a:rPr>
                <a:t>)</a:t>
              </a:r>
              <a:endParaRPr lang="en-US" sz="2400" dirty="0"/>
            </a:p>
          </p:txBody>
        </p:sp>
      </p:grpSp>
      <p:sp>
        <p:nvSpPr>
          <p:cNvPr id="16" name="Rectangle 15"/>
          <p:cNvSpPr/>
          <p:nvPr/>
        </p:nvSpPr>
        <p:spPr>
          <a:xfrm>
            <a:off x="5029721" y="5986790"/>
            <a:ext cx="303580" cy="461665"/>
          </a:xfrm>
          <a:prstGeom prst="rect">
            <a:avLst/>
          </a:prstGeom>
        </p:spPr>
        <p:txBody>
          <a:bodyPr wrap="none">
            <a:spAutoFit/>
          </a:bodyPr>
          <a:lstStyle/>
          <a:p>
            <a:r>
              <a:rPr lang="en-US" sz="2400" i="1" dirty="0" smtClean="0">
                <a:solidFill>
                  <a:prstClr val="black"/>
                </a:solidFill>
                <a:latin typeface="Garamond"/>
                <a:cs typeface="Garamond"/>
              </a:rPr>
              <a:t>t</a:t>
            </a:r>
            <a:endParaRPr lang="en-US" sz="2400" dirty="0"/>
          </a:p>
        </p:txBody>
      </p:sp>
      <p:sp>
        <p:nvSpPr>
          <p:cNvPr id="17" name="Rectangle 16"/>
          <p:cNvSpPr/>
          <p:nvPr/>
        </p:nvSpPr>
        <p:spPr>
          <a:xfrm>
            <a:off x="3791560" y="5980440"/>
            <a:ext cx="380524" cy="461665"/>
          </a:xfrm>
          <a:prstGeom prst="rect">
            <a:avLst/>
          </a:prstGeom>
        </p:spPr>
        <p:txBody>
          <a:bodyPr wrap="none">
            <a:spAutoFit/>
          </a:bodyPr>
          <a:lstStyle/>
          <a:p>
            <a:r>
              <a:rPr lang="en-US" sz="2400" i="1" dirty="0" smtClean="0">
                <a:solidFill>
                  <a:prstClr val="black"/>
                </a:solidFill>
                <a:latin typeface="Garamond"/>
                <a:cs typeface="Garamond"/>
              </a:rPr>
              <a:t>-t</a:t>
            </a:r>
            <a:endParaRPr lang="en-US" sz="2400" dirty="0"/>
          </a:p>
        </p:txBody>
      </p:sp>
      <p:grpSp>
        <p:nvGrpSpPr>
          <p:cNvPr id="20" name="Group 19"/>
          <p:cNvGrpSpPr/>
          <p:nvPr/>
        </p:nvGrpSpPr>
        <p:grpSpPr>
          <a:xfrm>
            <a:off x="3962921" y="1568450"/>
            <a:ext cx="1225029" cy="4521200"/>
            <a:chOff x="3962921" y="1568450"/>
            <a:chExt cx="1225029" cy="4521200"/>
          </a:xfrm>
        </p:grpSpPr>
        <p:cxnSp>
          <p:nvCxnSpPr>
            <p:cNvPr id="12" name="Straight Connector 11"/>
            <p:cNvCxnSpPr/>
            <p:nvPr/>
          </p:nvCxnSpPr>
          <p:spPr>
            <a:xfrm flipV="1">
              <a:off x="5187950" y="1568450"/>
              <a:ext cx="0" cy="673100"/>
            </a:xfrm>
            <a:prstGeom prst="line">
              <a:avLst/>
            </a:prstGeom>
            <a:ln w="19050" cmpd="sng">
              <a:solidFill>
                <a:schemeClr val="accent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5187950" y="2241550"/>
              <a:ext cx="0" cy="3848100"/>
            </a:xfrm>
            <a:prstGeom prst="line">
              <a:avLst/>
            </a:prstGeom>
            <a:ln w="9525" cmpd="sng">
              <a:solidFill>
                <a:schemeClr val="accent1"/>
              </a:solidFill>
              <a:prstDash val="dash"/>
            </a:ln>
            <a:effectLst/>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3962921" y="1637785"/>
              <a:ext cx="1159483" cy="461665"/>
            </a:xfrm>
            <a:prstGeom prst="rect">
              <a:avLst/>
            </a:prstGeom>
          </p:spPr>
          <p:txBody>
            <a:bodyPr wrap="none">
              <a:spAutoFit/>
            </a:bodyPr>
            <a:lstStyle/>
            <a:p>
              <a:r>
                <a:rPr lang="en-US" sz="2400" i="1" dirty="0" smtClean="0">
                  <a:solidFill>
                    <a:prstClr val="black"/>
                  </a:solidFill>
                  <a:latin typeface="Garamond"/>
                  <a:cs typeface="Garamond"/>
                </a:rPr>
                <a:t>P</a:t>
              </a:r>
              <a:r>
                <a:rPr lang="en-US" sz="2400" dirty="0" smtClean="0">
                  <a:solidFill>
                    <a:prstClr val="black"/>
                  </a:solidFill>
                  <a:latin typeface="Garamond"/>
                  <a:cs typeface="Garamond"/>
                </a:rPr>
                <a:t>(</a:t>
              </a:r>
              <a:r>
                <a:rPr lang="en-US" sz="2400" i="1" dirty="0" smtClean="0">
                  <a:solidFill>
                    <a:prstClr val="black"/>
                  </a:solidFill>
                  <a:latin typeface="Garamond"/>
                  <a:cs typeface="Garamond"/>
                </a:rPr>
                <a:t>T</a:t>
              </a:r>
              <a:r>
                <a:rPr lang="en-US" sz="2400" dirty="0" smtClean="0">
                  <a:solidFill>
                    <a:prstClr val="black"/>
                  </a:solidFill>
                  <a:latin typeface="Garamond"/>
                  <a:cs typeface="Garamond"/>
                </a:rPr>
                <a:t> </a:t>
              </a:r>
              <a:r>
                <a:rPr lang="en-US" sz="2400" dirty="0">
                  <a:latin typeface="Garamond"/>
                  <a:cs typeface="Garamond"/>
                </a:rPr>
                <a:t>≥</a:t>
              </a:r>
              <a:r>
                <a:rPr lang="en-US" sz="2400" dirty="0" smtClean="0">
                  <a:latin typeface="Garamond"/>
                  <a:cs typeface="Garamond"/>
                </a:rPr>
                <a:t> </a:t>
              </a:r>
              <a:r>
                <a:rPr lang="en-US" sz="2400" i="1" dirty="0" smtClean="0">
                  <a:latin typeface="Garamond"/>
                  <a:cs typeface="Garamond"/>
                </a:rPr>
                <a:t>t</a:t>
              </a:r>
              <a:r>
                <a:rPr lang="en-US" sz="2400" dirty="0" smtClean="0">
                  <a:solidFill>
                    <a:prstClr val="black"/>
                  </a:solidFill>
                  <a:latin typeface="Garamond"/>
                  <a:cs typeface="Garamond"/>
                </a:rPr>
                <a:t>)</a:t>
              </a:r>
              <a:endParaRPr lang="en-US" sz="2400" dirty="0"/>
            </a:p>
          </p:txBody>
        </p:sp>
      </p:grpSp>
    </p:spTree>
    <p:extLst>
      <p:ext uri="{BB962C8B-B14F-4D97-AF65-F5344CB8AC3E}">
        <p14:creationId xmlns:p14="http://schemas.microsoft.com/office/powerpoint/2010/main" val="29599337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dissolv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down)">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down)">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again</a:t>
            </a:r>
            <a:endParaRPr lang="en-US" dirty="0"/>
          </a:p>
        </p:txBody>
      </p:sp>
      <p:sp>
        <p:nvSpPr>
          <p:cNvPr id="19" name="Rectangle 18"/>
          <p:cNvSpPr/>
          <p:nvPr/>
        </p:nvSpPr>
        <p:spPr>
          <a:xfrm>
            <a:off x="1458345" y="1613644"/>
            <a:ext cx="4389568" cy="523220"/>
          </a:xfrm>
          <a:prstGeom prst="rect">
            <a:avLst/>
          </a:prstGeom>
        </p:spPr>
        <p:txBody>
          <a:bodyPr wrap="none">
            <a:spAutoFit/>
          </a:bodyPr>
          <a:lstStyle/>
          <a:p>
            <a:pPr lvl="0"/>
            <a:r>
              <a:rPr lang="en-US" sz="2800" dirty="0" smtClean="0">
                <a:solidFill>
                  <a:prstClr val="black"/>
                </a:solidFill>
                <a:latin typeface="Garamond"/>
                <a:cs typeface="Garamond"/>
              </a:rPr>
              <a:t>confidence error = 2 </a:t>
            </a:r>
            <a:r>
              <a:rPr lang="en-US" sz="2800" i="1" dirty="0">
                <a:solidFill>
                  <a:prstClr val="black"/>
                </a:solidFill>
                <a:latin typeface="Garamond"/>
                <a:cs typeface="Garamond"/>
              </a:rPr>
              <a:t>P</a:t>
            </a:r>
            <a:r>
              <a:rPr lang="en-US" sz="2800" dirty="0">
                <a:solidFill>
                  <a:prstClr val="black"/>
                </a:solidFill>
                <a:latin typeface="Garamond"/>
                <a:cs typeface="Garamond"/>
              </a:rPr>
              <a:t>(</a:t>
            </a:r>
            <a:r>
              <a:rPr lang="en-US" sz="2800" i="1" dirty="0">
                <a:solidFill>
                  <a:prstClr val="black"/>
                </a:solidFill>
                <a:latin typeface="Garamond"/>
                <a:cs typeface="Garamond"/>
              </a:rPr>
              <a:t>T</a:t>
            </a:r>
            <a:r>
              <a:rPr lang="en-US" sz="2800" dirty="0">
                <a:solidFill>
                  <a:prstClr val="black"/>
                </a:solidFill>
                <a:latin typeface="Garamond"/>
                <a:cs typeface="Garamond"/>
              </a:rPr>
              <a:t> ≤ </a:t>
            </a:r>
            <a:r>
              <a:rPr lang="en-US" sz="2800" i="1" dirty="0">
                <a:solidFill>
                  <a:prstClr val="black"/>
                </a:solidFill>
                <a:latin typeface="Garamond"/>
                <a:cs typeface="Garamond"/>
              </a:rPr>
              <a:t>-t</a:t>
            </a:r>
            <a:r>
              <a:rPr lang="en-US" sz="2800" dirty="0">
                <a:solidFill>
                  <a:prstClr val="black"/>
                </a:solidFill>
                <a:latin typeface="Garamond"/>
                <a:cs typeface="Garamond"/>
              </a:rPr>
              <a:t>)</a:t>
            </a:r>
          </a:p>
        </p:txBody>
      </p:sp>
      <p:sp>
        <p:nvSpPr>
          <p:cNvPr id="4" name="TextBox 3"/>
          <p:cNvSpPr txBox="1"/>
          <p:nvPr/>
        </p:nvSpPr>
        <p:spPr>
          <a:xfrm>
            <a:off x="457200" y="3953183"/>
            <a:ext cx="8229600" cy="523220"/>
          </a:xfrm>
          <a:prstGeom prst="rect">
            <a:avLst/>
          </a:prstGeom>
          <a:noFill/>
        </p:spPr>
        <p:txBody>
          <a:bodyPr wrap="square" rtlCol="0">
            <a:spAutoFit/>
          </a:bodyPr>
          <a:lstStyle/>
          <a:p>
            <a:pPr lvl="0"/>
            <a:r>
              <a:rPr lang="en-US" sz="2800" dirty="0" smtClean="0">
                <a:latin typeface="Franklin Gothic Medium"/>
                <a:cs typeface="Franklin Gothic Medium"/>
              </a:rPr>
              <a:t>We want a confidence error of </a:t>
            </a:r>
            <a:r>
              <a:rPr lang="en-US" sz="2800" dirty="0" smtClean="0">
                <a:latin typeface="Garamond"/>
                <a:cs typeface="Garamond"/>
              </a:rPr>
              <a:t>≤ 10%</a:t>
            </a:r>
            <a:r>
              <a:rPr lang="en-US" sz="2800" dirty="0" smtClean="0">
                <a:latin typeface="Franklin Gothic Medium"/>
                <a:cs typeface="Franklin Gothic Medium"/>
              </a:rPr>
              <a:t>: </a:t>
            </a:r>
            <a:endParaRPr lang="en-US" sz="2800" dirty="0">
              <a:solidFill>
                <a:prstClr val="black"/>
              </a:solidFill>
              <a:latin typeface="Garamond"/>
              <a:cs typeface="Garamond"/>
            </a:endParaRPr>
          </a:p>
        </p:txBody>
      </p:sp>
      <p:sp>
        <p:nvSpPr>
          <p:cNvPr id="20" name="Rectangle 19"/>
          <p:cNvSpPr/>
          <p:nvPr/>
        </p:nvSpPr>
        <p:spPr>
          <a:xfrm>
            <a:off x="3847542" y="2254976"/>
            <a:ext cx="3213815" cy="523220"/>
          </a:xfrm>
          <a:prstGeom prst="rect">
            <a:avLst/>
          </a:prstGeom>
        </p:spPr>
        <p:txBody>
          <a:bodyPr wrap="none">
            <a:spAutoFit/>
          </a:bodyPr>
          <a:lstStyle/>
          <a:p>
            <a:r>
              <a:rPr lang="en-US" sz="2800" dirty="0" smtClean="0">
                <a:solidFill>
                  <a:prstClr val="black"/>
                </a:solidFill>
                <a:latin typeface="Garamond"/>
                <a:cs typeface="Garamond"/>
              </a:rPr>
              <a:t>= 2 </a:t>
            </a:r>
            <a:r>
              <a:rPr lang="en-US" sz="2800" i="1" dirty="0" smtClean="0">
                <a:solidFill>
                  <a:prstClr val="black"/>
                </a:solidFill>
                <a:latin typeface="Garamond"/>
                <a:cs typeface="Garamond"/>
              </a:rPr>
              <a:t>P</a:t>
            </a:r>
            <a:r>
              <a:rPr lang="en-US" sz="2800" dirty="0" smtClean="0">
                <a:solidFill>
                  <a:prstClr val="black"/>
                </a:solidFill>
                <a:latin typeface="Garamond"/>
                <a:cs typeface="Garamond"/>
              </a:rPr>
              <a:t>(</a:t>
            </a:r>
            <a:r>
              <a:rPr lang="en-US" sz="2800" i="1" dirty="0" smtClean="0">
                <a:solidFill>
                  <a:prstClr val="black"/>
                </a:solidFill>
                <a:latin typeface="Garamond"/>
                <a:cs typeface="Garamond"/>
              </a:rPr>
              <a:t>T</a:t>
            </a:r>
            <a:r>
              <a:rPr lang="en-US" sz="2800" dirty="0" smtClean="0">
                <a:solidFill>
                  <a:prstClr val="black"/>
                </a:solidFill>
                <a:latin typeface="Garamond"/>
                <a:cs typeface="Garamond"/>
              </a:rPr>
              <a:t> </a:t>
            </a:r>
            <a:r>
              <a:rPr lang="en-US" sz="2800" dirty="0">
                <a:solidFill>
                  <a:prstClr val="black"/>
                </a:solidFill>
                <a:latin typeface="Garamond"/>
                <a:cs typeface="Garamond"/>
              </a:rPr>
              <a:t>≤</a:t>
            </a:r>
            <a:r>
              <a:rPr lang="en-US" sz="2800" dirty="0" smtClean="0">
                <a:latin typeface="Garamond"/>
                <a:cs typeface="Garamond"/>
              </a:rPr>
              <a:t> -</a:t>
            </a:r>
            <a:r>
              <a:rPr lang="en-US" sz="2800" dirty="0">
                <a:solidFill>
                  <a:prstClr val="black"/>
                </a:solidFill>
                <a:latin typeface="Garamond"/>
                <a:cs typeface="Garamond"/>
              </a:rPr>
              <a:t>5%</a:t>
            </a:r>
            <a:r>
              <a:rPr lang="en-US" sz="2800" dirty="0">
                <a:latin typeface="Garamond"/>
                <a:cs typeface="Garamond"/>
              </a:rPr>
              <a:t>√</a:t>
            </a:r>
            <a:r>
              <a:rPr lang="en-US" sz="2800" i="1" dirty="0">
                <a:solidFill>
                  <a:prstClr val="black"/>
                </a:solidFill>
                <a:latin typeface="Garamond"/>
                <a:cs typeface="Garamond"/>
              </a:rPr>
              <a:t>n</a:t>
            </a:r>
            <a:r>
              <a:rPr lang="en-US" sz="2800" dirty="0">
                <a:solidFill>
                  <a:prstClr val="black"/>
                </a:solidFill>
                <a:latin typeface="Garamond"/>
                <a:cs typeface="Garamond"/>
              </a:rPr>
              <a:t>/</a:t>
            </a:r>
            <a:r>
              <a:rPr lang="en-US" sz="2800" i="1" dirty="0" smtClean="0">
                <a:solidFill>
                  <a:prstClr val="black"/>
                </a:solidFill>
                <a:latin typeface="Symbol" charset="2"/>
                <a:cs typeface="Symbol" charset="2"/>
              </a:rPr>
              <a:t>s</a:t>
            </a:r>
            <a:r>
              <a:rPr lang="en-US" sz="2800" dirty="0" smtClean="0">
                <a:solidFill>
                  <a:prstClr val="black"/>
                </a:solidFill>
                <a:latin typeface="Garamond"/>
                <a:cs typeface="Garamond"/>
              </a:rPr>
              <a:t>)</a:t>
            </a:r>
            <a:endParaRPr lang="en-US" sz="2800" dirty="0">
              <a:solidFill>
                <a:prstClr val="black"/>
              </a:solidFill>
              <a:latin typeface="Garamond"/>
              <a:cs typeface="Garamond"/>
            </a:endParaRPr>
          </a:p>
        </p:txBody>
      </p:sp>
      <p:sp>
        <p:nvSpPr>
          <p:cNvPr id="21" name="Rectangle 20"/>
          <p:cNvSpPr/>
          <p:nvPr/>
        </p:nvSpPr>
        <p:spPr>
          <a:xfrm>
            <a:off x="3847542" y="2879262"/>
            <a:ext cx="2870172" cy="523220"/>
          </a:xfrm>
          <a:prstGeom prst="rect">
            <a:avLst/>
          </a:prstGeom>
        </p:spPr>
        <p:txBody>
          <a:bodyPr wrap="none">
            <a:spAutoFit/>
          </a:bodyPr>
          <a:lstStyle/>
          <a:p>
            <a:pPr lvl="0"/>
            <a:r>
              <a:rPr lang="en-US" sz="2800" dirty="0">
                <a:latin typeface="Garamond"/>
                <a:cs typeface="Garamond"/>
              </a:rPr>
              <a:t>≤</a:t>
            </a:r>
            <a:r>
              <a:rPr lang="en-US" sz="2800" dirty="0" smtClean="0">
                <a:solidFill>
                  <a:prstClr val="black"/>
                </a:solidFill>
                <a:latin typeface="Garamond"/>
                <a:cs typeface="Garamond"/>
              </a:rPr>
              <a:t> 2 </a:t>
            </a:r>
            <a:r>
              <a:rPr lang="en-US" sz="2800" i="1" dirty="0" smtClean="0">
                <a:solidFill>
                  <a:prstClr val="black"/>
                </a:solidFill>
                <a:latin typeface="Garamond"/>
                <a:cs typeface="Garamond"/>
              </a:rPr>
              <a:t>P</a:t>
            </a:r>
            <a:r>
              <a:rPr lang="en-US" sz="2800" dirty="0" smtClean="0">
                <a:solidFill>
                  <a:prstClr val="black"/>
                </a:solidFill>
                <a:latin typeface="Garamond"/>
                <a:cs typeface="Garamond"/>
              </a:rPr>
              <a:t>(</a:t>
            </a:r>
            <a:r>
              <a:rPr lang="en-US" sz="2800" i="1" dirty="0" smtClean="0">
                <a:solidFill>
                  <a:prstClr val="black"/>
                </a:solidFill>
                <a:latin typeface="Garamond"/>
                <a:cs typeface="Garamond"/>
              </a:rPr>
              <a:t>T</a:t>
            </a:r>
            <a:r>
              <a:rPr lang="en-US" sz="2800" dirty="0" smtClean="0">
                <a:solidFill>
                  <a:prstClr val="black"/>
                </a:solidFill>
                <a:latin typeface="Garamond"/>
                <a:cs typeface="Garamond"/>
              </a:rPr>
              <a:t> ≤ -</a:t>
            </a:r>
            <a:r>
              <a:rPr lang="en-US" sz="2800" dirty="0" smtClean="0">
                <a:latin typeface="Garamond"/>
                <a:cs typeface="Garamond"/>
              </a:rPr>
              <a:t>√</a:t>
            </a:r>
            <a:r>
              <a:rPr lang="en-US" sz="2800" i="1" dirty="0" smtClean="0">
                <a:latin typeface="Garamond"/>
                <a:cs typeface="Garamond"/>
              </a:rPr>
              <a:t>n</a:t>
            </a:r>
            <a:r>
              <a:rPr lang="en-US" sz="2800" dirty="0" smtClean="0">
                <a:latin typeface="Garamond"/>
                <a:cs typeface="Garamond"/>
              </a:rPr>
              <a:t>/10</a:t>
            </a:r>
            <a:r>
              <a:rPr lang="en-US" sz="2800" dirty="0" smtClean="0">
                <a:solidFill>
                  <a:prstClr val="black"/>
                </a:solidFill>
                <a:latin typeface="Garamond"/>
                <a:cs typeface="Garamond"/>
              </a:rPr>
              <a:t>)</a:t>
            </a:r>
            <a:endParaRPr lang="en-US" sz="2800" dirty="0">
              <a:solidFill>
                <a:prstClr val="black"/>
              </a:solidFill>
              <a:latin typeface="Garamond"/>
              <a:cs typeface="Garamond"/>
            </a:endParaRPr>
          </a:p>
        </p:txBody>
      </p:sp>
      <p:sp>
        <p:nvSpPr>
          <p:cNvPr id="22" name="Rectangle 21"/>
          <p:cNvSpPr/>
          <p:nvPr/>
        </p:nvSpPr>
        <p:spPr>
          <a:xfrm>
            <a:off x="457200" y="4813985"/>
            <a:ext cx="8229600" cy="523220"/>
          </a:xfrm>
          <a:prstGeom prst="rect">
            <a:avLst/>
          </a:prstGeom>
        </p:spPr>
        <p:txBody>
          <a:bodyPr wrap="square">
            <a:spAutoFit/>
          </a:bodyPr>
          <a:lstStyle/>
          <a:p>
            <a:pPr lvl="0"/>
            <a:r>
              <a:rPr lang="en-US" sz="2800" dirty="0">
                <a:solidFill>
                  <a:prstClr val="black"/>
                </a:solidFill>
                <a:latin typeface="Franklin Gothic Medium"/>
                <a:cs typeface="Franklin Gothic Medium"/>
              </a:rPr>
              <a:t>We need to choose </a:t>
            </a:r>
            <a:r>
              <a:rPr lang="en-US" sz="2800" i="1" dirty="0">
                <a:solidFill>
                  <a:prstClr val="black"/>
                </a:solidFill>
                <a:latin typeface="Garamond"/>
                <a:cs typeface="Garamond"/>
              </a:rPr>
              <a:t>n</a:t>
            </a:r>
            <a:r>
              <a:rPr lang="en-US" sz="2800" dirty="0">
                <a:solidFill>
                  <a:prstClr val="black"/>
                </a:solidFill>
                <a:latin typeface="Franklin Gothic Medium"/>
                <a:cs typeface="Franklin Gothic Medium"/>
              </a:rPr>
              <a:t> so that </a:t>
            </a:r>
            <a:r>
              <a:rPr lang="en-US" sz="2800" i="1" dirty="0">
                <a:solidFill>
                  <a:prstClr val="black"/>
                </a:solidFill>
                <a:latin typeface="Garamond"/>
                <a:cs typeface="Garamond"/>
              </a:rPr>
              <a:t>P</a:t>
            </a:r>
            <a:r>
              <a:rPr lang="en-US" sz="2800" dirty="0">
                <a:solidFill>
                  <a:prstClr val="black"/>
                </a:solidFill>
                <a:latin typeface="Garamond"/>
                <a:cs typeface="Garamond"/>
              </a:rPr>
              <a:t>(</a:t>
            </a:r>
            <a:r>
              <a:rPr lang="en-US" sz="2800" i="1" dirty="0">
                <a:solidFill>
                  <a:prstClr val="black"/>
                </a:solidFill>
                <a:latin typeface="Garamond"/>
                <a:cs typeface="Garamond"/>
              </a:rPr>
              <a:t>T</a:t>
            </a:r>
            <a:r>
              <a:rPr lang="en-US" sz="2800" dirty="0">
                <a:solidFill>
                  <a:prstClr val="black"/>
                </a:solidFill>
                <a:latin typeface="Garamond"/>
                <a:cs typeface="Garamond"/>
              </a:rPr>
              <a:t> ≤ -</a:t>
            </a:r>
            <a:r>
              <a:rPr lang="en-US" sz="2800" dirty="0" smtClean="0">
                <a:solidFill>
                  <a:prstClr val="black"/>
                </a:solidFill>
                <a:latin typeface="Garamond"/>
                <a:cs typeface="Garamond"/>
              </a:rPr>
              <a:t>√</a:t>
            </a:r>
            <a:r>
              <a:rPr lang="en-US" sz="2800" i="1" dirty="0">
                <a:solidFill>
                  <a:prstClr val="black"/>
                </a:solidFill>
                <a:latin typeface="Garamond"/>
                <a:cs typeface="Garamond"/>
              </a:rPr>
              <a:t>n</a:t>
            </a:r>
            <a:r>
              <a:rPr lang="en-US" sz="2800" dirty="0">
                <a:solidFill>
                  <a:prstClr val="black"/>
                </a:solidFill>
                <a:latin typeface="Garamond"/>
                <a:cs typeface="Garamond"/>
              </a:rPr>
              <a:t>/10) ≤ 5%. </a:t>
            </a:r>
          </a:p>
        </p:txBody>
      </p:sp>
    </p:spTree>
    <p:extLst>
      <p:ext uri="{BB962C8B-B14F-4D97-AF65-F5344CB8AC3E}">
        <p14:creationId xmlns:p14="http://schemas.microsoft.com/office/powerpoint/2010/main" val="23526975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dissolv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dissolv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dissolve">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0"/>
      <p:bldP spid="20" grpId="0"/>
      <p:bldP spid="21" grpId="0"/>
      <p:bldP spid="2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again</a:t>
            </a:r>
            <a:endParaRPr lang="en-US" dirty="0"/>
          </a:p>
        </p:txBody>
      </p:sp>
      <p:grpSp>
        <p:nvGrpSpPr>
          <p:cNvPr id="19" name="Group 18"/>
          <p:cNvGrpSpPr/>
          <p:nvPr/>
        </p:nvGrpSpPr>
        <p:grpSpPr>
          <a:xfrm>
            <a:off x="372880" y="3536778"/>
            <a:ext cx="3906410" cy="2946572"/>
            <a:chOff x="372880" y="3536778"/>
            <a:chExt cx="3906410" cy="2946572"/>
          </a:xfrm>
        </p:grpSpPr>
        <p:pic>
          <p:nvPicPr>
            <p:cNvPr id="4" name="Picture 3" descr="normalcdf.pdf"/>
            <p:cNvPicPr>
              <a:picLocks noChangeAspect="1"/>
            </p:cNvPicPr>
            <p:nvPr/>
          </p:nvPicPr>
          <p:blipFill rotWithShape="1">
            <a:blip r:embed="rId2">
              <a:extLst>
                <a:ext uri="{28A0092B-C50C-407E-A947-70E740481C1C}">
                  <a14:useLocalDpi xmlns:a14="http://schemas.microsoft.com/office/drawing/2010/main" val="0"/>
                </a:ext>
              </a:extLst>
            </a:blip>
            <a:srcRect l="8171" t="8090" r="8914" b="5731"/>
            <a:stretch/>
          </p:blipFill>
          <p:spPr>
            <a:xfrm>
              <a:off x="372880" y="3536778"/>
              <a:ext cx="3703820" cy="2908472"/>
            </a:xfrm>
            <a:prstGeom prst="rect">
              <a:avLst/>
            </a:prstGeom>
          </p:spPr>
        </p:pic>
        <p:sp>
          <p:nvSpPr>
            <p:cNvPr id="5" name="Rectangle 4"/>
            <p:cNvSpPr/>
            <p:nvPr/>
          </p:nvSpPr>
          <p:spPr>
            <a:xfrm>
              <a:off x="3975710" y="6021685"/>
              <a:ext cx="303580" cy="461665"/>
            </a:xfrm>
            <a:prstGeom prst="rect">
              <a:avLst/>
            </a:prstGeom>
          </p:spPr>
          <p:txBody>
            <a:bodyPr wrap="none">
              <a:spAutoFit/>
            </a:bodyPr>
            <a:lstStyle/>
            <a:p>
              <a:r>
                <a:rPr lang="en-US" sz="2400" i="1" dirty="0" smtClean="0">
                  <a:solidFill>
                    <a:prstClr val="black"/>
                  </a:solidFill>
                  <a:latin typeface="Garamond"/>
                  <a:cs typeface="Garamond"/>
                </a:rPr>
                <a:t>t</a:t>
              </a:r>
              <a:endParaRPr lang="en-US" sz="2400" dirty="0"/>
            </a:p>
          </p:txBody>
        </p:sp>
        <p:sp>
          <p:nvSpPr>
            <p:cNvPr id="6" name="Rectangle 5"/>
            <p:cNvSpPr/>
            <p:nvPr/>
          </p:nvSpPr>
          <p:spPr>
            <a:xfrm>
              <a:off x="545085" y="3561427"/>
              <a:ext cx="633648" cy="461665"/>
            </a:xfrm>
            <a:prstGeom prst="rect">
              <a:avLst/>
            </a:prstGeom>
          </p:spPr>
          <p:txBody>
            <a:bodyPr wrap="none">
              <a:spAutoFit/>
            </a:bodyPr>
            <a:lstStyle/>
            <a:p>
              <a:r>
                <a:rPr lang="en-US" sz="2400" i="1" dirty="0" smtClean="0">
                  <a:solidFill>
                    <a:prstClr val="black"/>
                  </a:solidFill>
                  <a:latin typeface="Garamond"/>
                  <a:cs typeface="Garamond"/>
                </a:rPr>
                <a:t>F</a:t>
              </a:r>
              <a:r>
                <a:rPr lang="en-US" sz="2400" dirty="0" smtClean="0">
                  <a:solidFill>
                    <a:prstClr val="black"/>
                  </a:solidFill>
                  <a:latin typeface="Garamond"/>
                  <a:cs typeface="Garamond"/>
                </a:rPr>
                <a:t>(</a:t>
              </a:r>
              <a:r>
                <a:rPr lang="en-US" sz="2400" i="1" dirty="0" smtClean="0">
                  <a:solidFill>
                    <a:prstClr val="black"/>
                  </a:solidFill>
                  <a:latin typeface="Garamond"/>
                  <a:cs typeface="Garamond"/>
                </a:rPr>
                <a:t>t</a:t>
              </a:r>
              <a:r>
                <a:rPr lang="en-US" sz="2400" dirty="0" smtClean="0">
                  <a:solidFill>
                    <a:prstClr val="black"/>
                  </a:solidFill>
                  <a:latin typeface="Garamond"/>
                  <a:cs typeface="Garamond"/>
                </a:rPr>
                <a:t>)</a:t>
              </a:r>
              <a:endParaRPr lang="en-US" sz="2400" dirty="0"/>
            </a:p>
          </p:txBody>
        </p:sp>
      </p:grpSp>
      <p:cxnSp>
        <p:nvCxnSpPr>
          <p:cNvPr id="7" name="Straight Connector 6"/>
          <p:cNvCxnSpPr/>
          <p:nvPr/>
        </p:nvCxnSpPr>
        <p:spPr>
          <a:xfrm flipV="1">
            <a:off x="1797050" y="6094740"/>
            <a:ext cx="0" cy="204460"/>
          </a:xfrm>
          <a:prstGeom prst="line">
            <a:avLst/>
          </a:prstGeom>
          <a:ln w="19050" cmpd="sng">
            <a:solidFill>
              <a:schemeClr val="accent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H="1">
            <a:off x="570485" y="6101936"/>
            <a:ext cx="1226565" cy="0"/>
          </a:xfrm>
          <a:prstGeom prst="line">
            <a:avLst/>
          </a:prstGeom>
          <a:ln w="19050" cmpd="sng">
            <a:solidFill>
              <a:schemeClr val="accent1"/>
            </a:solidFill>
            <a:prstDash val="dash"/>
          </a:ln>
          <a:effectLst/>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5300492" y="2577177"/>
            <a:ext cx="3094874" cy="523220"/>
          </a:xfrm>
          <a:prstGeom prst="rect">
            <a:avLst/>
          </a:prstGeom>
        </p:spPr>
        <p:txBody>
          <a:bodyPr wrap="none">
            <a:spAutoFit/>
          </a:bodyPr>
          <a:lstStyle/>
          <a:p>
            <a:r>
              <a:rPr lang="en-US" sz="2800" i="1" dirty="0">
                <a:solidFill>
                  <a:prstClr val="black"/>
                </a:solidFill>
                <a:latin typeface="Garamond"/>
                <a:cs typeface="Garamond"/>
              </a:rPr>
              <a:t>P</a:t>
            </a:r>
            <a:r>
              <a:rPr lang="en-US" sz="2800" dirty="0">
                <a:solidFill>
                  <a:prstClr val="black"/>
                </a:solidFill>
                <a:latin typeface="Garamond"/>
                <a:cs typeface="Garamond"/>
              </a:rPr>
              <a:t>(</a:t>
            </a:r>
            <a:r>
              <a:rPr lang="en-US" sz="2800" i="1" dirty="0">
                <a:solidFill>
                  <a:prstClr val="black"/>
                </a:solidFill>
                <a:latin typeface="Garamond"/>
                <a:cs typeface="Garamond"/>
              </a:rPr>
              <a:t>T</a:t>
            </a:r>
            <a:r>
              <a:rPr lang="en-US" sz="2800" dirty="0">
                <a:solidFill>
                  <a:prstClr val="black"/>
                </a:solidFill>
                <a:latin typeface="Garamond"/>
                <a:cs typeface="Garamond"/>
              </a:rPr>
              <a:t> ≤ -√</a:t>
            </a:r>
            <a:r>
              <a:rPr lang="en-US" sz="2800" i="1" dirty="0">
                <a:solidFill>
                  <a:prstClr val="black"/>
                </a:solidFill>
                <a:latin typeface="Garamond"/>
                <a:cs typeface="Garamond"/>
              </a:rPr>
              <a:t>n</a:t>
            </a:r>
            <a:r>
              <a:rPr lang="en-US" sz="2800" dirty="0">
                <a:solidFill>
                  <a:prstClr val="black"/>
                </a:solidFill>
                <a:latin typeface="Garamond"/>
                <a:cs typeface="Garamond"/>
              </a:rPr>
              <a:t>/10) ≤ 5%</a:t>
            </a:r>
            <a:endParaRPr lang="en-US" dirty="0"/>
          </a:p>
        </p:txBody>
      </p:sp>
      <p:sp>
        <p:nvSpPr>
          <p:cNvPr id="17" name="Rectangle 16"/>
          <p:cNvSpPr/>
          <p:nvPr/>
        </p:nvSpPr>
        <p:spPr>
          <a:xfrm>
            <a:off x="5300492" y="3321794"/>
            <a:ext cx="2526177" cy="523220"/>
          </a:xfrm>
          <a:prstGeom prst="rect">
            <a:avLst/>
          </a:prstGeom>
        </p:spPr>
        <p:txBody>
          <a:bodyPr wrap="none">
            <a:spAutoFit/>
          </a:bodyPr>
          <a:lstStyle/>
          <a:p>
            <a:r>
              <a:rPr lang="en-US" sz="2800" dirty="0" smtClean="0">
                <a:solidFill>
                  <a:prstClr val="black"/>
                </a:solidFill>
                <a:latin typeface="Garamond"/>
                <a:cs typeface="Garamond"/>
              </a:rPr>
              <a:t>-√</a:t>
            </a:r>
            <a:r>
              <a:rPr lang="en-US" sz="2800" i="1" dirty="0" smtClean="0">
                <a:solidFill>
                  <a:prstClr val="black"/>
                </a:solidFill>
                <a:latin typeface="Garamond"/>
                <a:cs typeface="Garamond"/>
              </a:rPr>
              <a:t>n</a:t>
            </a:r>
            <a:r>
              <a:rPr lang="en-US" sz="2800" dirty="0" smtClean="0">
                <a:solidFill>
                  <a:prstClr val="black"/>
                </a:solidFill>
                <a:latin typeface="Garamond"/>
                <a:cs typeface="Garamond"/>
              </a:rPr>
              <a:t>/10 ≈ -1.645 </a:t>
            </a:r>
            <a:r>
              <a:rPr lang="en-US" sz="2800" i="1" dirty="0" smtClean="0">
                <a:solidFill>
                  <a:prstClr val="black"/>
                </a:solidFill>
                <a:latin typeface="Garamond"/>
                <a:cs typeface="Garamond"/>
              </a:rPr>
              <a:t> </a:t>
            </a:r>
            <a:endParaRPr lang="en-US" dirty="0"/>
          </a:p>
        </p:txBody>
      </p:sp>
      <p:sp>
        <p:nvSpPr>
          <p:cNvPr id="18" name="Rectangle 17"/>
          <p:cNvSpPr/>
          <p:nvPr/>
        </p:nvSpPr>
        <p:spPr>
          <a:xfrm>
            <a:off x="5300492" y="4035564"/>
            <a:ext cx="2563804" cy="523220"/>
          </a:xfrm>
          <a:prstGeom prst="rect">
            <a:avLst/>
          </a:prstGeom>
        </p:spPr>
        <p:txBody>
          <a:bodyPr wrap="none">
            <a:spAutoFit/>
          </a:bodyPr>
          <a:lstStyle/>
          <a:p>
            <a:r>
              <a:rPr lang="en-US" sz="2800" i="1" dirty="0" smtClean="0">
                <a:solidFill>
                  <a:prstClr val="black"/>
                </a:solidFill>
                <a:latin typeface="Garamond"/>
                <a:cs typeface="Garamond"/>
              </a:rPr>
              <a:t>n</a:t>
            </a:r>
            <a:r>
              <a:rPr lang="en-US" sz="2800" dirty="0" smtClean="0">
                <a:solidFill>
                  <a:prstClr val="black"/>
                </a:solidFill>
                <a:latin typeface="Garamond"/>
                <a:cs typeface="Garamond"/>
              </a:rPr>
              <a:t> </a:t>
            </a:r>
            <a:r>
              <a:rPr lang="en-US" sz="2800" dirty="0">
                <a:solidFill>
                  <a:prstClr val="black"/>
                </a:solidFill>
                <a:latin typeface="Garamond"/>
                <a:cs typeface="Garamond"/>
              </a:rPr>
              <a:t>≈ </a:t>
            </a:r>
            <a:r>
              <a:rPr lang="en-US" sz="2800" dirty="0" smtClean="0">
                <a:solidFill>
                  <a:prstClr val="black"/>
                </a:solidFill>
                <a:latin typeface="Garamond"/>
                <a:cs typeface="Garamond"/>
              </a:rPr>
              <a:t>16.45</a:t>
            </a:r>
            <a:r>
              <a:rPr lang="en-US" sz="2800" baseline="30000" dirty="0" smtClean="0">
                <a:solidFill>
                  <a:prstClr val="black"/>
                </a:solidFill>
                <a:latin typeface="Garamond"/>
                <a:cs typeface="Garamond"/>
              </a:rPr>
              <a:t>2</a:t>
            </a:r>
            <a:r>
              <a:rPr lang="en-US" sz="2800" dirty="0">
                <a:solidFill>
                  <a:prstClr val="black"/>
                </a:solidFill>
                <a:latin typeface="Garamond"/>
                <a:cs typeface="Garamond"/>
              </a:rPr>
              <a:t> ≈ </a:t>
            </a:r>
            <a:r>
              <a:rPr lang="en-US" sz="2800" dirty="0" smtClean="0">
                <a:solidFill>
                  <a:prstClr val="black"/>
                </a:solidFill>
                <a:latin typeface="Garamond"/>
                <a:cs typeface="Garamond"/>
              </a:rPr>
              <a:t>271 </a:t>
            </a:r>
            <a:r>
              <a:rPr lang="en-US" sz="2800" i="1" dirty="0" smtClean="0">
                <a:solidFill>
                  <a:prstClr val="black"/>
                </a:solidFill>
                <a:latin typeface="Garamond"/>
                <a:cs typeface="Garamond"/>
              </a:rPr>
              <a:t> </a:t>
            </a:r>
            <a:endParaRPr lang="en-US" dirty="0"/>
          </a:p>
        </p:txBody>
      </p:sp>
      <p:sp>
        <p:nvSpPr>
          <p:cNvPr id="3" name="Rectangle 2"/>
          <p:cNvSpPr/>
          <p:nvPr/>
        </p:nvSpPr>
        <p:spPr>
          <a:xfrm>
            <a:off x="461183" y="3025258"/>
            <a:ext cx="4628496" cy="338554"/>
          </a:xfrm>
          <a:prstGeom prst="rect">
            <a:avLst/>
          </a:prstGeom>
        </p:spPr>
        <p:txBody>
          <a:bodyPr wrap="square">
            <a:spAutoFit/>
          </a:bodyPr>
          <a:lstStyle/>
          <a:p>
            <a:r>
              <a:rPr lang="en-US" sz="1600" dirty="0">
                <a:latin typeface="Franklin Gothic Medium"/>
                <a:cs typeface="Franklin Gothic Medium"/>
                <a:hlinkClick r:id="rId3"/>
              </a:rPr>
              <a:t>http://</a:t>
            </a:r>
            <a:r>
              <a:rPr lang="en-US" sz="1600" dirty="0" err="1">
                <a:latin typeface="Franklin Gothic Medium"/>
                <a:cs typeface="Franklin Gothic Medium"/>
                <a:hlinkClick r:id="rId3"/>
              </a:rPr>
              <a:t>stattrek.com</a:t>
            </a:r>
            <a:r>
              <a:rPr lang="en-US" sz="1600" dirty="0">
                <a:latin typeface="Franklin Gothic Medium"/>
                <a:cs typeface="Franklin Gothic Medium"/>
                <a:hlinkClick r:id="rId3"/>
              </a:rPr>
              <a:t>/online-calculator/</a:t>
            </a:r>
            <a:r>
              <a:rPr lang="en-US" sz="1600" dirty="0" err="1">
                <a:latin typeface="Franklin Gothic Medium"/>
                <a:cs typeface="Franklin Gothic Medium"/>
                <a:hlinkClick r:id="rId3"/>
              </a:rPr>
              <a:t>normal.aspx</a:t>
            </a:r>
            <a:endParaRPr lang="en-US" sz="1600" dirty="0">
              <a:latin typeface="Franklin Gothic Medium"/>
              <a:cs typeface="Franklin Gothic Medium"/>
            </a:endParaRPr>
          </a:p>
        </p:txBody>
      </p:sp>
      <p:pic>
        <p:nvPicPr>
          <p:cNvPr id="12" name="Picture 11"/>
          <p:cNvPicPr>
            <a:picLocks noChangeAspect="1"/>
          </p:cNvPicPr>
          <p:nvPr/>
        </p:nvPicPr>
        <p:blipFill>
          <a:blip r:embed="rId4"/>
          <a:stretch>
            <a:fillRect/>
          </a:stretch>
        </p:blipFill>
        <p:spPr>
          <a:xfrm>
            <a:off x="532385" y="1098549"/>
            <a:ext cx="4161074" cy="1952109"/>
          </a:xfrm>
          <a:prstGeom prst="rect">
            <a:avLst/>
          </a:prstGeom>
        </p:spPr>
      </p:pic>
    </p:spTree>
    <p:extLst>
      <p:ext uri="{BB962C8B-B14F-4D97-AF65-F5344CB8AC3E}">
        <p14:creationId xmlns:p14="http://schemas.microsoft.com/office/powerpoint/2010/main" val="24283660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right)">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dissolv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dissolve">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dissolve">
                                      <p:cBhvr>
                                        <p:cTn id="3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Party</a:t>
            </a:r>
            <a:endParaRPr lang="en-US" dirty="0"/>
          </a:p>
        </p:txBody>
      </p:sp>
      <p:sp>
        <p:nvSpPr>
          <p:cNvPr id="4" name="TextBox 3"/>
          <p:cNvSpPr txBox="1"/>
          <p:nvPr/>
        </p:nvSpPr>
        <p:spPr>
          <a:xfrm>
            <a:off x="457200" y="2849890"/>
            <a:ext cx="8229600" cy="954107"/>
          </a:xfrm>
          <a:prstGeom prst="rect">
            <a:avLst/>
          </a:prstGeom>
          <a:noFill/>
        </p:spPr>
        <p:txBody>
          <a:bodyPr wrap="square" rtlCol="0">
            <a:spAutoFit/>
          </a:bodyPr>
          <a:lstStyle/>
          <a:p>
            <a:r>
              <a:rPr lang="en-US" sz="2800" dirty="0" smtClean="0">
                <a:latin typeface="Franklin Gothic Medium"/>
                <a:cs typeface="Franklin Gothic Medium"/>
              </a:rPr>
              <a:t>Give an estimate of the probability that the </a:t>
            </a:r>
            <a:r>
              <a:rPr lang="en-US" sz="2800" dirty="0" smtClean="0">
                <a:solidFill>
                  <a:schemeClr val="accent1"/>
                </a:solidFill>
                <a:latin typeface="Franklin Gothic Medium"/>
                <a:cs typeface="Franklin Gothic Medium"/>
              </a:rPr>
              <a:t>average arrival time </a:t>
            </a:r>
            <a:r>
              <a:rPr lang="en-US" sz="2800" dirty="0" smtClean="0">
                <a:latin typeface="Franklin Gothic Medium"/>
                <a:cs typeface="Franklin Gothic Medium"/>
              </a:rPr>
              <a:t>of a guest is past 8:40pm.</a:t>
            </a:r>
          </a:p>
        </p:txBody>
      </p:sp>
      <p:sp>
        <p:nvSpPr>
          <p:cNvPr id="5" name="TextBox 4"/>
          <p:cNvSpPr txBox="1"/>
          <p:nvPr/>
        </p:nvSpPr>
        <p:spPr>
          <a:xfrm>
            <a:off x="457200" y="1414790"/>
            <a:ext cx="8260826" cy="954107"/>
          </a:xfrm>
          <a:prstGeom prst="rect">
            <a:avLst/>
          </a:prstGeom>
          <a:noFill/>
        </p:spPr>
        <p:txBody>
          <a:bodyPr wrap="square" rtlCol="0">
            <a:spAutoFit/>
          </a:bodyPr>
          <a:lstStyle/>
          <a:p>
            <a:r>
              <a:rPr lang="en-US" sz="2800" dirty="0" smtClean="0">
                <a:latin typeface="Franklin Gothic Medium"/>
                <a:cs typeface="Franklin Gothic Medium"/>
              </a:rPr>
              <a:t>Ten guests arrive independently at a party between 8pm and 9pm.</a:t>
            </a:r>
          </a:p>
        </p:txBody>
      </p:sp>
    </p:spTree>
    <p:extLst>
      <p:ext uri="{BB962C8B-B14F-4D97-AF65-F5344CB8AC3E}">
        <p14:creationId xmlns:p14="http://schemas.microsoft.com/office/powerpoint/2010/main" val="88282143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triangles</a:t>
            </a:r>
            <a:endParaRPr lang="en-US" dirty="0"/>
          </a:p>
        </p:txBody>
      </p:sp>
      <p:sp>
        <p:nvSpPr>
          <p:cNvPr id="4" name="TextBox 3"/>
          <p:cNvSpPr txBox="1"/>
          <p:nvPr/>
        </p:nvSpPr>
        <p:spPr>
          <a:xfrm>
            <a:off x="457200" y="1414790"/>
            <a:ext cx="8260826" cy="954107"/>
          </a:xfrm>
          <a:prstGeom prst="rect">
            <a:avLst/>
          </a:prstGeom>
          <a:noFill/>
        </p:spPr>
        <p:txBody>
          <a:bodyPr wrap="square" rtlCol="0">
            <a:spAutoFit/>
          </a:bodyPr>
          <a:lstStyle/>
          <a:p>
            <a:r>
              <a:rPr lang="en-US" sz="2800" dirty="0" smtClean="0">
                <a:latin typeface="Franklin Gothic Medium"/>
                <a:cs typeface="Franklin Gothic Medium"/>
              </a:rPr>
              <a:t>Drop three points at random on a square. What is the probability that they form an </a:t>
            </a:r>
            <a:r>
              <a:rPr lang="en-US" sz="2800" dirty="0" smtClean="0">
                <a:solidFill>
                  <a:schemeClr val="accent1"/>
                </a:solidFill>
                <a:latin typeface="Franklin Gothic Medium"/>
                <a:cs typeface="Franklin Gothic Medium"/>
              </a:rPr>
              <a:t>acute triangle</a:t>
            </a:r>
            <a:r>
              <a:rPr lang="en-US" sz="2800" dirty="0" smtClean="0">
                <a:latin typeface="Franklin Gothic Medium"/>
                <a:cs typeface="Franklin Gothic Medium"/>
              </a:rPr>
              <a:t>?</a:t>
            </a:r>
            <a:endParaRPr lang="en-US" sz="2800" dirty="0" smtClean="0">
              <a:latin typeface="Franklin Gothic Medium"/>
              <a:cs typeface="Franklin Gothic Medium"/>
            </a:endParaRPr>
          </a:p>
        </p:txBody>
      </p:sp>
      <p:sp>
        <p:nvSpPr>
          <p:cNvPr id="5" name="Rectangle 4"/>
          <p:cNvSpPr/>
          <p:nvPr/>
        </p:nvSpPr>
        <p:spPr>
          <a:xfrm>
            <a:off x="1151465" y="2878674"/>
            <a:ext cx="2921000" cy="2921000"/>
          </a:xfrm>
          <a:prstGeom prst="rect">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Oval 11"/>
          <p:cNvSpPr/>
          <p:nvPr/>
        </p:nvSpPr>
        <p:spPr>
          <a:xfrm>
            <a:off x="3170766" y="4826007"/>
            <a:ext cx="76200" cy="76200"/>
          </a:xfrm>
          <a:prstGeom prst="ellipse">
            <a:avLst/>
          </a:prstGeom>
          <a:solidFill>
            <a:schemeClr val="accent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Oval 12"/>
          <p:cNvSpPr/>
          <p:nvPr/>
        </p:nvSpPr>
        <p:spPr>
          <a:xfrm>
            <a:off x="1456264" y="3886207"/>
            <a:ext cx="76200" cy="76200"/>
          </a:xfrm>
          <a:prstGeom prst="ellipse">
            <a:avLst/>
          </a:prstGeom>
          <a:solidFill>
            <a:schemeClr val="accent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Oval 13"/>
          <p:cNvSpPr/>
          <p:nvPr/>
        </p:nvSpPr>
        <p:spPr>
          <a:xfrm>
            <a:off x="3359151" y="3306240"/>
            <a:ext cx="76200" cy="76200"/>
          </a:xfrm>
          <a:prstGeom prst="ellipse">
            <a:avLst/>
          </a:prstGeom>
          <a:solidFill>
            <a:schemeClr val="accent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6" name="Straight Connector 15"/>
          <p:cNvCxnSpPr>
            <a:stCxn id="13" idx="5"/>
            <a:endCxn id="12" idx="2"/>
          </p:cNvCxnSpPr>
          <p:nvPr/>
        </p:nvCxnSpPr>
        <p:spPr>
          <a:xfrm>
            <a:off x="1521305" y="3951248"/>
            <a:ext cx="1649461" cy="912859"/>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a:stCxn id="14" idx="4"/>
            <a:endCxn id="12" idx="0"/>
          </p:cNvCxnSpPr>
          <p:nvPr/>
        </p:nvCxnSpPr>
        <p:spPr>
          <a:xfrm flipH="1">
            <a:off x="3208866" y="3382440"/>
            <a:ext cx="188385" cy="1443567"/>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13" idx="7"/>
            <a:endCxn id="14" idx="2"/>
          </p:cNvCxnSpPr>
          <p:nvPr/>
        </p:nvCxnSpPr>
        <p:spPr>
          <a:xfrm flipV="1">
            <a:off x="1521305" y="3344340"/>
            <a:ext cx="1837846" cy="553026"/>
          </a:xfrm>
          <a:prstGeom prst="line">
            <a:avLst/>
          </a:prstGeom>
          <a:effectLst/>
        </p:spPr>
        <p:style>
          <a:lnRef idx="2">
            <a:schemeClr val="accent1"/>
          </a:lnRef>
          <a:fillRef idx="0">
            <a:schemeClr val="accent1"/>
          </a:fillRef>
          <a:effectRef idx="1">
            <a:schemeClr val="accent1"/>
          </a:effectRef>
          <a:fontRef idx="minor">
            <a:schemeClr val="tx1"/>
          </a:fontRef>
        </p:style>
      </p:cxnSp>
      <p:grpSp>
        <p:nvGrpSpPr>
          <p:cNvPr id="37" name="Group 36"/>
          <p:cNvGrpSpPr/>
          <p:nvPr/>
        </p:nvGrpSpPr>
        <p:grpSpPr>
          <a:xfrm>
            <a:off x="4995332" y="2878674"/>
            <a:ext cx="2921000" cy="2921000"/>
            <a:chOff x="4995332" y="2878674"/>
            <a:chExt cx="2921000" cy="2921000"/>
          </a:xfrm>
        </p:grpSpPr>
        <p:sp>
          <p:nvSpPr>
            <p:cNvPr id="6" name="Oval 5"/>
            <p:cNvSpPr/>
            <p:nvPr/>
          </p:nvSpPr>
          <p:spPr>
            <a:xfrm>
              <a:off x="6917266" y="4516973"/>
              <a:ext cx="76200" cy="76200"/>
            </a:xfrm>
            <a:prstGeom prst="ellipse">
              <a:avLst/>
            </a:prstGeom>
            <a:solidFill>
              <a:schemeClr val="accent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Rectangle 6"/>
            <p:cNvSpPr/>
            <p:nvPr/>
          </p:nvSpPr>
          <p:spPr>
            <a:xfrm>
              <a:off x="4995332" y="2878674"/>
              <a:ext cx="2921000" cy="2921000"/>
            </a:xfrm>
            <a:prstGeom prst="rect">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Oval 8"/>
            <p:cNvSpPr/>
            <p:nvPr/>
          </p:nvSpPr>
          <p:spPr>
            <a:xfrm>
              <a:off x="5460998" y="4902207"/>
              <a:ext cx="76200" cy="76200"/>
            </a:xfrm>
            <a:prstGeom prst="ellipse">
              <a:avLst/>
            </a:prstGeom>
            <a:solidFill>
              <a:schemeClr val="accent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Oval 9"/>
            <p:cNvSpPr/>
            <p:nvPr/>
          </p:nvSpPr>
          <p:spPr>
            <a:xfrm>
              <a:off x="7325785" y="3230040"/>
              <a:ext cx="76200" cy="76200"/>
            </a:xfrm>
            <a:prstGeom prst="ellipse">
              <a:avLst/>
            </a:prstGeom>
            <a:solidFill>
              <a:schemeClr val="accent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7" name="Straight Connector 26"/>
            <p:cNvCxnSpPr>
              <a:stCxn id="9" idx="7"/>
              <a:endCxn id="10" idx="3"/>
            </p:cNvCxnSpPr>
            <p:nvPr/>
          </p:nvCxnSpPr>
          <p:spPr>
            <a:xfrm flipV="1">
              <a:off x="5526039" y="3295081"/>
              <a:ext cx="1810905" cy="1618285"/>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6" idx="0"/>
              <a:endCxn id="10" idx="4"/>
            </p:cNvCxnSpPr>
            <p:nvPr/>
          </p:nvCxnSpPr>
          <p:spPr>
            <a:xfrm flipV="1">
              <a:off x="6955366" y="3306240"/>
              <a:ext cx="408519" cy="1210733"/>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9" idx="6"/>
              <a:endCxn id="6" idx="2"/>
            </p:cNvCxnSpPr>
            <p:nvPr/>
          </p:nvCxnSpPr>
          <p:spPr>
            <a:xfrm flipV="1">
              <a:off x="5537198" y="4555073"/>
              <a:ext cx="1380068" cy="385234"/>
            </a:xfrm>
            <a:prstGeom prst="line">
              <a:avLst/>
            </a:prstGeom>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3884298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80">
                                          <p:stCondLst>
                                            <p:cond delay="0"/>
                                          </p:stCondLst>
                                        </p:cTn>
                                        <p:tgtEl>
                                          <p:spTgt spid="12"/>
                                        </p:tgtEl>
                                      </p:cBhvr>
                                    </p:animEffect>
                                    <p:anim calcmode="lin" valueType="num">
                                      <p:cBhvr>
                                        <p:cTn id="13"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8" dur="26">
                                          <p:stCondLst>
                                            <p:cond delay="650"/>
                                          </p:stCondLst>
                                        </p:cTn>
                                        <p:tgtEl>
                                          <p:spTgt spid="12"/>
                                        </p:tgtEl>
                                      </p:cBhvr>
                                      <p:to x="100000" y="60000"/>
                                    </p:animScale>
                                    <p:animScale>
                                      <p:cBhvr>
                                        <p:cTn id="19" dur="166" decel="50000">
                                          <p:stCondLst>
                                            <p:cond delay="676"/>
                                          </p:stCondLst>
                                        </p:cTn>
                                        <p:tgtEl>
                                          <p:spTgt spid="12"/>
                                        </p:tgtEl>
                                      </p:cBhvr>
                                      <p:to x="100000" y="100000"/>
                                    </p:animScale>
                                    <p:animScale>
                                      <p:cBhvr>
                                        <p:cTn id="20" dur="26">
                                          <p:stCondLst>
                                            <p:cond delay="1312"/>
                                          </p:stCondLst>
                                        </p:cTn>
                                        <p:tgtEl>
                                          <p:spTgt spid="12"/>
                                        </p:tgtEl>
                                      </p:cBhvr>
                                      <p:to x="100000" y="80000"/>
                                    </p:animScale>
                                    <p:animScale>
                                      <p:cBhvr>
                                        <p:cTn id="21" dur="166" decel="50000">
                                          <p:stCondLst>
                                            <p:cond delay="1338"/>
                                          </p:stCondLst>
                                        </p:cTn>
                                        <p:tgtEl>
                                          <p:spTgt spid="12"/>
                                        </p:tgtEl>
                                      </p:cBhvr>
                                      <p:to x="100000" y="100000"/>
                                    </p:animScale>
                                    <p:animScale>
                                      <p:cBhvr>
                                        <p:cTn id="22" dur="26">
                                          <p:stCondLst>
                                            <p:cond delay="1642"/>
                                          </p:stCondLst>
                                        </p:cTn>
                                        <p:tgtEl>
                                          <p:spTgt spid="12"/>
                                        </p:tgtEl>
                                      </p:cBhvr>
                                      <p:to x="100000" y="90000"/>
                                    </p:animScale>
                                    <p:animScale>
                                      <p:cBhvr>
                                        <p:cTn id="23" dur="166" decel="50000">
                                          <p:stCondLst>
                                            <p:cond delay="1668"/>
                                          </p:stCondLst>
                                        </p:cTn>
                                        <p:tgtEl>
                                          <p:spTgt spid="12"/>
                                        </p:tgtEl>
                                      </p:cBhvr>
                                      <p:to x="100000" y="100000"/>
                                    </p:animScale>
                                    <p:animScale>
                                      <p:cBhvr>
                                        <p:cTn id="24" dur="26">
                                          <p:stCondLst>
                                            <p:cond delay="1808"/>
                                          </p:stCondLst>
                                        </p:cTn>
                                        <p:tgtEl>
                                          <p:spTgt spid="12"/>
                                        </p:tgtEl>
                                      </p:cBhvr>
                                      <p:to x="100000" y="95000"/>
                                    </p:animScale>
                                    <p:animScale>
                                      <p:cBhvr>
                                        <p:cTn id="25" dur="166" decel="50000">
                                          <p:stCondLst>
                                            <p:cond delay="1834"/>
                                          </p:stCondLst>
                                        </p:cTn>
                                        <p:tgtEl>
                                          <p:spTgt spid="12"/>
                                        </p:tgtEl>
                                      </p:cBhvr>
                                      <p:to x="100000" y="100000"/>
                                    </p:animScale>
                                  </p:childTnLst>
                                </p:cTn>
                              </p:par>
                            </p:childTnLst>
                          </p:cTn>
                        </p:par>
                        <p:par>
                          <p:cTn id="26" fill="hold">
                            <p:stCondLst>
                              <p:cond delay="2000"/>
                            </p:stCondLst>
                            <p:childTnLst>
                              <p:par>
                                <p:cTn id="27" presetID="26"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down)">
                                      <p:cBhvr>
                                        <p:cTn id="29" dur="580">
                                          <p:stCondLst>
                                            <p:cond delay="0"/>
                                          </p:stCondLst>
                                        </p:cTn>
                                        <p:tgtEl>
                                          <p:spTgt spid="13"/>
                                        </p:tgtEl>
                                      </p:cBhvr>
                                    </p:animEffect>
                                    <p:anim calcmode="lin" valueType="num">
                                      <p:cBhvr>
                                        <p:cTn id="3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5" dur="26">
                                          <p:stCondLst>
                                            <p:cond delay="650"/>
                                          </p:stCondLst>
                                        </p:cTn>
                                        <p:tgtEl>
                                          <p:spTgt spid="13"/>
                                        </p:tgtEl>
                                      </p:cBhvr>
                                      <p:to x="100000" y="60000"/>
                                    </p:animScale>
                                    <p:animScale>
                                      <p:cBhvr>
                                        <p:cTn id="36" dur="166" decel="50000">
                                          <p:stCondLst>
                                            <p:cond delay="676"/>
                                          </p:stCondLst>
                                        </p:cTn>
                                        <p:tgtEl>
                                          <p:spTgt spid="13"/>
                                        </p:tgtEl>
                                      </p:cBhvr>
                                      <p:to x="100000" y="100000"/>
                                    </p:animScale>
                                    <p:animScale>
                                      <p:cBhvr>
                                        <p:cTn id="37" dur="26">
                                          <p:stCondLst>
                                            <p:cond delay="1312"/>
                                          </p:stCondLst>
                                        </p:cTn>
                                        <p:tgtEl>
                                          <p:spTgt spid="13"/>
                                        </p:tgtEl>
                                      </p:cBhvr>
                                      <p:to x="100000" y="80000"/>
                                    </p:animScale>
                                    <p:animScale>
                                      <p:cBhvr>
                                        <p:cTn id="38" dur="166" decel="50000">
                                          <p:stCondLst>
                                            <p:cond delay="1338"/>
                                          </p:stCondLst>
                                        </p:cTn>
                                        <p:tgtEl>
                                          <p:spTgt spid="13"/>
                                        </p:tgtEl>
                                      </p:cBhvr>
                                      <p:to x="100000" y="100000"/>
                                    </p:animScale>
                                    <p:animScale>
                                      <p:cBhvr>
                                        <p:cTn id="39" dur="26">
                                          <p:stCondLst>
                                            <p:cond delay="1642"/>
                                          </p:stCondLst>
                                        </p:cTn>
                                        <p:tgtEl>
                                          <p:spTgt spid="13"/>
                                        </p:tgtEl>
                                      </p:cBhvr>
                                      <p:to x="100000" y="90000"/>
                                    </p:animScale>
                                    <p:animScale>
                                      <p:cBhvr>
                                        <p:cTn id="40" dur="166" decel="50000">
                                          <p:stCondLst>
                                            <p:cond delay="1668"/>
                                          </p:stCondLst>
                                        </p:cTn>
                                        <p:tgtEl>
                                          <p:spTgt spid="13"/>
                                        </p:tgtEl>
                                      </p:cBhvr>
                                      <p:to x="100000" y="100000"/>
                                    </p:animScale>
                                    <p:animScale>
                                      <p:cBhvr>
                                        <p:cTn id="41" dur="26">
                                          <p:stCondLst>
                                            <p:cond delay="1808"/>
                                          </p:stCondLst>
                                        </p:cTn>
                                        <p:tgtEl>
                                          <p:spTgt spid="13"/>
                                        </p:tgtEl>
                                      </p:cBhvr>
                                      <p:to x="100000" y="95000"/>
                                    </p:animScale>
                                    <p:animScale>
                                      <p:cBhvr>
                                        <p:cTn id="42" dur="166" decel="50000">
                                          <p:stCondLst>
                                            <p:cond delay="1834"/>
                                          </p:stCondLst>
                                        </p:cTn>
                                        <p:tgtEl>
                                          <p:spTgt spid="13"/>
                                        </p:tgtEl>
                                      </p:cBhvr>
                                      <p:to x="100000" y="100000"/>
                                    </p:animScale>
                                  </p:childTnLst>
                                </p:cTn>
                              </p:par>
                            </p:childTnLst>
                          </p:cTn>
                        </p:par>
                        <p:par>
                          <p:cTn id="43" fill="hold">
                            <p:stCondLst>
                              <p:cond delay="4000"/>
                            </p:stCondLst>
                            <p:childTnLst>
                              <p:par>
                                <p:cTn id="44" presetID="26" presetClass="entr" presetSubtype="0" fill="hold" grpId="0" nodeType="after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wipe(down)">
                                      <p:cBhvr>
                                        <p:cTn id="46" dur="580">
                                          <p:stCondLst>
                                            <p:cond delay="0"/>
                                          </p:stCondLst>
                                        </p:cTn>
                                        <p:tgtEl>
                                          <p:spTgt spid="14"/>
                                        </p:tgtEl>
                                      </p:cBhvr>
                                    </p:animEffect>
                                    <p:anim calcmode="lin" valueType="num">
                                      <p:cBhvr>
                                        <p:cTn id="47"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52" dur="26">
                                          <p:stCondLst>
                                            <p:cond delay="650"/>
                                          </p:stCondLst>
                                        </p:cTn>
                                        <p:tgtEl>
                                          <p:spTgt spid="14"/>
                                        </p:tgtEl>
                                      </p:cBhvr>
                                      <p:to x="100000" y="60000"/>
                                    </p:animScale>
                                    <p:animScale>
                                      <p:cBhvr>
                                        <p:cTn id="53" dur="166" decel="50000">
                                          <p:stCondLst>
                                            <p:cond delay="676"/>
                                          </p:stCondLst>
                                        </p:cTn>
                                        <p:tgtEl>
                                          <p:spTgt spid="14"/>
                                        </p:tgtEl>
                                      </p:cBhvr>
                                      <p:to x="100000" y="100000"/>
                                    </p:animScale>
                                    <p:animScale>
                                      <p:cBhvr>
                                        <p:cTn id="54" dur="26">
                                          <p:stCondLst>
                                            <p:cond delay="1312"/>
                                          </p:stCondLst>
                                        </p:cTn>
                                        <p:tgtEl>
                                          <p:spTgt spid="14"/>
                                        </p:tgtEl>
                                      </p:cBhvr>
                                      <p:to x="100000" y="80000"/>
                                    </p:animScale>
                                    <p:animScale>
                                      <p:cBhvr>
                                        <p:cTn id="55" dur="166" decel="50000">
                                          <p:stCondLst>
                                            <p:cond delay="1338"/>
                                          </p:stCondLst>
                                        </p:cTn>
                                        <p:tgtEl>
                                          <p:spTgt spid="14"/>
                                        </p:tgtEl>
                                      </p:cBhvr>
                                      <p:to x="100000" y="100000"/>
                                    </p:animScale>
                                    <p:animScale>
                                      <p:cBhvr>
                                        <p:cTn id="56" dur="26">
                                          <p:stCondLst>
                                            <p:cond delay="1642"/>
                                          </p:stCondLst>
                                        </p:cTn>
                                        <p:tgtEl>
                                          <p:spTgt spid="14"/>
                                        </p:tgtEl>
                                      </p:cBhvr>
                                      <p:to x="100000" y="90000"/>
                                    </p:animScale>
                                    <p:animScale>
                                      <p:cBhvr>
                                        <p:cTn id="57" dur="166" decel="50000">
                                          <p:stCondLst>
                                            <p:cond delay="1668"/>
                                          </p:stCondLst>
                                        </p:cTn>
                                        <p:tgtEl>
                                          <p:spTgt spid="14"/>
                                        </p:tgtEl>
                                      </p:cBhvr>
                                      <p:to x="100000" y="100000"/>
                                    </p:animScale>
                                    <p:animScale>
                                      <p:cBhvr>
                                        <p:cTn id="58" dur="26">
                                          <p:stCondLst>
                                            <p:cond delay="1808"/>
                                          </p:stCondLst>
                                        </p:cTn>
                                        <p:tgtEl>
                                          <p:spTgt spid="14"/>
                                        </p:tgtEl>
                                      </p:cBhvr>
                                      <p:to x="100000" y="95000"/>
                                    </p:animScale>
                                    <p:animScale>
                                      <p:cBhvr>
                                        <p:cTn id="59" dur="166" decel="50000">
                                          <p:stCondLst>
                                            <p:cond delay="1834"/>
                                          </p:stCondLst>
                                        </p:cTn>
                                        <p:tgtEl>
                                          <p:spTgt spid="14"/>
                                        </p:tgtEl>
                                      </p:cBhvr>
                                      <p:to x="100000" y="100000"/>
                                    </p:animScale>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nodeType="click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dissolve">
                                      <p:cBhvr>
                                        <p:cTn id="64" dur="500"/>
                                        <p:tgtEl>
                                          <p:spTgt spid="24"/>
                                        </p:tgtEl>
                                      </p:cBhvr>
                                    </p:animEffect>
                                  </p:childTnLst>
                                </p:cTn>
                              </p:par>
                              <p:par>
                                <p:cTn id="65" presetID="9" presetClass="entr" presetSubtype="0" fill="hold" nodeType="with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500"/>
                                        <p:tgtEl>
                                          <p:spTgt spid="18"/>
                                        </p:tgtEl>
                                      </p:cBhvr>
                                    </p:animEffect>
                                  </p:childTnLst>
                                </p:cTn>
                              </p:par>
                              <p:par>
                                <p:cTn id="68" presetID="9" presetClass="entr" presetSubtype="0" fill="hold" nodeType="with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dissolve">
                                      <p:cBhvr>
                                        <p:cTn id="70" dur="500"/>
                                        <p:tgtEl>
                                          <p:spTgt spid="16"/>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nodeType="click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dissolve">
                                      <p:cBhvr>
                                        <p:cTn id="7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3" grpId="0" animBg="1"/>
      <p:bldP spid="1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4" name="Rectangle 3"/>
          <p:cNvSpPr/>
          <p:nvPr/>
        </p:nvSpPr>
        <p:spPr>
          <a:xfrm>
            <a:off x="457200" y="2367568"/>
            <a:ext cx="8229600" cy="4031873"/>
          </a:xfrm>
          <a:prstGeom prst="rect">
            <a:avLst/>
          </a:prstGeom>
        </p:spPr>
        <p:txBody>
          <a:bodyPr wrap="square">
            <a:spAutoFit/>
          </a:bodyPr>
          <a:lstStyle/>
          <a:p>
            <a:r>
              <a:rPr lang="en-US" sz="1600" dirty="0" smtClean="0">
                <a:solidFill>
                  <a:srgbClr val="800000"/>
                </a:solidFill>
                <a:latin typeface="Courier New"/>
                <a:cs typeface="Courier New"/>
              </a:rPr>
              <a:t># </a:t>
            </a:r>
            <a:r>
              <a:rPr lang="en-US" sz="1600" dirty="0">
                <a:solidFill>
                  <a:srgbClr val="800000"/>
                </a:solidFill>
                <a:latin typeface="Courier New"/>
                <a:cs typeface="Courier New"/>
              </a:rPr>
              <a:t>indicate whether the triangle with the given vertices is </a:t>
            </a:r>
            <a:r>
              <a:rPr lang="en-US" sz="1600" dirty="0" smtClean="0">
                <a:solidFill>
                  <a:srgbClr val="800000"/>
                </a:solidFill>
                <a:latin typeface="Courier New"/>
                <a:cs typeface="Courier New"/>
              </a:rPr>
              <a:t>acute</a:t>
            </a:r>
          </a:p>
          <a:p>
            <a:r>
              <a:rPr lang="en-US" sz="1600" dirty="0" err="1" smtClean="0">
                <a:solidFill>
                  <a:schemeClr val="accent1"/>
                </a:solidFill>
                <a:latin typeface="Courier New"/>
                <a:cs typeface="Courier New"/>
              </a:rPr>
              <a:t>def</a:t>
            </a:r>
            <a:r>
              <a:rPr lang="en-US" sz="1600" dirty="0" smtClean="0">
                <a:latin typeface="Courier New"/>
                <a:cs typeface="Courier New"/>
              </a:rPr>
              <a:t> </a:t>
            </a:r>
            <a:r>
              <a:rPr lang="en-US" sz="1600" dirty="0" err="1">
                <a:latin typeface="Courier New"/>
                <a:cs typeface="Courier New"/>
              </a:rPr>
              <a:t>is_acute</a:t>
            </a:r>
            <a:r>
              <a:rPr lang="en-US" sz="1600" dirty="0">
                <a:latin typeface="Courier New"/>
                <a:cs typeface="Courier New"/>
              </a:rPr>
              <a:t>(x1, y1, x2, y2, x3, y3):    </a:t>
            </a:r>
            <a:endParaRPr lang="en-US" sz="1600" dirty="0" smtClean="0">
              <a:latin typeface="Courier New"/>
              <a:cs typeface="Courier New"/>
            </a:endParaRPr>
          </a:p>
          <a:p>
            <a:r>
              <a:rPr lang="en-US" sz="1600" dirty="0" smtClean="0">
                <a:latin typeface="Courier New"/>
                <a:cs typeface="Courier New"/>
              </a:rPr>
              <a:t>	</a:t>
            </a:r>
            <a:r>
              <a:rPr lang="en-US" sz="1600" dirty="0" err="1" smtClean="0">
                <a:solidFill>
                  <a:srgbClr val="FF9933"/>
                </a:solidFill>
                <a:latin typeface="Courier New"/>
                <a:cs typeface="Courier New"/>
              </a:rPr>
              <a:t>def</a:t>
            </a:r>
            <a:r>
              <a:rPr lang="en-US" sz="1600" dirty="0" smtClean="0">
                <a:latin typeface="Courier New"/>
                <a:cs typeface="Courier New"/>
              </a:rPr>
              <a:t> </a:t>
            </a:r>
            <a:r>
              <a:rPr lang="en-US" sz="1600" dirty="0">
                <a:latin typeface="Courier New"/>
                <a:cs typeface="Courier New"/>
              </a:rPr>
              <a:t>dot(x1, y1, x2, y2, x0, y0):    </a:t>
            </a:r>
          </a:p>
          <a:p>
            <a:r>
              <a:rPr lang="en-US" sz="1600" dirty="0" smtClean="0">
                <a:latin typeface="Courier New"/>
                <a:cs typeface="Courier New"/>
              </a:rPr>
              <a:t>	    </a:t>
            </a:r>
            <a:r>
              <a:rPr lang="en-US" sz="1600" dirty="0">
                <a:solidFill>
                  <a:srgbClr val="FF9933"/>
                </a:solidFill>
                <a:latin typeface="Courier New"/>
                <a:cs typeface="Courier New"/>
              </a:rPr>
              <a:t>return</a:t>
            </a:r>
            <a:r>
              <a:rPr lang="en-US" sz="1600" dirty="0">
                <a:latin typeface="Courier New"/>
                <a:cs typeface="Courier New"/>
              </a:rPr>
              <a:t> (x1 - x0) * (x2 - x0) + (y1 - y0) * (y2 - y0)</a:t>
            </a:r>
            <a:endParaRPr lang="en-US" sz="1600" dirty="0" smtClean="0">
              <a:latin typeface="Courier New"/>
              <a:cs typeface="Courier New"/>
            </a:endParaRPr>
          </a:p>
          <a:p>
            <a:r>
              <a:rPr lang="en-US" sz="1600" dirty="0" smtClean="0">
                <a:latin typeface="Courier New"/>
                <a:cs typeface="Courier New"/>
              </a:rPr>
              <a:t>    a1 </a:t>
            </a:r>
            <a:r>
              <a:rPr lang="en-US" sz="1600" dirty="0">
                <a:latin typeface="Courier New"/>
                <a:cs typeface="Courier New"/>
              </a:rPr>
              <a:t>= dot(x2, y2, x3, y3, x1, y1)    </a:t>
            </a:r>
            <a:endParaRPr lang="en-US" sz="1600" dirty="0" smtClean="0">
              <a:latin typeface="Courier New"/>
              <a:cs typeface="Courier New"/>
            </a:endParaRPr>
          </a:p>
          <a:p>
            <a:r>
              <a:rPr lang="en-US" sz="1600" dirty="0">
                <a:latin typeface="Courier New"/>
                <a:cs typeface="Courier New"/>
              </a:rPr>
              <a:t> </a:t>
            </a:r>
            <a:r>
              <a:rPr lang="en-US" sz="1600" dirty="0" smtClean="0">
                <a:latin typeface="Courier New"/>
                <a:cs typeface="Courier New"/>
              </a:rPr>
              <a:t>   a2 </a:t>
            </a:r>
            <a:r>
              <a:rPr lang="en-US" sz="1600" dirty="0">
                <a:latin typeface="Courier New"/>
                <a:cs typeface="Courier New"/>
              </a:rPr>
              <a:t>= dot(x3, y3, x1, y1, x2, y2)    </a:t>
            </a:r>
            <a:endParaRPr lang="en-US" sz="1600" dirty="0" smtClean="0">
              <a:latin typeface="Courier New"/>
              <a:cs typeface="Courier New"/>
            </a:endParaRPr>
          </a:p>
          <a:p>
            <a:r>
              <a:rPr lang="en-US" sz="1600" dirty="0">
                <a:latin typeface="Courier New"/>
                <a:cs typeface="Courier New"/>
              </a:rPr>
              <a:t> </a:t>
            </a:r>
            <a:r>
              <a:rPr lang="en-US" sz="1600" dirty="0" smtClean="0">
                <a:latin typeface="Courier New"/>
                <a:cs typeface="Courier New"/>
              </a:rPr>
              <a:t>   a3 </a:t>
            </a:r>
            <a:r>
              <a:rPr lang="en-US" sz="1600" dirty="0">
                <a:latin typeface="Courier New"/>
                <a:cs typeface="Courier New"/>
              </a:rPr>
              <a:t>= dot(x1, y1, x2, y2, x3, y3)    </a:t>
            </a:r>
            <a:endParaRPr lang="en-US" sz="1600" dirty="0" smtClean="0">
              <a:latin typeface="Courier New"/>
              <a:cs typeface="Courier New"/>
            </a:endParaRPr>
          </a:p>
          <a:p>
            <a:r>
              <a:rPr lang="en-US" sz="1600" dirty="0">
                <a:latin typeface="Courier New"/>
                <a:cs typeface="Courier New"/>
              </a:rPr>
              <a:t> </a:t>
            </a:r>
            <a:r>
              <a:rPr lang="en-US" sz="1600" dirty="0" smtClean="0">
                <a:latin typeface="Courier New"/>
                <a:cs typeface="Courier New"/>
              </a:rPr>
              <a:t>   </a:t>
            </a:r>
            <a:r>
              <a:rPr lang="en-US" sz="1600" dirty="0" smtClean="0">
                <a:solidFill>
                  <a:srgbClr val="FF9933"/>
                </a:solidFill>
                <a:latin typeface="Courier New"/>
                <a:cs typeface="Courier New"/>
              </a:rPr>
              <a:t>return</a:t>
            </a:r>
            <a:r>
              <a:rPr lang="en-US" sz="1600" dirty="0" smtClean="0">
                <a:latin typeface="Courier New"/>
                <a:cs typeface="Courier New"/>
              </a:rPr>
              <a:t> </a:t>
            </a:r>
            <a:r>
              <a:rPr lang="en-US" sz="1600" dirty="0">
                <a:latin typeface="Courier New"/>
                <a:cs typeface="Courier New"/>
              </a:rPr>
              <a:t>a1 &gt; 0 </a:t>
            </a:r>
            <a:r>
              <a:rPr lang="en-US" sz="1600" dirty="0">
                <a:solidFill>
                  <a:srgbClr val="FF9933"/>
                </a:solidFill>
                <a:latin typeface="Courier New"/>
                <a:cs typeface="Courier New"/>
              </a:rPr>
              <a:t>and</a:t>
            </a:r>
            <a:r>
              <a:rPr lang="en-US" sz="1600" dirty="0">
                <a:latin typeface="Courier New"/>
                <a:cs typeface="Courier New"/>
              </a:rPr>
              <a:t> a2 &gt; 0 </a:t>
            </a:r>
            <a:r>
              <a:rPr lang="en-US" sz="1600" dirty="0">
                <a:solidFill>
                  <a:srgbClr val="FF9933"/>
                </a:solidFill>
                <a:latin typeface="Courier New"/>
                <a:cs typeface="Courier New"/>
              </a:rPr>
              <a:t>and</a:t>
            </a:r>
            <a:r>
              <a:rPr lang="en-US" sz="1600" dirty="0">
                <a:latin typeface="Courier New"/>
                <a:cs typeface="Courier New"/>
              </a:rPr>
              <a:t> a3 &gt; 0    </a:t>
            </a:r>
            <a:endParaRPr lang="en-US" sz="1600" dirty="0" smtClean="0">
              <a:latin typeface="Courier New"/>
              <a:cs typeface="Courier New"/>
            </a:endParaRPr>
          </a:p>
          <a:p>
            <a:endParaRPr lang="en-US" sz="1600" dirty="0">
              <a:latin typeface="Courier New"/>
              <a:cs typeface="Courier New"/>
            </a:endParaRPr>
          </a:p>
          <a:p>
            <a:r>
              <a:rPr lang="en-US" sz="1600" dirty="0" smtClean="0">
                <a:solidFill>
                  <a:srgbClr val="800000"/>
                </a:solidFill>
                <a:latin typeface="Courier New"/>
                <a:cs typeface="Courier New"/>
              </a:rPr>
              <a:t># </a:t>
            </a:r>
            <a:r>
              <a:rPr lang="en-US" sz="1600" dirty="0">
                <a:solidFill>
                  <a:srgbClr val="800000"/>
                </a:solidFill>
                <a:latin typeface="Courier New"/>
                <a:cs typeface="Courier New"/>
              </a:rPr>
              <a:t>count the fraction of acute triangles among n random </a:t>
            </a:r>
            <a:r>
              <a:rPr lang="en-US" sz="1600" dirty="0" smtClean="0">
                <a:solidFill>
                  <a:srgbClr val="800000"/>
                </a:solidFill>
                <a:latin typeface="Courier New"/>
                <a:cs typeface="Courier New"/>
              </a:rPr>
              <a:t>samples</a:t>
            </a:r>
          </a:p>
          <a:p>
            <a:r>
              <a:rPr lang="en-US" sz="1600" dirty="0" err="1" smtClean="0">
                <a:solidFill>
                  <a:srgbClr val="FF9933"/>
                </a:solidFill>
                <a:latin typeface="Courier New"/>
                <a:cs typeface="Courier New"/>
              </a:rPr>
              <a:t>def</a:t>
            </a:r>
            <a:r>
              <a:rPr lang="en-US" sz="1600" dirty="0" smtClean="0">
                <a:latin typeface="Courier New"/>
                <a:cs typeface="Courier New"/>
              </a:rPr>
              <a:t> </a:t>
            </a:r>
            <a:r>
              <a:rPr lang="en-US" sz="1600" dirty="0" err="1">
                <a:latin typeface="Courier New"/>
                <a:cs typeface="Courier New"/>
              </a:rPr>
              <a:t>simulate_triangles</a:t>
            </a:r>
            <a:r>
              <a:rPr lang="en-US" sz="1600" dirty="0">
                <a:latin typeface="Courier New"/>
                <a:cs typeface="Courier New"/>
              </a:rPr>
              <a:t>(n):    </a:t>
            </a:r>
            <a:endParaRPr lang="en-US" sz="1600" dirty="0" smtClean="0">
              <a:latin typeface="Courier New"/>
              <a:cs typeface="Courier New"/>
            </a:endParaRPr>
          </a:p>
          <a:p>
            <a:r>
              <a:rPr lang="en-US" sz="1600" dirty="0">
                <a:latin typeface="Courier New"/>
                <a:cs typeface="Courier New"/>
              </a:rPr>
              <a:t> </a:t>
            </a:r>
            <a:r>
              <a:rPr lang="en-US" sz="1600" dirty="0" smtClean="0">
                <a:latin typeface="Courier New"/>
                <a:cs typeface="Courier New"/>
              </a:rPr>
              <a:t>   count </a:t>
            </a:r>
            <a:r>
              <a:rPr lang="en-US" sz="1600" dirty="0">
                <a:latin typeface="Courier New"/>
                <a:cs typeface="Courier New"/>
              </a:rPr>
              <a:t>= 0    </a:t>
            </a:r>
            <a:endParaRPr lang="en-US" sz="1600" dirty="0" smtClean="0">
              <a:latin typeface="Courier New"/>
              <a:cs typeface="Courier New"/>
            </a:endParaRPr>
          </a:p>
          <a:p>
            <a:r>
              <a:rPr lang="en-US" sz="1600" dirty="0">
                <a:latin typeface="Courier New"/>
                <a:cs typeface="Courier New"/>
              </a:rPr>
              <a:t> </a:t>
            </a:r>
            <a:r>
              <a:rPr lang="en-US" sz="1600" dirty="0" smtClean="0">
                <a:latin typeface="Courier New"/>
                <a:cs typeface="Courier New"/>
              </a:rPr>
              <a:t>   </a:t>
            </a:r>
            <a:r>
              <a:rPr lang="en-US" sz="1600" dirty="0" smtClean="0">
                <a:solidFill>
                  <a:srgbClr val="FF9933"/>
                </a:solidFill>
                <a:latin typeface="Courier New"/>
                <a:cs typeface="Courier New"/>
              </a:rPr>
              <a:t>for</a:t>
            </a:r>
            <a:r>
              <a:rPr lang="en-US" sz="1600" dirty="0" smtClean="0">
                <a:latin typeface="Courier New"/>
                <a:cs typeface="Courier New"/>
              </a:rPr>
              <a:t> </a:t>
            </a:r>
            <a:r>
              <a:rPr lang="en-US" sz="1600" dirty="0" err="1">
                <a:latin typeface="Courier New"/>
                <a:cs typeface="Courier New"/>
              </a:rPr>
              <a:t>i</a:t>
            </a:r>
            <a:r>
              <a:rPr lang="en-US" sz="1600" dirty="0">
                <a:latin typeface="Courier New"/>
                <a:cs typeface="Courier New"/>
              </a:rPr>
              <a:t> </a:t>
            </a:r>
            <a:r>
              <a:rPr lang="en-US" sz="1600" dirty="0">
                <a:solidFill>
                  <a:srgbClr val="FF9933"/>
                </a:solidFill>
                <a:latin typeface="Courier New"/>
                <a:cs typeface="Courier New"/>
              </a:rPr>
              <a:t>in</a:t>
            </a:r>
            <a:r>
              <a:rPr lang="en-US" sz="1600" dirty="0">
                <a:latin typeface="Courier New"/>
                <a:cs typeface="Courier New"/>
              </a:rPr>
              <a:t> range(n):        </a:t>
            </a:r>
            <a:endParaRPr lang="en-US" sz="1600" dirty="0" smtClean="0">
              <a:latin typeface="Courier New"/>
              <a:cs typeface="Courier New"/>
            </a:endParaRPr>
          </a:p>
          <a:p>
            <a:r>
              <a:rPr lang="en-US" sz="1600" dirty="0">
                <a:latin typeface="Courier New"/>
                <a:cs typeface="Courier New"/>
              </a:rPr>
              <a:t> </a:t>
            </a:r>
            <a:r>
              <a:rPr lang="en-US" sz="1600" dirty="0" smtClean="0">
                <a:latin typeface="Courier New"/>
                <a:cs typeface="Courier New"/>
              </a:rPr>
              <a:t>       </a:t>
            </a:r>
            <a:r>
              <a:rPr lang="en-US" sz="1600" dirty="0" smtClean="0">
                <a:solidFill>
                  <a:srgbClr val="FF9933"/>
                </a:solidFill>
                <a:latin typeface="Courier New"/>
                <a:cs typeface="Courier New"/>
              </a:rPr>
              <a:t>if</a:t>
            </a:r>
            <a:r>
              <a:rPr lang="en-US" sz="1600" dirty="0" smtClean="0">
                <a:latin typeface="Courier New"/>
                <a:cs typeface="Courier New"/>
              </a:rPr>
              <a:t> </a:t>
            </a:r>
            <a:r>
              <a:rPr lang="en-US" sz="1600" dirty="0" err="1">
                <a:latin typeface="Courier New"/>
                <a:cs typeface="Courier New"/>
              </a:rPr>
              <a:t>is_acute</a:t>
            </a:r>
            <a:r>
              <a:rPr lang="en-US" sz="1600" dirty="0">
                <a:latin typeface="Courier New"/>
                <a:cs typeface="Courier New"/>
              </a:rPr>
              <a:t>(uniform(0.0, 1.0), </a:t>
            </a:r>
            <a:r>
              <a:rPr lang="en-US" sz="1600" dirty="0" smtClean="0">
                <a:latin typeface="Courier New"/>
                <a:cs typeface="Courier New"/>
              </a:rPr>
              <a:t>uniform</a:t>
            </a:r>
            <a:r>
              <a:rPr lang="en-US" sz="1600" dirty="0">
                <a:latin typeface="Courier New"/>
                <a:cs typeface="Courier New"/>
              </a:rPr>
              <a:t>(0.0, 1.0</a:t>
            </a:r>
            <a:r>
              <a:rPr lang="en-US" sz="1600" dirty="0" smtClean="0">
                <a:latin typeface="Courier New"/>
                <a:cs typeface="Courier New"/>
              </a:rPr>
              <a:t>), uniform(          </a:t>
            </a:r>
          </a:p>
          <a:p>
            <a:r>
              <a:rPr lang="en-US" sz="1600" dirty="0">
                <a:latin typeface="Courier New"/>
                <a:cs typeface="Courier New"/>
              </a:rPr>
              <a:t>	</a:t>
            </a:r>
            <a:r>
              <a:rPr lang="en-US" sz="1600" dirty="0" smtClean="0">
                <a:latin typeface="Courier New"/>
                <a:cs typeface="Courier New"/>
              </a:rPr>
              <a:t>		count </a:t>
            </a:r>
            <a:r>
              <a:rPr lang="en-US" sz="1600" dirty="0">
                <a:latin typeface="Courier New"/>
                <a:cs typeface="Courier New"/>
              </a:rPr>
              <a:t>= count + 1    </a:t>
            </a:r>
            <a:endParaRPr lang="en-US" sz="1600" dirty="0" smtClean="0">
              <a:latin typeface="Courier New"/>
              <a:cs typeface="Courier New"/>
            </a:endParaRPr>
          </a:p>
          <a:p>
            <a:r>
              <a:rPr lang="en-US" sz="1600" dirty="0">
                <a:latin typeface="Courier New"/>
                <a:cs typeface="Courier New"/>
              </a:rPr>
              <a:t> </a:t>
            </a:r>
            <a:r>
              <a:rPr lang="en-US" sz="1600" dirty="0" smtClean="0">
                <a:latin typeface="Courier New"/>
                <a:cs typeface="Courier New"/>
              </a:rPr>
              <a:t>   </a:t>
            </a:r>
            <a:r>
              <a:rPr lang="en-US" sz="1600" dirty="0" smtClean="0">
                <a:solidFill>
                  <a:srgbClr val="FF9933"/>
                </a:solidFill>
                <a:latin typeface="Courier New"/>
                <a:cs typeface="Courier New"/>
              </a:rPr>
              <a:t>return</a:t>
            </a:r>
            <a:r>
              <a:rPr lang="en-US" sz="1600" dirty="0" smtClean="0">
                <a:latin typeface="Courier New"/>
                <a:cs typeface="Courier New"/>
              </a:rPr>
              <a:t> </a:t>
            </a:r>
            <a:r>
              <a:rPr lang="en-US" sz="1600" dirty="0">
                <a:latin typeface="Courier New"/>
                <a:cs typeface="Courier New"/>
              </a:rPr>
              <a:t>1.0 * count / n</a:t>
            </a:r>
          </a:p>
        </p:txBody>
      </p:sp>
      <p:sp>
        <p:nvSpPr>
          <p:cNvPr id="5" name="TextBox 4"/>
          <p:cNvSpPr txBox="1"/>
          <p:nvPr/>
        </p:nvSpPr>
        <p:spPr>
          <a:xfrm>
            <a:off x="457200" y="1513304"/>
            <a:ext cx="8260826" cy="584776"/>
          </a:xfrm>
          <a:prstGeom prst="rect">
            <a:avLst/>
          </a:prstGeom>
          <a:noFill/>
          <a:ln w="28575" cmpd="sng">
            <a:solidFill>
              <a:schemeClr val="accent1"/>
            </a:solidFill>
          </a:ln>
          <a:effectLst/>
        </p:spPr>
        <p:txBody>
          <a:bodyPr wrap="square" rtlCol="0">
            <a:spAutoFit/>
          </a:bodyPr>
          <a:lstStyle/>
          <a:p>
            <a:pPr algn="ctr"/>
            <a:r>
              <a:rPr lang="en-US" sz="3200" dirty="0" smtClean="0">
                <a:latin typeface="Franklin Gothic Medium"/>
                <a:cs typeface="Franklin Gothic Medium"/>
              </a:rPr>
              <a:t>Idea: Conduct a </a:t>
            </a:r>
            <a:r>
              <a:rPr lang="en-US" sz="3200" dirty="0" smtClean="0">
                <a:solidFill>
                  <a:srgbClr val="FF9933"/>
                </a:solidFill>
                <a:latin typeface="Franklin Gothic Medium"/>
                <a:cs typeface="Franklin Gothic Medium"/>
              </a:rPr>
              <a:t>poll</a:t>
            </a:r>
            <a:r>
              <a:rPr lang="en-US" sz="3200" dirty="0" smtClean="0">
                <a:latin typeface="Franklin Gothic Medium"/>
                <a:cs typeface="Franklin Gothic Medium"/>
              </a:rPr>
              <a:t> among random triangles!</a:t>
            </a:r>
            <a:endParaRPr lang="en-US" sz="3200" dirty="0" smtClean="0">
              <a:latin typeface="Franklin Gothic Medium"/>
              <a:cs typeface="Franklin Gothic Medium"/>
            </a:endParaRPr>
          </a:p>
        </p:txBody>
      </p:sp>
    </p:spTree>
    <p:extLst>
      <p:ext uri="{BB962C8B-B14F-4D97-AF65-F5344CB8AC3E}">
        <p14:creationId xmlns:p14="http://schemas.microsoft.com/office/powerpoint/2010/main" val="25833757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4" name="TextBox 3"/>
          <p:cNvSpPr txBox="1"/>
          <p:nvPr/>
        </p:nvSpPr>
        <p:spPr>
          <a:xfrm>
            <a:off x="457200" y="1287790"/>
            <a:ext cx="8260826" cy="523220"/>
          </a:xfrm>
          <a:prstGeom prst="rect">
            <a:avLst/>
          </a:prstGeom>
          <a:noFill/>
        </p:spPr>
        <p:txBody>
          <a:bodyPr wrap="square" rtlCol="0">
            <a:spAutoFit/>
          </a:bodyPr>
          <a:lstStyle/>
          <a:p>
            <a:r>
              <a:rPr lang="en-US" sz="2800" dirty="0" smtClean="0">
                <a:latin typeface="Franklin Gothic Medium"/>
                <a:cs typeface="Franklin Gothic Medium"/>
              </a:rPr>
              <a:t>Want </a:t>
            </a:r>
            <a:r>
              <a:rPr lang="en-US" sz="2800" dirty="0" smtClean="0">
                <a:solidFill>
                  <a:srgbClr val="FF9933"/>
                </a:solidFill>
                <a:latin typeface="Franklin Gothic Medium"/>
                <a:cs typeface="Franklin Gothic Medium"/>
              </a:rPr>
              <a:t>sampling error</a:t>
            </a:r>
            <a:r>
              <a:rPr lang="en-US" sz="2800" dirty="0" smtClean="0">
                <a:latin typeface="Franklin Gothic Medium"/>
                <a:cs typeface="Franklin Gothic Medium"/>
              </a:rPr>
              <a:t> </a:t>
            </a:r>
            <a:r>
              <a:rPr lang="en-US" sz="2800" dirty="0" smtClean="0">
                <a:latin typeface="Symbol" charset="2"/>
                <a:cs typeface="Symbol" charset="2"/>
              </a:rPr>
              <a:t>e</a:t>
            </a:r>
            <a:r>
              <a:rPr lang="en-US" sz="2800" dirty="0" smtClean="0">
                <a:latin typeface="Garamond"/>
                <a:cs typeface="Garamond"/>
              </a:rPr>
              <a:t> = .01</a:t>
            </a:r>
            <a:r>
              <a:rPr lang="en-US" sz="2800" dirty="0" smtClean="0">
                <a:latin typeface="Franklin Gothic Medium"/>
                <a:cs typeface="Franklin Gothic Medium"/>
              </a:rPr>
              <a:t>, </a:t>
            </a:r>
            <a:r>
              <a:rPr lang="en-US" sz="2800" dirty="0" smtClean="0">
                <a:solidFill>
                  <a:srgbClr val="FF9933"/>
                </a:solidFill>
                <a:latin typeface="Franklin Gothic Medium"/>
                <a:cs typeface="Franklin Gothic Medium"/>
              </a:rPr>
              <a:t>confidence error</a:t>
            </a:r>
            <a:r>
              <a:rPr lang="en-US" sz="2800" dirty="0" smtClean="0">
                <a:latin typeface="Franklin Gothic Medium"/>
                <a:cs typeface="Franklin Gothic Medium"/>
              </a:rPr>
              <a:t> </a:t>
            </a:r>
            <a:r>
              <a:rPr lang="en-US" sz="2800" dirty="0" smtClean="0">
                <a:latin typeface="Symbol" charset="2"/>
                <a:cs typeface="Symbol" charset="2"/>
              </a:rPr>
              <a:t>d</a:t>
            </a:r>
            <a:r>
              <a:rPr lang="en-US" sz="2800" dirty="0" smtClean="0">
                <a:latin typeface="Garamond"/>
                <a:cs typeface="Garamond"/>
              </a:rPr>
              <a:t> = .05</a:t>
            </a:r>
            <a:endParaRPr lang="en-US" sz="2800" dirty="0" smtClean="0">
              <a:latin typeface="Garamond"/>
              <a:cs typeface="Garamond"/>
            </a:endParaRPr>
          </a:p>
        </p:txBody>
      </p:sp>
      <p:sp>
        <p:nvSpPr>
          <p:cNvPr id="5" name="TextBox 4"/>
          <p:cNvSpPr txBox="1"/>
          <p:nvPr/>
        </p:nvSpPr>
        <p:spPr>
          <a:xfrm>
            <a:off x="457200" y="2066723"/>
            <a:ext cx="8260826" cy="584776"/>
          </a:xfrm>
          <a:prstGeom prst="rect">
            <a:avLst/>
          </a:prstGeom>
          <a:noFill/>
        </p:spPr>
        <p:txBody>
          <a:bodyPr wrap="square" rtlCol="0">
            <a:spAutoFit/>
          </a:bodyPr>
          <a:lstStyle/>
          <a:p>
            <a:r>
              <a:rPr lang="en-US" sz="3200" dirty="0" smtClean="0">
                <a:solidFill>
                  <a:srgbClr val="FF9933"/>
                </a:solidFill>
                <a:latin typeface="Franklin Gothic Medium"/>
                <a:cs typeface="Franklin Gothic Medium"/>
              </a:rPr>
              <a:t>1. Rigorous estimate: </a:t>
            </a:r>
            <a:endParaRPr lang="en-US" sz="3200" dirty="0" smtClean="0">
              <a:solidFill>
                <a:srgbClr val="FF9933"/>
              </a:solidFill>
              <a:latin typeface="Garamond"/>
              <a:cs typeface="Garamond"/>
            </a:endParaRPr>
          </a:p>
        </p:txBody>
      </p:sp>
      <p:sp>
        <p:nvSpPr>
          <p:cNvPr id="6" name="TextBox 5"/>
          <p:cNvSpPr txBox="1"/>
          <p:nvPr/>
        </p:nvSpPr>
        <p:spPr>
          <a:xfrm>
            <a:off x="457200" y="2718647"/>
            <a:ext cx="8260826" cy="954107"/>
          </a:xfrm>
          <a:prstGeom prst="rect">
            <a:avLst/>
          </a:prstGeom>
          <a:noFill/>
        </p:spPr>
        <p:txBody>
          <a:bodyPr wrap="square" rtlCol="0">
            <a:spAutoFit/>
          </a:bodyPr>
          <a:lstStyle/>
          <a:p>
            <a:r>
              <a:rPr lang="en-US" sz="2800" dirty="0" smtClean="0">
                <a:latin typeface="Franklin Gothic Medium"/>
                <a:cs typeface="Franklin Gothic Medium"/>
              </a:rPr>
              <a:t>By weak law of large numbers, we can choose </a:t>
            </a:r>
          </a:p>
          <a:p>
            <a:r>
              <a:rPr lang="en-US" sz="2800" i="1" dirty="0" smtClean="0">
                <a:latin typeface="Garamond"/>
                <a:cs typeface="Garamond"/>
              </a:rPr>
              <a:t>n = </a:t>
            </a:r>
            <a:r>
              <a:rPr lang="en-US" sz="2800" i="1" dirty="0">
                <a:solidFill>
                  <a:prstClr val="black"/>
                </a:solidFill>
                <a:latin typeface="Symbol" charset="2"/>
                <a:cs typeface="Symbol" charset="2"/>
              </a:rPr>
              <a:t>s</a:t>
            </a:r>
            <a:r>
              <a:rPr lang="en-US" sz="2800" baseline="30000" dirty="0">
                <a:latin typeface="Garamond"/>
                <a:cs typeface="Garamond"/>
              </a:rPr>
              <a:t>2</a:t>
            </a:r>
            <a:r>
              <a:rPr lang="en-US" sz="2800" i="1" dirty="0">
                <a:solidFill>
                  <a:prstClr val="black"/>
                </a:solidFill>
                <a:latin typeface="Symbol" charset="2"/>
                <a:cs typeface="Symbol" charset="2"/>
              </a:rPr>
              <a:t>/</a:t>
            </a:r>
            <a:r>
              <a:rPr lang="en-US" sz="2800" dirty="0">
                <a:solidFill>
                  <a:prstClr val="black"/>
                </a:solidFill>
                <a:latin typeface="Garamond"/>
                <a:cs typeface="Garamond"/>
              </a:rPr>
              <a:t>(</a:t>
            </a:r>
            <a:r>
              <a:rPr lang="en-US" sz="2800" i="1" dirty="0">
                <a:latin typeface="Symbol" charset="2"/>
                <a:cs typeface="Symbol" charset="2"/>
              </a:rPr>
              <a:t>e</a:t>
            </a:r>
            <a:r>
              <a:rPr lang="en-US" sz="2800" baseline="30000" dirty="0">
                <a:latin typeface="Garamond"/>
                <a:cs typeface="Garamond"/>
              </a:rPr>
              <a:t>2</a:t>
            </a:r>
            <a:r>
              <a:rPr lang="en-US" sz="2800" i="1" dirty="0">
                <a:solidFill>
                  <a:prstClr val="black"/>
                </a:solidFill>
                <a:latin typeface="Symbol" charset="2"/>
                <a:cs typeface="Symbol" charset="2"/>
              </a:rPr>
              <a:t>d</a:t>
            </a:r>
            <a:r>
              <a:rPr lang="en-US" sz="2800" dirty="0" smtClean="0">
                <a:solidFill>
                  <a:prstClr val="black"/>
                </a:solidFill>
                <a:latin typeface="Garamond"/>
                <a:cs typeface="Garamond"/>
              </a:rPr>
              <a:t>) ≤ 50,000   </a:t>
            </a:r>
            <a:r>
              <a:rPr lang="en-US" sz="2800" dirty="0" smtClean="0">
                <a:latin typeface="Franklin Gothic Medium"/>
                <a:cs typeface="Franklin Gothic Medium"/>
              </a:rPr>
              <a:t> </a:t>
            </a:r>
            <a:endParaRPr lang="en-US" sz="2800" dirty="0" smtClean="0">
              <a:latin typeface="Garamond"/>
              <a:cs typeface="Garamond"/>
            </a:endParaRPr>
          </a:p>
        </p:txBody>
      </p:sp>
      <p:sp>
        <p:nvSpPr>
          <p:cNvPr id="7" name="Rectangle 6"/>
          <p:cNvSpPr/>
          <p:nvPr/>
        </p:nvSpPr>
        <p:spPr>
          <a:xfrm>
            <a:off x="457200" y="3983864"/>
            <a:ext cx="4572000" cy="1569660"/>
          </a:xfrm>
          <a:prstGeom prst="rect">
            <a:avLst/>
          </a:prstGeom>
        </p:spPr>
        <p:txBody>
          <a:bodyPr>
            <a:spAutoFit/>
          </a:bodyPr>
          <a:lstStyle/>
          <a:p>
            <a:r>
              <a:rPr lang="pt-BR" sz="1600" dirty="0" smtClean="0">
                <a:latin typeface="Courier New"/>
                <a:cs typeface="Courier New"/>
              </a:rPr>
              <a:t>&gt; </a:t>
            </a:r>
            <a:r>
              <a:rPr lang="pt-BR" sz="1600" dirty="0" err="1" smtClean="0">
                <a:latin typeface="Courier New"/>
                <a:cs typeface="Courier New"/>
              </a:rPr>
              <a:t>simulate_triangles</a:t>
            </a:r>
            <a:r>
              <a:rPr lang="pt-BR" sz="1600" dirty="0">
                <a:latin typeface="Courier New"/>
                <a:cs typeface="Courier New"/>
              </a:rPr>
              <a:t>(50000</a:t>
            </a:r>
            <a:r>
              <a:rPr lang="pt-BR" sz="1600" dirty="0" smtClean="0">
                <a:latin typeface="Courier New"/>
                <a:cs typeface="Courier New"/>
              </a:rPr>
              <a:t>) </a:t>
            </a:r>
          </a:p>
          <a:p>
            <a:r>
              <a:rPr lang="pt-BR" sz="1600" dirty="0" smtClean="0">
                <a:latin typeface="Courier New"/>
                <a:cs typeface="Courier New"/>
              </a:rPr>
              <a:t>0.27326</a:t>
            </a:r>
          </a:p>
          <a:p>
            <a:r>
              <a:rPr lang="pt-BR" sz="1600" dirty="0" smtClean="0">
                <a:latin typeface="Courier New"/>
                <a:cs typeface="Courier New"/>
              </a:rPr>
              <a:t>&gt; </a:t>
            </a:r>
            <a:r>
              <a:rPr lang="pt-BR" sz="1600" dirty="0" err="1" smtClean="0">
                <a:latin typeface="Courier New"/>
                <a:cs typeface="Courier New"/>
              </a:rPr>
              <a:t>simulate_triangles</a:t>
            </a:r>
            <a:r>
              <a:rPr lang="pt-BR" sz="1600" dirty="0">
                <a:latin typeface="Courier New"/>
                <a:cs typeface="Courier New"/>
              </a:rPr>
              <a:t>(50000</a:t>
            </a:r>
            <a:r>
              <a:rPr lang="pt-BR" sz="1600" dirty="0" smtClean="0">
                <a:latin typeface="Courier New"/>
                <a:cs typeface="Courier New"/>
              </a:rPr>
              <a:t>)</a:t>
            </a:r>
            <a:endParaRPr lang="pt-BR" sz="1600" dirty="0">
              <a:latin typeface="Courier New"/>
              <a:cs typeface="Courier New"/>
            </a:endParaRPr>
          </a:p>
          <a:p>
            <a:r>
              <a:rPr lang="pt-BR" sz="1600" dirty="0" smtClean="0">
                <a:latin typeface="Courier New"/>
                <a:cs typeface="Courier New"/>
              </a:rPr>
              <a:t>0.27392</a:t>
            </a:r>
          </a:p>
          <a:p>
            <a:r>
              <a:rPr lang="pt-BR" sz="1600" dirty="0" smtClean="0">
                <a:latin typeface="Courier New"/>
                <a:cs typeface="Courier New"/>
              </a:rPr>
              <a:t>&gt; </a:t>
            </a:r>
            <a:r>
              <a:rPr lang="pt-BR" sz="1600" dirty="0" err="1" smtClean="0">
                <a:latin typeface="Courier New"/>
                <a:cs typeface="Courier New"/>
              </a:rPr>
              <a:t>simulate_triangles</a:t>
            </a:r>
            <a:r>
              <a:rPr lang="pt-BR" sz="1600" dirty="0">
                <a:latin typeface="Courier New"/>
                <a:cs typeface="Courier New"/>
              </a:rPr>
              <a:t>(50000</a:t>
            </a:r>
            <a:r>
              <a:rPr lang="pt-BR" sz="1600" dirty="0" smtClean="0">
                <a:latin typeface="Courier New"/>
                <a:cs typeface="Courier New"/>
              </a:rPr>
              <a:t>)</a:t>
            </a:r>
            <a:endParaRPr lang="pt-BR" sz="1600" dirty="0">
              <a:latin typeface="Courier New"/>
              <a:cs typeface="Courier New"/>
            </a:endParaRPr>
          </a:p>
          <a:p>
            <a:r>
              <a:rPr lang="pt-BR" sz="1600" dirty="0" smtClean="0">
                <a:latin typeface="Courier New"/>
                <a:cs typeface="Courier New"/>
              </a:rPr>
              <a:t>0.27612</a:t>
            </a:r>
          </a:p>
        </p:txBody>
      </p:sp>
    </p:spTree>
    <p:extLst>
      <p:ext uri="{BB962C8B-B14F-4D97-AF65-F5344CB8AC3E}">
        <p14:creationId xmlns:p14="http://schemas.microsoft.com/office/powerpoint/2010/main" val="4883127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4" name="TextBox 3"/>
          <p:cNvSpPr txBox="1"/>
          <p:nvPr/>
        </p:nvSpPr>
        <p:spPr>
          <a:xfrm>
            <a:off x="457200" y="1287790"/>
            <a:ext cx="8260826" cy="523220"/>
          </a:xfrm>
          <a:prstGeom prst="rect">
            <a:avLst/>
          </a:prstGeom>
          <a:noFill/>
        </p:spPr>
        <p:txBody>
          <a:bodyPr wrap="square" rtlCol="0">
            <a:spAutoFit/>
          </a:bodyPr>
          <a:lstStyle/>
          <a:p>
            <a:r>
              <a:rPr lang="en-US" sz="2800" dirty="0" smtClean="0">
                <a:latin typeface="Franklin Gothic Medium"/>
                <a:cs typeface="Franklin Gothic Medium"/>
              </a:rPr>
              <a:t>Want </a:t>
            </a:r>
            <a:r>
              <a:rPr lang="en-US" sz="2800" dirty="0" smtClean="0">
                <a:solidFill>
                  <a:srgbClr val="FF9933"/>
                </a:solidFill>
                <a:latin typeface="Franklin Gothic Medium"/>
                <a:cs typeface="Franklin Gothic Medium"/>
              </a:rPr>
              <a:t>sampling error</a:t>
            </a:r>
            <a:r>
              <a:rPr lang="en-US" sz="2800" dirty="0" smtClean="0">
                <a:latin typeface="Franklin Gothic Medium"/>
                <a:cs typeface="Franklin Gothic Medium"/>
              </a:rPr>
              <a:t> </a:t>
            </a:r>
            <a:r>
              <a:rPr lang="en-US" sz="2800" dirty="0" smtClean="0">
                <a:latin typeface="Symbol" charset="2"/>
                <a:cs typeface="Symbol" charset="2"/>
              </a:rPr>
              <a:t>e</a:t>
            </a:r>
            <a:r>
              <a:rPr lang="en-US" sz="2800" dirty="0" smtClean="0">
                <a:latin typeface="Garamond"/>
                <a:cs typeface="Garamond"/>
              </a:rPr>
              <a:t> = .01</a:t>
            </a:r>
            <a:r>
              <a:rPr lang="en-US" sz="2800" dirty="0" smtClean="0">
                <a:latin typeface="Franklin Gothic Medium"/>
                <a:cs typeface="Franklin Gothic Medium"/>
              </a:rPr>
              <a:t>, </a:t>
            </a:r>
            <a:r>
              <a:rPr lang="en-US" sz="2800" dirty="0" smtClean="0">
                <a:solidFill>
                  <a:srgbClr val="FF9933"/>
                </a:solidFill>
                <a:latin typeface="Franklin Gothic Medium"/>
                <a:cs typeface="Franklin Gothic Medium"/>
              </a:rPr>
              <a:t>confidence error</a:t>
            </a:r>
            <a:r>
              <a:rPr lang="en-US" sz="2800" dirty="0" smtClean="0">
                <a:latin typeface="Franklin Gothic Medium"/>
                <a:cs typeface="Franklin Gothic Medium"/>
              </a:rPr>
              <a:t> </a:t>
            </a:r>
            <a:r>
              <a:rPr lang="en-US" sz="2800" dirty="0" smtClean="0">
                <a:latin typeface="Symbol" charset="2"/>
                <a:cs typeface="Symbol" charset="2"/>
              </a:rPr>
              <a:t>d</a:t>
            </a:r>
            <a:r>
              <a:rPr lang="en-US" sz="2800" dirty="0" smtClean="0">
                <a:latin typeface="Garamond"/>
                <a:cs typeface="Garamond"/>
              </a:rPr>
              <a:t> = .05</a:t>
            </a:r>
            <a:endParaRPr lang="en-US" sz="2800" dirty="0" smtClean="0">
              <a:latin typeface="Garamond"/>
              <a:cs typeface="Garamond"/>
            </a:endParaRPr>
          </a:p>
        </p:txBody>
      </p:sp>
      <p:sp>
        <p:nvSpPr>
          <p:cNvPr id="5" name="TextBox 4"/>
          <p:cNvSpPr txBox="1"/>
          <p:nvPr/>
        </p:nvSpPr>
        <p:spPr>
          <a:xfrm>
            <a:off x="457200" y="2066723"/>
            <a:ext cx="8260826" cy="584776"/>
          </a:xfrm>
          <a:prstGeom prst="rect">
            <a:avLst/>
          </a:prstGeom>
          <a:noFill/>
        </p:spPr>
        <p:txBody>
          <a:bodyPr wrap="square" rtlCol="0">
            <a:spAutoFit/>
          </a:bodyPr>
          <a:lstStyle/>
          <a:p>
            <a:r>
              <a:rPr lang="en-US" sz="3200" dirty="0" smtClean="0">
                <a:solidFill>
                  <a:srgbClr val="FF9933"/>
                </a:solidFill>
                <a:latin typeface="Franklin Gothic Medium"/>
                <a:cs typeface="Franklin Gothic Medium"/>
              </a:rPr>
              <a:t>2. Non-rigorous (but better) estimate: </a:t>
            </a:r>
            <a:endParaRPr lang="en-US" sz="3200" dirty="0" smtClean="0">
              <a:solidFill>
                <a:srgbClr val="FF9933"/>
              </a:solidFill>
              <a:latin typeface="Garamond"/>
              <a:cs typeface="Garamond"/>
            </a:endParaRPr>
          </a:p>
        </p:txBody>
      </p:sp>
      <p:sp>
        <p:nvSpPr>
          <p:cNvPr id="6" name="TextBox 5"/>
          <p:cNvSpPr txBox="1"/>
          <p:nvPr/>
        </p:nvSpPr>
        <p:spPr>
          <a:xfrm>
            <a:off x="457200" y="2718647"/>
            <a:ext cx="8260826" cy="954107"/>
          </a:xfrm>
          <a:prstGeom prst="rect">
            <a:avLst/>
          </a:prstGeom>
          <a:noFill/>
        </p:spPr>
        <p:txBody>
          <a:bodyPr wrap="square" rtlCol="0">
            <a:spAutoFit/>
          </a:bodyPr>
          <a:lstStyle/>
          <a:p>
            <a:r>
              <a:rPr lang="en-US" sz="2800" dirty="0" smtClean="0">
                <a:latin typeface="Franklin Gothic Medium"/>
                <a:cs typeface="Franklin Gothic Medium"/>
              </a:rPr>
              <a:t>Central limit theorem suggests choosing </a:t>
            </a:r>
            <a:r>
              <a:rPr lang="en-US" sz="2800" i="1" dirty="0" smtClean="0">
                <a:latin typeface="Garamond"/>
                <a:cs typeface="Garamond"/>
              </a:rPr>
              <a:t>n</a:t>
            </a:r>
            <a:r>
              <a:rPr lang="en-US" sz="2800" dirty="0" smtClean="0">
                <a:latin typeface="Garamond"/>
                <a:cs typeface="Garamond"/>
              </a:rPr>
              <a:t> </a:t>
            </a:r>
            <a:r>
              <a:rPr lang="en-US" sz="2800" dirty="0" smtClean="0">
                <a:latin typeface="Franklin Gothic Medium"/>
                <a:cs typeface="Franklin Gothic Medium"/>
              </a:rPr>
              <a:t>such that </a:t>
            </a:r>
            <a:br>
              <a:rPr lang="en-US" sz="2800" dirty="0" smtClean="0">
                <a:latin typeface="Franklin Gothic Medium"/>
                <a:cs typeface="Franklin Gothic Medium"/>
              </a:rPr>
            </a:br>
            <a:r>
              <a:rPr lang="en-US" sz="2800" i="1" dirty="0" err="1" smtClean="0">
                <a:latin typeface="Garamond"/>
                <a:cs typeface="Garamond"/>
              </a:rPr>
              <a:t>t</a:t>
            </a:r>
            <a:r>
              <a:rPr lang="en-US" sz="2800" i="1" dirty="0" err="1" smtClean="0">
                <a:solidFill>
                  <a:prstClr val="black"/>
                </a:solidFill>
                <a:latin typeface="Symbol" charset="2"/>
                <a:cs typeface="Symbol" charset="2"/>
              </a:rPr>
              <a:t>s</a:t>
            </a:r>
            <a:r>
              <a:rPr lang="en-US" sz="2800" i="1" dirty="0" smtClean="0">
                <a:solidFill>
                  <a:prstClr val="black"/>
                </a:solidFill>
                <a:latin typeface="Symbol" charset="2"/>
                <a:cs typeface="Symbol" charset="2"/>
              </a:rPr>
              <a:t> </a:t>
            </a:r>
            <a:r>
              <a:rPr lang="en-US" sz="2800" dirty="0">
                <a:latin typeface="Garamond"/>
                <a:cs typeface="Garamond"/>
              </a:rPr>
              <a:t>√</a:t>
            </a:r>
            <a:r>
              <a:rPr lang="en-US" sz="2800" i="1" dirty="0" smtClean="0">
                <a:latin typeface="Garamond"/>
                <a:cs typeface="Garamond"/>
              </a:rPr>
              <a:t>n ≤ </a:t>
            </a:r>
            <a:r>
              <a:rPr lang="en-US" sz="2800" i="1" dirty="0" smtClean="0">
                <a:latin typeface="Symbol" charset="2"/>
                <a:cs typeface="Symbol" charset="2"/>
              </a:rPr>
              <a:t>e</a:t>
            </a:r>
            <a:r>
              <a:rPr lang="en-US" sz="2800" i="1" dirty="0" smtClean="0">
                <a:latin typeface="Garamond"/>
                <a:cs typeface="Garamond"/>
              </a:rPr>
              <a:t>n</a:t>
            </a:r>
            <a:r>
              <a:rPr lang="en-US" sz="2800" dirty="0" smtClean="0">
                <a:solidFill>
                  <a:prstClr val="black"/>
                </a:solidFill>
                <a:latin typeface="Garamond"/>
                <a:cs typeface="Garamond"/>
              </a:rPr>
              <a:t>, </a:t>
            </a:r>
            <a:r>
              <a:rPr lang="en-US" sz="2800" i="1" dirty="0" smtClean="0">
                <a:solidFill>
                  <a:prstClr val="black"/>
                </a:solidFill>
                <a:latin typeface="Garamond"/>
                <a:cs typeface="Garamond"/>
              </a:rPr>
              <a:t>P</a:t>
            </a:r>
            <a:r>
              <a:rPr lang="en-US" sz="2800" dirty="0" smtClean="0">
                <a:solidFill>
                  <a:prstClr val="black"/>
                </a:solidFill>
                <a:latin typeface="Garamond"/>
                <a:cs typeface="Garamond"/>
              </a:rPr>
              <a:t>(Normal &lt; -</a:t>
            </a:r>
            <a:r>
              <a:rPr lang="en-US" sz="2800" i="1" dirty="0" smtClean="0">
                <a:solidFill>
                  <a:prstClr val="black"/>
                </a:solidFill>
                <a:latin typeface="Garamond"/>
                <a:cs typeface="Garamond"/>
              </a:rPr>
              <a:t>t</a:t>
            </a:r>
            <a:r>
              <a:rPr lang="en-US" sz="2800" dirty="0" smtClean="0">
                <a:solidFill>
                  <a:prstClr val="black"/>
                </a:solidFill>
                <a:latin typeface="Garamond"/>
                <a:cs typeface="Garamond"/>
              </a:rPr>
              <a:t>) = </a:t>
            </a:r>
            <a:r>
              <a:rPr lang="en-US" sz="2800" dirty="0" smtClean="0">
                <a:solidFill>
                  <a:prstClr val="black"/>
                </a:solidFill>
                <a:latin typeface="Symbol" charset="2"/>
                <a:cs typeface="Symbol" charset="2"/>
              </a:rPr>
              <a:t>d</a:t>
            </a:r>
            <a:r>
              <a:rPr lang="en-US" sz="2800" dirty="0" smtClean="0">
                <a:solidFill>
                  <a:prstClr val="black"/>
                </a:solidFill>
                <a:latin typeface="Garamond"/>
                <a:cs typeface="Garamond"/>
              </a:rPr>
              <a:t>   </a:t>
            </a:r>
            <a:r>
              <a:rPr lang="en-US" sz="2800" dirty="0" smtClean="0">
                <a:latin typeface="Franklin Gothic Medium"/>
                <a:cs typeface="Franklin Gothic Medium"/>
              </a:rPr>
              <a:t> </a:t>
            </a:r>
            <a:endParaRPr lang="en-US" sz="2800" dirty="0" smtClean="0">
              <a:latin typeface="Garamond"/>
              <a:cs typeface="Garamond"/>
            </a:endParaRPr>
          </a:p>
        </p:txBody>
      </p:sp>
      <p:sp>
        <p:nvSpPr>
          <p:cNvPr id="7" name="Rectangle 6"/>
          <p:cNvSpPr/>
          <p:nvPr/>
        </p:nvSpPr>
        <p:spPr>
          <a:xfrm>
            <a:off x="457200" y="4592698"/>
            <a:ext cx="4572000" cy="1569660"/>
          </a:xfrm>
          <a:prstGeom prst="rect">
            <a:avLst/>
          </a:prstGeom>
        </p:spPr>
        <p:txBody>
          <a:bodyPr>
            <a:spAutoFit/>
          </a:bodyPr>
          <a:lstStyle/>
          <a:p>
            <a:r>
              <a:rPr lang="pt-BR" sz="1600" dirty="0" smtClean="0">
                <a:latin typeface="Courier New"/>
                <a:cs typeface="Courier New"/>
              </a:rPr>
              <a:t>&gt; </a:t>
            </a:r>
            <a:r>
              <a:rPr lang="pt-BR" sz="1600" dirty="0" err="1" smtClean="0">
                <a:latin typeface="Courier New"/>
                <a:cs typeface="Courier New"/>
              </a:rPr>
              <a:t>simulate_triangles</a:t>
            </a:r>
            <a:r>
              <a:rPr lang="pt-BR" sz="1600" dirty="0">
                <a:latin typeface="Courier New"/>
                <a:cs typeface="Courier New"/>
              </a:rPr>
              <a:t>(</a:t>
            </a:r>
            <a:r>
              <a:rPr lang="pt-BR" sz="1600" dirty="0" smtClean="0">
                <a:latin typeface="Courier New"/>
                <a:cs typeface="Courier New"/>
              </a:rPr>
              <a:t>5366) </a:t>
            </a:r>
          </a:p>
          <a:p>
            <a:r>
              <a:rPr lang="pt-BR" sz="1600" dirty="0" smtClean="0">
                <a:latin typeface="Courier New"/>
                <a:cs typeface="Courier New"/>
              </a:rPr>
              <a:t>0.28158777487886694</a:t>
            </a:r>
          </a:p>
          <a:p>
            <a:r>
              <a:rPr lang="pt-BR" sz="1600" dirty="0" smtClean="0">
                <a:latin typeface="Courier New"/>
                <a:cs typeface="Courier New"/>
              </a:rPr>
              <a:t>&gt; </a:t>
            </a:r>
            <a:r>
              <a:rPr lang="pt-BR" sz="1600" dirty="0" err="1" smtClean="0">
                <a:latin typeface="Courier New"/>
                <a:cs typeface="Courier New"/>
              </a:rPr>
              <a:t>simulate_triangles</a:t>
            </a:r>
            <a:r>
              <a:rPr lang="pt-BR" sz="1600" dirty="0">
                <a:latin typeface="Courier New"/>
                <a:cs typeface="Courier New"/>
              </a:rPr>
              <a:t>(</a:t>
            </a:r>
            <a:r>
              <a:rPr lang="pt-BR" sz="1600" dirty="0" smtClean="0">
                <a:latin typeface="Courier New"/>
                <a:cs typeface="Courier New"/>
              </a:rPr>
              <a:t>5366)</a:t>
            </a:r>
            <a:endParaRPr lang="pt-BR" sz="1600" dirty="0">
              <a:latin typeface="Courier New"/>
              <a:cs typeface="Courier New"/>
            </a:endParaRPr>
          </a:p>
          <a:p>
            <a:r>
              <a:rPr lang="pt-BR" sz="1600" dirty="0" smtClean="0">
                <a:latin typeface="Courier New"/>
                <a:cs typeface="Courier New"/>
              </a:rPr>
              <a:t>0.27003354453969436</a:t>
            </a:r>
          </a:p>
          <a:p>
            <a:r>
              <a:rPr lang="pt-BR" sz="1600" dirty="0" smtClean="0">
                <a:latin typeface="Courier New"/>
                <a:cs typeface="Courier New"/>
              </a:rPr>
              <a:t>&gt; </a:t>
            </a:r>
            <a:r>
              <a:rPr lang="pt-BR" sz="1600" dirty="0" err="1" smtClean="0">
                <a:latin typeface="Courier New"/>
                <a:cs typeface="Courier New"/>
              </a:rPr>
              <a:t>simulate_triangles</a:t>
            </a:r>
            <a:r>
              <a:rPr lang="pt-BR" sz="1600" dirty="0">
                <a:latin typeface="Courier New"/>
                <a:cs typeface="Courier New"/>
              </a:rPr>
              <a:t>(</a:t>
            </a:r>
            <a:r>
              <a:rPr lang="pt-BR" sz="1600" dirty="0" smtClean="0">
                <a:latin typeface="Courier New"/>
                <a:cs typeface="Courier New"/>
              </a:rPr>
              <a:t>5366)</a:t>
            </a:r>
            <a:endParaRPr lang="pt-BR" sz="1600" dirty="0">
              <a:latin typeface="Courier New"/>
              <a:cs typeface="Courier New"/>
            </a:endParaRPr>
          </a:p>
          <a:p>
            <a:r>
              <a:rPr lang="pt-BR" sz="1600" dirty="0" smtClean="0">
                <a:latin typeface="Courier New"/>
                <a:cs typeface="Courier New"/>
              </a:rPr>
              <a:t>0.2849422288483041</a:t>
            </a:r>
          </a:p>
        </p:txBody>
      </p:sp>
      <p:sp>
        <p:nvSpPr>
          <p:cNvPr id="8" name="TextBox 7"/>
          <p:cNvSpPr txBox="1"/>
          <p:nvPr/>
        </p:nvSpPr>
        <p:spPr>
          <a:xfrm>
            <a:off x="457200" y="3842634"/>
            <a:ext cx="1515533" cy="523220"/>
          </a:xfrm>
          <a:prstGeom prst="rect">
            <a:avLst/>
          </a:prstGeom>
          <a:noFill/>
        </p:spPr>
        <p:txBody>
          <a:bodyPr wrap="square" rtlCol="0">
            <a:spAutoFit/>
          </a:bodyPr>
          <a:lstStyle/>
          <a:p>
            <a:r>
              <a:rPr lang="en-US" sz="2800" i="1" dirty="0" smtClean="0">
                <a:latin typeface="Garamond"/>
                <a:cs typeface="Garamond"/>
              </a:rPr>
              <a:t>t</a:t>
            </a:r>
            <a:r>
              <a:rPr lang="en-US" sz="2800" dirty="0" smtClean="0">
                <a:latin typeface="Garamond"/>
                <a:cs typeface="Garamond"/>
              </a:rPr>
              <a:t> = 1.465</a:t>
            </a:r>
            <a:endParaRPr lang="en-US" sz="2800" dirty="0" smtClean="0">
              <a:latin typeface="Garamond"/>
              <a:cs typeface="Garamond"/>
            </a:endParaRPr>
          </a:p>
        </p:txBody>
      </p:sp>
      <p:sp>
        <p:nvSpPr>
          <p:cNvPr id="9" name="TextBox 8"/>
          <p:cNvSpPr txBox="1"/>
          <p:nvPr/>
        </p:nvSpPr>
        <p:spPr>
          <a:xfrm>
            <a:off x="2243666" y="3825700"/>
            <a:ext cx="2726267" cy="523220"/>
          </a:xfrm>
          <a:prstGeom prst="rect">
            <a:avLst/>
          </a:prstGeom>
          <a:noFill/>
        </p:spPr>
        <p:txBody>
          <a:bodyPr wrap="square" rtlCol="0">
            <a:spAutoFit/>
          </a:bodyPr>
          <a:lstStyle/>
          <a:p>
            <a:r>
              <a:rPr lang="en-US" sz="2800" i="1" dirty="0" smtClean="0">
                <a:latin typeface="Garamond"/>
                <a:cs typeface="Garamond"/>
              </a:rPr>
              <a:t>n</a:t>
            </a:r>
            <a:r>
              <a:rPr lang="en-US" sz="2800" dirty="0" smtClean="0">
                <a:latin typeface="Garamond"/>
                <a:cs typeface="Garamond"/>
              </a:rPr>
              <a:t> = (</a:t>
            </a:r>
            <a:r>
              <a:rPr lang="en-US" sz="2800" i="1" dirty="0" smtClean="0">
                <a:latin typeface="Garamond"/>
                <a:cs typeface="Garamond"/>
              </a:rPr>
              <a:t>t</a:t>
            </a:r>
            <a:r>
              <a:rPr lang="en-US" sz="2800" dirty="0" smtClean="0">
                <a:latin typeface="Garamond"/>
                <a:cs typeface="Garamond"/>
              </a:rPr>
              <a:t>/2</a:t>
            </a:r>
            <a:r>
              <a:rPr lang="en-US" sz="2800" dirty="0">
                <a:latin typeface="Symbol" charset="2"/>
                <a:cs typeface="Symbol" charset="2"/>
              </a:rPr>
              <a:t>e</a:t>
            </a:r>
            <a:r>
              <a:rPr lang="en-US" sz="2800" dirty="0" smtClean="0">
                <a:latin typeface="Garamond"/>
                <a:cs typeface="Garamond"/>
              </a:rPr>
              <a:t>)</a:t>
            </a:r>
            <a:r>
              <a:rPr lang="en-US" sz="2800" baseline="30000" dirty="0" smtClean="0">
                <a:latin typeface="Garamond"/>
                <a:cs typeface="Garamond"/>
              </a:rPr>
              <a:t>2 </a:t>
            </a:r>
            <a:r>
              <a:rPr lang="en-US" sz="2800" i="1" dirty="0" smtClean="0">
                <a:latin typeface="Garamond"/>
                <a:cs typeface="Garamond"/>
              </a:rPr>
              <a:t>≈</a:t>
            </a:r>
            <a:r>
              <a:rPr lang="en-US" sz="2800" dirty="0" smtClean="0">
                <a:latin typeface="Garamond"/>
                <a:cs typeface="Garamond"/>
              </a:rPr>
              <a:t> 5366 </a:t>
            </a:r>
            <a:endParaRPr lang="en-US" sz="2800" dirty="0" smtClean="0">
              <a:latin typeface="Garamond"/>
              <a:cs typeface="Garamond"/>
            </a:endParaRPr>
          </a:p>
        </p:txBody>
      </p:sp>
    </p:spTree>
    <p:extLst>
      <p:ext uri="{BB962C8B-B14F-4D97-AF65-F5344CB8AC3E}">
        <p14:creationId xmlns:p14="http://schemas.microsoft.com/office/powerpoint/2010/main" val="39355610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Consecutive heads</a:t>
            </a:r>
            <a:endParaRPr lang="en-US" dirty="0"/>
          </a:p>
        </p:txBody>
      </p:sp>
      <p:sp>
        <p:nvSpPr>
          <p:cNvPr id="3" name="TextBox 2"/>
          <p:cNvSpPr txBox="1"/>
          <p:nvPr/>
        </p:nvSpPr>
        <p:spPr>
          <a:xfrm>
            <a:off x="381000" y="3295650"/>
            <a:ext cx="8375650" cy="523220"/>
          </a:xfrm>
          <a:prstGeom prst="rect">
            <a:avLst/>
          </a:prstGeom>
          <a:noFill/>
        </p:spPr>
        <p:txBody>
          <a:bodyPr wrap="square" rtlCol="0">
            <a:spAutoFit/>
          </a:bodyPr>
          <a:lstStyle/>
          <a:p>
            <a:r>
              <a:rPr lang="en-US" sz="2800" dirty="0" smtClean="0">
                <a:latin typeface="Franklin Gothic Medium"/>
                <a:cs typeface="Franklin Gothic Medium"/>
              </a:rPr>
              <a:t>where </a:t>
            </a:r>
            <a:r>
              <a:rPr lang="en-US" sz="2800" i="1" dirty="0" smtClean="0">
                <a:latin typeface="Garamond"/>
                <a:cs typeface="Garamond"/>
              </a:rPr>
              <a:t>I</a:t>
            </a:r>
            <a:r>
              <a:rPr lang="en-US" sz="2800" i="1" baseline="-25000" dirty="0" smtClean="0">
                <a:latin typeface="Garamond"/>
                <a:cs typeface="Garamond"/>
              </a:rPr>
              <a:t>i</a:t>
            </a:r>
            <a:r>
              <a:rPr lang="en-US" sz="2800" dirty="0" smtClean="0">
                <a:latin typeface="Franklin Gothic Medium"/>
                <a:cs typeface="Franklin Gothic Medium"/>
              </a:rPr>
              <a:t> is an indicator </a:t>
            </a:r>
            <a:r>
              <a:rPr lang="en-US" sz="2800" dirty="0" err="1" smtClean="0">
                <a:latin typeface="Franklin Gothic Medium"/>
                <a:cs typeface="Franklin Gothic Medium"/>
              </a:rPr>
              <a:t>r.v</a:t>
            </a:r>
            <a:r>
              <a:rPr lang="en-US" sz="2800" dirty="0" smtClean="0">
                <a:latin typeface="Franklin Gothic Medium"/>
                <a:cs typeface="Franklin Gothic Medium"/>
              </a:rPr>
              <a:t>. for the event </a:t>
            </a:r>
          </a:p>
        </p:txBody>
      </p:sp>
      <p:sp>
        <p:nvSpPr>
          <p:cNvPr id="4" name="TextBox 3"/>
          <p:cNvSpPr txBox="1"/>
          <p:nvPr/>
        </p:nvSpPr>
        <p:spPr>
          <a:xfrm>
            <a:off x="698500" y="3937000"/>
            <a:ext cx="7416800" cy="523220"/>
          </a:xfrm>
          <a:prstGeom prst="rect">
            <a:avLst/>
          </a:prstGeom>
          <a:noFill/>
        </p:spPr>
        <p:txBody>
          <a:bodyPr wrap="square" rtlCol="0">
            <a:spAutoFit/>
          </a:bodyPr>
          <a:lstStyle/>
          <a:p>
            <a:r>
              <a:rPr lang="en-US" sz="2800" dirty="0" smtClean="0">
                <a:latin typeface="Franklin Gothic Medium"/>
                <a:cs typeface="Franklin Gothic Medium"/>
              </a:rPr>
              <a:t>“14 consecutive heads starting at position </a:t>
            </a:r>
            <a:r>
              <a:rPr lang="en-US" sz="2800" i="1" dirty="0" err="1" smtClean="0">
                <a:latin typeface="Garamond"/>
                <a:cs typeface="Garamond"/>
              </a:rPr>
              <a:t>i</a:t>
            </a:r>
            <a:r>
              <a:rPr lang="en-US" sz="2800" dirty="0" smtClean="0">
                <a:latin typeface="Franklin Gothic Medium"/>
                <a:cs typeface="Franklin Gothic Medium"/>
              </a:rPr>
              <a:t>”</a:t>
            </a:r>
          </a:p>
        </p:txBody>
      </p:sp>
      <p:sp>
        <p:nvSpPr>
          <p:cNvPr id="5" name="TextBox 4"/>
          <p:cNvSpPr txBox="1"/>
          <p:nvPr/>
        </p:nvSpPr>
        <p:spPr>
          <a:xfrm>
            <a:off x="457200" y="1422400"/>
            <a:ext cx="8229600" cy="954107"/>
          </a:xfrm>
          <a:prstGeom prst="rect">
            <a:avLst/>
          </a:prstGeom>
          <a:noFill/>
        </p:spPr>
        <p:txBody>
          <a:bodyPr wrap="square" rtlCol="0">
            <a:spAutoFit/>
          </a:bodyPr>
          <a:lstStyle/>
          <a:p>
            <a:r>
              <a:rPr lang="en-US" sz="2800" dirty="0" smtClean="0">
                <a:latin typeface="Franklin Gothic Medium"/>
                <a:cs typeface="Franklin Gothic Medium"/>
              </a:rPr>
              <a:t>Let </a:t>
            </a:r>
            <a:r>
              <a:rPr lang="en-US" sz="2800" i="1" dirty="0" smtClean="0">
                <a:latin typeface="Garamond"/>
                <a:cs typeface="Garamond"/>
              </a:rPr>
              <a:t>N</a:t>
            </a:r>
            <a:r>
              <a:rPr lang="en-US" sz="2800" dirty="0" smtClean="0">
                <a:latin typeface="Franklin Gothic Medium"/>
                <a:cs typeface="Franklin Gothic Medium"/>
              </a:rPr>
              <a:t> be the number of occurrences of 14 consecutive heads in 1000 coin flips.</a:t>
            </a:r>
          </a:p>
        </p:txBody>
      </p:sp>
      <p:sp>
        <p:nvSpPr>
          <p:cNvPr id="6" name="TextBox 5"/>
          <p:cNvSpPr txBox="1"/>
          <p:nvPr/>
        </p:nvSpPr>
        <p:spPr>
          <a:xfrm>
            <a:off x="3041650" y="2601871"/>
            <a:ext cx="2794000" cy="523220"/>
          </a:xfrm>
          <a:prstGeom prst="rect">
            <a:avLst/>
          </a:prstGeom>
          <a:noFill/>
        </p:spPr>
        <p:txBody>
          <a:bodyPr wrap="square" rtlCol="0">
            <a:spAutoFit/>
          </a:bodyPr>
          <a:lstStyle/>
          <a:p>
            <a:pPr algn="ctr"/>
            <a:r>
              <a:rPr lang="en-US" sz="2800" i="1" dirty="0" smtClean="0">
                <a:latin typeface="Garamond"/>
                <a:cs typeface="Garamond"/>
              </a:rPr>
              <a:t>N</a:t>
            </a:r>
            <a:r>
              <a:rPr lang="en-US" sz="2800" dirty="0" smtClean="0">
                <a:latin typeface="Garamond"/>
                <a:cs typeface="Garamond"/>
              </a:rPr>
              <a:t> = </a:t>
            </a:r>
            <a:r>
              <a:rPr lang="en-US" sz="2800" i="1" dirty="0" smtClean="0">
                <a:latin typeface="Garamond"/>
                <a:cs typeface="Garamond"/>
              </a:rPr>
              <a:t>I</a:t>
            </a:r>
            <a:r>
              <a:rPr lang="en-US" sz="2800" baseline="-25000" dirty="0" smtClean="0">
                <a:latin typeface="Garamond"/>
                <a:cs typeface="Garamond"/>
              </a:rPr>
              <a:t>1</a:t>
            </a:r>
            <a:r>
              <a:rPr lang="en-US" sz="2800" dirty="0" smtClean="0">
                <a:latin typeface="Garamond"/>
                <a:cs typeface="Garamond"/>
              </a:rPr>
              <a:t> + … + </a:t>
            </a:r>
            <a:r>
              <a:rPr lang="en-US" sz="2800" i="1" dirty="0" smtClean="0">
                <a:latin typeface="Garamond"/>
                <a:cs typeface="Garamond"/>
              </a:rPr>
              <a:t>I</a:t>
            </a:r>
            <a:r>
              <a:rPr lang="en-US" sz="2800" baseline="-25000" dirty="0" smtClean="0">
                <a:latin typeface="Garamond"/>
                <a:cs typeface="Garamond"/>
              </a:rPr>
              <a:t>987</a:t>
            </a:r>
          </a:p>
        </p:txBody>
      </p:sp>
      <p:sp>
        <p:nvSpPr>
          <p:cNvPr id="7" name="TextBox 6"/>
          <p:cNvSpPr txBox="1"/>
          <p:nvPr/>
        </p:nvSpPr>
        <p:spPr>
          <a:xfrm>
            <a:off x="457200" y="4767937"/>
            <a:ext cx="3657600" cy="461665"/>
          </a:xfrm>
          <a:prstGeom prst="rect">
            <a:avLst/>
          </a:prstGeom>
          <a:noFill/>
        </p:spPr>
        <p:txBody>
          <a:bodyPr wrap="square" rtlCol="0">
            <a:spAutoFit/>
          </a:bodyPr>
          <a:lstStyle/>
          <a:p>
            <a:r>
              <a:rPr lang="en-US" sz="2400" i="1" dirty="0" smtClean="0">
                <a:latin typeface="Garamond"/>
                <a:cs typeface="Garamond"/>
              </a:rPr>
              <a:t>E</a:t>
            </a:r>
            <a:r>
              <a:rPr lang="en-US" sz="2400" dirty="0" smtClean="0">
                <a:latin typeface="Garamond"/>
                <a:cs typeface="Garamond"/>
              </a:rPr>
              <a:t>[</a:t>
            </a:r>
            <a:r>
              <a:rPr lang="en-US" sz="2400" i="1" dirty="0" smtClean="0">
                <a:latin typeface="Garamond"/>
                <a:cs typeface="Garamond"/>
              </a:rPr>
              <a:t>I</a:t>
            </a:r>
            <a:r>
              <a:rPr lang="en-US" sz="2400" i="1" baseline="-25000" dirty="0" smtClean="0">
                <a:latin typeface="Garamond"/>
                <a:cs typeface="Garamond"/>
              </a:rPr>
              <a:t>i </a:t>
            </a:r>
            <a:r>
              <a:rPr lang="en-US" sz="2400" dirty="0" smtClean="0">
                <a:latin typeface="Garamond"/>
                <a:cs typeface="Garamond"/>
              </a:rPr>
              <a:t>] = </a:t>
            </a:r>
            <a:r>
              <a:rPr lang="en-US" sz="2400" i="1" dirty="0" smtClean="0">
                <a:latin typeface="Garamond"/>
                <a:cs typeface="Garamond"/>
              </a:rPr>
              <a:t>P</a:t>
            </a:r>
            <a:r>
              <a:rPr lang="en-US" sz="2400" dirty="0" smtClean="0">
                <a:latin typeface="Garamond"/>
                <a:cs typeface="Garamond"/>
              </a:rPr>
              <a:t>(</a:t>
            </a:r>
            <a:r>
              <a:rPr lang="en-US" sz="2400" i="1" dirty="0" smtClean="0">
                <a:latin typeface="Garamond"/>
                <a:cs typeface="Garamond"/>
              </a:rPr>
              <a:t>I</a:t>
            </a:r>
            <a:r>
              <a:rPr lang="en-US" sz="2400" i="1" baseline="-25000" dirty="0" smtClean="0">
                <a:latin typeface="Garamond"/>
                <a:cs typeface="Garamond"/>
              </a:rPr>
              <a:t>i</a:t>
            </a:r>
            <a:r>
              <a:rPr lang="en-US" sz="2400" dirty="0" smtClean="0">
                <a:latin typeface="Garamond"/>
                <a:cs typeface="Garamond"/>
              </a:rPr>
              <a:t> = 1) = 1/2</a:t>
            </a:r>
            <a:r>
              <a:rPr lang="en-US" sz="2400" baseline="30000" dirty="0" smtClean="0">
                <a:latin typeface="Garamond"/>
                <a:cs typeface="Garamond"/>
              </a:rPr>
              <a:t>14</a:t>
            </a:r>
            <a:endParaRPr lang="en-US" sz="2400" i="1" baseline="30000" dirty="0" smtClean="0">
              <a:latin typeface="Garamond"/>
              <a:cs typeface="Garamond"/>
            </a:endParaRPr>
          </a:p>
        </p:txBody>
      </p:sp>
      <p:sp>
        <p:nvSpPr>
          <p:cNvPr id="8" name="TextBox 7"/>
          <p:cNvSpPr txBox="1"/>
          <p:nvPr/>
        </p:nvSpPr>
        <p:spPr>
          <a:xfrm>
            <a:off x="457200" y="5349650"/>
            <a:ext cx="3067050" cy="523220"/>
          </a:xfrm>
          <a:prstGeom prst="rect">
            <a:avLst/>
          </a:prstGeom>
          <a:noFill/>
        </p:spPr>
        <p:txBody>
          <a:bodyPr wrap="square" rtlCol="0">
            <a:spAutoFit/>
          </a:bodyPr>
          <a:lstStyle/>
          <a:p>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N</a:t>
            </a:r>
            <a:r>
              <a:rPr lang="en-US" sz="2800" i="1" baseline="-25000" dirty="0" smtClean="0">
                <a:latin typeface="Garamond"/>
                <a:cs typeface="Garamond"/>
              </a:rPr>
              <a:t> </a:t>
            </a:r>
            <a:r>
              <a:rPr lang="en-US" sz="2800" dirty="0" smtClean="0">
                <a:latin typeface="Garamond"/>
                <a:cs typeface="Garamond"/>
              </a:rPr>
              <a:t>] = 987 ⋅ 1/2</a:t>
            </a:r>
            <a:r>
              <a:rPr lang="en-US" sz="2800" baseline="30000" dirty="0" smtClean="0">
                <a:latin typeface="Garamond"/>
                <a:cs typeface="Garamond"/>
              </a:rPr>
              <a:t>14</a:t>
            </a:r>
            <a:endParaRPr lang="en-US" sz="2800" i="1" baseline="30000" dirty="0" smtClean="0">
              <a:latin typeface="Garamond"/>
              <a:cs typeface="Garamond"/>
            </a:endParaRPr>
          </a:p>
        </p:txBody>
      </p:sp>
      <p:sp>
        <p:nvSpPr>
          <p:cNvPr id="9" name="TextBox 8"/>
          <p:cNvSpPr txBox="1"/>
          <p:nvPr/>
        </p:nvSpPr>
        <p:spPr>
          <a:xfrm>
            <a:off x="3460750" y="5368250"/>
            <a:ext cx="2095500" cy="523220"/>
          </a:xfrm>
          <a:prstGeom prst="rect">
            <a:avLst/>
          </a:prstGeom>
          <a:noFill/>
        </p:spPr>
        <p:txBody>
          <a:bodyPr wrap="square" rtlCol="0">
            <a:spAutoFit/>
          </a:bodyPr>
          <a:lstStyle/>
          <a:p>
            <a:r>
              <a:rPr lang="en-US" sz="2800" dirty="0" smtClean="0">
                <a:latin typeface="Garamond"/>
                <a:cs typeface="Garamond"/>
              </a:rPr>
              <a:t>= 987/16384 </a:t>
            </a:r>
            <a:endParaRPr lang="en-US" sz="2800" i="1" baseline="30000" dirty="0" smtClean="0">
              <a:latin typeface="Garamond"/>
              <a:cs typeface="Garamond"/>
            </a:endParaRPr>
          </a:p>
        </p:txBody>
      </p:sp>
      <p:sp>
        <p:nvSpPr>
          <p:cNvPr id="11" name="TextBox 10"/>
          <p:cNvSpPr txBox="1"/>
          <p:nvPr/>
        </p:nvSpPr>
        <p:spPr>
          <a:xfrm>
            <a:off x="5492750" y="5345800"/>
            <a:ext cx="1657350" cy="523220"/>
          </a:xfrm>
          <a:prstGeom prst="rect">
            <a:avLst/>
          </a:prstGeom>
          <a:noFill/>
        </p:spPr>
        <p:txBody>
          <a:bodyPr wrap="square" rtlCol="0">
            <a:spAutoFit/>
          </a:bodyPr>
          <a:lstStyle/>
          <a:p>
            <a:r>
              <a:rPr lang="en-US" sz="2800" dirty="0" smtClean="0">
                <a:latin typeface="Garamond"/>
                <a:cs typeface="Garamond"/>
              </a:rPr>
              <a:t>≈ 0.0602</a:t>
            </a:r>
            <a:endParaRPr lang="en-US" sz="2800" i="1" baseline="30000" dirty="0" smtClean="0">
              <a:latin typeface="Garamond"/>
              <a:cs typeface="Garamond"/>
            </a:endParaRPr>
          </a:p>
        </p:txBody>
      </p:sp>
    </p:spTree>
    <p:extLst>
      <p:ext uri="{BB962C8B-B14F-4D97-AF65-F5344CB8AC3E}">
        <p14:creationId xmlns:p14="http://schemas.microsoft.com/office/powerpoint/2010/main" val="28000486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dissolv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dissolv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dissolv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Markov’s inequality</a:t>
            </a:r>
            <a:endParaRPr lang="en-US" dirty="0"/>
          </a:p>
        </p:txBody>
      </p:sp>
      <p:sp>
        <p:nvSpPr>
          <p:cNvPr id="4" name="TextBox 3"/>
          <p:cNvSpPr txBox="1"/>
          <p:nvPr/>
        </p:nvSpPr>
        <p:spPr>
          <a:xfrm>
            <a:off x="1060450" y="1617402"/>
            <a:ext cx="7023100" cy="954107"/>
          </a:xfrm>
          <a:prstGeom prst="rect">
            <a:avLst/>
          </a:prstGeom>
          <a:noFill/>
        </p:spPr>
        <p:txBody>
          <a:bodyPr wrap="square" rtlCol="0">
            <a:spAutoFit/>
          </a:bodyPr>
          <a:lstStyle/>
          <a:p>
            <a:r>
              <a:rPr lang="en-US" sz="2800" dirty="0" smtClean="0">
                <a:latin typeface="Franklin Gothic Medium"/>
                <a:cs typeface="Franklin Gothic Medium"/>
              </a:rPr>
              <a:t>For every </a:t>
            </a:r>
            <a:r>
              <a:rPr lang="en-US" sz="2800" dirty="0" smtClean="0">
                <a:solidFill>
                  <a:schemeClr val="accent1"/>
                </a:solidFill>
                <a:latin typeface="Franklin Gothic Medium"/>
                <a:cs typeface="Franklin Gothic Medium"/>
              </a:rPr>
              <a:t>non-negative </a:t>
            </a:r>
            <a:r>
              <a:rPr lang="en-US" sz="2800" dirty="0" smtClean="0">
                <a:latin typeface="Franklin Gothic Medium"/>
                <a:cs typeface="Franklin Gothic Medium"/>
              </a:rPr>
              <a:t>random variable </a:t>
            </a:r>
            <a:r>
              <a:rPr lang="en-US" sz="2800" i="1" dirty="0" smtClean="0">
                <a:latin typeface="Garamond"/>
                <a:cs typeface="Garamond"/>
              </a:rPr>
              <a:t>X</a:t>
            </a:r>
            <a:r>
              <a:rPr lang="en-US" sz="2800" dirty="0" smtClean="0">
                <a:latin typeface="Franklin Gothic Medium"/>
                <a:cs typeface="Franklin Gothic Medium"/>
              </a:rPr>
              <a:t> and every value </a:t>
            </a:r>
            <a:r>
              <a:rPr lang="en-US" sz="2800" i="1" dirty="0">
                <a:latin typeface="Garamond"/>
                <a:cs typeface="Garamond"/>
              </a:rPr>
              <a:t>a</a:t>
            </a:r>
            <a:r>
              <a:rPr lang="en-US" sz="2800" dirty="0" smtClean="0">
                <a:latin typeface="Franklin Gothic Medium"/>
                <a:cs typeface="Franklin Gothic Medium"/>
              </a:rPr>
              <a:t>:</a:t>
            </a:r>
            <a:endParaRPr lang="en-US" sz="2800" dirty="0" smtClean="0">
              <a:latin typeface="Garamond"/>
              <a:cs typeface="Garamond"/>
            </a:endParaRPr>
          </a:p>
        </p:txBody>
      </p:sp>
      <p:sp>
        <p:nvSpPr>
          <p:cNvPr id="5" name="TextBox 4"/>
          <p:cNvSpPr txBox="1"/>
          <p:nvPr/>
        </p:nvSpPr>
        <p:spPr>
          <a:xfrm>
            <a:off x="3041650" y="2702180"/>
            <a:ext cx="3131937"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 ≥ </a:t>
            </a:r>
            <a:r>
              <a:rPr lang="en-US" sz="2800" i="1" dirty="0" smtClean="0">
                <a:latin typeface="Garamond"/>
                <a:cs typeface="Garamond"/>
              </a:rPr>
              <a:t>a</a:t>
            </a:r>
            <a:r>
              <a:rPr lang="en-US" sz="2800" dirty="0" smtClean="0">
                <a:latin typeface="Garamond"/>
                <a:cs typeface="Garamond"/>
              </a:rPr>
              <a:t>) ≤ </a:t>
            </a:r>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 / </a:t>
            </a:r>
            <a:r>
              <a:rPr lang="en-US" sz="2800" i="1" dirty="0" smtClean="0">
                <a:latin typeface="Garamond"/>
                <a:cs typeface="Garamond"/>
              </a:rPr>
              <a:t>a</a:t>
            </a:r>
            <a:r>
              <a:rPr lang="en-US" sz="2800" dirty="0" smtClean="0">
                <a:latin typeface="Garamond"/>
                <a:cs typeface="Garamond"/>
              </a:rPr>
              <a:t>.</a:t>
            </a:r>
          </a:p>
        </p:txBody>
      </p:sp>
      <p:sp>
        <p:nvSpPr>
          <p:cNvPr id="6" name="Rectangle 5"/>
          <p:cNvSpPr/>
          <p:nvPr/>
        </p:nvSpPr>
        <p:spPr>
          <a:xfrm>
            <a:off x="914400" y="1507397"/>
            <a:ext cx="7302500" cy="2038123"/>
          </a:xfrm>
          <a:prstGeom prst="rect">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457200" y="4189240"/>
            <a:ext cx="3003550" cy="523220"/>
          </a:xfrm>
          <a:prstGeom prst="rect">
            <a:avLst/>
          </a:prstGeom>
          <a:noFill/>
        </p:spPr>
        <p:txBody>
          <a:bodyPr wrap="square" rtlCol="0">
            <a:spAutoFit/>
          </a:bodyPr>
          <a:lstStyle/>
          <a:p>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N</a:t>
            </a:r>
            <a:r>
              <a:rPr lang="en-US" sz="2800" i="1" baseline="-25000" dirty="0" smtClean="0">
                <a:latin typeface="Garamond"/>
                <a:cs typeface="Garamond"/>
              </a:rPr>
              <a:t> </a:t>
            </a:r>
            <a:r>
              <a:rPr lang="en-US" sz="2800" dirty="0" smtClean="0">
                <a:latin typeface="Garamond"/>
                <a:cs typeface="Garamond"/>
              </a:rPr>
              <a:t>] </a:t>
            </a:r>
            <a:r>
              <a:rPr lang="en-US" sz="2800" dirty="0">
                <a:latin typeface="Garamond"/>
                <a:cs typeface="Garamond"/>
              </a:rPr>
              <a:t>≈ </a:t>
            </a:r>
            <a:r>
              <a:rPr lang="en-US" sz="2800" dirty="0" smtClean="0">
                <a:latin typeface="Garamond"/>
                <a:cs typeface="Garamond"/>
              </a:rPr>
              <a:t>0.0602 </a:t>
            </a:r>
            <a:endParaRPr lang="en-US" sz="2800" i="1" baseline="30000" dirty="0">
              <a:latin typeface="Garamond"/>
              <a:cs typeface="Garamond"/>
            </a:endParaRPr>
          </a:p>
        </p:txBody>
      </p:sp>
      <p:sp>
        <p:nvSpPr>
          <p:cNvPr id="8" name="TextBox 7"/>
          <p:cNvSpPr txBox="1"/>
          <p:nvPr/>
        </p:nvSpPr>
        <p:spPr>
          <a:xfrm>
            <a:off x="457200" y="5027440"/>
            <a:ext cx="4248150" cy="523220"/>
          </a:xfrm>
          <a:prstGeom prst="rect">
            <a:avLst/>
          </a:prstGeom>
          <a:noFill/>
        </p:spPr>
        <p:txBody>
          <a:bodyPr wrap="squar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N </a:t>
            </a:r>
            <a:r>
              <a:rPr lang="en-US" sz="2800" dirty="0" smtClean="0">
                <a:latin typeface="Garamond"/>
                <a:cs typeface="Garamond"/>
              </a:rPr>
              <a:t>≥ 1] </a:t>
            </a:r>
            <a:r>
              <a:rPr lang="en-US" sz="2800" dirty="0">
                <a:latin typeface="Garamond"/>
                <a:cs typeface="Garamond"/>
              </a:rPr>
              <a:t>≤</a:t>
            </a:r>
            <a:r>
              <a:rPr lang="en-US" sz="2800" dirty="0" smtClean="0">
                <a:latin typeface="Garamond"/>
                <a:cs typeface="Garamond"/>
              </a:rPr>
              <a:t> </a:t>
            </a:r>
            <a:r>
              <a:rPr lang="en-US" sz="2800" i="1" dirty="0">
                <a:latin typeface="Garamond"/>
                <a:cs typeface="Garamond"/>
              </a:rPr>
              <a:t>E</a:t>
            </a:r>
            <a:r>
              <a:rPr lang="en-US" sz="2800" dirty="0">
                <a:latin typeface="Garamond"/>
                <a:cs typeface="Garamond"/>
              </a:rPr>
              <a:t>[</a:t>
            </a:r>
            <a:r>
              <a:rPr lang="en-US" sz="2800" i="1" dirty="0">
                <a:latin typeface="Garamond"/>
                <a:cs typeface="Garamond"/>
              </a:rPr>
              <a:t>N</a:t>
            </a:r>
            <a:r>
              <a:rPr lang="en-US" sz="2800" i="1" baseline="-25000" dirty="0">
                <a:latin typeface="Garamond"/>
                <a:cs typeface="Garamond"/>
              </a:rPr>
              <a:t> </a:t>
            </a:r>
            <a:r>
              <a:rPr lang="en-US" sz="2800" dirty="0">
                <a:latin typeface="Garamond"/>
                <a:cs typeface="Garamond"/>
              </a:rPr>
              <a:t>] </a:t>
            </a:r>
            <a:r>
              <a:rPr lang="en-US" sz="2800" dirty="0" smtClean="0">
                <a:latin typeface="Garamond"/>
                <a:cs typeface="Garamond"/>
              </a:rPr>
              <a:t>/ 1 </a:t>
            </a:r>
            <a:r>
              <a:rPr lang="en-US" sz="2800" dirty="0">
                <a:latin typeface="Garamond"/>
                <a:cs typeface="Garamond"/>
              </a:rPr>
              <a:t>≤</a:t>
            </a:r>
            <a:r>
              <a:rPr lang="en-US" sz="2800" dirty="0" smtClean="0">
                <a:latin typeface="Garamond"/>
                <a:cs typeface="Garamond"/>
              </a:rPr>
              <a:t> 6%.</a:t>
            </a:r>
            <a:endParaRPr lang="en-US" sz="2800" i="1" baseline="30000" dirty="0">
              <a:latin typeface="Garamond"/>
              <a:cs typeface="Garamond"/>
            </a:endParaRPr>
          </a:p>
        </p:txBody>
      </p:sp>
    </p:spTree>
    <p:extLst>
      <p:ext uri="{BB962C8B-B14F-4D97-AF65-F5344CB8AC3E}">
        <p14:creationId xmlns:p14="http://schemas.microsoft.com/office/powerpoint/2010/main" val="8162997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of Markov’s inequality</a:t>
            </a:r>
            <a:endParaRPr lang="en-US" dirty="0"/>
          </a:p>
        </p:txBody>
      </p:sp>
      <p:sp>
        <p:nvSpPr>
          <p:cNvPr id="4" name="TextBox 3"/>
          <p:cNvSpPr txBox="1"/>
          <p:nvPr/>
        </p:nvSpPr>
        <p:spPr>
          <a:xfrm>
            <a:off x="1060450" y="1617402"/>
            <a:ext cx="7023100" cy="954107"/>
          </a:xfrm>
          <a:prstGeom prst="rect">
            <a:avLst/>
          </a:prstGeom>
          <a:noFill/>
        </p:spPr>
        <p:txBody>
          <a:bodyPr wrap="square" rtlCol="0">
            <a:spAutoFit/>
          </a:bodyPr>
          <a:lstStyle/>
          <a:p>
            <a:r>
              <a:rPr lang="en-US" sz="2800" dirty="0" smtClean="0">
                <a:latin typeface="Franklin Gothic Medium"/>
                <a:cs typeface="Franklin Gothic Medium"/>
              </a:rPr>
              <a:t>For every non-negative random variable </a:t>
            </a:r>
            <a:r>
              <a:rPr lang="en-US" sz="2800" i="1" dirty="0" smtClean="0">
                <a:latin typeface="Garamond"/>
                <a:cs typeface="Garamond"/>
              </a:rPr>
              <a:t>X</a:t>
            </a:r>
            <a:r>
              <a:rPr lang="en-US" sz="2800" dirty="0" smtClean="0">
                <a:latin typeface="Franklin Gothic Medium"/>
                <a:cs typeface="Franklin Gothic Medium"/>
              </a:rPr>
              <a:t>: and every value </a:t>
            </a:r>
            <a:r>
              <a:rPr lang="en-US" sz="2800" i="1" dirty="0">
                <a:latin typeface="Garamond"/>
                <a:cs typeface="Garamond"/>
              </a:rPr>
              <a:t>a</a:t>
            </a:r>
            <a:r>
              <a:rPr lang="en-US" sz="2800" dirty="0" smtClean="0">
                <a:latin typeface="Franklin Gothic Medium"/>
                <a:cs typeface="Franklin Gothic Medium"/>
              </a:rPr>
              <a:t>:</a:t>
            </a:r>
            <a:endParaRPr lang="en-US" sz="2800" dirty="0" smtClean="0">
              <a:latin typeface="Garamond"/>
              <a:cs typeface="Garamond"/>
            </a:endParaRPr>
          </a:p>
        </p:txBody>
      </p:sp>
      <p:sp>
        <p:nvSpPr>
          <p:cNvPr id="5" name="TextBox 4"/>
          <p:cNvSpPr txBox="1"/>
          <p:nvPr/>
        </p:nvSpPr>
        <p:spPr>
          <a:xfrm>
            <a:off x="3041650" y="2702180"/>
            <a:ext cx="3131937" cy="523220"/>
          </a:xfrm>
          <a:prstGeom prst="rect">
            <a:avLst/>
          </a:prstGeom>
          <a:noFill/>
        </p:spPr>
        <p:txBody>
          <a:bodyPr wrap="none" rtlCol="0">
            <a:spAutoFit/>
          </a:bodyPr>
          <a:lstStyle/>
          <a:p>
            <a:r>
              <a:rPr lang="en-US" sz="2800" i="1" dirty="0" smtClean="0">
                <a:latin typeface="Garamond"/>
                <a:cs typeface="Garamond"/>
              </a:rPr>
              <a:t>P</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 ≥ </a:t>
            </a:r>
            <a:r>
              <a:rPr lang="en-US" sz="2800" i="1" dirty="0" smtClean="0">
                <a:latin typeface="Garamond"/>
                <a:cs typeface="Garamond"/>
              </a:rPr>
              <a:t>a</a:t>
            </a:r>
            <a:r>
              <a:rPr lang="en-US" sz="2800" dirty="0" smtClean="0">
                <a:latin typeface="Garamond"/>
                <a:cs typeface="Garamond"/>
              </a:rPr>
              <a:t>) ≤ </a:t>
            </a:r>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X</a:t>
            </a:r>
            <a:r>
              <a:rPr lang="en-US" sz="2800" dirty="0" smtClean="0">
                <a:latin typeface="Garamond"/>
                <a:cs typeface="Garamond"/>
              </a:rPr>
              <a:t>] / </a:t>
            </a:r>
            <a:r>
              <a:rPr lang="en-US" sz="2800" i="1" dirty="0" smtClean="0">
                <a:latin typeface="Garamond"/>
                <a:cs typeface="Garamond"/>
              </a:rPr>
              <a:t>a</a:t>
            </a:r>
            <a:r>
              <a:rPr lang="en-US" sz="2800" dirty="0" smtClean="0">
                <a:latin typeface="Garamond"/>
                <a:cs typeface="Garamond"/>
              </a:rPr>
              <a:t>.</a:t>
            </a:r>
          </a:p>
        </p:txBody>
      </p:sp>
      <p:sp>
        <p:nvSpPr>
          <p:cNvPr id="6" name="Rectangle 5"/>
          <p:cNvSpPr/>
          <p:nvPr/>
        </p:nvSpPr>
        <p:spPr>
          <a:xfrm>
            <a:off x="914400" y="1507397"/>
            <a:ext cx="7302500" cy="2038123"/>
          </a:xfrm>
          <a:prstGeom prst="rect">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457200" y="4096347"/>
            <a:ext cx="8229600" cy="461665"/>
          </a:xfrm>
          <a:prstGeom prst="rect">
            <a:avLst/>
          </a:prstGeom>
          <a:noFill/>
        </p:spPr>
        <p:txBody>
          <a:bodyPr wrap="square" rtlCol="0">
            <a:spAutoFit/>
          </a:bodyPr>
          <a:lstStyle/>
          <a:p>
            <a:r>
              <a:rPr lang="en-US" sz="2400" i="1" dirty="0" smtClean="0">
                <a:latin typeface="Garamond"/>
                <a:cs typeface="Garamond"/>
              </a:rPr>
              <a:t>E</a:t>
            </a:r>
            <a:r>
              <a:rPr lang="en-US" sz="2400" dirty="0" smtClean="0">
                <a:latin typeface="Garamond"/>
                <a:cs typeface="Garamond"/>
              </a:rPr>
              <a:t>[</a:t>
            </a:r>
            <a:r>
              <a:rPr lang="en-US" sz="2400" i="1" dirty="0" smtClean="0">
                <a:latin typeface="Garamond"/>
                <a:cs typeface="Garamond"/>
              </a:rPr>
              <a:t>X</a:t>
            </a:r>
            <a:r>
              <a:rPr lang="en-US" sz="2400" i="1" baseline="-25000" dirty="0" smtClean="0">
                <a:latin typeface="Garamond"/>
                <a:cs typeface="Garamond"/>
              </a:rPr>
              <a:t> </a:t>
            </a:r>
            <a:r>
              <a:rPr lang="en-US" sz="2400" dirty="0" smtClean="0">
                <a:latin typeface="Garamond"/>
                <a:cs typeface="Garamond"/>
              </a:rPr>
              <a:t>] = </a:t>
            </a:r>
            <a:r>
              <a:rPr lang="en-US" sz="2400" i="1" dirty="0">
                <a:latin typeface="Garamond"/>
                <a:cs typeface="Garamond"/>
              </a:rPr>
              <a:t>E</a:t>
            </a:r>
            <a:r>
              <a:rPr lang="en-US" sz="2400" dirty="0">
                <a:latin typeface="Garamond"/>
                <a:cs typeface="Garamond"/>
              </a:rPr>
              <a:t>[</a:t>
            </a:r>
            <a:r>
              <a:rPr lang="en-US" sz="2400" i="1" dirty="0" smtClean="0">
                <a:latin typeface="Garamond"/>
                <a:cs typeface="Garamond"/>
              </a:rPr>
              <a:t>X | X </a:t>
            </a:r>
            <a:r>
              <a:rPr lang="en-US" sz="2400" dirty="0">
                <a:latin typeface="Garamond"/>
                <a:cs typeface="Garamond"/>
              </a:rPr>
              <a:t>≥</a:t>
            </a:r>
            <a:r>
              <a:rPr lang="en-US" sz="2400" i="1" dirty="0" smtClean="0">
                <a:latin typeface="Garamond"/>
                <a:cs typeface="Garamond"/>
              </a:rPr>
              <a:t> a</a:t>
            </a:r>
            <a:r>
              <a:rPr lang="en-US" sz="2400" i="1" baseline="-25000" dirty="0" smtClean="0">
                <a:latin typeface="Garamond"/>
                <a:cs typeface="Garamond"/>
              </a:rPr>
              <a:t> </a:t>
            </a:r>
            <a:r>
              <a:rPr lang="en-US" sz="2400" dirty="0" smtClean="0">
                <a:latin typeface="Garamond"/>
                <a:cs typeface="Garamond"/>
              </a:rPr>
              <a:t>]</a:t>
            </a:r>
            <a:r>
              <a:rPr lang="en-US" sz="2400" i="1" dirty="0">
                <a:latin typeface="Garamond"/>
                <a:cs typeface="Garamond"/>
              </a:rPr>
              <a:t> P</a:t>
            </a:r>
            <a:r>
              <a:rPr lang="en-US" sz="2400" dirty="0">
                <a:latin typeface="Garamond"/>
                <a:cs typeface="Garamond"/>
              </a:rPr>
              <a:t>(</a:t>
            </a:r>
            <a:r>
              <a:rPr lang="en-US" sz="2400" i="1" dirty="0">
                <a:latin typeface="Garamond"/>
                <a:cs typeface="Garamond"/>
              </a:rPr>
              <a:t>X</a:t>
            </a:r>
            <a:r>
              <a:rPr lang="en-US" sz="2400" dirty="0">
                <a:latin typeface="Garamond"/>
                <a:cs typeface="Garamond"/>
              </a:rPr>
              <a:t> ≥ </a:t>
            </a:r>
            <a:r>
              <a:rPr lang="en-US" sz="2400" i="1" dirty="0">
                <a:latin typeface="Garamond"/>
                <a:cs typeface="Garamond"/>
              </a:rPr>
              <a:t>a</a:t>
            </a:r>
            <a:r>
              <a:rPr lang="en-US" sz="2400" dirty="0">
                <a:latin typeface="Garamond"/>
                <a:cs typeface="Garamond"/>
              </a:rPr>
              <a:t>) </a:t>
            </a:r>
            <a:r>
              <a:rPr lang="en-US" sz="2400" dirty="0" smtClean="0">
                <a:latin typeface="Garamond"/>
                <a:cs typeface="Garamond"/>
              </a:rPr>
              <a:t>+ </a:t>
            </a:r>
            <a:r>
              <a:rPr lang="en-US" sz="2400" i="1" dirty="0">
                <a:latin typeface="Garamond"/>
                <a:cs typeface="Garamond"/>
              </a:rPr>
              <a:t>E</a:t>
            </a:r>
            <a:r>
              <a:rPr lang="en-US" sz="2400" dirty="0">
                <a:latin typeface="Garamond"/>
                <a:cs typeface="Garamond"/>
              </a:rPr>
              <a:t>[</a:t>
            </a:r>
            <a:r>
              <a:rPr lang="en-US" sz="2400" i="1" dirty="0">
                <a:latin typeface="Garamond"/>
                <a:cs typeface="Garamond"/>
              </a:rPr>
              <a:t>X | X </a:t>
            </a:r>
            <a:r>
              <a:rPr lang="en-US" sz="2400" dirty="0" smtClean="0">
                <a:latin typeface="Garamond"/>
                <a:cs typeface="Garamond"/>
              </a:rPr>
              <a:t>&lt;</a:t>
            </a:r>
            <a:r>
              <a:rPr lang="en-US" sz="2400" i="1" dirty="0" smtClean="0">
                <a:latin typeface="Garamond"/>
                <a:cs typeface="Garamond"/>
              </a:rPr>
              <a:t> </a:t>
            </a:r>
            <a:r>
              <a:rPr lang="en-US" sz="2400" i="1" dirty="0">
                <a:latin typeface="Garamond"/>
                <a:cs typeface="Garamond"/>
              </a:rPr>
              <a:t>a</a:t>
            </a:r>
            <a:r>
              <a:rPr lang="en-US" sz="2400" i="1" baseline="-25000" dirty="0">
                <a:latin typeface="Garamond"/>
                <a:cs typeface="Garamond"/>
              </a:rPr>
              <a:t> </a:t>
            </a:r>
            <a:r>
              <a:rPr lang="en-US" sz="2400" dirty="0">
                <a:latin typeface="Garamond"/>
                <a:cs typeface="Garamond"/>
              </a:rPr>
              <a:t>]</a:t>
            </a:r>
            <a:r>
              <a:rPr lang="en-US" sz="2400" i="1" dirty="0">
                <a:latin typeface="Garamond"/>
                <a:cs typeface="Garamond"/>
              </a:rPr>
              <a:t> P</a:t>
            </a:r>
            <a:r>
              <a:rPr lang="en-US" sz="2400" dirty="0">
                <a:latin typeface="Garamond"/>
                <a:cs typeface="Garamond"/>
              </a:rPr>
              <a:t>(</a:t>
            </a:r>
            <a:r>
              <a:rPr lang="en-US" sz="2400" i="1" dirty="0">
                <a:latin typeface="Garamond"/>
                <a:cs typeface="Garamond"/>
              </a:rPr>
              <a:t>X</a:t>
            </a:r>
            <a:r>
              <a:rPr lang="en-US" sz="2400" dirty="0">
                <a:latin typeface="Garamond"/>
                <a:cs typeface="Garamond"/>
              </a:rPr>
              <a:t> </a:t>
            </a:r>
            <a:r>
              <a:rPr lang="en-US" sz="2400" dirty="0" smtClean="0">
                <a:latin typeface="Garamond"/>
                <a:cs typeface="Garamond"/>
              </a:rPr>
              <a:t>&lt; </a:t>
            </a:r>
            <a:r>
              <a:rPr lang="en-US" sz="2400" i="1" dirty="0">
                <a:latin typeface="Garamond"/>
                <a:cs typeface="Garamond"/>
              </a:rPr>
              <a:t>a</a:t>
            </a:r>
            <a:r>
              <a:rPr lang="en-US" sz="2400" dirty="0">
                <a:latin typeface="Garamond"/>
                <a:cs typeface="Garamond"/>
              </a:rPr>
              <a:t>)</a:t>
            </a:r>
            <a:endParaRPr lang="en-US" sz="2400" i="1" baseline="30000" dirty="0">
              <a:latin typeface="Garamond"/>
              <a:cs typeface="Garamond"/>
            </a:endParaRPr>
          </a:p>
        </p:txBody>
      </p:sp>
      <p:grpSp>
        <p:nvGrpSpPr>
          <p:cNvPr id="9" name="Group 8"/>
          <p:cNvGrpSpPr/>
          <p:nvPr/>
        </p:nvGrpSpPr>
        <p:grpSpPr>
          <a:xfrm>
            <a:off x="4852709" y="4597872"/>
            <a:ext cx="611015" cy="604417"/>
            <a:chOff x="5100359" y="4086348"/>
            <a:chExt cx="611015" cy="604417"/>
          </a:xfrm>
        </p:grpSpPr>
        <p:cxnSp>
          <p:nvCxnSpPr>
            <p:cNvPr id="10" name="Straight Arrow Connector 9"/>
            <p:cNvCxnSpPr/>
            <p:nvPr/>
          </p:nvCxnSpPr>
          <p:spPr>
            <a:xfrm flipV="1">
              <a:off x="5397500" y="4086348"/>
              <a:ext cx="0" cy="26340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5100359" y="4229100"/>
              <a:ext cx="611015" cy="461665"/>
            </a:xfrm>
            <a:prstGeom prst="rect">
              <a:avLst/>
            </a:prstGeom>
            <a:noFill/>
          </p:spPr>
          <p:txBody>
            <a:bodyPr wrap="none" rtlCol="0">
              <a:spAutoFit/>
            </a:bodyPr>
            <a:lstStyle/>
            <a:p>
              <a:r>
                <a:rPr lang="en-US" sz="2400" dirty="0" smtClean="0">
                  <a:latin typeface="Garamond"/>
                  <a:cs typeface="Garamond"/>
                </a:rPr>
                <a:t>≥ 0</a:t>
              </a:r>
            </a:p>
          </p:txBody>
        </p:sp>
      </p:grpSp>
      <p:grpSp>
        <p:nvGrpSpPr>
          <p:cNvPr id="12" name="Group 11"/>
          <p:cNvGrpSpPr/>
          <p:nvPr/>
        </p:nvGrpSpPr>
        <p:grpSpPr>
          <a:xfrm>
            <a:off x="2067703" y="4597872"/>
            <a:ext cx="648904" cy="610767"/>
            <a:chOff x="3471053" y="4086348"/>
            <a:chExt cx="648904" cy="610767"/>
          </a:xfrm>
        </p:grpSpPr>
        <p:cxnSp>
          <p:nvCxnSpPr>
            <p:cNvPr id="13" name="Straight Arrow Connector 12"/>
            <p:cNvCxnSpPr/>
            <p:nvPr/>
          </p:nvCxnSpPr>
          <p:spPr>
            <a:xfrm flipV="1">
              <a:off x="3784600" y="4086348"/>
              <a:ext cx="0" cy="26340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471053" y="4235450"/>
              <a:ext cx="648904" cy="461665"/>
            </a:xfrm>
            <a:prstGeom prst="rect">
              <a:avLst/>
            </a:prstGeom>
            <a:noFill/>
          </p:spPr>
          <p:txBody>
            <a:bodyPr wrap="none" rtlCol="0">
              <a:spAutoFit/>
            </a:bodyPr>
            <a:lstStyle/>
            <a:p>
              <a:r>
                <a:rPr lang="en-US" sz="2400" dirty="0">
                  <a:latin typeface="Garamond"/>
                  <a:cs typeface="Garamond"/>
                </a:rPr>
                <a:t>≥ </a:t>
              </a:r>
              <a:r>
                <a:rPr lang="en-US" sz="2400" i="1" dirty="0">
                  <a:latin typeface="Garamond"/>
                  <a:cs typeface="Garamond"/>
                </a:rPr>
                <a:t>a</a:t>
              </a:r>
            </a:p>
          </p:txBody>
        </p:sp>
      </p:grpSp>
      <p:grpSp>
        <p:nvGrpSpPr>
          <p:cNvPr id="15" name="Group 14"/>
          <p:cNvGrpSpPr/>
          <p:nvPr/>
        </p:nvGrpSpPr>
        <p:grpSpPr>
          <a:xfrm>
            <a:off x="6582552" y="4597872"/>
            <a:ext cx="627095" cy="604417"/>
            <a:chOff x="6036452" y="4086348"/>
            <a:chExt cx="627095" cy="604417"/>
          </a:xfrm>
        </p:grpSpPr>
        <p:cxnSp>
          <p:nvCxnSpPr>
            <p:cNvPr id="16" name="Straight Arrow Connector 15"/>
            <p:cNvCxnSpPr/>
            <p:nvPr/>
          </p:nvCxnSpPr>
          <p:spPr>
            <a:xfrm flipV="1">
              <a:off x="6350000" y="4086348"/>
              <a:ext cx="0" cy="26340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6036452" y="4229100"/>
              <a:ext cx="627095" cy="461665"/>
            </a:xfrm>
            <a:prstGeom prst="rect">
              <a:avLst/>
            </a:prstGeom>
            <a:noFill/>
          </p:spPr>
          <p:txBody>
            <a:bodyPr wrap="none" rtlCol="0">
              <a:spAutoFit/>
            </a:bodyPr>
            <a:lstStyle/>
            <a:p>
              <a:r>
                <a:rPr lang="en-US" sz="2400" dirty="0">
                  <a:latin typeface="Garamond"/>
                  <a:cs typeface="Garamond"/>
                </a:rPr>
                <a:t>≥ 0</a:t>
              </a:r>
            </a:p>
          </p:txBody>
        </p:sp>
      </p:grpSp>
      <p:sp>
        <p:nvSpPr>
          <p:cNvPr id="18" name="TextBox 17"/>
          <p:cNvSpPr txBox="1"/>
          <p:nvPr/>
        </p:nvSpPr>
        <p:spPr>
          <a:xfrm>
            <a:off x="457200" y="5448897"/>
            <a:ext cx="3168650" cy="461665"/>
          </a:xfrm>
          <a:prstGeom prst="rect">
            <a:avLst/>
          </a:prstGeom>
          <a:noFill/>
        </p:spPr>
        <p:txBody>
          <a:bodyPr wrap="square" rtlCol="0">
            <a:spAutoFit/>
          </a:bodyPr>
          <a:lstStyle/>
          <a:p>
            <a:r>
              <a:rPr lang="en-US" sz="2400" i="1" dirty="0" smtClean="0">
                <a:latin typeface="Garamond"/>
                <a:cs typeface="Garamond"/>
              </a:rPr>
              <a:t>E</a:t>
            </a:r>
            <a:r>
              <a:rPr lang="en-US" sz="2400" dirty="0" smtClean="0">
                <a:latin typeface="Garamond"/>
                <a:cs typeface="Garamond"/>
              </a:rPr>
              <a:t>[</a:t>
            </a:r>
            <a:r>
              <a:rPr lang="en-US" sz="2400" i="1" dirty="0" smtClean="0">
                <a:latin typeface="Garamond"/>
                <a:cs typeface="Garamond"/>
              </a:rPr>
              <a:t>X</a:t>
            </a:r>
            <a:r>
              <a:rPr lang="en-US" sz="2400" i="1" baseline="-25000" dirty="0" smtClean="0">
                <a:latin typeface="Garamond"/>
                <a:cs typeface="Garamond"/>
              </a:rPr>
              <a:t> </a:t>
            </a:r>
            <a:r>
              <a:rPr lang="en-US" sz="2400" dirty="0" smtClean="0">
                <a:latin typeface="Garamond"/>
                <a:cs typeface="Garamond"/>
              </a:rPr>
              <a:t>] </a:t>
            </a:r>
            <a:r>
              <a:rPr lang="en-US" sz="2400" dirty="0">
                <a:latin typeface="Garamond"/>
                <a:cs typeface="Garamond"/>
              </a:rPr>
              <a:t>≥</a:t>
            </a:r>
            <a:r>
              <a:rPr lang="en-US" sz="2400" dirty="0" smtClean="0">
                <a:latin typeface="Garamond"/>
                <a:cs typeface="Garamond"/>
              </a:rPr>
              <a:t> </a:t>
            </a:r>
            <a:r>
              <a:rPr lang="en-US" sz="2400" i="1" dirty="0" smtClean="0">
                <a:latin typeface="Garamond"/>
                <a:cs typeface="Garamond"/>
              </a:rPr>
              <a:t>a </a:t>
            </a:r>
            <a:r>
              <a:rPr lang="en-US" sz="2400" i="1" dirty="0">
                <a:latin typeface="Garamond"/>
                <a:cs typeface="Garamond"/>
              </a:rPr>
              <a:t>P</a:t>
            </a:r>
            <a:r>
              <a:rPr lang="en-US" sz="2400" dirty="0">
                <a:latin typeface="Garamond"/>
                <a:cs typeface="Garamond"/>
              </a:rPr>
              <a:t>(</a:t>
            </a:r>
            <a:r>
              <a:rPr lang="en-US" sz="2400" i="1" dirty="0">
                <a:latin typeface="Garamond"/>
                <a:cs typeface="Garamond"/>
              </a:rPr>
              <a:t>X</a:t>
            </a:r>
            <a:r>
              <a:rPr lang="en-US" sz="2400" dirty="0">
                <a:latin typeface="Garamond"/>
                <a:cs typeface="Garamond"/>
              </a:rPr>
              <a:t> ≥ </a:t>
            </a:r>
            <a:r>
              <a:rPr lang="en-US" sz="2400" i="1" dirty="0">
                <a:latin typeface="Garamond"/>
                <a:cs typeface="Garamond"/>
              </a:rPr>
              <a:t>a</a:t>
            </a:r>
            <a:r>
              <a:rPr lang="en-US" sz="2400" dirty="0">
                <a:latin typeface="Garamond"/>
                <a:cs typeface="Garamond"/>
              </a:rPr>
              <a:t>) </a:t>
            </a:r>
            <a:r>
              <a:rPr lang="en-US" sz="2400" dirty="0" smtClean="0">
                <a:latin typeface="Garamond"/>
                <a:cs typeface="Garamond"/>
              </a:rPr>
              <a:t>+ 0.</a:t>
            </a:r>
            <a:endParaRPr lang="en-US" sz="2400" baseline="30000" dirty="0">
              <a:latin typeface="Garamond"/>
              <a:cs typeface="Garamond"/>
            </a:endParaRPr>
          </a:p>
        </p:txBody>
      </p:sp>
    </p:spTree>
    <p:extLst>
      <p:ext uri="{BB962C8B-B14F-4D97-AF65-F5344CB8AC3E}">
        <p14:creationId xmlns:p14="http://schemas.microsoft.com/office/powerpoint/2010/main" val="5691729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Hats</a:t>
            </a:r>
            <a:endParaRPr lang="en-US" dirty="0"/>
          </a:p>
        </p:txBody>
      </p:sp>
      <p:sp>
        <p:nvSpPr>
          <p:cNvPr id="4" name="TextBox 3"/>
          <p:cNvSpPr txBox="1"/>
          <p:nvPr/>
        </p:nvSpPr>
        <p:spPr>
          <a:xfrm>
            <a:off x="457200" y="1409700"/>
            <a:ext cx="8229600" cy="954107"/>
          </a:xfrm>
          <a:prstGeom prst="rect">
            <a:avLst/>
          </a:prstGeom>
          <a:noFill/>
        </p:spPr>
        <p:txBody>
          <a:bodyPr wrap="square" rtlCol="0">
            <a:spAutoFit/>
          </a:bodyPr>
          <a:lstStyle/>
          <a:p>
            <a:r>
              <a:rPr lang="en-US" sz="2800" dirty="0" smtClean="0">
                <a:latin typeface="Franklin Gothic Medium"/>
                <a:cs typeface="Franklin Gothic Medium"/>
              </a:rPr>
              <a:t>1000 people </a:t>
            </a:r>
            <a:r>
              <a:rPr lang="en-US" sz="2800" dirty="0">
                <a:latin typeface="Franklin Gothic Medium"/>
                <a:cs typeface="Franklin Gothic Medium"/>
              </a:rPr>
              <a:t>throw their hats in the air. </a:t>
            </a:r>
            <a:r>
              <a:rPr lang="en-US" sz="2800" dirty="0" smtClean="0">
                <a:latin typeface="Franklin Gothic Medium"/>
                <a:cs typeface="Franklin Gothic Medium"/>
              </a:rPr>
              <a:t>What is the probability at least 100 people get their hat back?</a:t>
            </a:r>
            <a:endParaRPr lang="en-US" sz="2800" dirty="0">
              <a:latin typeface="Franklin Gothic Medium"/>
              <a:cs typeface="Franklin Gothic Medium"/>
            </a:endParaRPr>
          </a:p>
        </p:txBody>
      </p:sp>
      <p:sp>
        <p:nvSpPr>
          <p:cNvPr id="5" name="TextBox 4"/>
          <p:cNvSpPr txBox="1"/>
          <p:nvPr/>
        </p:nvSpPr>
        <p:spPr>
          <a:xfrm>
            <a:off x="2901950" y="3202601"/>
            <a:ext cx="3003550" cy="523220"/>
          </a:xfrm>
          <a:prstGeom prst="rect">
            <a:avLst/>
          </a:prstGeom>
          <a:noFill/>
        </p:spPr>
        <p:txBody>
          <a:bodyPr wrap="square" rtlCol="0">
            <a:spAutoFit/>
          </a:bodyPr>
          <a:lstStyle/>
          <a:p>
            <a:r>
              <a:rPr lang="en-US" sz="2800" i="1" dirty="0" smtClean="0">
                <a:latin typeface="Garamond"/>
                <a:cs typeface="Garamond"/>
              </a:rPr>
              <a:t>N</a:t>
            </a:r>
            <a:r>
              <a:rPr lang="en-US" sz="2800" dirty="0" smtClean="0">
                <a:latin typeface="Garamond"/>
                <a:cs typeface="Garamond"/>
              </a:rPr>
              <a:t> = </a:t>
            </a:r>
            <a:r>
              <a:rPr lang="en-US" sz="2800" i="1" dirty="0" smtClean="0">
                <a:latin typeface="Garamond"/>
                <a:cs typeface="Garamond"/>
              </a:rPr>
              <a:t>I</a:t>
            </a:r>
            <a:r>
              <a:rPr lang="en-US" sz="2800" baseline="-25000" dirty="0" smtClean="0">
                <a:latin typeface="Garamond"/>
                <a:cs typeface="Garamond"/>
              </a:rPr>
              <a:t>1</a:t>
            </a:r>
            <a:r>
              <a:rPr lang="en-US" sz="2800" dirty="0" smtClean="0">
                <a:latin typeface="Garamond"/>
                <a:cs typeface="Garamond"/>
              </a:rPr>
              <a:t> + … + </a:t>
            </a:r>
            <a:r>
              <a:rPr lang="en-US" sz="2800" i="1" dirty="0" smtClean="0">
                <a:latin typeface="Garamond"/>
                <a:cs typeface="Garamond"/>
              </a:rPr>
              <a:t>I</a:t>
            </a:r>
            <a:r>
              <a:rPr lang="en-US" sz="2800" baseline="-25000" dirty="0" smtClean="0">
                <a:latin typeface="Garamond"/>
                <a:cs typeface="Garamond"/>
              </a:rPr>
              <a:t>1000</a:t>
            </a:r>
          </a:p>
        </p:txBody>
      </p:sp>
      <p:sp>
        <p:nvSpPr>
          <p:cNvPr id="6" name="TextBox 5"/>
          <p:cNvSpPr txBox="1"/>
          <p:nvPr/>
        </p:nvSpPr>
        <p:spPr>
          <a:xfrm>
            <a:off x="457200" y="3925907"/>
            <a:ext cx="8229600" cy="830997"/>
          </a:xfrm>
          <a:prstGeom prst="rect">
            <a:avLst/>
          </a:prstGeom>
          <a:noFill/>
        </p:spPr>
        <p:txBody>
          <a:bodyPr wrap="square" rtlCol="0">
            <a:spAutoFit/>
          </a:bodyPr>
          <a:lstStyle/>
          <a:p>
            <a:r>
              <a:rPr lang="en-US" sz="2400" dirty="0" smtClean="0">
                <a:latin typeface="Franklin Gothic Medium"/>
                <a:cs typeface="Franklin Gothic Medium"/>
              </a:rPr>
              <a:t>where </a:t>
            </a:r>
            <a:r>
              <a:rPr lang="en-US" sz="2400" i="1" dirty="0" smtClean="0">
                <a:latin typeface="Garamond"/>
                <a:cs typeface="Garamond"/>
              </a:rPr>
              <a:t>I</a:t>
            </a:r>
            <a:r>
              <a:rPr lang="en-US" sz="2400" i="1" baseline="-25000" dirty="0" smtClean="0">
                <a:latin typeface="Garamond"/>
                <a:cs typeface="Garamond"/>
              </a:rPr>
              <a:t>i</a:t>
            </a:r>
            <a:r>
              <a:rPr lang="en-US" sz="2400" dirty="0" smtClean="0">
                <a:latin typeface="Franklin Gothic Medium"/>
                <a:cs typeface="Franklin Gothic Medium"/>
              </a:rPr>
              <a:t> is the indicator for the event that person </a:t>
            </a:r>
            <a:r>
              <a:rPr lang="en-US" sz="2400" i="1" dirty="0" err="1" smtClean="0">
                <a:latin typeface="Garamond"/>
                <a:cs typeface="Garamond"/>
              </a:rPr>
              <a:t>i</a:t>
            </a:r>
            <a:r>
              <a:rPr lang="en-US" sz="2400" dirty="0" smtClean="0">
                <a:latin typeface="Franklin Gothic Medium"/>
                <a:cs typeface="Franklin Gothic Medium"/>
              </a:rPr>
              <a:t> gets their hat. Then </a:t>
            </a:r>
            <a:r>
              <a:rPr lang="en-US" sz="2400" i="1" dirty="0">
                <a:latin typeface="Garamond"/>
                <a:cs typeface="Garamond"/>
              </a:rPr>
              <a:t>E</a:t>
            </a:r>
            <a:r>
              <a:rPr lang="en-US" sz="2400" dirty="0">
                <a:latin typeface="Garamond"/>
                <a:cs typeface="Garamond"/>
              </a:rPr>
              <a:t>[</a:t>
            </a:r>
            <a:r>
              <a:rPr lang="en-US" sz="2400" i="1" dirty="0">
                <a:latin typeface="Garamond"/>
                <a:cs typeface="Garamond"/>
              </a:rPr>
              <a:t>I</a:t>
            </a:r>
            <a:r>
              <a:rPr lang="en-US" sz="2400" i="1" baseline="-25000" dirty="0">
                <a:latin typeface="Garamond"/>
                <a:cs typeface="Garamond"/>
              </a:rPr>
              <a:t>i </a:t>
            </a:r>
            <a:r>
              <a:rPr lang="en-US" sz="2400" dirty="0">
                <a:latin typeface="Garamond"/>
                <a:cs typeface="Garamond"/>
              </a:rPr>
              <a:t>] = </a:t>
            </a:r>
            <a:r>
              <a:rPr lang="en-US" sz="2400" i="1" dirty="0">
                <a:latin typeface="Garamond"/>
                <a:cs typeface="Garamond"/>
              </a:rPr>
              <a:t>P</a:t>
            </a:r>
            <a:r>
              <a:rPr lang="en-US" sz="2400" dirty="0">
                <a:latin typeface="Garamond"/>
                <a:cs typeface="Garamond"/>
              </a:rPr>
              <a:t>(</a:t>
            </a:r>
            <a:r>
              <a:rPr lang="en-US" sz="2400" i="1" dirty="0">
                <a:latin typeface="Garamond"/>
                <a:cs typeface="Garamond"/>
              </a:rPr>
              <a:t>I</a:t>
            </a:r>
            <a:r>
              <a:rPr lang="en-US" sz="2400" i="1" baseline="-25000" dirty="0">
                <a:latin typeface="Garamond"/>
                <a:cs typeface="Garamond"/>
              </a:rPr>
              <a:t>i</a:t>
            </a:r>
            <a:r>
              <a:rPr lang="en-US" sz="2400" dirty="0">
                <a:latin typeface="Garamond"/>
                <a:cs typeface="Garamond"/>
              </a:rPr>
              <a:t> = 1) = 1/</a:t>
            </a:r>
            <a:r>
              <a:rPr lang="en-US" sz="2400" i="1" dirty="0" smtClean="0">
                <a:latin typeface="Garamond"/>
                <a:cs typeface="Garamond"/>
              </a:rPr>
              <a:t>n</a:t>
            </a:r>
            <a:endParaRPr lang="en-US" sz="2400" i="1" baseline="-25000" dirty="0">
              <a:latin typeface="Garamond"/>
              <a:cs typeface="Garamond"/>
            </a:endParaRPr>
          </a:p>
        </p:txBody>
      </p:sp>
      <p:sp>
        <p:nvSpPr>
          <p:cNvPr id="8" name="TextBox 7"/>
          <p:cNvSpPr txBox="1"/>
          <p:nvPr/>
        </p:nvSpPr>
        <p:spPr>
          <a:xfrm>
            <a:off x="457200" y="2594945"/>
            <a:ext cx="8229600" cy="584776"/>
          </a:xfrm>
          <a:prstGeom prst="rect">
            <a:avLst/>
          </a:prstGeom>
          <a:noFill/>
        </p:spPr>
        <p:txBody>
          <a:bodyPr wrap="square" rtlCol="0">
            <a:spAutoFit/>
          </a:bodyPr>
          <a:lstStyle/>
          <a:p>
            <a:r>
              <a:rPr lang="en-US" sz="3200" dirty="0" smtClean="0">
                <a:solidFill>
                  <a:schemeClr val="accent1"/>
                </a:solidFill>
                <a:latin typeface="Franklin Gothic Medium"/>
                <a:cs typeface="Franklin Gothic Medium"/>
              </a:rPr>
              <a:t>Solution</a:t>
            </a:r>
          </a:p>
        </p:txBody>
      </p:sp>
      <p:sp>
        <p:nvSpPr>
          <p:cNvPr id="9" name="TextBox 8"/>
          <p:cNvSpPr txBox="1"/>
          <p:nvPr/>
        </p:nvSpPr>
        <p:spPr>
          <a:xfrm>
            <a:off x="457200" y="4949348"/>
            <a:ext cx="2825750" cy="523220"/>
          </a:xfrm>
          <a:prstGeom prst="rect">
            <a:avLst/>
          </a:prstGeom>
          <a:noFill/>
        </p:spPr>
        <p:txBody>
          <a:bodyPr wrap="square" rtlCol="0">
            <a:spAutoFit/>
          </a:bodyPr>
          <a:lstStyle/>
          <a:p>
            <a:r>
              <a:rPr lang="en-US" sz="2800" i="1" dirty="0" smtClean="0">
                <a:latin typeface="Garamond"/>
                <a:cs typeface="Garamond"/>
              </a:rPr>
              <a:t>E</a:t>
            </a:r>
            <a:r>
              <a:rPr lang="en-US" sz="2800" dirty="0" smtClean="0">
                <a:latin typeface="Garamond"/>
                <a:cs typeface="Garamond"/>
              </a:rPr>
              <a:t>[</a:t>
            </a:r>
            <a:r>
              <a:rPr lang="en-US" sz="2800" i="1" dirty="0" smtClean="0">
                <a:latin typeface="Garamond"/>
                <a:cs typeface="Garamond"/>
              </a:rPr>
              <a:t>N</a:t>
            </a:r>
            <a:r>
              <a:rPr lang="en-US" sz="2800" i="1" baseline="-25000" dirty="0" smtClean="0">
                <a:latin typeface="Garamond"/>
                <a:cs typeface="Garamond"/>
              </a:rPr>
              <a:t> </a:t>
            </a:r>
            <a:r>
              <a:rPr lang="en-US" sz="2800" dirty="0" smtClean="0">
                <a:latin typeface="Garamond"/>
                <a:cs typeface="Garamond"/>
              </a:rPr>
              <a:t>] = </a:t>
            </a:r>
            <a:r>
              <a:rPr lang="en-US" sz="2800" i="1" dirty="0" smtClean="0">
                <a:latin typeface="Garamond"/>
                <a:cs typeface="Garamond"/>
              </a:rPr>
              <a:t>n </a:t>
            </a:r>
            <a:r>
              <a:rPr lang="en-US" sz="2800" dirty="0">
                <a:latin typeface="Garamond"/>
                <a:cs typeface="Garamond"/>
              </a:rPr>
              <a:t>1/</a:t>
            </a:r>
            <a:r>
              <a:rPr lang="en-US" sz="2800" i="1" dirty="0" smtClean="0">
                <a:latin typeface="Garamond"/>
                <a:cs typeface="Garamond"/>
              </a:rPr>
              <a:t>n</a:t>
            </a:r>
            <a:r>
              <a:rPr lang="en-US" sz="2800" i="1" baseline="-25000" dirty="0" smtClean="0">
                <a:latin typeface="Garamond"/>
                <a:cs typeface="Garamond"/>
              </a:rPr>
              <a:t> </a:t>
            </a:r>
            <a:r>
              <a:rPr lang="en-US" sz="2800" dirty="0" smtClean="0">
                <a:latin typeface="Garamond"/>
                <a:cs typeface="Garamond"/>
              </a:rPr>
              <a:t>= 1</a:t>
            </a:r>
            <a:r>
              <a:rPr lang="en-US" sz="2800" i="1" dirty="0" smtClean="0">
                <a:latin typeface="Garamond"/>
                <a:cs typeface="Garamond"/>
              </a:rPr>
              <a:t> </a:t>
            </a:r>
            <a:endParaRPr lang="en-US" sz="2800" i="1" baseline="-25000" dirty="0" smtClean="0">
              <a:latin typeface="Garamond"/>
              <a:cs typeface="Garamond"/>
            </a:endParaRPr>
          </a:p>
        </p:txBody>
      </p:sp>
      <p:sp>
        <p:nvSpPr>
          <p:cNvPr id="10" name="TextBox 9"/>
          <p:cNvSpPr txBox="1"/>
          <p:nvPr/>
        </p:nvSpPr>
        <p:spPr>
          <a:xfrm>
            <a:off x="457200" y="5616098"/>
            <a:ext cx="5003800" cy="523220"/>
          </a:xfrm>
          <a:prstGeom prst="rect">
            <a:avLst/>
          </a:prstGeom>
          <a:noFill/>
        </p:spPr>
        <p:txBody>
          <a:bodyPr wrap="square" rtlCol="0">
            <a:spAutoFit/>
          </a:bodyPr>
          <a:lstStyle/>
          <a:p>
            <a:r>
              <a:rPr lang="en-US" sz="2800" i="1" dirty="0">
                <a:latin typeface="Garamond"/>
                <a:cs typeface="Garamond"/>
              </a:rPr>
              <a:t>P</a:t>
            </a:r>
            <a:r>
              <a:rPr lang="en-US" sz="2800" dirty="0" smtClean="0">
                <a:latin typeface="Garamond"/>
                <a:cs typeface="Garamond"/>
              </a:rPr>
              <a:t>[</a:t>
            </a:r>
            <a:r>
              <a:rPr lang="en-US" sz="2800" i="1" dirty="0" smtClean="0">
                <a:latin typeface="Garamond"/>
                <a:cs typeface="Garamond"/>
              </a:rPr>
              <a:t>N</a:t>
            </a:r>
            <a:r>
              <a:rPr lang="en-US" sz="2800" i="1" baseline="-25000" dirty="0" smtClean="0">
                <a:latin typeface="Garamond"/>
                <a:cs typeface="Garamond"/>
              </a:rPr>
              <a:t> </a:t>
            </a:r>
            <a:r>
              <a:rPr lang="en-US" sz="2800" dirty="0">
                <a:latin typeface="Garamond"/>
                <a:cs typeface="Garamond"/>
              </a:rPr>
              <a:t> ≥ </a:t>
            </a:r>
            <a:r>
              <a:rPr lang="en-US" sz="2800" dirty="0" smtClean="0">
                <a:latin typeface="Garamond"/>
                <a:cs typeface="Garamond"/>
              </a:rPr>
              <a:t>100</a:t>
            </a:r>
            <a:r>
              <a:rPr lang="en-US" sz="2800" dirty="0">
                <a:latin typeface="Garamond"/>
                <a:cs typeface="Garamond"/>
              </a:rPr>
              <a:t>] ≤ </a:t>
            </a:r>
            <a:r>
              <a:rPr lang="en-US" sz="2800" i="1" dirty="0">
                <a:latin typeface="Garamond"/>
                <a:cs typeface="Garamond"/>
              </a:rPr>
              <a:t>E</a:t>
            </a:r>
            <a:r>
              <a:rPr lang="en-US" sz="2800" dirty="0">
                <a:latin typeface="Garamond"/>
                <a:cs typeface="Garamond"/>
              </a:rPr>
              <a:t>[</a:t>
            </a:r>
            <a:r>
              <a:rPr lang="en-US" sz="2800" i="1" dirty="0">
                <a:latin typeface="Garamond"/>
                <a:cs typeface="Garamond"/>
              </a:rPr>
              <a:t>N</a:t>
            </a:r>
            <a:r>
              <a:rPr lang="en-US" sz="2800" i="1" baseline="-25000" dirty="0">
                <a:latin typeface="Garamond"/>
                <a:cs typeface="Garamond"/>
              </a:rPr>
              <a:t> </a:t>
            </a:r>
            <a:r>
              <a:rPr lang="en-US" sz="2800" dirty="0">
                <a:latin typeface="Garamond"/>
                <a:cs typeface="Garamond"/>
              </a:rPr>
              <a:t>] </a:t>
            </a:r>
            <a:r>
              <a:rPr lang="en-US" sz="2800" dirty="0" smtClean="0">
                <a:latin typeface="Garamond"/>
                <a:cs typeface="Garamond"/>
              </a:rPr>
              <a:t>/ 100 = 1%.</a:t>
            </a:r>
            <a:endParaRPr lang="en-US" sz="2800" i="1" baseline="-25000" dirty="0" smtClean="0">
              <a:latin typeface="Garamond"/>
              <a:cs typeface="Garamond"/>
            </a:endParaRPr>
          </a:p>
        </p:txBody>
      </p:sp>
    </p:spTree>
    <p:extLst>
      <p:ext uri="{BB962C8B-B14F-4D97-AF65-F5344CB8AC3E}">
        <p14:creationId xmlns:p14="http://schemas.microsoft.com/office/powerpoint/2010/main" val="8862966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Patterns</a:t>
            </a:r>
            <a:endParaRPr lang="en-US" dirty="0"/>
          </a:p>
        </p:txBody>
      </p:sp>
      <p:sp>
        <p:nvSpPr>
          <p:cNvPr id="4" name="TextBox 3"/>
          <p:cNvSpPr txBox="1"/>
          <p:nvPr/>
        </p:nvSpPr>
        <p:spPr>
          <a:xfrm>
            <a:off x="457200" y="1300490"/>
            <a:ext cx="8229600" cy="954107"/>
          </a:xfrm>
          <a:prstGeom prst="rect">
            <a:avLst/>
          </a:prstGeom>
          <a:noFill/>
        </p:spPr>
        <p:txBody>
          <a:bodyPr wrap="square" rtlCol="0">
            <a:spAutoFit/>
          </a:bodyPr>
          <a:lstStyle/>
          <a:p>
            <a:r>
              <a:rPr lang="en-US" sz="2800" dirty="0" smtClean="0">
                <a:latin typeface="Franklin Gothic Medium"/>
                <a:cs typeface="Franklin Gothic Medium"/>
              </a:rPr>
              <a:t>A coin is tossed 1000 times. Give an </a:t>
            </a:r>
            <a:r>
              <a:rPr lang="en-US" sz="2800" dirty="0" smtClean="0">
                <a:solidFill>
                  <a:srgbClr val="FF9933"/>
                </a:solidFill>
                <a:latin typeface="Franklin Gothic Medium"/>
                <a:cs typeface="Franklin Gothic Medium"/>
              </a:rPr>
              <a:t>upper bound </a:t>
            </a:r>
            <a:r>
              <a:rPr lang="en-US" sz="2800" dirty="0" smtClean="0">
                <a:latin typeface="Franklin Gothic Medium"/>
                <a:cs typeface="Franklin Gothic Medium"/>
              </a:rPr>
              <a:t>on the probability that the pattern </a:t>
            </a:r>
            <a:r>
              <a:rPr lang="en-US" sz="2800" dirty="0">
                <a:solidFill>
                  <a:schemeClr val="accent1"/>
                </a:solidFill>
                <a:latin typeface="Courier New"/>
                <a:cs typeface="Courier New"/>
              </a:rPr>
              <a:t>HH</a:t>
            </a:r>
            <a:r>
              <a:rPr lang="en-US" sz="2800" dirty="0" smtClean="0">
                <a:latin typeface="Franklin Gothic Medium"/>
                <a:cs typeface="Franklin Gothic Medium"/>
              </a:rPr>
              <a:t> occurs:</a:t>
            </a:r>
          </a:p>
        </p:txBody>
      </p:sp>
      <p:sp>
        <p:nvSpPr>
          <p:cNvPr id="5" name="TextBox 4"/>
          <p:cNvSpPr txBox="1"/>
          <p:nvPr/>
        </p:nvSpPr>
        <p:spPr>
          <a:xfrm>
            <a:off x="914400" y="3801080"/>
            <a:ext cx="7067550" cy="523220"/>
          </a:xfrm>
          <a:prstGeom prst="rect">
            <a:avLst/>
          </a:prstGeom>
          <a:noFill/>
        </p:spPr>
        <p:txBody>
          <a:bodyPr wrap="square" rtlCol="0">
            <a:spAutoFit/>
          </a:bodyPr>
          <a:lstStyle/>
          <a:p>
            <a:r>
              <a:rPr lang="en-US" sz="2800" dirty="0" smtClean="0">
                <a:latin typeface="Franklin Gothic Medium"/>
                <a:cs typeface="Franklin Gothic Medium"/>
              </a:rPr>
              <a:t>(b) at most 100 times</a:t>
            </a:r>
          </a:p>
        </p:txBody>
      </p:sp>
      <p:sp>
        <p:nvSpPr>
          <p:cNvPr id="6" name="TextBox 5"/>
          <p:cNvSpPr txBox="1"/>
          <p:nvPr/>
        </p:nvSpPr>
        <p:spPr>
          <a:xfrm>
            <a:off x="914400" y="2787650"/>
            <a:ext cx="7067550" cy="523220"/>
          </a:xfrm>
          <a:prstGeom prst="rect">
            <a:avLst/>
          </a:prstGeom>
          <a:noFill/>
        </p:spPr>
        <p:txBody>
          <a:bodyPr wrap="square" rtlCol="0">
            <a:spAutoFit/>
          </a:bodyPr>
          <a:lstStyle/>
          <a:p>
            <a:r>
              <a:rPr lang="en-US" sz="2800" dirty="0" smtClean="0">
                <a:latin typeface="Franklin Gothic Medium"/>
                <a:cs typeface="Franklin Gothic Medium"/>
              </a:rPr>
              <a:t>(a) at least 500 times</a:t>
            </a:r>
          </a:p>
        </p:txBody>
      </p:sp>
    </p:spTree>
    <p:extLst>
      <p:ext uri="{BB962C8B-B14F-4D97-AF65-F5344CB8AC3E}">
        <p14:creationId xmlns:p14="http://schemas.microsoft.com/office/powerpoint/2010/main" val="9024722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Patterns</a:t>
            </a:r>
            <a:endParaRPr lang="en-US" dirty="0"/>
          </a:p>
        </p:txBody>
      </p:sp>
      <p:sp>
        <p:nvSpPr>
          <p:cNvPr id="4" name="TextBox 3"/>
          <p:cNvSpPr txBox="1"/>
          <p:nvPr/>
        </p:nvSpPr>
        <p:spPr>
          <a:xfrm>
            <a:off x="984250" y="1278403"/>
            <a:ext cx="7626350" cy="523220"/>
          </a:xfrm>
          <a:prstGeom prst="rect">
            <a:avLst/>
          </a:prstGeom>
          <a:noFill/>
        </p:spPr>
        <p:txBody>
          <a:bodyPr wrap="square" rtlCol="0">
            <a:spAutoFit/>
          </a:bodyPr>
          <a:lstStyle/>
          <a:p>
            <a:r>
              <a:rPr lang="en-US" sz="2800" dirty="0" smtClean="0">
                <a:latin typeface="Franklin Gothic Medium"/>
                <a:cs typeface="Franklin Gothic Medium"/>
              </a:rPr>
              <a:t>Let </a:t>
            </a:r>
            <a:r>
              <a:rPr lang="en-US" sz="2800" i="1" dirty="0" smtClean="0">
                <a:latin typeface="Garamond"/>
                <a:cs typeface="Garamond"/>
              </a:rPr>
              <a:t>N</a:t>
            </a:r>
            <a:r>
              <a:rPr lang="en-US" sz="2800" dirty="0" smtClean="0">
                <a:latin typeface="Franklin Gothic Medium"/>
                <a:cs typeface="Franklin Gothic Medium"/>
              </a:rPr>
              <a:t> be the number of occurrences of </a:t>
            </a:r>
            <a:r>
              <a:rPr lang="en-US" sz="2800" dirty="0">
                <a:solidFill>
                  <a:schemeClr val="accent1"/>
                </a:solidFill>
                <a:latin typeface="Courier New"/>
                <a:cs typeface="Courier New"/>
              </a:rPr>
              <a:t>HH</a:t>
            </a:r>
            <a:r>
              <a:rPr lang="en-US" sz="2800" dirty="0" smtClean="0">
                <a:latin typeface="Franklin Gothic Medium"/>
                <a:cs typeface="Franklin Gothic Medium"/>
              </a:rPr>
              <a:t>. </a:t>
            </a:r>
            <a:endParaRPr lang="en-US" sz="2800" i="1" baseline="-25000" dirty="0">
              <a:latin typeface="Garamond"/>
              <a:cs typeface="Garamond"/>
            </a:endParaRPr>
          </a:p>
        </p:txBody>
      </p:sp>
      <p:sp>
        <p:nvSpPr>
          <p:cNvPr id="6" name="TextBox 5"/>
          <p:cNvSpPr txBox="1"/>
          <p:nvPr/>
        </p:nvSpPr>
        <p:spPr>
          <a:xfrm>
            <a:off x="984250" y="2586417"/>
            <a:ext cx="3975100" cy="523220"/>
          </a:xfrm>
          <a:prstGeom prst="rect">
            <a:avLst/>
          </a:prstGeom>
          <a:noFill/>
        </p:spPr>
        <p:txBody>
          <a:bodyPr wrap="square" rtlCol="0">
            <a:spAutoFit/>
          </a:bodyPr>
          <a:lstStyle/>
          <a:p>
            <a:r>
              <a:rPr lang="en-US" sz="2800" i="1" dirty="0">
                <a:latin typeface="Garamond"/>
                <a:cs typeface="Garamond"/>
              </a:rPr>
              <a:t>P</a:t>
            </a:r>
            <a:r>
              <a:rPr lang="en-US" sz="2800" dirty="0" smtClean="0">
                <a:latin typeface="Garamond"/>
                <a:cs typeface="Garamond"/>
              </a:rPr>
              <a:t>[</a:t>
            </a:r>
            <a:r>
              <a:rPr lang="en-US" sz="2800" i="1" dirty="0" smtClean="0">
                <a:latin typeface="Garamond"/>
                <a:cs typeface="Garamond"/>
              </a:rPr>
              <a:t>N</a:t>
            </a:r>
            <a:r>
              <a:rPr lang="en-US" sz="2800" i="1" baseline="-25000" dirty="0" smtClean="0">
                <a:latin typeface="Garamond"/>
                <a:cs typeface="Garamond"/>
              </a:rPr>
              <a:t> </a:t>
            </a:r>
            <a:r>
              <a:rPr lang="en-US" sz="2800" dirty="0">
                <a:latin typeface="Garamond"/>
                <a:cs typeface="Garamond"/>
              </a:rPr>
              <a:t> ≥ </a:t>
            </a:r>
            <a:r>
              <a:rPr lang="en-US" sz="2800" dirty="0" smtClean="0">
                <a:latin typeface="Garamond"/>
                <a:cs typeface="Garamond"/>
              </a:rPr>
              <a:t>500] </a:t>
            </a:r>
            <a:r>
              <a:rPr lang="en-US" sz="2800" dirty="0">
                <a:latin typeface="Garamond"/>
                <a:cs typeface="Garamond"/>
              </a:rPr>
              <a:t>≤ </a:t>
            </a:r>
            <a:r>
              <a:rPr lang="en-US" sz="2800" i="1" dirty="0">
                <a:latin typeface="Garamond"/>
                <a:cs typeface="Garamond"/>
              </a:rPr>
              <a:t>E</a:t>
            </a:r>
            <a:r>
              <a:rPr lang="en-US" sz="2800" dirty="0">
                <a:latin typeface="Garamond"/>
                <a:cs typeface="Garamond"/>
              </a:rPr>
              <a:t>[</a:t>
            </a:r>
            <a:r>
              <a:rPr lang="en-US" sz="2800" i="1" dirty="0">
                <a:latin typeface="Garamond"/>
                <a:cs typeface="Garamond"/>
              </a:rPr>
              <a:t>N</a:t>
            </a:r>
            <a:r>
              <a:rPr lang="en-US" sz="2800" i="1" baseline="-25000" dirty="0">
                <a:latin typeface="Garamond"/>
                <a:cs typeface="Garamond"/>
              </a:rPr>
              <a:t> </a:t>
            </a:r>
            <a:r>
              <a:rPr lang="en-US" sz="2800" dirty="0">
                <a:latin typeface="Garamond"/>
                <a:cs typeface="Garamond"/>
              </a:rPr>
              <a:t>] </a:t>
            </a:r>
            <a:r>
              <a:rPr lang="en-US" sz="2800" dirty="0" smtClean="0">
                <a:latin typeface="Garamond"/>
                <a:cs typeface="Garamond"/>
              </a:rPr>
              <a:t>/ 500</a:t>
            </a:r>
            <a:endParaRPr lang="en-US" sz="2800" i="1" baseline="-25000" dirty="0" smtClean="0">
              <a:latin typeface="Garamond"/>
              <a:cs typeface="Garamond"/>
            </a:endParaRPr>
          </a:p>
        </p:txBody>
      </p:sp>
      <p:sp>
        <p:nvSpPr>
          <p:cNvPr id="7" name="TextBox 6"/>
          <p:cNvSpPr txBox="1"/>
          <p:nvPr/>
        </p:nvSpPr>
        <p:spPr>
          <a:xfrm>
            <a:off x="4705350" y="2580348"/>
            <a:ext cx="2254250" cy="523220"/>
          </a:xfrm>
          <a:prstGeom prst="rect">
            <a:avLst/>
          </a:prstGeom>
          <a:noFill/>
        </p:spPr>
        <p:txBody>
          <a:bodyPr wrap="square" rtlCol="0">
            <a:spAutoFit/>
          </a:bodyPr>
          <a:lstStyle/>
          <a:p>
            <a:r>
              <a:rPr lang="en-US" sz="2800" dirty="0" smtClean="0">
                <a:latin typeface="Garamond"/>
                <a:cs typeface="Garamond"/>
              </a:rPr>
              <a:t> = 249.75/500</a:t>
            </a:r>
            <a:endParaRPr lang="en-US" sz="2800" i="1" baseline="-25000" dirty="0" smtClean="0">
              <a:latin typeface="Garamond"/>
              <a:cs typeface="Garamond"/>
            </a:endParaRPr>
          </a:p>
        </p:txBody>
      </p:sp>
      <p:sp>
        <p:nvSpPr>
          <p:cNvPr id="9" name="TextBox 8"/>
          <p:cNvSpPr txBox="1"/>
          <p:nvPr/>
        </p:nvSpPr>
        <p:spPr>
          <a:xfrm>
            <a:off x="6724650" y="2574517"/>
            <a:ext cx="1676400" cy="523220"/>
          </a:xfrm>
          <a:prstGeom prst="rect">
            <a:avLst/>
          </a:prstGeom>
          <a:noFill/>
        </p:spPr>
        <p:txBody>
          <a:bodyPr wrap="square" rtlCol="0">
            <a:spAutoFit/>
          </a:bodyPr>
          <a:lstStyle/>
          <a:p>
            <a:r>
              <a:rPr lang="en-US" sz="2800" dirty="0" smtClean="0">
                <a:latin typeface="Garamond"/>
                <a:cs typeface="Garamond"/>
              </a:rPr>
              <a:t> </a:t>
            </a:r>
            <a:r>
              <a:rPr lang="en-US" sz="2800" dirty="0">
                <a:latin typeface="Garamond"/>
                <a:cs typeface="Garamond"/>
              </a:rPr>
              <a:t>≈ </a:t>
            </a:r>
            <a:r>
              <a:rPr lang="en-US" sz="2800" dirty="0" smtClean="0">
                <a:latin typeface="Garamond"/>
                <a:cs typeface="Garamond"/>
              </a:rPr>
              <a:t>49.88%</a:t>
            </a:r>
            <a:endParaRPr lang="en-US" sz="2800" i="1" baseline="30000" dirty="0">
              <a:latin typeface="Garamond"/>
              <a:cs typeface="Garamond"/>
            </a:endParaRPr>
          </a:p>
        </p:txBody>
      </p:sp>
      <p:sp>
        <p:nvSpPr>
          <p:cNvPr id="10" name="TextBox 9"/>
          <p:cNvSpPr txBox="1"/>
          <p:nvPr/>
        </p:nvSpPr>
        <p:spPr>
          <a:xfrm>
            <a:off x="984250" y="3282374"/>
            <a:ext cx="7137400" cy="523220"/>
          </a:xfrm>
          <a:prstGeom prst="rect">
            <a:avLst/>
          </a:prstGeom>
          <a:noFill/>
        </p:spPr>
        <p:txBody>
          <a:bodyPr wrap="square" rtlCol="0">
            <a:spAutoFit/>
          </a:bodyPr>
          <a:lstStyle/>
          <a:p>
            <a:r>
              <a:rPr lang="en-US" sz="2800" dirty="0" smtClean="0">
                <a:latin typeface="Franklin Gothic Medium"/>
                <a:cs typeface="Franklin Gothic Medium"/>
              </a:rPr>
              <a:t>so 500+ </a:t>
            </a:r>
            <a:r>
              <a:rPr lang="en-US" sz="2800" dirty="0">
                <a:solidFill>
                  <a:schemeClr val="accent1"/>
                </a:solidFill>
                <a:latin typeface="Courier New"/>
                <a:cs typeface="Courier New"/>
              </a:rPr>
              <a:t>HH</a:t>
            </a:r>
            <a:r>
              <a:rPr lang="en-US" sz="2800" dirty="0" smtClean="0">
                <a:latin typeface="Franklin Gothic Medium"/>
                <a:cs typeface="Franklin Gothic Medium"/>
              </a:rPr>
              <a:t>s occur with probability </a:t>
            </a:r>
            <a:r>
              <a:rPr lang="en-US" sz="2800" dirty="0" smtClean="0">
                <a:latin typeface="Garamond"/>
                <a:cs typeface="Garamond"/>
              </a:rPr>
              <a:t>≤ 49.88%</a:t>
            </a:r>
            <a:r>
              <a:rPr lang="en-US" sz="2800" dirty="0" smtClean="0">
                <a:latin typeface="Franklin Gothic Medium"/>
                <a:cs typeface="Franklin Gothic Medium"/>
              </a:rPr>
              <a:t>.</a:t>
            </a:r>
            <a:endParaRPr lang="en-US" sz="2800" i="1" baseline="-25000" dirty="0">
              <a:latin typeface="Garamond"/>
              <a:cs typeface="Garamond"/>
            </a:endParaRPr>
          </a:p>
        </p:txBody>
      </p:sp>
      <p:sp>
        <p:nvSpPr>
          <p:cNvPr id="14" name="TextBox 13"/>
          <p:cNvSpPr txBox="1"/>
          <p:nvPr/>
        </p:nvSpPr>
        <p:spPr>
          <a:xfrm>
            <a:off x="913349" y="4198838"/>
            <a:ext cx="2882900" cy="523220"/>
          </a:xfrm>
          <a:prstGeom prst="rect">
            <a:avLst/>
          </a:prstGeom>
          <a:noFill/>
        </p:spPr>
        <p:txBody>
          <a:bodyPr wrap="square" rtlCol="0">
            <a:spAutoFit/>
          </a:bodyPr>
          <a:lstStyle/>
          <a:p>
            <a:r>
              <a:rPr lang="en-US" sz="2800" i="1" dirty="0">
                <a:latin typeface="Garamond"/>
                <a:cs typeface="Garamond"/>
              </a:rPr>
              <a:t>P</a:t>
            </a:r>
            <a:r>
              <a:rPr lang="en-US" sz="2800" dirty="0" smtClean="0">
                <a:latin typeface="Garamond"/>
                <a:cs typeface="Garamond"/>
              </a:rPr>
              <a:t>[</a:t>
            </a:r>
            <a:r>
              <a:rPr lang="en-US" sz="2800" i="1" dirty="0" smtClean="0">
                <a:latin typeface="Garamond"/>
                <a:cs typeface="Garamond"/>
              </a:rPr>
              <a:t>N</a:t>
            </a:r>
            <a:r>
              <a:rPr lang="en-US" sz="2800" i="1" baseline="-25000" dirty="0" smtClean="0">
                <a:latin typeface="Garamond"/>
                <a:cs typeface="Garamond"/>
              </a:rPr>
              <a:t> </a:t>
            </a:r>
            <a:r>
              <a:rPr lang="en-US" sz="2800" dirty="0">
                <a:latin typeface="Garamond"/>
                <a:cs typeface="Garamond"/>
              </a:rPr>
              <a:t> ≤</a:t>
            </a:r>
            <a:r>
              <a:rPr lang="en-US" sz="2800" dirty="0" smtClean="0">
                <a:latin typeface="Garamond"/>
                <a:cs typeface="Garamond"/>
              </a:rPr>
              <a:t> 100] </a:t>
            </a:r>
            <a:r>
              <a:rPr lang="en-US" sz="2800" dirty="0">
                <a:latin typeface="Garamond"/>
                <a:cs typeface="Garamond"/>
              </a:rPr>
              <a:t>≤</a:t>
            </a:r>
            <a:r>
              <a:rPr lang="en-US" sz="2800" dirty="0" smtClean="0">
                <a:latin typeface="Garamond"/>
                <a:cs typeface="Garamond"/>
              </a:rPr>
              <a:t> ?</a:t>
            </a:r>
            <a:endParaRPr lang="en-US" sz="2800" i="1" baseline="-25000" dirty="0" smtClean="0">
              <a:latin typeface="Garamond"/>
              <a:cs typeface="Garamond"/>
            </a:endParaRPr>
          </a:p>
        </p:txBody>
      </p:sp>
      <p:sp>
        <p:nvSpPr>
          <p:cNvPr id="15" name="TextBox 14"/>
          <p:cNvSpPr txBox="1"/>
          <p:nvPr/>
        </p:nvSpPr>
        <p:spPr>
          <a:xfrm>
            <a:off x="3035300" y="4910038"/>
            <a:ext cx="3060700" cy="523220"/>
          </a:xfrm>
          <a:prstGeom prst="rect">
            <a:avLst/>
          </a:prstGeom>
          <a:noFill/>
        </p:spPr>
        <p:txBody>
          <a:bodyPr wrap="square" rtlCol="0">
            <a:spAutoFit/>
          </a:bodyPr>
          <a:lstStyle/>
          <a:p>
            <a:r>
              <a:rPr lang="en-US" sz="2800" i="1" dirty="0">
                <a:latin typeface="Garamond"/>
                <a:cs typeface="Garamond"/>
              </a:rPr>
              <a:t>P</a:t>
            </a:r>
            <a:r>
              <a:rPr lang="en-US" sz="2800" dirty="0" smtClean="0">
                <a:latin typeface="Garamond"/>
                <a:cs typeface="Garamond"/>
              </a:rPr>
              <a:t>[999 </a:t>
            </a:r>
            <a:r>
              <a:rPr lang="en-US" sz="2800" dirty="0">
                <a:latin typeface="Garamond"/>
                <a:cs typeface="Garamond"/>
              </a:rPr>
              <a:t>– </a:t>
            </a:r>
            <a:r>
              <a:rPr lang="en-US" sz="2800" i="1" dirty="0" smtClean="0">
                <a:latin typeface="Garamond"/>
                <a:cs typeface="Garamond"/>
              </a:rPr>
              <a:t>N</a:t>
            </a:r>
            <a:r>
              <a:rPr lang="en-US" sz="2800" i="1" baseline="-25000" dirty="0" smtClean="0">
                <a:latin typeface="Garamond"/>
                <a:cs typeface="Garamond"/>
              </a:rPr>
              <a:t> </a:t>
            </a:r>
            <a:r>
              <a:rPr lang="en-US" sz="2800" dirty="0" smtClean="0">
                <a:latin typeface="Garamond"/>
                <a:cs typeface="Garamond"/>
              </a:rPr>
              <a:t> </a:t>
            </a:r>
            <a:r>
              <a:rPr lang="en-US" sz="2800" dirty="0">
                <a:latin typeface="Garamond"/>
                <a:cs typeface="Garamond"/>
              </a:rPr>
              <a:t>≥</a:t>
            </a:r>
            <a:r>
              <a:rPr lang="en-US" sz="2800" dirty="0" smtClean="0">
                <a:latin typeface="Garamond"/>
                <a:cs typeface="Garamond"/>
              </a:rPr>
              <a:t> 899] </a:t>
            </a:r>
            <a:endParaRPr lang="en-US" sz="2800" i="1" baseline="-25000" dirty="0" smtClean="0">
              <a:latin typeface="Garamond"/>
              <a:cs typeface="Garamond"/>
            </a:endParaRPr>
          </a:p>
        </p:txBody>
      </p:sp>
      <p:sp>
        <p:nvSpPr>
          <p:cNvPr id="16" name="Rectangle 15"/>
          <p:cNvSpPr/>
          <p:nvPr/>
        </p:nvSpPr>
        <p:spPr>
          <a:xfrm>
            <a:off x="406400" y="4196834"/>
            <a:ext cx="589499" cy="523220"/>
          </a:xfrm>
          <a:prstGeom prst="rect">
            <a:avLst/>
          </a:prstGeom>
        </p:spPr>
        <p:txBody>
          <a:bodyPr wrap="none">
            <a:spAutoFit/>
          </a:bodyPr>
          <a:lstStyle/>
          <a:p>
            <a:r>
              <a:rPr lang="en-US" sz="2800" dirty="0" smtClean="0">
                <a:solidFill>
                  <a:prstClr val="black"/>
                </a:solidFill>
                <a:latin typeface="Franklin Gothic Medium"/>
                <a:cs typeface="Franklin Gothic Medium"/>
              </a:rPr>
              <a:t>(b)</a:t>
            </a:r>
            <a:endParaRPr lang="en-US" dirty="0"/>
          </a:p>
        </p:txBody>
      </p:sp>
      <p:sp>
        <p:nvSpPr>
          <p:cNvPr id="17" name="TextBox 16"/>
          <p:cNvSpPr txBox="1"/>
          <p:nvPr/>
        </p:nvSpPr>
        <p:spPr>
          <a:xfrm>
            <a:off x="913349" y="4910038"/>
            <a:ext cx="2274351" cy="523220"/>
          </a:xfrm>
          <a:prstGeom prst="rect">
            <a:avLst/>
          </a:prstGeom>
          <a:noFill/>
        </p:spPr>
        <p:txBody>
          <a:bodyPr wrap="square" rtlCol="0">
            <a:spAutoFit/>
          </a:bodyPr>
          <a:lstStyle/>
          <a:p>
            <a:r>
              <a:rPr lang="en-US" sz="2800" i="1" dirty="0">
                <a:latin typeface="Garamond"/>
                <a:cs typeface="Garamond"/>
              </a:rPr>
              <a:t>P</a:t>
            </a:r>
            <a:r>
              <a:rPr lang="en-US" sz="2800" dirty="0" smtClean="0">
                <a:latin typeface="Garamond"/>
                <a:cs typeface="Garamond"/>
              </a:rPr>
              <a:t>[</a:t>
            </a:r>
            <a:r>
              <a:rPr lang="en-US" sz="2800" i="1" dirty="0" smtClean="0">
                <a:latin typeface="Garamond"/>
                <a:cs typeface="Garamond"/>
              </a:rPr>
              <a:t>N</a:t>
            </a:r>
            <a:r>
              <a:rPr lang="en-US" sz="2800" i="1" baseline="-25000" dirty="0" smtClean="0">
                <a:latin typeface="Garamond"/>
                <a:cs typeface="Garamond"/>
              </a:rPr>
              <a:t> </a:t>
            </a:r>
            <a:r>
              <a:rPr lang="en-US" sz="2800" dirty="0">
                <a:latin typeface="Garamond"/>
                <a:cs typeface="Garamond"/>
              </a:rPr>
              <a:t> ≤</a:t>
            </a:r>
            <a:r>
              <a:rPr lang="en-US" sz="2800" dirty="0" smtClean="0">
                <a:latin typeface="Garamond"/>
                <a:cs typeface="Garamond"/>
              </a:rPr>
              <a:t> 100] = </a:t>
            </a:r>
            <a:endParaRPr lang="en-US" sz="2800" i="1" baseline="-25000" dirty="0" smtClean="0">
              <a:latin typeface="Garamond"/>
              <a:cs typeface="Garamond"/>
            </a:endParaRPr>
          </a:p>
        </p:txBody>
      </p:sp>
      <p:sp>
        <p:nvSpPr>
          <p:cNvPr id="18" name="TextBox 17"/>
          <p:cNvSpPr txBox="1"/>
          <p:nvPr/>
        </p:nvSpPr>
        <p:spPr>
          <a:xfrm>
            <a:off x="5740400" y="4910038"/>
            <a:ext cx="3073400" cy="523220"/>
          </a:xfrm>
          <a:prstGeom prst="rect">
            <a:avLst/>
          </a:prstGeom>
          <a:noFill/>
        </p:spPr>
        <p:txBody>
          <a:bodyPr wrap="square" rtlCol="0">
            <a:spAutoFit/>
          </a:bodyPr>
          <a:lstStyle/>
          <a:p>
            <a:r>
              <a:rPr lang="en-US" sz="2800" dirty="0" smtClean="0">
                <a:latin typeface="Garamond"/>
                <a:cs typeface="Garamond"/>
              </a:rPr>
              <a:t>≤ </a:t>
            </a:r>
            <a:r>
              <a:rPr lang="en-US" sz="2800" i="1" dirty="0">
                <a:latin typeface="Garamond"/>
                <a:cs typeface="Garamond"/>
              </a:rPr>
              <a:t>E</a:t>
            </a:r>
            <a:r>
              <a:rPr lang="en-US" sz="2800" dirty="0" smtClean="0">
                <a:latin typeface="Garamond"/>
                <a:cs typeface="Garamond"/>
              </a:rPr>
              <a:t>[999 </a:t>
            </a:r>
            <a:r>
              <a:rPr lang="en-US" sz="2800" dirty="0">
                <a:latin typeface="Garamond"/>
                <a:cs typeface="Garamond"/>
              </a:rPr>
              <a:t>–</a:t>
            </a:r>
            <a:r>
              <a:rPr lang="en-US" sz="2800" dirty="0" smtClean="0">
                <a:latin typeface="Garamond"/>
                <a:cs typeface="Garamond"/>
              </a:rPr>
              <a:t> </a:t>
            </a:r>
            <a:r>
              <a:rPr lang="en-US" sz="2800" i="1" dirty="0" smtClean="0">
                <a:latin typeface="Garamond"/>
                <a:cs typeface="Garamond"/>
              </a:rPr>
              <a:t>N</a:t>
            </a:r>
            <a:r>
              <a:rPr lang="en-US" sz="2800" i="1" baseline="-25000" dirty="0" smtClean="0">
                <a:latin typeface="Garamond"/>
                <a:cs typeface="Garamond"/>
              </a:rPr>
              <a:t> </a:t>
            </a:r>
            <a:r>
              <a:rPr lang="en-US" sz="2800" dirty="0">
                <a:latin typeface="Garamond"/>
                <a:cs typeface="Garamond"/>
              </a:rPr>
              <a:t>] </a:t>
            </a:r>
            <a:r>
              <a:rPr lang="en-US" sz="2800" dirty="0" smtClean="0">
                <a:latin typeface="Garamond"/>
                <a:cs typeface="Garamond"/>
              </a:rPr>
              <a:t>/ 899</a:t>
            </a:r>
            <a:endParaRPr lang="en-US" sz="2800" i="1" baseline="-25000" dirty="0" smtClean="0">
              <a:latin typeface="Garamond"/>
              <a:cs typeface="Garamond"/>
            </a:endParaRPr>
          </a:p>
        </p:txBody>
      </p:sp>
      <p:sp>
        <p:nvSpPr>
          <p:cNvPr id="19" name="TextBox 18"/>
          <p:cNvSpPr txBox="1"/>
          <p:nvPr/>
        </p:nvSpPr>
        <p:spPr>
          <a:xfrm>
            <a:off x="2641600" y="5539104"/>
            <a:ext cx="3683000" cy="523220"/>
          </a:xfrm>
          <a:prstGeom prst="rect">
            <a:avLst/>
          </a:prstGeom>
          <a:noFill/>
        </p:spPr>
        <p:txBody>
          <a:bodyPr wrap="square" rtlCol="0">
            <a:spAutoFit/>
          </a:bodyPr>
          <a:lstStyle/>
          <a:p>
            <a:r>
              <a:rPr lang="en-US" sz="2800" dirty="0" smtClean="0">
                <a:latin typeface="Garamond"/>
                <a:cs typeface="Garamond"/>
              </a:rPr>
              <a:t>= (999 –</a:t>
            </a:r>
            <a:r>
              <a:rPr lang="en-US" sz="2800" dirty="0">
                <a:latin typeface="Garamond"/>
                <a:cs typeface="Garamond"/>
              </a:rPr>
              <a:t> </a:t>
            </a:r>
            <a:r>
              <a:rPr lang="en-US" sz="2800" dirty="0" smtClean="0">
                <a:latin typeface="Garamond"/>
                <a:cs typeface="Garamond"/>
              </a:rPr>
              <a:t>249.75)/ 899</a:t>
            </a:r>
            <a:endParaRPr lang="en-US" sz="2800" i="1" baseline="-25000" dirty="0" smtClean="0">
              <a:latin typeface="Garamond"/>
              <a:cs typeface="Garamond"/>
            </a:endParaRPr>
          </a:p>
        </p:txBody>
      </p:sp>
      <p:sp>
        <p:nvSpPr>
          <p:cNvPr id="20" name="TextBox 19"/>
          <p:cNvSpPr txBox="1"/>
          <p:nvPr/>
        </p:nvSpPr>
        <p:spPr>
          <a:xfrm>
            <a:off x="2641600" y="6119474"/>
            <a:ext cx="2063750" cy="523220"/>
          </a:xfrm>
          <a:prstGeom prst="rect">
            <a:avLst/>
          </a:prstGeom>
          <a:noFill/>
        </p:spPr>
        <p:txBody>
          <a:bodyPr wrap="square" rtlCol="0">
            <a:spAutoFit/>
          </a:bodyPr>
          <a:lstStyle/>
          <a:p>
            <a:r>
              <a:rPr lang="en-US" sz="2800" dirty="0">
                <a:latin typeface="Garamond"/>
                <a:cs typeface="Garamond"/>
              </a:rPr>
              <a:t>≤</a:t>
            </a:r>
            <a:r>
              <a:rPr lang="en-US" sz="2800" dirty="0" smtClean="0">
                <a:latin typeface="Garamond"/>
                <a:cs typeface="Garamond"/>
              </a:rPr>
              <a:t> 83.34%</a:t>
            </a:r>
            <a:endParaRPr lang="en-US" sz="2800" i="1" baseline="-25000" dirty="0" smtClean="0">
              <a:latin typeface="Garamond"/>
              <a:cs typeface="Garamond"/>
            </a:endParaRPr>
          </a:p>
        </p:txBody>
      </p:sp>
      <p:sp>
        <p:nvSpPr>
          <p:cNvPr id="3" name="Rectangle 2"/>
          <p:cNvSpPr/>
          <p:nvPr/>
        </p:nvSpPr>
        <p:spPr>
          <a:xfrm>
            <a:off x="984250" y="1891099"/>
            <a:ext cx="7334250" cy="523220"/>
          </a:xfrm>
          <a:prstGeom prst="rect">
            <a:avLst/>
          </a:prstGeom>
        </p:spPr>
        <p:txBody>
          <a:bodyPr wrap="square">
            <a:spAutoFit/>
          </a:bodyPr>
          <a:lstStyle/>
          <a:p>
            <a:r>
              <a:rPr lang="en-US" sz="2800" dirty="0">
                <a:solidFill>
                  <a:prstClr val="black"/>
                </a:solidFill>
                <a:latin typeface="Franklin Gothic Medium"/>
                <a:cs typeface="Franklin Gothic Medium"/>
              </a:rPr>
              <a:t>Last time we calculated </a:t>
            </a:r>
            <a:r>
              <a:rPr lang="en-US" sz="2800" i="1" dirty="0">
                <a:solidFill>
                  <a:prstClr val="black"/>
                </a:solidFill>
                <a:latin typeface="Garamond"/>
                <a:cs typeface="Garamond"/>
              </a:rPr>
              <a:t>E</a:t>
            </a:r>
            <a:r>
              <a:rPr lang="en-US" sz="2800" dirty="0">
                <a:solidFill>
                  <a:prstClr val="black"/>
                </a:solidFill>
                <a:latin typeface="Garamond"/>
                <a:cs typeface="Garamond"/>
              </a:rPr>
              <a:t>[</a:t>
            </a:r>
            <a:r>
              <a:rPr lang="en-US" sz="2800" i="1" dirty="0">
                <a:solidFill>
                  <a:prstClr val="black"/>
                </a:solidFill>
                <a:latin typeface="Garamond"/>
                <a:cs typeface="Garamond"/>
              </a:rPr>
              <a:t>N</a:t>
            </a:r>
            <a:r>
              <a:rPr lang="en-US" sz="2800" i="1" baseline="-25000" dirty="0">
                <a:solidFill>
                  <a:prstClr val="black"/>
                </a:solidFill>
                <a:latin typeface="Garamond"/>
                <a:cs typeface="Garamond"/>
              </a:rPr>
              <a:t> </a:t>
            </a:r>
            <a:r>
              <a:rPr lang="en-US" sz="2800" dirty="0">
                <a:solidFill>
                  <a:prstClr val="black"/>
                </a:solidFill>
                <a:latin typeface="Garamond"/>
                <a:cs typeface="Garamond"/>
              </a:rPr>
              <a:t>] = 999/4 = 249.75.</a:t>
            </a:r>
            <a:endParaRPr lang="en-US" dirty="0"/>
          </a:p>
        </p:txBody>
      </p:sp>
      <p:sp>
        <p:nvSpPr>
          <p:cNvPr id="21" name="Rectangle 20"/>
          <p:cNvSpPr/>
          <p:nvPr/>
        </p:nvSpPr>
        <p:spPr>
          <a:xfrm>
            <a:off x="406400" y="1278403"/>
            <a:ext cx="589499" cy="523220"/>
          </a:xfrm>
          <a:prstGeom prst="rect">
            <a:avLst/>
          </a:prstGeom>
        </p:spPr>
        <p:txBody>
          <a:bodyPr wrap="none">
            <a:spAutoFit/>
          </a:bodyPr>
          <a:lstStyle/>
          <a:p>
            <a:r>
              <a:rPr lang="en-US" sz="2800" dirty="0" smtClean="0">
                <a:solidFill>
                  <a:prstClr val="black"/>
                </a:solidFill>
                <a:latin typeface="Franklin Gothic Medium"/>
                <a:cs typeface="Franklin Gothic Medium"/>
              </a:rPr>
              <a:t>(a)</a:t>
            </a:r>
            <a:endParaRPr lang="en-US" dirty="0"/>
          </a:p>
        </p:txBody>
      </p:sp>
    </p:spTree>
    <p:extLst>
      <p:ext uri="{BB962C8B-B14F-4D97-AF65-F5344CB8AC3E}">
        <p14:creationId xmlns:p14="http://schemas.microsoft.com/office/powerpoint/2010/main" val="20661985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dissolv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dissolv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dissolve">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dissolve">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dissolve">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9" grpId="0"/>
      <p:bldP spid="10" grpId="0"/>
      <p:bldP spid="14" grpId="0"/>
      <p:bldP spid="15" grpId="0"/>
      <p:bldP spid="17" grpId="0"/>
      <p:bldP spid="18" grpId="0"/>
      <p:bldP spid="19" grpId="0"/>
      <p:bldP spid="20" grpId="0"/>
      <p:bldP spid="3" grpId="0"/>
    </p:bld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666666"/>
      </a:dk2>
      <a:lt2>
        <a:srgbClr val="EEECE1"/>
      </a:lt2>
      <a:accent1>
        <a:srgbClr val="FF9933"/>
      </a:accent1>
      <a:accent2>
        <a:srgbClr val="FF6600"/>
      </a:accent2>
      <a:accent3>
        <a:srgbClr val="FF9900"/>
      </a:accent3>
      <a:accent4>
        <a:srgbClr val="9999FF"/>
      </a:accent4>
      <a:accent5>
        <a:srgbClr val="6666CC"/>
      </a:accent5>
      <a:accent6>
        <a:srgbClr val="3333CC"/>
      </a:accent6>
      <a:hlink>
        <a:srgbClr val="666666"/>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2400" dirty="0" smtClean="0">
            <a:latin typeface="Franklin Gothic Medium"/>
            <a:cs typeface="Franklin Gothic Medium"/>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15672</TotalTime>
  <Words>2163</Words>
  <Application>Microsoft Macintosh PowerPoint</Application>
  <PresentationFormat>On-screen Show (4:3)</PresentationFormat>
  <Paragraphs>303</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8. Limit theorems</vt:lpstr>
      <vt:lpstr>PowerPoint Presentation</vt:lpstr>
      <vt:lpstr>What do you think?</vt:lpstr>
      <vt:lpstr>Consecutive heads</vt:lpstr>
      <vt:lpstr>Markov’s inequality</vt:lpstr>
      <vt:lpstr>Proof of Markov’s inequality</vt:lpstr>
      <vt:lpstr>Hats</vt:lpstr>
      <vt:lpstr>Patterns</vt:lpstr>
      <vt:lpstr>Patterns</vt:lpstr>
      <vt:lpstr>Computer simulation of patterns</vt:lpstr>
      <vt:lpstr>Chebyshev’s inequality</vt:lpstr>
      <vt:lpstr>Patterns</vt:lpstr>
      <vt:lpstr>Proof of Chebyshev’s inequality</vt:lpstr>
      <vt:lpstr>An illustration</vt:lpstr>
      <vt:lpstr>Polling</vt:lpstr>
      <vt:lpstr>Polling</vt:lpstr>
      <vt:lpstr>Polling</vt:lpstr>
      <vt:lpstr>Polling</vt:lpstr>
      <vt:lpstr>The weak law of large numbers</vt:lpstr>
      <vt:lpstr>Polling</vt:lpstr>
      <vt:lpstr>A polling simulation</vt:lpstr>
      <vt:lpstr>A polling simulation</vt:lpstr>
      <vt:lpstr>A more precise estimate</vt:lpstr>
      <vt:lpstr>Some experiments</vt:lpstr>
      <vt:lpstr>Some experiments</vt:lpstr>
      <vt:lpstr>Some experiments</vt:lpstr>
      <vt:lpstr>The normal random variable</vt:lpstr>
      <vt:lpstr>The central limit theorem</vt:lpstr>
      <vt:lpstr>Polling again</vt:lpstr>
      <vt:lpstr>Polling again</vt:lpstr>
      <vt:lpstr>The c.d.f. of a normal random variable</vt:lpstr>
      <vt:lpstr>Polling again</vt:lpstr>
      <vt:lpstr>Polling again</vt:lpstr>
      <vt:lpstr>Party</vt:lpstr>
      <vt:lpstr>Acute triangles</vt:lpstr>
      <vt:lpstr>Simulation</vt:lpstr>
      <vt:lpstr>Simulation</vt:lpstr>
      <vt:lpstr>Simulation</vt:lpstr>
    </vt:vector>
  </TitlesOfParts>
  <Company>Chinese University of Hong Kong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Andrej Bogdanov</dc:creator>
  <cp:lastModifiedBy>Andrej Bogdanov</cp:lastModifiedBy>
  <cp:revision>583</cp:revision>
  <dcterms:created xsi:type="dcterms:W3CDTF">2013-01-07T07:20:47Z</dcterms:created>
  <dcterms:modified xsi:type="dcterms:W3CDTF">2014-04-14T14:57:52Z</dcterms:modified>
</cp:coreProperties>
</file>